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67" r:id="rId2"/>
    <p:sldId id="294" r:id="rId3"/>
    <p:sldId id="256" r:id="rId4"/>
    <p:sldId id="300" r:id="rId5"/>
    <p:sldId id="301" r:id="rId6"/>
    <p:sldId id="299" r:id="rId7"/>
    <p:sldId id="272" r:id="rId8"/>
    <p:sldId id="257" r:id="rId9"/>
    <p:sldId id="258" r:id="rId10"/>
    <p:sldId id="276" r:id="rId11"/>
    <p:sldId id="275" r:id="rId12"/>
    <p:sldId id="290" r:id="rId13"/>
    <p:sldId id="277" r:id="rId14"/>
    <p:sldId id="287" r:id="rId15"/>
    <p:sldId id="259" r:id="rId16"/>
    <p:sldId id="291" r:id="rId17"/>
    <p:sldId id="278" r:id="rId18"/>
    <p:sldId id="279" r:id="rId19"/>
    <p:sldId id="261" r:id="rId20"/>
    <p:sldId id="280" r:id="rId21"/>
    <p:sldId id="292" r:id="rId22"/>
    <p:sldId id="302" r:id="rId23"/>
    <p:sldId id="262" r:id="rId24"/>
    <p:sldId id="288" r:id="rId25"/>
    <p:sldId id="281" r:id="rId26"/>
    <p:sldId id="295" r:id="rId27"/>
    <p:sldId id="263" r:id="rId28"/>
    <p:sldId id="296" r:id="rId29"/>
    <p:sldId id="264" r:id="rId30"/>
    <p:sldId id="297" r:id="rId31"/>
    <p:sldId id="268" r:id="rId32"/>
    <p:sldId id="298" r:id="rId33"/>
    <p:sldId id="282" r:id="rId34"/>
    <p:sldId id="283" r:id="rId35"/>
    <p:sldId id="265" r:id="rId36"/>
    <p:sldId id="269" r:id="rId37"/>
    <p:sldId id="293" r:id="rId38"/>
    <p:sldId id="284" r:id="rId39"/>
    <p:sldId id="285" r:id="rId40"/>
    <p:sldId id="270" r:id="rId41"/>
    <p:sldId id="271" r:id="rId42"/>
  </p:sldIdLst>
  <p:sldSz cx="9144000" cy="6858000" type="screen4x3"/>
  <p:notesSz cx="6858000" cy="9144000"/>
  <p:defaultTextStyle>
    <a:defPPr>
      <a:defRPr lang="zh-CN"/>
    </a:defPPr>
    <a:lvl1pPr algn="ctr" rtl="0" fontAlgn="base">
      <a:spcBef>
        <a:spcPct val="0"/>
      </a:spcBef>
      <a:spcAft>
        <a:spcPct val="0"/>
      </a:spcAft>
      <a:defRPr kumimoji="1" sz="28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8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8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8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8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8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8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8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8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FFFF99"/>
    <a:srgbClr val="993300"/>
    <a:srgbClr val="FF0000"/>
    <a:srgbClr val="9900CC"/>
    <a:srgbClr val="FFCCFF"/>
    <a:srgbClr val="FF99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6" autoAdjust="0"/>
    <p:restoredTop sz="94629" autoAdjust="0"/>
  </p:normalViewPr>
  <p:slideViewPr>
    <p:cSldViewPr>
      <p:cViewPr varScale="1">
        <p:scale>
          <a:sx n="107" d="100"/>
          <a:sy n="107" d="100"/>
        </p:scale>
        <p:origin x="-1740"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5" Type="http://schemas.openxmlformats.org/officeDocument/2006/relationships/image" Target="../media/image7.wmf"/><Relationship Id="rId4"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4" Type="http://schemas.openxmlformats.org/officeDocument/2006/relationships/image" Target="../media/image5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4.wmf"/><Relationship Id="rId1" Type="http://schemas.openxmlformats.org/officeDocument/2006/relationships/image" Target="../media/image5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 Id="rId4" Type="http://schemas.openxmlformats.org/officeDocument/2006/relationships/image" Target="../media/image64.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 Id="rId4" Type="http://schemas.openxmlformats.org/officeDocument/2006/relationships/image" Target="../media/image6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4"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ltLang="zh-CN"/>
          </a:p>
        </p:txBody>
      </p:sp>
      <p:sp>
        <p:nvSpPr>
          <p:cNvPr id="1433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434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434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1434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19898B99-F894-48E0-84AC-9BF5C3DFC1C8}" type="slidenum">
              <a:rPr lang="en-US" altLang="zh-CN"/>
              <a:pPr>
                <a:defRPr/>
              </a:pPr>
              <a:t>‹#›</a:t>
            </a:fld>
            <a:endParaRPr lang="en-US" altLang="zh-CN"/>
          </a:p>
        </p:txBody>
      </p:sp>
    </p:spTree>
    <p:extLst>
      <p:ext uri="{BB962C8B-B14F-4D97-AF65-F5344CB8AC3E}">
        <p14:creationId xmlns:p14="http://schemas.microsoft.com/office/powerpoint/2010/main" val="4185132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98B99-F894-48E0-84AC-9BF5C3DFC1C8}" type="slidenum">
              <a:rPr lang="en-US" altLang="zh-CN" smtClean="0"/>
              <a:pPr>
                <a:defRPr/>
              </a:pPr>
              <a:t>5</a:t>
            </a:fld>
            <a:endParaRPr lang="en-US" altLang="zh-CN"/>
          </a:p>
        </p:txBody>
      </p:sp>
    </p:spTree>
    <p:extLst>
      <p:ext uri="{BB962C8B-B14F-4D97-AF65-F5344CB8AC3E}">
        <p14:creationId xmlns:p14="http://schemas.microsoft.com/office/powerpoint/2010/main" val="3247242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19BEC5B-812E-4721-8937-1722FA7AC312}" type="slidenum">
              <a:rPr lang="en-US" altLang="zh-CN"/>
              <a:pPr>
                <a:defRPr/>
              </a:pPr>
              <a:t>‹#›</a:t>
            </a:fld>
            <a:endParaRPr lang="en-US" altLang="zh-CN"/>
          </a:p>
        </p:txBody>
      </p:sp>
    </p:spTree>
    <p:extLst>
      <p:ext uri="{BB962C8B-B14F-4D97-AF65-F5344CB8AC3E}">
        <p14:creationId xmlns:p14="http://schemas.microsoft.com/office/powerpoint/2010/main" val="912886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15A1279-8BFA-4C3C-B256-AADEC2C8E859}" type="slidenum">
              <a:rPr lang="en-US" altLang="zh-CN"/>
              <a:pPr>
                <a:defRPr/>
              </a:pPr>
              <a:t>‹#›</a:t>
            </a:fld>
            <a:endParaRPr lang="en-US" altLang="zh-CN"/>
          </a:p>
        </p:txBody>
      </p:sp>
    </p:spTree>
    <p:extLst>
      <p:ext uri="{BB962C8B-B14F-4D97-AF65-F5344CB8AC3E}">
        <p14:creationId xmlns:p14="http://schemas.microsoft.com/office/powerpoint/2010/main" val="846446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D41D166-A31F-44A0-84E9-7D448E8CECD3}" type="slidenum">
              <a:rPr lang="en-US" altLang="zh-CN"/>
              <a:pPr>
                <a:defRPr/>
              </a:pPr>
              <a:t>‹#›</a:t>
            </a:fld>
            <a:endParaRPr lang="en-US" altLang="zh-CN"/>
          </a:p>
        </p:txBody>
      </p:sp>
    </p:spTree>
    <p:extLst>
      <p:ext uri="{BB962C8B-B14F-4D97-AF65-F5344CB8AC3E}">
        <p14:creationId xmlns:p14="http://schemas.microsoft.com/office/powerpoint/2010/main" val="24422393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C7372029-24E9-41EC-BBCD-3C21C51BA039}" type="slidenum">
              <a:rPr lang="en-US" altLang="zh-CN"/>
              <a:pPr>
                <a:defRPr/>
              </a:pPr>
              <a:t>‹#›</a:t>
            </a:fld>
            <a:endParaRPr lang="en-US" altLang="zh-CN"/>
          </a:p>
        </p:txBody>
      </p:sp>
    </p:spTree>
    <p:extLst>
      <p:ext uri="{BB962C8B-B14F-4D97-AF65-F5344CB8AC3E}">
        <p14:creationId xmlns:p14="http://schemas.microsoft.com/office/powerpoint/2010/main" val="36735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9EAAB9E-7469-45FE-8FCD-5EDFD0EE1014}" type="slidenum">
              <a:rPr lang="en-US" altLang="zh-CN"/>
              <a:pPr>
                <a:defRPr/>
              </a:pPr>
              <a:t>‹#›</a:t>
            </a:fld>
            <a:endParaRPr lang="en-US" altLang="zh-CN"/>
          </a:p>
        </p:txBody>
      </p:sp>
    </p:spTree>
    <p:extLst>
      <p:ext uri="{BB962C8B-B14F-4D97-AF65-F5344CB8AC3E}">
        <p14:creationId xmlns:p14="http://schemas.microsoft.com/office/powerpoint/2010/main" val="172422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47D46AE-CD35-4CA5-9162-B46127F7471B}" type="slidenum">
              <a:rPr lang="en-US" altLang="zh-CN"/>
              <a:pPr>
                <a:defRPr/>
              </a:pPr>
              <a:t>‹#›</a:t>
            </a:fld>
            <a:endParaRPr lang="en-US" altLang="zh-CN"/>
          </a:p>
        </p:txBody>
      </p:sp>
    </p:spTree>
    <p:extLst>
      <p:ext uri="{BB962C8B-B14F-4D97-AF65-F5344CB8AC3E}">
        <p14:creationId xmlns:p14="http://schemas.microsoft.com/office/powerpoint/2010/main" val="4003535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E07E219-BE8B-40DD-B348-7FC007003A6B}" type="slidenum">
              <a:rPr lang="en-US" altLang="zh-CN"/>
              <a:pPr>
                <a:defRPr/>
              </a:pPr>
              <a:t>‹#›</a:t>
            </a:fld>
            <a:endParaRPr lang="en-US" altLang="zh-CN"/>
          </a:p>
        </p:txBody>
      </p:sp>
    </p:spTree>
    <p:extLst>
      <p:ext uri="{BB962C8B-B14F-4D97-AF65-F5344CB8AC3E}">
        <p14:creationId xmlns:p14="http://schemas.microsoft.com/office/powerpoint/2010/main" val="246254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2471007-19B4-4391-92A4-4725774A17B1}" type="slidenum">
              <a:rPr lang="en-US" altLang="zh-CN"/>
              <a:pPr>
                <a:defRPr/>
              </a:pPr>
              <a:t>‹#›</a:t>
            </a:fld>
            <a:endParaRPr lang="en-US" altLang="zh-CN"/>
          </a:p>
        </p:txBody>
      </p:sp>
    </p:spTree>
    <p:extLst>
      <p:ext uri="{BB962C8B-B14F-4D97-AF65-F5344CB8AC3E}">
        <p14:creationId xmlns:p14="http://schemas.microsoft.com/office/powerpoint/2010/main" val="84710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EDB38537-AC53-4454-AA5C-4BF83F547C7B}" type="slidenum">
              <a:rPr lang="en-US" altLang="zh-CN"/>
              <a:pPr>
                <a:defRPr/>
              </a:pPr>
              <a:t>‹#›</a:t>
            </a:fld>
            <a:endParaRPr lang="en-US" altLang="zh-CN"/>
          </a:p>
        </p:txBody>
      </p:sp>
    </p:spTree>
    <p:extLst>
      <p:ext uri="{BB962C8B-B14F-4D97-AF65-F5344CB8AC3E}">
        <p14:creationId xmlns:p14="http://schemas.microsoft.com/office/powerpoint/2010/main" val="3319804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DDDDC622-0D23-4916-880F-6D2CB2176601}" type="slidenum">
              <a:rPr lang="en-US" altLang="zh-CN"/>
              <a:pPr>
                <a:defRPr/>
              </a:pPr>
              <a:t>‹#›</a:t>
            </a:fld>
            <a:endParaRPr lang="en-US" altLang="zh-CN"/>
          </a:p>
        </p:txBody>
      </p:sp>
    </p:spTree>
    <p:extLst>
      <p:ext uri="{BB962C8B-B14F-4D97-AF65-F5344CB8AC3E}">
        <p14:creationId xmlns:p14="http://schemas.microsoft.com/office/powerpoint/2010/main" val="1109983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9590C8E-DB78-4DBF-9FFB-B306C85BB571}" type="slidenum">
              <a:rPr lang="en-US" altLang="zh-CN"/>
              <a:pPr>
                <a:defRPr/>
              </a:pPr>
              <a:t>‹#›</a:t>
            </a:fld>
            <a:endParaRPr lang="en-US" altLang="zh-CN"/>
          </a:p>
        </p:txBody>
      </p:sp>
    </p:spTree>
    <p:extLst>
      <p:ext uri="{BB962C8B-B14F-4D97-AF65-F5344CB8AC3E}">
        <p14:creationId xmlns:p14="http://schemas.microsoft.com/office/powerpoint/2010/main" val="164224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76D6D79-8CF6-4CE2-B693-5E5BDB2A4604}" type="slidenum">
              <a:rPr lang="en-US" altLang="zh-CN"/>
              <a:pPr>
                <a:defRPr/>
              </a:pPr>
              <a:t>‹#›</a:t>
            </a:fld>
            <a:endParaRPr lang="en-US" altLang="zh-CN"/>
          </a:p>
        </p:txBody>
      </p:sp>
    </p:spTree>
    <p:extLst>
      <p:ext uri="{BB962C8B-B14F-4D97-AF65-F5344CB8AC3E}">
        <p14:creationId xmlns:p14="http://schemas.microsoft.com/office/powerpoint/2010/main" val="137918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71628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000" b="1">
                <a:solidFill>
                  <a:schemeClr val="accent2"/>
                </a:solidFill>
              </a:defRPr>
            </a:lvl1pPr>
          </a:lstStyle>
          <a:p>
            <a:pPr>
              <a:defRPr/>
            </a:pPr>
            <a:fld id="{DF706AF3-E599-4E45-9C0A-0233A6CADAF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3.xml"/><Relationship Id="rId7" Type="http://schemas.openxmlformats.org/officeDocument/2006/relationships/slide" Target="slide41.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33.xml"/><Relationship Id="rId5" Type="http://schemas.openxmlformats.org/officeDocument/2006/relationships/slide" Target="slide8.xml"/><Relationship Id="rId4" Type="http://schemas.openxmlformats.org/officeDocument/2006/relationships/slide" Target="slide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7.bin"/><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1.wmf"/><Relationship Id="rId5" Type="http://schemas.openxmlformats.org/officeDocument/2006/relationships/oleObject" Target="../embeddings/oleObject9.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5.wmf"/><Relationship Id="rId5" Type="http://schemas.openxmlformats.org/officeDocument/2006/relationships/oleObject" Target="../embeddings/oleObject13.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15.bin"/></Relationships>
</file>

<file path=ppt/slides/_rels/slide14.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9.wmf"/><Relationship Id="rId5" Type="http://schemas.openxmlformats.org/officeDocument/2006/relationships/oleObject" Target="../embeddings/oleObject17.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19.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23.wmf"/><Relationship Id="rId5" Type="http://schemas.openxmlformats.org/officeDocument/2006/relationships/oleObject" Target="../embeddings/oleObject21.bin"/><Relationship Id="rId4" Type="http://schemas.openxmlformats.org/officeDocument/2006/relationships/image" Target="../media/image22.wmf"/></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31.wmf"/><Relationship Id="rId3" Type="http://schemas.openxmlformats.org/officeDocument/2006/relationships/oleObject" Target="../embeddings/oleObject22.bin"/><Relationship Id="rId7" Type="http://schemas.openxmlformats.org/officeDocument/2006/relationships/image" Target="../media/image32.png"/><Relationship Id="rId12"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8.wmf"/><Relationship Id="rId11" Type="http://schemas.openxmlformats.org/officeDocument/2006/relationships/image" Target="../media/image30.wmf"/><Relationship Id="rId5" Type="http://schemas.openxmlformats.org/officeDocument/2006/relationships/oleObject" Target="../embeddings/oleObject23.bin"/><Relationship Id="rId10" Type="http://schemas.openxmlformats.org/officeDocument/2006/relationships/oleObject" Target="../embeddings/oleObject25.bin"/><Relationship Id="rId4" Type="http://schemas.openxmlformats.org/officeDocument/2006/relationships/image" Target="../media/image27.wmf"/><Relationship Id="rId9" Type="http://schemas.openxmlformats.org/officeDocument/2006/relationships/image" Target="../media/image29.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9.wmf"/><Relationship Id="rId7"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7.wmf"/><Relationship Id="rId5" Type="http://schemas.openxmlformats.org/officeDocument/2006/relationships/oleObject" Target="../embeddings/oleObject27.bin"/><Relationship Id="rId4" Type="http://schemas.openxmlformats.org/officeDocument/2006/relationships/image" Target="../media/image40.wmf"/></Relationships>
</file>

<file path=ppt/slides/_rels/slide26.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image" Target="../media/image42.wmf"/><Relationship Id="rId5" Type="http://schemas.openxmlformats.org/officeDocument/2006/relationships/oleObject" Target="../embeddings/oleObject30.bin"/><Relationship Id="rId10" Type="http://schemas.openxmlformats.org/officeDocument/2006/relationships/image" Target="../media/image44.wmf"/><Relationship Id="rId4" Type="http://schemas.openxmlformats.org/officeDocument/2006/relationships/image" Target="../media/image41.wmf"/><Relationship Id="rId9" Type="http://schemas.openxmlformats.org/officeDocument/2006/relationships/oleObject" Target="../embeddings/oleObject32.bin"/></Relationships>
</file>

<file path=ppt/slides/_rels/slide27.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7.wmf"/><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45.wmf"/><Relationship Id="rId5" Type="http://schemas.openxmlformats.org/officeDocument/2006/relationships/oleObject" Target="../embeddings/oleObject33.bin"/><Relationship Id="rId4" Type="http://schemas.openxmlformats.org/officeDocument/2006/relationships/image" Target="../media/image48.wmf"/></Relationships>
</file>

<file path=ppt/slides/_rels/slide28.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50.wmf"/><Relationship Id="rId5" Type="http://schemas.openxmlformats.org/officeDocument/2006/relationships/oleObject" Target="../embeddings/oleObject36.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38.bin"/></Relationships>
</file>

<file path=ppt/slides/_rels/slide29.xml.rels><?xml version="1.0" encoding="UTF-8" standalone="yes"?>
<Relationships xmlns="http://schemas.openxmlformats.org/package/2006/relationships"><Relationship Id="rId3" Type="http://schemas.openxmlformats.org/officeDocument/2006/relationships/image" Target="../media/image55.wmf"/><Relationship Id="rId7" Type="http://schemas.openxmlformats.org/officeDocument/2006/relationships/image" Target="../media/image54.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40.bin"/><Relationship Id="rId5" Type="http://schemas.openxmlformats.org/officeDocument/2006/relationships/image" Target="../media/image53.wmf"/><Relationship Id="rId4" Type="http://schemas.openxmlformats.org/officeDocument/2006/relationships/oleObject" Target="../embeddings/oleObject39.bin"/></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60.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57.wmf"/><Relationship Id="rId11" Type="http://schemas.openxmlformats.org/officeDocument/2006/relationships/oleObject" Target="../embeddings/oleObject45.bin"/><Relationship Id="rId5" Type="http://schemas.openxmlformats.org/officeDocument/2006/relationships/oleObject" Target="../embeddings/oleObject42.bin"/><Relationship Id="rId10" Type="http://schemas.openxmlformats.org/officeDocument/2006/relationships/image" Target="../media/image59.wmf"/><Relationship Id="rId4" Type="http://schemas.openxmlformats.org/officeDocument/2006/relationships/image" Target="../media/image56.wmf"/><Relationship Id="rId9" Type="http://schemas.openxmlformats.org/officeDocument/2006/relationships/oleObject" Target="../embeddings/oleObject44.bin"/></Relationships>
</file>

<file path=ppt/slides/_rels/slide31.xml.rels><?xml version="1.0" encoding="UTF-8" standalone="yes"?>
<Relationships xmlns="http://schemas.openxmlformats.org/package/2006/relationships"><Relationship Id="rId8" Type="http://schemas.openxmlformats.org/officeDocument/2006/relationships/image" Target="../media/image63.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62.wmf"/><Relationship Id="rId5" Type="http://schemas.openxmlformats.org/officeDocument/2006/relationships/oleObject" Target="../embeddings/oleObject47.bin"/><Relationship Id="rId10" Type="http://schemas.openxmlformats.org/officeDocument/2006/relationships/image" Target="../media/image64.wmf"/><Relationship Id="rId4" Type="http://schemas.openxmlformats.org/officeDocument/2006/relationships/image" Target="../media/image61.wmf"/><Relationship Id="rId9" Type="http://schemas.openxmlformats.org/officeDocument/2006/relationships/oleObject" Target="../embeddings/oleObject49.bin"/></Relationships>
</file>

<file path=ppt/slides/_rels/slide32.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image" Target="../media/image66.wmf"/><Relationship Id="rId11" Type="http://schemas.openxmlformats.org/officeDocument/2006/relationships/slide" Target="slide1.xml"/><Relationship Id="rId5" Type="http://schemas.openxmlformats.org/officeDocument/2006/relationships/oleObject" Target="../embeddings/oleObject51.bin"/><Relationship Id="rId10" Type="http://schemas.openxmlformats.org/officeDocument/2006/relationships/image" Target="../media/image68.wmf"/><Relationship Id="rId4" Type="http://schemas.openxmlformats.org/officeDocument/2006/relationships/image" Target="../media/image65.wmf"/><Relationship Id="rId9" Type="http://schemas.openxmlformats.org/officeDocument/2006/relationships/oleObject" Target="../embeddings/oleObject53.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74.wmf"/><Relationship Id="rId11" Type="http://schemas.openxmlformats.org/officeDocument/2006/relationships/oleObject" Target="../embeddings/oleObject59.bin"/><Relationship Id="rId5" Type="http://schemas.openxmlformats.org/officeDocument/2006/relationships/oleObject" Target="../embeddings/oleObject55.bin"/><Relationship Id="rId10" Type="http://schemas.openxmlformats.org/officeDocument/2006/relationships/oleObject" Target="../embeddings/oleObject58.bin"/><Relationship Id="rId4" Type="http://schemas.openxmlformats.org/officeDocument/2006/relationships/image" Target="../media/image73.wmf"/><Relationship Id="rId9" Type="http://schemas.openxmlformats.org/officeDocument/2006/relationships/oleObject" Target="../embeddings/oleObject57.bin"/></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7.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4.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020272" y="163488"/>
            <a:ext cx="1905000" cy="457200"/>
          </a:xfrm>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D58E4600-47D4-4B32-AEA9-6DE0A373A5FA}" type="slidenum">
              <a:rPr lang="en-US" altLang="zh-CN" sz="2000" smtClean="0">
                <a:solidFill>
                  <a:srgbClr val="C00000"/>
                </a:solidFill>
              </a:rPr>
              <a:pPr eaLnBrk="1" hangingPunct="1"/>
              <a:t>1</a:t>
            </a:fld>
            <a:endParaRPr lang="en-US" altLang="zh-CN" sz="2000" dirty="0" smtClean="0">
              <a:solidFill>
                <a:srgbClr val="C00000"/>
              </a:solidFill>
            </a:endParaRPr>
          </a:p>
        </p:txBody>
      </p:sp>
      <p:sp>
        <p:nvSpPr>
          <p:cNvPr id="2051" name="Text Box 1030">
            <a:hlinkClick r:id="rId2" action="ppaction://hlinksldjump"/>
          </p:cNvPr>
          <p:cNvSpPr txBox="1">
            <a:spLocks noChangeArrowheads="1"/>
          </p:cNvSpPr>
          <p:nvPr/>
        </p:nvSpPr>
        <p:spPr bwMode="auto">
          <a:xfrm>
            <a:off x="880192" y="1592039"/>
            <a:ext cx="762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b="1" dirty="0">
                <a:solidFill>
                  <a:schemeClr val="accent1">
                    <a:lumMod val="50000"/>
                  </a:schemeClr>
                </a:solidFill>
              </a:rPr>
              <a:t>内  容  提  要</a:t>
            </a:r>
            <a:r>
              <a:rPr lang="en-US" altLang="zh-CN" sz="2400" b="1" dirty="0"/>
              <a:t>-</a:t>
            </a:r>
            <a:r>
              <a:rPr lang="en-US" altLang="zh-CN" sz="2400" dirty="0"/>
              <a:t>--------------------------------------------</a:t>
            </a:r>
            <a:r>
              <a:rPr lang="en-US" altLang="zh-CN" sz="2400" b="1" dirty="0"/>
              <a:t>(2)</a:t>
            </a:r>
          </a:p>
        </p:txBody>
      </p:sp>
      <p:sp>
        <p:nvSpPr>
          <p:cNvPr id="2052" name="Text Box 1031"/>
          <p:cNvSpPr txBox="1">
            <a:spLocks noChangeArrowheads="1"/>
          </p:cNvSpPr>
          <p:nvPr/>
        </p:nvSpPr>
        <p:spPr bwMode="auto">
          <a:xfrm>
            <a:off x="957958" y="965671"/>
            <a:ext cx="721444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latin typeface="宋体" pitchFamily="2" charset="-122"/>
              </a:rPr>
              <a:t>第</a:t>
            </a:r>
            <a:r>
              <a:rPr lang="en-US" altLang="zh-CN" b="1" dirty="0">
                <a:latin typeface="宋体" pitchFamily="2" charset="-122"/>
              </a:rPr>
              <a:t>3</a:t>
            </a:r>
            <a:r>
              <a:rPr lang="zh-CN" altLang="en-US" b="1" dirty="0">
                <a:latin typeface="宋体" pitchFamily="2" charset="-122"/>
              </a:rPr>
              <a:t>章 孔、轴结合尺寸精度设计与检测</a:t>
            </a:r>
            <a:r>
              <a:rPr lang="en-US" altLang="zh-CN" b="1" dirty="0">
                <a:latin typeface="宋体" pitchFamily="2" charset="-122"/>
              </a:rPr>
              <a:t>(1)</a:t>
            </a:r>
            <a:endParaRPr lang="en-US" altLang="zh-CN" dirty="0">
              <a:latin typeface="宋体" pitchFamily="2" charset="-122"/>
            </a:endParaRPr>
          </a:p>
        </p:txBody>
      </p:sp>
      <p:sp>
        <p:nvSpPr>
          <p:cNvPr id="2053" name="Rectangle 1032">
            <a:hlinkClick r:id="rId3" action="ppaction://hlinksldjump"/>
          </p:cNvPr>
          <p:cNvSpPr>
            <a:spLocks noChangeArrowheads="1"/>
          </p:cNvSpPr>
          <p:nvPr/>
        </p:nvSpPr>
        <p:spPr bwMode="auto">
          <a:xfrm>
            <a:off x="880192" y="2107704"/>
            <a:ext cx="769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dirty="0">
                <a:solidFill>
                  <a:schemeClr val="accent1">
                    <a:lumMod val="50000"/>
                  </a:schemeClr>
                </a:solidFill>
              </a:rPr>
              <a:t>3.1   </a:t>
            </a:r>
            <a:r>
              <a:rPr lang="zh-CN" altLang="en-US" sz="2400" b="1" dirty="0">
                <a:solidFill>
                  <a:schemeClr val="accent1">
                    <a:lumMod val="50000"/>
                  </a:schemeClr>
                </a:solidFill>
              </a:rPr>
              <a:t>概      述</a:t>
            </a:r>
            <a:r>
              <a:rPr lang="en-US" altLang="zh-CN" sz="2400" dirty="0"/>
              <a:t>---------------------------------------------(3)</a:t>
            </a:r>
          </a:p>
        </p:txBody>
      </p:sp>
      <p:sp>
        <p:nvSpPr>
          <p:cNvPr id="2054" name="Rectangle 1033"/>
          <p:cNvSpPr>
            <a:spLocks noChangeArrowheads="1"/>
          </p:cNvSpPr>
          <p:nvPr/>
        </p:nvSpPr>
        <p:spPr bwMode="auto">
          <a:xfrm>
            <a:off x="1107205" y="2582639"/>
            <a:ext cx="6694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en-US" altLang="zh-CN" sz="2400" b="1" dirty="0"/>
              <a:t>3.1.1 </a:t>
            </a:r>
            <a:r>
              <a:rPr lang="zh-CN" altLang="en-US" sz="2400" b="1" dirty="0"/>
              <a:t>孔与轴的概念</a:t>
            </a:r>
            <a:r>
              <a:rPr lang="en-US" altLang="zh-CN" sz="2400" dirty="0"/>
              <a:t>----------------------------------(</a:t>
            </a:r>
            <a:r>
              <a:rPr lang="en-US" altLang="zh-CN" sz="2400" b="1" dirty="0"/>
              <a:t>3)</a:t>
            </a:r>
          </a:p>
        </p:txBody>
      </p:sp>
      <p:sp>
        <p:nvSpPr>
          <p:cNvPr id="2055" name="Rectangle 1034">
            <a:hlinkClick r:id="rId4" action="ppaction://hlinksldjump"/>
          </p:cNvPr>
          <p:cNvSpPr>
            <a:spLocks noChangeArrowheads="1"/>
          </p:cNvSpPr>
          <p:nvPr/>
        </p:nvSpPr>
        <p:spPr bwMode="auto">
          <a:xfrm>
            <a:off x="1107205" y="3018656"/>
            <a:ext cx="7202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sz="2400" b="1" dirty="0"/>
              <a:t>3.1.2 《</a:t>
            </a:r>
            <a:r>
              <a:rPr lang="zh-CN" altLang="en-US" sz="2400" b="1" dirty="0"/>
              <a:t>极限与配合</a:t>
            </a:r>
            <a:r>
              <a:rPr lang="en-US" altLang="zh-CN" sz="2400" b="1" dirty="0"/>
              <a:t>》</a:t>
            </a:r>
            <a:r>
              <a:rPr lang="zh-CN" altLang="en-US" sz="2400" b="1" dirty="0"/>
              <a:t>的基本结构</a:t>
            </a:r>
            <a:r>
              <a:rPr lang="en-US" altLang="zh-CN" sz="2400" dirty="0"/>
              <a:t>----------------</a:t>
            </a:r>
            <a:r>
              <a:rPr lang="en-US" altLang="zh-CN" sz="2400" b="1" dirty="0"/>
              <a:t>(7)</a:t>
            </a:r>
            <a:endParaRPr lang="en-US" altLang="zh-CN" sz="2400" dirty="0"/>
          </a:p>
        </p:txBody>
      </p:sp>
      <p:sp>
        <p:nvSpPr>
          <p:cNvPr id="2056" name="Text Box 1035">
            <a:hlinkClick r:id="rId5" action="ppaction://hlinksldjump"/>
          </p:cNvPr>
          <p:cNvSpPr txBox="1">
            <a:spLocks noChangeArrowheads="1"/>
          </p:cNvSpPr>
          <p:nvPr/>
        </p:nvSpPr>
        <p:spPr bwMode="auto">
          <a:xfrm>
            <a:off x="1107205" y="3497039"/>
            <a:ext cx="7773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just" eaLnBrk="1" hangingPunct="1"/>
            <a:r>
              <a:rPr lang="en-US" altLang="zh-CN" sz="2400" b="1" dirty="0"/>
              <a:t>3.1.3 《</a:t>
            </a:r>
            <a:r>
              <a:rPr lang="zh-CN" altLang="en-US" sz="2400" b="1" dirty="0"/>
              <a:t>极限与配合</a:t>
            </a:r>
            <a:r>
              <a:rPr lang="en-US" altLang="zh-CN" sz="2400" b="1" dirty="0"/>
              <a:t>》</a:t>
            </a:r>
            <a:r>
              <a:rPr lang="zh-CN" altLang="en-US" sz="2400" b="1" dirty="0"/>
              <a:t>的基本术语和定义</a:t>
            </a:r>
            <a:r>
              <a:rPr lang="en-US" altLang="zh-CN" sz="2400" dirty="0"/>
              <a:t>-------</a:t>
            </a:r>
            <a:r>
              <a:rPr lang="en-US" altLang="zh-CN" sz="2400" b="1" dirty="0"/>
              <a:t>(8)</a:t>
            </a:r>
            <a:endParaRPr lang="en-US" altLang="zh-CN" sz="2400" dirty="0"/>
          </a:p>
        </p:txBody>
      </p:sp>
      <p:sp>
        <p:nvSpPr>
          <p:cNvPr id="2057" name="Text Box 1036">
            <a:hlinkClick r:id="rId6" action="ppaction://hlinksldjump"/>
          </p:cNvPr>
          <p:cNvSpPr txBox="1">
            <a:spLocks noChangeArrowheads="1"/>
          </p:cNvSpPr>
          <p:nvPr/>
        </p:nvSpPr>
        <p:spPr bwMode="auto">
          <a:xfrm>
            <a:off x="1107205" y="3954239"/>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3.1.4  </a:t>
            </a:r>
            <a:r>
              <a:rPr lang="zh-CN" altLang="en-US" sz="2400" b="1" dirty="0"/>
              <a:t>配合制（基准制）</a:t>
            </a:r>
            <a:r>
              <a:rPr lang="en-US" altLang="zh-CN" sz="2400" b="1" dirty="0"/>
              <a:t>-</a:t>
            </a:r>
            <a:r>
              <a:rPr lang="en-US" altLang="zh-CN" sz="2400" dirty="0"/>
              <a:t>------------------------- (33)</a:t>
            </a:r>
          </a:p>
        </p:txBody>
      </p:sp>
      <p:sp>
        <p:nvSpPr>
          <p:cNvPr id="2058" name="Text Box 1037">
            <a:hlinkClick r:id="rId7" action="ppaction://hlinksldjump"/>
          </p:cNvPr>
          <p:cNvSpPr txBox="1">
            <a:spLocks noChangeArrowheads="1"/>
          </p:cNvSpPr>
          <p:nvPr/>
        </p:nvSpPr>
        <p:spPr bwMode="auto">
          <a:xfrm>
            <a:off x="827584" y="4941168"/>
            <a:ext cx="7162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solidFill>
                  <a:schemeClr val="accent1">
                    <a:lumMod val="50000"/>
                  </a:schemeClr>
                </a:solidFill>
              </a:rPr>
              <a:t>课堂练习</a:t>
            </a:r>
            <a:r>
              <a:rPr lang="en-US" altLang="zh-CN" sz="2400" dirty="0"/>
              <a:t>-------------------------------------------------</a:t>
            </a:r>
            <a:r>
              <a:rPr lang="en-US" altLang="zh-CN" sz="2400" b="1" dirty="0"/>
              <a:t>(41)</a:t>
            </a:r>
          </a:p>
        </p:txBody>
      </p:sp>
      <p:sp>
        <p:nvSpPr>
          <p:cNvPr id="2059" name="Text Box 1038">
            <a:hlinkClick r:id="rId8" action="ppaction://hlinksldjump"/>
          </p:cNvPr>
          <p:cNvSpPr txBox="1">
            <a:spLocks noChangeArrowheads="1"/>
          </p:cNvSpPr>
          <p:nvPr/>
        </p:nvSpPr>
        <p:spPr bwMode="auto">
          <a:xfrm>
            <a:off x="827584" y="4411439"/>
            <a:ext cx="80025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solidFill>
                  <a:schemeClr val="accent1">
                    <a:lumMod val="50000"/>
                  </a:schemeClr>
                </a:solidFill>
              </a:rPr>
              <a:t>习题三   作业</a:t>
            </a:r>
            <a:r>
              <a:rPr lang="en-US" altLang="zh-CN" sz="2400" b="1" dirty="0">
                <a:solidFill>
                  <a:schemeClr val="accent1">
                    <a:lumMod val="50000"/>
                  </a:schemeClr>
                </a:solidFill>
              </a:rPr>
              <a:t>:  </a:t>
            </a:r>
            <a:r>
              <a:rPr lang="zh-CN" altLang="en-US" sz="2400" b="1" dirty="0">
                <a:solidFill>
                  <a:schemeClr val="accent1">
                    <a:lumMod val="50000"/>
                  </a:schemeClr>
                </a:solidFill>
              </a:rPr>
              <a:t>思考题</a:t>
            </a:r>
            <a:r>
              <a:rPr lang="en-US" altLang="zh-CN" sz="2400" b="1" dirty="0">
                <a:solidFill>
                  <a:schemeClr val="accent1">
                    <a:lumMod val="50000"/>
                  </a:schemeClr>
                </a:solidFill>
              </a:rPr>
              <a:t>1. </a:t>
            </a:r>
            <a:r>
              <a:rPr lang="zh-CN" altLang="en-US" sz="2400" b="1" dirty="0">
                <a:solidFill>
                  <a:schemeClr val="accent1">
                    <a:lumMod val="50000"/>
                  </a:schemeClr>
                </a:solidFill>
              </a:rPr>
              <a:t>作业题</a:t>
            </a:r>
            <a:r>
              <a:rPr lang="en-US" altLang="zh-CN" sz="2400" b="1" dirty="0">
                <a:solidFill>
                  <a:schemeClr val="accent1">
                    <a:lumMod val="50000"/>
                  </a:schemeClr>
                </a:solidFill>
              </a:rPr>
              <a:t>1</a:t>
            </a:r>
            <a:r>
              <a:rPr lang="zh-CN" altLang="en-US" sz="2400" b="1" dirty="0">
                <a:solidFill>
                  <a:schemeClr val="accent1">
                    <a:lumMod val="50000"/>
                  </a:schemeClr>
                </a:solidFill>
              </a:rPr>
              <a:t>、</a:t>
            </a:r>
            <a:r>
              <a:rPr lang="en-US" altLang="zh-CN" sz="2400" b="1" dirty="0">
                <a:solidFill>
                  <a:schemeClr val="accent1">
                    <a:lumMod val="50000"/>
                  </a:schemeClr>
                </a:solidFill>
              </a:rPr>
              <a:t>2</a:t>
            </a:r>
            <a:r>
              <a:rPr lang="zh-CN" altLang="en-US" sz="2400" b="1" dirty="0">
                <a:solidFill>
                  <a:schemeClr val="accent1">
                    <a:lumMod val="50000"/>
                  </a:schemeClr>
                </a:solidFill>
              </a:rPr>
              <a:t>、</a:t>
            </a:r>
            <a:r>
              <a:rPr lang="en-US" altLang="zh-CN" sz="2400" b="1" dirty="0">
                <a:solidFill>
                  <a:schemeClr val="accent1">
                    <a:lumMod val="50000"/>
                  </a:schemeClr>
                </a:solidFill>
              </a:rPr>
              <a:t>3 </a:t>
            </a:r>
            <a:r>
              <a:rPr lang="en-US" altLang="zh-CN" sz="2400" b="1" dirty="0"/>
              <a:t>---------(40)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left)">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wipe(left)">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wipe(left)">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wipe(left)">
                                      <p:cBhvr>
                                        <p:cTn id="22" dur="5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wipe(left)">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wipe(left)">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57"/>
                                        </p:tgtEl>
                                        <p:attrNameLst>
                                          <p:attrName>style.visibility</p:attrName>
                                        </p:attrNameLst>
                                      </p:cBhvr>
                                      <p:to>
                                        <p:strVal val="visible"/>
                                      </p:to>
                                    </p:set>
                                    <p:animEffect transition="in" filter="wipe(left)">
                                      <p:cBhvr>
                                        <p:cTn id="37" dur="500"/>
                                        <p:tgtEl>
                                          <p:spTgt spid="2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59"/>
                                        </p:tgtEl>
                                        <p:attrNameLst>
                                          <p:attrName>style.visibility</p:attrName>
                                        </p:attrNameLst>
                                      </p:cBhvr>
                                      <p:to>
                                        <p:strVal val="visible"/>
                                      </p:to>
                                    </p:set>
                                    <p:animEffect transition="in" filter="wipe(left)">
                                      <p:cBhvr>
                                        <p:cTn id="42" dur="500"/>
                                        <p:tgtEl>
                                          <p:spTgt spid="205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58"/>
                                        </p:tgtEl>
                                        <p:attrNameLst>
                                          <p:attrName>style.visibility</p:attrName>
                                        </p:attrNameLst>
                                      </p:cBhvr>
                                      <p:to>
                                        <p:strVal val="visible"/>
                                      </p:to>
                                    </p:set>
                                    <p:animEffect transition="in" filter="wipe(left)">
                                      <p:cBhvr>
                                        <p:cTn id="47"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B0EF9626-0B80-4222-AD80-37F887DFDF10}" type="slidenum">
              <a:rPr lang="en-US" altLang="zh-CN" sz="2000" smtClean="0">
                <a:solidFill>
                  <a:schemeClr val="accent2"/>
                </a:solidFill>
              </a:rPr>
              <a:pPr eaLnBrk="1" hangingPunct="1"/>
              <a:t>10</a:t>
            </a:fld>
            <a:endParaRPr lang="en-US" altLang="zh-CN" sz="2000" smtClean="0">
              <a:solidFill>
                <a:schemeClr val="accent2"/>
              </a:solidFill>
            </a:endParaRPr>
          </a:p>
        </p:txBody>
      </p:sp>
      <p:sp>
        <p:nvSpPr>
          <p:cNvPr id="33800" name="Text Box 8"/>
          <p:cNvSpPr txBox="1">
            <a:spLocks noChangeArrowheads="1"/>
          </p:cNvSpPr>
          <p:nvPr/>
        </p:nvSpPr>
        <p:spPr bwMode="auto">
          <a:xfrm>
            <a:off x="1330399" y="1325289"/>
            <a:ext cx="70580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4000" b="1" dirty="0">
                <a:solidFill>
                  <a:srgbClr val="FF0000"/>
                </a:solidFill>
              </a:rPr>
              <a:t>实际尺寸合格条件为</a:t>
            </a:r>
            <a:r>
              <a:rPr lang="en-US" altLang="zh-CN" sz="4000" b="1" dirty="0">
                <a:solidFill>
                  <a:srgbClr val="FF0000"/>
                </a:solidFill>
              </a:rPr>
              <a:t>:</a:t>
            </a:r>
          </a:p>
        </p:txBody>
      </p:sp>
      <p:graphicFrame>
        <p:nvGraphicFramePr>
          <p:cNvPr id="33801" name="Object 9"/>
          <p:cNvGraphicFramePr>
            <a:graphicFrameLocks noChangeAspect="1"/>
          </p:cNvGraphicFramePr>
          <p:nvPr>
            <p:extLst>
              <p:ext uri="{D42A27DB-BD31-4B8C-83A1-F6EECF244321}">
                <p14:modId xmlns:p14="http://schemas.microsoft.com/office/powerpoint/2010/main" val="4281576958"/>
              </p:ext>
            </p:extLst>
          </p:nvPr>
        </p:nvGraphicFramePr>
        <p:xfrm>
          <a:off x="1906662" y="2261046"/>
          <a:ext cx="4718050" cy="1023938"/>
        </p:xfrm>
        <a:graphic>
          <a:graphicData uri="http://schemas.openxmlformats.org/presentationml/2006/ole">
            <mc:AlternateContent xmlns:mc="http://schemas.openxmlformats.org/markup-compatibility/2006">
              <mc:Choice xmlns:v="urn:schemas-microsoft-com:vml" Requires="v">
                <p:oleObj spid="_x0000_s11318" name="Equation" r:id="rId3" imgW="1054100" imgH="228600" progId="Equation.3">
                  <p:embed/>
                </p:oleObj>
              </mc:Choice>
              <mc:Fallback>
                <p:oleObj name="Equation" r:id="rId3" imgW="1054100" imgH="2286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6662" y="2261046"/>
                        <a:ext cx="4718050" cy="102393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02" name="Object 10"/>
          <p:cNvGraphicFramePr>
            <a:graphicFrameLocks noChangeAspect="1"/>
          </p:cNvGraphicFramePr>
          <p:nvPr>
            <p:extLst>
              <p:ext uri="{D42A27DB-BD31-4B8C-83A1-F6EECF244321}">
                <p14:modId xmlns:p14="http://schemas.microsoft.com/office/powerpoint/2010/main" val="3918722136"/>
              </p:ext>
            </p:extLst>
          </p:nvPr>
        </p:nvGraphicFramePr>
        <p:xfrm>
          <a:off x="2051124" y="3773214"/>
          <a:ext cx="4376738" cy="1023938"/>
        </p:xfrm>
        <a:graphic>
          <a:graphicData uri="http://schemas.openxmlformats.org/presentationml/2006/ole">
            <mc:AlternateContent xmlns:mc="http://schemas.openxmlformats.org/markup-compatibility/2006">
              <mc:Choice xmlns:v="urn:schemas-microsoft-com:vml" Requires="v">
                <p:oleObj spid="_x0000_s11319" name="Equation" r:id="rId5" imgW="977900" imgH="228600" progId="Equation.3">
                  <p:embed/>
                </p:oleObj>
              </mc:Choice>
              <mc:Fallback>
                <p:oleObj name="Equation" r:id="rId5" imgW="977900" imgH="2286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124" y="3773214"/>
                        <a:ext cx="4376738" cy="1023938"/>
                      </a:xfrm>
                      <a:prstGeom prst="rect">
                        <a:avLst/>
                      </a:prstGeom>
                      <a:solidFill>
                        <a:srgbClr val="FFFFCC"/>
                      </a:solidFill>
                      <a:ln w="9525">
                        <a:solidFill>
                          <a:srgbClr val="FFFF99"/>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800"/>
                                        </p:tgtEl>
                                        <p:attrNameLst>
                                          <p:attrName>style.visibility</p:attrName>
                                        </p:attrNameLst>
                                      </p:cBhvr>
                                      <p:to>
                                        <p:strVal val="visible"/>
                                      </p:to>
                                    </p:set>
                                    <p:animEffect transition="in" filter="wipe(left)">
                                      <p:cBhvr>
                                        <p:cTn id="7" dur="300"/>
                                        <p:tgtEl>
                                          <p:spTgt spid="338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3801"/>
                                        </p:tgtEl>
                                        <p:attrNameLst>
                                          <p:attrName>style.visibility</p:attrName>
                                        </p:attrNameLst>
                                      </p:cBhvr>
                                      <p:to>
                                        <p:strVal val="visible"/>
                                      </p:to>
                                    </p:set>
                                    <p:animEffect transition="in" filter="wipe(left)">
                                      <p:cBhvr>
                                        <p:cTn id="12" dur="500"/>
                                        <p:tgtEl>
                                          <p:spTgt spid="338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3802"/>
                                        </p:tgtEl>
                                        <p:attrNameLst>
                                          <p:attrName>style.visibility</p:attrName>
                                        </p:attrNameLst>
                                      </p:cBhvr>
                                      <p:to>
                                        <p:strVal val="visible"/>
                                      </p:to>
                                    </p:set>
                                    <p:animEffect transition="in" filter="wipe(left)">
                                      <p:cBhvr>
                                        <p:cTn id="17" dur="500"/>
                                        <p:tgtEl>
                                          <p:spTgt spid="33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725413C0-7638-424E-B6F6-B7672F377D40}" type="slidenum">
              <a:rPr lang="en-US" altLang="zh-CN" sz="2000" smtClean="0">
                <a:solidFill>
                  <a:schemeClr val="accent2"/>
                </a:solidFill>
              </a:rPr>
              <a:pPr eaLnBrk="1" hangingPunct="1"/>
              <a:t>11</a:t>
            </a:fld>
            <a:endParaRPr lang="en-US" altLang="zh-CN" sz="2000" smtClean="0">
              <a:solidFill>
                <a:schemeClr val="accent2"/>
              </a:solidFill>
            </a:endParaRPr>
          </a:p>
        </p:txBody>
      </p:sp>
      <p:sp>
        <p:nvSpPr>
          <p:cNvPr id="31748" name="Text Box 4"/>
          <p:cNvSpPr txBox="1">
            <a:spLocks noChangeArrowheads="1"/>
          </p:cNvSpPr>
          <p:nvPr/>
        </p:nvSpPr>
        <p:spPr bwMode="auto">
          <a:xfrm>
            <a:off x="466725" y="732308"/>
            <a:ext cx="7705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dirty="0"/>
              <a:t>    </a:t>
            </a:r>
            <a:r>
              <a:rPr lang="en-US" altLang="zh-CN" sz="2400" b="1" dirty="0"/>
              <a:t>2. </a:t>
            </a:r>
            <a:r>
              <a:rPr lang="zh-CN" altLang="en-US" sz="2400" b="1" dirty="0"/>
              <a:t>尺寸偏差和尺寸公差的术语和定义</a:t>
            </a:r>
          </a:p>
        </p:txBody>
      </p:sp>
      <p:sp>
        <p:nvSpPr>
          <p:cNvPr id="31749" name="Text Box 5"/>
          <p:cNvSpPr txBox="1">
            <a:spLocks noChangeArrowheads="1"/>
          </p:cNvSpPr>
          <p:nvPr/>
        </p:nvSpPr>
        <p:spPr bwMode="auto">
          <a:xfrm>
            <a:off x="611187" y="1703858"/>
            <a:ext cx="820896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2400" b="1">
                <a:latin typeface="宋体" pitchFamily="2" charset="-122"/>
              </a:rPr>
              <a:t>    </a:t>
            </a:r>
            <a:r>
              <a:rPr lang="zh-CN" altLang="en-US" sz="2400" b="1">
                <a:latin typeface="宋体" pitchFamily="2" charset="-122"/>
              </a:rPr>
              <a:t>是指某一尺寸</a:t>
            </a:r>
            <a:r>
              <a:rPr lang="en-US" altLang="zh-CN" sz="2400" b="1">
                <a:latin typeface="宋体" pitchFamily="2" charset="-122"/>
              </a:rPr>
              <a:t>(</a:t>
            </a:r>
            <a:r>
              <a:rPr lang="zh-CN" altLang="en-US" sz="2400" b="1">
                <a:latin typeface="宋体" pitchFamily="2" charset="-122"/>
              </a:rPr>
              <a:t>极限尺寸、实际尺寸等</a:t>
            </a:r>
            <a:r>
              <a:rPr lang="en-US" altLang="zh-CN" sz="2400" b="1">
                <a:latin typeface="宋体" pitchFamily="2" charset="-122"/>
              </a:rPr>
              <a:t>)</a:t>
            </a:r>
            <a:r>
              <a:rPr lang="zh-CN" altLang="en-US" sz="2400" b="1">
                <a:latin typeface="宋体" pitchFamily="2" charset="-122"/>
              </a:rPr>
              <a:t>减其</a:t>
            </a:r>
            <a:r>
              <a:rPr lang="zh-CN" altLang="en-US" sz="2400" b="1">
                <a:solidFill>
                  <a:srgbClr val="FF0000"/>
                </a:solidFill>
                <a:latin typeface="宋体" pitchFamily="2" charset="-122"/>
              </a:rPr>
              <a:t>公称尺寸</a:t>
            </a:r>
            <a:r>
              <a:rPr lang="zh-CN" altLang="en-US" sz="2400" b="1">
                <a:latin typeface="宋体" pitchFamily="2" charset="-122"/>
              </a:rPr>
              <a:t>所得的</a:t>
            </a:r>
            <a:r>
              <a:rPr lang="zh-CN" altLang="en-US" sz="2400" b="1">
                <a:solidFill>
                  <a:srgbClr val="FF0000"/>
                </a:solidFill>
                <a:latin typeface="宋体" pitchFamily="2" charset="-122"/>
              </a:rPr>
              <a:t>代数差。</a:t>
            </a:r>
            <a:endParaRPr lang="zh-CN" altLang="en-US" sz="2400" b="1">
              <a:latin typeface="宋体" pitchFamily="2" charset="-122"/>
            </a:endParaRPr>
          </a:p>
        </p:txBody>
      </p:sp>
      <p:sp>
        <p:nvSpPr>
          <p:cNvPr id="31750" name="Rectangle 6"/>
          <p:cNvSpPr>
            <a:spLocks noChangeArrowheads="1"/>
          </p:cNvSpPr>
          <p:nvPr/>
        </p:nvSpPr>
        <p:spPr bwMode="auto">
          <a:xfrm>
            <a:off x="682625" y="1233958"/>
            <a:ext cx="579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a:t> </a:t>
            </a:r>
            <a:r>
              <a:rPr lang="en-US" altLang="zh-CN" sz="2400" b="1"/>
              <a:t>(1)</a:t>
            </a:r>
            <a:r>
              <a:rPr lang="en-US" altLang="zh-CN" sz="2400" b="1">
                <a:latin typeface="宋体" pitchFamily="2" charset="-122"/>
              </a:rPr>
              <a:t> </a:t>
            </a:r>
            <a:r>
              <a:rPr lang="zh-CN" altLang="en-US" sz="2400" b="1">
                <a:latin typeface="宋体" pitchFamily="2" charset="-122"/>
              </a:rPr>
              <a:t>尺寸偏差（简称</a:t>
            </a:r>
            <a:r>
              <a:rPr lang="zh-CN" altLang="en-US" sz="2400" b="1">
                <a:solidFill>
                  <a:srgbClr val="FF0000"/>
                </a:solidFill>
                <a:latin typeface="宋体" pitchFamily="2" charset="-122"/>
              </a:rPr>
              <a:t>偏差</a:t>
            </a:r>
            <a:r>
              <a:rPr lang="zh-CN" altLang="en-US" sz="2400">
                <a:latin typeface="宋体" pitchFamily="2" charset="-122"/>
              </a:rPr>
              <a:t>）</a:t>
            </a:r>
            <a:r>
              <a:rPr lang="en-US" altLang="zh-CN" sz="2400"/>
              <a:t>—</a:t>
            </a:r>
            <a:endParaRPr lang="en-US" altLang="zh-CN" sz="2400">
              <a:latin typeface="宋体" pitchFamily="2" charset="-122"/>
            </a:endParaRPr>
          </a:p>
        </p:txBody>
      </p:sp>
      <p:sp>
        <p:nvSpPr>
          <p:cNvPr id="31757" name="Text Box 13"/>
          <p:cNvSpPr txBox="1">
            <a:spLocks noChangeArrowheads="1"/>
          </p:cNvSpPr>
          <p:nvPr/>
        </p:nvSpPr>
        <p:spPr bwMode="auto">
          <a:xfrm>
            <a:off x="755650" y="3284984"/>
            <a:ext cx="835183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dirty="0"/>
              <a:t> </a:t>
            </a:r>
            <a:r>
              <a:rPr lang="en-US" altLang="zh-CN" sz="2400" b="1" dirty="0"/>
              <a:t>①  </a:t>
            </a:r>
            <a:r>
              <a:rPr lang="zh-CN" altLang="en-US" sz="2400" b="1" dirty="0"/>
              <a:t>对</a:t>
            </a:r>
            <a:r>
              <a:rPr lang="zh-CN" altLang="en-US" sz="2400" b="1" dirty="0">
                <a:solidFill>
                  <a:srgbClr val="FF0000"/>
                </a:solidFill>
              </a:rPr>
              <a:t>极限尺寸</a:t>
            </a:r>
            <a:r>
              <a:rPr lang="zh-CN" altLang="en-US" sz="2400" b="1" dirty="0">
                <a:latin typeface="宋体" pitchFamily="2" charset="-122"/>
              </a:rPr>
              <a:t>减其公称尺寸所得的代数差为极限偏差。</a:t>
            </a:r>
            <a:r>
              <a:rPr lang="zh-CN" altLang="en-US" sz="2400" dirty="0">
                <a:latin typeface="宋体" pitchFamily="2" charset="-122"/>
              </a:rPr>
              <a:t>   </a:t>
            </a:r>
          </a:p>
        </p:txBody>
      </p:sp>
      <p:sp>
        <p:nvSpPr>
          <p:cNvPr id="31758" name="Rectangle 14"/>
          <p:cNvSpPr>
            <a:spLocks noChangeArrowheads="1"/>
          </p:cNvSpPr>
          <p:nvPr/>
        </p:nvSpPr>
        <p:spPr bwMode="auto">
          <a:xfrm>
            <a:off x="1187450" y="2676996"/>
            <a:ext cx="59817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spcBef>
                <a:spcPct val="50000"/>
              </a:spcBef>
            </a:pPr>
            <a:r>
              <a:rPr lang="zh-CN" altLang="en-US" sz="2400" b="1">
                <a:solidFill>
                  <a:srgbClr val="FF0000"/>
                </a:solidFill>
                <a:latin typeface="宋体" pitchFamily="2" charset="-122"/>
              </a:rPr>
              <a:t>（注标时除</a:t>
            </a:r>
            <a:r>
              <a:rPr lang="zh-CN" altLang="en-US" sz="2400" b="1">
                <a:solidFill>
                  <a:srgbClr val="FF0000"/>
                </a:solidFill>
              </a:rPr>
              <a:t>“</a:t>
            </a:r>
            <a:r>
              <a:rPr lang="en-US" altLang="zh-CN" sz="2400" b="1">
                <a:solidFill>
                  <a:srgbClr val="FF0000"/>
                </a:solidFill>
                <a:latin typeface="宋体" pitchFamily="2" charset="-122"/>
              </a:rPr>
              <a:t>0</a:t>
            </a:r>
            <a:r>
              <a:rPr lang="en-US" altLang="zh-CN" sz="2400" b="1">
                <a:solidFill>
                  <a:srgbClr val="FF0000"/>
                </a:solidFill>
              </a:rPr>
              <a:t>”</a:t>
            </a:r>
            <a:r>
              <a:rPr lang="zh-CN" altLang="en-US" sz="2400" b="1">
                <a:solidFill>
                  <a:srgbClr val="FF0000"/>
                </a:solidFill>
                <a:latin typeface="宋体" pitchFamily="2" charset="-122"/>
              </a:rPr>
              <a:t>外必须带符号）</a:t>
            </a:r>
            <a:r>
              <a:rPr lang="zh-CN" altLang="en-US" sz="2400">
                <a:latin typeface="宋体" pitchFamily="2" charset="-122"/>
              </a:rPr>
              <a:t>。</a:t>
            </a:r>
          </a:p>
        </p:txBody>
      </p:sp>
      <p:sp>
        <p:nvSpPr>
          <p:cNvPr id="31761" name="Rectangle 17"/>
          <p:cNvSpPr>
            <a:spLocks noChangeArrowheads="1"/>
          </p:cNvSpPr>
          <p:nvPr/>
        </p:nvSpPr>
        <p:spPr bwMode="auto">
          <a:xfrm>
            <a:off x="971550" y="3933056"/>
            <a:ext cx="8135937"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lnSpc>
                <a:spcPct val="120000"/>
              </a:lnSpc>
            </a:pPr>
            <a:r>
              <a:rPr lang="zh-CN" altLang="en-US" sz="2400" b="1" dirty="0">
                <a:solidFill>
                  <a:srgbClr val="FF0000"/>
                </a:solidFill>
                <a:latin typeface="宋体" pitchFamily="2" charset="-122"/>
              </a:rPr>
              <a:t>上极限偏差（</a:t>
            </a:r>
            <a:r>
              <a:rPr lang="zh-CN" altLang="en-US" sz="2400" b="1" dirty="0">
                <a:latin typeface="宋体" pitchFamily="2" charset="-122"/>
              </a:rPr>
              <a:t>简称上偏差</a:t>
            </a:r>
            <a:r>
              <a:rPr lang="zh-CN" altLang="en-US" sz="2400" b="1" dirty="0">
                <a:solidFill>
                  <a:srgbClr val="FF0000"/>
                </a:solidFill>
                <a:latin typeface="宋体" pitchFamily="2" charset="-122"/>
              </a:rPr>
              <a:t>）</a:t>
            </a:r>
            <a:r>
              <a:rPr lang="zh-CN" altLang="en-US" sz="2400" b="1" dirty="0">
                <a:latin typeface="宋体" pitchFamily="2" charset="-122"/>
              </a:rPr>
              <a:t>是指上</a:t>
            </a:r>
            <a:r>
              <a:rPr lang="zh-CN" altLang="en-US" sz="2400" b="1" dirty="0"/>
              <a:t>极限尺寸减其 </a:t>
            </a:r>
          </a:p>
          <a:p>
            <a:pPr algn="l">
              <a:lnSpc>
                <a:spcPct val="120000"/>
              </a:lnSpc>
            </a:pPr>
            <a:r>
              <a:rPr lang="zh-CN" altLang="en-US" sz="2400" b="1" dirty="0"/>
              <a:t>                       公称尺寸所得的代数差（</a:t>
            </a:r>
            <a:r>
              <a:rPr lang="en-US" altLang="zh-CN" sz="2400" b="1" dirty="0"/>
              <a:t>ES</a:t>
            </a:r>
            <a:r>
              <a:rPr lang="zh-CN" altLang="en-US" sz="2400" b="1" dirty="0"/>
              <a:t>、</a:t>
            </a:r>
            <a:r>
              <a:rPr lang="en-US" altLang="zh-CN" sz="2400" b="1" dirty="0" err="1"/>
              <a:t>es</a:t>
            </a:r>
            <a:r>
              <a:rPr lang="zh-CN" altLang="en-US" sz="2400" b="1" dirty="0"/>
              <a:t>）</a:t>
            </a:r>
            <a:r>
              <a:rPr lang="zh-CN" altLang="en-US" sz="2400" dirty="0">
                <a:latin typeface="宋体" pitchFamily="2" charset="-122"/>
              </a:rPr>
              <a:t>。</a:t>
            </a:r>
          </a:p>
        </p:txBody>
      </p:sp>
      <p:sp>
        <p:nvSpPr>
          <p:cNvPr id="31763" name="Rectangle 19"/>
          <p:cNvSpPr>
            <a:spLocks noChangeArrowheads="1"/>
          </p:cNvSpPr>
          <p:nvPr/>
        </p:nvSpPr>
        <p:spPr bwMode="auto">
          <a:xfrm>
            <a:off x="971550" y="5013176"/>
            <a:ext cx="7272858" cy="9787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l">
              <a:lnSpc>
                <a:spcPct val="120000"/>
              </a:lnSpc>
            </a:pPr>
            <a:r>
              <a:rPr lang="zh-CN" altLang="en-US" sz="2400" b="1" dirty="0">
                <a:solidFill>
                  <a:srgbClr val="FF0000"/>
                </a:solidFill>
                <a:latin typeface="宋体" pitchFamily="2" charset="-122"/>
              </a:rPr>
              <a:t>下极限偏差（</a:t>
            </a:r>
            <a:r>
              <a:rPr lang="zh-CN" altLang="en-US" sz="2400" b="1" dirty="0">
                <a:latin typeface="宋体" pitchFamily="2" charset="-122"/>
              </a:rPr>
              <a:t>简称下偏差</a:t>
            </a:r>
            <a:r>
              <a:rPr lang="zh-CN" altLang="en-US" sz="2400" b="1" dirty="0">
                <a:solidFill>
                  <a:srgbClr val="FF0000"/>
                </a:solidFill>
                <a:latin typeface="宋体" pitchFamily="2" charset="-122"/>
              </a:rPr>
              <a:t>）</a:t>
            </a:r>
            <a:r>
              <a:rPr lang="zh-CN" altLang="en-US" sz="2400" b="1" dirty="0">
                <a:latin typeface="宋体" pitchFamily="2" charset="-122"/>
              </a:rPr>
              <a:t>是指下</a:t>
            </a:r>
            <a:r>
              <a:rPr lang="zh-CN" altLang="en-US" sz="2400" b="1" dirty="0"/>
              <a:t>极限尺寸减其 </a:t>
            </a:r>
          </a:p>
          <a:p>
            <a:pPr algn="l">
              <a:lnSpc>
                <a:spcPct val="120000"/>
              </a:lnSpc>
            </a:pPr>
            <a:r>
              <a:rPr lang="zh-CN" altLang="en-US" sz="2400" b="1" dirty="0"/>
              <a:t>                        公称尺寸所得的代数差</a:t>
            </a:r>
            <a:r>
              <a:rPr lang="en-US" altLang="zh-CN" sz="2400" b="1" dirty="0"/>
              <a:t>(EI</a:t>
            </a:r>
            <a:r>
              <a:rPr lang="zh-CN" altLang="en-US" sz="2400" b="1" dirty="0"/>
              <a:t>、</a:t>
            </a:r>
            <a:r>
              <a:rPr lang="en-US" altLang="zh-CN" sz="2400" b="1" dirty="0" err="1"/>
              <a:t>ei</a:t>
            </a:r>
            <a:r>
              <a:rPr lang="en-US" altLang="zh-CN" sz="2400" b="1" dirty="0"/>
              <a:t>)</a:t>
            </a:r>
            <a:r>
              <a:rPr lang="zh-CN" altLang="en-US" sz="2400" dirty="0">
                <a:latin typeface="宋体" pitchFamily="2" charset="-122"/>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1748"/>
                                        </p:tgtEl>
                                        <p:attrNameLst>
                                          <p:attrName>style.visibility</p:attrName>
                                        </p:attrNameLst>
                                      </p:cBhvr>
                                      <p:to>
                                        <p:strVal val="visible"/>
                                      </p:to>
                                    </p:set>
                                    <p:animEffect transition="in" filter="wipe(left)">
                                      <p:cBhvr>
                                        <p:cTn id="7" dur="300"/>
                                        <p:tgtEl>
                                          <p:spTgt spid="317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50"/>
                                        </p:tgtEl>
                                        <p:attrNameLst>
                                          <p:attrName>style.visibility</p:attrName>
                                        </p:attrNameLst>
                                      </p:cBhvr>
                                      <p:to>
                                        <p:strVal val="visible"/>
                                      </p:to>
                                    </p:set>
                                    <p:animEffect transition="in" filter="wipe(left)">
                                      <p:cBhvr>
                                        <p:cTn id="12" dur="300"/>
                                        <p:tgtEl>
                                          <p:spTgt spid="317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1749"/>
                                        </p:tgtEl>
                                        <p:attrNameLst>
                                          <p:attrName>style.visibility</p:attrName>
                                        </p:attrNameLst>
                                      </p:cBhvr>
                                      <p:to>
                                        <p:strVal val="visible"/>
                                      </p:to>
                                    </p:set>
                                    <p:animEffect transition="in" filter="wipe(left)">
                                      <p:cBhvr>
                                        <p:cTn id="17" dur="300"/>
                                        <p:tgtEl>
                                          <p:spTgt spid="317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1758"/>
                                        </p:tgtEl>
                                        <p:attrNameLst>
                                          <p:attrName>style.visibility</p:attrName>
                                        </p:attrNameLst>
                                      </p:cBhvr>
                                      <p:to>
                                        <p:strVal val="visible"/>
                                      </p:to>
                                    </p:set>
                                    <p:animEffect transition="in" filter="wipe(left)">
                                      <p:cBhvr>
                                        <p:cTn id="22" dur="300"/>
                                        <p:tgtEl>
                                          <p:spTgt spid="317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1757"/>
                                        </p:tgtEl>
                                        <p:attrNameLst>
                                          <p:attrName>style.visibility</p:attrName>
                                        </p:attrNameLst>
                                      </p:cBhvr>
                                      <p:to>
                                        <p:strVal val="visible"/>
                                      </p:to>
                                    </p:set>
                                    <p:animEffect transition="in" filter="wipe(left)">
                                      <p:cBhvr>
                                        <p:cTn id="27" dur="300"/>
                                        <p:tgtEl>
                                          <p:spTgt spid="317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1761"/>
                                        </p:tgtEl>
                                        <p:attrNameLst>
                                          <p:attrName>style.visibility</p:attrName>
                                        </p:attrNameLst>
                                      </p:cBhvr>
                                      <p:to>
                                        <p:strVal val="visible"/>
                                      </p:to>
                                    </p:set>
                                    <p:animEffect transition="in" filter="wipe(left)">
                                      <p:cBhvr>
                                        <p:cTn id="32" dur="300"/>
                                        <p:tgtEl>
                                          <p:spTgt spid="317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1763"/>
                                        </p:tgtEl>
                                        <p:attrNameLst>
                                          <p:attrName>style.visibility</p:attrName>
                                        </p:attrNameLst>
                                      </p:cBhvr>
                                      <p:to>
                                        <p:strVal val="visible"/>
                                      </p:to>
                                    </p:set>
                                    <p:animEffect transition="in" filter="wipe(left)">
                                      <p:cBhvr>
                                        <p:cTn id="37" dur="300"/>
                                        <p:tgtEl>
                                          <p:spTgt spid="31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autoUpdateAnimBg="0"/>
      <p:bldP spid="31749" grpId="0" autoUpdateAnimBg="0"/>
      <p:bldP spid="31750" grpId="0" autoUpdateAnimBg="0"/>
      <p:bldP spid="31757" grpId="0" autoUpdateAnimBg="0"/>
      <p:bldP spid="31758" grpId="0" autoUpdateAnimBg="0"/>
      <p:bldP spid="31761" grpId="0" autoUpdateAnimBg="0"/>
      <p:bldP spid="317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4"/>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AC2C8470-A437-4F31-8873-06CA7EFA6733}" type="slidenum">
              <a:rPr lang="en-US" altLang="zh-CN" sz="2000" smtClean="0">
                <a:solidFill>
                  <a:schemeClr val="accent2"/>
                </a:solidFill>
              </a:rPr>
              <a:pPr eaLnBrk="1" hangingPunct="1"/>
              <a:t>12</a:t>
            </a:fld>
            <a:endParaRPr lang="en-US" altLang="zh-CN" sz="2000" smtClean="0">
              <a:solidFill>
                <a:schemeClr val="accent2"/>
              </a:solidFill>
            </a:endParaRPr>
          </a:p>
        </p:txBody>
      </p:sp>
      <p:sp>
        <p:nvSpPr>
          <p:cNvPr id="62468" name="Text Box 4"/>
          <p:cNvSpPr txBox="1">
            <a:spLocks noChangeArrowheads="1"/>
          </p:cNvSpPr>
          <p:nvPr/>
        </p:nvSpPr>
        <p:spPr bwMode="auto">
          <a:xfrm>
            <a:off x="827088" y="1109663"/>
            <a:ext cx="37449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zh-CN" altLang="en-US" b="1" dirty="0"/>
              <a:t>孔  </a:t>
            </a:r>
            <a:r>
              <a:rPr lang="en-US" altLang="zh-CN" b="1" dirty="0"/>
              <a:t>: </a:t>
            </a:r>
            <a:r>
              <a:rPr lang="zh-CN" altLang="en-US" b="1" dirty="0"/>
              <a:t>上偏差</a:t>
            </a:r>
          </a:p>
        </p:txBody>
      </p:sp>
      <p:sp>
        <p:nvSpPr>
          <p:cNvPr id="62469" name="Text Box 5"/>
          <p:cNvSpPr txBox="1">
            <a:spLocks noChangeArrowheads="1"/>
          </p:cNvSpPr>
          <p:nvPr/>
        </p:nvSpPr>
        <p:spPr bwMode="auto">
          <a:xfrm>
            <a:off x="899592" y="3197920"/>
            <a:ext cx="19446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zh-CN" altLang="en-US" b="1" dirty="0"/>
              <a:t>轴： </a:t>
            </a:r>
          </a:p>
        </p:txBody>
      </p:sp>
      <p:sp>
        <p:nvSpPr>
          <p:cNvPr id="62474" name="Text Box 10"/>
          <p:cNvSpPr txBox="1">
            <a:spLocks noChangeArrowheads="1"/>
          </p:cNvSpPr>
          <p:nvPr/>
        </p:nvSpPr>
        <p:spPr bwMode="auto">
          <a:xfrm>
            <a:off x="1763713" y="4149030"/>
            <a:ext cx="27670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下偏差</a:t>
            </a:r>
          </a:p>
        </p:txBody>
      </p:sp>
      <p:sp>
        <p:nvSpPr>
          <p:cNvPr id="62475" name="Rectangle 11"/>
          <p:cNvSpPr>
            <a:spLocks noChangeArrowheads="1"/>
          </p:cNvSpPr>
          <p:nvPr/>
        </p:nvSpPr>
        <p:spPr bwMode="auto">
          <a:xfrm>
            <a:off x="1110555" y="5157192"/>
            <a:ext cx="7061845" cy="750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l">
              <a:lnSpc>
                <a:spcPct val="120000"/>
              </a:lnSpc>
            </a:pPr>
            <a:r>
              <a:rPr lang="zh-CN" altLang="en-US" sz="3600" b="1" dirty="0">
                <a:latin typeface="宋体" pitchFamily="2" charset="-122"/>
              </a:rPr>
              <a:t>上偏差</a:t>
            </a:r>
            <a:r>
              <a:rPr lang="zh-CN" altLang="en-US" sz="3600" dirty="0">
                <a:latin typeface="宋体" pitchFamily="2" charset="-122"/>
              </a:rPr>
              <a:t>和</a:t>
            </a:r>
            <a:r>
              <a:rPr lang="zh-CN" altLang="en-US" sz="3600" b="1" dirty="0">
                <a:latin typeface="宋体" pitchFamily="2" charset="-122"/>
              </a:rPr>
              <a:t>下偏差统称</a:t>
            </a:r>
            <a:r>
              <a:rPr lang="zh-CN" altLang="en-US" sz="3600" b="1" dirty="0">
                <a:solidFill>
                  <a:srgbClr val="FF0000"/>
                </a:solidFill>
                <a:latin typeface="宋体" pitchFamily="2" charset="-122"/>
              </a:rPr>
              <a:t>极限偏差</a:t>
            </a:r>
            <a:r>
              <a:rPr lang="zh-CN" altLang="en-US" sz="3600" dirty="0">
                <a:latin typeface="宋体" pitchFamily="2" charset="-122"/>
              </a:rPr>
              <a:t>。</a:t>
            </a:r>
          </a:p>
        </p:txBody>
      </p:sp>
      <p:sp>
        <p:nvSpPr>
          <p:cNvPr id="62476" name="Text Box 12"/>
          <p:cNvSpPr txBox="1">
            <a:spLocks noChangeArrowheads="1"/>
          </p:cNvSpPr>
          <p:nvPr/>
        </p:nvSpPr>
        <p:spPr bwMode="auto">
          <a:xfrm>
            <a:off x="899046" y="245592"/>
            <a:ext cx="734536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用公式表示上、下极限偏差分别为</a:t>
            </a:r>
          </a:p>
        </p:txBody>
      </p:sp>
      <p:graphicFrame>
        <p:nvGraphicFramePr>
          <p:cNvPr id="62477" name="Object 13"/>
          <p:cNvGraphicFramePr>
            <a:graphicFrameLocks noGrp="1" noChangeAspect="1"/>
          </p:cNvGraphicFramePr>
          <p:nvPr>
            <p:ph/>
            <p:extLst>
              <p:ext uri="{D42A27DB-BD31-4B8C-83A1-F6EECF244321}">
                <p14:modId xmlns:p14="http://schemas.microsoft.com/office/powerpoint/2010/main" val="2295016569"/>
              </p:ext>
            </p:extLst>
          </p:nvPr>
        </p:nvGraphicFramePr>
        <p:xfrm>
          <a:off x="3276599" y="908050"/>
          <a:ext cx="3748819" cy="936774"/>
        </p:xfrm>
        <a:graphic>
          <a:graphicData uri="http://schemas.openxmlformats.org/presentationml/2006/ole">
            <mc:AlternateContent xmlns:mc="http://schemas.openxmlformats.org/markup-compatibility/2006">
              <mc:Choice xmlns:v="urn:schemas-microsoft-com:vml" Requires="v">
                <p:oleObj spid="_x0000_s13426" name="公式" r:id="rId3" imgW="914400" imgH="228600" progId="Equation.3">
                  <p:embed/>
                </p:oleObj>
              </mc:Choice>
              <mc:Fallback>
                <p:oleObj name="公式" r:id="rId3" imgW="914400" imgH="2286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599" y="908050"/>
                        <a:ext cx="3748819" cy="936774"/>
                      </a:xfrm>
                      <a:prstGeom prst="rect">
                        <a:avLst/>
                      </a:prstGeom>
                      <a:solidFill>
                        <a:srgbClr val="FF99FF"/>
                      </a:solidFill>
                      <a:ln>
                        <a:noFill/>
                      </a:ln>
                      <a:effectLst/>
                      <a:extLst/>
                    </p:spPr>
                  </p:pic>
                </p:oleObj>
              </mc:Fallback>
            </mc:AlternateContent>
          </a:graphicData>
        </a:graphic>
      </p:graphicFrame>
      <p:graphicFrame>
        <p:nvGraphicFramePr>
          <p:cNvPr id="62479" name="Object 15"/>
          <p:cNvGraphicFramePr>
            <a:graphicFrameLocks noChangeAspect="1"/>
          </p:cNvGraphicFramePr>
          <p:nvPr>
            <p:extLst>
              <p:ext uri="{D42A27DB-BD31-4B8C-83A1-F6EECF244321}">
                <p14:modId xmlns:p14="http://schemas.microsoft.com/office/powerpoint/2010/main" val="2253516695"/>
              </p:ext>
            </p:extLst>
          </p:nvPr>
        </p:nvGraphicFramePr>
        <p:xfrm>
          <a:off x="3276600" y="1939925"/>
          <a:ext cx="3653572" cy="913011"/>
        </p:xfrm>
        <a:graphic>
          <a:graphicData uri="http://schemas.openxmlformats.org/presentationml/2006/ole">
            <mc:AlternateContent xmlns:mc="http://schemas.openxmlformats.org/markup-compatibility/2006">
              <mc:Choice xmlns:v="urn:schemas-microsoft-com:vml" Requires="v">
                <p:oleObj spid="_x0000_s13427" name="公式" r:id="rId5" imgW="863225" imgH="215806" progId="Equation.3">
                  <p:embed/>
                </p:oleObj>
              </mc:Choice>
              <mc:Fallback>
                <p:oleObj name="公式" r:id="rId5" imgW="863225" imgH="215806"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939925"/>
                        <a:ext cx="3653572" cy="913011"/>
                      </a:xfrm>
                      <a:prstGeom prst="rect">
                        <a:avLst/>
                      </a:prstGeom>
                      <a:solidFill>
                        <a:srgbClr val="FF99FF"/>
                      </a:solidFill>
                      <a:ln>
                        <a:noFill/>
                      </a:ln>
                      <a:effectLst/>
                      <a:extLst/>
                    </p:spPr>
                  </p:pic>
                </p:oleObj>
              </mc:Fallback>
            </mc:AlternateContent>
          </a:graphicData>
        </a:graphic>
      </p:graphicFrame>
      <p:sp>
        <p:nvSpPr>
          <p:cNvPr id="62480" name="Text Box 16"/>
          <p:cNvSpPr txBox="1">
            <a:spLocks noChangeArrowheads="1"/>
          </p:cNvSpPr>
          <p:nvPr/>
        </p:nvSpPr>
        <p:spPr bwMode="auto">
          <a:xfrm>
            <a:off x="1692275" y="3212405"/>
            <a:ext cx="37449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a:t>上偏差</a:t>
            </a:r>
          </a:p>
        </p:txBody>
      </p:sp>
      <p:graphicFrame>
        <p:nvGraphicFramePr>
          <p:cNvPr id="62481" name="Object 17"/>
          <p:cNvGraphicFramePr>
            <a:graphicFrameLocks noChangeAspect="1"/>
          </p:cNvGraphicFramePr>
          <p:nvPr>
            <p:extLst>
              <p:ext uri="{D42A27DB-BD31-4B8C-83A1-F6EECF244321}">
                <p14:modId xmlns:p14="http://schemas.microsoft.com/office/powerpoint/2010/main" val="3455961479"/>
              </p:ext>
            </p:extLst>
          </p:nvPr>
        </p:nvGraphicFramePr>
        <p:xfrm>
          <a:off x="3468688" y="3068960"/>
          <a:ext cx="3073576" cy="864096"/>
        </p:xfrm>
        <a:graphic>
          <a:graphicData uri="http://schemas.openxmlformats.org/presentationml/2006/ole">
            <mc:AlternateContent xmlns:mc="http://schemas.openxmlformats.org/markup-compatibility/2006">
              <mc:Choice xmlns:v="urn:schemas-microsoft-com:vml" Requires="v">
                <p:oleObj spid="_x0000_s13428" name="公式" r:id="rId7" imgW="812447" imgH="228501" progId="Equation.3">
                  <p:embed/>
                </p:oleObj>
              </mc:Choice>
              <mc:Fallback>
                <p:oleObj name="公式" r:id="rId7" imgW="812447" imgH="228501"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68688" y="3068960"/>
                        <a:ext cx="3073576" cy="864096"/>
                      </a:xfrm>
                      <a:prstGeom prst="rect">
                        <a:avLst/>
                      </a:prstGeom>
                      <a:solidFill>
                        <a:schemeClr val="accent1"/>
                      </a:solidFill>
                      <a:ln>
                        <a:noFill/>
                      </a:ln>
                      <a:effectLst/>
                      <a:extLst/>
                    </p:spPr>
                  </p:pic>
                </p:oleObj>
              </mc:Fallback>
            </mc:AlternateContent>
          </a:graphicData>
        </a:graphic>
      </p:graphicFrame>
      <p:graphicFrame>
        <p:nvGraphicFramePr>
          <p:cNvPr id="62482" name="Object 18"/>
          <p:cNvGraphicFramePr>
            <a:graphicFrameLocks noChangeAspect="1"/>
          </p:cNvGraphicFramePr>
          <p:nvPr>
            <p:extLst>
              <p:ext uri="{D42A27DB-BD31-4B8C-83A1-F6EECF244321}">
                <p14:modId xmlns:p14="http://schemas.microsoft.com/office/powerpoint/2010/main" val="2285953875"/>
              </p:ext>
            </p:extLst>
          </p:nvPr>
        </p:nvGraphicFramePr>
        <p:xfrm>
          <a:off x="3492500" y="4125218"/>
          <a:ext cx="3167063" cy="882650"/>
        </p:xfrm>
        <a:graphic>
          <a:graphicData uri="http://schemas.openxmlformats.org/presentationml/2006/ole">
            <mc:AlternateContent xmlns:mc="http://schemas.openxmlformats.org/markup-compatibility/2006">
              <mc:Choice xmlns:v="urn:schemas-microsoft-com:vml" Requires="v">
                <p:oleObj spid="_x0000_s13429" name="公式" r:id="rId9" imgW="774364" imgH="215806" progId="Equation.3">
                  <p:embed/>
                </p:oleObj>
              </mc:Choice>
              <mc:Fallback>
                <p:oleObj name="公式" r:id="rId9" imgW="774364" imgH="215806"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92500" y="4125218"/>
                        <a:ext cx="3167063" cy="88265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483" name="Text Box 19"/>
          <p:cNvSpPr txBox="1">
            <a:spLocks noChangeArrowheads="1"/>
          </p:cNvSpPr>
          <p:nvPr/>
        </p:nvSpPr>
        <p:spPr bwMode="auto">
          <a:xfrm>
            <a:off x="827088" y="2133600"/>
            <a:ext cx="37449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         </a:t>
            </a:r>
            <a:r>
              <a:rPr lang="zh-CN" altLang="en-US" b="1" dirty="0"/>
              <a:t>下偏差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2476"/>
                                        </p:tgtEl>
                                        <p:attrNameLst>
                                          <p:attrName>style.visibility</p:attrName>
                                        </p:attrNameLst>
                                      </p:cBhvr>
                                      <p:to>
                                        <p:strVal val="visible"/>
                                      </p:to>
                                    </p:set>
                                    <p:animEffect transition="in" filter="blinds(horizontal)">
                                      <p:cBhvr>
                                        <p:cTn id="7" dur="500"/>
                                        <p:tgtEl>
                                          <p:spTgt spid="624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8"/>
                                        </p:tgtEl>
                                        <p:attrNameLst>
                                          <p:attrName>style.visibility</p:attrName>
                                        </p:attrNameLst>
                                      </p:cBhvr>
                                      <p:to>
                                        <p:strVal val="visible"/>
                                      </p:to>
                                    </p:set>
                                    <p:animEffect transition="in" filter="wipe(left)">
                                      <p:cBhvr>
                                        <p:cTn id="12" dur="300"/>
                                        <p:tgtEl>
                                          <p:spTgt spid="624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2477"/>
                                        </p:tgtEl>
                                        <p:attrNameLst>
                                          <p:attrName>style.visibility</p:attrName>
                                        </p:attrNameLst>
                                      </p:cBhvr>
                                      <p:to>
                                        <p:strVal val="visible"/>
                                      </p:to>
                                    </p:set>
                                    <p:anim calcmode="lin" valueType="num">
                                      <p:cBhvr additive="base">
                                        <p:cTn id="17" dur="500" fill="hold"/>
                                        <p:tgtEl>
                                          <p:spTgt spid="62477"/>
                                        </p:tgtEl>
                                        <p:attrNameLst>
                                          <p:attrName>ppt_x</p:attrName>
                                        </p:attrNameLst>
                                      </p:cBhvr>
                                      <p:tavLst>
                                        <p:tav tm="0">
                                          <p:val>
                                            <p:strVal val="1+#ppt_w/2"/>
                                          </p:val>
                                        </p:tav>
                                        <p:tav tm="100000">
                                          <p:val>
                                            <p:strVal val="#ppt_x"/>
                                          </p:val>
                                        </p:tav>
                                      </p:tavLst>
                                    </p:anim>
                                    <p:anim calcmode="lin" valueType="num">
                                      <p:cBhvr additive="base">
                                        <p:cTn id="18" dur="500" fill="hold"/>
                                        <p:tgtEl>
                                          <p:spTgt spid="6247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2483"/>
                                        </p:tgtEl>
                                        <p:attrNameLst>
                                          <p:attrName>style.visibility</p:attrName>
                                        </p:attrNameLst>
                                      </p:cBhvr>
                                      <p:to>
                                        <p:strVal val="visible"/>
                                      </p:to>
                                    </p:set>
                                    <p:animEffect transition="in" filter="wipe(left)">
                                      <p:cBhvr>
                                        <p:cTn id="23" dur="300"/>
                                        <p:tgtEl>
                                          <p:spTgt spid="6248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12" fill="hold" nodeType="clickEffect">
                                  <p:stCondLst>
                                    <p:cond delay="0"/>
                                  </p:stCondLst>
                                  <p:childTnLst>
                                    <p:set>
                                      <p:cBhvr>
                                        <p:cTn id="27" dur="1" fill="hold">
                                          <p:stCondLst>
                                            <p:cond delay="0"/>
                                          </p:stCondLst>
                                        </p:cTn>
                                        <p:tgtEl>
                                          <p:spTgt spid="62479"/>
                                        </p:tgtEl>
                                        <p:attrNameLst>
                                          <p:attrName>style.visibility</p:attrName>
                                        </p:attrNameLst>
                                      </p:cBhvr>
                                      <p:to>
                                        <p:strVal val="visible"/>
                                      </p:to>
                                    </p:set>
                                    <p:animEffect transition="in" filter="strips(downLeft)">
                                      <p:cBhvr>
                                        <p:cTn id="28" dur="500"/>
                                        <p:tgtEl>
                                          <p:spTgt spid="6247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2469"/>
                                        </p:tgtEl>
                                        <p:attrNameLst>
                                          <p:attrName>style.visibility</p:attrName>
                                        </p:attrNameLst>
                                      </p:cBhvr>
                                      <p:to>
                                        <p:strVal val="visible"/>
                                      </p:to>
                                    </p:set>
                                    <p:animEffect transition="in" filter="wipe(left)">
                                      <p:cBhvr>
                                        <p:cTn id="33" dur="300"/>
                                        <p:tgtEl>
                                          <p:spTgt spid="6246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2480"/>
                                        </p:tgtEl>
                                        <p:attrNameLst>
                                          <p:attrName>style.visibility</p:attrName>
                                        </p:attrNameLst>
                                      </p:cBhvr>
                                      <p:to>
                                        <p:strVal val="visible"/>
                                      </p:to>
                                    </p:set>
                                    <p:animEffect transition="in" filter="wipe(left)">
                                      <p:cBhvr>
                                        <p:cTn id="38" dur="300"/>
                                        <p:tgtEl>
                                          <p:spTgt spid="6248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62481"/>
                                        </p:tgtEl>
                                        <p:attrNameLst>
                                          <p:attrName>style.visibility</p:attrName>
                                        </p:attrNameLst>
                                      </p:cBhvr>
                                      <p:to>
                                        <p:strVal val="visible"/>
                                      </p:to>
                                    </p:set>
                                    <p:anim calcmode="lin" valueType="num">
                                      <p:cBhvr additive="base">
                                        <p:cTn id="43" dur="500" fill="hold"/>
                                        <p:tgtEl>
                                          <p:spTgt spid="62481"/>
                                        </p:tgtEl>
                                        <p:attrNameLst>
                                          <p:attrName>ppt_x</p:attrName>
                                        </p:attrNameLst>
                                      </p:cBhvr>
                                      <p:tavLst>
                                        <p:tav tm="0">
                                          <p:val>
                                            <p:strVal val="1+#ppt_w/2"/>
                                          </p:val>
                                        </p:tav>
                                        <p:tav tm="100000">
                                          <p:val>
                                            <p:strVal val="#ppt_x"/>
                                          </p:val>
                                        </p:tav>
                                      </p:tavLst>
                                    </p:anim>
                                    <p:anim calcmode="lin" valueType="num">
                                      <p:cBhvr additive="base">
                                        <p:cTn id="44" dur="500" fill="hold"/>
                                        <p:tgtEl>
                                          <p:spTgt spid="62481"/>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62474"/>
                                        </p:tgtEl>
                                        <p:attrNameLst>
                                          <p:attrName>style.visibility</p:attrName>
                                        </p:attrNameLst>
                                      </p:cBhvr>
                                      <p:to>
                                        <p:strVal val="visible"/>
                                      </p:to>
                                    </p:set>
                                    <p:animEffect transition="in" filter="wipe(left)">
                                      <p:cBhvr>
                                        <p:cTn id="49" dur="300"/>
                                        <p:tgtEl>
                                          <p:spTgt spid="6247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2" fill="hold" nodeType="clickEffect">
                                  <p:stCondLst>
                                    <p:cond delay="0"/>
                                  </p:stCondLst>
                                  <p:childTnLst>
                                    <p:set>
                                      <p:cBhvr>
                                        <p:cTn id="53" dur="1" fill="hold">
                                          <p:stCondLst>
                                            <p:cond delay="0"/>
                                          </p:stCondLst>
                                        </p:cTn>
                                        <p:tgtEl>
                                          <p:spTgt spid="62482"/>
                                        </p:tgtEl>
                                        <p:attrNameLst>
                                          <p:attrName>style.visibility</p:attrName>
                                        </p:attrNameLst>
                                      </p:cBhvr>
                                      <p:to>
                                        <p:strVal val="visible"/>
                                      </p:to>
                                    </p:set>
                                    <p:anim calcmode="lin" valueType="num">
                                      <p:cBhvr additive="base">
                                        <p:cTn id="54" dur="500" fill="hold"/>
                                        <p:tgtEl>
                                          <p:spTgt spid="62482"/>
                                        </p:tgtEl>
                                        <p:attrNameLst>
                                          <p:attrName>ppt_x</p:attrName>
                                        </p:attrNameLst>
                                      </p:cBhvr>
                                      <p:tavLst>
                                        <p:tav tm="0">
                                          <p:val>
                                            <p:strVal val="1+#ppt_w/2"/>
                                          </p:val>
                                        </p:tav>
                                        <p:tav tm="100000">
                                          <p:val>
                                            <p:strVal val="#ppt_x"/>
                                          </p:val>
                                        </p:tav>
                                      </p:tavLst>
                                    </p:anim>
                                    <p:anim calcmode="lin" valueType="num">
                                      <p:cBhvr additive="base">
                                        <p:cTn id="55" dur="500" fill="hold"/>
                                        <p:tgtEl>
                                          <p:spTgt spid="62482"/>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62475"/>
                                        </p:tgtEl>
                                        <p:attrNameLst>
                                          <p:attrName>style.visibility</p:attrName>
                                        </p:attrNameLst>
                                      </p:cBhvr>
                                      <p:to>
                                        <p:strVal val="visible"/>
                                      </p:to>
                                    </p:set>
                                    <p:animEffect transition="in" filter="wipe(left)">
                                      <p:cBhvr>
                                        <p:cTn id="60" dur="300"/>
                                        <p:tgtEl>
                                          <p:spTgt spid="62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469" grpId="0" autoUpdateAnimBg="0"/>
      <p:bldP spid="62474" grpId="0" autoUpdateAnimBg="0"/>
      <p:bldP spid="62475" grpId="0" autoUpdateAnimBg="0"/>
      <p:bldP spid="62476" grpId="0"/>
      <p:bldP spid="62480" grpId="0" autoUpdateAnimBg="0"/>
      <p:bldP spid="6248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1F66EDAD-303E-4E3A-A983-BFAE01A24150}" type="slidenum">
              <a:rPr lang="en-US" altLang="zh-CN" sz="2000" smtClean="0">
                <a:solidFill>
                  <a:schemeClr val="accent2"/>
                </a:solidFill>
              </a:rPr>
              <a:pPr eaLnBrk="1" hangingPunct="1"/>
              <a:t>13</a:t>
            </a:fld>
            <a:endParaRPr lang="en-US" altLang="zh-CN" sz="2000" smtClean="0">
              <a:solidFill>
                <a:schemeClr val="accent2"/>
              </a:solidFill>
            </a:endParaRPr>
          </a:p>
        </p:txBody>
      </p:sp>
      <p:sp>
        <p:nvSpPr>
          <p:cNvPr id="35844" name="Rectangle 4"/>
          <p:cNvSpPr>
            <a:spLocks noChangeArrowheads="1"/>
          </p:cNvSpPr>
          <p:nvPr/>
        </p:nvSpPr>
        <p:spPr bwMode="auto">
          <a:xfrm>
            <a:off x="828675" y="367184"/>
            <a:ext cx="8351837"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lnSpc>
                <a:spcPct val="120000"/>
              </a:lnSpc>
              <a:buFontTx/>
              <a:buAutoNum type="circleNumDbPlain" startAt="2"/>
            </a:pPr>
            <a:r>
              <a:rPr lang="zh-CN" altLang="en-US" b="1" dirty="0"/>
              <a:t>对</a:t>
            </a:r>
            <a:r>
              <a:rPr lang="zh-CN" altLang="en-US" b="1" dirty="0">
                <a:solidFill>
                  <a:srgbClr val="FF0000"/>
                </a:solidFill>
              </a:rPr>
              <a:t>实际尺寸</a:t>
            </a:r>
            <a:r>
              <a:rPr lang="zh-CN" altLang="en-US" b="1" dirty="0">
                <a:latin typeface="宋体" pitchFamily="2" charset="-122"/>
              </a:rPr>
              <a:t>减其公称尺寸所得的代数差</a:t>
            </a:r>
            <a:r>
              <a:rPr lang="zh-CN" altLang="en-US" b="1" dirty="0"/>
              <a:t>为</a:t>
            </a:r>
          </a:p>
          <a:p>
            <a:pPr marL="457200" indent="-457200" algn="l">
              <a:lnSpc>
                <a:spcPct val="120000"/>
              </a:lnSpc>
            </a:pPr>
            <a:r>
              <a:rPr lang="zh-CN" altLang="en-US" b="1" dirty="0">
                <a:solidFill>
                  <a:srgbClr val="FF0000"/>
                </a:solidFill>
              </a:rPr>
              <a:t>                          实际偏差</a:t>
            </a:r>
            <a:r>
              <a:rPr lang="zh-CN" altLang="en-US" b="1" dirty="0"/>
              <a:t>。</a:t>
            </a:r>
            <a:r>
              <a:rPr lang="zh-CN" altLang="en-US" b="1" dirty="0">
                <a:latin typeface="宋体" pitchFamily="2" charset="-122"/>
              </a:rPr>
              <a:t>   </a:t>
            </a:r>
          </a:p>
        </p:txBody>
      </p:sp>
      <p:graphicFrame>
        <p:nvGraphicFramePr>
          <p:cNvPr id="35845" name="Object 5"/>
          <p:cNvGraphicFramePr>
            <a:graphicFrameLocks noChangeAspect="1"/>
          </p:cNvGraphicFramePr>
          <p:nvPr>
            <p:extLst>
              <p:ext uri="{D42A27DB-BD31-4B8C-83A1-F6EECF244321}">
                <p14:modId xmlns:p14="http://schemas.microsoft.com/office/powerpoint/2010/main" val="3712794441"/>
              </p:ext>
            </p:extLst>
          </p:nvPr>
        </p:nvGraphicFramePr>
        <p:xfrm>
          <a:off x="1218024" y="1532905"/>
          <a:ext cx="6227763" cy="815975"/>
        </p:xfrm>
        <a:graphic>
          <a:graphicData uri="http://schemas.openxmlformats.org/presentationml/2006/ole">
            <mc:AlternateContent xmlns:mc="http://schemas.openxmlformats.org/markup-compatibility/2006">
              <mc:Choice xmlns:v="urn:schemas-microsoft-com:vml" Requires="v">
                <p:oleObj spid="_x0000_s14441" name="Equation" r:id="rId3" imgW="1206500" imgH="228600" progId="Equation.3">
                  <p:embed/>
                </p:oleObj>
              </mc:Choice>
              <mc:Fallback>
                <p:oleObj name="Equation" r:id="rId3" imgW="12065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024" y="1532905"/>
                        <a:ext cx="6227763" cy="815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846" name="Object 6"/>
          <p:cNvGraphicFramePr>
            <a:graphicFrameLocks noChangeAspect="1"/>
          </p:cNvGraphicFramePr>
          <p:nvPr>
            <p:extLst>
              <p:ext uri="{D42A27DB-BD31-4B8C-83A1-F6EECF244321}">
                <p14:modId xmlns:p14="http://schemas.microsoft.com/office/powerpoint/2010/main" val="2674464438"/>
              </p:ext>
            </p:extLst>
          </p:nvPr>
        </p:nvGraphicFramePr>
        <p:xfrm>
          <a:off x="1233388" y="2348880"/>
          <a:ext cx="5930900" cy="879475"/>
        </p:xfrm>
        <a:graphic>
          <a:graphicData uri="http://schemas.openxmlformats.org/presentationml/2006/ole">
            <mc:AlternateContent xmlns:mc="http://schemas.openxmlformats.org/markup-compatibility/2006">
              <mc:Choice xmlns:v="urn:schemas-microsoft-com:vml" Requires="v">
                <p:oleObj spid="_x0000_s14442" name="Equation" r:id="rId5" imgW="1130300" imgH="228600" progId="Equation.3">
                  <p:embed/>
                </p:oleObj>
              </mc:Choice>
              <mc:Fallback>
                <p:oleObj name="Equation" r:id="rId5" imgW="1130300" imgH="228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3388" y="2348880"/>
                        <a:ext cx="5930900" cy="879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847" name="Text Box 7"/>
          <p:cNvSpPr txBox="1">
            <a:spLocks noChangeArrowheads="1"/>
          </p:cNvSpPr>
          <p:nvPr/>
        </p:nvSpPr>
        <p:spPr bwMode="auto">
          <a:xfrm>
            <a:off x="1232803" y="3262728"/>
            <a:ext cx="6521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3600" b="1" dirty="0">
                <a:solidFill>
                  <a:srgbClr val="FF0000"/>
                </a:solidFill>
              </a:rPr>
              <a:t>实际偏差合格条件为</a:t>
            </a:r>
          </a:p>
        </p:txBody>
      </p:sp>
      <p:graphicFrame>
        <p:nvGraphicFramePr>
          <p:cNvPr id="35848" name="Object 8"/>
          <p:cNvGraphicFramePr>
            <a:graphicFrameLocks noChangeAspect="1"/>
          </p:cNvGraphicFramePr>
          <p:nvPr>
            <p:extLst>
              <p:ext uri="{D42A27DB-BD31-4B8C-83A1-F6EECF244321}">
                <p14:modId xmlns:p14="http://schemas.microsoft.com/office/powerpoint/2010/main" val="1165205772"/>
              </p:ext>
            </p:extLst>
          </p:nvPr>
        </p:nvGraphicFramePr>
        <p:xfrm>
          <a:off x="1708259" y="4077072"/>
          <a:ext cx="5570538" cy="915988"/>
        </p:xfrm>
        <a:graphic>
          <a:graphicData uri="http://schemas.openxmlformats.org/presentationml/2006/ole">
            <mc:AlternateContent xmlns:mc="http://schemas.openxmlformats.org/markup-compatibility/2006">
              <mc:Choice xmlns:v="urn:schemas-microsoft-com:vml" Requires="v">
                <p:oleObj spid="_x0000_s14443" name="公式" r:id="rId7" imgW="838200" imgH="228600" progId="Equation.3">
                  <p:embed/>
                </p:oleObj>
              </mc:Choice>
              <mc:Fallback>
                <p:oleObj name="公式" r:id="rId7" imgW="838200" imgH="2286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08259" y="4077072"/>
                        <a:ext cx="5570538" cy="9159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849" name="Object 9"/>
          <p:cNvGraphicFramePr>
            <a:graphicFrameLocks noChangeAspect="1"/>
          </p:cNvGraphicFramePr>
          <p:nvPr>
            <p:extLst>
              <p:ext uri="{D42A27DB-BD31-4B8C-83A1-F6EECF244321}">
                <p14:modId xmlns:p14="http://schemas.microsoft.com/office/powerpoint/2010/main" val="2936006009"/>
              </p:ext>
            </p:extLst>
          </p:nvPr>
        </p:nvGraphicFramePr>
        <p:xfrm>
          <a:off x="1828800" y="5157192"/>
          <a:ext cx="5486400" cy="936625"/>
        </p:xfrm>
        <a:graphic>
          <a:graphicData uri="http://schemas.openxmlformats.org/presentationml/2006/ole">
            <mc:AlternateContent xmlns:mc="http://schemas.openxmlformats.org/markup-compatibility/2006">
              <mc:Choice xmlns:v="urn:schemas-microsoft-com:vml" Requires="v">
                <p:oleObj spid="_x0000_s14444" name="Equation" r:id="rId9" imgW="711200" imgH="228600" progId="Equation.3">
                  <p:embed/>
                </p:oleObj>
              </mc:Choice>
              <mc:Fallback>
                <p:oleObj name="Equation" r:id="rId9" imgW="711200" imgH="2286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8800" y="5157192"/>
                        <a:ext cx="5486400" cy="936625"/>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44"/>
                                        </p:tgtEl>
                                        <p:attrNameLst>
                                          <p:attrName>style.visibility</p:attrName>
                                        </p:attrNameLst>
                                      </p:cBhvr>
                                      <p:to>
                                        <p:strVal val="visible"/>
                                      </p:to>
                                    </p:set>
                                    <p:animEffect transition="in" filter="wipe(left)">
                                      <p:cBhvr>
                                        <p:cTn id="7" dur="300"/>
                                        <p:tgtEl>
                                          <p:spTgt spid="35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5845"/>
                                        </p:tgtEl>
                                        <p:attrNameLst>
                                          <p:attrName>style.visibility</p:attrName>
                                        </p:attrNameLst>
                                      </p:cBhvr>
                                      <p:to>
                                        <p:strVal val="visible"/>
                                      </p:to>
                                    </p:set>
                                    <p:animEffect transition="in" filter="wipe(left)">
                                      <p:cBhvr>
                                        <p:cTn id="12" dur="500"/>
                                        <p:tgtEl>
                                          <p:spTgt spid="358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5846"/>
                                        </p:tgtEl>
                                        <p:attrNameLst>
                                          <p:attrName>style.visibility</p:attrName>
                                        </p:attrNameLst>
                                      </p:cBhvr>
                                      <p:to>
                                        <p:strVal val="visible"/>
                                      </p:to>
                                    </p:set>
                                    <p:animEffect transition="in" filter="wipe(left)">
                                      <p:cBhvr>
                                        <p:cTn id="17" dur="500"/>
                                        <p:tgtEl>
                                          <p:spTgt spid="358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5847"/>
                                        </p:tgtEl>
                                        <p:attrNameLst>
                                          <p:attrName>style.visibility</p:attrName>
                                        </p:attrNameLst>
                                      </p:cBhvr>
                                      <p:to>
                                        <p:strVal val="visible"/>
                                      </p:to>
                                    </p:set>
                                    <p:animEffect transition="in" filter="wipe(left)">
                                      <p:cBhvr>
                                        <p:cTn id="22" dur="300"/>
                                        <p:tgtEl>
                                          <p:spTgt spid="358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5848"/>
                                        </p:tgtEl>
                                        <p:attrNameLst>
                                          <p:attrName>style.visibility</p:attrName>
                                        </p:attrNameLst>
                                      </p:cBhvr>
                                      <p:to>
                                        <p:strVal val="visible"/>
                                      </p:to>
                                    </p:set>
                                    <p:animEffect transition="in" filter="wipe(left)">
                                      <p:cBhvr>
                                        <p:cTn id="27" dur="500"/>
                                        <p:tgtEl>
                                          <p:spTgt spid="358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5849"/>
                                        </p:tgtEl>
                                        <p:attrNameLst>
                                          <p:attrName>style.visibility</p:attrName>
                                        </p:attrNameLst>
                                      </p:cBhvr>
                                      <p:to>
                                        <p:strVal val="visible"/>
                                      </p:to>
                                    </p:set>
                                    <p:animEffect transition="in" filter="wipe(left)">
                                      <p:cBhvr>
                                        <p:cTn id="32"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202A2A69-7747-4C17-B311-E90822CE107B}" type="slidenum">
              <a:rPr lang="en-US" altLang="zh-CN" sz="2000" smtClean="0">
                <a:solidFill>
                  <a:schemeClr val="accent2"/>
                </a:solidFill>
              </a:rPr>
              <a:pPr eaLnBrk="1" hangingPunct="1"/>
              <a:t>14</a:t>
            </a:fld>
            <a:endParaRPr lang="en-US" altLang="zh-CN" sz="2000" smtClean="0">
              <a:solidFill>
                <a:schemeClr val="accent2"/>
              </a:solidFill>
            </a:endParaRPr>
          </a:p>
        </p:txBody>
      </p:sp>
      <p:grpSp>
        <p:nvGrpSpPr>
          <p:cNvPr id="57348" name="Group 4"/>
          <p:cNvGrpSpPr>
            <a:grpSpLocks/>
          </p:cNvGrpSpPr>
          <p:nvPr/>
        </p:nvGrpSpPr>
        <p:grpSpPr bwMode="auto">
          <a:xfrm>
            <a:off x="381000" y="3890963"/>
            <a:ext cx="8382000" cy="2562226"/>
            <a:chOff x="-3" y="432"/>
            <a:chExt cx="4101" cy="1614"/>
          </a:xfrm>
        </p:grpSpPr>
        <p:grpSp>
          <p:nvGrpSpPr>
            <p:cNvPr id="15398" name="Group 5"/>
            <p:cNvGrpSpPr>
              <a:grpSpLocks/>
            </p:cNvGrpSpPr>
            <p:nvPr/>
          </p:nvGrpSpPr>
          <p:grpSpPr bwMode="auto">
            <a:xfrm>
              <a:off x="0" y="432"/>
              <a:ext cx="4095" cy="1584"/>
              <a:chOff x="0" y="432"/>
              <a:chExt cx="4095" cy="1584"/>
            </a:xfrm>
          </p:grpSpPr>
          <p:grpSp>
            <p:nvGrpSpPr>
              <p:cNvPr id="15400" name="Group 6"/>
              <p:cNvGrpSpPr>
                <a:grpSpLocks/>
              </p:cNvGrpSpPr>
              <p:nvPr/>
            </p:nvGrpSpPr>
            <p:grpSpPr bwMode="auto">
              <a:xfrm>
                <a:off x="0" y="432"/>
                <a:ext cx="705" cy="576"/>
                <a:chOff x="0" y="432"/>
                <a:chExt cx="705" cy="576"/>
              </a:xfrm>
            </p:grpSpPr>
            <p:sp>
              <p:nvSpPr>
                <p:cNvPr id="15470" name="Rectangle 7"/>
                <p:cNvSpPr>
                  <a:spLocks noChangeArrowheads="1"/>
                </p:cNvSpPr>
                <p:nvPr/>
              </p:nvSpPr>
              <p:spPr bwMode="auto">
                <a:xfrm>
                  <a:off x="43" y="432"/>
                  <a:ext cx="61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000" b="1">
                      <a:ea typeface="楷体_GB2312" pitchFamily="49" charset="-122"/>
                    </a:rPr>
                    <a:t>实际尺寸</a:t>
                  </a:r>
                  <a:endParaRPr lang="zh-CN" altLang="en-US" sz="2000"/>
                </a:p>
              </p:txBody>
            </p:sp>
            <p:sp>
              <p:nvSpPr>
                <p:cNvPr id="15471" name="Rectangle 8"/>
                <p:cNvSpPr>
                  <a:spLocks noChangeArrowheads="1"/>
                </p:cNvSpPr>
                <p:nvPr/>
              </p:nvSpPr>
              <p:spPr bwMode="auto">
                <a:xfrm>
                  <a:off x="0" y="432"/>
                  <a:ext cx="70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1" name="Group 9"/>
              <p:cNvGrpSpPr>
                <a:grpSpLocks/>
              </p:cNvGrpSpPr>
              <p:nvPr/>
            </p:nvGrpSpPr>
            <p:grpSpPr bwMode="auto">
              <a:xfrm>
                <a:off x="705" y="432"/>
                <a:ext cx="484" cy="576"/>
                <a:chOff x="705" y="432"/>
                <a:chExt cx="484" cy="576"/>
              </a:xfrm>
            </p:grpSpPr>
            <p:sp>
              <p:nvSpPr>
                <p:cNvPr id="15468" name="Rectangle 10"/>
                <p:cNvSpPr>
                  <a:spLocks noChangeArrowheads="1"/>
                </p:cNvSpPr>
                <p:nvPr/>
              </p:nvSpPr>
              <p:spPr bwMode="auto">
                <a:xfrm>
                  <a:off x="748" y="432"/>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15.980</a:t>
                  </a:r>
                </a:p>
              </p:txBody>
            </p:sp>
            <p:sp>
              <p:nvSpPr>
                <p:cNvPr id="15469" name="Rectangle 11"/>
                <p:cNvSpPr>
                  <a:spLocks noChangeArrowheads="1"/>
                </p:cNvSpPr>
                <p:nvPr/>
              </p:nvSpPr>
              <p:spPr bwMode="auto">
                <a:xfrm>
                  <a:off x="705" y="432"/>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2" name="Group 12"/>
              <p:cNvGrpSpPr>
                <a:grpSpLocks/>
              </p:cNvGrpSpPr>
              <p:nvPr/>
            </p:nvGrpSpPr>
            <p:grpSpPr bwMode="auto">
              <a:xfrm>
                <a:off x="1189" y="432"/>
                <a:ext cx="484" cy="576"/>
                <a:chOff x="1189" y="432"/>
                <a:chExt cx="484" cy="576"/>
              </a:xfrm>
            </p:grpSpPr>
            <p:sp>
              <p:nvSpPr>
                <p:cNvPr id="15466" name="Rectangle 13"/>
                <p:cNvSpPr>
                  <a:spLocks noChangeArrowheads="1"/>
                </p:cNvSpPr>
                <p:nvPr/>
              </p:nvSpPr>
              <p:spPr bwMode="auto">
                <a:xfrm>
                  <a:off x="1232" y="432"/>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15.985</a:t>
                  </a:r>
                </a:p>
              </p:txBody>
            </p:sp>
            <p:sp>
              <p:nvSpPr>
                <p:cNvPr id="15467" name="Rectangle 14"/>
                <p:cNvSpPr>
                  <a:spLocks noChangeArrowheads="1"/>
                </p:cNvSpPr>
                <p:nvPr/>
              </p:nvSpPr>
              <p:spPr bwMode="auto">
                <a:xfrm>
                  <a:off x="1189" y="432"/>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3" name="Group 15"/>
              <p:cNvGrpSpPr>
                <a:grpSpLocks/>
              </p:cNvGrpSpPr>
              <p:nvPr/>
            </p:nvGrpSpPr>
            <p:grpSpPr bwMode="auto">
              <a:xfrm>
                <a:off x="1673" y="432"/>
                <a:ext cx="484" cy="576"/>
                <a:chOff x="1673" y="432"/>
                <a:chExt cx="484" cy="576"/>
              </a:xfrm>
            </p:grpSpPr>
            <p:sp>
              <p:nvSpPr>
                <p:cNvPr id="15464" name="Rectangle 16"/>
                <p:cNvSpPr>
                  <a:spLocks noChangeArrowheads="1"/>
                </p:cNvSpPr>
                <p:nvPr/>
              </p:nvSpPr>
              <p:spPr bwMode="auto">
                <a:xfrm>
                  <a:off x="1716" y="432"/>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15.990</a:t>
                  </a:r>
                </a:p>
              </p:txBody>
            </p:sp>
            <p:sp>
              <p:nvSpPr>
                <p:cNvPr id="15465" name="Rectangle 17"/>
                <p:cNvSpPr>
                  <a:spLocks noChangeArrowheads="1"/>
                </p:cNvSpPr>
                <p:nvPr/>
              </p:nvSpPr>
              <p:spPr bwMode="auto">
                <a:xfrm>
                  <a:off x="1673" y="432"/>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4" name="Group 18"/>
              <p:cNvGrpSpPr>
                <a:grpSpLocks/>
              </p:cNvGrpSpPr>
              <p:nvPr/>
            </p:nvGrpSpPr>
            <p:grpSpPr bwMode="auto">
              <a:xfrm>
                <a:off x="2157" y="432"/>
                <a:ext cx="485" cy="576"/>
                <a:chOff x="2157" y="432"/>
                <a:chExt cx="485" cy="576"/>
              </a:xfrm>
            </p:grpSpPr>
            <p:sp>
              <p:nvSpPr>
                <p:cNvPr id="15462" name="Rectangle 19"/>
                <p:cNvSpPr>
                  <a:spLocks noChangeArrowheads="1"/>
                </p:cNvSpPr>
                <p:nvPr/>
              </p:nvSpPr>
              <p:spPr bwMode="auto">
                <a:xfrm>
                  <a:off x="2200" y="432"/>
                  <a:ext cx="39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15.995</a:t>
                  </a:r>
                </a:p>
              </p:txBody>
            </p:sp>
            <p:sp>
              <p:nvSpPr>
                <p:cNvPr id="15463" name="Rectangle 20"/>
                <p:cNvSpPr>
                  <a:spLocks noChangeArrowheads="1"/>
                </p:cNvSpPr>
                <p:nvPr/>
              </p:nvSpPr>
              <p:spPr bwMode="auto">
                <a:xfrm>
                  <a:off x="2157" y="432"/>
                  <a:ext cx="48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5" name="Group 21"/>
              <p:cNvGrpSpPr>
                <a:grpSpLocks/>
              </p:cNvGrpSpPr>
              <p:nvPr/>
            </p:nvGrpSpPr>
            <p:grpSpPr bwMode="auto">
              <a:xfrm>
                <a:off x="2642" y="432"/>
                <a:ext cx="484" cy="576"/>
                <a:chOff x="2642" y="432"/>
                <a:chExt cx="484" cy="576"/>
              </a:xfrm>
            </p:grpSpPr>
            <p:sp>
              <p:nvSpPr>
                <p:cNvPr id="15460" name="Rectangle 22"/>
                <p:cNvSpPr>
                  <a:spLocks noChangeArrowheads="1"/>
                </p:cNvSpPr>
                <p:nvPr/>
              </p:nvSpPr>
              <p:spPr bwMode="auto">
                <a:xfrm>
                  <a:off x="2685" y="432"/>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16.000</a:t>
                  </a:r>
                </a:p>
              </p:txBody>
            </p:sp>
            <p:sp>
              <p:nvSpPr>
                <p:cNvPr id="15461" name="Rectangle 23"/>
                <p:cNvSpPr>
                  <a:spLocks noChangeArrowheads="1"/>
                </p:cNvSpPr>
                <p:nvPr/>
              </p:nvSpPr>
              <p:spPr bwMode="auto">
                <a:xfrm>
                  <a:off x="2642" y="432"/>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6" name="Group 24"/>
              <p:cNvGrpSpPr>
                <a:grpSpLocks/>
              </p:cNvGrpSpPr>
              <p:nvPr/>
            </p:nvGrpSpPr>
            <p:grpSpPr bwMode="auto">
              <a:xfrm>
                <a:off x="3126" y="432"/>
                <a:ext cx="484" cy="576"/>
                <a:chOff x="3126" y="432"/>
                <a:chExt cx="484" cy="576"/>
              </a:xfrm>
            </p:grpSpPr>
            <p:sp>
              <p:nvSpPr>
                <p:cNvPr id="15458" name="Rectangle 25"/>
                <p:cNvSpPr>
                  <a:spLocks noChangeArrowheads="1"/>
                </p:cNvSpPr>
                <p:nvPr/>
              </p:nvSpPr>
              <p:spPr bwMode="auto">
                <a:xfrm>
                  <a:off x="3169" y="432"/>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16.005</a:t>
                  </a:r>
                </a:p>
              </p:txBody>
            </p:sp>
            <p:sp>
              <p:nvSpPr>
                <p:cNvPr id="15459" name="Rectangle 26"/>
                <p:cNvSpPr>
                  <a:spLocks noChangeArrowheads="1"/>
                </p:cNvSpPr>
                <p:nvPr/>
              </p:nvSpPr>
              <p:spPr bwMode="auto">
                <a:xfrm>
                  <a:off x="3126" y="432"/>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7" name="Group 27"/>
              <p:cNvGrpSpPr>
                <a:grpSpLocks/>
              </p:cNvGrpSpPr>
              <p:nvPr/>
            </p:nvGrpSpPr>
            <p:grpSpPr bwMode="auto">
              <a:xfrm>
                <a:off x="3610" y="432"/>
                <a:ext cx="485" cy="576"/>
                <a:chOff x="3610" y="432"/>
                <a:chExt cx="485" cy="576"/>
              </a:xfrm>
            </p:grpSpPr>
            <p:sp>
              <p:nvSpPr>
                <p:cNvPr id="15456" name="Rectangle 28"/>
                <p:cNvSpPr>
                  <a:spLocks noChangeArrowheads="1"/>
                </p:cNvSpPr>
                <p:nvPr/>
              </p:nvSpPr>
              <p:spPr bwMode="auto">
                <a:xfrm>
                  <a:off x="3653" y="432"/>
                  <a:ext cx="39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1800" b="1">
                      <a:ea typeface="楷体_GB2312" pitchFamily="49" charset="-122"/>
                    </a:rPr>
                    <a:t>实际尺寸数量</a:t>
                  </a:r>
                  <a:endParaRPr lang="zh-CN" altLang="en-US" sz="1800"/>
                </a:p>
              </p:txBody>
            </p:sp>
            <p:sp>
              <p:nvSpPr>
                <p:cNvPr id="15457" name="Rectangle 29"/>
                <p:cNvSpPr>
                  <a:spLocks noChangeArrowheads="1"/>
                </p:cNvSpPr>
                <p:nvPr/>
              </p:nvSpPr>
              <p:spPr bwMode="auto">
                <a:xfrm>
                  <a:off x="3610" y="432"/>
                  <a:ext cx="48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8" name="Group 30"/>
              <p:cNvGrpSpPr>
                <a:grpSpLocks/>
              </p:cNvGrpSpPr>
              <p:nvPr/>
            </p:nvGrpSpPr>
            <p:grpSpPr bwMode="auto">
              <a:xfrm>
                <a:off x="0" y="1008"/>
                <a:ext cx="705" cy="432"/>
                <a:chOff x="0" y="1008"/>
                <a:chExt cx="705" cy="432"/>
              </a:xfrm>
            </p:grpSpPr>
            <p:sp>
              <p:nvSpPr>
                <p:cNvPr id="15454" name="Rectangle 31"/>
                <p:cNvSpPr>
                  <a:spLocks noChangeArrowheads="1"/>
                </p:cNvSpPr>
                <p:nvPr/>
              </p:nvSpPr>
              <p:spPr bwMode="auto">
                <a:xfrm>
                  <a:off x="43" y="1008"/>
                  <a:ext cx="619"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000" b="1">
                      <a:ea typeface="楷体_GB2312" pitchFamily="49" charset="-122"/>
                    </a:rPr>
                    <a:t>数量</a:t>
                  </a:r>
                  <a:endParaRPr lang="zh-CN" altLang="en-US" sz="2000"/>
                </a:p>
              </p:txBody>
            </p:sp>
            <p:sp>
              <p:nvSpPr>
                <p:cNvPr id="15455" name="Rectangle 32"/>
                <p:cNvSpPr>
                  <a:spLocks noChangeArrowheads="1"/>
                </p:cNvSpPr>
                <p:nvPr/>
              </p:nvSpPr>
              <p:spPr bwMode="auto">
                <a:xfrm>
                  <a:off x="0" y="1008"/>
                  <a:ext cx="705"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09" name="Group 33"/>
              <p:cNvGrpSpPr>
                <a:grpSpLocks/>
              </p:cNvGrpSpPr>
              <p:nvPr/>
            </p:nvGrpSpPr>
            <p:grpSpPr bwMode="auto">
              <a:xfrm>
                <a:off x="705" y="1008"/>
                <a:ext cx="484" cy="432"/>
                <a:chOff x="705" y="1008"/>
                <a:chExt cx="484" cy="432"/>
              </a:xfrm>
            </p:grpSpPr>
            <p:sp>
              <p:nvSpPr>
                <p:cNvPr id="15452" name="Rectangle 34"/>
                <p:cNvSpPr>
                  <a:spLocks noChangeArrowheads="1"/>
                </p:cNvSpPr>
                <p:nvPr/>
              </p:nvSpPr>
              <p:spPr bwMode="auto">
                <a:xfrm>
                  <a:off x="748" y="1008"/>
                  <a:ext cx="39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1</a:t>
                  </a:r>
                </a:p>
              </p:txBody>
            </p:sp>
            <p:sp>
              <p:nvSpPr>
                <p:cNvPr id="15453" name="Rectangle 35"/>
                <p:cNvSpPr>
                  <a:spLocks noChangeArrowheads="1"/>
                </p:cNvSpPr>
                <p:nvPr/>
              </p:nvSpPr>
              <p:spPr bwMode="auto">
                <a:xfrm>
                  <a:off x="705" y="1008"/>
                  <a:ext cx="484"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0" name="Group 36"/>
              <p:cNvGrpSpPr>
                <a:grpSpLocks/>
              </p:cNvGrpSpPr>
              <p:nvPr/>
            </p:nvGrpSpPr>
            <p:grpSpPr bwMode="auto">
              <a:xfrm>
                <a:off x="1189" y="1008"/>
                <a:ext cx="484" cy="432"/>
                <a:chOff x="1189" y="1008"/>
                <a:chExt cx="484" cy="432"/>
              </a:xfrm>
            </p:grpSpPr>
            <p:sp>
              <p:nvSpPr>
                <p:cNvPr id="15450" name="Rectangle 37"/>
                <p:cNvSpPr>
                  <a:spLocks noChangeArrowheads="1"/>
                </p:cNvSpPr>
                <p:nvPr/>
              </p:nvSpPr>
              <p:spPr bwMode="auto">
                <a:xfrm>
                  <a:off x="1232" y="1008"/>
                  <a:ext cx="39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5</a:t>
                  </a:r>
                </a:p>
              </p:txBody>
            </p:sp>
            <p:sp>
              <p:nvSpPr>
                <p:cNvPr id="15451" name="Rectangle 38"/>
                <p:cNvSpPr>
                  <a:spLocks noChangeArrowheads="1"/>
                </p:cNvSpPr>
                <p:nvPr/>
              </p:nvSpPr>
              <p:spPr bwMode="auto">
                <a:xfrm>
                  <a:off x="1189" y="1008"/>
                  <a:ext cx="484"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1" name="Group 39"/>
              <p:cNvGrpSpPr>
                <a:grpSpLocks/>
              </p:cNvGrpSpPr>
              <p:nvPr/>
            </p:nvGrpSpPr>
            <p:grpSpPr bwMode="auto">
              <a:xfrm>
                <a:off x="1673" y="1008"/>
                <a:ext cx="484" cy="432"/>
                <a:chOff x="1673" y="1008"/>
                <a:chExt cx="484" cy="432"/>
              </a:xfrm>
            </p:grpSpPr>
            <p:sp>
              <p:nvSpPr>
                <p:cNvPr id="15448" name="Rectangle 40"/>
                <p:cNvSpPr>
                  <a:spLocks noChangeArrowheads="1"/>
                </p:cNvSpPr>
                <p:nvPr/>
              </p:nvSpPr>
              <p:spPr bwMode="auto">
                <a:xfrm>
                  <a:off x="1716" y="1008"/>
                  <a:ext cx="39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11</a:t>
                  </a:r>
                </a:p>
              </p:txBody>
            </p:sp>
            <p:sp>
              <p:nvSpPr>
                <p:cNvPr id="15449" name="Rectangle 41"/>
                <p:cNvSpPr>
                  <a:spLocks noChangeArrowheads="1"/>
                </p:cNvSpPr>
                <p:nvPr/>
              </p:nvSpPr>
              <p:spPr bwMode="auto">
                <a:xfrm>
                  <a:off x="1673" y="1008"/>
                  <a:ext cx="484"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2" name="Group 42"/>
              <p:cNvGrpSpPr>
                <a:grpSpLocks/>
              </p:cNvGrpSpPr>
              <p:nvPr/>
            </p:nvGrpSpPr>
            <p:grpSpPr bwMode="auto">
              <a:xfrm>
                <a:off x="2157" y="1008"/>
                <a:ext cx="485" cy="432"/>
                <a:chOff x="2157" y="1008"/>
                <a:chExt cx="485" cy="432"/>
              </a:xfrm>
            </p:grpSpPr>
            <p:sp>
              <p:nvSpPr>
                <p:cNvPr id="15446" name="Rectangle 43"/>
                <p:cNvSpPr>
                  <a:spLocks noChangeArrowheads="1"/>
                </p:cNvSpPr>
                <p:nvPr/>
              </p:nvSpPr>
              <p:spPr bwMode="auto">
                <a:xfrm>
                  <a:off x="2200" y="1008"/>
                  <a:ext cx="399"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9</a:t>
                  </a:r>
                </a:p>
              </p:txBody>
            </p:sp>
            <p:sp>
              <p:nvSpPr>
                <p:cNvPr id="15447" name="Rectangle 44"/>
                <p:cNvSpPr>
                  <a:spLocks noChangeArrowheads="1"/>
                </p:cNvSpPr>
                <p:nvPr/>
              </p:nvSpPr>
              <p:spPr bwMode="auto">
                <a:xfrm>
                  <a:off x="2157" y="1008"/>
                  <a:ext cx="485"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3" name="Group 45"/>
              <p:cNvGrpSpPr>
                <a:grpSpLocks/>
              </p:cNvGrpSpPr>
              <p:nvPr/>
            </p:nvGrpSpPr>
            <p:grpSpPr bwMode="auto">
              <a:xfrm>
                <a:off x="2642" y="1008"/>
                <a:ext cx="484" cy="432"/>
                <a:chOff x="2642" y="1008"/>
                <a:chExt cx="484" cy="432"/>
              </a:xfrm>
            </p:grpSpPr>
            <p:sp>
              <p:nvSpPr>
                <p:cNvPr id="15444" name="Rectangle 46"/>
                <p:cNvSpPr>
                  <a:spLocks noChangeArrowheads="1"/>
                </p:cNvSpPr>
                <p:nvPr/>
              </p:nvSpPr>
              <p:spPr bwMode="auto">
                <a:xfrm>
                  <a:off x="2685" y="1008"/>
                  <a:ext cx="39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3</a:t>
                  </a:r>
                </a:p>
              </p:txBody>
            </p:sp>
            <p:sp>
              <p:nvSpPr>
                <p:cNvPr id="15445" name="Rectangle 47"/>
                <p:cNvSpPr>
                  <a:spLocks noChangeArrowheads="1"/>
                </p:cNvSpPr>
                <p:nvPr/>
              </p:nvSpPr>
              <p:spPr bwMode="auto">
                <a:xfrm>
                  <a:off x="2642" y="1008"/>
                  <a:ext cx="484"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4" name="Group 48"/>
              <p:cNvGrpSpPr>
                <a:grpSpLocks/>
              </p:cNvGrpSpPr>
              <p:nvPr/>
            </p:nvGrpSpPr>
            <p:grpSpPr bwMode="auto">
              <a:xfrm>
                <a:off x="3126" y="1008"/>
                <a:ext cx="484" cy="432"/>
                <a:chOff x="3126" y="1008"/>
                <a:chExt cx="484" cy="432"/>
              </a:xfrm>
            </p:grpSpPr>
            <p:sp>
              <p:nvSpPr>
                <p:cNvPr id="15442" name="Rectangle 49"/>
                <p:cNvSpPr>
                  <a:spLocks noChangeArrowheads="1"/>
                </p:cNvSpPr>
                <p:nvPr/>
              </p:nvSpPr>
              <p:spPr bwMode="auto">
                <a:xfrm>
                  <a:off x="3169" y="1008"/>
                  <a:ext cx="398"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a:t>1</a:t>
                  </a:r>
                </a:p>
              </p:txBody>
            </p:sp>
            <p:sp>
              <p:nvSpPr>
                <p:cNvPr id="15443" name="Rectangle 50"/>
                <p:cNvSpPr>
                  <a:spLocks noChangeArrowheads="1"/>
                </p:cNvSpPr>
                <p:nvPr/>
              </p:nvSpPr>
              <p:spPr bwMode="auto">
                <a:xfrm>
                  <a:off x="3126" y="1008"/>
                  <a:ext cx="484"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5" name="Group 51"/>
              <p:cNvGrpSpPr>
                <a:grpSpLocks/>
              </p:cNvGrpSpPr>
              <p:nvPr/>
            </p:nvGrpSpPr>
            <p:grpSpPr bwMode="auto">
              <a:xfrm>
                <a:off x="3610" y="1008"/>
                <a:ext cx="485" cy="432"/>
                <a:chOff x="3610" y="1008"/>
                <a:chExt cx="485" cy="432"/>
              </a:xfrm>
            </p:grpSpPr>
            <p:sp>
              <p:nvSpPr>
                <p:cNvPr id="15440" name="Rectangle 52"/>
                <p:cNvSpPr>
                  <a:spLocks noChangeArrowheads="1"/>
                </p:cNvSpPr>
                <p:nvPr/>
              </p:nvSpPr>
              <p:spPr bwMode="auto">
                <a:xfrm>
                  <a:off x="3653" y="1008"/>
                  <a:ext cx="399" cy="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400" b="1">
                      <a:solidFill>
                        <a:srgbClr val="FF0000"/>
                      </a:solidFill>
                    </a:rPr>
                    <a:t>30</a:t>
                  </a:r>
                </a:p>
              </p:txBody>
            </p:sp>
            <p:sp>
              <p:nvSpPr>
                <p:cNvPr id="15441" name="Rectangle 53"/>
                <p:cNvSpPr>
                  <a:spLocks noChangeArrowheads="1"/>
                </p:cNvSpPr>
                <p:nvPr/>
              </p:nvSpPr>
              <p:spPr bwMode="auto">
                <a:xfrm>
                  <a:off x="3610" y="1008"/>
                  <a:ext cx="485" cy="432"/>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6" name="Group 54"/>
              <p:cNvGrpSpPr>
                <a:grpSpLocks/>
              </p:cNvGrpSpPr>
              <p:nvPr/>
            </p:nvGrpSpPr>
            <p:grpSpPr bwMode="auto">
              <a:xfrm>
                <a:off x="0" y="1440"/>
                <a:ext cx="705" cy="576"/>
                <a:chOff x="0" y="1440"/>
                <a:chExt cx="705" cy="576"/>
              </a:xfrm>
            </p:grpSpPr>
            <p:sp>
              <p:nvSpPr>
                <p:cNvPr id="15438" name="Rectangle 55"/>
                <p:cNvSpPr>
                  <a:spLocks noChangeArrowheads="1"/>
                </p:cNvSpPr>
                <p:nvPr/>
              </p:nvSpPr>
              <p:spPr bwMode="auto">
                <a:xfrm>
                  <a:off x="43" y="1440"/>
                  <a:ext cx="61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000" b="1">
                      <a:ea typeface="楷体_GB2312" pitchFamily="49" charset="-122"/>
                    </a:rPr>
                    <a:t>实际偏差</a:t>
                  </a:r>
                  <a:endParaRPr lang="zh-CN" altLang="en-US" sz="2000"/>
                </a:p>
              </p:txBody>
            </p:sp>
            <p:sp>
              <p:nvSpPr>
                <p:cNvPr id="15439" name="Rectangle 56"/>
                <p:cNvSpPr>
                  <a:spLocks noChangeArrowheads="1"/>
                </p:cNvSpPr>
                <p:nvPr/>
              </p:nvSpPr>
              <p:spPr bwMode="auto">
                <a:xfrm>
                  <a:off x="0" y="1440"/>
                  <a:ext cx="70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7" name="Group 57"/>
              <p:cNvGrpSpPr>
                <a:grpSpLocks/>
              </p:cNvGrpSpPr>
              <p:nvPr/>
            </p:nvGrpSpPr>
            <p:grpSpPr bwMode="auto">
              <a:xfrm>
                <a:off x="705" y="1440"/>
                <a:ext cx="484" cy="576"/>
                <a:chOff x="705" y="1440"/>
                <a:chExt cx="484" cy="576"/>
              </a:xfrm>
            </p:grpSpPr>
            <p:sp>
              <p:nvSpPr>
                <p:cNvPr id="15436" name="Rectangle 58"/>
                <p:cNvSpPr>
                  <a:spLocks noChangeArrowheads="1"/>
                </p:cNvSpPr>
                <p:nvPr/>
              </p:nvSpPr>
              <p:spPr bwMode="auto">
                <a:xfrm>
                  <a:off x="748" y="1440"/>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-0.020</a:t>
                  </a:r>
                </a:p>
              </p:txBody>
            </p:sp>
            <p:sp>
              <p:nvSpPr>
                <p:cNvPr id="15437" name="Rectangle 59"/>
                <p:cNvSpPr>
                  <a:spLocks noChangeArrowheads="1"/>
                </p:cNvSpPr>
                <p:nvPr/>
              </p:nvSpPr>
              <p:spPr bwMode="auto">
                <a:xfrm>
                  <a:off x="705" y="1440"/>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8" name="Group 60"/>
              <p:cNvGrpSpPr>
                <a:grpSpLocks/>
              </p:cNvGrpSpPr>
              <p:nvPr/>
            </p:nvGrpSpPr>
            <p:grpSpPr bwMode="auto">
              <a:xfrm>
                <a:off x="1189" y="1440"/>
                <a:ext cx="484" cy="576"/>
                <a:chOff x="1189" y="1440"/>
                <a:chExt cx="484" cy="576"/>
              </a:xfrm>
            </p:grpSpPr>
            <p:sp>
              <p:nvSpPr>
                <p:cNvPr id="15434" name="Rectangle 61"/>
                <p:cNvSpPr>
                  <a:spLocks noChangeArrowheads="1"/>
                </p:cNvSpPr>
                <p:nvPr/>
              </p:nvSpPr>
              <p:spPr bwMode="auto">
                <a:xfrm>
                  <a:off x="1232" y="1440"/>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-0.015</a:t>
                  </a:r>
                </a:p>
              </p:txBody>
            </p:sp>
            <p:sp>
              <p:nvSpPr>
                <p:cNvPr id="15435" name="Rectangle 62"/>
                <p:cNvSpPr>
                  <a:spLocks noChangeArrowheads="1"/>
                </p:cNvSpPr>
                <p:nvPr/>
              </p:nvSpPr>
              <p:spPr bwMode="auto">
                <a:xfrm>
                  <a:off x="1189" y="1440"/>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19" name="Group 63"/>
              <p:cNvGrpSpPr>
                <a:grpSpLocks/>
              </p:cNvGrpSpPr>
              <p:nvPr/>
            </p:nvGrpSpPr>
            <p:grpSpPr bwMode="auto">
              <a:xfrm>
                <a:off x="1673" y="1440"/>
                <a:ext cx="484" cy="576"/>
                <a:chOff x="1673" y="1440"/>
                <a:chExt cx="484" cy="576"/>
              </a:xfrm>
            </p:grpSpPr>
            <p:sp>
              <p:nvSpPr>
                <p:cNvPr id="15432" name="Rectangle 64"/>
                <p:cNvSpPr>
                  <a:spLocks noChangeArrowheads="1"/>
                </p:cNvSpPr>
                <p:nvPr/>
              </p:nvSpPr>
              <p:spPr bwMode="auto">
                <a:xfrm>
                  <a:off x="1716" y="1440"/>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-0.010</a:t>
                  </a:r>
                </a:p>
              </p:txBody>
            </p:sp>
            <p:sp>
              <p:nvSpPr>
                <p:cNvPr id="15433" name="Rectangle 65"/>
                <p:cNvSpPr>
                  <a:spLocks noChangeArrowheads="1"/>
                </p:cNvSpPr>
                <p:nvPr/>
              </p:nvSpPr>
              <p:spPr bwMode="auto">
                <a:xfrm>
                  <a:off x="1673" y="1440"/>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20" name="Group 66"/>
              <p:cNvGrpSpPr>
                <a:grpSpLocks/>
              </p:cNvGrpSpPr>
              <p:nvPr/>
            </p:nvGrpSpPr>
            <p:grpSpPr bwMode="auto">
              <a:xfrm>
                <a:off x="2157" y="1440"/>
                <a:ext cx="485" cy="576"/>
                <a:chOff x="2157" y="1440"/>
                <a:chExt cx="485" cy="576"/>
              </a:xfrm>
            </p:grpSpPr>
            <p:sp>
              <p:nvSpPr>
                <p:cNvPr id="15430" name="Rectangle 67"/>
                <p:cNvSpPr>
                  <a:spLocks noChangeArrowheads="1"/>
                </p:cNvSpPr>
                <p:nvPr/>
              </p:nvSpPr>
              <p:spPr bwMode="auto">
                <a:xfrm>
                  <a:off x="2200" y="1440"/>
                  <a:ext cx="39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-0.005</a:t>
                  </a:r>
                </a:p>
              </p:txBody>
            </p:sp>
            <p:sp>
              <p:nvSpPr>
                <p:cNvPr id="15431" name="Rectangle 68"/>
                <p:cNvSpPr>
                  <a:spLocks noChangeArrowheads="1"/>
                </p:cNvSpPr>
                <p:nvPr/>
              </p:nvSpPr>
              <p:spPr bwMode="auto">
                <a:xfrm>
                  <a:off x="2157" y="1440"/>
                  <a:ext cx="48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21" name="Group 69"/>
              <p:cNvGrpSpPr>
                <a:grpSpLocks/>
              </p:cNvGrpSpPr>
              <p:nvPr/>
            </p:nvGrpSpPr>
            <p:grpSpPr bwMode="auto">
              <a:xfrm>
                <a:off x="2642" y="1440"/>
                <a:ext cx="484" cy="576"/>
                <a:chOff x="2642" y="1440"/>
                <a:chExt cx="484" cy="576"/>
              </a:xfrm>
            </p:grpSpPr>
            <p:sp>
              <p:nvSpPr>
                <p:cNvPr id="15428" name="Rectangle 70"/>
                <p:cNvSpPr>
                  <a:spLocks noChangeArrowheads="1"/>
                </p:cNvSpPr>
                <p:nvPr/>
              </p:nvSpPr>
              <p:spPr bwMode="auto">
                <a:xfrm>
                  <a:off x="2685" y="1440"/>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800"/>
                    <a:t>0</a:t>
                  </a:r>
                </a:p>
              </p:txBody>
            </p:sp>
            <p:sp>
              <p:nvSpPr>
                <p:cNvPr id="15429" name="Rectangle 71"/>
                <p:cNvSpPr>
                  <a:spLocks noChangeArrowheads="1"/>
                </p:cNvSpPr>
                <p:nvPr/>
              </p:nvSpPr>
              <p:spPr bwMode="auto">
                <a:xfrm>
                  <a:off x="2642" y="1440"/>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22" name="Group 72"/>
              <p:cNvGrpSpPr>
                <a:grpSpLocks/>
              </p:cNvGrpSpPr>
              <p:nvPr/>
            </p:nvGrpSpPr>
            <p:grpSpPr bwMode="auto">
              <a:xfrm>
                <a:off x="3126" y="1440"/>
                <a:ext cx="484" cy="576"/>
                <a:chOff x="3126" y="1440"/>
                <a:chExt cx="484" cy="576"/>
              </a:xfrm>
            </p:grpSpPr>
            <p:sp>
              <p:nvSpPr>
                <p:cNvPr id="15426" name="Rectangle 73"/>
                <p:cNvSpPr>
                  <a:spLocks noChangeArrowheads="1"/>
                </p:cNvSpPr>
                <p:nvPr/>
              </p:nvSpPr>
              <p:spPr bwMode="auto">
                <a:xfrm>
                  <a:off x="3169" y="1440"/>
                  <a:ext cx="398"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600"/>
                    <a:t>+0.005</a:t>
                  </a:r>
                </a:p>
              </p:txBody>
            </p:sp>
            <p:sp>
              <p:nvSpPr>
                <p:cNvPr id="15427" name="Rectangle 74"/>
                <p:cNvSpPr>
                  <a:spLocks noChangeArrowheads="1"/>
                </p:cNvSpPr>
                <p:nvPr/>
              </p:nvSpPr>
              <p:spPr bwMode="auto">
                <a:xfrm>
                  <a:off x="3126" y="1440"/>
                  <a:ext cx="484"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5423" name="Group 75"/>
              <p:cNvGrpSpPr>
                <a:grpSpLocks/>
              </p:cNvGrpSpPr>
              <p:nvPr/>
            </p:nvGrpSpPr>
            <p:grpSpPr bwMode="auto">
              <a:xfrm>
                <a:off x="3610" y="1440"/>
                <a:ext cx="485" cy="576"/>
                <a:chOff x="3610" y="1440"/>
                <a:chExt cx="485" cy="576"/>
              </a:xfrm>
            </p:grpSpPr>
            <p:sp>
              <p:nvSpPr>
                <p:cNvPr id="15424" name="Rectangle 76"/>
                <p:cNvSpPr>
                  <a:spLocks noChangeArrowheads="1"/>
                </p:cNvSpPr>
                <p:nvPr/>
              </p:nvSpPr>
              <p:spPr bwMode="auto">
                <a:xfrm>
                  <a:off x="3653" y="1440"/>
                  <a:ext cx="399" cy="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1000"/>
                    <a:t> </a:t>
                  </a:r>
                </a:p>
                <a:p>
                  <a:pPr eaLnBrk="0" hangingPunct="0"/>
                  <a:endParaRPr lang="en-US" altLang="zh-CN" sz="2400"/>
                </a:p>
              </p:txBody>
            </p:sp>
            <p:sp>
              <p:nvSpPr>
                <p:cNvPr id="15425" name="Rectangle 77"/>
                <p:cNvSpPr>
                  <a:spLocks noChangeArrowheads="1"/>
                </p:cNvSpPr>
                <p:nvPr/>
              </p:nvSpPr>
              <p:spPr bwMode="auto">
                <a:xfrm>
                  <a:off x="3610" y="1440"/>
                  <a:ext cx="485" cy="576"/>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
          <p:nvSpPr>
            <p:cNvPr id="15399" name="Rectangle 78"/>
            <p:cNvSpPr>
              <a:spLocks noChangeArrowheads="1"/>
            </p:cNvSpPr>
            <p:nvPr/>
          </p:nvSpPr>
          <p:spPr bwMode="auto">
            <a:xfrm>
              <a:off x="-3" y="456"/>
              <a:ext cx="4101" cy="1590"/>
            </a:xfrm>
            <a:prstGeom prst="rect">
              <a:avLst/>
            </a:prstGeom>
            <a:noFill/>
            <a:ln w="9525">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57423" name="Group 79"/>
          <p:cNvGrpSpPr>
            <a:grpSpLocks/>
          </p:cNvGrpSpPr>
          <p:nvPr/>
        </p:nvGrpSpPr>
        <p:grpSpPr bwMode="auto">
          <a:xfrm>
            <a:off x="1835150" y="514350"/>
            <a:ext cx="4725988" cy="3055938"/>
            <a:chOff x="1655" y="210"/>
            <a:chExt cx="2977" cy="1925"/>
          </a:xfrm>
        </p:grpSpPr>
        <p:grpSp>
          <p:nvGrpSpPr>
            <p:cNvPr id="15374" name="Group 80"/>
            <p:cNvGrpSpPr>
              <a:grpSpLocks/>
            </p:cNvGrpSpPr>
            <p:nvPr/>
          </p:nvGrpSpPr>
          <p:grpSpPr bwMode="auto">
            <a:xfrm rot="5400000">
              <a:off x="2206" y="158"/>
              <a:ext cx="1008" cy="2110"/>
              <a:chOff x="1152" y="1669"/>
              <a:chExt cx="1008" cy="2110"/>
            </a:xfrm>
          </p:grpSpPr>
          <p:grpSp>
            <p:nvGrpSpPr>
              <p:cNvPr id="15385" name="Group 81"/>
              <p:cNvGrpSpPr>
                <a:grpSpLocks/>
              </p:cNvGrpSpPr>
              <p:nvPr/>
            </p:nvGrpSpPr>
            <p:grpSpPr bwMode="auto">
              <a:xfrm rot="5400000">
                <a:off x="776" y="2396"/>
                <a:ext cx="1763" cy="1004"/>
                <a:chOff x="1800" y="3304"/>
                <a:chExt cx="7200" cy="1577"/>
              </a:xfrm>
            </p:grpSpPr>
            <p:sp>
              <p:nvSpPr>
                <p:cNvPr id="15389" name="Rectangle 82"/>
                <p:cNvSpPr>
                  <a:spLocks noChangeArrowheads="1"/>
                </p:cNvSpPr>
                <p:nvPr/>
              </p:nvSpPr>
              <p:spPr bwMode="auto">
                <a:xfrm>
                  <a:off x="2340" y="3312"/>
                  <a:ext cx="6120" cy="1560"/>
                </a:xfrm>
                <a:prstGeom prst="rect">
                  <a:avLst/>
                </a:prstGeom>
                <a:solidFill>
                  <a:srgbClr val="FFFFFF"/>
                </a:solidFill>
                <a:ln w="38100">
                  <a:solidFill>
                    <a:srgbClr val="000000"/>
                  </a:solidFill>
                  <a:miter lim="800000"/>
                  <a:headEnd/>
                  <a:tailEnd/>
                </a:ln>
              </p:spPr>
              <p:txBody>
                <a:bodyPr/>
                <a:lstStyle/>
                <a:p>
                  <a:endParaRPr lang="zh-CN" altLang="en-US"/>
                </a:p>
              </p:txBody>
            </p:sp>
            <p:sp>
              <p:nvSpPr>
                <p:cNvPr id="15390" name="Line 83"/>
                <p:cNvSpPr>
                  <a:spLocks noChangeShapeType="1"/>
                </p:cNvSpPr>
                <p:nvPr/>
              </p:nvSpPr>
              <p:spPr bwMode="auto">
                <a:xfrm>
                  <a:off x="1800" y="4092"/>
                  <a:ext cx="7200" cy="0"/>
                </a:xfrm>
                <a:prstGeom prst="line">
                  <a:avLst/>
                </a:prstGeom>
                <a:noFill/>
                <a:ln w="952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1" name="Line 84"/>
                <p:cNvSpPr>
                  <a:spLocks noChangeShapeType="1"/>
                </p:cNvSpPr>
                <p:nvPr/>
              </p:nvSpPr>
              <p:spPr bwMode="auto">
                <a:xfrm>
                  <a:off x="2160" y="3468"/>
                  <a:ext cx="0" cy="12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2" name="Line 85"/>
                <p:cNvSpPr>
                  <a:spLocks noChangeShapeType="1"/>
                </p:cNvSpPr>
                <p:nvPr/>
              </p:nvSpPr>
              <p:spPr bwMode="auto">
                <a:xfrm>
                  <a:off x="2149" y="4692"/>
                  <a:ext cx="180" cy="18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3" name="Line 86"/>
                <p:cNvSpPr>
                  <a:spLocks noChangeShapeType="1"/>
                </p:cNvSpPr>
                <p:nvPr/>
              </p:nvSpPr>
              <p:spPr bwMode="auto">
                <a:xfrm flipV="1">
                  <a:off x="2157" y="3304"/>
                  <a:ext cx="180" cy="18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94" name="Group 87"/>
                <p:cNvGrpSpPr>
                  <a:grpSpLocks/>
                </p:cNvGrpSpPr>
                <p:nvPr/>
              </p:nvGrpSpPr>
              <p:grpSpPr bwMode="auto">
                <a:xfrm flipH="1">
                  <a:off x="8460" y="3312"/>
                  <a:ext cx="188" cy="1569"/>
                  <a:chOff x="4852" y="3468"/>
                  <a:chExt cx="188" cy="1569"/>
                </a:xfrm>
              </p:grpSpPr>
              <p:sp>
                <p:nvSpPr>
                  <p:cNvPr id="15395" name="Line 88"/>
                  <p:cNvSpPr>
                    <a:spLocks noChangeShapeType="1"/>
                  </p:cNvSpPr>
                  <p:nvPr/>
                </p:nvSpPr>
                <p:spPr bwMode="auto">
                  <a:xfrm>
                    <a:off x="4863" y="3632"/>
                    <a:ext cx="0" cy="12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6" name="Line 89"/>
                  <p:cNvSpPr>
                    <a:spLocks noChangeShapeType="1"/>
                  </p:cNvSpPr>
                  <p:nvPr/>
                </p:nvSpPr>
                <p:spPr bwMode="auto">
                  <a:xfrm>
                    <a:off x="4852" y="4856"/>
                    <a:ext cx="180" cy="18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7" name="Line 90"/>
                  <p:cNvSpPr>
                    <a:spLocks noChangeShapeType="1"/>
                  </p:cNvSpPr>
                  <p:nvPr/>
                </p:nvSpPr>
                <p:spPr bwMode="auto">
                  <a:xfrm flipV="1">
                    <a:off x="4860" y="3468"/>
                    <a:ext cx="180" cy="18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5386" name="Line 91"/>
              <p:cNvSpPr>
                <a:spLocks noChangeShapeType="1"/>
              </p:cNvSpPr>
              <p:nvPr/>
            </p:nvSpPr>
            <p:spPr bwMode="auto">
              <a:xfrm flipV="1">
                <a:off x="1152" y="1669"/>
                <a:ext cx="0" cy="52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7" name="Line 92"/>
              <p:cNvSpPr>
                <a:spLocks noChangeShapeType="1"/>
              </p:cNvSpPr>
              <p:nvPr/>
            </p:nvSpPr>
            <p:spPr bwMode="auto">
              <a:xfrm flipV="1">
                <a:off x="2147" y="1675"/>
                <a:ext cx="0" cy="52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88" name="Line 93"/>
              <p:cNvSpPr>
                <a:spLocks noChangeShapeType="1"/>
              </p:cNvSpPr>
              <p:nvPr/>
            </p:nvSpPr>
            <p:spPr bwMode="auto">
              <a:xfrm>
                <a:off x="1156" y="1776"/>
                <a:ext cx="978" cy="0"/>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aphicFrame>
          <p:nvGraphicFramePr>
            <p:cNvPr id="15375" name="Object 94"/>
            <p:cNvGraphicFramePr>
              <a:graphicFrameLocks noChangeAspect="1"/>
            </p:cNvGraphicFramePr>
            <p:nvPr>
              <p:extLst>
                <p:ext uri="{D42A27DB-BD31-4B8C-83A1-F6EECF244321}">
                  <p14:modId xmlns:p14="http://schemas.microsoft.com/office/powerpoint/2010/main" val="3952257124"/>
                </p:ext>
              </p:extLst>
            </p:nvPr>
          </p:nvGraphicFramePr>
          <p:xfrm>
            <a:off x="3841" y="527"/>
            <a:ext cx="785" cy="341"/>
          </p:xfrm>
          <a:graphic>
            <a:graphicData uri="http://schemas.openxmlformats.org/presentationml/2006/ole">
              <mc:AlternateContent xmlns:mc="http://schemas.openxmlformats.org/markup-compatibility/2006">
                <mc:Choice xmlns:v="urn:schemas-microsoft-com:vml" Requires="v">
                  <p:oleObj spid="_x0000_s15572" name="公式" r:id="rId3" imgW="583920" imgH="253800" progId="Equation.3">
                    <p:embed/>
                  </p:oleObj>
                </mc:Choice>
                <mc:Fallback>
                  <p:oleObj name="公式" r:id="rId3" imgW="583920" imgH="253800" progId="Equation.3">
                    <p:embed/>
                    <p:pic>
                      <p:nvPicPr>
                        <p:cNvPr id="0" name="Object 94"/>
                        <p:cNvPicPr>
                          <a:picLocks noChangeAspect="1" noChangeArrowheads="1"/>
                        </p:cNvPicPr>
                        <p:nvPr/>
                      </p:nvPicPr>
                      <p:blipFill>
                        <a:blip r:embed="rId4"/>
                        <a:srcRect/>
                        <a:stretch>
                          <a:fillRect/>
                        </a:stretch>
                      </p:blipFill>
                      <p:spPr bwMode="auto">
                        <a:xfrm>
                          <a:off x="3841" y="527"/>
                          <a:ext cx="785" cy="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76" name="Line 95"/>
            <p:cNvSpPr>
              <a:spLocks noChangeShapeType="1"/>
            </p:cNvSpPr>
            <p:nvPr/>
          </p:nvSpPr>
          <p:spPr bwMode="auto">
            <a:xfrm flipV="1">
              <a:off x="1746" y="482"/>
              <a:ext cx="136" cy="31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77" name="Line 96"/>
            <p:cNvSpPr>
              <a:spLocks noChangeShapeType="1"/>
            </p:cNvSpPr>
            <p:nvPr/>
          </p:nvSpPr>
          <p:spPr bwMode="auto">
            <a:xfrm>
              <a:off x="1887" y="471"/>
              <a:ext cx="681"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78" name="Line 97"/>
            <p:cNvSpPr>
              <a:spLocks noChangeShapeType="1"/>
            </p:cNvSpPr>
            <p:nvPr/>
          </p:nvSpPr>
          <p:spPr bwMode="auto">
            <a:xfrm flipH="1">
              <a:off x="1720" y="1570"/>
              <a:ext cx="10" cy="52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79" name="Line 98"/>
            <p:cNvSpPr>
              <a:spLocks noChangeShapeType="1"/>
            </p:cNvSpPr>
            <p:nvPr/>
          </p:nvSpPr>
          <p:spPr bwMode="auto">
            <a:xfrm>
              <a:off x="3343" y="1585"/>
              <a:ext cx="7" cy="55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80" name="Line 99"/>
            <p:cNvSpPr>
              <a:spLocks noChangeShapeType="1"/>
            </p:cNvSpPr>
            <p:nvPr/>
          </p:nvSpPr>
          <p:spPr bwMode="auto">
            <a:xfrm>
              <a:off x="1714" y="1979"/>
              <a:ext cx="1632" cy="0"/>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81" name="Line 100"/>
            <p:cNvSpPr>
              <a:spLocks noChangeShapeType="1"/>
            </p:cNvSpPr>
            <p:nvPr/>
          </p:nvSpPr>
          <p:spPr bwMode="auto">
            <a:xfrm flipV="1">
              <a:off x="3658" y="829"/>
              <a:ext cx="181" cy="408"/>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5382" name="Line 101"/>
            <p:cNvSpPr>
              <a:spLocks noChangeShapeType="1"/>
            </p:cNvSpPr>
            <p:nvPr/>
          </p:nvSpPr>
          <p:spPr bwMode="auto">
            <a:xfrm>
              <a:off x="3839" y="829"/>
              <a:ext cx="793"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aphicFrame>
          <p:nvGraphicFramePr>
            <p:cNvPr id="15383" name="Object 102"/>
            <p:cNvGraphicFramePr>
              <a:graphicFrameLocks noChangeAspect="1"/>
            </p:cNvGraphicFramePr>
            <p:nvPr/>
          </p:nvGraphicFramePr>
          <p:xfrm>
            <a:off x="2381" y="1785"/>
            <a:ext cx="273" cy="239"/>
          </p:xfrm>
          <a:graphic>
            <a:graphicData uri="http://schemas.openxmlformats.org/presentationml/2006/ole">
              <mc:AlternateContent xmlns:mc="http://schemas.openxmlformats.org/markup-compatibility/2006">
                <mc:Choice xmlns:v="urn:schemas-microsoft-com:vml" Requires="v">
                  <p:oleObj spid="_x0000_s15573" name="公式" r:id="rId5" imgW="202936" imgH="177569" progId="Equation.3">
                    <p:embed/>
                  </p:oleObj>
                </mc:Choice>
                <mc:Fallback>
                  <p:oleObj name="公式" r:id="rId5" imgW="202936" imgH="177569" progId="Equation.3">
                    <p:embed/>
                    <p:pic>
                      <p:nvPicPr>
                        <p:cNvPr id="0" name="Object 1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 y="1785"/>
                          <a:ext cx="273"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384" name="Object 103"/>
            <p:cNvGraphicFramePr>
              <a:graphicFrameLocks noChangeAspect="1"/>
            </p:cNvGraphicFramePr>
            <p:nvPr/>
          </p:nvGraphicFramePr>
          <p:xfrm>
            <a:off x="2064" y="210"/>
            <a:ext cx="273" cy="239"/>
          </p:xfrm>
          <a:graphic>
            <a:graphicData uri="http://schemas.openxmlformats.org/presentationml/2006/ole">
              <mc:AlternateContent xmlns:mc="http://schemas.openxmlformats.org/markup-compatibility/2006">
                <mc:Choice xmlns:v="urn:schemas-microsoft-com:vml" Requires="v">
                  <p:oleObj spid="_x0000_s15574" name="公式" r:id="rId7" imgW="202936" imgH="177569" progId="Equation.3">
                    <p:embed/>
                  </p:oleObj>
                </mc:Choice>
                <mc:Fallback>
                  <p:oleObj name="公式" r:id="rId7" imgW="202936" imgH="177569" progId="Equation.3">
                    <p:embed/>
                    <p:pic>
                      <p:nvPicPr>
                        <p:cNvPr id="0" name="Object 10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4" y="210"/>
                          <a:ext cx="273"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7448" name="Text Box 104"/>
          <p:cNvSpPr txBox="1">
            <a:spLocks noChangeArrowheads="1"/>
          </p:cNvSpPr>
          <p:nvPr/>
        </p:nvSpPr>
        <p:spPr bwMode="auto">
          <a:xfrm>
            <a:off x="304800" y="914400"/>
            <a:ext cx="2682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a:latin typeface="Tahoma" pitchFamily="34" charset="0"/>
              </a:rPr>
              <a:t>数量：</a:t>
            </a:r>
            <a:r>
              <a:rPr lang="en-US" altLang="zh-CN" sz="2400">
                <a:latin typeface="Tahoma" pitchFamily="34" charset="0"/>
              </a:rPr>
              <a:t>30</a:t>
            </a:r>
          </a:p>
        </p:txBody>
      </p:sp>
      <p:sp>
        <p:nvSpPr>
          <p:cNvPr id="57449" name="AutoShape 105"/>
          <p:cNvSpPr>
            <a:spLocks noChangeArrowheads="1"/>
          </p:cNvSpPr>
          <p:nvPr/>
        </p:nvSpPr>
        <p:spPr bwMode="auto">
          <a:xfrm>
            <a:off x="4427538" y="180975"/>
            <a:ext cx="2089150" cy="576263"/>
          </a:xfrm>
          <a:prstGeom prst="wedgeRectCallout">
            <a:avLst>
              <a:gd name="adj1" fmla="val 8968"/>
              <a:gd name="adj2" fmla="val 101241"/>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0000FF"/>
                </a:solidFill>
                <a:latin typeface="Tahoma" pitchFamily="34" charset="0"/>
              </a:rPr>
              <a:t>公称尺寸</a:t>
            </a:r>
          </a:p>
        </p:txBody>
      </p:sp>
      <p:sp>
        <p:nvSpPr>
          <p:cNvPr id="57450" name="AutoShape 106"/>
          <p:cNvSpPr>
            <a:spLocks noChangeArrowheads="1"/>
          </p:cNvSpPr>
          <p:nvPr/>
        </p:nvSpPr>
        <p:spPr bwMode="auto">
          <a:xfrm>
            <a:off x="7020272" y="260449"/>
            <a:ext cx="1685925" cy="576263"/>
          </a:xfrm>
          <a:prstGeom prst="wedgeRectCallout">
            <a:avLst>
              <a:gd name="adj1" fmla="val -97648"/>
              <a:gd name="adj2" fmla="val 107574"/>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a:solidFill>
                  <a:srgbClr val="0000FF"/>
                </a:solidFill>
                <a:latin typeface="Tahoma" pitchFamily="34" charset="0"/>
              </a:rPr>
              <a:t>上偏差</a:t>
            </a:r>
          </a:p>
        </p:txBody>
      </p:sp>
      <p:sp>
        <p:nvSpPr>
          <p:cNvPr id="57451" name="AutoShape 107"/>
          <p:cNvSpPr>
            <a:spLocks noChangeArrowheads="1"/>
          </p:cNvSpPr>
          <p:nvPr/>
        </p:nvSpPr>
        <p:spPr bwMode="auto">
          <a:xfrm>
            <a:off x="7308304" y="1509713"/>
            <a:ext cx="1296988" cy="576262"/>
          </a:xfrm>
          <a:prstGeom prst="wedgeRectCallout">
            <a:avLst>
              <a:gd name="adj1" fmla="val -112792"/>
              <a:gd name="adj2" fmla="val -70111"/>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r>
              <a:rPr lang="zh-CN" altLang="en-US" sz="2400" b="1" dirty="0">
                <a:solidFill>
                  <a:srgbClr val="0000FF"/>
                </a:solidFill>
                <a:latin typeface="Tahoma" pitchFamily="34" charset="0"/>
              </a:rPr>
              <a:t>下偏差</a:t>
            </a:r>
          </a:p>
        </p:txBody>
      </p:sp>
      <p:graphicFrame>
        <p:nvGraphicFramePr>
          <p:cNvPr id="57452" name="Object 108"/>
          <p:cNvGraphicFramePr>
            <a:graphicFrameLocks noChangeAspect="1"/>
          </p:cNvGraphicFramePr>
          <p:nvPr>
            <p:extLst>
              <p:ext uri="{D42A27DB-BD31-4B8C-83A1-F6EECF244321}">
                <p14:modId xmlns:p14="http://schemas.microsoft.com/office/powerpoint/2010/main" val="3876778885"/>
              </p:ext>
            </p:extLst>
          </p:nvPr>
        </p:nvGraphicFramePr>
        <p:xfrm>
          <a:off x="6084168" y="2370138"/>
          <a:ext cx="2438400" cy="1139825"/>
        </p:xfrm>
        <a:graphic>
          <a:graphicData uri="http://schemas.openxmlformats.org/presentationml/2006/ole">
            <mc:AlternateContent xmlns:mc="http://schemas.openxmlformats.org/markup-compatibility/2006">
              <mc:Choice xmlns:v="urn:schemas-microsoft-com:vml" Requires="v">
                <p:oleObj spid="_x0000_s15575" name="公式" r:id="rId9" imgW="977760" imgH="457200" progId="Equation.3">
                  <p:embed/>
                </p:oleObj>
              </mc:Choice>
              <mc:Fallback>
                <p:oleObj name="公式" r:id="rId9" imgW="977760" imgH="457200" progId="Equation.3">
                  <p:embed/>
                  <p:pic>
                    <p:nvPicPr>
                      <p:cNvPr id="0" name="Object 108"/>
                      <p:cNvPicPr>
                        <a:picLocks noChangeAspect="1" noChangeArrowheads="1"/>
                      </p:cNvPicPr>
                      <p:nvPr/>
                    </p:nvPicPr>
                    <p:blipFill>
                      <a:blip r:embed="rId10"/>
                      <a:srcRect/>
                      <a:stretch>
                        <a:fillRect/>
                      </a:stretch>
                    </p:blipFill>
                    <p:spPr bwMode="auto">
                      <a:xfrm>
                        <a:off x="6084168" y="2370138"/>
                        <a:ext cx="2438400" cy="113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453" name="AutoShape 109"/>
          <p:cNvSpPr>
            <a:spLocks noChangeArrowheads="1"/>
          </p:cNvSpPr>
          <p:nvPr/>
        </p:nvSpPr>
        <p:spPr bwMode="auto">
          <a:xfrm>
            <a:off x="466949" y="188913"/>
            <a:ext cx="1728787" cy="649287"/>
          </a:xfrm>
          <a:prstGeom prst="horizontalScroll">
            <a:avLst>
              <a:gd name="adj" fmla="val 12500"/>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b="1">
                <a:solidFill>
                  <a:srgbClr val="FF0000"/>
                </a:solidFill>
                <a:latin typeface="Tahoma" pitchFamily="34" charset="0"/>
                <a:ea typeface="楷体_GB2312" pitchFamily="49" charset="-122"/>
              </a:rPr>
              <a:t>例题</a:t>
            </a:r>
          </a:p>
        </p:txBody>
      </p:sp>
      <p:sp>
        <p:nvSpPr>
          <p:cNvPr id="57454" name="Text Box 110"/>
          <p:cNvSpPr txBox="1">
            <a:spLocks noChangeArrowheads="1"/>
          </p:cNvSpPr>
          <p:nvPr/>
        </p:nvSpPr>
        <p:spPr bwMode="auto">
          <a:xfrm>
            <a:off x="5220271" y="2420888"/>
            <a:ext cx="863897" cy="10156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b="1" dirty="0">
                <a:solidFill>
                  <a:srgbClr val="0000FF"/>
                </a:solidFill>
                <a:latin typeface="Tahoma" pitchFamily="34" charset="0"/>
              </a:rPr>
              <a:t>极限</a:t>
            </a:r>
          </a:p>
          <a:p>
            <a:pPr algn="l" eaLnBrk="1" hangingPunct="1">
              <a:spcBef>
                <a:spcPct val="50000"/>
              </a:spcBef>
            </a:pPr>
            <a:r>
              <a:rPr lang="zh-CN" altLang="en-US" sz="2400" b="1" dirty="0">
                <a:solidFill>
                  <a:srgbClr val="0000FF"/>
                </a:solidFill>
                <a:latin typeface="Tahoma" pitchFamily="34" charset="0"/>
              </a:rPr>
              <a:t>尺寸</a:t>
            </a:r>
          </a:p>
        </p:txBody>
      </p:sp>
      <p:sp>
        <p:nvSpPr>
          <p:cNvPr id="57455" name="Rectangle 111"/>
          <p:cNvSpPr>
            <a:spLocks noChangeArrowheads="1"/>
          </p:cNvSpPr>
          <p:nvPr/>
        </p:nvSpPr>
        <p:spPr bwMode="auto">
          <a:xfrm>
            <a:off x="1905000" y="5715000"/>
            <a:ext cx="838200" cy="5334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7456" name="Rectangle 112"/>
          <p:cNvSpPr>
            <a:spLocks noChangeArrowheads="1"/>
          </p:cNvSpPr>
          <p:nvPr/>
        </p:nvSpPr>
        <p:spPr bwMode="auto">
          <a:xfrm>
            <a:off x="6858000" y="5638800"/>
            <a:ext cx="838200" cy="6096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453"/>
                                        </p:tgtEl>
                                        <p:attrNameLst>
                                          <p:attrName>style.visibility</p:attrName>
                                        </p:attrNameLst>
                                      </p:cBhvr>
                                      <p:to>
                                        <p:strVal val="visible"/>
                                      </p:to>
                                    </p:set>
                                    <p:animEffect transition="in" filter="wipe(left)">
                                      <p:cBhvr>
                                        <p:cTn id="7" dur="300"/>
                                        <p:tgtEl>
                                          <p:spTgt spid="574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7423"/>
                                        </p:tgtEl>
                                        <p:attrNameLst>
                                          <p:attrName>style.visibility</p:attrName>
                                        </p:attrNameLst>
                                      </p:cBhvr>
                                      <p:to>
                                        <p:strVal val="visible"/>
                                      </p:to>
                                    </p:set>
                                    <p:anim calcmode="lin" valueType="num">
                                      <p:cBhvr additive="base">
                                        <p:cTn id="12" dur="500" fill="hold"/>
                                        <p:tgtEl>
                                          <p:spTgt spid="57423"/>
                                        </p:tgtEl>
                                        <p:attrNameLst>
                                          <p:attrName>ppt_x</p:attrName>
                                        </p:attrNameLst>
                                      </p:cBhvr>
                                      <p:tavLst>
                                        <p:tav tm="0">
                                          <p:val>
                                            <p:strVal val="0-#ppt_w/2"/>
                                          </p:val>
                                        </p:tav>
                                        <p:tav tm="100000">
                                          <p:val>
                                            <p:strVal val="#ppt_x"/>
                                          </p:val>
                                        </p:tav>
                                      </p:tavLst>
                                    </p:anim>
                                    <p:anim calcmode="lin" valueType="num">
                                      <p:cBhvr additive="base">
                                        <p:cTn id="13" dur="500" fill="hold"/>
                                        <p:tgtEl>
                                          <p:spTgt spid="574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7448"/>
                                        </p:tgtEl>
                                        <p:attrNameLst>
                                          <p:attrName>style.visibility</p:attrName>
                                        </p:attrNameLst>
                                      </p:cBhvr>
                                      <p:to>
                                        <p:strVal val="visible"/>
                                      </p:to>
                                    </p:set>
                                    <p:animEffect transition="in" filter="wipe(left)">
                                      <p:cBhvr>
                                        <p:cTn id="18" dur="300"/>
                                        <p:tgtEl>
                                          <p:spTgt spid="574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7449"/>
                                        </p:tgtEl>
                                        <p:attrNameLst>
                                          <p:attrName>style.visibility</p:attrName>
                                        </p:attrNameLst>
                                      </p:cBhvr>
                                      <p:to>
                                        <p:strVal val="visible"/>
                                      </p:to>
                                    </p:set>
                                    <p:animEffect transition="in" filter="wipe(down)">
                                      <p:cBhvr>
                                        <p:cTn id="23" dur="500"/>
                                        <p:tgtEl>
                                          <p:spTgt spid="5744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7450"/>
                                        </p:tgtEl>
                                        <p:attrNameLst>
                                          <p:attrName>style.visibility</p:attrName>
                                        </p:attrNameLst>
                                      </p:cBhvr>
                                      <p:to>
                                        <p:strVal val="visible"/>
                                      </p:to>
                                    </p:set>
                                    <p:animEffect transition="in" filter="wipe(down)">
                                      <p:cBhvr>
                                        <p:cTn id="28" dur="500"/>
                                        <p:tgtEl>
                                          <p:spTgt spid="5745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7451"/>
                                        </p:tgtEl>
                                        <p:attrNameLst>
                                          <p:attrName>style.visibility</p:attrName>
                                        </p:attrNameLst>
                                      </p:cBhvr>
                                      <p:to>
                                        <p:strVal val="visible"/>
                                      </p:to>
                                    </p:set>
                                    <p:animEffect transition="in" filter="wipe(down)">
                                      <p:cBhvr>
                                        <p:cTn id="33" dur="500"/>
                                        <p:tgtEl>
                                          <p:spTgt spid="5745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57452"/>
                                        </p:tgtEl>
                                        <p:attrNameLst>
                                          <p:attrName>style.visibility</p:attrName>
                                        </p:attrNameLst>
                                      </p:cBhvr>
                                      <p:to>
                                        <p:strVal val="visible"/>
                                      </p:to>
                                    </p:set>
                                    <p:animEffect transition="in" filter="wipe(down)">
                                      <p:cBhvr>
                                        <p:cTn id="38" dur="500"/>
                                        <p:tgtEl>
                                          <p:spTgt spid="57452"/>
                                        </p:tgtEl>
                                      </p:cBhvr>
                                    </p:animEffect>
                                  </p:childTnLst>
                                </p:cTn>
                              </p:par>
                            </p:childTnLst>
                          </p:cTn>
                        </p:par>
                        <p:par>
                          <p:cTn id="39" fill="hold" nodeType="afterGroup">
                            <p:stCondLst>
                              <p:cond delay="500"/>
                            </p:stCondLst>
                            <p:childTnLst>
                              <p:par>
                                <p:cTn id="40" presetID="22" presetClass="entr" presetSubtype="4" fill="hold" grpId="0" nodeType="afterEffect">
                                  <p:stCondLst>
                                    <p:cond delay="0"/>
                                  </p:stCondLst>
                                  <p:childTnLst>
                                    <p:set>
                                      <p:cBhvr>
                                        <p:cTn id="41" dur="1" fill="hold">
                                          <p:stCondLst>
                                            <p:cond delay="0"/>
                                          </p:stCondLst>
                                        </p:cTn>
                                        <p:tgtEl>
                                          <p:spTgt spid="57454"/>
                                        </p:tgtEl>
                                        <p:attrNameLst>
                                          <p:attrName>style.visibility</p:attrName>
                                        </p:attrNameLst>
                                      </p:cBhvr>
                                      <p:to>
                                        <p:strVal val="visible"/>
                                      </p:to>
                                    </p:set>
                                    <p:animEffect transition="in" filter="wipe(down)">
                                      <p:cBhvr>
                                        <p:cTn id="42" dur="500"/>
                                        <p:tgtEl>
                                          <p:spTgt spid="5745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57348"/>
                                        </p:tgtEl>
                                        <p:attrNameLst>
                                          <p:attrName>style.visibility</p:attrName>
                                        </p:attrNameLst>
                                      </p:cBhvr>
                                      <p:to>
                                        <p:strVal val="visible"/>
                                      </p:to>
                                    </p:set>
                                    <p:animEffect transition="in" filter="blinds(horizontal)">
                                      <p:cBhvr>
                                        <p:cTn id="47" dur="500"/>
                                        <p:tgtEl>
                                          <p:spTgt spid="5734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57455"/>
                                        </p:tgtEl>
                                        <p:attrNameLst>
                                          <p:attrName>style.visibility</p:attrName>
                                        </p:attrNameLst>
                                      </p:cBhvr>
                                      <p:to>
                                        <p:strVal val="visible"/>
                                      </p:to>
                                    </p:set>
                                    <p:anim calcmode="lin" valueType="num">
                                      <p:cBhvr>
                                        <p:cTn id="52" dur="500" fill="hold"/>
                                        <p:tgtEl>
                                          <p:spTgt spid="57455"/>
                                        </p:tgtEl>
                                        <p:attrNameLst>
                                          <p:attrName>ppt_x</p:attrName>
                                        </p:attrNameLst>
                                      </p:cBhvr>
                                      <p:tavLst>
                                        <p:tav tm="0">
                                          <p:val>
                                            <p:strVal val="#ppt_x-#ppt_w/2"/>
                                          </p:val>
                                        </p:tav>
                                        <p:tav tm="100000">
                                          <p:val>
                                            <p:strVal val="#ppt_x"/>
                                          </p:val>
                                        </p:tav>
                                      </p:tavLst>
                                    </p:anim>
                                    <p:anim calcmode="lin" valueType="num">
                                      <p:cBhvr>
                                        <p:cTn id="53" dur="500" fill="hold"/>
                                        <p:tgtEl>
                                          <p:spTgt spid="57455"/>
                                        </p:tgtEl>
                                        <p:attrNameLst>
                                          <p:attrName>ppt_y</p:attrName>
                                        </p:attrNameLst>
                                      </p:cBhvr>
                                      <p:tavLst>
                                        <p:tav tm="0">
                                          <p:val>
                                            <p:strVal val="#ppt_y"/>
                                          </p:val>
                                        </p:tav>
                                        <p:tav tm="100000">
                                          <p:val>
                                            <p:strVal val="#ppt_y"/>
                                          </p:val>
                                        </p:tav>
                                      </p:tavLst>
                                    </p:anim>
                                    <p:anim calcmode="lin" valueType="num">
                                      <p:cBhvr>
                                        <p:cTn id="54" dur="500" fill="hold"/>
                                        <p:tgtEl>
                                          <p:spTgt spid="57455"/>
                                        </p:tgtEl>
                                        <p:attrNameLst>
                                          <p:attrName>ppt_w</p:attrName>
                                        </p:attrNameLst>
                                      </p:cBhvr>
                                      <p:tavLst>
                                        <p:tav tm="0">
                                          <p:val>
                                            <p:fltVal val="0"/>
                                          </p:val>
                                        </p:tav>
                                        <p:tav tm="100000">
                                          <p:val>
                                            <p:strVal val="#ppt_w"/>
                                          </p:val>
                                        </p:tav>
                                      </p:tavLst>
                                    </p:anim>
                                    <p:anim calcmode="lin" valueType="num">
                                      <p:cBhvr>
                                        <p:cTn id="55" dur="500" fill="hold"/>
                                        <p:tgtEl>
                                          <p:spTgt spid="57455"/>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57456"/>
                                        </p:tgtEl>
                                        <p:attrNameLst>
                                          <p:attrName>style.visibility</p:attrName>
                                        </p:attrNameLst>
                                      </p:cBhvr>
                                      <p:to>
                                        <p:strVal val="visible"/>
                                      </p:to>
                                    </p:set>
                                    <p:anim calcmode="lin" valueType="num">
                                      <p:cBhvr>
                                        <p:cTn id="60" dur="500" fill="hold"/>
                                        <p:tgtEl>
                                          <p:spTgt spid="57456"/>
                                        </p:tgtEl>
                                        <p:attrNameLst>
                                          <p:attrName>ppt_x</p:attrName>
                                        </p:attrNameLst>
                                      </p:cBhvr>
                                      <p:tavLst>
                                        <p:tav tm="0">
                                          <p:val>
                                            <p:strVal val="#ppt_x-#ppt_w/2"/>
                                          </p:val>
                                        </p:tav>
                                        <p:tav tm="100000">
                                          <p:val>
                                            <p:strVal val="#ppt_x"/>
                                          </p:val>
                                        </p:tav>
                                      </p:tavLst>
                                    </p:anim>
                                    <p:anim calcmode="lin" valueType="num">
                                      <p:cBhvr>
                                        <p:cTn id="61" dur="500" fill="hold"/>
                                        <p:tgtEl>
                                          <p:spTgt spid="57456"/>
                                        </p:tgtEl>
                                        <p:attrNameLst>
                                          <p:attrName>ppt_y</p:attrName>
                                        </p:attrNameLst>
                                      </p:cBhvr>
                                      <p:tavLst>
                                        <p:tav tm="0">
                                          <p:val>
                                            <p:strVal val="#ppt_y"/>
                                          </p:val>
                                        </p:tav>
                                        <p:tav tm="100000">
                                          <p:val>
                                            <p:strVal val="#ppt_y"/>
                                          </p:val>
                                        </p:tav>
                                      </p:tavLst>
                                    </p:anim>
                                    <p:anim calcmode="lin" valueType="num">
                                      <p:cBhvr>
                                        <p:cTn id="62" dur="500" fill="hold"/>
                                        <p:tgtEl>
                                          <p:spTgt spid="57456"/>
                                        </p:tgtEl>
                                        <p:attrNameLst>
                                          <p:attrName>ppt_w</p:attrName>
                                        </p:attrNameLst>
                                      </p:cBhvr>
                                      <p:tavLst>
                                        <p:tav tm="0">
                                          <p:val>
                                            <p:fltVal val="0"/>
                                          </p:val>
                                        </p:tav>
                                        <p:tav tm="100000">
                                          <p:val>
                                            <p:strVal val="#ppt_w"/>
                                          </p:val>
                                        </p:tav>
                                      </p:tavLst>
                                    </p:anim>
                                    <p:anim calcmode="lin" valueType="num">
                                      <p:cBhvr>
                                        <p:cTn id="63" dur="500" fill="hold"/>
                                        <p:tgtEl>
                                          <p:spTgt spid="574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8" grpId="0" autoUpdateAnimBg="0"/>
      <p:bldP spid="57449" grpId="0" animBg="1" autoUpdateAnimBg="0"/>
      <p:bldP spid="57450" grpId="0" animBg="1" autoUpdateAnimBg="0"/>
      <p:bldP spid="57451" grpId="0" animBg="1" autoUpdateAnimBg="0"/>
      <p:bldP spid="57453" grpId="0" animBg="1" autoUpdateAnimBg="0"/>
      <p:bldP spid="57454" grpId="0" animBg="1" autoUpdateAnimBg="0"/>
      <p:bldP spid="57455" grpId="0" animBg="1"/>
      <p:bldP spid="574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B0071308-C2EE-4B76-AB53-45E40E5E54C7}" type="slidenum">
              <a:rPr lang="en-US" altLang="zh-CN" sz="2000" smtClean="0">
                <a:solidFill>
                  <a:schemeClr val="accent2"/>
                </a:solidFill>
              </a:rPr>
              <a:pPr eaLnBrk="1" hangingPunct="1"/>
              <a:t>15</a:t>
            </a:fld>
            <a:endParaRPr lang="en-US" altLang="zh-CN" sz="2000" smtClean="0">
              <a:solidFill>
                <a:schemeClr val="accent2"/>
              </a:solidFill>
            </a:endParaRPr>
          </a:p>
        </p:txBody>
      </p:sp>
      <p:sp>
        <p:nvSpPr>
          <p:cNvPr id="5122" name="Text Box 2"/>
          <p:cNvSpPr txBox="1">
            <a:spLocks noChangeArrowheads="1"/>
          </p:cNvSpPr>
          <p:nvPr/>
        </p:nvSpPr>
        <p:spPr bwMode="auto">
          <a:xfrm>
            <a:off x="1660797" y="1260698"/>
            <a:ext cx="5791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a:t>—</a:t>
            </a:r>
            <a:r>
              <a:rPr lang="zh-CN" altLang="en-US" b="1"/>
              <a:t>是指允许尺寸的</a:t>
            </a:r>
            <a:r>
              <a:rPr lang="zh-CN" altLang="en-US" b="1">
                <a:solidFill>
                  <a:srgbClr val="FF0000"/>
                </a:solidFill>
              </a:rPr>
              <a:t>变动量</a:t>
            </a:r>
            <a:r>
              <a:rPr lang="zh-CN" altLang="en-US" b="1"/>
              <a:t>。</a:t>
            </a:r>
            <a:r>
              <a:rPr lang="zh-CN" altLang="en-US" b="1">
                <a:latin typeface="宋体" pitchFamily="2" charset="-122"/>
              </a:rPr>
              <a:t> </a:t>
            </a:r>
          </a:p>
        </p:txBody>
      </p:sp>
      <p:sp>
        <p:nvSpPr>
          <p:cNvPr id="5123" name="Rectangle 3"/>
          <p:cNvSpPr>
            <a:spLocks noChangeArrowheads="1"/>
          </p:cNvSpPr>
          <p:nvPr/>
        </p:nvSpPr>
        <p:spPr bwMode="auto">
          <a:xfrm>
            <a:off x="974997" y="538386"/>
            <a:ext cx="67659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dirty="0"/>
              <a:t>（</a:t>
            </a:r>
            <a:r>
              <a:rPr lang="en-US" altLang="zh-CN" b="1" dirty="0">
                <a:latin typeface="宋体" pitchFamily="2" charset="-122"/>
              </a:rPr>
              <a:t>2</a:t>
            </a:r>
            <a:r>
              <a:rPr lang="zh-CN" altLang="en-US" b="1" dirty="0"/>
              <a:t>）尺寸公差（简称公差）</a:t>
            </a:r>
            <a:r>
              <a:rPr lang="zh-CN" altLang="en-US" sz="3200" b="1" dirty="0">
                <a:latin typeface="宋体" pitchFamily="2" charset="-122"/>
              </a:rPr>
              <a:t> </a:t>
            </a:r>
          </a:p>
        </p:txBody>
      </p:sp>
      <p:sp>
        <p:nvSpPr>
          <p:cNvPr id="5125" name="Text Box 5"/>
          <p:cNvSpPr txBox="1">
            <a:spLocks noChangeArrowheads="1"/>
          </p:cNvSpPr>
          <p:nvPr/>
        </p:nvSpPr>
        <p:spPr bwMode="auto">
          <a:xfrm>
            <a:off x="1203597" y="1909986"/>
            <a:ext cx="1857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a:t>孔： </a:t>
            </a:r>
          </a:p>
        </p:txBody>
      </p:sp>
      <p:sp>
        <p:nvSpPr>
          <p:cNvPr id="5127" name="Text Box 7"/>
          <p:cNvSpPr txBox="1">
            <a:spLocks noChangeArrowheads="1"/>
          </p:cNvSpPr>
          <p:nvPr/>
        </p:nvSpPr>
        <p:spPr bwMode="auto">
          <a:xfrm>
            <a:off x="1346027" y="3933056"/>
            <a:ext cx="20018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轴： </a:t>
            </a:r>
          </a:p>
        </p:txBody>
      </p:sp>
      <p:sp>
        <p:nvSpPr>
          <p:cNvPr id="5147" name="Text Box 27"/>
          <p:cNvSpPr txBox="1">
            <a:spLocks noChangeArrowheads="1"/>
          </p:cNvSpPr>
          <p:nvPr/>
        </p:nvSpPr>
        <p:spPr bwMode="auto">
          <a:xfrm>
            <a:off x="2268810" y="4156298"/>
            <a:ext cx="144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solidFill>
                  <a:srgbClr val="FF0000"/>
                </a:solidFill>
              </a:rPr>
              <a:t>T</a:t>
            </a:r>
            <a:r>
              <a:rPr lang="en-US" altLang="zh-CN" b="1" baseline="-25000">
                <a:solidFill>
                  <a:srgbClr val="FF0000"/>
                </a:solidFill>
              </a:rPr>
              <a:t>d </a:t>
            </a:r>
            <a:r>
              <a:rPr lang="en-US" altLang="zh-CN" b="1"/>
              <a:t>= </a:t>
            </a:r>
          </a:p>
        </p:txBody>
      </p:sp>
      <p:sp>
        <p:nvSpPr>
          <p:cNvPr id="5148" name="Text Box 28"/>
          <p:cNvSpPr txBox="1">
            <a:spLocks noChangeArrowheads="1"/>
          </p:cNvSpPr>
          <p:nvPr/>
        </p:nvSpPr>
        <p:spPr bwMode="auto">
          <a:xfrm>
            <a:off x="2916510" y="4077072"/>
            <a:ext cx="3600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cs typeface="Times New Roman" pitchFamily="18" charset="0"/>
              </a:rPr>
              <a:t> | </a:t>
            </a:r>
            <a:r>
              <a:rPr lang="en-US" altLang="zh-CN" b="1" i="1" dirty="0" err="1"/>
              <a:t>d</a:t>
            </a:r>
            <a:r>
              <a:rPr lang="en-US" altLang="zh-CN" b="1" baseline="-25000" dirty="0" err="1"/>
              <a:t>max</a:t>
            </a:r>
            <a:r>
              <a:rPr lang="en-US" altLang="zh-CN" b="1" dirty="0">
                <a:cs typeface="Times New Roman" pitchFamily="18" charset="0"/>
              </a:rPr>
              <a:t>– </a:t>
            </a:r>
            <a:r>
              <a:rPr lang="en-US" altLang="zh-CN" b="1" i="1" dirty="0" err="1"/>
              <a:t>d</a:t>
            </a:r>
            <a:r>
              <a:rPr lang="en-US" altLang="zh-CN" b="1" baseline="-25000" dirty="0" err="1"/>
              <a:t>min</a:t>
            </a:r>
            <a:r>
              <a:rPr lang="en-US" altLang="zh-CN" b="1" baseline="-25000" dirty="0"/>
              <a:t> </a:t>
            </a:r>
            <a:r>
              <a:rPr lang="en-US" altLang="zh-CN" b="1" dirty="0">
                <a:cs typeface="Times New Roman" pitchFamily="18" charset="0"/>
              </a:rPr>
              <a:t>|</a:t>
            </a:r>
          </a:p>
        </p:txBody>
      </p:sp>
      <p:sp>
        <p:nvSpPr>
          <p:cNvPr id="5149" name="Text Box 29"/>
          <p:cNvSpPr txBox="1">
            <a:spLocks noChangeArrowheads="1"/>
          </p:cNvSpPr>
          <p:nvPr/>
        </p:nvSpPr>
        <p:spPr bwMode="auto">
          <a:xfrm>
            <a:off x="2701206" y="4797152"/>
            <a:ext cx="33829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3600" b="1" dirty="0"/>
              <a:t>=</a:t>
            </a:r>
            <a:r>
              <a:rPr lang="en-US" altLang="zh-CN" sz="3600" dirty="0"/>
              <a:t> </a:t>
            </a:r>
            <a:r>
              <a:rPr lang="en-US" altLang="zh-CN" sz="3600" b="1" dirty="0">
                <a:solidFill>
                  <a:srgbClr val="FF0000"/>
                </a:solidFill>
                <a:cs typeface="Times New Roman" pitchFamily="18" charset="0"/>
              </a:rPr>
              <a:t>|</a:t>
            </a:r>
            <a:r>
              <a:rPr lang="en-US" altLang="zh-CN" sz="3600" b="1" dirty="0" err="1">
                <a:solidFill>
                  <a:srgbClr val="FF0000"/>
                </a:solidFill>
              </a:rPr>
              <a:t>es</a:t>
            </a:r>
            <a:r>
              <a:rPr lang="en-US" altLang="zh-CN" sz="3600" b="1" dirty="0">
                <a:solidFill>
                  <a:srgbClr val="FF0000"/>
                </a:solidFill>
                <a:cs typeface="Times New Roman" pitchFamily="18" charset="0"/>
              </a:rPr>
              <a:t>–</a:t>
            </a:r>
            <a:r>
              <a:rPr lang="en-US" altLang="zh-CN" sz="3600" b="1" dirty="0" err="1">
                <a:solidFill>
                  <a:srgbClr val="FF0000"/>
                </a:solidFill>
                <a:cs typeface="Times New Roman" pitchFamily="18" charset="0"/>
              </a:rPr>
              <a:t>ei</a:t>
            </a:r>
            <a:r>
              <a:rPr lang="en-US" altLang="zh-CN" sz="3600" b="1" dirty="0">
                <a:solidFill>
                  <a:srgbClr val="FF0000"/>
                </a:solidFill>
                <a:cs typeface="Times New Roman" pitchFamily="18" charset="0"/>
              </a:rPr>
              <a:t>|</a:t>
            </a:r>
          </a:p>
        </p:txBody>
      </p:sp>
      <p:sp>
        <p:nvSpPr>
          <p:cNvPr id="5150" name="Text Box 30"/>
          <p:cNvSpPr txBox="1">
            <a:spLocks noChangeArrowheads="1"/>
          </p:cNvSpPr>
          <p:nvPr/>
        </p:nvSpPr>
        <p:spPr bwMode="auto">
          <a:xfrm>
            <a:off x="2270397" y="1916336"/>
            <a:ext cx="1295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solidFill>
                  <a:srgbClr val="FF0000"/>
                </a:solidFill>
              </a:rPr>
              <a:t>T</a:t>
            </a:r>
            <a:r>
              <a:rPr lang="en-US" altLang="zh-CN" b="1" baseline="-25000">
                <a:solidFill>
                  <a:srgbClr val="FF0000"/>
                </a:solidFill>
              </a:rPr>
              <a:t>D </a:t>
            </a:r>
            <a:r>
              <a:rPr lang="en-US" altLang="zh-CN" b="1"/>
              <a:t>=</a:t>
            </a:r>
          </a:p>
        </p:txBody>
      </p:sp>
      <p:sp>
        <p:nvSpPr>
          <p:cNvPr id="5151" name="Text Box 31"/>
          <p:cNvSpPr txBox="1">
            <a:spLocks noChangeArrowheads="1"/>
          </p:cNvSpPr>
          <p:nvPr/>
        </p:nvSpPr>
        <p:spPr bwMode="auto">
          <a:xfrm>
            <a:off x="2700610" y="1916336"/>
            <a:ext cx="48244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cs typeface="Times New Roman" pitchFamily="18" charset="0"/>
              </a:rPr>
              <a:t>      | </a:t>
            </a:r>
            <a:r>
              <a:rPr lang="en-US" altLang="zh-CN" b="1" i="1" dirty="0" err="1"/>
              <a:t>D</a:t>
            </a:r>
            <a:r>
              <a:rPr lang="en-US" altLang="zh-CN" b="1" baseline="-25000" dirty="0" err="1"/>
              <a:t>max</a:t>
            </a:r>
            <a:r>
              <a:rPr lang="en-US" altLang="zh-CN" b="1" dirty="0">
                <a:cs typeface="Times New Roman" pitchFamily="18" charset="0"/>
              </a:rPr>
              <a:t>–</a:t>
            </a:r>
            <a:r>
              <a:rPr lang="en-US" altLang="zh-CN" b="1" i="1" dirty="0" err="1"/>
              <a:t>D</a:t>
            </a:r>
            <a:r>
              <a:rPr lang="en-US" altLang="zh-CN" b="1" baseline="-25000" dirty="0" err="1"/>
              <a:t>min</a:t>
            </a:r>
            <a:r>
              <a:rPr lang="en-US" altLang="zh-CN" b="1" dirty="0">
                <a:cs typeface="Times New Roman" pitchFamily="18" charset="0"/>
              </a:rPr>
              <a:t>|  </a:t>
            </a:r>
          </a:p>
        </p:txBody>
      </p:sp>
      <p:sp>
        <p:nvSpPr>
          <p:cNvPr id="5152" name="Text Box 32"/>
          <p:cNvSpPr txBox="1">
            <a:spLocks noChangeArrowheads="1"/>
          </p:cNvSpPr>
          <p:nvPr/>
        </p:nvSpPr>
        <p:spPr bwMode="auto">
          <a:xfrm>
            <a:off x="2555776" y="3265421"/>
            <a:ext cx="46085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dirty="0">
                <a:cs typeface="Times New Roman" pitchFamily="18" charset="0"/>
              </a:rPr>
              <a:t> </a:t>
            </a:r>
            <a:r>
              <a:rPr lang="en-US" altLang="zh-CN" sz="3600" b="1" dirty="0">
                <a:cs typeface="Times New Roman" pitchFamily="18" charset="0"/>
              </a:rPr>
              <a:t>=</a:t>
            </a:r>
            <a:r>
              <a:rPr lang="en-US" altLang="zh-CN" sz="3600" b="1" dirty="0">
                <a:solidFill>
                  <a:srgbClr val="FF0000"/>
                </a:solidFill>
                <a:cs typeface="Times New Roman" pitchFamily="18" charset="0"/>
              </a:rPr>
              <a:t> | </a:t>
            </a:r>
            <a:r>
              <a:rPr lang="en-US" altLang="zh-CN" sz="3600" b="1" dirty="0">
                <a:solidFill>
                  <a:srgbClr val="FF0000"/>
                </a:solidFill>
              </a:rPr>
              <a:t>ES </a:t>
            </a:r>
            <a:r>
              <a:rPr lang="en-US" altLang="zh-CN" sz="3600" b="1" dirty="0">
                <a:solidFill>
                  <a:srgbClr val="FF0000"/>
                </a:solidFill>
                <a:cs typeface="Times New Roman" pitchFamily="18" charset="0"/>
              </a:rPr>
              <a:t>– EI |</a:t>
            </a:r>
          </a:p>
        </p:txBody>
      </p:sp>
      <p:sp>
        <p:nvSpPr>
          <p:cNvPr id="5157" name="Text Box 37"/>
          <p:cNvSpPr txBox="1">
            <a:spLocks noChangeArrowheads="1"/>
          </p:cNvSpPr>
          <p:nvPr/>
        </p:nvSpPr>
        <p:spPr bwMode="auto">
          <a:xfrm>
            <a:off x="2700610" y="2556098"/>
            <a:ext cx="5111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a:t>
            </a:r>
            <a:r>
              <a:rPr lang="en-US" altLang="zh-CN" dirty="0"/>
              <a:t> </a:t>
            </a:r>
            <a:r>
              <a:rPr lang="en-US" altLang="zh-CN" b="1" dirty="0">
                <a:cs typeface="Times New Roman" pitchFamily="18" charset="0"/>
              </a:rPr>
              <a:t>| (</a:t>
            </a:r>
            <a:r>
              <a:rPr lang="en-US" altLang="zh-CN" b="1" i="1" dirty="0" err="1"/>
              <a:t>D</a:t>
            </a:r>
            <a:r>
              <a:rPr lang="en-US" altLang="zh-CN" b="1" baseline="-25000" dirty="0" err="1"/>
              <a:t>max</a:t>
            </a:r>
            <a:r>
              <a:rPr lang="en-US" altLang="zh-CN" b="1" dirty="0"/>
              <a:t>- </a:t>
            </a:r>
            <a:r>
              <a:rPr lang="en-US" altLang="zh-CN" b="1" i="1" dirty="0"/>
              <a:t>D</a:t>
            </a:r>
            <a:r>
              <a:rPr lang="en-US" altLang="zh-CN" b="1" dirty="0"/>
              <a:t>) </a:t>
            </a:r>
            <a:r>
              <a:rPr lang="en-US" altLang="zh-CN" b="1" dirty="0">
                <a:cs typeface="Times New Roman" pitchFamily="18" charset="0"/>
              </a:rPr>
              <a:t>– (</a:t>
            </a:r>
            <a:r>
              <a:rPr lang="en-US" altLang="zh-CN" b="1" i="1" dirty="0" err="1"/>
              <a:t>D</a:t>
            </a:r>
            <a:r>
              <a:rPr lang="en-US" altLang="zh-CN" b="1" baseline="-25000" dirty="0" err="1"/>
              <a:t>min</a:t>
            </a:r>
            <a:r>
              <a:rPr lang="en-US" altLang="zh-CN" b="1" dirty="0"/>
              <a:t>- </a:t>
            </a:r>
            <a:r>
              <a:rPr lang="en-US" altLang="zh-CN" b="1" i="1" dirty="0"/>
              <a:t>D</a:t>
            </a:r>
            <a:r>
              <a:rPr lang="en-US" altLang="zh-CN" b="1" dirty="0">
                <a:cs typeface="Times New Roman" pitchFamily="18" charset="0"/>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3"/>
                                        </p:tgtEl>
                                        <p:attrNameLst>
                                          <p:attrName>style.visibility</p:attrName>
                                        </p:attrNameLst>
                                      </p:cBhvr>
                                      <p:to>
                                        <p:strVal val="visible"/>
                                      </p:to>
                                    </p:set>
                                    <p:animEffect transition="in" filter="wipe(left)">
                                      <p:cBhvr>
                                        <p:cTn id="7" dur="300"/>
                                        <p:tgtEl>
                                          <p:spTgt spid="5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2"/>
                                        </p:tgtEl>
                                        <p:attrNameLst>
                                          <p:attrName>style.visibility</p:attrName>
                                        </p:attrNameLst>
                                      </p:cBhvr>
                                      <p:to>
                                        <p:strVal val="visible"/>
                                      </p:to>
                                    </p:set>
                                    <p:animEffect transition="in" filter="wipe(left)">
                                      <p:cBhvr>
                                        <p:cTn id="12" dur="300"/>
                                        <p:tgtEl>
                                          <p:spTgt spid="51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5"/>
                                        </p:tgtEl>
                                        <p:attrNameLst>
                                          <p:attrName>style.visibility</p:attrName>
                                        </p:attrNameLst>
                                      </p:cBhvr>
                                      <p:to>
                                        <p:strVal val="visible"/>
                                      </p:to>
                                    </p:set>
                                    <p:animEffect transition="in" filter="wipe(left)">
                                      <p:cBhvr>
                                        <p:cTn id="17" dur="300"/>
                                        <p:tgtEl>
                                          <p:spTgt spid="51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50"/>
                                        </p:tgtEl>
                                        <p:attrNameLst>
                                          <p:attrName>style.visibility</p:attrName>
                                        </p:attrNameLst>
                                      </p:cBhvr>
                                      <p:to>
                                        <p:strVal val="visible"/>
                                      </p:to>
                                    </p:set>
                                    <p:animEffect transition="in" filter="wipe(left)">
                                      <p:cBhvr>
                                        <p:cTn id="22" dur="300"/>
                                        <p:tgtEl>
                                          <p:spTgt spid="515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51"/>
                                        </p:tgtEl>
                                        <p:attrNameLst>
                                          <p:attrName>style.visibility</p:attrName>
                                        </p:attrNameLst>
                                      </p:cBhvr>
                                      <p:to>
                                        <p:strVal val="visible"/>
                                      </p:to>
                                    </p:set>
                                    <p:animEffect transition="in" filter="wipe(left)">
                                      <p:cBhvr>
                                        <p:cTn id="27" dur="300"/>
                                        <p:tgtEl>
                                          <p:spTgt spid="51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57"/>
                                        </p:tgtEl>
                                        <p:attrNameLst>
                                          <p:attrName>style.visibility</p:attrName>
                                        </p:attrNameLst>
                                      </p:cBhvr>
                                      <p:to>
                                        <p:strVal val="visible"/>
                                      </p:to>
                                    </p:set>
                                    <p:animEffect transition="in" filter="wipe(left)">
                                      <p:cBhvr>
                                        <p:cTn id="32" dur="300"/>
                                        <p:tgtEl>
                                          <p:spTgt spid="51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152"/>
                                        </p:tgtEl>
                                        <p:attrNameLst>
                                          <p:attrName>style.visibility</p:attrName>
                                        </p:attrNameLst>
                                      </p:cBhvr>
                                      <p:to>
                                        <p:strVal val="visible"/>
                                      </p:to>
                                    </p:set>
                                    <p:animEffect transition="in" filter="wipe(left)">
                                      <p:cBhvr>
                                        <p:cTn id="37" dur="300"/>
                                        <p:tgtEl>
                                          <p:spTgt spid="51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27"/>
                                        </p:tgtEl>
                                        <p:attrNameLst>
                                          <p:attrName>style.visibility</p:attrName>
                                        </p:attrNameLst>
                                      </p:cBhvr>
                                      <p:to>
                                        <p:strVal val="visible"/>
                                      </p:to>
                                    </p:set>
                                    <p:animEffect transition="in" filter="wipe(left)">
                                      <p:cBhvr>
                                        <p:cTn id="42" dur="300"/>
                                        <p:tgtEl>
                                          <p:spTgt spid="512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147"/>
                                        </p:tgtEl>
                                        <p:attrNameLst>
                                          <p:attrName>style.visibility</p:attrName>
                                        </p:attrNameLst>
                                      </p:cBhvr>
                                      <p:to>
                                        <p:strVal val="visible"/>
                                      </p:to>
                                    </p:set>
                                    <p:animEffect transition="in" filter="wipe(left)">
                                      <p:cBhvr>
                                        <p:cTn id="47" dur="300"/>
                                        <p:tgtEl>
                                          <p:spTgt spid="514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148"/>
                                        </p:tgtEl>
                                        <p:attrNameLst>
                                          <p:attrName>style.visibility</p:attrName>
                                        </p:attrNameLst>
                                      </p:cBhvr>
                                      <p:to>
                                        <p:strVal val="visible"/>
                                      </p:to>
                                    </p:set>
                                    <p:animEffect transition="in" filter="wipe(left)">
                                      <p:cBhvr>
                                        <p:cTn id="52" dur="300"/>
                                        <p:tgtEl>
                                          <p:spTgt spid="514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149"/>
                                        </p:tgtEl>
                                        <p:attrNameLst>
                                          <p:attrName>style.visibility</p:attrName>
                                        </p:attrNameLst>
                                      </p:cBhvr>
                                      <p:to>
                                        <p:strVal val="visible"/>
                                      </p:to>
                                    </p:set>
                                    <p:animEffect transition="in" filter="wipe(left)">
                                      <p:cBhvr>
                                        <p:cTn id="57" dur="300"/>
                                        <p:tgtEl>
                                          <p:spTgt spid="5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utoUpdateAnimBg="0"/>
      <p:bldP spid="5123" grpId="0" autoUpdateAnimBg="0"/>
      <p:bldP spid="5125" grpId="0" autoUpdateAnimBg="0"/>
      <p:bldP spid="5127" grpId="0" autoUpdateAnimBg="0"/>
      <p:bldP spid="5147" grpId="0" autoUpdateAnimBg="0"/>
      <p:bldP spid="5148" grpId="0" autoUpdateAnimBg="0"/>
      <p:bldP spid="5149" grpId="0" autoUpdateAnimBg="0"/>
      <p:bldP spid="5150" grpId="0" autoUpdateAnimBg="0"/>
      <p:bldP spid="5151" grpId="0" autoUpdateAnimBg="0"/>
      <p:bldP spid="5152" grpId="0" autoUpdateAnimBg="0"/>
      <p:bldP spid="515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6"/>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B1D8E2F8-8EDD-4EE1-BF60-40683497D9E9}" type="slidenum">
              <a:rPr lang="en-US" altLang="zh-CN" sz="2000" smtClean="0">
                <a:solidFill>
                  <a:schemeClr val="accent2"/>
                </a:solidFill>
              </a:rPr>
              <a:pPr eaLnBrk="1" hangingPunct="1"/>
              <a:t>16</a:t>
            </a:fld>
            <a:endParaRPr lang="en-US" altLang="zh-CN" sz="2000" smtClean="0">
              <a:solidFill>
                <a:schemeClr val="accent2"/>
              </a:solidFill>
            </a:endParaRPr>
          </a:p>
        </p:txBody>
      </p:sp>
      <p:sp>
        <p:nvSpPr>
          <p:cNvPr id="64516" name="Text Box 4"/>
          <p:cNvSpPr txBox="1">
            <a:spLocks noChangeArrowheads="1"/>
          </p:cNvSpPr>
          <p:nvPr/>
        </p:nvSpPr>
        <p:spPr bwMode="auto">
          <a:xfrm>
            <a:off x="756121" y="332656"/>
            <a:ext cx="6480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dirty="0"/>
              <a:t> (3) </a:t>
            </a:r>
            <a:r>
              <a:rPr lang="zh-CN" altLang="en-US" sz="2400" b="1" dirty="0">
                <a:solidFill>
                  <a:srgbClr val="FF0000"/>
                </a:solidFill>
              </a:rPr>
              <a:t>偏差与公差区别</a:t>
            </a:r>
            <a:r>
              <a:rPr lang="zh-CN" altLang="en-US" sz="2400" b="1" dirty="0"/>
              <a:t>：</a:t>
            </a:r>
          </a:p>
        </p:txBody>
      </p:sp>
      <p:sp>
        <p:nvSpPr>
          <p:cNvPr id="64517" name="Text Box 5"/>
          <p:cNvSpPr txBox="1">
            <a:spLocks noChangeArrowheads="1"/>
          </p:cNvSpPr>
          <p:nvPr/>
        </p:nvSpPr>
        <p:spPr bwMode="auto">
          <a:xfrm>
            <a:off x="899666" y="887883"/>
            <a:ext cx="648064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① </a:t>
            </a:r>
            <a:r>
              <a:rPr lang="zh-CN" altLang="en-US" sz="2400" b="1" dirty="0"/>
              <a:t>偏差</a:t>
            </a:r>
            <a:r>
              <a:rPr lang="en-US" altLang="zh-CN" sz="2400" b="1" dirty="0"/>
              <a:t>——</a:t>
            </a:r>
            <a:r>
              <a:rPr lang="zh-CN" altLang="en-US" sz="2400" b="1" dirty="0"/>
              <a:t>是</a:t>
            </a:r>
            <a:r>
              <a:rPr lang="zh-CN" altLang="en-US" sz="2400" b="1" dirty="0">
                <a:solidFill>
                  <a:srgbClr val="FF0000"/>
                </a:solidFill>
              </a:rPr>
              <a:t>代数量</a:t>
            </a:r>
            <a:r>
              <a:rPr lang="en-US" altLang="zh-CN" sz="2400" b="1" dirty="0">
                <a:solidFill>
                  <a:srgbClr val="FF0000"/>
                </a:solidFill>
              </a:rPr>
              <a:t>,</a:t>
            </a:r>
            <a:r>
              <a:rPr lang="zh-CN" altLang="en-US" sz="2400" b="1" dirty="0"/>
              <a:t>有（</a:t>
            </a:r>
            <a:r>
              <a:rPr lang="en-US" altLang="zh-CN" sz="2400" b="1" dirty="0"/>
              <a:t>+</a:t>
            </a:r>
            <a:r>
              <a:rPr lang="zh-CN" altLang="en-US" sz="2400" b="1" dirty="0"/>
              <a:t>、</a:t>
            </a:r>
            <a:r>
              <a:rPr lang="en-US" altLang="zh-CN" sz="2400" b="1" dirty="0"/>
              <a:t>0</a:t>
            </a:r>
            <a:r>
              <a:rPr lang="zh-CN" altLang="en-US" sz="2400" b="1" dirty="0"/>
              <a:t>、</a:t>
            </a:r>
            <a:r>
              <a:rPr lang="en-US" altLang="zh-CN" sz="2400" b="1" dirty="0"/>
              <a:t>-</a:t>
            </a:r>
            <a:r>
              <a:rPr lang="zh-CN" altLang="en-US" sz="2400" b="1" dirty="0"/>
              <a:t>）符号。</a:t>
            </a:r>
          </a:p>
        </p:txBody>
      </p:sp>
      <p:sp>
        <p:nvSpPr>
          <p:cNvPr id="64518" name="Text Box 6"/>
          <p:cNvSpPr txBox="1">
            <a:spLocks noChangeArrowheads="1"/>
          </p:cNvSpPr>
          <p:nvPr/>
        </p:nvSpPr>
        <p:spPr bwMode="auto">
          <a:xfrm>
            <a:off x="1239837" y="2516658"/>
            <a:ext cx="79406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zh-CN" altLang="en-US" sz="2400" b="1"/>
              <a:t>公差</a:t>
            </a:r>
            <a:r>
              <a:rPr lang="en-US" altLang="zh-CN" sz="2400" b="1"/>
              <a:t>——</a:t>
            </a:r>
            <a:r>
              <a:rPr lang="zh-CN" altLang="en-US" sz="2400" b="1"/>
              <a:t>是</a:t>
            </a:r>
            <a:r>
              <a:rPr lang="zh-CN" altLang="en-US" sz="2400" b="1">
                <a:solidFill>
                  <a:srgbClr val="FF0000"/>
                </a:solidFill>
              </a:rPr>
              <a:t>绝对值</a:t>
            </a:r>
            <a:r>
              <a:rPr lang="zh-CN" altLang="en-US" sz="2400" b="1"/>
              <a:t>，不带符号（尺寸公差不能为零）。</a:t>
            </a:r>
          </a:p>
        </p:txBody>
      </p:sp>
      <p:sp>
        <p:nvSpPr>
          <p:cNvPr id="64519" name="Text Box 7"/>
          <p:cNvSpPr txBox="1">
            <a:spLocks noChangeArrowheads="1"/>
          </p:cNvSpPr>
          <p:nvPr/>
        </p:nvSpPr>
        <p:spPr bwMode="auto">
          <a:xfrm>
            <a:off x="1250950" y="1784821"/>
            <a:ext cx="5248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偏差在图上标注应注意：</a:t>
            </a:r>
          </a:p>
        </p:txBody>
      </p:sp>
      <p:sp>
        <p:nvSpPr>
          <p:cNvPr id="64520" name="Text Box 8"/>
          <p:cNvSpPr txBox="1">
            <a:spLocks noChangeArrowheads="1"/>
          </p:cNvSpPr>
          <p:nvPr/>
        </p:nvSpPr>
        <p:spPr bwMode="auto">
          <a:xfrm>
            <a:off x="1071190" y="3191346"/>
            <a:ext cx="74612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② </a:t>
            </a:r>
            <a:r>
              <a:rPr lang="zh-CN" altLang="en-US" sz="2400" b="1" dirty="0"/>
              <a:t>偏差</a:t>
            </a:r>
            <a:r>
              <a:rPr lang="zh-CN" altLang="en-US" sz="2400" b="1" dirty="0">
                <a:solidFill>
                  <a:srgbClr val="FF0000"/>
                </a:solidFill>
              </a:rPr>
              <a:t>有基准</a:t>
            </a:r>
            <a:r>
              <a:rPr lang="zh-CN" altLang="en-US" sz="2400" b="1" dirty="0"/>
              <a:t> </a:t>
            </a:r>
            <a:r>
              <a:rPr lang="en-US" altLang="zh-CN" sz="2400" b="1" dirty="0"/>
              <a:t>——</a:t>
            </a:r>
            <a:r>
              <a:rPr lang="zh-CN" altLang="en-US" sz="2400" b="1" dirty="0"/>
              <a:t>公称尺寸为基准，公差</a:t>
            </a:r>
            <a:r>
              <a:rPr lang="zh-CN" altLang="en-US" sz="2400" b="1" dirty="0">
                <a:solidFill>
                  <a:srgbClr val="FF0000"/>
                </a:solidFill>
              </a:rPr>
              <a:t>无基准</a:t>
            </a:r>
            <a:r>
              <a:rPr lang="zh-CN" altLang="en-US" sz="2400" b="1" dirty="0"/>
              <a:t> 。</a:t>
            </a:r>
            <a:endParaRPr lang="zh-CN" altLang="en-US" sz="2400" dirty="0"/>
          </a:p>
        </p:txBody>
      </p:sp>
      <p:sp>
        <p:nvSpPr>
          <p:cNvPr id="64521" name="Text Box 9"/>
          <p:cNvSpPr txBox="1">
            <a:spLocks noChangeArrowheads="1"/>
          </p:cNvSpPr>
          <p:nvPr/>
        </p:nvSpPr>
        <p:spPr bwMode="auto">
          <a:xfrm>
            <a:off x="1071189" y="3724970"/>
            <a:ext cx="49688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③ </a:t>
            </a:r>
            <a:r>
              <a:rPr lang="zh-CN" altLang="en-US" sz="2400" b="1" dirty="0"/>
              <a:t>偏差影响配合松紧。</a:t>
            </a:r>
          </a:p>
        </p:txBody>
      </p:sp>
      <p:grpSp>
        <p:nvGrpSpPr>
          <p:cNvPr id="64527" name="Group 15"/>
          <p:cNvGrpSpPr>
            <a:grpSpLocks/>
          </p:cNvGrpSpPr>
          <p:nvPr/>
        </p:nvGrpSpPr>
        <p:grpSpPr bwMode="auto">
          <a:xfrm>
            <a:off x="5321300" y="1403821"/>
            <a:ext cx="2562225" cy="850900"/>
            <a:chOff x="3091" y="738"/>
            <a:chExt cx="1614" cy="536"/>
          </a:xfrm>
        </p:grpSpPr>
        <p:sp>
          <p:nvSpPr>
            <p:cNvPr id="17424" name="AutoShape 10"/>
            <p:cNvSpPr>
              <a:spLocks/>
            </p:cNvSpPr>
            <p:nvPr/>
          </p:nvSpPr>
          <p:spPr bwMode="auto">
            <a:xfrm>
              <a:off x="3091" y="842"/>
              <a:ext cx="144" cy="432"/>
            </a:xfrm>
            <a:prstGeom prst="leftBrace">
              <a:avLst>
                <a:gd name="adj1" fmla="val 25000"/>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425" name="Text Box 11"/>
            <p:cNvSpPr txBox="1">
              <a:spLocks noChangeArrowheads="1"/>
            </p:cNvSpPr>
            <p:nvPr/>
          </p:nvSpPr>
          <p:spPr bwMode="auto">
            <a:xfrm>
              <a:off x="3261" y="738"/>
              <a:ext cx="14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标注单位</a:t>
              </a:r>
            </a:p>
          </p:txBody>
        </p:sp>
      </p:grpSp>
      <p:sp>
        <p:nvSpPr>
          <p:cNvPr id="64524" name="Text Box 12"/>
          <p:cNvSpPr txBox="1">
            <a:spLocks noChangeArrowheads="1"/>
          </p:cNvSpPr>
          <p:nvPr/>
        </p:nvSpPr>
        <p:spPr bwMode="auto">
          <a:xfrm>
            <a:off x="5651500" y="1967383"/>
            <a:ext cx="27082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标注方法</a:t>
            </a:r>
          </a:p>
        </p:txBody>
      </p:sp>
      <p:sp>
        <p:nvSpPr>
          <p:cNvPr id="64525" name="Text Box 13"/>
          <p:cNvSpPr txBox="1">
            <a:spLocks noChangeArrowheads="1"/>
          </p:cNvSpPr>
          <p:nvPr/>
        </p:nvSpPr>
        <p:spPr bwMode="auto">
          <a:xfrm>
            <a:off x="1128663" y="4293096"/>
            <a:ext cx="704373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④ </a:t>
            </a:r>
            <a:r>
              <a:rPr lang="zh-CN" altLang="en-US" sz="2400" b="1" dirty="0"/>
              <a:t>实际偏差是对单个零件的判断：</a:t>
            </a:r>
          </a:p>
        </p:txBody>
      </p:sp>
      <p:sp>
        <p:nvSpPr>
          <p:cNvPr id="64529" name="Text Box 17"/>
          <p:cNvSpPr txBox="1">
            <a:spLocks noChangeArrowheads="1"/>
          </p:cNvSpPr>
          <p:nvPr/>
        </p:nvSpPr>
        <p:spPr bwMode="auto">
          <a:xfrm>
            <a:off x="4643437" y="3717032"/>
            <a:ext cx="396081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公差影响配合精度。</a:t>
            </a:r>
          </a:p>
        </p:txBody>
      </p:sp>
      <p:graphicFrame>
        <p:nvGraphicFramePr>
          <p:cNvPr id="64533" name="Object 21"/>
          <p:cNvGraphicFramePr>
            <a:graphicFrameLocks noGrp="1" noChangeAspect="1"/>
          </p:cNvGraphicFramePr>
          <p:nvPr>
            <p:ph sz="half" idx="1"/>
          </p:nvPr>
        </p:nvGraphicFramePr>
        <p:xfrm>
          <a:off x="5795963" y="4508500"/>
          <a:ext cx="2182812" cy="1209675"/>
        </p:xfrm>
        <a:graphic>
          <a:graphicData uri="http://schemas.openxmlformats.org/presentationml/2006/ole">
            <mc:AlternateContent xmlns:mc="http://schemas.openxmlformats.org/markup-compatibility/2006">
              <mc:Choice xmlns:v="urn:schemas-microsoft-com:vml" Requires="v">
                <p:oleObj spid="_x0000_s17476" name="公式" r:id="rId3" imgW="825500" imgH="457200" progId="Equation.3">
                  <p:embed/>
                </p:oleObj>
              </mc:Choice>
              <mc:Fallback>
                <p:oleObj name="公式" r:id="rId3" imgW="825500" imgH="457200" progId="Equation.3">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4508500"/>
                        <a:ext cx="2182812" cy="1209675"/>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35" name="Text Box 23"/>
          <p:cNvSpPr txBox="1">
            <a:spLocks noChangeArrowheads="1"/>
          </p:cNvSpPr>
          <p:nvPr/>
        </p:nvSpPr>
        <p:spPr bwMode="auto">
          <a:xfrm>
            <a:off x="1503559" y="4847108"/>
            <a:ext cx="436458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误差是对一批零件的判断：</a:t>
            </a:r>
          </a:p>
        </p:txBody>
      </p:sp>
      <p:graphicFrame>
        <p:nvGraphicFramePr>
          <p:cNvPr id="64536" name="Object 24"/>
          <p:cNvGraphicFramePr>
            <a:graphicFrameLocks noGrp="1" noChangeAspect="1"/>
          </p:cNvGraphicFramePr>
          <p:nvPr>
            <p:ph sz="half" idx="2"/>
            <p:extLst>
              <p:ext uri="{D42A27DB-BD31-4B8C-83A1-F6EECF244321}">
                <p14:modId xmlns:p14="http://schemas.microsoft.com/office/powerpoint/2010/main" val="1984922073"/>
              </p:ext>
            </p:extLst>
          </p:nvPr>
        </p:nvGraphicFramePr>
        <p:xfrm>
          <a:off x="2195512" y="5423371"/>
          <a:ext cx="2520950" cy="669925"/>
        </p:xfrm>
        <a:graphic>
          <a:graphicData uri="http://schemas.openxmlformats.org/presentationml/2006/ole">
            <mc:AlternateContent xmlns:mc="http://schemas.openxmlformats.org/markup-compatibility/2006">
              <mc:Choice xmlns:v="urn:schemas-microsoft-com:vml" Requires="v">
                <p:oleObj spid="_x0000_s17477" name="公式" r:id="rId5" imgW="393529" imgH="203112" progId="Equation.3">
                  <p:embed/>
                </p:oleObj>
              </mc:Choice>
              <mc:Fallback>
                <p:oleObj name="公式" r:id="rId5" imgW="393529" imgH="203112"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2" y="5423371"/>
                        <a:ext cx="2520950" cy="6699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6"/>
                                        </p:tgtEl>
                                        <p:attrNameLst>
                                          <p:attrName>style.visibility</p:attrName>
                                        </p:attrNameLst>
                                      </p:cBhvr>
                                      <p:to>
                                        <p:strVal val="visible"/>
                                      </p:to>
                                    </p:set>
                                    <p:animEffect transition="in" filter="wipe(left)">
                                      <p:cBhvr>
                                        <p:cTn id="7" dur="300"/>
                                        <p:tgtEl>
                                          <p:spTgt spid="645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17"/>
                                        </p:tgtEl>
                                        <p:attrNameLst>
                                          <p:attrName>style.visibility</p:attrName>
                                        </p:attrNameLst>
                                      </p:cBhvr>
                                      <p:to>
                                        <p:strVal val="visible"/>
                                      </p:to>
                                    </p:set>
                                    <p:animEffect transition="in" filter="wipe(left)">
                                      <p:cBhvr>
                                        <p:cTn id="12" dur="300"/>
                                        <p:tgtEl>
                                          <p:spTgt spid="645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4519"/>
                                        </p:tgtEl>
                                        <p:attrNameLst>
                                          <p:attrName>style.visibility</p:attrName>
                                        </p:attrNameLst>
                                      </p:cBhvr>
                                      <p:to>
                                        <p:strVal val="visible"/>
                                      </p:to>
                                    </p:set>
                                    <p:animEffect transition="in" filter="wipe(left)">
                                      <p:cBhvr>
                                        <p:cTn id="17" dur="300"/>
                                        <p:tgtEl>
                                          <p:spTgt spid="645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64527"/>
                                        </p:tgtEl>
                                        <p:attrNameLst>
                                          <p:attrName>style.visibility</p:attrName>
                                        </p:attrNameLst>
                                      </p:cBhvr>
                                      <p:to>
                                        <p:strVal val="visible"/>
                                      </p:to>
                                    </p:set>
                                    <p:animEffect transition="in" filter="wipe(down)">
                                      <p:cBhvr>
                                        <p:cTn id="22" dur="500"/>
                                        <p:tgtEl>
                                          <p:spTgt spid="645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4524"/>
                                        </p:tgtEl>
                                        <p:attrNameLst>
                                          <p:attrName>style.visibility</p:attrName>
                                        </p:attrNameLst>
                                      </p:cBhvr>
                                      <p:to>
                                        <p:strVal val="visible"/>
                                      </p:to>
                                    </p:set>
                                    <p:animEffect transition="in" filter="wipe(left)">
                                      <p:cBhvr>
                                        <p:cTn id="27" dur="300"/>
                                        <p:tgtEl>
                                          <p:spTgt spid="645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4518"/>
                                        </p:tgtEl>
                                        <p:attrNameLst>
                                          <p:attrName>style.visibility</p:attrName>
                                        </p:attrNameLst>
                                      </p:cBhvr>
                                      <p:to>
                                        <p:strVal val="visible"/>
                                      </p:to>
                                    </p:set>
                                    <p:animEffect transition="in" filter="wipe(left)">
                                      <p:cBhvr>
                                        <p:cTn id="32" dur="300"/>
                                        <p:tgtEl>
                                          <p:spTgt spid="645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4520"/>
                                        </p:tgtEl>
                                        <p:attrNameLst>
                                          <p:attrName>style.visibility</p:attrName>
                                        </p:attrNameLst>
                                      </p:cBhvr>
                                      <p:to>
                                        <p:strVal val="visible"/>
                                      </p:to>
                                    </p:set>
                                    <p:animEffect transition="in" filter="wipe(left)">
                                      <p:cBhvr>
                                        <p:cTn id="37" dur="300"/>
                                        <p:tgtEl>
                                          <p:spTgt spid="6452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4521"/>
                                        </p:tgtEl>
                                        <p:attrNameLst>
                                          <p:attrName>style.visibility</p:attrName>
                                        </p:attrNameLst>
                                      </p:cBhvr>
                                      <p:to>
                                        <p:strVal val="visible"/>
                                      </p:to>
                                    </p:set>
                                    <p:animEffect transition="in" filter="wipe(left)">
                                      <p:cBhvr>
                                        <p:cTn id="42" dur="300"/>
                                        <p:tgtEl>
                                          <p:spTgt spid="6452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4529"/>
                                        </p:tgtEl>
                                        <p:attrNameLst>
                                          <p:attrName>style.visibility</p:attrName>
                                        </p:attrNameLst>
                                      </p:cBhvr>
                                      <p:to>
                                        <p:strVal val="visible"/>
                                      </p:to>
                                    </p:set>
                                    <p:animEffect transition="in" filter="wipe(left)">
                                      <p:cBhvr>
                                        <p:cTn id="47" dur="300"/>
                                        <p:tgtEl>
                                          <p:spTgt spid="6452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4525"/>
                                        </p:tgtEl>
                                        <p:attrNameLst>
                                          <p:attrName>style.visibility</p:attrName>
                                        </p:attrNameLst>
                                      </p:cBhvr>
                                      <p:to>
                                        <p:strVal val="visible"/>
                                      </p:to>
                                    </p:set>
                                    <p:animEffect transition="in" filter="blinds(horizontal)">
                                      <p:cBhvr>
                                        <p:cTn id="52" dur="500"/>
                                        <p:tgtEl>
                                          <p:spTgt spid="6452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2" fill="hold" nodeType="clickEffect">
                                  <p:stCondLst>
                                    <p:cond delay="0"/>
                                  </p:stCondLst>
                                  <p:childTnLst>
                                    <p:set>
                                      <p:cBhvr>
                                        <p:cTn id="56" dur="1" fill="hold">
                                          <p:stCondLst>
                                            <p:cond delay="0"/>
                                          </p:stCondLst>
                                        </p:cTn>
                                        <p:tgtEl>
                                          <p:spTgt spid="64533"/>
                                        </p:tgtEl>
                                        <p:attrNameLst>
                                          <p:attrName>style.visibility</p:attrName>
                                        </p:attrNameLst>
                                      </p:cBhvr>
                                      <p:to>
                                        <p:strVal val="visible"/>
                                      </p:to>
                                    </p:set>
                                    <p:anim calcmode="lin" valueType="num">
                                      <p:cBhvr additive="base">
                                        <p:cTn id="57" dur="500" fill="hold"/>
                                        <p:tgtEl>
                                          <p:spTgt spid="64533"/>
                                        </p:tgtEl>
                                        <p:attrNameLst>
                                          <p:attrName>ppt_x</p:attrName>
                                        </p:attrNameLst>
                                      </p:cBhvr>
                                      <p:tavLst>
                                        <p:tav tm="0">
                                          <p:val>
                                            <p:strVal val="1+#ppt_w/2"/>
                                          </p:val>
                                        </p:tav>
                                        <p:tav tm="100000">
                                          <p:val>
                                            <p:strVal val="#ppt_x"/>
                                          </p:val>
                                        </p:tav>
                                      </p:tavLst>
                                    </p:anim>
                                    <p:anim calcmode="lin" valueType="num">
                                      <p:cBhvr additive="base">
                                        <p:cTn id="58" dur="500" fill="hold"/>
                                        <p:tgtEl>
                                          <p:spTgt spid="64533"/>
                                        </p:tgtEl>
                                        <p:attrNameLst>
                                          <p:attrName>ppt_y</p:attrName>
                                        </p:attrNameLst>
                                      </p:cBhvr>
                                      <p:tavLst>
                                        <p:tav tm="0">
                                          <p:val>
                                            <p:strVal val="#ppt_y"/>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64535"/>
                                        </p:tgtEl>
                                        <p:attrNameLst>
                                          <p:attrName>style.visibility</p:attrName>
                                        </p:attrNameLst>
                                      </p:cBhvr>
                                      <p:to>
                                        <p:strVal val="visible"/>
                                      </p:to>
                                    </p:set>
                                    <p:animEffect transition="in" filter="box(in)">
                                      <p:cBhvr>
                                        <p:cTn id="63" dur="500"/>
                                        <p:tgtEl>
                                          <p:spTgt spid="6453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4" fill="hold" nodeType="clickEffect">
                                  <p:stCondLst>
                                    <p:cond delay="0"/>
                                  </p:stCondLst>
                                  <p:childTnLst>
                                    <p:set>
                                      <p:cBhvr>
                                        <p:cTn id="67" dur="1" fill="hold">
                                          <p:stCondLst>
                                            <p:cond delay="0"/>
                                          </p:stCondLst>
                                        </p:cTn>
                                        <p:tgtEl>
                                          <p:spTgt spid="64536"/>
                                        </p:tgtEl>
                                        <p:attrNameLst>
                                          <p:attrName>style.visibility</p:attrName>
                                        </p:attrNameLst>
                                      </p:cBhvr>
                                      <p:to>
                                        <p:strVal val="visible"/>
                                      </p:to>
                                    </p:set>
                                    <p:anim calcmode="lin" valueType="num">
                                      <p:cBhvr additive="base">
                                        <p:cTn id="68" dur="500" fill="hold"/>
                                        <p:tgtEl>
                                          <p:spTgt spid="64536"/>
                                        </p:tgtEl>
                                        <p:attrNameLst>
                                          <p:attrName>ppt_x</p:attrName>
                                        </p:attrNameLst>
                                      </p:cBhvr>
                                      <p:tavLst>
                                        <p:tav tm="0">
                                          <p:val>
                                            <p:strVal val="#ppt_x"/>
                                          </p:val>
                                        </p:tav>
                                        <p:tav tm="100000">
                                          <p:val>
                                            <p:strVal val="#ppt_x"/>
                                          </p:val>
                                        </p:tav>
                                      </p:tavLst>
                                    </p:anim>
                                    <p:anim calcmode="lin" valueType="num">
                                      <p:cBhvr additive="base">
                                        <p:cTn id="69" dur="500" fill="hold"/>
                                        <p:tgtEl>
                                          <p:spTgt spid="645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17" grpId="0" autoUpdateAnimBg="0"/>
      <p:bldP spid="64518" grpId="0" autoUpdateAnimBg="0"/>
      <p:bldP spid="64519" grpId="0" autoUpdateAnimBg="0"/>
      <p:bldP spid="64520" grpId="0" autoUpdateAnimBg="0"/>
      <p:bldP spid="64521" grpId="0" autoUpdateAnimBg="0"/>
      <p:bldP spid="64524" grpId="0" autoUpdateAnimBg="0"/>
      <p:bldP spid="64525" grpId="0"/>
      <p:bldP spid="64529" grpId="0" autoUpdateAnimBg="0"/>
      <p:bldP spid="645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E743BFDA-ADE4-49E1-A6DF-317FA1AD7039}" type="slidenum">
              <a:rPr lang="en-US" altLang="zh-CN" sz="2000" smtClean="0">
                <a:solidFill>
                  <a:schemeClr val="accent2"/>
                </a:solidFill>
              </a:rPr>
              <a:pPr eaLnBrk="1" hangingPunct="1"/>
              <a:t>17</a:t>
            </a:fld>
            <a:endParaRPr lang="en-US" altLang="zh-CN" sz="2000" smtClean="0">
              <a:solidFill>
                <a:schemeClr val="accent2"/>
              </a:solidFill>
            </a:endParaRPr>
          </a:p>
        </p:txBody>
      </p:sp>
      <p:sp>
        <p:nvSpPr>
          <p:cNvPr id="37898" name="Text Box 10"/>
          <p:cNvSpPr txBox="1">
            <a:spLocks noChangeArrowheads="1"/>
          </p:cNvSpPr>
          <p:nvPr/>
        </p:nvSpPr>
        <p:spPr bwMode="auto">
          <a:xfrm>
            <a:off x="818728" y="439638"/>
            <a:ext cx="670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latin typeface="宋体" pitchFamily="2" charset="-122"/>
              </a:rPr>
              <a:t>（</a:t>
            </a:r>
            <a:r>
              <a:rPr lang="en-US" altLang="zh-CN" sz="2400" b="1" dirty="0">
                <a:latin typeface="宋体" pitchFamily="2" charset="-122"/>
              </a:rPr>
              <a:t>4</a:t>
            </a:r>
            <a:r>
              <a:rPr lang="zh-CN" altLang="en-US" sz="2400" b="1" dirty="0">
                <a:latin typeface="宋体" pitchFamily="2" charset="-122"/>
              </a:rPr>
              <a:t>）尺寸公差带及公差带图</a:t>
            </a:r>
            <a:r>
              <a:rPr lang="zh-CN" altLang="en-US" sz="2400" b="1" dirty="0"/>
              <a:t> </a:t>
            </a:r>
          </a:p>
        </p:txBody>
      </p:sp>
      <p:sp>
        <p:nvSpPr>
          <p:cNvPr id="37899" name="Text Box 11"/>
          <p:cNvSpPr txBox="1">
            <a:spLocks noChangeArrowheads="1"/>
          </p:cNvSpPr>
          <p:nvPr/>
        </p:nvSpPr>
        <p:spPr bwMode="auto">
          <a:xfrm>
            <a:off x="1106066" y="955576"/>
            <a:ext cx="5329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latin typeface="宋体" pitchFamily="2" charset="-122"/>
              </a:rPr>
              <a:t>① </a:t>
            </a:r>
            <a:r>
              <a:rPr lang="zh-CN" altLang="en-US" sz="2400" b="1" dirty="0"/>
              <a:t>尺寸公差带（见图</a:t>
            </a:r>
            <a:r>
              <a:rPr lang="en-US" altLang="zh-CN" sz="2400" b="1" dirty="0" smtClean="0"/>
              <a:t>3.3</a:t>
            </a:r>
            <a:r>
              <a:rPr lang="zh-CN" altLang="en-US" sz="2400" b="1" dirty="0"/>
              <a:t>）所示</a:t>
            </a:r>
          </a:p>
        </p:txBody>
      </p:sp>
      <p:sp>
        <p:nvSpPr>
          <p:cNvPr id="37900" name="Text Box 12"/>
          <p:cNvSpPr txBox="1">
            <a:spLocks noChangeArrowheads="1"/>
          </p:cNvSpPr>
          <p:nvPr/>
        </p:nvSpPr>
        <p:spPr bwMode="auto">
          <a:xfrm>
            <a:off x="466600" y="1380505"/>
            <a:ext cx="792182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2400" b="1" dirty="0"/>
              <a:t>         </a:t>
            </a:r>
            <a:r>
              <a:rPr lang="zh-CN" altLang="en-US" sz="2400" b="1" dirty="0">
                <a:solidFill>
                  <a:srgbClr val="FF0000"/>
                </a:solidFill>
              </a:rPr>
              <a:t>尺寸公差带</a:t>
            </a:r>
            <a:r>
              <a:rPr lang="zh-CN" altLang="en-US" sz="2400" b="1" dirty="0"/>
              <a:t>是指由代表上偏差和下偏差或上极限尺寸和下极限尺寸的两条直线所限定的一个</a:t>
            </a:r>
            <a:r>
              <a:rPr lang="zh-CN" altLang="en-US" sz="2400" b="1" dirty="0">
                <a:solidFill>
                  <a:srgbClr val="FF0000"/>
                </a:solidFill>
              </a:rPr>
              <a:t>区域</a:t>
            </a:r>
            <a:r>
              <a:rPr lang="zh-CN" altLang="en-US" sz="2400" b="1" dirty="0"/>
              <a:t>。</a:t>
            </a:r>
          </a:p>
        </p:txBody>
      </p:sp>
      <p:pic>
        <p:nvPicPr>
          <p:cNvPr id="18438"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082" y="2276475"/>
            <a:ext cx="7880350" cy="4032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Rectangle 16"/>
          <p:cNvSpPr>
            <a:spLocks noChangeArrowheads="1"/>
          </p:cNvSpPr>
          <p:nvPr/>
        </p:nvSpPr>
        <p:spPr bwMode="auto">
          <a:xfrm>
            <a:off x="5076825" y="3644900"/>
            <a:ext cx="1150938" cy="288925"/>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Rectangle 17"/>
          <p:cNvSpPr>
            <a:spLocks noChangeArrowheads="1"/>
          </p:cNvSpPr>
          <p:nvPr/>
        </p:nvSpPr>
        <p:spPr bwMode="auto">
          <a:xfrm>
            <a:off x="4670425" y="2924175"/>
            <a:ext cx="1414463" cy="3810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41" name="线形标注 2 1"/>
          <p:cNvSpPr>
            <a:spLocks/>
          </p:cNvSpPr>
          <p:nvPr/>
        </p:nvSpPr>
        <p:spPr bwMode="auto">
          <a:xfrm>
            <a:off x="7818438" y="1787525"/>
            <a:ext cx="914400" cy="612775"/>
          </a:xfrm>
          <a:prstGeom prst="borderCallout2">
            <a:avLst>
              <a:gd name="adj1" fmla="val 18750"/>
              <a:gd name="adj2" fmla="val -8333"/>
              <a:gd name="adj3" fmla="val 151681"/>
              <a:gd name="adj4" fmla="val -168227"/>
              <a:gd name="adj5" fmla="val 112500"/>
              <a:gd name="adj6" fmla="val -4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442" name="线形标注 2 14"/>
          <p:cNvSpPr>
            <a:spLocks/>
          </p:cNvSpPr>
          <p:nvPr/>
        </p:nvSpPr>
        <p:spPr bwMode="auto">
          <a:xfrm>
            <a:off x="7361238" y="152400"/>
            <a:ext cx="914400" cy="612775"/>
          </a:xfrm>
          <a:prstGeom prst="borderCallout2">
            <a:avLst>
              <a:gd name="adj1" fmla="val 18750"/>
              <a:gd name="adj2" fmla="val -8333"/>
              <a:gd name="adj3" fmla="val 151681"/>
              <a:gd name="adj4" fmla="val -168227"/>
              <a:gd name="adj5" fmla="val 112500"/>
              <a:gd name="adj6" fmla="val -4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cxnSp>
        <p:nvCxnSpPr>
          <p:cNvPr id="18443" name="直接箭头连接符 3"/>
          <p:cNvCxnSpPr>
            <a:cxnSpLocks noChangeShapeType="1"/>
          </p:cNvCxnSpPr>
          <p:nvPr/>
        </p:nvCxnSpPr>
        <p:spPr bwMode="auto">
          <a:xfrm flipH="1">
            <a:off x="5724525" y="2185988"/>
            <a:ext cx="1584325" cy="928687"/>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444" name="直接箭头连接符 5"/>
          <p:cNvCxnSpPr>
            <a:cxnSpLocks noChangeShapeType="1"/>
          </p:cNvCxnSpPr>
          <p:nvPr/>
        </p:nvCxnSpPr>
        <p:spPr bwMode="auto">
          <a:xfrm flipH="1">
            <a:off x="5724525" y="2185988"/>
            <a:ext cx="1584325" cy="928687"/>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8">
                                            <p:txEl>
                                              <p:pRg st="0" end="0"/>
                                            </p:txEl>
                                          </p:spTgt>
                                        </p:tgtEl>
                                        <p:attrNameLst>
                                          <p:attrName>style.visibility</p:attrName>
                                        </p:attrNameLst>
                                      </p:cBhvr>
                                      <p:to>
                                        <p:strVal val="visible"/>
                                      </p:to>
                                    </p:set>
                                    <p:animEffect transition="in" filter="wipe(left)">
                                      <p:cBhvr>
                                        <p:cTn id="7" dur="300"/>
                                        <p:tgtEl>
                                          <p:spTgt spid="378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7899"/>
                                        </p:tgtEl>
                                        <p:attrNameLst>
                                          <p:attrName>style.visibility</p:attrName>
                                        </p:attrNameLst>
                                      </p:cBhvr>
                                      <p:to>
                                        <p:strVal val="visible"/>
                                      </p:to>
                                    </p:set>
                                    <p:animEffect transition="in" filter="wipe(left)">
                                      <p:cBhvr>
                                        <p:cTn id="12" dur="300"/>
                                        <p:tgtEl>
                                          <p:spTgt spid="378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8438"/>
                                        </p:tgtEl>
                                        <p:attrNameLst>
                                          <p:attrName>style.visibility</p:attrName>
                                        </p:attrNameLst>
                                      </p:cBhvr>
                                      <p:to>
                                        <p:strVal val="visible"/>
                                      </p:to>
                                    </p:set>
                                    <p:anim calcmode="lin" valueType="num">
                                      <p:cBhvr additive="base">
                                        <p:cTn id="17" dur="500" fill="hold"/>
                                        <p:tgtEl>
                                          <p:spTgt spid="18438"/>
                                        </p:tgtEl>
                                        <p:attrNameLst>
                                          <p:attrName>ppt_x</p:attrName>
                                        </p:attrNameLst>
                                      </p:cBhvr>
                                      <p:tavLst>
                                        <p:tav tm="0">
                                          <p:val>
                                            <p:strVal val="#ppt_x"/>
                                          </p:val>
                                        </p:tav>
                                        <p:tav tm="100000">
                                          <p:val>
                                            <p:strVal val="#ppt_x"/>
                                          </p:val>
                                        </p:tav>
                                      </p:tavLst>
                                    </p:anim>
                                    <p:anim calcmode="lin" valueType="num">
                                      <p:cBhvr additive="base">
                                        <p:cTn id="18"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7900"/>
                                        </p:tgtEl>
                                        <p:attrNameLst>
                                          <p:attrName>style.visibility</p:attrName>
                                        </p:attrNameLst>
                                      </p:cBhvr>
                                      <p:to>
                                        <p:strVal val="visible"/>
                                      </p:to>
                                    </p:set>
                                    <p:animEffect transition="in" filter="wipe(left)">
                                      <p:cBhvr>
                                        <p:cTn id="23" dur="300"/>
                                        <p:tgtEl>
                                          <p:spTgt spid="3790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subTnLst>
                                    <p:animClr clrSpc="rgb" dir="cw">
                                      <p:cBhvr override="childStyle">
                                        <p:cTn dur="1" fill="hold" display="0" masterRel="nextClick" afterEffect="1"/>
                                        <p:tgtEl>
                                          <p:spTgt spid="12"/>
                                        </p:tgtEl>
                                        <p:attrNameLst>
                                          <p:attrName>ppt_c</p:attrName>
                                        </p:attrNameLst>
                                      </p:cBhvr>
                                      <p:to>
                                        <a:srgbClr val="FF0000"/>
                                      </p:to>
                                    </p:animClr>
                                  </p:sub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subTnLst>
                                    <p:animClr clrSpc="rgb" dir="cw">
                                      <p:cBhvr override="childStyle">
                                        <p:cTn dur="1" fill="hold" display="0" masterRel="nextClick" afterEffect="1"/>
                                        <p:tgtEl>
                                          <p:spTgt spid="13"/>
                                        </p:tgtEl>
                                        <p:attrNameLst>
                                          <p:attrName>ppt_c</p:attrName>
                                        </p:attrNameLst>
                                      </p:cBhvr>
                                      <p:to>
                                        <a:srgbClr val="FF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8" grpId="0" build="p" autoUpdateAnimBg="0"/>
      <p:bldP spid="37899" grpId="0" autoUpdateAnimBg="0"/>
      <p:bldP spid="37900" grpId="0" autoUpdateAnimBg="0"/>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535019A8-E88D-48BB-BA2E-51F77D6F801A}" type="slidenum">
              <a:rPr lang="en-US" altLang="zh-CN" sz="2000" smtClean="0">
                <a:solidFill>
                  <a:schemeClr val="accent2"/>
                </a:solidFill>
              </a:rPr>
              <a:pPr eaLnBrk="1" hangingPunct="1"/>
              <a:t>18</a:t>
            </a:fld>
            <a:endParaRPr lang="en-US" altLang="zh-CN" sz="2000" smtClean="0">
              <a:solidFill>
                <a:schemeClr val="accent2"/>
              </a:solidFill>
            </a:endParaRPr>
          </a:p>
        </p:txBody>
      </p:sp>
      <p:sp>
        <p:nvSpPr>
          <p:cNvPr id="39941" name="Text Box 5"/>
          <p:cNvSpPr txBox="1">
            <a:spLocks noChangeArrowheads="1"/>
          </p:cNvSpPr>
          <p:nvPr/>
        </p:nvSpPr>
        <p:spPr bwMode="auto">
          <a:xfrm>
            <a:off x="611188" y="228600"/>
            <a:ext cx="594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solidFill>
                  <a:srgbClr val="FF0000"/>
                </a:solidFill>
                <a:latin typeface="宋体" pitchFamily="2" charset="-122"/>
              </a:rPr>
              <a:t>② </a:t>
            </a:r>
            <a:r>
              <a:rPr lang="zh-CN" altLang="en-US" sz="2400" b="1" dirty="0">
                <a:solidFill>
                  <a:srgbClr val="FF0000"/>
                </a:solidFill>
              </a:rPr>
              <a:t>尺寸公差带图</a:t>
            </a:r>
            <a:r>
              <a:rPr lang="zh-CN" altLang="en-US" sz="2400" b="1" dirty="0"/>
              <a:t>（</a:t>
            </a:r>
            <a:r>
              <a:rPr lang="zh-CN" altLang="en-US" sz="2400" dirty="0"/>
              <a:t>见图</a:t>
            </a:r>
            <a:r>
              <a:rPr lang="en-US" altLang="zh-CN" sz="2400" dirty="0" smtClean="0"/>
              <a:t>3.4</a:t>
            </a:r>
            <a:r>
              <a:rPr lang="zh-CN" altLang="en-US" sz="2400" dirty="0"/>
              <a:t>）</a:t>
            </a:r>
          </a:p>
        </p:txBody>
      </p:sp>
      <p:sp>
        <p:nvSpPr>
          <p:cNvPr id="39943" name="Text Box 7"/>
          <p:cNvSpPr txBox="1">
            <a:spLocks noChangeArrowheads="1"/>
          </p:cNvSpPr>
          <p:nvPr/>
        </p:nvSpPr>
        <p:spPr bwMode="auto">
          <a:xfrm>
            <a:off x="323850" y="4724400"/>
            <a:ext cx="510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零线</a:t>
            </a:r>
            <a:r>
              <a:rPr lang="en-US" altLang="zh-CN" sz="2400" b="1" dirty="0"/>
              <a:t>—— </a:t>
            </a:r>
            <a:r>
              <a:rPr lang="en-US" altLang="zh-CN" sz="2400" b="1" dirty="0">
                <a:solidFill>
                  <a:srgbClr val="FF0000"/>
                </a:solidFill>
              </a:rPr>
              <a:t> ①</a:t>
            </a:r>
            <a:r>
              <a:rPr lang="en-US" altLang="zh-CN" sz="2400" b="1" dirty="0"/>
              <a:t>  </a:t>
            </a:r>
            <a:r>
              <a:rPr lang="zh-CN" altLang="en-US" sz="2400" b="1" dirty="0"/>
              <a:t>公称尺寸</a:t>
            </a:r>
          </a:p>
        </p:txBody>
      </p:sp>
      <p:sp>
        <p:nvSpPr>
          <p:cNvPr id="39944" name="Text Box 8"/>
          <p:cNvSpPr txBox="1">
            <a:spLocks noChangeArrowheads="1"/>
          </p:cNvSpPr>
          <p:nvPr/>
        </p:nvSpPr>
        <p:spPr bwMode="auto">
          <a:xfrm>
            <a:off x="1908175" y="5334000"/>
            <a:ext cx="30241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公差带</a:t>
            </a:r>
            <a:r>
              <a:rPr lang="en-US" altLang="zh-CN" sz="2400" b="1" dirty="0"/>
              <a:t>——</a:t>
            </a:r>
          </a:p>
        </p:txBody>
      </p:sp>
      <p:sp>
        <p:nvSpPr>
          <p:cNvPr id="39945" name="AutoShape 9"/>
          <p:cNvSpPr>
            <a:spLocks/>
          </p:cNvSpPr>
          <p:nvPr/>
        </p:nvSpPr>
        <p:spPr bwMode="auto">
          <a:xfrm>
            <a:off x="3676650" y="5181600"/>
            <a:ext cx="457200" cy="838200"/>
          </a:xfrm>
          <a:prstGeom prst="leftBrace">
            <a:avLst>
              <a:gd name="adj1" fmla="val 15278"/>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946" name="Text Box 10"/>
          <p:cNvSpPr txBox="1">
            <a:spLocks noChangeArrowheads="1"/>
          </p:cNvSpPr>
          <p:nvPr/>
        </p:nvSpPr>
        <p:spPr bwMode="auto">
          <a:xfrm>
            <a:off x="4140200" y="4953000"/>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solidFill>
                  <a:srgbClr val="FF0000"/>
                </a:solidFill>
              </a:rPr>
              <a:t>②</a:t>
            </a:r>
            <a:r>
              <a:rPr lang="en-US" altLang="zh-CN" sz="2400"/>
              <a:t>  </a:t>
            </a:r>
            <a:r>
              <a:rPr lang="zh-CN" altLang="en-US" sz="2400" b="1"/>
              <a:t>极限偏差数值或符号</a:t>
            </a:r>
          </a:p>
        </p:txBody>
      </p:sp>
      <p:sp>
        <p:nvSpPr>
          <p:cNvPr id="39947" name="Text Box 11"/>
          <p:cNvSpPr txBox="1">
            <a:spLocks noChangeArrowheads="1"/>
          </p:cNvSpPr>
          <p:nvPr/>
        </p:nvSpPr>
        <p:spPr bwMode="auto">
          <a:xfrm>
            <a:off x="4133850" y="5729288"/>
            <a:ext cx="4614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solidFill>
                  <a:srgbClr val="FF0000"/>
                </a:solidFill>
              </a:rPr>
              <a:t>③</a:t>
            </a:r>
            <a:r>
              <a:rPr lang="en-US" altLang="zh-CN" sz="2400"/>
              <a:t>  </a:t>
            </a:r>
            <a:r>
              <a:rPr lang="zh-CN" altLang="en-US" sz="2400" b="1"/>
              <a:t>孔、轴公差带或符号</a:t>
            </a:r>
          </a:p>
        </p:txBody>
      </p:sp>
      <p:pic>
        <p:nvPicPr>
          <p:cNvPr id="19465"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620713"/>
            <a:ext cx="4270375"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6"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992188"/>
            <a:ext cx="5014913" cy="3511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5"/>
          <p:cNvSpPr txBox="1">
            <a:spLocks noChangeArrowheads="1"/>
          </p:cNvSpPr>
          <p:nvPr/>
        </p:nvSpPr>
        <p:spPr bwMode="auto">
          <a:xfrm>
            <a:off x="5004048" y="292894"/>
            <a:ext cx="3279775"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solidFill>
                  <a:srgbClr val="FF0000"/>
                </a:solidFill>
              </a:rPr>
              <a:t>尺寸公差带图</a:t>
            </a:r>
            <a:endParaRPr lang="en-US" altLang="zh-CN" sz="2400" b="1" dirty="0"/>
          </a:p>
          <a:p>
            <a:pPr algn="l" eaLnBrk="1" hangingPunct="1"/>
            <a:r>
              <a:rPr lang="en-US" altLang="zh-CN" sz="2400" b="1" dirty="0"/>
              <a:t>   </a:t>
            </a:r>
            <a:r>
              <a:rPr lang="zh-CN" altLang="en-US" sz="2400" b="1" dirty="0"/>
              <a:t>（</a:t>
            </a:r>
            <a:r>
              <a:rPr lang="zh-CN" altLang="en-US" sz="2400" dirty="0"/>
              <a:t>见图</a:t>
            </a:r>
            <a:r>
              <a:rPr lang="en-US" altLang="zh-CN" sz="2400" dirty="0" smtClean="0"/>
              <a:t>3.5</a:t>
            </a:r>
            <a:r>
              <a:rPr lang="zh-CN" altLang="en-US" sz="2400"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1"/>
                                        </p:tgtEl>
                                        <p:attrNameLst>
                                          <p:attrName>style.visibility</p:attrName>
                                        </p:attrNameLst>
                                      </p:cBhvr>
                                      <p:to>
                                        <p:strVal val="visible"/>
                                      </p:to>
                                    </p:set>
                                    <p:animEffect transition="in" filter="wipe(left)">
                                      <p:cBhvr>
                                        <p:cTn id="7" dur="300"/>
                                        <p:tgtEl>
                                          <p:spTgt spid="399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9465"/>
                                        </p:tgtEl>
                                        <p:attrNameLst>
                                          <p:attrName>style.visibility</p:attrName>
                                        </p:attrNameLst>
                                      </p:cBhvr>
                                      <p:to>
                                        <p:strVal val="visible"/>
                                      </p:to>
                                    </p:set>
                                    <p:anim calcmode="lin" valueType="num">
                                      <p:cBhvr additive="base">
                                        <p:cTn id="12" dur="500" fill="hold"/>
                                        <p:tgtEl>
                                          <p:spTgt spid="19465"/>
                                        </p:tgtEl>
                                        <p:attrNameLst>
                                          <p:attrName>ppt_x</p:attrName>
                                        </p:attrNameLst>
                                      </p:cBhvr>
                                      <p:tavLst>
                                        <p:tav tm="0">
                                          <p:val>
                                            <p:strVal val="0-#ppt_w/2"/>
                                          </p:val>
                                        </p:tav>
                                        <p:tav tm="100000">
                                          <p:val>
                                            <p:strVal val="#ppt_x"/>
                                          </p:val>
                                        </p:tav>
                                      </p:tavLst>
                                    </p:anim>
                                    <p:anim calcmode="lin" valueType="num">
                                      <p:cBhvr additive="base">
                                        <p:cTn id="13" dur="500" fill="hold"/>
                                        <p:tgtEl>
                                          <p:spTgt spid="1946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9943"/>
                                        </p:tgtEl>
                                        <p:attrNameLst>
                                          <p:attrName>style.visibility</p:attrName>
                                        </p:attrNameLst>
                                      </p:cBhvr>
                                      <p:to>
                                        <p:strVal val="visible"/>
                                      </p:to>
                                    </p:set>
                                    <p:animEffect transition="in" filter="wipe(left)">
                                      <p:cBhvr>
                                        <p:cTn id="18" dur="300"/>
                                        <p:tgtEl>
                                          <p:spTgt spid="399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9944"/>
                                        </p:tgtEl>
                                        <p:attrNameLst>
                                          <p:attrName>style.visibility</p:attrName>
                                        </p:attrNameLst>
                                      </p:cBhvr>
                                      <p:to>
                                        <p:strVal val="visible"/>
                                      </p:to>
                                    </p:set>
                                    <p:animEffect transition="in" filter="wipe(left)">
                                      <p:cBhvr>
                                        <p:cTn id="23" dur="300"/>
                                        <p:tgtEl>
                                          <p:spTgt spid="3994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9945"/>
                                        </p:tgtEl>
                                        <p:attrNameLst>
                                          <p:attrName>style.visibility</p:attrName>
                                        </p:attrNameLst>
                                      </p:cBhvr>
                                      <p:to>
                                        <p:strVal val="visible"/>
                                      </p:to>
                                    </p:set>
                                    <p:animEffect transition="in" filter="wipe(left)">
                                      <p:cBhvr>
                                        <p:cTn id="28" dur="500"/>
                                        <p:tgtEl>
                                          <p:spTgt spid="3994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9946"/>
                                        </p:tgtEl>
                                        <p:attrNameLst>
                                          <p:attrName>style.visibility</p:attrName>
                                        </p:attrNameLst>
                                      </p:cBhvr>
                                      <p:to>
                                        <p:strVal val="visible"/>
                                      </p:to>
                                    </p:set>
                                    <p:animEffect transition="in" filter="wipe(left)">
                                      <p:cBhvr>
                                        <p:cTn id="33" dur="300"/>
                                        <p:tgtEl>
                                          <p:spTgt spid="3994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39947"/>
                                        </p:tgtEl>
                                        <p:attrNameLst>
                                          <p:attrName>style.visibility</p:attrName>
                                        </p:attrNameLst>
                                      </p:cBhvr>
                                      <p:to>
                                        <p:strVal val="visible"/>
                                      </p:to>
                                    </p:set>
                                    <p:animEffect transition="in" filter="wipe(left)">
                                      <p:cBhvr>
                                        <p:cTn id="38" dur="300"/>
                                        <p:tgtEl>
                                          <p:spTgt spid="3994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5"/>
                                        </p:tgtEl>
                                        <p:attrNameLst>
                                          <p:attrName>style.visibility</p:attrName>
                                        </p:attrNameLst>
                                      </p:cBhvr>
                                      <p:to>
                                        <p:strVal val="visible"/>
                                      </p:to>
                                    </p:set>
                                    <p:animEffect transition="in" filter="wipe(left)">
                                      <p:cBhvr>
                                        <p:cTn id="43" dur="3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19466"/>
                                        </p:tgtEl>
                                        <p:attrNameLst>
                                          <p:attrName>style.visibility</p:attrName>
                                        </p:attrNameLst>
                                      </p:cBhvr>
                                      <p:to>
                                        <p:strVal val="visible"/>
                                      </p:to>
                                    </p:set>
                                    <p:anim calcmode="lin" valueType="num">
                                      <p:cBhvr additive="base">
                                        <p:cTn id="48" dur="500" fill="hold"/>
                                        <p:tgtEl>
                                          <p:spTgt spid="19466"/>
                                        </p:tgtEl>
                                        <p:attrNameLst>
                                          <p:attrName>ppt_x</p:attrName>
                                        </p:attrNameLst>
                                      </p:cBhvr>
                                      <p:tavLst>
                                        <p:tav tm="0">
                                          <p:val>
                                            <p:strVal val="1+#ppt_w/2"/>
                                          </p:val>
                                        </p:tav>
                                        <p:tav tm="100000">
                                          <p:val>
                                            <p:strVal val="#ppt_x"/>
                                          </p:val>
                                        </p:tav>
                                      </p:tavLst>
                                    </p:anim>
                                    <p:anim calcmode="lin" valueType="num">
                                      <p:cBhvr additive="base">
                                        <p:cTn id="49" dur="500" fill="hold"/>
                                        <p:tgtEl>
                                          <p:spTgt spid="194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P spid="39943" grpId="0" autoUpdateAnimBg="0"/>
      <p:bldP spid="39944" grpId="0" autoUpdateAnimBg="0"/>
      <p:bldP spid="39945" grpId="0" animBg="1"/>
      <p:bldP spid="39946" grpId="0" autoUpdateAnimBg="0"/>
      <p:bldP spid="39947" grpId="0" autoUpdateAnimBg="0"/>
      <p:bldP spid="2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A9AC8910-B181-414A-AA52-33A9E71E17F1}" type="slidenum">
              <a:rPr lang="en-US" altLang="zh-CN" sz="2000" smtClean="0">
                <a:solidFill>
                  <a:schemeClr val="accent2"/>
                </a:solidFill>
              </a:rPr>
              <a:pPr eaLnBrk="1" hangingPunct="1"/>
              <a:t>19</a:t>
            </a:fld>
            <a:endParaRPr lang="en-US" altLang="zh-CN" sz="2000" smtClean="0">
              <a:solidFill>
                <a:schemeClr val="accent2"/>
              </a:solidFill>
            </a:endParaRPr>
          </a:p>
        </p:txBody>
      </p:sp>
      <p:sp>
        <p:nvSpPr>
          <p:cNvPr id="7174" name="Text Box 6"/>
          <p:cNvSpPr txBox="1">
            <a:spLocks noChangeArrowheads="1"/>
          </p:cNvSpPr>
          <p:nvPr/>
        </p:nvSpPr>
        <p:spPr bwMode="auto">
          <a:xfrm>
            <a:off x="1448272" y="2864767"/>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ES = </a:t>
            </a:r>
            <a:r>
              <a:rPr lang="en-US" altLang="zh-CN" sz="2400" b="1" i="1" dirty="0" err="1"/>
              <a:t>D</a:t>
            </a:r>
            <a:r>
              <a:rPr lang="en-US" altLang="zh-CN" sz="2400" b="1" baseline="-25000" dirty="0" err="1"/>
              <a:t>max</a:t>
            </a:r>
            <a:r>
              <a:rPr lang="zh-CN" altLang="en-US" sz="2400" b="1" dirty="0"/>
              <a:t>－</a:t>
            </a:r>
            <a:r>
              <a:rPr lang="en-US" altLang="zh-CN" sz="2400" b="1" i="1" dirty="0"/>
              <a:t>D</a:t>
            </a:r>
          </a:p>
        </p:txBody>
      </p:sp>
      <p:graphicFrame>
        <p:nvGraphicFramePr>
          <p:cNvPr id="7189" name="Object 21"/>
          <p:cNvGraphicFramePr>
            <a:graphicFrameLocks noChangeAspect="1"/>
          </p:cNvGraphicFramePr>
          <p:nvPr>
            <p:extLst>
              <p:ext uri="{D42A27DB-BD31-4B8C-83A1-F6EECF244321}">
                <p14:modId xmlns:p14="http://schemas.microsoft.com/office/powerpoint/2010/main" val="4169263142"/>
              </p:ext>
            </p:extLst>
          </p:nvPr>
        </p:nvGraphicFramePr>
        <p:xfrm>
          <a:off x="4591248" y="4753446"/>
          <a:ext cx="2133600" cy="533400"/>
        </p:xfrm>
        <a:graphic>
          <a:graphicData uri="http://schemas.openxmlformats.org/presentationml/2006/ole">
            <mc:AlternateContent xmlns:mc="http://schemas.openxmlformats.org/markup-compatibility/2006">
              <mc:Choice xmlns:v="urn:schemas-microsoft-com:vml" Requires="v">
                <p:oleObj spid="_x0000_s20622" r:id="rId3" imgW="723272" imgH="177646" progId="Equation.DSMT4">
                  <p:embed/>
                </p:oleObj>
              </mc:Choice>
              <mc:Fallback>
                <p:oleObj r:id="rId3" imgW="723272" imgH="177646"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1248" y="4753446"/>
                        <a:ext cx="2133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192" name="Object 24"/>
          <p:cNvGraphicFramePr>
            <a:graphicFrameLocks noChangeAspect="1"/>
          </p:cNvGraphicFramePr>
          <p:nvPr>
            <p:extLst>
              <p:ext uri="{D42A27DB-BD31-4B8C-83A1-F6EECF244321}">
                <p14:modId xmlns:p14="http://schemas.microsoft.com/office/powerpoint/2010/main" val="4077512665"/>
              </p:ext>
            </p:extLst>
          </p:nvPr>
        </p:nvGraphicFramePr>
        <p:xfrm>
          <a:off x="2211586" y="5509096"/>
          <a:ext cx="1676400" cy="584200"/>
        </p:xfrm>
        <a:graphic>
          <a:graphicData uri="http://schemas.openxmlformats.org/presentationml/2006/ole">
            <mc:AlternateContent xmlns:mc="http://schemas.openxmlformats.org/markup-compatibility/2006">
              <mc:Choice xmlns:v="urn:schemas-microsoft-com:vml" Requires="v">
                <p:oleObj spid="_x0000_s20623" r:id="rId5" imgW="660400" imgH="228600" progId="Equation.DSMT4">
                  <p:embed/>
                </p:oleObj>
              </mc:Choice>
              <mc:Fallback>
                <p:oleObj r:id="rId5" imgW="660400" imgH="228600" progId="Equation.DSMT4">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1586" y="5509096"/>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236" name="Text Box 68"/>
          <p:cNvSpPr txBox="1">
            <a:spLocks noChangeArrowheads="1"/>
          </p:cNvSpPr>
          <p:nvPr/>
        </p:nvSpPr>
        <p:spPr bwMode="auto">
          <a:xfrm>
            <a:off x="5769447" y="2937792"/>
            <a:ext cx="1898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a:t>EI =</a:t>
            </a:r>
            <a:r>
              <a:rPr lang="en-US" altLang="zh-CN"/>
              <a:t>0</a:t>
            </a:r>
            <a:endParaRPr lang="en-US" altLang="zh-CN" sz="2400" b="1"/>
          </a:p>
        </p:txBody>
      </p:sp>
      <mc:AlternateContent xmlns:mc="http://schemas.openxmlformats.org/markup-compatibility/2006" xmlns:a14="http://schemas.microsoft.com/office/drawing/2010/main">
        <mc:Choice Requires="a14">
          <p:sp>
            <p:nvSpPr>
              <p:cNvPr id="7238" name="Text Box 70"/>
              <p:cNvSpPr txBox="1">
                <a:spLocks noChangeArrowheads="1"/>
              </p:cNvSpPr>
              <p:nvPr/>
            </p:nvSpPr>
            <p:spPr bwMode="auto">
              <a:xfrm>
                <a:off x="462161" y="533960"/>
                <a:ext cx="8142287" cy="97872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2400" b="1" dirty="0">
                    <a:latin typeface="宋体" pitchFamily="2" charset="-122"/>
                  </a:rPr>
                  <a:t>    </a:t>
                </a:r>
                <a:r>
                  <a:rPr lang="zh-CN" altLang="en-US" sz="2400" b="1" dirty="0">
                    <a:latin typeface="宋体" pitchFamily="2" charset="-122"/>
                  </a:rPr>
                  <a:t>例</a:t>
                </a:r>
                <a:r>
                  <a:rPr lang="en-US" altLang="zh-CN" sz="2400" b="1" dirty="0"/>
                  <a:t>3.1    </a:t>
                </a:r>
                <a:r>
                  <a:rPr lang="zh-CN" altLang="en-US" sz="2400" b="1" dirty="0"/>
                  <a:t>已知</a:t>
                </a:r>
                <a:r>
                  <a:rPr lang="en-US" altLang="zh-CN" sz="2400" b="1" i="1" dirty="0"/>
                  <a:t>D</a:t>
                </a:r>
                <a:r>
                  <a:rPr lang="en-US" altLang="zh-CN" sz="2400" b="1" dirty="0"/>
                  <a:t>(</a:t>
                </a:r>
                <a:r>
                  <a:rPr lang="en-US" altLang="zh-CN" sz="2400" b="1" i="1" dirty="0"/>
                  <a:t>d</a:t>
                </a:r>
                <a:r>
                  <a:rPr lang="en-US" altLang="zh-CN" sz="2400" b="1" dirty="0" smtClean="0"/>
                  <a:t>)=</a:t>
                </a:r>
                <a:r>
                  <a:rPr lang="en-US" altLang="zh-CN" sz="2400" b="1" dirty="0">
                    <a:ea typeface="Cambria Math"/>
                    <a:cs typeface="Times New Roman" pitchFamily="18" charset="0"/>
                  </a:rPr>
                  <a:t> </a:t>
                </a:r>
                <a14:m>
                  <m:oMath xmlns:m="http://schemas.openxmlformats.org/officeDocument/2006/math">
                    <m:r>
                      <a:rPr lang="en-US" altLang="zh-CN" sz="2400" b="1" i="1" dirty="0">
                        <a:latin typeface="Cambria Math"/>
                        <a:ea typeface="Cambria Math"/>
                        <a:cs typeface="Times New Roman" pitchFamily="18" charset="0"/>
                      </a:rPr>
                      <m:t>∅ </m:t>
                    </m:r>
                  </m:oMath>
                </a14:m>
                <a:r>
                  <a:rPr lang="en-US" altLang="zh-CN" sz="2400" b="1" dirty="0" smtClean="0">
                    <a:cs typeface="Times New Roman" pitchFamily="18" charset="0"/>
                  </a:rPr>
                  <a:t>25</a:t>
                </a:r>
                <a:r>
                  <a:rPr lang="zh-CN" altLang="en-US" sz="2400" b="1" dirty="0" smtClean="0"/>
                  <a:t>， </a:t>
                </a:r>
                <a:r>
                  <a:rPr lang="en-US" altLang="zh-CN" sz="2400" b="1" i="1" dirty="0" err="1"/>
                  <a:t>D</a:t>
                </a:r>
                <a:r>
                  <a:rPr lang="en-US" altLang="zh-CN" sz="2400" b="1" baseline="-25000" dirty="0" err="1"/>
                  <a:t>max</a:t>
                </a:r>
                <a:r>
                  <a:rPr lang="en-US" altLang="zh-CN" sz="2400" b="1" dirty="0"/>
                  <a:t>=</a:t>
                </a:r>
                <a14:m>
                  <m:oMath xmlns:m="http://schemas.openxmlformats.org/officeDocument/2006/math">
                    <m:r>
                      <a:rPr lang="en-US" altLang="zh-CN" sz="2400" b="1" i="1" dirty="0" smtClean="0">
                        <a:latin typeface="Cambria Math"/>
                        <a:ea typeface="Cambria Math"/>
                        <a:cs typeface="Times New Roman" pitchFamily="18" charset="0"/>
                      </a:rPr>
                      <m:t>∅</m:t>
                    </m:r>
                  </m:oMath>
                </a14:m>
                <a:r>
                  <a:rPr lang="en-US" altLang="zh-CN" sz="2400" b="1" dirty="0">
                    <a:cs typeface="Times New Roman" pitchFamily="18" charset="0"/>
                  </a:rPr>
                  <a:t>25.021</a:t>
                </a:r>
                <a:r>
                  <a:rPr lang="zh-CN" altLang="en-US" sz="2400" b="1" dirty="0"/>
                  <a:t>， </a:t>
                </a:r>
                <a:r>
                  <a:rPr lang="en-US" altLang="zh-CN" sz="2400" b="1" i="1" dirty="0" err="1" smtClean="0"/>
                  <a:t>D</a:t>
                </a:r>
                <a:r>
                  <a:rPr lang="en-US" altLang="zh-CN" sz="2400" b="1" baseline="-25000" dirty="0" err="1" smtClean="0"/>
                  <a:t>min</a:t>
                </a:r>
                <a:r>
                  <a:rPr lang="en-US" altLang="zh-CN" sz="2400" b="1" dirty="0" smtClean="0"/>
                  <a:t>=</a:t>
                </a:r>
                <a:r>
                  <a:rPr lang="en-US" altLang="zh-CN" sz="2400" b="1" dirty="0">
                    <a:ea typeface="Cambria Math"/>
                    <a:cs typeface="Times New Roman" pitchFamily="18" charset="0"/>
                  </a:rPr>
                  <a:t> </a:t>
                </a:r>
                <a14:m>
                  <m:oMath xmlns:m="http://schemas.openxmlformats.org/officeDocument/2006/math">
                    <m:r>
                      <a:rPr lang="en-US" altLang="zh-CN" sz="2400" b="1" i="1" dirty="0">
                        <a:latin typeface="Cambria Math"/>
                        <a:ea typeface="Cambria Math"/>
                        <a:cs typeface="Times New Roman" pitchFamily="18" charset="0"/>
                      </a:rPr>
                      <m:t>∅ </m:t>
                    </m:r>
                  </m:oMath>
                </a14:m>
                <a:r>
                  <a:rPr lang="en-US" altLang="zh-CN" sz="2400" b="1" dirty="0" smtClean="0">
                    <a:cs typeface="Times New Roman" pitchFamily="18" charset="0"/>
                  </a:rPr>
                  <a:t>25</a:t>
                </a:r>
                <a:r>
                  <a:rPr lang="zh-CN" altLang="en-US" sz="2400" b="1" dirty="0"/>
                  <a:t>， </a:t>
                </a:r>
                <a:r>
                  <a:rPr lang="en-US" altLang="zh-CN" sz="2400" b="1" i="1" dirty="0" err="1"/>
                  <a:t>d</a:t>
                </a:r>
                <a:r>
                  <a:rPr lang="en-US" altLang="zh-CN" sz="2400" b="1" baseline="-25000" dirty="0" err="1"/>
                  <a:t>max</a:t>
                </a:r>
                <a:r>
                  <a:rPr lang="en-US" altLang="zh-CN" sz="2400" b="1" dirty="0"/>
                  <a:t>=</a:t>
                </a:r>
                <a:r>
                  <a:rPr lang="en-US" altLang="zh-CN" sz="2400" b="1" i="1" dirty="0">
                    <a:cs typeface="Times New Roman" pitchFamily="18" charset="0"/>
                  </a:rPr>
                  <a:t>Φ</a:t>
                </a:r>
                <a:r>
                  <a:rPr lang="en-US" altLang="zh-CN" sz="2400" b="1" dirty="0">
                    <a:cs typeface="Times New Roman" pitchFamily="18" charset="0"/>
                  </a:rPr>
                  <a:t>24.980</a:t>
                </a:r>
                <a:r>
                  <a:rPr lang="zh-CN" altLang="en-US" sz="2400" b="1" dirty="0"/>
                  <a:t>， </a:t>
                </a:r>
                <a:r>
                  <a:rPr lang="en-US" altLang="zh-CN" sz="2400" b="1" i="1" dirty="0" err="1"/>
                  <a:t>d</a:t>
                </a:r>
                <a:r>
                  <a:rPr lang="en-US" altLang="zh-CN" sz="2400" b="1" baseline="-25000" dirty="0" err="1"/>
                  <a:t>min</a:t>
                </a:r>
                <a:r>
                  <a:rPr lang="en-US" altLang="zh-CN" sz="2400" b="1" dirty="0"/>
                  <a:t>=</a:t>
                </a:r>
                <a14:m>
                  <m:oMath xmlns:m="http://schemas.openxmlformats.org/officeDocument/2006/math">
                    <m:r>
                      <a:rPr lang="en-US" altLang="zh-CN" sz="2400" b="1" i="1" dirty="0" smtClean="0">
                        <a:latin typeface="Cambria Math"/>
                        <a:ea typeface="Cambria Math"/>
                        <a:cs typeface="Times New Roman" pitchFamily="18" charset="0"/>
                      </a:rPr>
                      <m:t>∅</m:t>
                    </m:r>
                  </m:oMath>
                </a14:m>
                <a:r>
                  <a:rPr lang="en-US" altLang="zh-CN" sz="2400" b="1" dirty="0">
                    <a:cs typeface="Times New Roman" pitchFamily="18" charset="0"/>
                  </a:rPr>
                  <a:t>24.967</a:t>
                </a:r>
                <a:r>
                  <a:rPr lang="zh-CN" altLang="en-US" sz="2400" b="1" dirty="0"/>
                  <a:t>。</a:t>
                </a:r>
              </a:p>
            </p:txBody>
          </p:sp>
        </mc:Choice>
        <mc:Fallback xmlns="">
          <p:sp>
            <p:nvSpPr>
              <p:cNvPr id="7238" name="Text Box 70"/>
              <p:cNvSpPr txBox="1">
                <a:spLocks noRot="1" noChangeAspect="1" noMove="1" noResize="1" noEditPoints="1" noAdjustHandles="1" noChangeArrowheads="1" noChangeShapeType="1" noTextEdit="1"/>
              </p:cNvSpPr>
              <p:nvPr/>
            </p:nvSpPr>
            <p:spPr bwMode="auto">
              <a:xfrm>
                <a:off x="462161" y="533960"/>
                <a:ext cx="8142287" cy="978729"/>
              </a:xfrm>
              <a:prstGeom prst="rect">
                <a:avLst/>
              </a:prstGeom>
              <a:blipFill rotWithShape="1">
                <a:blip r:embed="rId7"/>
                <a:stretch>
                  <a:fillRect l="-1199" t="-3750" b="-10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239" name="Text Box 71"/>
          <p:cNvSpPr txBox="1">
            <a:spLocks noChangeArrowheads="1"/>
          </p:cNvSpPr>
          <p:nvPr/>
        </p:nvSpPr>
        <p:spPr bwMode="auto">
          <a:xfrm>
            <a:off x="3537422" y="2910805"/>
            <a:ext cx="243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+0.021</a:t>
            </a:r>
          </a:p>
        </p:txBody>
      </p:sp>
      <p:sp>
        <p:nvSpPr>
          <p:cNvPr id="7241" name="Text Box 73"/>
          <p:cNvSpPr txBox="1">
            <a:spLocks noChangeArrowheads="1"/>
          </p:cNvSpPr>
          <p:nvPr/>
        </p:nvSpPr>
        <p:spPr bwMode="auto">
          <a:xfrm>
            <a:off x="1398786" y="3441849"/>
            <a:ext cx="43926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dirty="0"/>
              <a:t>T</a:t>
            </a:r>
            <a:r>
              <a:rPr lang="en-US" altLang="zh-CN" b="1" baseline="-25000" dirty="0"/>
              <a:t>D</a:t>
            </a:r>
            <a:r>
              <a:rPr lang="en-US" altLang="zh-CN" b="1" dirty="0"/>
              <a:t>=</a:t>
            </a:r>
            <a:r>
              <a:rPr lang="en-US" altLang="zh-CN" sz="2400" b="1" dirty="0">
                <a:cs typeface="Times New Roman" pitchFamily="18" charset="0"/>
              </a:rPr>
              <a:t>|</a:t>
            </a:r>
            <a:r>
              <a:rPr lang="en-US" altLang="zh-CN" sz="2400" b="1" dirty="0"/>
              <a:t> </a:t>
            </a:r>
            <a:r>
              <a:rPr lang="en-US" altLang="zh-CN" sz="2400" b="1" i="1" dirty="0" err="1"/>
              <a:t>D</a:t>
            </a:r>
            <a:r>
              <a:rPr lang="en-US" altLang="zh-CN" sz="2400" b="1" baseline="-25000" dirty="0" err="1"/>
              <a:t>max</a:t>
            </a:r>
            <a:r>
              <a:rPr lang="en-US" altLang="zh-CN" sz="2400" b="1" dirty="0">
                <a:cs typeface="Times New Roman" pitchFamily="18" charset="0"/>
              </a:rPr>
              <a:t>–</a:t>
            </a:r>
            <a:r>
              <a:rPr lang="en-US" altLang="zh-CN" sz="2400" b="1" dirty="0"/>
              <a:t> </a:t>
            </a:r>
            <a:r>
              <a:rPr lang="en-US" altLang="zh-CN" sz="2400" b="1" i="1" dirty="0" err="1"/>
              <a:t>D</a:t>
            </a:r>
            <a:r>
              <a:rPr lang="en-US" altLang="zh-CN" sz="2400" b="1" baseline="-25000" dirty="0" err="1"/>
              <a:t>max</a:t>
            </a:r>
            <a:r>
              <a:rPr lang="en-US" altLang="zh-CN" sz="2400" b="1" dirty="0">
                <a:cs typeface="Times New Roman" pitchFamily="18" charset="0"/>
              </a:rPr>
              <a:t>| = |</a:t>
            </a:r>
            <a:r>
              <a:rPr lang="en-US" altLang="zh-CN" sz="2400" b="1" dirty="0"/>
              <a:t>ES</a:t>
            </a:r>
            <a:r>
              <a:rPr lang="en-US" altLang="zh-CN" sz="2400" b="1" dirty="0">
                <a:cs typeface="Times New Roman" pitchFamily="18" charset="0"/>
              </a:rPr>
              <a:t>–EI| =</a:t>
            </a:r>
          </a:p>
        </p:txBody>
      </p:sp>
      <p:sp>
        <p:nvSpPr>
          <p:cNvPr id="7242" name="Text Box 74"/>
          <p:cNvSpPr txBox="1">
            <a:spLocks noChangeArrowheads="1"/>
          </p:cNvSpPr>
          <p:nvPr/>
        </p:nvSpPr>
        <p:spPr bwMode="auto">
          <a:xfrm>
            <a:off x="5646936" y="3441849"/>
            <a:ext cx="23860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a:t>0.021</a:t>
            </a:r>
          </a:p>
        </p:txBody>
      </p:sp>
      <p:sp>
        <p:nvSpPr>
          <p:cNvPr id="7246" name="Rectangle 78"/>
          <p:cNvSpPr>
            <a:spLocks noChangeArrowheads="1"/>
          </p:cNvSpPr>
          <p:nvPr/>
        </p:nvSpPr>
        <p:spPr bwMode="auto">
          <a:xfrm>
            <a:off x="643136" y="1480418"/>
            <a:ext cx="77787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en-US" altLang="zh-CN" sz="2400" b="1" dirty="0"/>
              <a:t>       </a:t>
            </a:r>
            <a:r>
              <a:rPr lang="zh-CN" altLang="en-US" sz="2400" b="1" dirty="0"/>
              <a:t>求孔、轴的极限偏差和公差，画出尺寸公差带图（两种画法），并写出极限偏差在图样上的标注。</a:t>
            </a:r>
          </a:p>
        </p:txBody>
      </p:sp>
      <p:sp>
        <p:nvSpPr>
          <p:cNvPr id="7247" name="Text Box 79"/>
          <p:cNvSpPr txBox="1">
            <a:spLocks noChangeArrowheads="1"/>
          </p:cNvSpPr>
          <p:nvPr/>
        </p:nvSpPr>
        <p:spPr bwMode="auto">
          <a:xfrm>
            <a:off x="1254323" y="2376785"/>
            <a:ext cx="6215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b="1" dirty="0"/>
              <a:t>解：（</a:t>
            </a:r>
            <a:r>
              <a:rPr lang="en-US" altLang="zh-CN" sz="2400" b="1" dirty="0"/>
              <a:t>1</a:t>
            </a:r>
            <a:r>
              <a:rPr lang="zh-CN" altLang="en-US" sz="2400" b="1" dirty="0"/>
              <a:t>）孔   </a:t>
            </a:r>
          </a:p>
        </p:txBody>
      </p:sp>
      <p:sp>
        <p:nvSpPr>
          <p:cNvPr id="7248" name="Text Box 80"/>
          <p:cNvSpPr txBox="1">
            <a:spLocks noChangeArrowheads="1"/>
          </p:cNvSpPr>
          <p:nvPr/>
        </p:nvSpPr>
        <p:spPr bwMode="auto">
          <a:xfrm>
            <a:off x="1182886" y="4122811"/>
            <a:ext cx="4422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在图样上的标注为</a:t>
            </a:r>
          </a:p>
        </p:txBody>
      </p:sp>
      <p:graphicFrame>
        <p:nvGraphicFramePr>
          <p:cNvPr id="7251" name="Object 83"/>
          <p:cNvGraphicFramePr>
            <a:graphicFrameLocks noChangeAspect="1"/>
          </p:cNvGraphicFramePr>
          <p:nvPr>
            <p:extLst>
              <p:ext uri="{D42A27DB-BD31-4B8C-83A1-F6EECF244321}">
                <p14:modId xmlns:p14="http://schemas.microsoft.com/office/powerpoint/2010/main" val="3170052753"/>
              </p:ext>
            </p:extLst>
          </p:nvPr>
        </p:nvGraphicFramePr>
        <p:xfrm>
          <a:off x="1255911" y="4869334"/>
          <a:ext cx="2952750" cy="576262"/>
        </p:xfrm>
        <a:graphic>
          <a:graphicData uri="http://schemas.openxmlformats.org/presentationml/2006/ole">
            <mc:AlternateContent xmlns:mc="http://schemas.openxmlformats.org/markup-compatibility/2006">
              <mc:Choice xmlns:v="urn:schemas-microsoft-com:vml" Requires="v">
                <p:oleObj spid="_x0000_s20624" name="公式" r:id="rId8" imgW="1040948" imgH="203112" progId="Equation.3">
                  <p:embed/>
                </p:oleObj>
              </mc:Choice>
              <mc:Fallback>
                <p:oleObj name="公式" r:id="rId8" imgW="1040948" imgH="203112" progId="Equation.3">
                  <p:embed/>
                  <p:pic>
                    <p:nvPicPr>
                      <p:cNvPr id="0" name="Object 8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55911" y="4869334"/>
                        <a:ext cx="2952750" cy="57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52" name="Object 84"/>
          <p:cNvGraphicFramePr>
            <a:graphicFrameLocks noChangeAspect="1"/>
          </p:cNvGraphicFramePr>
          <p:nvPr>
            <p:extLst>
              <p:ext uri="{D42A27DB-BD31-4B8C-83A1-F6EECF244321}">
                <p14:modId xmlns:p14="http://schemas.microsoft.com/office/powerpoint/2010/main" val="1241855887"/>
              </p:ext>
            </p:extLst>
          </p:nvPr>
        </p:nvGraphicFramePr>
        <p:xfrm>
          <a:off x="4332486" y="4068836"/>
          <a:ext cx="2268537" cy="684213"/>
        </p:xfrm>
        <a:graphic>
          <a:graphicData uri="http://schemas.openxmlformats.org/presentationml/2006/ole">
            <mc:AlternateContent xmlns:mc="http://schemas.openxmlformats.org/markup-compatibility/2006">
              <mc:Choice xmlns:v="urn:schemas-microsoft-com:vml" Requires="v">
                <p:oleObj spid="_x0000_s20625" name="公式" r:id="rId10" imgW="799753" imgH="241195" progId="Equation.3">
                  <p:embed/>
                </p:oleObj>
              </mc:Choice>
              <mc:Fallback>
                <p:oleObj name="公式" r:id="rId10" imgW="799753" imgH="241195" progId="Equation.3">
                  <p:embed/>
                  <p:pic>
                    <p:nvPicPr>
                      <p:cNvPr id="0" name="Object 8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32486" y="4068836"/>
                        <a:ext cx="2268537" cy="684213"/>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53" name="Object 85"/>
          <p:cNvGraphicFramePr>
            <a:graphicFrameLocks noChangeAspect="1"/>
          </p:cNvGraphicFramePr>
          <p:nvPr>
            <p:extLst>
              <p:ext uri="{D42A27DB-BD31-4B8C-83A1-F6EECF244321}">
                <p14:modId xmlns:p14="http://schemas.microsoft.com/office/powerpoint/2010/main" val="343068612"/>
              </p:ext>
            </p:extLst>
          </p:nvPr>
        </p:nvGraphicFramePr>
        <p:xfrm>
          <a:off x="4711898" y="5409084"/>
          <a:ext cx="2159000" cy="684212"/>
        </p:xfrm>
        <a:graphic>
          <a:graphicData uri="http://schemas.openxmlformats.org/presentationml/2006/ole">
            <mc:AlternateContent xmlns:mc="http://schemas.openxmlformats.org/markup-compatibility/2006">
              <mc:Choice xmlns:v="urn:schemas-microsoft-com:vml" Requires="v">
                <p:oleObj spid="_x0000_s20626" name="公式" r:id="rId12" imgW="761669" imgH="241195" progId="Equation.3">
                  <p:embed/>
                </p:oleObj>
              </mc:Choice>
              <mc:Fallback>
                <p:oleObj name="公式" r:id="rId12" imgW="761669" imgH="241195" progId="Equation.3">
                  <p:embed/>
                  <p:pic>
                    <p:nvPicPr>
                      <p:cNvPr id="0" name="Object 8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11898" y="5409084"/>
                        <a:ext cx="2159000" cy="684212"/>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38"/>
                                        </p:tgtEl>
                                        <p:attrNameLst>
                                          <p:attrName>style.visibility</p:attrName>
                                        </p:attrNameLst>
                                      </p:cBhvr>
                                      <p:to>
                                        <p:strVal val="visible"/>
                                      </p:to>
                                    </p:set>
                                    <p:animEffect transition="in" filter="wipe(left)">
                                      <p:cBhvr>
                                        <p:cTn id="7" dur="300"/>
                                        <p:tgtEl>
                                          <p:spTgt spid="72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46"/>
                                        </p:tgtEl>
                                        <p:attrNameLst>
                                          <p:attrName>style.visibility</p:attrName>
                                        </p:attrNameLst>
                                      </p:cBhvr>
                                      <p:to>
                                        <p:strVal val="visible"/>
                                      </p:to>
                                    </p:set>
                                    <p:animEffect transition="in" filter="wipe(left)">
                                      <p:cBhvr>
                                        <p:cTn id="12" dur="300"/>
                                        <p:tgtEl>
                                          <p:spTgt spid="72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47"/>
                                        </p:tgtEl>
                                        <p:attrNameLst>
                                          <p:attrName>style.visibility</p:attrName>
                                        </p:attrNameLst>
                                      </p:cBhvr>
                                      <p:to>
                                        <p:strVal val="visible"/>
                                      </p:to>
                                    </p:set>
                                    <p:animEffect transition="in" filter="wipe(left)">
                                      <p:cBhvr>
                                        <p:cTn id="17" dur="300"/>
                                        <p:tgtEl>
                                          <p:spTgt spid="72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74"/>
                                        </p:tgtEl>
                                        <p:attrNameLst>
                                          <p:attrName>style.visibility</p:attrName>
                                        </p:attrNameLst>
                                      </p:cBhvr>
                                      <p:to>
                                        <p:strVal val="visible"/>
                                      </p:to>
                                    </p:set>
                                    <p:animEffect transition="in" filter="wipe(left)">
                                      <p:cBhvr>
                                        <p:cTn id="22" dur="300"/>
                                        <p:tgtEl>
                                          <p:spTgt spid="71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239"/>
                                        </p:tgtEl>
                                        <p:attrNameLst>
                                          <p:attrName>style.visibility</p:attrName>
                                        </p:attrNameLst>
                                      </p:cBhvr>
                                      <p:to>
                                        <p:strVal val="visible"/>
                                      </p:to>
                                    </p:set>
                                    <p:animEffect transition="in" filter="wipe(left)">
                                      <p:cBhvr>
                                        <p:cTn id="27" dur="300"/>
                                        <p:tgtEl>
                                          <p:spTgt spid="723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236"/>
                                        </p:tgtEl>
                                        <p:attrNameLst>
                                          <p:attrName>style.visibility</p:attrName>
                                        </p:attrNameLst>
                                      </p:cBhvr>
                                      <p:to>
                                        <p:strVal val="visible"/>
                                      </p:to>
                                    </p:set>
                                    <p:animEffect transition="in" filter="wipe(left)">
                                      <p:cBhvr>
                                        <p:cTn id="32" dur="300"/>
                                        <p:tgtEl>
                                          <p:spTgt spid="723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241"/>
                                        </p:tgtEl>
                                        <p:attrNameLst>
                                          <p:attrName>style.visibility</p:attrName>
                                        </p:attrNameLst>
                                      </p:cBhvr>
                                      <p:to>
                                        <p:strVal val="visible"/>
                                      </p:to>
                                    </p:set>
                                    <p:animEffect transition="in" filter="wipe(left)">
                                      <p:cBhvr>
                                        <p:cTn id="37" dur="300"/>
                                        <p:tgtEl>
                                          <p:spTgt spid="724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242"/>
                                        </p:tgtEl>
                                        <p:attrNameLst>
                                          <p:attrName>style.visibility</p:attrName>
                                        </p:attrNameLst>
                                      </p:cBhvr>
                                      <p:to>
                                        <p:strVal val="visible"/>
                                      </p:to>
                                    </p:set>
                                    <p:animEffect transition="in" filter="wipe(left)">
                                      <p:cBhvr>
                                        <p:cTn id="42" dur="300"/>
                                        <p:tgtEl>
                                          <p:spTgt spid="724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248"/>
                                        </p:tgtEl>
                                        <p:attrNameLst>
                                          <p:attrName>style.visibility</p:attrName>
                                        </p:attrNameLst>
                                      </p:cBhvr>
                                      <p:to>
                                        <p:strVal val="visible"/>
                                      </p:to>
                                    </p:set>
                                    <p:animEffect transition="in" filter="wipe(left)">
                                      <p:cBhvr>
                                        <p:cTn id="47" dur="300"/>
                                        <p:tgtEl>
                                          <p:spTgt spid="724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7252"/>
                                        </p:tgtEl>
                                        <p:attrNameLst>
                                          <p:attrName>style.visibility</p:attrName>
                                        </p:attrNameLst>
                                      </p:cBhvr>
                                      <p:to>
                                        <p:strVal val="visible"/>
                                      </p:to>
                                    </p:set>
                                    <p:animEffect transition="in" filter="wipe(left)">
                                      <p:cBhvr>
                                        <p:cTn id="52" dur="500"/>
                                        <p:tgtEl>
                                          <p:spTgt spid="725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7251"/>
                                        </p:tgtEl>
                                        <p:attrNameLst>
                                          <p:attrName>style.visibility</p:attrName>
                                        </p:attrNameLst>
                                      </p:cBhvr>
                                      <p:to>
                                        <p:strVal val="visible"/>
                                      </p:to>
                                    </p:set>
                                    <p:animEffect transition="in" filter="wipe(left)">
                                      <p:cBhvr>
                                        <p:cTn id="57" dur="500"/>
                                        <p:tgtEl>
                                          <p:spTgt spid="725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7189"/>
                                        </p:tgtEl>
                                        <p:attrNameLst>
                                          <p:attrName>style.visibility</p:attrName>
                                        </p:attrNameLst>
                                      </p:cBhvr>
                                      <p:to>
                                        <p:strVal val="visible"/>
                                      </p:to>
                                    </p:set>
                                    <p:animEffect transition="in" filter="wipe(left)">
                                      <p:cBhvr>
                                        <p:cTn id="62" dur="500"/>
                                        <p:tgtEl>
                                          <p:spTgt spid="718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7192"/>
                                        </p:tgtEl>
                                        <p:attrNameLst>
                                          <p:attrName>style.visibility</p:attrName>
                                        </p:attrNameLst>
                                      </p:cBhvr>
                                      <p:to>
                                        <p:strVal val="visible"/>
                                      </p:to>
                                    </p:set>
                                    <p:animEffect transition="in" filter="wipe(left)">
                                      <p:cBhvr>
                                        <p:cTn id="67" dur="500"/>
                                        <p:tgtEl>
                                          <p:spTgt spid="719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7253"/>
                                        </p:tgtEl>
                                        <p:attrNameLst>
                                          <p:attrName>style.visibility</p:attrName>
                                        </p:attrNameLst>
                                      </p:cBhvr>
                                      <p:to>
                                        <p:strVal val="visible"/>
                                      </p:to>
                                    </p:set>
                                    <p:animEffect transition="in" filter="wipe(left)">
                                      <p:cBhvr>
                                        <p:cTn id="72" dur="500"/>
                                        <p:tgtEl>
                                          <p:spTgt spid="7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utoUpdateAnimBg="0"/>
      <p:bldP spid="7236" grpId="0" autoUpdateAnimBg="0"/>
      <p:bldP spid="7238" grpId="0" autoUpdateAnimBg="0"/>
      <p:bldP spid="7239" grpId="0" autoUpdateAnimBg="0"/>
      <p:bldP spid="7241" grpId="0" autoUpdateAnimBg="0"/>
      <p:bldP spid="7242" grpId="0" autoUpdateAnimBg="0"/>
      <p:bldP spid="7246" grpId="0" autoUpdateAnimBg="0"/>
      <p:bldP spid="7247" grpId="0" autoUpdateAnimBg="0"/>
      <p:bldP spid="724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5ABCE29F-2125-4EEB-A7BC-A51A4676D3CB}" type="slidenum">
              <a:rPr lang="en-US" altLang="zh-CN" sz="2000" smtClean="0">
                <a:solidFill>
                  <a:schemeClr val="accent2"/>
                </a:solidFill>
              </a:rPr>
              <a:pPr eaLnBrk="1" hangingPunct="1"/>
              <a:t>2</a:t>
            </a:fld>
            <a:endParaRPr lang="en-US" altLang="zh-CN" sz="2000" smtClean="0">
              <a:solidFill>
                <a:schemeClr val="accent2"/>
              </a:solidFill>
            </a:endParaRPr>
          </a:p>
        </p:txBody>
      </p:sp>
      <p:sp>
        <p:nvSpPr>
          <p:cNvPr id="69636" name="Text Box 4"/>
          <p:cNvSpPr txBox="1">
            <a:spLocks noChangeArrowheads="1"/>
          </p:cNvSpPr>
          <p:nvPr/>
        </p:nvSpPr>
        <p:spPr bwMode="auto">
          <a:xfrm>
            <a:off x="2819400" y="836712"/>
            <a:ext cx="34083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solidFill>
                  <a:srgbClr val="FF0000"/>
                </a:solidFill>
              </a:rPr>
              <a:t>  </a:t>
            </a:r>
            <a:r>
              <a:rPr lang="zh-CN" altLang="en-US" b="1" dirty="0">
                <a:solidFill>
                  <a:srgbClr val="FF0000"/>
                </a:solidFill>
              </a:rPr>
              <a:t>内  容  提  要</a:t>
            </a:r>
          </a:p>
        </p:txBody>
      </p:sp>
      <p:sp>
        <p:nvSpPr>
          <p:cNvPr id="69637" name="Text Box 5"/>
          <p:cNvSpPr txBox="1">
            <a:spLocks noChangeArrowheads="1"/>
          </p:cNvSpPr>
          <p:nvPr/>
        </p:nvSpPr>
        <p:spPr bwMode="auto">
          <a:xfrm>
            <a:off x="947415" y="284651"/>
            <a:ext cx="7080969"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latin typeface="宋体" pitchFamily="2" charset="-122"/>
              </a:rPr>
              <a:t>第</a:t>
            </a:r>
            <a:r>
              <a:rPr lang="en-US" altLang="zh-CN" b="1" dirty="0">
                <a:latin typeface="宋体" pitchFamily="2" charset="-122"/>
              </a:rPr>
              <a:t>3</a:t>
            </a:r>
            <a:r>
              <a:rPr lang="zh-CN" altLang="en-US" b="1" dirty="0">
                <a:latin typeface="宋体" pitchFamily="2" charset="-122"/>
              </a:rPr>
              <a:t>章 孔、轴结合尺寸精度设计与检测</a:t>
            </a:r>
            <a:endParaRPr lang="zh-CN" altLang="en-US" dirty="0">
              <a:latin typeface="宋体" pitchFamily="2" charset="-122"/>
            </a:endParaRPr>
          </a:p>
        </p:txBody>
      </p:sp>
      <p:sp>
        <p:nvSpPr>
          <p:cNvPr id="69638" name="Text Box 6"/>
          <p:cNvSpPr txBox="1">
            <a:spLocks noChangeArrowheads="1"/>
          </p:cNvSpPr>
          <p:nvPr/>
        </p:nvSpPr>
        <p:spPr bwMode="auto">
          <a:xfrm>
            <a:off x="838200" y="1340768"/>
            <a:ext cx="8001000" cy="500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tabLst>
                <a:tab pos="758825" algn="l"/>
              </a:tabLst>
              <a:defRPr kumimoji="1" sz="2800">
                <a:solidFill>
                  <a:schemeClr val="tx1"/>
                </a:solidFill>
                <a:latin typeface="Times New Roman" pitchFamily="18" charset="0"/>
                <a:ea typeface="宋体" pitchFamily="2" charset="-122"/>
              </a:defRPr>
            </a:lvl1pPr>
            <a:lvl2pPr marL="742950" indent="-285750" eaLnBrk="0" hangingPunct="0">
              <a:tabLst>
                <a:tab pos="758825" algn="l"/>
              </a:tabLst>
              <a:defRPr kumimoji="1" sz="2800">
                <a:solidFill>
                  <a:schemeClr val="tx1"/>
                </a:solidFill>
                <a:latin typeface="Times New Roman" pitchFamily="18" charset="0"/>
                <a:ea typeface="宋体" pitchFamily="2" charset="-122"/>
              </a:defRPr>
            </a:lvl2pPr>
            <a:lvl3pPr marL="1143000" indent="-228600" eaLnBrk="0" hangingPunct="0">
              <a:tabLst>
                <a:tab pos="758825" algn="l"/>
              </a:tabLst>
              <a:defRPr kumimoji="1" sz="2800">
                <a:solidFill>
                  <a:schemeClr val="tx1"/>
                </a:solidFill>
                <a:latin typeface="Times New Roman" pitchFamily="18" charset="0"/>
                <a:ea typeface="宋体" pitchFamily="2" charset="-122"/>
              </a:defRPr>
            </a:lvl3pPr>
            <a:lvl4pPr marL="1600200" indent="-228600" eaLnBrk="0" hangingPunct="0">
              <a:tabLst>
                <a:tab pos="758825" algn="l"/>
              </a:tabLst>
              <a:defRPr kumimoji="1" sz="2800">
                <a:solidFill>
                  <a:schemeClr val="tx1"/>
                </a:solidFill>
                <a:latin typeface="Times New Roman" pitchFamily="18" charset="0"/>
                <a:ea typeface="宋体" pitchFamily="2" charset="-122"/>
              </a:defRPr>
            </a:lvl4pPr>
            <a:lvl5pPr marL="2057400" indent="-228600" eaLnBrk="0" hangingPunct="0">
              <a:tabLst>
                <a:tab pos="758825" algn="l"/>
              </a:tabLst>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tabLst>
                <a:tab pos="758825" algn="l"/>
              </a:tabLs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tabLst>
                <a:tab pos="758825" algn="l"/>
              </a:tabLs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tabLst>
                <a:tab pos="758825" algn="l"/>
              </a:tabLs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tabLst>
                <a:tab pos="758825" algn="l"/>
              </a:tabLs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solidFill>
                  <a:srgbClr val="FF0000"/>
                </a:solidFill>
              </a:rPr>
              <a:t>1.</a:t>
            </a:r>
            <a:r>
              <a:rPr lang="en-US" altLang="zh-CN" b="1" dirty="0"/>
              <a:t> </a:t>
            </a:r>
            <a:r>
              <a:rPr lang="zh-CN" altLang="en-US" b="1" dirty="0"/>
              <a:t>孔、轴结合的使用要求；</a:t>
            </a:r>
          </a:p>
          <a:p>
            <a:pPr algn="l" eaLnBrk="1" hangingPunct="1">
              <a:spcBef>
                <a:spcPct val="50000"/>
              </a:spcBef>
            </a:pPr>
            <a:r>
              <a:rPr lang="en-US" altLang="zh-CN" b="1" dirty="0">
                <a:solidFill>
                  <a:srgbClr val="FF0000"/>
                </a:solidFill>
              </a:rPr>
              <a:t>2.</a:t>
            </a:r>
            <a:r>
              <a:rPr lang="en-US" altLang="zh-CN" b="1" dirty="0"/>
              <a:t>《</a:t>
            </a:r>
            <a:r>
              <a:rPr lang="zh-CN" altLang="en-US" b="1" dirty="0"/>
              <a:t>极限与配合</a:t>
            </a:r>
            <a:r>
              <a:rPr lang="en-US" altLang="zh-CN" b="1" dirty="0"/>
              <a:t>》</a:t>
            </a:r>
            <a:r>
              <a:rPr lang="zh-CN" altLang="en-US" b="1" dirty="0"/>
              <a:t>的基本结构；</a:t>
            </a:r>
          </a:p>
          <a:p>
            <a:pPr algn="l" eaLnBrk="1" hangingPunct="1">
              <a:spcBef>
                <a:spcPct val="50000"/>
              </a:spcBef>
            </a:pPr>
            <a:r>
              <a:rPr lang="en-US" altLang="zh-CN" b="1" dirty="0" smtClean="0">
                <a:solidFill>
                  <a:srgbClr val="FF0000"/>
                </a:solidFill>
              </a:rPr>
              <a:t>3.</a:t>
            </a:r>
            <a:r>
              <a:rPr lang="en-US" altLang="zh-CN" b="1" dirty="0" smtClean="0"/>
              <a:t>《</a:t>
            </a:r>
            <a:r>
              <a:rPr lang="zh-CN" altLang="en-US" b="1" dirty="0" smtClean="0"/>
              <a:t>极限与配合</a:t>
            </a:r>
            <a:r>
              <a:rPr lang="en-US" altLang="zh-CN" b="1" dirty="0" smtClean="0"/>
              <a:t>》</a:t>
            </a:r>
            <a:r>
              <a:rPr lang="zh-CN" altLang="en-US" b="1" dirty="0" smtClean="0"/>
              <a:t>的基本术语和定义；</a:t>
            </a:r>
            <a:endParaRPr lang="zh-CN" altLang="en-US" b="1" dirty="0"/>
          </a:p>
          <a:p>
            <a:pPr algn="l" eaLnBrk="1" hangingPunct="1">
              <a:spcBef>
                <a:spcPct val="50000"/>
              </a:spcBef>
            </a:pPr>
            <a:r>
              <a:rPr lang="en-US" altLang="zh-CN" b="1" dirty="0">
                <a:solidFill>
                  <a:srgbClr val="FF0000"/>
                </a:solidFill>
              </a:rPr>
              <a:t>4.</a:t>
            </a:r>
            <a:r>
              <a:rPr lang="en-US" altLang="zh-CN" b="1" dirty="0"/>
              <a:t>《</a:t>
            </a:r>
            <a:r>
              <a:rPr lang="zh-CN" altLang="en-US" b="1" dirty="0"/>
              <a:t>极限与配合</a:t>
            </a:r>
            <a:r>
              <a:rPr lang="en-US" altLang="zh-CN" b="1" dirty="0"/>
              <a:t>》</a:t>
            </a:r>
            <a:r>
              <a:rPr lang="zh-CN" altLang="en-US" b="1" dirty="0"/>
              <a:t>标准构成的基本原理</a:t>
            </a:r>
            <a:r>
              <a:rPr lang="en-US" altLang="zh-CN" b="1" dirty="0"/>
              <a:t>——</a:t>
            </a:r>
          </a:p>
          <a:p>
            <a:pPr algn="l" eaLnBrk="1" hangingPunct="1">
              <a:spcBef>
                <a:spcPct val="50000"/>
              </a:spcBef>
            </a:pPr>
            <a:r>
              <a:rPr lang="en-US" altLang="zh-CN" b="1" dirty="0"/>
              <a:t>      </a:t>
            </a:r>
            <a:r>
              <a:rPr lang="zh-CN" altLang="en-US" b="1" dirty="0"/>
              <a:t>配合制、 标准公差和基本偏差；</a:t>
            </a:r>
          </a:p>
          <a:p>
            <a:pPr algn="l" eaLnBrk="1" hangingPunct="1">
              <a:spcBef>
                <a:spcPct val="50000"/>
              </a:spcBef>
            </a:pPr>
            <a:r>
              <a:rPr lang="en-US" altLang="zh-CN" b="1" dirty="0">
                <a:solidFill>
                  <a:srgbClr val="FF0000"/>
                </a:solidFill>
              </a:rPr>
              <a:t>5.</a:t>
            </a:r>
            <a:r>
              <a:rPr lang="en-US" altLang="zh-CN" b="1" dirty="0"/>
              <a:t>  </a:t>
            </a:r>
            <a:r>
              <a:rPr lang="zh-CN" altLang="en-US" b="1" dirty="0"/>
              <a:t>尺寸精度设计的基本内容和基本方法；</a:t>
            </a:r>
          </a:p>
          <a:p>
            <a:pPr algn="l" eaLnBrk="1" hangingPunct="1">
              <a:spcBef>
                <a:spcPct val="50000"/>
              </a:spcBef>
            </a:pPr>
            <a:r>
              <a:rPr lang="en-US" altLang="zh-CN" b="1" dirty="0">
                <a:solidFill>
                  <a:srgbClr val="FF0000"/>
                </a:solidFill>
              </a:rPr>
              <a:t>6.</a:t>
            </a:r>
            <a:r>
              <a:rPr lang="en-US" altLang="zh-CN" b="1" dirty="0"/>
              <a:t> </a:t>
            </a:r>
            <a:r>
              <a:rPr lang="zh-CN" altLang="en-US" b="1" dirty="0"/>
              <a:t>未注尺寸公差的特点；</a:t>
            </a:r>
          </a:p>
          <a:p>
            <a:pPr algn="l" eaLnBrk="1" hangingPunct="1">
              <a:spcBef>
                <a:spcPct val="50000"/>
              </a:spcBef>
            </a:pPr>
            <a:r>
              <a:rPr lang="en-US" altLang="zh-CN" b="1" dirty="0">
                <a:solidFill>
                  <a:srgbClr val="FF0000"/>
                </a:solidFill>
              </a:rPr>
              <a:t>7.</a:t>
            </a:r>
            <a:r>
              <a:rPr lang="en-US" altLang="zh-CN" b="1" dirty="0"/>
              <a:t> </a:t>
            </a:r>
            <a:r>
              <a:rPr lang="zh-CN" altLang="en-US" b="1" dirty="0"/>
              <a:t>尺寸精度检测的基本方法。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9637">
                                            <p:txEl>
                                              <p:pRg st="0" end="0"/>
                                            </p:txEl>
                                          </p:spTgt>
                                        </p:tgtEl>
                                        <p:attrNameLst>
                                          <p:attrName>style.visibility</p:attrName>
                                        </p:attrNameLst>
                                      </p:cBhvr>
                                      <p:to>
                                        <p:strVal val="visible"/>
                                      </p:to>
                                    </p:set>
                                    <p:animEffect transition="in" filter="wipe(left)">
                                      <p:cBhvr>
                                        <p:cTn id="7" dur="300"/>
                                        <p:tgtEl>
                                          <p:spTgt spid="69637">
                                            <p:txEl>
                                              <p:pRg st="0" end="0"/>
                                            </p:txEl>
                                          </p:spTgt>
                                        </p:tgtEl>
                                      </p:cBhvr>
                                    </p:animEffect>
                                  </p:childTnLst>
                                </p:cTn>
                              </p:par>
                            </p:childTnLst>
                          </p:cTn>
                        </p:par>
                      </p:childTnLst>
                    </p:cTn>
                  </p:par>
                  <p:par>
                    <p:cTn id="8" fill="hold">
                      <p:stCondLst>
                        <p:cond delay="indefinite"/>
                      </p:stCondLst>
                      <p:childTnLst>
                        <p:par>
                          <p:cTn id="9" fill="hold" nodeType="after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9636">
                                            <p:txEl>
                                              <p:pRg st="0" end="0"/>
                                            </p:txEl>
                                          </p:spTgt>
                                        </p:tgtEl>
                                        <p:attrNameLst>
                                          <p:attrName>style.visibility</p:attrName>
                                        </p:attrNameLst>
                                      </p:cBhvr>
                                      <p:to>
                                        <p:strVal val="visible"/>
                                      </p:to>
                                    </p:set>
                                    <p:animEffect transition="in" filter="wipe(left)">
                                      <p:cBhvr>
                                        <p:cTn id="12" dur="300"/>
                                        <p:tgtEl>
                                          <p:spTgt spid="696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9638">
                                            <p:txEl>
                                              <p:pRg st="0" end="0"/>
                                            </p:txEl>
                                          </p:spTgt>
                                        </p:tgtEl>
                                        <p:attrNameLst>
                                          <p:attrName>style.visibility</p:attrName>
                                        </p:attrNameLst>
                                      </p:cBhvr>
                                      <p:to>
                                        <p:strVal val="visible"/>
                                      </p:to>
                                    </p:set>
                                    <p:animEffect transition="in" filter="wipe(left)">
                                      <p:cBhvr>
                                        <p:cTn id="17" dur="500"/>
                                        <p:tgtEl>
                                          <p:spTgt spid="6963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9638">
                                            <p:txEl>
                                              <p:pRg st="1" end="1"/>
                                            </p:txEl>
                                          </p:spTgt>
                                        </p:tgtEl>
                                        <p:attrNameLst>
                                          <p:attrName>style.visibility</p:attrName>
                                        </p:attrNameLst>
                                      </p:cBhvr>
                                      <p:to>
                                        <p:strVal val="visible"/>
                                      </p:to>
                                    </p:set>
                                    <p:animEffect transition="in" filter="wipe(left)">
                                      <p:cBhvr>
                                        <p:cTn id="22" dur="500"/>
                                        <p:tgtEl>
                                          <p:spTgt spid="6963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9638">
                                            <p:txEl>
                                              <p:pRg st="2" end="2"/>
                                            </p:txEl>
                                          </p:spTgt>
                                        </p:tgtEl>
                                        <p:attrNameLst>
                                          <p:attrName>style.visibility</p:attrName>
                                        </p:attrNameLst>
                                      </p:cBhvr>
                                      <p:to>
                                        <p:strVal val="visible"/>
                                      </p:to>
                                    </p:set>
                                    <p:animEffect transition="in" filter="wipe(left)">
                                      <p:cBhvr>
                                        <p:cTn id="27" dur="500"/>
                                        <p:tgtEl>
                                          <p:spTgt spid="6963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9638">
                                            <p:txEl>
                                              <p:pRg st="3" end="3"/>
                                            </p:txEl>
                                          </p:spTgt>
                                        </p:tgtEl>
                                        <p:attrNameLst>
                                          <p:attrName>style.visibility</p:attrName>
                                        </p:attrNameLst>
                                      </p:cBhvr>
                                      <p:to>
                                        <p:strVal val="visible"/>
                                      </p:to>
                                    </p:set>
                                    <p:animEffect transition="in" filter="wipe(left)">
                                      <p:cBhvr>
                                        <p:cTn id="32" dur="500"/>
                                        <p:tgtEl>
                                          <p:spTgt spid="69638">
                                            <p:txEl>
                                              <p:pRg st="3" end="3"/>
                                            </p:txEl>
                                          </p:spTgt>
                                        </p:tgtEl>
                                      </p:cBhvr>
                                    </p:animEffect>
                                  </p:childTnLst>
                                </p:cTn>
                              </p:par>
                              <p:par>
                                <p:cTn id="33" presetID="22" presetClass="entr" presetSubtype="8" fill="hold" nodeType="withEffect">
                                  <p:stCondLst>
                                    <p:cond delay="0"/>
                                  </p:stCondLst>
                                  <p:childTnLst>
                                    <p:set>
                                      <p:cBhvr>
                                        <p:cTn id="34" dur="1" fill="hold">
                                          <p:stCondLst>
                                            <p:cond delay="0"/>
                                          </p:stCondLst>
                                        </p:cTn>
                                        <p:tgtEl>
                                          <p:spTgt spid="69638">
                                            <p:txEl>
                                              <p:pRg st="4" end="4"/>
                                            </p:txEl>
                                          </p:spTgt>
                                        </p:tgtEl>
                                        <p:attrNameLst>
                                          <p:attrName>style.visibility</p:attrName>
                                        </p:attrNameLst>
                                      </p:cBhvr>
                                      <p:to>
                                        <p:strVal val="visible"/>
                                      </p:to>
                                    </p:set>
                                    <p:animEffect transition="in" filter="wipe(left)">
                                      <p:cBhvr>
                                        <p:cTn id="35" dur="500"/>
                                        <p:tgtEl>
                                          <p:spTgt spid="69638">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9638">
                                            <p:txEl>
                                              <p:pRg st="5" end="5"/>
                                            </p:txEl>
                                          </p:spTgt>
                                        </p:tgtEl>
                                        <p:attrNameLst>
                                          <p:attrName>style.visibility</p:attrName>
                                        </p:attrNameLst>
                                      </p:cBhvr>
                                      <p:to>
                                        <p:strVal val="visible"/>
                                      </p:to>
                                    </p:set>
                                    <p:animEffect transition="in" filter="wipe(left)">
                                      <p:cBhvr>
                                        <p:cTn id="40" dur="500"/>
                                        <p:tgtEl>
                                          <p:spTgt spid="69638">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69638">
                                            <p:txEl>
                                              <p:pRg st="6" end="6"/>
                                            </p:txEl>
                                          </p:spTgt>
                                        </p:tgtEl>
                                        <p:attrNameLst>
                                          <p:attrName>style.visibility</p:attrName>
                                        </p:attrNameLst>
                                      </p:cBhvr>
                                      <p:to>
                                        <p:strVal val="visible"/>
                                      </p:to>
                                    </p:set>
                                    <p:animEffect transition="in" filter="wipe(left)">
                                      <p:cBhvr>
                                        <p:cTn id="45" dur="500"/>
                                        <p:tgtEl>
                                          <p:spTgt spid="69638">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69638">
                                            <p:txEl>
                                              <p:pRg st="7" end="7"/>
                                            </p:txEl>
                                          </p:spTgt>
                                        </p:tgtEl>
                                        <p:attrNameLst>
                                          <p:attrName>style.visibility</p:attrName>
                                        </p:attrNameLst>
                                      </p:cBhvr>
                                      <p:to>
                                        <p:strVal val="visible"/>
                                      </p:to>
                                    </p:set>
                                    <p:animEffect transition="in" filter="wipe(left)">
                                      <p:cBhvr>
                                        <p:cTn id="50" dur="500"/>
                                        <p:tgtEl>
                                          <p:spTgt spid="6963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build="p" autoUpdateAnimBg="0" advAuto="2000"/>
      <p:bldP spid="69637" grpId="0" build="p" autoUpdateAnimBg="0" advAuto="200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BB51CE22-1B46-4F7A-A815-CAD5E9B72319}" type="slidenum">
              <a:rPr lang="en-US" altLang="zh-CN" sz="2000" smtClean="0">
                <a:solidFill>
                  <a:schemeClr val="accent2"/>
                </a:solidFill>
              </a:rPr>
              <a:pPr eaLnBrk="1" hangingPunct="1"/>
              <a:t>20</a:t>
            </a:fld>
            <a:endParaRPr lang="en-US" altLang="zh-CN" sz="2000" smtClean="0">
              <a:solidFill>
                <a:schemeClr val="accent2"/>
              </a:solidFill>
            </a:endParaRPr>
          </a:p>
        </p:txBody>
      </p:sp>
      <p:sp>
        <p:nvSpPr>
          <p:cNvPr id="42001" name="Text Box 1041"/>
          <p:cNvSpPr txBox="1">
            <a:spLocks noChangeArrowheads="1"/>
          </p:cNvSpPr>
          <p:nvPr/>
        </p:nvSpPr>
        <p:spPr bwMode="auto">
          <a:xfrm>
            <a:off x="1752600" y="838200"/>
            <a:ext cx="2171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a:solidFill>
                  <a:schemeClr val="accent1"/>
                </a:solidFill>
              </a:rPr>
              <a:t>画法</a:t>
            </a:r>
            <a:r>
              <a:rPr lang="en-US" altLang="zh-CN" b="1">
                <a:solidFill>
                  <a:schemeClr val="accent1"/>
                </a:solidFill>
              </a:rPr>
              <a:t>1</a:t>
            </a:r>
          </a:p>
        </p:txBody>
      </p:sp>
      <p:sp>
        <p:nvSpPr>
          <p:cNvPr id="42002" name="Text Box 1042"/>
          <p:cNvSpPr txBox="1">
            <a:spLocks noChangeArrowheads="1"/>
          </p:cNvSpPr>
          <p:nvPr/>
        </p:nvSpPr>
        <p:spPr bwMode="auto">
          <a:xfrm>
            <a:off x="6096000" y="762000"/>
            <a:ext cx="175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a:solidFill>
                  <a:schemeClr val="accent1"/>
                </a:solidFill>
              </a:rPr>
              <a:t>画法</a:t>
            </a:r>
            <a:r>
              <a:rPr lang="en-US" altLang="zh-CN" b="1">
                <a:solidFill>
                  <a:schemeClr val="accent1"/>
                </a:solidFill>
              </a:rPr>
              <a:t>2</a:t>
            </a:r>
          </a:p>
        </p:txBody>
      </p:sp>
      <p:sp>
        <p:nvSpPr>
          <p:cNvPr id="42003" name="Text Box 1043"/>
          <p:cNvSpPr txBox="1">
            <a:spLocks noChangeArrowheads="1"/>
          </p:cNvSpPr>
          <p:nvPr/>
        </p:nvSpPr>
        <p:spPr bwMode="auto">
          <a:xfrm>
            <a:off x="539750" y="228600"/>
            <a:ext cx="6737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(2) </a:t>
            </a:r>
            <a:r>
              <a:rPr lang="zh-CN" altLang="en-US" b="1" dirty="0"/>
              <a:t>画尺寸公差带图（见图</a:t>
            </a:r>
            <a:r>
              <a:rPr lang="en-US" altLang="zh-CN" b="1" dirty="0" smtClean="0"/>
              <a:t>3.5</a:t>
            </a:r>
            <a:r>
              <a:rPr lang="zh-CN" altLang="en-US" b="1" dirty="0"/>
              <a:t>）</a:t>
            </a:r>
          </a:p>
        </p:txBody>
      </p:sp>
      <p:grpSp>
        <p:nvGrpSpPr>
          <p:cNvPr id="21511" name="组合 2"/>
          <p:cNvGrpSpPr>
            <a:grpSpLocks/>
          </p:cNvGrpSpPr>
          <p:nvPr/>
        </p:nvGrpSpPr>
        <p:grpSpPr bwMode="auto">
          <a:xfrm>
            <a:off x="685800" y="1676400"/>
            <a:ext cx="4102100" cy="4240213"/>
            <a:chOff x="685800" y="1676400"/>
            <a:chExt cx="4102224" cy="4240942"/>
          </a:xfrm>
        </p:grpSpPr>
        <p:pic>
          <p:nvPicPr>
            <p:cNvPr id="21515" name="Picture 10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676400"/>
              <a:ext cx="36512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6026" y="5517223"/>
              <a:ext cx="3671998" cy="400119"/>
            </a:xfrm>
            <a:prstGeom prst="rect">
              <a:avLst/>
            </a:prstGeom>
            <a:solidFill>
              <a:schemeClr val="bg1">
                <a:lumMod val="95000"/>
              </a:schemeClr>
            </a:solidFill>
          </p:spPr>
          <p:txBody>
            <a:bodyPr>
              <a:spAutoFit/>
            </a:bodyPr>
            <a:lstStyle/>
            <a:p>
              <a:pPr algn="l">
                <a:defRPr/>
              </a:pPr>
              <a:r>
                <a:rPr lang="en-US" altLang="zh-CN" sz="2000" b="1" dirty="0"/>
                <a:t>(a)  </a:t>
              </a:r>
              <a:r>
                <a:rPr lang="zh-CN" altLang="en-US" sz="2000" b="1" dirty="0"/>
                <a:t>公差单位为</a:t>
              </a:r>
              <a:r>
                <a:rPr lang="en-US" altLang="zh-CN" sz="2000" b="1" dirty="0"/>
                <a:t>mm</a:t>
              </a:r>
              <a:r>
                <a:rPr lang="zh-CN" altLang="en-US" sz="2000" b="1" dirty="0"/>
                <a:t>的画法</a:t>
              </a:r>
            </a:p>
          </p:txBody>
        </p:sp>
      </p:grpSp>
      <p:grpSp>
        <p:nvGrpSpPr>
          <p:cNvPr id="21512" name="组合 3"/>
          <p:cNvGrpSpPr>
            <a:grpSpLocks/>
          </p:cNvGrpSpPr>
          <p:nvPr/>
        </p:nvGrpSpPr>
        <p:grpSpPr bwMode="auto">
          <a:xfrm>
            <a:off x="4975225" y="1708150"/>
            <a:ext cx="3671888" cy="4168775"/>
            <a:chOff x="4974965" y="1676400"/>
            <a:chExt cx="3672408" cy="4168934"/>
          </a:xfrm>
        </p:grpSpPr>
        <p:pic>
          <p:nvPicPr>
            <p:cNvPr id="21513" name="Picture 10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0313" y="1676400"/>
              <a:ext cx="3541712"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4974965" y="5445269"/>
              <a:ext cx="3672408" cy="400065"/>
            </a:xfrm>
            <a:prstGeom prst="rect">
              <a:avLst/>
            </a:prstGeom>
            <a:solidFill>
              <a:schemeClr val="bg1">
                <a:lumMod val="95000"/>
              </a:schemeClr>
            </a:solidFill>
          </p:spPr>
          <p:txBody>
            <a:bodyPr>
              <a:spAutoFit/>
            </a:bodyPr>
            <a:lstStyle/>
            <a:p>
              <a:pPr algn="l">
                <a:defRPr/>
              </a:pPr>
              <a:r>
                <a:rPr lang="en-US" altLang="zh-CN" sz="2000" b="1" dirty="0"/>
                <a:t>(b)  </a:t>
              </a:r>
              <a:r>
                <a:rPr lang="zh-CN" altLang="en-US" sz="2000" b="1" dirty="0"/>
                <a:t>公差单位为</a:t>
              </a:r>
              <a:r>
                <a:rPr lang="en-US" altLang="zh-CN" sz="2000" b="1" dirty="0" err="1"/>
                <a:t>μm</a:t>
              </a:r>
              <a:r>
                <a:rPr lang="zh-CN" altLang="en-US" sz="2000" b="1" dirty="0"/>
                <a:t>的画法</a:t>
              </a:r>
            </a:p>
          </p:txBody>
        </p:sp>
      </p:grpSp>
      <p:sp>
        <p:nvSpPr>
          <p:cNvPr id="13" name="Line 1055"/>
          <p:cNvSpPr>
            <a:spLocks noChangeShapeType="1"/>
          </p:cNvSpPr>
          <p:nvPr/>
        </p:nvSpPr>
        <p:spPr bwMode="auto">
          <a:xfrm>
            <a:off x="4644008" y="935360"/>
            <a:ext cx="0" cy="501392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2003"/>
                                        </p:tgtEl>
                                        <p:attrNameLst>
                                          <p:attrName>style.visibility</p:attrName>
                                        </p:attrNameLst>
                                      </p:cBhvr>
                                      <p:to>
                                        <p:strVal val="visible"/>
                                      </p:to>
                                    </p:set>
                                    <p:animEffect transition="in" filter="wipe(left)">
                                      <p:cBhvr>
                                        <p:cTn id="7" dur="300"/>
                                        <p:tgtEl>
                                          <p:spTgt spid="420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2001"/>
                                        </p:tgtEl>
                                        <p:attrNameLst>
                                          <p:attrName>style.visibility</p:attrName>
                                        </p:attrNameLst>
                                      </p:cBhvr>
                                      <p:to>
                                        <p:strVal val="visible"/>
                                      </p:to>
                                    </p:set>
                                    <p:animEffect transition="in" filter="wipe(left)">
                                      <p:cBhvr>
                                        <p:cTn id="12" dur="300"/>
                                        <p:tgtEl>
                                          <p:spTgt spid="420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1511"/>
                                        </p:tgtEl>
                                        <p:attrNameLst>
                                          <p:attrName>style.visibility</p:attrName>
                                        </p:attrNameLst>
                                      </p:cBhvr>
                                      <p:to>
                                        <p:strVal val="visible"/>
                                      </p:to>
                                    </p:set>
                                    <p:anim calcmode="lin" valueType="num">
                                      <p:cBhvr additive="base">
                                        <p:cTn id="17" dur="500" fill="hold"/>
                                        <p:tgtEl>
                                          <p:spTgt spid="21511"/>
                                        </p:tgtEl>
                                        <p:attrNameLst>
                                          <p:attrName>ppt_x</p:attrName>
                                        </p:attrNameLst>
                                      </p:cBhvr>
                                      <p:tavLst>
                                        <p:tav tm="0">
                                          <p:val>
                                            <p:strVal val="0-#ppt_w/2"/>
                                          </p:val>
                                        </p:tav>
                                        <p:tav tm="100000">
                                          <p:val>
                                            <p:strVal val="#ppt_x"/>
                                          </p:val>
                                        </p:tav>
                                      </p:tavLst>
                                    </p:anim>
                                    <p:anim calcmode="lin" valueType="num">
                                      <p:cBhvr additive="base">
                                        <p:cTn id="18" dur="500" fill="hold"/>
                                        <p:tgtEl>
                                          <p:spTgt spid="2151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ppt_h/2"/>
                                          </p:val>
                                        </p:tav>
                                        <p:tav tm="100000">
                                          <p:val>
                                            <p:strVal val="#ppt_y"/>
                                          </p:val>
                                        </p:tav>
                                      </p:tavLst>
                                    </p:anim>
                                    <p:anim calcmode="lin" valueType="num">
                                      <p:cBhvr>
                                        <p:cTn id="25" dur="500" fill="hold"/>
                                        <p:tgtEl>
                                          <p:spTgt spid="13"/>
                                        </p:tgtEl>
                                        <p:attrNameLst>
                                          <p:attrName>ppt_w</p:attrName>
                                        </p:attrNameLst>
                                      </p:cBhvr>
                                      <p:tavLst>
                                        <p:tav tm="0">
                                          <p:val>
                                            <p:strVal val="#ppt_w"/>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42002"/>
                                        </p:tgtEl>
                                        <p:attrNameLst>
                                          <p:attrName>style.visibility</p:attrName>
                                        </p:attrNameLst>
                                      </p:cBhvr>
                                      <p:to>
                                        <p:strVal val="visible"/>
                                      </p:to>
                                    </p:set>
                                    <p:animEffect transition="in" filter="wipe(left)">
                                      <p:cBhvr>
                                        <p:cTn id="31" dur="300"/>
                                        <p:tgtEl>
                                          <p:spTgt spid="4200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21512"/>
                                        </p:tgtEl>
                                        <p:attrNameLst>
                                          <p:attrName>style.visibility</p:attrName>
                                        </p:attrNameLst>
                                      </p:cBhvr>
                                      <p:to>
                                        <p:strVal val="visible"/>
                                      </p:to>
                                    </p:set>
                                    <p:anim calcmode="lin" valueType="num">
                                      <p:cBhvr additive="base">
                                        <p:cTn id="36" dur="500" fill="hold"/>
                                        <p:tgtEl>
                                          <p:spTgt spid="21512"/>
                                        </p:tgtEl>
                                        <p:attrNameLst>
                                          <p:attrName>ppt_x</p:attrName>
                                        </p:attrNameLst>
                                      </p:cBhvr>
                                      <p:tavLst>
                                        <p:tav tm="0">
                                          <p:val>
                                            <p:strVal val="1+#ppt_w/2"/>
                                          </p:val>
                                        </p:tav>
                                        <p:tav tm="100000">
                                          <p:val>
                                            <p:strVal val="#ppt_x"/>
                                          </p:val>
                                        </p:tav>
                                      </p:tavLst>
                                    </p:anim>
                                    <p:anim calcmode="lin" valueType="num">
                                      <p:cBhvr additive="base">
                                        <p:cTn id="37" dur="500" fill="hold"/>
                                        <p:tgtEl>
                                          <p:spTgt spid="215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1" grpId="0" autoUpdateAnimBg="0"/>
      <p:bldP spid="42002" grpId="0" autoUpdateAnimBg="0"/>
      <p:bldP spid="42003" grpId="0" autoUpdateAnimBg="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3E3264D7-4102-4285-8BC2-DB86517E7DB9}" type="slidenum">
              <a:rPr lang="en-US" altLang="zh-CN" sz="2000" smtClean="0">
                <a:solidFill>
                  <a:schemeClr val="accent2"/>
                </a:solidFill>
              </a:rPr>
              <a:pPr eaLnBrk="1" hangingPunct="1"/>
              <a:t>21</a:t>
            </a:fld>
            <a:endParaRPr lang="en-US" altLang="zh-CN" sz="2000" smtClean="0">
              <a:solidFill>
                <a:schemeClr val="accent2"/>
              </a:solidFill>
            </a:endParaRPr>
          </a:p>
        </p:txBody>
      </p:sp>
      <p:sp>
        <p:nvSpPr>
          <p:cNvPr id="67588" name="Text Box 4"/>
          <p:cNvSpPr txBox="1">
            <a:spLocks noChangeArrowheads="1"/>
          </p:cNvSpPr>
          <p:nvPr/>
        </p:nvSpPr>
        <p:spPr bwMode="auto">
          <a:xfrm>
            <a:off x="900757" y="188913"/>
            <a:ext cx="3024187"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3. </a:t>
            </a:r>
            <a:r>
              <a:rPr lang="zh-CN" altLang="en-US" b="1" dirty="0"/>
              <a:t>极限制</a:t>
            </a:r>
          </a:p>
        </p:txBody>
      </p:sp>
      <p:sp>
        <p:nvSpPr>
          <p:cNvPr id="67589" name="Text Box 5"/>
          <p:cNvSpPr txBox="1">
            <a:spLocks noChangeArrowheads="1"/>
          </p:cNvSpPr>
          <p:nvPr/>
        </p:nvSpPr>
        <p:spPr bwMode="auto">
          <a:xfrm>
            <a:off x="611832" y="620713"/>
            <a:ext cx="7848600" cy="979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t>       </a:t>
            </a:r>
            <a:r>
              <a:rPr lang="zh-CN" altLang="en-US" sz="2400" b="1" dirty="0"/>
              <a:t>极限制是指标准化的公差与极限偏差组成标准化的孔、轴公差带的制度。</a:t>
            </a:r>
          </a:p>
        </p:txBody>
      </p:sp>
      <p:sp>
        <p:nvSpPr>
          <p:cNvPr id="67590" name="Text Box 6"/>
          <p:cNvSpPr txBox="1">
            <a:spLocks noChangeArrowheads="1"/>
          </p:cNvSpPr>
          <p:nvPr/>
        </p:nvSpPr>
        <p:spPr bwMode="auto">
          <a:xfrm>
            <a:off x="933128" y="1527175"/>
            <a:ext cx="3494856"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(1)  </a:t>
            </a:r>
            <a:r>
              <a:rPr lang="zh-CN" altLang="en-US" sz="2400" b="1" dirty="0"/>
              <a:t>标准公差</a:t>
            </a:r>
          </a:p>
        </p:txBody>
      </p:sp>
      <p:sp>
        <p:nvSpPr>
          <p:cNvPr id="67592" name="Text Box 8"/>
          <p:cNvSpPr txBox="1">
            <a:spLocks noChangeArrowheads="1"/>
          </p:cNvSpPr>
          <p:nvPr/>
        </p:nvSpPr>
        <p:spPr bwMode="auto">
          <a:xfrm>
            <a:off x="899542" y="1989138"/>
            <a:ext cx="7200850"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标准公差是指国家标准所规定的任一公差值。</a:t>
            </a:r>
            <a:endParaRPr lang="en-US" altLang="zh-CN" sz="2400" b="1" dirty="0"/>
          </a:p>
        </p:txBody>
      </p:sp>
      <p:pic>
        <p:nvPicPr>
          <p:cNvPr id="22535"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25" y="2852936"/>
            <a:ext cx="7524750" cy="358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6" name="矩形 1"/>
          <p:cNvSpPr>
            <a:spLocks noChangeArrowheads="1"/>
          </p:cNvSpPr>
          <p:nvPr/>
        </p:nvSpPr>
        <p:spPr bwMode="auto">
          <a:xfrm>
            <a:off x="899543" y="2430463"/>
            <a:ext cx="659787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b="1" dirty="0"/>
              <a:t>即表</a:t>
            </a:r>
            <a:r>
              <a:rPr lang="en-US" altLang="zh-CN" sz="2400" b="1" dirty="0"/>
              <a:t>3.2</a:t>
            </a:r>
            <a:r>
              <a:rPr lang="zh-CN" altLang="en-US" sz="2400" b="1" dirty="0"/>
              <a:t>中的任一公差值都是标准公差。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7588"/>
                                        </p:tgtEl>
                                        <p:attrNameLst>
                                          <p:attrName>style.visibility</p:attrName>
                                        </p:attrNameLst>
                                      </p:cBhvr>
                                      <p:to>
                                        <p:strVal val="visible"/>
                                      </p:to>
                                    </p:set>
                                    <p:animEffect transition="in" filter="blinds(horizontal)">
                                      <p:cBhvr>
                                        <p:cTn id="7" dur="500"/>
                                        <p:tgtEl>
                                          <p:spTgt spid="67588"/>
                                        </p:tgtEl>
                                      </p:cBhvr>
                                    </p:animEffect>
                                  </p:childTnLst>
                                </p:cTn>
                              </p:par>
                            </p:childTnLst>
                          </p:cTn>
                        </p:par>
                        <p:par>
                          <p:cTn id="8" fill="hold" nodeType="withGroup">
                            <p:stCondLst>
                              <p:cond delay="500"/>
                            </p:stCondLst>
                            <p:childTnLst>
                              <p:par>
                                <p:cTn id="9" presetID="22" presetClass="entr" presetSubtype="8" fill="hold" grpId="1" nodeType="afterEffect">
                                  <p:stCondLst>
                                    <p:cond delay="0"/>
                                  </p:stCondLst>
                                  <p:childTnLst>
                                    <p:set>
                                      <p:cBhvr>
                                        <p:cTn id="10" dur="1" fill="hold">
                                          <p:stCondLst>
                                            <p:cond delay="0"/>
                                          </p:stCondLst>
                                        </p:cTn>
                                        <p:tgtEl>
                                          <p:spTgt spid="67588"/>
                                        </p:tgtEl>
                                        <p:attrNameLst>
                                          <p:attrName>style.visibility</p:attrName>
                                        </p:attrNameLst>
                                      </p:cBhvr>
                                      <p:to>
                                        <p:strVal val="visible"/>
                                      </p:to>
                                    </p:set>
                                    <p:animEffect transition="in" filter="wipe(left)">
                                      <p:cBhvr>
                                        <p:cTn id="11" dur="500"/>
                                        <p:tgtEl>
                                          <p:spTgt spid="67588"/>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67589"/>
                                        </p:tgtEl>
                                        <p:attrNameLst>
                                          <p:attrName>style.visibility</p:attrName>
                                        </p:attrNameLst>
                                      </p:cBhvr>
                                      <p:to>
                                        <p:strVal val="visible"/>
                                      </p:to>
                                    </p:set>
                                    <p:animEffect transition="in" filter="box(in)">
                                      <p:cBhvr>
                                        <p:cTn id="16" dur="500"/>
                                        <p:tgtEl>
                                          <p:spTgt spid="6758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7590"/>
                                        </p:tgtEl>
                                        <p:attrNameLst>
                                          <p:attrName>style.visibility</p:attrName>
                                        </p:attrNameLst>
                                      </p:cBhvr>
                                      <p:to>
                                        <p:strVal val="visible"/>
                                      </p:to>
                                    </p:set>
                                    <p:animEffect transition="in" filter="wipe(left)">
                                      <p:cBhvr>
                                        <p:cTn id="21" dur="500"/>
                                        <p:tgtEl>
                                          <p:spTgt spid="67590"/>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67592"/>
                                        </p:tgtEl>
                                        <p:attrNameLst>
                                          <p:attrName>style.visibility</p:attrName>
                                        </p:attrNameLst>
                                      </p:cBhvr>
                                      <p:to>
                                        <p:strVal val="visible"/>
                                      </p:to>
                                    </p:set>
                                    <p:animEffect transition="in" filter="strips(downLeft)">
                                      <p:cBhvr>
                                        <p:cTn id="26" dur="500"/>
                                        <p:tgtEl>
                                          <p:spTgt spid="6759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2536"/>
                                        </p:tgtEl>
                                        <p:attrNameLst>
                                          <p:attrName>style.visibility</p:attrName>
                                        </p:attrNameLst>
                                      </p:cBhvr>
                                      <p:to>
                                        <p:strVal val="visible"/>
                                      </p:to>
                                    </p:set>
                                    <p:animEffect transition="in" filter="wipe(left)">
                                      <p:cBhvr>
                                        <p:cTn id="31" dur="500"/>
                                        <p:tgtEl>
                                          <p:spTgt spid="2253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2535"/>
                                        </p:tgtEl>
                                        <p:attrNameLst>
                                          <p:attrName>style.visibility</p:attrName>
                                        </p:attrNameLst>
                                      </p:cBhvr>
                                      <p:to>
                                        <p:strVal val="visible"/>
                                      </p:to>
                                    </p:set>
                                    <p:anim calcmode="lin" valueType="num">
                                      <p:cBhvr additive="base">
                                        <p:cTn id="36" dur="500" fill="hold"/>
                                        <p:tgtEl>
                                          <p:spTgt spid="22535"/>
                                        </p:tgtEl>
                                        <p:attrNameLst>
                                          <p:attrName>ppt_x</p:attrName>
                                        </p:attrNameLst>
                                      </p:cBhvr>
                                      <p:tavLst>
                                        <p:tav tm="0">
                                          <p:val>
                                            <p:strVal val="#ppt_x"/>
                                          </p:val>
                                        </p:tav>
                                        <p:tav tm="100000">
                                          <p:val>
                                            <p:strVal val="#ppt_x"/>
                                          </p:val>
                                        </p:tav>
                                      </p:tavLst>
                                    </p:anim>
                                    <p:anim calcmode="lin" valueType="num">
                                      <p:cBhvr additive="base">
                                        <p:cTn id="37"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P spid="67588" grpId="1"/>
      <p:bldP spid="67589" grpId="0"/>
      <p:bldP spid="67590" grpId="0"/>
      <p:bldP spid="67592" grpId="0"/>
      <p:bldP spid="225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3D10C767-9BD6-43B8-B632-E4CE1ACD624E}" type="slidenum">
              <a:rPr lang="en-US" altLang="zh-CN" sz="2000" smtClean="0">
                <a:solidFill>
                  <a:schemeClr val="accent2"/>
                </a:solidFill>
              </a:rPr>
              <a:pPr eaLnBrk="1" hangingPunct="1"/>
              <a:t>22</a:t>
            </a:fld>
            <a:endParaRPr lang="en-US" altLang="zh-CN" sz="2000" smtClean="0">
              <a:solidFill>
                <a:schemeClr val="accent2"/>
              </a:solidFill>
            </a:endParaRPr>
          </a:p>
        </p:txBody>
      </p:sp>
      <p:sp>
        <p:nvSpPr>
          <p:cNvPr id="5" name="Text Box 9"/>
          <p:cNvSpPr txBox="1">
            <a:spLocks noChangeArrowheads="1"/>
          </p:cNvSpPr>
          <p:nvPr/>
        </p:nvSpPr>
        <p:spPr bwMode="auto">
          <a:xfrm>
            <a:off x="683269" y="433536"/>
            <a:ext cx="731202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(2)  </a:t>
            </a:r>
            <a:r>
              <a:rPr lang="zh-CN" altLang="en-US" sz="2400" b="1" dirty="0"/>
              <a:t>基本偏差</a:t>
            </a:r>
          </a:p>
        </p:txBody>
      </p:sp>
      <p:sp>
        <p:nvSpPr>
          <p:cNvPr id="6" name="Text Box 10"/>
          <p:cNvSpPr txBox="1">
            <a:spLocks noChangeArrowheads="1"/>
          </p:cNvSpPr>
          <p:nvPr/>
        </p:nvSpPr>
        <p:spPr bwMode="auto">
          <a:xfrm>
            <a:off x="466352" y="865336"/>
            <a:ext cx="8066088"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t>       </a:t>
            </a:r>
            <a:r>
              <a:rPr lang="en-US" altLang="zh-CN" sz="2400" b="1" dirty="0" smtClean="0"/>
              <a:t>  </a:t>
            </a:r>
            <a:r>
              <a:rPr lang="zh-CN" altLang="en-US" sz="2400" b="1" dirty="0" smtClean="0">
                <a:solidFill>
                  <a:srgbClr val="C00000"/>
                </a:solidFill>
              </a:rPr>
              <a:t>基本偏差</a:t>
            </a:r>
            <a:r>
              <a:rPr lang="zh-CN" altLang="en-US" sz="2400" b="1" dirty="0"/>
              <a:t>是指国家标准所规定的上极限偏差或下极限偏差，它</a:t>
            </a:r>
            <a:r>
              <a:rPr lang="zh-CN" altLang="en-US" sz="2400" b="1" dirty="0">
                <a:solidFill>
                  <a:srgbClr val="C00000"/>
                </a:solidFill>
              </a:rPr>
              <a:t>一般为靠近零线或位于零线</a:t>
            </a:r>
            <a:r>
              <a:rPr lang="zh-CN" altLang="en-US" sz="2400" b="1" dirty="0"/>
              <a:t>的那个极限偏差。</a:t>
            </a:r>
          </a:p>
        </p:txBody>
      </p:sp>
      <p:grpSp>
        <p:nvGrpSpPr>
          <p:cNvPr id="19" name="Group 26"/>
          <p:cNvGrpSpPr>
            <a:grpSpLocks/>
          </p:cNvGrpSpPr>
          <p:nvPr/>
        </p:nvGrpSpPr>
        <p:grpSpPr bwMode="auto">
          <a:xfrm>
            <a:off x="658813" y="2570882"/>
            <a:ext cx="2328862" cy="3311525"/>
            <a:chOff x="1337" y="2137"/>
            <a:chExt cx="1467" cy="2086"/>
          </a:xfrm>
        </p:grpSpPr>
        <p:sp>
          <p:nvSpPr>
            <p:cNvPr id="23575" name="AutoShape 24"/>
            <p:cNvSpPr>
              <a:spLocks noChangeArrowheads="1"/>
            </p:cNvSpPr>
            <p:nvPr/>
          </p:nvSpPr>
          <p:spPr bwMode="auto">
            <a:xfrm>
              <a:off x="1337" y="3623"/>
              <a:ext cx="1296" cy="600"/>
            </a:xfrm>
            <a:prstGeom prst="wedgeRoundRectCallout">
              <a:avLst>
                <a:gd name="adj1" fmla="val 87722"/>
                <a:gd name="adj2" fmla="val -168310"/>
                <a:gd name="adj3" fmla="val 16667"/>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sz="2400" b="1"/>
                <a:t>靠近零线</a:t>
              </a:r>
              <a:endParaRPr lang="en-US" altLang="zh-CN" sz="2400" b="1"/>
            </a:p>
            <a:p>
              <a:r>
                <a:rPr lang="zh-CN" altLang="en-US" sz="2400" b="1">
                  <a:solidFill>
                    <a:srgbClr val="FF0000"/>
                  </a:solidFill>
                </a:rPr>
                <a:t>基本偏差</a:t>
              </a:r>
            </a:p>
          </p:txBody>
        </p:sp>
        <p:sp>
          <p:nvSpPr>
            <p:cNvPr id="23576" name="Line 25"/>
            <p:cNvSpPr>
              <a:spLocks noChangeShapeType="1"/>
            </p:cNvSpPr>
            <p:nvPr/>
          </p:nvSpPr>
          <p:spPr bwMode="auto">
            <a:xfrm flipV="1">
              <a:off x="2033" y="2137"/>
              <a:ext cx="771" cy="1475"/>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8" name="组合 27"/>
          <p:cNvGrpSpPr>
            <a:grpSpLocks/>
          </p:cNvGrpSpPr>
          <p:nvPr/>
        </p:nvGrpSpPr>
        <p:grpSpPr bwMode="auto">
          <a:xfrm>
            <a:off x="1476375" y="1916832"/>
            <a:ext cx="6670675" cy="3313113"/>
            <a:chOff x="3090302" y="2420590"/>
            <a:chExt cx="6671996" cy="3312665"/>
          </a:xfrm>
        </p:grpSpPr>
        <p:sp>
          <p:nvSpPr>
            <p:cNvPr id="23560" name="Line 16"/>
            <p:cNvSpPr>
              <a:spLocks noChangeShapeType="1"/>
            </p:cNvSpPr>
            <p:nvPr/>
          </p:nvSpPr>
          <p:spPr bwMode="auto">
            <a:xfrm>
              <a:off x="5580112" y="3717578"/>
              <a:ext cx="0" cy="576263"/>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1" name="Line 17"/>
            <p:cNvSpPr>
              <a:spLocks noChangeShapeType="1"/>
            </p:cNvSpPr>
            <p:nvPr/>
          </p:nvSpPr>
          <p:spPr bwMode="auto">
            <a:xfrm flipV="1">
              <a:off x="5076056" y="3069878"/>
              <a:ext cx="0" cy="649288"/>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2" name="Rectangle 11"/>
            <p:cNvSpPr>
              <a:spLocks noChangeArrowheads="1"/>
            </p:cNvSpPr>
            <p:nvPr/>
          </p:nvSpPr>
          <p:spPr bwMode="auto">
            <a:xfrm>
              <a:off x="4211960" y="2420590"/>
              <a:ext cx="1597003" cy="647700"/>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b="1"/>
                <a:t>公差带</a:t>
              </a:r>
            </a:p>
          </p:txBody>
        </p:sp>
        <p:sp>
          <p:nvSpPr>
            <p:cNvPr id="23563" name="Rectangle 12"/>
            <p:cNvSpPr>
              <a:spLocks noChangeArrowheads="1"/>
            </p:cNvSpPr>
            <p:nvPr/>
          </p:nvSpPr>
          <p:spPr bwMode="auto">
            <a:xfrm>
              <a:off x="4703189" y="4293840"/>
              <a:ext cx="1597003" cy="647700"/>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b="1"/>
                <a:t>公差带</a:t>
              </a:r>
            </a:p>
          </p:txBody>
        </p:sp>
        <p:sp>
          <p:nvSpPr>
            <p:cNvPr id="23564" name="Line 13"/>
            <p:cNvSpPr>
              <a:spLocks noChangeShapeType="1"/>
            </p:cNvSpPr>
            <p:nvPr/>
          </p:nvSpPr>
          <p:spPr bwMode="auto">
            <a:xfrm>
              <a:off x="4085110" y="3717578"/>
              <a:ext cx="4231305" cy="158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5" name="Text Box 14"/>
            <p:cNvSpPr txBox="1">
              <a:spLocks noChangeArrowheads="1"/>
            </p:cNvSpPr>
            <p:nvPr/>
          </p:nvSpPr>
          <p:spPr bwMode="auto">
            <a:xfrm rot="-5400000">
              <a:off x="3464755" y="3324386"/>
              <a:ext cx="858838" cy="6355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b="1"/>
                <a:t>- 0 +</a:t>
              </a:r>
            </a:p>
          </p:txBody>
        </p:sp>
        <p:sp>
          <p:nvSpPr>
            <p:cNvPr id="23566" name="Text Box 18"/>
            <p:cNvSpPr txBox="1">
              <a:spLocks noChangeArrowheads="1"/>
            </p:cNvSpPr>
            <p:nvPr/>
          </p:nvSpPr>
          <p:spPr bwMode="auto">
            <a:xfrm>
              <a:off x="7703609" y="3255367"/>
              <a:ext cx="122561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t>EI</a:t>
              </a:r>
              <a:r>
                <a:rPr lang="zh-CN" altLang="en-US" sz="2400" b="1"/>
                <a:t>、</a:t>
              </a:r>
              <a:r>
                <a:rPr lang="en-US" altLang="zh-CN" sz="2400" b="1"/>
                <a:t>ei</a:t>
              </a:r>
            </a:p>
          </p:txBody>
        </p:sp>
        <p:sp>
          <p:nvSpPr>
            <p:cNvPr id="23567" name="Text Box 19"/>
            <p:cNvSpPr txBox="1">
              <a:spLocks noChangeArrowheads="1"/>
            </p:cNvSpPr>
            <p:nvPr/>
          </p:nvSpPr>
          <p:spPr bwMode="auto">
            <a:xfrm>
              <a:off x="4283968" y="3873895"/>
              <a:ext cx="158989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t>ES</a:t>
              </a:r>
              <a:r>
                <a:rPr lang="zh-CN" altLang="en-US" sz="2400" b="1"/>
                <a:t>、</a:t>
              </a:r>
              <a:r>
                <a:rPr lang="en-US" altLang="zh-CN" sz="2400" b="1"/>
                <a:t>es</a:t>
              </a:r>
            </a:p>
          </p:txBody>
        </p:sp>
        <p:sp>
          <p:nvSpPr>
            <p:cNvPr id="23568" name="Line 20"/>
            <p:cNvSpPr>
              <a:spLocks noChangeShapeType="1"/>
            </p:cNvSpPr>
            <p:nvPr/>
          </p:nvSpPr>
          <p:spPr bwMode="auto">
            <a:xfrm rot="10800000">
              <a:off x="4211961" y="3717578"/>
              <a:ext cx="0" cy="1484313"/>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9" name="Text Box 21"/>
            <p:cNvSpPr txBox="1">
              <a:spLocks noChangeArrowheads="1"/>
            </p:cNvSpPr>
            <p:nvPr/>
          </p:nvSpPr>
          <p:spPr bwMode="auto">
            <a:xfrm rot="-5400000">
              <a:off x="3039551" y="4618185"/>
              <a:ext cx="176847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r" eaLnBrk="1" hangingPunct="1"/>
              <a:r>
                <a:rPr lang="zh-CN" altLang="en-US" sz="2400" b="1"/>
                <a:t>公称尺寸</a:t>
              </a:r>
            </a:p>
          </p:txBody>
        </p:sp>
        <p:sp>
          <p:nvSpPr>
            <p:cNvPr id="23570" name="Rectangle 11"/>
            <p:cNvSpPr>
              <a:spLocks noChangeArrowheads="1"/>
            </p:cNvSpPr>
            <p:nvPr/>
          </p:nvSpPr>
          <p:spPr bwMode="auto">
            <a:xfrm>
              <a:off x="6071341" y="3069332"/>
              <a:ext cx="1597003" cy="647700"/>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b="1"/>
                <a:t>公差带</a:t>
              </a:r>
            </a:p>
          </p:txBody>
        </p:sp>
        <p:sp>
          <p:nvSpPr>
            <p:cNvPr id="23571" name="Rectangle 11"/>
            <p:cNvSpPr>
              <a:spLocks noChangeArrowheads="1"/>
            </p:cNvSpPr>
            <p:nvPr/>
          </p:nvSpPr>
          <p:spPr bwMode="auto">
            <a:xfrm>
              <a:off x="6516216" y="3717032"/>
              <a:ext cx="1597003" cy="647700"/>
            </a:xfrm>
            <a:prstGeom prst="rect">
              <a:avLst/>
            </a:prstGeom>
            <a:noFill/>
            <a:ln w="381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b="1"/>
                <a:t>公差带</a:t>
              </a:r>
            </a:p>
          </p:txBody>
        </p:sp>
        <p:sp>
          <p:nvSpPr>
            <p:cNvPr id="23572" name="Text Box 19"/>
            <p:cNvSpPr txBox="1">
              <a:spLocks noChangeArrowheads="1"/>
            </p:cNvSpPr>
            <p:nvPr/>
          </p:nvSpPr>
          <p:spPr bwMode="auto">
            <a:xfrm>
              <a:off x="8172400" y="3759423"/>
              <a:ext cx="158989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t>ES</a:t>
              </a:r>
              <a:r>
                <a:rPr lang="zh-CN" altLang="en-US" sz="2400" b="1"/>
                <a:t>、</a:t>
              </a:r>
              <a:r>
                <a:rPr lang="en-US" altLang="zh-CN" sz="2400" b="1"/>
                <a:t>es</a:t>
              </a:r>
            </a:p>
          </p:txBody>
        </p:sp>
        <p:sp>
          <p:nvSpPr>
            <p:cNvPr id="23573" name="Text Box 18"/>
            <p:cNvSpPr txBox="1">
              <a:spLocks noChangeArrowheads="1"/>
            </p:cNvSpPr>
            <p:nvPr/>
          </p:nvSpPr>
          <p:spPr bwMode="auto">
            <a:xfrm>
              <a:off x="3090302" y="2679303"/>
              <a:ext cx="122561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a:t>EI</a:t>
              </a:r>
              <a:r>
                <a:rPr lang="zh-CN" altLang="en-US" sz="2400" b="1"/>
                <a:t>、</a:t>
              </a:r>
              <a:r>
                <a:rPr lang="en-US" altLang="zh-CN" sz="2400" b="1"/>
                <a:t>ei</a:t>
              </a:r>
            </a:p>
          </p:txBody>
        </p:sp>
        <p:cxnSp>
          <p:nvCxnSpPr>
            <p:cNvPr id="23574" name="直接连接符 26"/>
            <p:cNvCxnSpPr>
              <a:cxnSpLocks noChangeShapeType="1"/>
            </p:cNvCxnSpPr>
            <p:nvPr/>
          </p:nvCxnSpPr>
          <p:spPr bwMode="auto">
            <a:xfrm>
              <a:off x="6071341" y="3719166"/>
              <a:ext cx="2041878" cy="0"/>
            </a:xfrm>
            <a:prstGeom prst="line">
              <a:avLst/>
            </a:prstGeom>
            <a:noFill/>
            <a:ln w="5715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30" name="AutoShape 24"/>
          <p:cNvSpPr>
            <a:spLocks noChangeArrowheads="1"/>
          </p:cNvSpPr>
          <p:nvPr/>
        </p:nvSpPr>
        <p:spPr bwMode="auto">
          <a:xfrm>
            <a:off x="4011613" y="5085482"/>
            <a:ext cx="2057400" cy="952500"/>
          </a:xfrm>
          <a:prstGeom prst="wedgeRoundRectCallout">
            <a:avLst>
              <a:gd name="adj1" fmla="val 35639"/>
              <a:gd name="adj2" fmla="val -234310"/>
              <a:gd name="adj3" fmla="val 16667"/>
            </a:avLst>
          </a:prstGeom>
          <a:noFill/>
          <a:ln w="28575">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sz="2400" b="1"/>
              <a:t>位于零线</a:t>
            </a:r>
            <a:endParaRPr lang="en-US" altLang="zh-CN" sz="2400" b="1"/>
          </a:p>
          <a:p>
            <a:r>
              <a:rPr lang="zh-CN" altLang="en-US" sz="2400" b="1">
                <a:solidFill>
                  <a:srgbClr val="FF0000"/>
                </a:solidFill>
              </a:rPr>
              <a:t>基本偏差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3750" fill="hold"/>
                                        <p:tgtEl>
                                          <p:spTgt spid="28"/>
                                        </p:tgtEl>
                                        <p:attrNameLst>
                                          <p:attrName>ppt_x</p:attrName>
                                        </p:attrNameLst>
                                      </p:cBhvr>
                                      <p:tavLst>
                                        <p:tav tm="0">
                                          <p:val>
                                            <p:strVal val="#ppt_x"/>
                                          </p:val>
                                        </p:tav>
                                        <p:tav tm="100000">
                                          <p:val>
                                            <p:strVal val="#ppt_x"/>
                                          </p:val>
                                        </p:tav>
                                      </p:tavLst>
                                    </p:anim>
                                    <p:anim calcmode="lin" valueType="num">
                                      <p:cBhvr additive="base">
                                        <p:cTn id="18" dur="375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3250"/>
                                        <p:tgtEl>
                                          <p:spTgt spid="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down)">
                                      <p:cBhvr>
                                        <p:cTn id="28" dur="3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B84BDE3-4363-4FCF-A6FA-3E01D2BCBC26}" type="slidenum">
              <a:rPr lang="en-US" altLang="zh-CN" sz="2000" smtClean="0">
                <a:solidFill>
                  <a:schemeClr val="accent2"/>
                </a:solidFill>
              </a:rPr>
              <a:pPr eaLnBrk="1" hangingPunct="1"/>
              <a:t>23</a:t>
            </a:fld>
            <a:endParaRPr lang="en-US" altLang="zh-CN" sz="2000" smtClean="0">
              <a:solidFill>
                <a:schemeClr val="accent2"/>
              </a:solidFill>
            </a:endParaRPr>
          </a:p>
        </p:txBody>
      </p:sp>
      <p:sp>
        <p:nvSpPr>
          <p:cNvPr id="8194" name="Text Box 2"/>
          <p:cNvSpPr txBox="1">
            <a:spLocks noChangeArrowheads="1"/>
          </p:cNvSpPr>
          <p:nvPr/>
        </p:nvSpPr>
        <p:spPr bwMode="auto">
          <a:xfrm>
            <a:off x="609600" y="317600"/>
            <a:ext cx="71310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b="1" dirty="0"/>
              <a:t>4. </a:t>
            </a:r>
            <a:r>
              <a:rPr lang="zh-CN" altLang="en-US" b="1" dirty="0">
                <a:latin typeface="宋体" pitchFamily="2" charset="-122"/>
              </a:rPr>
              <a:t>有关配合的术语和定义</a:t>
            </a:r>
            <a:r>
              <a:rPr lang="zh-CN" altLang="en-US" b="1" dirty="0"/>
              <a:t> </a:t>
            </a:r>
          </a:p>
        </p:txBody>
      </p:sp>
      <p:sp>
        <p:nvSpPr>
          <p:cNvPr id="8195" name="Text Box 3"/>
          <p:cNvSpPr txBox="1">
            <a:spLocks noChangeArrowheads="1"/>
          </p:cNvSpPr>
          <p:nvPr/>
        </p:nvSpPr>
        <p:spPr bwMode="auto">
          <a:xfrm>
            <a:off x="838200" y="762000"/>
            <a:ext cx="3228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(1) </a:t>
            </a:r>
            <a:r>
              <a:rPr lang="zh-CN" altLang="en-US" sz="2400" b="1" dirty="0">
                <a:solidFill>
                  <a:srgbClr val="C00000"/>
                </a:solidFill>
                <a:latin typeface="宋体" pitchFamily="2" charset="-122"/>
              </a:rPr>
              <a:t>配合</a:t>
            </a:r>
            <a:r>
              <a:rPr lang="en-US" altLang="zh-CN" sz="2400" b="1" dirty="0"/>
              <a:t>— </a:t>
            </a:r>
          </a:p>
        </p:txBody>
      </p:sp>
      <p:sp>
        <p:nvSpPr>
          <p:cNvPr id="8196" name="Text Box 4"/>
          <p:cNvSpPr txBox="1">
            <a:spLocks noChangeArrowheads="1"/>
          </p:cNvSpPr>
          <p:nvPr/>
        </p:nvSpPr>
        <p:spPr bwMode="auto">
          <a:xfrm>
            <a:off x="762000" y="1143000"/>
            <a:ext cx="73152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b="1"/>
              <a:t>       </a:t>
            </a:r>
            <a:r>
              <a:rPr lang="zh-CN" altLang="en-US" b="1"/>
              <a:t>是指</a:t>
            </a:r>
            <a:r>
              <a:rPr lang="zh-CN" altLang="en-US" b="1">
                <a:solidFill>
                  <a:srgbClr val="FF0000"/>
                </a:solidFill>
              </a:rPr>
              <a:t>公称尺寸相同</a:t>
            </a:r>
            <a:r>
              <a:rPr lang="zh-CN" altLang="en-US" b="1"/>
              <a:t>的，相互结合的孔和轴</a:t>
            </a:r>
            <a:r>
              <a:rPr lang="zh-CN" altLang="en-US" b="1">
                <a:solidFill>
                  <a:srgbClr val="FF0000"/>
                </a:solidFill>
              </a:rPr>
              <a:t>公差带之间的关系</a:t>
            </a:r>
            <a:r>
              <a:rPr lang="zh-CN" altLang="en-US" b="1"/>
              <a:t>。 </a:t>
            </a:r>
          </a:p>
        </p:txBody>
      </p:sp>
      <p:sp>
        <p:nvSpPr>
          <p:cNvPr id="8247" name="Line 55"/>
          <p:cNvSpPr>
            <a:spLocks noChangeShapeType="1"/>
          </p:cNvSpPr>
          <p:nvPr/>
        </p:nvSpPr>
        <p:spPr bwMode="auto">
          <a:xfrm>
            <a:off x="2895600" y="3886200"/>
            <a:ext cx="0" cy="129540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52" name="Text Box 60"/>
          <p:cNvSpPr txBox="1">
            <a:spLocks noChangeArrowheads="1"/>
          </p:cNvSpPr>
          <p:nvPr/>
        </p:nvSpPr>
        <p:spPr bwMode="auto">
          <a:xfrm>
            <a:off x="4800600" y="5272088"/>
            <a:ext cx="114300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t>配合</a:t>
            </a:r>
          </a:p>
        </p:txBody>
      </p:sp>
      <p:sp>
        <p:nvSpPr>
          <p:cNvPr id="8253" name="AutoShape 61"/>
          <p:cNvSpPr>
            <a:spLocks/>
          </p:cNvSpPr>
          <p:nvPr/>
        </p:nvSpPr>
        <p:spPr bwMode="auto">
          <a:xfrm>
            <a:off x="5791200" y="5105400"/>
            <a:ext cx="457200" cy="914400"/>
          </a:xfrm>
          <a:prstGeom prst="leftBrace">
            <a:avLst>
              <a:gd name="adj1" fmla="val 16667"/>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254" name="Text Box 62"/>
          <p:cNvSpPr txBox="1">
            <a:spLocks noChangeArrowheads="1"/>
          </p:cNvSpPr>
          <p:nvPr/>
        </p:nvSpPr>
        <p:spPr bwMode="auto">
          <a:xfrm>
            <a:off x="6228184" y="4800600"/>
            <a:ext cx="2424113"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配合条件：</a:t>
            </a:r>
          </a:p>
        </p:txBody>
      </p:sp>
      <p:sp>
        <p:nvSpPr>
          <p:cNvPr id="8255" name="Text Box 63"/>
          <p:cNvSpPr txBox="1">
            <a:spLocks noChangeArrowheads="1"/>
          </p:cNvSpPr>
          <p:nvPr/>
        </p:nvSpPr>
        <p:spPr bwMode="auto">
          <a:xfrm>
            <a:off x="6252914" y="5661248"/>
            <a:ext cx="249555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配合性质：</a:t>
            </a:r>
          </a:p>
        </p:txBody>
      </p:sp>
      <p:grpSp>
        <p:nvGrpSpPr>
          <p:cNvPr id="8258" name="Group 66"/>
          <p:cNvGrpSpPr>
            <a:grpSpLocks/>
          </p:cNvGrpSpPr>
          <p:nvPr/>
        </p:nvGrpSpPr>
        <p:grpSpPr bwMode="auto">
          <a:xfrm>
            <a:off x="627063" y="2590800"/>
            <a:ext cx="4953000" cy="3935413"/>
            <a:chOff x="395" y="1632"/>
            <a:chExt cx="3120" cy="2479"/>
          </a:xfrm>
        </p:grpSpPr>
        <p:pic>
          <p:nvPicPr>
            <p:cNvPr id="24590" name="Picture 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 y="1632"/>
              <a:ext cx="3120" cy="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1" name="Text Box 64"/>
            <p:cNvSpPr txBox="1">
              <a:spLocks noChangeArrowheads="1"/>
            </p:cNvSpPr>
            <p:nvPr/>
          </p:nvSpPr>
          <p:spPr bwMode="auto">
            <a:xfrm rot="-5400000">
              <a:off x="25" y="3487"/>
              <a:ext cx="998" cy="2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r" eaLnBrk="1" hangingPunct="1"/>
              <a:r>
                <a:rPr lang="zh-CN" altLang="en-US" sz="2000" b="1"/>
                <a:t>公称尺寸</a:t>
              </a:r>
            </a:p>
          </p:txBody>
        </p:sp>
      </p:grpSp>
      <p:pic>
        <p:nvPicPr>
          <p:cNvPr id="24595"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490" y="1895475"/>
            <a:ext cx="2228850" cy="153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0" name="Group 59"/>
          <p:cNvGrpSpPr>
            <a:grpSpLocks/>
          </p:cNvGrpSpPr>
          <p:nvPr/>
        </p:nvGrpSpPr>
        <p:grpSpPr bwMode="auto">
          <a:xfrm>
            <a:off x="3814763" y="2060824"/>
            <a:ext cx="3581400" cy="1800226"/>
            <a:chOff x="2544" y="1314"/>
            <a:chExt cx="2256" cy="1134"/>
          </a:xfrm>
        </p:grpSpPr>
        <p:sp>
          <p:nvSpPr>
            <p:cNvPr id="21" name="Line 56"/>
            <p:cNvSpPr>
              <a:spLocks noChangeShapeType="1"/>
            </p:cNvSpPr>
            <p:nvPr/>
          </p:nvSpPr>
          <p:spPr bwMode="auto">
            <a:xfrm>
              <a:off x="2544" y="2448"/>
              <a:ext cx="225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Line 58"/>
            <p:cNvSpPr>
              <a:spLocks noChangeShapeType="1"/>
            </p:cNvSpPr>
            <p:nvPr/>
          </p:nvSpPr>
          <p:spPr bwMode="auto">
            <a:xfrm>
              <a:off x="4140" y="1314"/>
              <a:ext cx="15" cy="1134"/>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4"/>
                                        </p:tgtEl>
                                        <p:attrNameLst>
                                          <p:attrName>style.visibility</p:attrName>
                                        </p:attrNameLst>
                                      </p:cBhvr>
                                      <p:to>
                                        <p:strVal val="visible"/>
                                      </p:to>
                                    </p:set>
                                    <p:animEffect transition="in" filter="wipe(left)">
                                      <p:cBhvr>
                                        <p:cTn id="7" dur="3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5"/>
                                        </p:tgtEl>
                                        <p:attrNameLst>
                                          <p:attrName>style.visibility</p:attrName>
                                        </p:attrNameLst>
                                      </p:cBhvr>
                                      <p:to>
                                        <p:strVal val="visible"/>
                                      </p:to>
                                    </p:set>
                                    <p:animEffect transition="in" filter="wipe(left)">
                                      <p:cBhvr>
                                        <p:cTn id="12" dur="300"/>
                                        <p:tgtEl>
                                          <p:spTgt spid="81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6"/>
                                        </p:tgtEl>
                                        <p:attrNameLst>
                                          <p:attrName>style.visibility</p:attrName>
                                        </p:attrNameLst>
                                      </p:cBhvr>
                                      <p:to>
                                        <p:strVal val="visible"/>
                                      </p:to>
                                    </p:set>
                                    <p:animEffect transition="in" filter="wipe(left)">
                                      <p:cBhvr>
                                        <p:cTn id="17" dur="300"/>
                                        <p:tgtEl>
                                          <p:spTgt spid="81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8258"/>
                                        </p:tgtEl>
                                        <p:attrNameLst>
                                          <p:attrName>style.visibility</p:attrName>
                                        </p:attrNameLst>
                                      </p:cBhvr>
                                      <p:to>
                                        <p:strVal val="visible"/>
                                      </p:to>
                                    </p:set>
                                    <p:anim calcmode="lin" valueType="num">
                                      <p:cBhvr additive="base">
                                        <p:cTn id="22" dur="500" fill="hold"/>
                                        <p:tgtEl>
                                          <p:spTgt spid="8258"/>
                                        </p:tgtEl>
                                        <p:attrNameLst>
                                          <p:attrName>ppt_x</p:attrName>
                                        </p:attrNameLst>
                                      </p:cBhvr>
                                      <p:tavLst>
                                        <p:tav tm="0">
                                          <p:val>
                                            <p:strVal val="0-#ppt_w/2"/>
                                          </p:val>
                                        </p:tav>
                                        <p:tav tm="100000">
                                          <p:val>
                                            <p:strVal val="#ppt_x"/>
                                          </p:val>
                                        </p:tav>
                                      </p:tavLst>
                                    </p:anim>
                                    <p:anim calcmode="lin" valueType="num">
                                      <p:cBhvr additive="base">
                                        <p:cTn id="23" dur="500" fill="hold"/>
                                        <p:tgtEl>
                                          <p:spTgt spid="8258"/>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8247"/>
                                        </p:tgtEl>
                                        <p:attrNameLst>
                                          <p:attrName>style.visibility</p:attrName>
                                        </p:attrNameLst>
                                      </p:cBhvr>
                                      <p:to>
                                        <p:strVal val="visible"/>
                                      </p:to>
                                    </p:set>
                                    <p:anim calcmode="lin" valueType="num">
                                      <p:cBhvr>
                                        <p:cTn id="28" dur="500" fill="hold"/>
                                        <p:tgtEl>
                                          <p:spTgt spid="8247"/>
                                        </p:tgtEl>
                                        <p:attrNameLst>
                                          <p:attrName>ppt_x</p:attrName>
                                        </p:attrNameLst>
                                      </p:cBhvr>
                                      <p:tavLst>
                                        <p:tav tm="0">
                                          <p:val>
                                            <p:strVal val="#ppt_x"/>
                                          </p:val>
                                        </p:tav>
                                        <p:tav tm="100000">
                                          <p:val>
                                            <p:strVal val="#ppt_x"/>
                                          </p:val>
                                        </p:tav>
                                      </p:tavLst>
                                    </p:anim>
                                    <p:anim calcmode="lin" valueType="num">
                                      <p:cBhvr>
                                        <p:cTn id="29" dur="500" fill="hold"/>
                                        <p:tgtEl>
                                          <p:spTgt spid="8247"/>
                                        </p:tgtEl>
                                        <p:attrNameLst>
                                          <p:attrName>ppt_y</p:attrName>
                                        </p:attrNameLst>
                                      </p:cBhvr>
                                      <p:tavLst>
                                        <p:tav tm="0">
                                          <p:val>
                                            <p:strVal val="#ppt_y-#ppt_h/2"/>
                                          </p:val>
                                        </p:tav>
                                        <p:tav tm="100000">
                                          <p:val>
                                            <p:strVal val="#ppt_y"/>
                                          </p:val>
                                        </p:tav>
                                      </p:tavLst>
                                    </p:anim>
                                    <p:anim calcmode="lin" valueType="num">
                                      <p:cBhvr>
                                        <p:cTn id="30" dur="500" fill="hold"/>
                                        <p:tgtEl>
                                          <p:spTgt spid="8247"/>
                                        </p:tgtEl>
                                        <p:attrNameLst>
                                          <p:attrName>ppt_w</p:attrName>
                                        </p:attrNameLst>
                                      </p:cBhvr>
                                      <p:tavLst>
                                        <p:tav tm="0">
                                          <p:val>
                                            <p:strVal val="#ppt_w"/>
                                          </p:val>
                                        </p:tav>
                                        <p:tav tm="100000">
                                          <p:val>
                                            <p:strVal val="#ppt_w"/>
                                          </p:val>
                                        </p:tav>
                                      </p:tavLst>
                                    </p:anim>
                                    <p:anim calcmode="lin" valueType="num">
                                      <p:cBhvr>
                                        <p:cTn id="31" dur="500" fill="hold"/>
                                        <p:tgtEl>
                                          <p:spTgt spid="8247"/>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24595"/>
                                        </p:tgtEl>
                                        <p:attrNameLst>
                                          <p:attrName>style.visibility</p:attrName>
                                        </p:attrNameLst>
                                      </p:cBhvr>
                                      <p:to>
                                        <p:strVal val="visible"/>
                                      </p:to>
                                    </p:set>
                                    <p:animEffect transition="in" filter="wipe(down)">
                                      <p:cBhvr>
                                        <p:cTn id="36" dur="500"/>
                                        <p:tgtEl>
                                          <p:spTgt spid="2459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8252"/>
                                        </p:tgtEl>
                                        <p:attrNameLst>
                                          <p:attrName>style.visibility</p:attrName>
                                        </p:attrNameLst>
                                      </p:cBhvr>
                                      <p:to>
                                        <p:strVal val="visible"/>
                                      </p:to>
                                    </p:set>
                                    <p:animEffect transition="in" filter="wipe(left)">
                                      <p:cBhvr>
                                        <p:cTn id="51" dur="300"/>
                                        <p:tgtEl>
                                          <p:spTgt spid="825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8253"/>
                                        </p:tgtEl>
                                        <p:attrNameLst>
                                          <p:attrName>style.visibility</p:attrName>
                                        </p:attrNameLst>
                                      </p:cBhvr>
                                      <p:to>
                                        <p:strVal val="visible"/>
                                      </p:to>
                                    </p:set>
                                    <p:animEffect transition="in" filter="wipe(left)">
                                      <p:cBhvr>
                                        <p:cTn id="56" dur="500"/>
                                        <p:tgtEl>
                                          <p:spTgt spid="825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iterate type="wd">
                                    <p:tmPct val="100000"/>
                                  </p:iterate>
                                  <p:childTnLst>
                                    <p:set>
                                      <p:cBhvr>
                                        <p:cTn id="60" dur="1" fill="hold">
                                          <p:stCondLst>
                                            <p:cond delay="0"/>
                                          </p:stCondLst>
                                        </p:cTn>
                                        <p:tgtEl>
                                          <p:spTgt spid="8254"/>
                                        </p:tgtEl>
                                        <p:attrNameLst>
                                          <p:attrName>style.visibility</p:attrName>
                                        </p:attrNameLst>
                                      </p:cBhvr>
                                      <p:to>
                                        <p:strVal val="visible"/>
                                      </p:to>
                                    </p:set>
                                    <p:animEffect transition="in" filter="wipe(left)">
                                      <p:cBhvr>
                                        <p:cTn id="61" dur="300"/>
                                        <p:tgtEl>
                                          <p:spTgt spid="825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iterate type="wd">
                                    <p:tmPct val="100000"/>
                                  </p:iterate>
                                  <p:childTnLst>
                                    <p:set>
                                      <p:cBhvr>
                                        <p:cTn id="65" dur="1" fill="hold">
                                          <p:stCondLst>
                                            <p:cond delay="0"/>
                                          </p:stCondLst>
                                        </p:cTn>
                                        <p:tgtEl>
                                          <p:spTgt spid="8255"/>
                                        </p:tgtEl>
                                        <p:attrNameLst>
                                          <p:attrName>style.visibility</p:attrName>
                                        </p:attrNameLst>
                                      </p:cBhvr>
                                      <p:to>
                                        <p:strVal val="visible"/>
                                      </p:to>
                                    </p:set>
                                    <p:animEffect transition="in" filter="wipe(left)">
                                      <p:cBhvr>
                                        <p:cTn id="66" dur="300"/>
                                        <p:tgtEl>
                                          <p:spTgt spid="8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utoUpdateAnimBg="0"/>
      <p:bldP spid="8196" grpId="0" autoUpdateAnimBg="0"/>
      <p:bldP spid="8247" grpId="0" animBg="1"/>
      <p:bldP spid="8252" grpId="0" autoUpdateAnimBg="0"/>
      <p:bldP spid="8253" grpId="0" animBg="1"/>
      <p:bldP spid="8254" grpId="0" autoUpdateAnimBg="0"/>
      <p:bldP spid="825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69CF4457-BA47-4EA0-8D50-FB265A07937F}" type="slidenum">
              <a:rPr lang="en-US" altLang="zh-CN" sz="2000" smtClean="0">
                <a:solidFill>
                  <a:schemeClr val="accent2"/>
                </a:solidFill>
              </a:rPr>
              <a:pPr eaLnBrk="1" hangingPunct="1"/>
              <a:t>24</a:t>
            </a:fld>
            <a:endParaRPr lang="en-US" altLang="zh-CN" sz="2000" smtClean="0">
              <a:solidFill>
                <a:schemeClr val="accent2"/>
              </a:solidFill>
            </a:endParaRPr>
          </a:p>
        </p:txBody>
      </p:sp>
      <p:sp>
        <p:nvSpPr>
          <p:cNvPr id="59396" name="Text Box 4"/>
          <p:cNvSpPr txBox="1">
            <a:spLocks noChangeArrowheads="1"/>
          </p:cNvSpPr>
          <p:nvPr/>
        </p:nvSpPr>
        <p:spPr bwMode="auto">
          <a:xfrm>
            <a:off x="1331640" y="4217888"/>
            <a:ext cx="4216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sz="3600" b="1" dirty="0"/>
              <a:t>(</a:t>
            </a:r>
            <a:r>
              <a:rPr lang="en-US" altLang="zh-CN" sz="3600" b="1" dirty="0">
                <a:latin typeface="宋体" pitchFamily="2" charset="-122"/>
              </a:rPr>
              <a:t>3</a:t>
            </a:r>
            <a:r>
              <a:rPr lang="en-US" altLang="zh-CN" sz="3600" b="1" dirty="0"/>
              <a:t>) </a:t>
            </a:r>
            <a:r>
              <a:rPr lang="zh-CN" altLang="en-US" sz="3600" b="1" dirty="0">
                <a:latin typeface="宋体" pitchFamily="2" charset="-122"/>
              </a:rPr>
              <a:t>配合的分类</a:t>
            </a:r>
            <a:r>
              <a:rPr lang="zh-CN" altLang="en-US" sz="3600" b="1" dirty="0"/>
              <a:t> </a:t>
            </a:r>
          </a:p>
        </p:txBody>
      </p:sp>
      <p:sp>
        <p:nvSpPr>
          <p:cNvPr id="59397" name="Text Box 5"/>
          <p:cNvSpPr txBox="1">
            <a:spLocks noChangeArrowheads="1"/>
          </p:cNvSpPr>
          <p:nvPr/>
        </p:nvSpPr>
        <p:spPr bwMode="auto">
          <a:xfrm>
            <a:off x="914400" y="809848"/>
            <a:ext cx="6321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sz="3600" b="1" dirty="0"/>
              <a:t>(2) </a:t>
            </a:r>
            <a:r>
              <a:rPr lang="zh-CN" altLang="en-US" sz="3600" b="1" dirty="0">
                <a:latin typeface="宋体" pitchFamily="2" charset="-122"/>
              </a:rPr>
              <a:t>间隙或过盈</a:t>
            </a:r>
            <a:r>
              <a:rPr lang="zh-CN" altLang="en-US" sz="3600" b="1" dirty="0"/>
              <a:t> </a:t>
            </a:r>
          </a:p>
        </p:txBody>
      </p:sp>
      <p:sp>
        <p:nvSpPr>
          <p:cNvPr id="59398" name="Text Box 6"/>
          <p:cNvSpPr txBox="1">
            <a:spLocks noChangeArrowheads="1"/>
          </p:cNvSpPr>
          <p:nvPr/>
        </p:nvSpPr>
        <p:spPr bwMode="auto">
          <a:xfrm>
            <a:off x="1447800" y="1648048"/>
            <a:ext cx="41322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3200" b="1" i="1" dirty="0"/>
              <a:t>X </a:t>
            </a:r>
            <a:r>
              <a:rPr lang="en-US" altLang="zh-CN" sz="3200" b="1" dirty="0"/>
              <a:t>= </a:t>
            </a:r>
            <a:r>
              <a:rPr lang="en-US" altLang="zh-CN" sz="3200" b="1" i="1" dirty="0"/>
              <a:t>D </a:t>
            </a:r>
            <a:r>
              <a:rPr lang="en-US" altLang="zh-CN" sz="3200" b="1" i="1" dirty="0">
                <a:cs typeface="Times New Roman" pitchFamily="18" charset="0"/>
              </a:rPr>
              <a:t>— </a:t>
            </a:r>
            <a:r>
              <a:rPr lang="en-US" altLang="zh-CN" sz="3200" b="1" i="1" dirty="0"/>
              <a:t>d  </a:t>
            </a:r>
            <a:r>
              <a:rPr lang="en-US" altLang="zh-CN" sz="3200" b="1" dirty="0">
                <a:latin typeface="宋体" pitchFamily="2" charset="-122"/>
                <a:sym typeface="Symbol" pitchFamily="18" charset="2"/>
              </a:rPr>
              <a:t>≥ </a:t>
            </a:r>
            <a:r>
              <a:rPr lang="en-US" altLang="zh-CN" sz="3200" b="1" dirty="0">
                <a:sym typeface="Symbol" pitchFamily="18" charset="2"/>
              </a:rPr>
              <a:t> 0</a:t>
            </a:r>
          </a:p>
        </p:txBody>
      </p:sp>
      <p:sp>
        <p:nvSpPr>
          <p:cNvPr id="59399" name="Text Box 7"/>
          <p:cNvSpPr txBox="1">
            <a:spLocks noChangeArrowheads="1"/>
          </p:cNvSpPr>
          <p:nvPr/>
        </p:nvSpPr>
        <p:spPr bwMode="auto">
          <a:xfrm>
            <a:off x="1447800" y="2573561"/>
            <a:ext cx="42767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3200" b="1" i="1" dirty="0">
                <a:sym typeface="Symbol" pitchFamily="18" charset="2"/>
              </a:rPr>
              <a:t>Y </a:t>
            </a:r>
            <a:r>
              <a:rPr lang="en-US" altLang="zh-CN" sz="3200" b="1" dirty="0">
                <a:sym typeface="Symbol" pitchFamily="18" charset="2"/>
              </a:rPr>
              <a:t>= </a:t>
            </a:r>
            <a:r>
              <a:rPr lang="en-US" altLang="zh-CN" sz="3200" b="1" i="1" dirty="0">
                <a:sym typeface="Symbol" pitchFamily="18" charset="2"/>
              </a:rPr>
              <a:t>D </a:t>
            </a:r>
            <a:r>
              <a:rPr lang="en-US" altLang="zh-CN" sz="3200" b="1" i="1" dirty="0">
                <a:cs typeface="Times New Roman" pitchFamily="18" charset="0"/>
                <a:sym typeface="Symbol" pitchFamily="18" charset="2"/>
              </a:rPr>
              <a:t>— </a:t>
            </a:r>
            <a:r>
              <a:rPr lang="en-US" altLang="zh-CN" sz="3200" b="1" i="1" dirty="0">
                <a:sym typeface="Symbol" pitchFamily="18" charset="2"/>
              </a:rPr>
              <a:t>d </a:t>
            </a:r>
            <a:r>
              <a:rPr lang="en-US" altLang="zh-CN" sz="3200" b="1" dirty="0">
                <a:latin typeface="宋体" pitchFamily="2" charset="-122"/>
                <a:sym typeface="Symbol" pitchFamily="18" charset="2"/>
              </a:rPr>
              <a:t>≤ </a:t>
            </a:r>
            <a:r>
              <a:rPr lang="en-US" altLang="zh-CN" sz="3200" b="1" dirty="0">
                <a:sym typeface="Symbol" pitchFamily="18" charset="2"/>
              </a:rPr>
              <a:t> 0</a:t>
            </a:r>
          </a:p>
        </p:txBody>
      </p:sp>
      <p:sp>
        <p:nvSpPr>
          <p:cNvPr id="59400" name="Rectangle 8"/>
          <p:cNvSpPr>
            <a:spLocks noChangeArrowheads="1"/>
          </p:cNvSpPr>
          <p:nvPr/>
        </p:nvSpPr>
        <p:spPr bwMode="auto">
          <a:xfrm>
            <a:off x="4929188" y="1648048"/>
            <a:ext cx="31718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zh-CN" altLang="en-US" sz="3200" dirty="0">
                <a:sym typeface="Symbol" pitchFamily="18" charset="2"/>
              </a:rPr>
              <a:t>称</a:t>
            </a:r>
            <a:r>
              <a:rPr lang="zh-CN" altLang="en-US" sz="3200" b="1" dirty="0">
                <a:solidFill>
                  <a:srgbClr val="FF0000"/>
                </a:solidFill>
                <a:sym typeface="Symbol" pitchFamily="18" charset="2"/>
              </a:rPr>
              <a:t>间隙</a:t>
            </a:r>
          </a:p>
        </p:txBody>
      </p:sp>
      <p:sp>
        <p:nvSpPr>
          <p:cNvPr id="59401" name="Rectangle 9"/>
          <p:cNvSpPr>
            <a:spLocks noChangeArrowheads="1"/>
          </p:cNvSpPr>
          <p:nvPr/>
        </p:nvSpPr>
        <p:spPr bwMode="auto">
          <a:xfrm>
            <a:off x="4927600" y="2575148"/>
            <a:ext cx="34607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defRPr/>
            </a:pPr>
            <a:r>
              <a:rPr lang="zh-CN" altLang="en-US" sz="3200" b="1">
                <a:effectLst>
                  <a:outerShdw blurRad="38100" dist="38100" dir="2700000" algn="tl">
                    <a:srgbClr val="C0C0C0"/>
                  </a:outerShdw>
                </a:effectLst>
                <a:sym typeface="Symbol" pitchFamily="18" charset="2"/>
              </a:rPr>
              <a:t>称</a:t>
            </a:r>
            <a:r>
              <a:rPr lang="zh-CN" altLang="en-US" sz="3200" b="1">
                <a:solidFill>
                  <a:srgbClr val="FF0000"/>
                </a:solidFill>
                <a:effectLst>
                  <a:outerShdw blurRad="38100" dist="38100" dir="2700000" algn="tl">
                    <a:srgbClr val="C0C0C0"/>
                  </a:outerShdw>
                </a:effectLst>
                <a:sym typeface="Symbol" pitchFamily="18" charset="2"/>
              </a:rPr>
              <a:t>过盈</a:t>
            </a:r>
          </a:p>
        </p:txBody>
      </p:sp>
      <p:sp>
        <p:nvSpPr>
          <p:cNvPr id="59402" name="AutoShape 10"/>
          <p:cNvSpPr>
            <a:spLocks/>
          </p:cNvSpPr>
          <p:nvPr/>
        </p:nvSpPr>
        <p:spPr bwMode="auto">
          <a:xfrm>
            <a:off x="4819452" y="3641824"/>
            <a:ext cx="328612" cy="1808163"/>
          </a:xfrm>
          <a:prstGeom prst="leftBrace">
            <a:avLst>
              <a:gd name="adj1" fmla="val 45854"/>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3" name="Text Box 11"/>
          <p:cNvSpPr txBox="1">
            <a:spLocks noChangeArrowheads="1"/>
          </p:cNvSpPr>
          <p:nvPr/>
        </p:nvSpPr>
        <p:spPr bwMode="auto">
          <a:xfrm>
            <a:off x="5208588" y="3400648"/>
            <a:ext cx="26035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3200" b="1"/>
              <a:t>间隙配合</a:t>
            </a:r>
          </a:p>
        </p:txBody>
      </p:sp>
      <p:sp>
        <p:nvSpPr>
          <p:cNvPr id="59404" name="Text Box 12"/>
          <p:cNvSpPr txBox="1">
            <a:spLocks noChangeArrowheads="1"/>
          </p:cNvSpPr>
          <p:nvPr/>
        </p:nvSpPr>
        <p:spPr bwMode="auto">
          <a:xfrm>
            <a:off x="5248275" y="4286473"/>
            <a:ext cx="2819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3200" b="1"/>
              <a:t>过盈配合</a:t>
            </a:r>
          </a:p>
        </p:txBody>
      </p:sp>
      <p:sp>
        <p:nvSpPr>
          <p:cNvPr id="59405" name="Rectangle 13"/>
          <p:cNvSpPr>
            <a:spLocks noChangeArrowheads="1"/>
          </p:cNvSpPr>
          <p:nvPr/>
        </p:nvSpPr>
        <p:spPr bwMode="auto">
          <a:xfrm>
            <a:off x="5292725" y="5081811"/>
            <a:ext cx="28924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3200" b="1"/>
              <a:t>过渡配合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397"/>
                                        </p:tgtEl>
                                        <p:attrNameLst>
                                          <p:attrName>style.visibility</p:attrName>
                                        </p:attrNameLst>
                                      </p:cBhvr>
                                      <p:to>
                                        <p:strVal val="visible"/>
                                      </p:to>
                                    </p:set>
                                    <p:animEffect transition="in" filter="wipe(left)">
                                      <p:cBhvr>
                                        <p:cTn id="7" dur="300"/>
                                        <p:tgtEl>
                                          <p:spTgt spid="593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9398"/>
                                        </p:tgtEl>
                                        <p:attrNameLst>
                                          <p:attrName>style.visibility</p:attrName>
                                        </p:attrNameLst>
                                      </p:cBhvr>
                                      <p:to>
                                        <p:strVal val="visible"/>
                                      </p:to>
                                    </p:set>
                                    <p:animEffect transition="in" filter="wipe(left)">
                                      <p:cBhvr>
                                        <p:cTn id="12" dur="300"/>
                                        <p:tgtEl>
                                          <p:spTgt spid="593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9400"/>
                                        </p:tgtEl>
                                        <p:attrNameLst>
                                          <p:attrName>style.visibility</p:attrName>
                                        </p:attrNameLst>
                                      </p:cBhvr>
                                      <p:to>
                                        <p:strVal val="visible"/>
                                      </p:to>
                                    </p:set>
                                    <p:animEffect transition="in" filter="wipe(left)">
                                      <p:cBhvr>
                                        <p:cTn id="17" dur="300"/>
                                        <p:tgtEl>
                                          <p:spTgt spid="594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9399"/>
                                        </p:tgtEl>
                                        <p:attrNameLst>
                                          <p:attrName>style.visibility</p:attrName>
                                        </p:attrNameLst>
                                      </p:cBhvr>
                                      <p:to>
                                        <p:strVal val="visible"/>
                                      </p:to>
                                    </p:set>
                                    <p:animEffect transition="in" filter="wipe(left)">
                                      <p:cBhvr>
                                        <p:cTn id="22" dur="300"/>
                                        <p:tgtEl>
                                          <p:spTgt spid="5939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9401"/>
                                        </p:tgtEl>
                                        <p:attrNameLst>
                                          <p:attrName>style.visibility</p:attrName>
                                        </p:attrNameLst>
                                      </p:cBhvr>
                                      <p:to>
                                        <p:strVal val="visible"/>
                                      </p:to>
                                    </p:set>
                                    <p:animEffect transition="in" filter="wipe(left)">
                                      <p:cBhvr>
                                        <p:cTn id="27" dur="300"/>
                                        <p:tgtEl>
                                          <p:spTgt spid="594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9396"/>
                                        </p:tgtEl>
                                        <p:attrNameLst>
                                          <p:attrName>style.visibility</p:attrName>
                                        </p:attrNameLst>
                                      </p:cBhvr>
                                      <p:to>
                                        <p:strVal val="visible"/>
                                      </p:to>
                                    </p:set>
                                    <p:animEffect transition="in" filter="wipe(left)">
                                      <p:cBhvr>
                                        <p:cTn id="32" dur="300"/>
                                        <p:tgtEl>
                                          <p:spTgt spid="593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9402"/>
                                        </p:tgtEl>
                                        <p:attrNameLst>
                                          <p:attrName>style.visibility</p:attrName>
                                        </p:attrNameLst>
                                      </p:cBhvr>
                                      <p:to>
                                        <p:strVal val="visible"/>
                                      </p:to>
                                    </p:set>
                                    <p:animEffect transition="in" filter="wipe(left)">
                                      <p:cBhvr>
                                        <p:cTn id="37" dur="500"/>
                                        <p:tgtEl>
                                          <p:spTgt spid="5940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9403"/>
                                        </p:tgtEl>
                                        <p:attrNameLst>
                                          <p:attrName>style.visibility</p:attrName>
                                        </p:attrNameLst>
                                      </p:cBhvr>
                                      <p:to>
                                        <p:strVal val="visible"/>
                                      </p:to>
                                    </p:set>
                                    <p:animEffect transition="in" filter="wipe(left)">
                                      <p:cBhvr>
                                        <p:cTn id="42" dur="300"/>
                                        <p:tgtEl>
                                          <p:spTgt spid="5940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9404"/>
                                        </p:tgtEl>
                                        <p:attrNameLst>
                                          <p:attrName>style.visibility</p:attrName>
                                        </p:attrNameLst>
                                      </p:cBhvr>
                                      <p:to>
                                        <p:strVal val="visible"/>
                                      </p:to>
                                    </p:set>
                                    <p:animEffect transition="in" filter="wipe(left)">
                                      <p:cBhvr>
                                        <p:cTn id="47" dur="300"/>
                                        <p:tgtEl>
                                          <p:spTgt spid="5940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9405"/>
                                        </p:tgtEl>
                                        <p:attrNameLst>
                                          <p:attrName>style.visibility</p:attrName>
                                        </p:attrNameLst>
                                      </p:cBhvr>
                                      <p:to>
                                        <p:strVal val="visible"/>
                                      </p:to>
                                    </p:set>
                                    <p:animEffect transition="in" filter="wipe(left)">
                                      <p:cBhvr>
                                        <p:cTn id="52" dur="300"/>
                                        <p:tgtEl>
                                          <p:spTgt spid="59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utoUpdateAnimBg="0"/>
      <p:bldP spid="59397" grpId="0" autoUpdateAnimBg="0"/>
      <p:bldP spid="59398" grpId="0" autoUpdateAnimBg="0"/>
      <p:bldP spid="59399" grpId="0" autoUpdateAnimBg="0"/>
      <p:bldP spid="59400" grpId="0" autoUpdateAnimBg="0"/>
      <p:bldP spid="59401" grpId="0" autoUpdateAnimBg="0"/>
      <p:bldP spid="59402" grpId="0" animBg="1"/>
      <p:bldP spid="59403" grpId="0" autoUpdateAnimBg="0"/>
      <p:bldP spid="59404" grpId="0" autoUpdateAnimBg="0"/>
      <p:bldP spid="5940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BB30685-F9B8-4135-9E1E-74B7061495B9}" type="slidenum">
              <a:rPr lang="en-US" altLang="zh-CN" sz="2000" smtClean="0">
                <a:solidFill>
                  <a:schemeClr val="accent2"/>
                </a:solidFill>
              </a:rPr>
              <a:pPr eaLnBrk="1" hangingPunct="1"/>
              <a:t>25</a:t>
            </a:fld>
            <a:endParaRPr lang="en-US" altLang="zh-CN" sz="2000" smtClean="0">
              <a:solidFill>
                <a:schemeClr val="accent2"/>
              </a:solidFill>
            </a:endParaRPr>
          </a:p>
        </p:txBody>
      </p:sp>
      <p:sp>
        <p:nvSpPr>
          <p:cNvPr id="44036" name="Text Box 4"/>
          <p:cNvSpPr txBox="1">
            <a:spLocks noChangeArrowheads="1"/>
          </p:cNvSpPr>
          <p:nvPr/>
        </p:nvSpPr>
        <p:spPr bwMode="auto">
          <a:xfrm>
            <a:off x="538609" y="317600"/>
            <a:ext cx="5329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①  </a:t>
            </a:r>
            <a:r>
              <a:rPr lang="zh-CN" altLang="en-US" b="1" dirty="0"/>
              <a:t>间隙配合 （见图</a:t>
            </a:r>
            <a:r>
              <a:rPr lang="en-US" altLang="zh-CN" b="1" dirty="0" smtClean="0"/>
              <a:t>3.6</a:t>
            </a:r>
            <a:r>
              <a:rPr lang="zh-CN" altLang="en-US" b="1" dirty="0"/>
              <a:t>）</a:t>
            </a:r>
          </a:p>
        </p:txBody>
      </p:sp>
      <p:sp>
        <p:nvSpPr>
          <p:cNvPr id="44040" name="Text Box 8"/>
          <p:cNvSpPr txBox="1">
            <a:spLocks noChangeArrowheads="1"/>
          </p:cNvSpPr>
          <p:nvPr/>
        </p:nvSpPr>
        <p:spPr bwMode="auto">
          <a:xfrm>
            <a:off x="714821" y="782216"/>
            <a:ext cx="767360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dirty="0">
                <a:cs typeface="Times New Roman" pitchFamily="18" charset="0"/>
              </a:rPr>
              <a:t>—</a:t>
            </a:r>
            <a:r>
              <a:rPr lang="zh-CN" altLang="en-US" b="1" dirty="0"/>
              <a:t>具有</a:t>
            </a:r>
            <a:r>
              <a:rPr lang="zh-CN" altLang="en-US" b="1" dirty="0">
                <a:solidFill>
                  <a:srgbClr val="FF0000"/>
                </a:solidFill>
              </a:rPr>
              <a:t>间隙</a:t>
            </a:r>
            <a:r>
              <a:rPr lang="zh-CN" altLang="en-US" b="1" dirty="0"/>
              <a:t>（</a:t>
            </a:r>
            <a:r>
              <a:rPr lang="zh-CN" altLang="en-US" b="1" dirty="0">
                <a:solidFill>
                  <a:schemeClr val="tx2"/>
                </a:solidFill>
              </a:rPr>
              <a:t>包括最小间隙等于零</a:t>
            </a:r>
            <a:r>
              <a:rPr lang="zh-CN" altLang="en-US" b="1" dirty="0"/>
              <a:t>）的配合。</a:t>
            </a:r>
          </a:p>
        </p:txBody>
      </p:sp>
      <p:sp>
        <p:nvSpPr>
          <p:cNvPr id="44047" name="Text Box 15"/>
          <p:cNvSpPr txBox="1">
            <a:spLocks noChangeArrowheads="1"/>
          </p:cNvSpPr>
          <p:nvPr/>
        </p:nvSpPr>
        <p:spPr bwMode="auto">
          <a:xfrm>
            <a:off x="1526009" y="5219719"/>
            <a:ext cx="46307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dirty="0" err="1"/>
              <a:t>D</a:t>
            </a:r>
            <a:r>
              <a:rPr lang="en-US" altLang="zh-CN" b="1" baseline="-25000" dirty="0" err="1"/>
              <a:t>max</a:t>
            </a:r>
            <a:r>
              <a:rPr lang="en-US" altLang="zh-CN" b="1" dirty="0">
                <a:cs typeface="Times New Roman" pitchFamily="18" charset="0"/>
              </a:rPr>
              <a:t>–</a:t>
            </a:r>
            <a:r>
              <a:rPr lang="en-US" altLang="zh-CN" b="1" i="1" dirty="0" err="1"/>
              <a:t>d</a:t>
            </a:r>
            <a:r>
              <a:rPr lang="en-US" altLang="zh-CN" b="1" baseline="-25000" dirty="0" err="1"/>
              <a:t>min</a:t>
            </a:r>
            <a:r>
              <a:rPr lang="en-US" altLang="zh-CN" b="1" dirty="0">
                <a:cs typeface="Times New Roman" pitchFamily="18" charset="0"/>
              </a:rPr>
              <a:t>=</a:t>
            </a:r>
            <a:r>
              <a:rPr lang="en-US" altLang="zh-CN" b="1" dirty="0">
                <a:solidFill>
                  <a:srgbClr val="FF0000"/>
                </a:solidFill>
              </a:rPr>
              <a:t>ES–</a:t>
            </a:r>
            <a:r>
              <a:rPr lang="en-US" altLang="zh-CN" b="1" dirty="0" err="1">
                <a:solidFill>
                  <a:srgbClr val="FF0000"/>
                </a:solidFill>
              </a:rPr>
              <a:t>ei</a:t>
            </a:r>
            <a:r>
              <a:rPr lang="en-US" altLang="zh-CN" b="1" dirty="0">
                <a:solidFill>
                  <a:srgbClr val="FF0000"/>
                </a:solidFill>
              </a:rPr>
              <a:t>  </a:t>
            </a:r>
            <a:r>
              <a:rPr lang="zh-CN" altLang="en-US" b="1" dirty="0"/>
              <a:t>（</a:t>
            </a:r>
            <a:r>
              <a:rPr lang="en-US" altLang="zh-CN" b="1" dirty="0"/>
              <a:t>3.5</a:t>
            </a:r>
            <a:r>
              <a:rPr lang="zh-CN" altLang="en-US" b="1" dirty="0"/>
              <a:t>）</a:t>
            </a:r>
            <a:endParaRPr lang="zh-CN" altLang="en-US" b="1" dirty="0">
              <a:cs typeface="Times New Roman" pitchFamily="18" charset="0"/>
            </a:endParaRPr>
          </a:p>
        </p:txBody>
      </p:sp>
      <p:sp>
        <p:nvSpPr>
          <p:cNvPr id="44049" name="Text Box 17"/>
          <p:cNvSpPr txBox="1">
            <a:spLocks noChangeArrowheads="1"/>
          </p:cNvSpPr>
          <p:nvPr/>
        </p:nvSpPr>
        <p:spPr bwMode="auto">
          <a:xfrm>
            <a:off x="611609" y="5219719"/>
            <a:ext cx="1371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solidFill>
                  <a:srgbClr val="CC0066"/>
                </a:solidFill>
              </a:rPr>
              <a:t>X</a:t>
            </a:r>
            <a:r>
              <a:rPr lang="en-US" altLang="zh-CN" b="1" baseline="-25000">
                <a:solidFill>
                  <a:srgbClr val="CC0066"/>
                </a:solidFill>
              </a:rPr>
              <a:t>max</a:t>
            </a:r>
            <a:r>
              <a:rPr lang="en-US" altLang="zh-CN" b="1"/>
              <a:t>=</a:t>
            </a:r>
          </a:p>
        </p:txBody>
      </p:sp>
      <p:sp>
        <p:nvSpPr>
          <p:cNvPr id="44050" name="Text Box 18"/>
          <p:cNvSpPr txBox="1">
            <a:spLocks noChangeArrowheads="1"/>
          </p:cNvSpPr>
          <p:nvPr/>
        </p:nvSpPr>
        <p:spPr bwMode="auto">
          <a:xfrm>
            <a:off x="1678409" y="5829319"/>
            <a:ext cx="4549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D</a:t>
            </a:r>
            <a:r>
              <a:rPr lang="en-US" altLang="zh-CN" b="1" baseline="-25000"/>
              <a:t>min</a:t>
            </a:r>
            <a:r>
              <a:rPr lang="en-US" altLang="zh-CN" b="1">
                <a:cs typeface="Times New Roman" pitchFamily="18" charset="0"/>
              </a:rPr>
              <a:t>–</a:t>
            </a:r>
            <a:r>
              <a:rPr lang="en-US" altLang="zh-CN" b="1" i="1"/>
              <a:t>d</a:t>
            </a:r>
            <a:r>
              <a:rPr lang="en-US" altLang="zh-CN" b="1" baseline="-25000"/>
              <a:t>max</a:t>
            </a:r>
            <a:r>
              <a:rPr lang="en-US" altLang="zh-CN" b="1">
                <a:cs typeface="Times New Roman" pitchFamily="18" charset="0"/>
              </a:rPr>
              <a:t>=</a:t>
            </a:r>
            <a:r>
              <a:rPr lang="en-US" altLang="zh-CN" b="1">
                <a:solidFill>
                  <a:srgbClr val="FF0000"/>
                </a:solidFill>
              </a:rPr>
              <a:t>EI–es </a:t>
            </a:r>
            <a:r>
              <a:rPr lang="zh-CN" altLang="en-US" b="1"/>
              <a:t>（</a:t>
            </a:r>
            <a:r>
              <a:rPr lang="en-US" altLang="zh-CN" b="1"/>
              <a:t>3.6</a:t>
            </a:r>
            <a:r>
              <a:rPr lang="zh-CN" altLang="en-US" b="1"/>
              <a:t>）</a:t>
            </a:r>
            <a:endParaRPr lang="zh-CN" altLang="en-US" b="1">
              <a:cs typeface="Times New Roman" pitchFamily="18" charset="0"/>
            </a:endParaRPr>
          </a:p>
        </p:txBody>
      </p:sp>
      <p:sp>
        <p:nvSpPr>
          <p:cNvPr id="44052" name="Text Box 20"/>
          <p:cNvSpPr txBox="1">
            <a:spLocks noChangeArrowheads="1"/>
          </p:cNvSpPr>
          <p:nvPr/>
        </p:nvSpPr>
        <p:spPr bwMode="auto">
          <a:xfrm>
            <a:off x="611609" y="5829319"/>
            <a:ext cx="2057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solidFill>
                  <a:srgbClr val="CC0066"/>
                </a:solidFill>
              </a:rPr>
              <a:t>X</a:t>
            </a:r>
            <a:r>
              <a:rPr lang="en-US" altLang="zh-CN" b="1" baseline="-25000">
                <a:solidFill>
                  <a:srgbClr val="CC0066"/>
                </a:solidFill>
              </a:rPr>
              <a:t>min</a:t>
            </a:r>
            <a:r>
              <a:rPr lang="en-US" altLang="zh-CN" b="1"/>
              <a:t>=</a:t>
            </a:r>
          </a:p>
        </p:txBody>
      </p:sp>
      <p:pic>
        <p:nvPicPr>
          <p:cNvPr id="44053"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492896"/>
            <a:ext cx="3733800" cy="262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54"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9200" y="2136874"/>
            <a:ext cx="3476625" cy="330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55" name="Text Box 23"/>
          <p:cNvSpPr txBox="1">
            <a:spLocks noChangeArrowheads="1"/>
          </p:cNvSpPr>
          <p:nvPr/>
        </p:nvSpPr>
        <p:spPr bwMode="auto">
          <a:xfrm>
            <a:off x="683071" y="1253703"/>
            <a:ext cx="7786688"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solidFill>
                  <a:srgbClr val="FF0000"/>
                </a:solidFill>
              </a:rPr>
              <a:t>孔的公差带在轴的公差带之上 的配合。</a:t>
            </a:r>
          </a:p>
        </p:txBody>
      </p:sp>
      <p:grpSp>
        <p:nvGrpSpPr>
          <p:cNvPr id="44058" name="Group 26"/>
          <p:cNvGrpSpPr>
            <a:grpSpLocks/>
          </p:cNvGrpSpPr>
          <p:nvPr/>
        </p:nvGrpSpPr>
        <p:grpSpPr bwMode="auto">
          <a:xfrm>
            <a:off x="468040" y="1772816"/>
            <a:ext cx="5976168" cy="681038"/>
            <a:chOff x="249" y="1096"/>
            <a:chExt cx="3447" cy="429"/>
          </a:xfrm>
        </p:grpSpPr>
        <p:sp>
          <p:nvSpPr>
            <p:cNvPr id="26638" name="Text Box 24"/>
            <p:cNvSpPr txBox="1">
              <a:spLocks noChangeArrowheads="1"/>
            </p:cNvSpPr>
            <p:nvPr/>
          </p:nvSpPr>
          <p:spPr bwMode="auto">
            <a:xfrm>
              <a:off x="249" y="1117"/>
              <a:ext cx="170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t>即   </a:t>
              </a:r>
            </a:p>
          </p:txBody>
        </p:sp>
        <p:graphicFrame>
          <p:nvGraphicFramePr>
            <p:cNvPr id="26639" name="Object 25"/>
            <p:cNvGraphicFramePr>
              <a:graphicFrameLocks noChangeAspect="1"/>
            </p:cNvGraphicFramePr>
            <p:nvPr/>
          </p:nvGraphicFramePr>
          <p:xfrm>
            <a:off x="975" y="1096"/>
            <a:ext cx="2721" cy="429"/>
          </p:xfrm>
          <a:graphic>
            <a:graphicData uri="http://schemas.openxmlformats.org/presentationml/2006/ole">
              <mc:AlternateContent xmlns:mc="http://schemas.openxmlformats.org/markup-compatibility/2006">
                <mc:Choice xmlns:v="urn:schemas-microsoft-com:vml" Requires="v">
                  <p:oleObj spid="_x0000_s26686" name="公式" r:id="rId5" imgW="1282700" imgH="228600" progId="Equation.3">
                    <p:embed/>
                  </p:oleObj>
                </mc:Choice>
                <mc:Fallback>
                  <p:oleObj name="公式" r:id="rId5" imgW="1282700" imgH="228600" progId="Equation.3">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5" y="1096"/>
                          <a:ext cx="2721" cy="429"/>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4059" name="Object 27"/>
          <p:cNvGraphicFramePr>
            <a:graphicFrameLocks noChangeAspect="1"/>
          </p:cNvGraphicFramePr>
          <p:nvPr>
            <p:extLst>
              <p:ext uri="{D42A27DB-BD31-4B8C-83A1-F6EECF244321}">
                <p14:modId xmlns:p14="http://schemas.microsoft.com/office/powerpoint/2010/main" val="363717479"/>
              </p:ext>
            </p:extLst>
          </p:nvPr>
        </p:nvGraphicFramePr>
        <p:xfrm>
          <a:off x="5529145" y="5498954"/>
          <a:ext cx="2859279" cy="738358"/>
        </p:xfrm>
        <a:graphic>
          <a:graphicData uri="http://schemas.openxmlformats.org/presentationml/2006/ole">
            <mc:AlternateContent xmlns:mc="http://schemas.openxmlformats.org/markup-compatibility/2006">
              <mc:Choice xmlns:v="urn:schemas-microsoft-com:vml" Requires="v">
                <p:oleObj spid="_x0000_s26687" name="公式" r:id="rId7" imgW="1524000" imgH="393700" progId="Equation.3">
                  <p:embed/>
                </p:oleObj>
              </mc:Choice>
              <mc:Fallback>
                <p:oleObj name="公式" r:id="rId7" imgW="1524000" imgH="393700" progId="Equation.3">
                  <p:embed/>
                  <p:pic>
                    <p:nvPicPr>
                      <p:cNvPr id="0"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9145" y="5498954"/>
                        <a:ext cx="2859279" cy="738358"/>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gtEl>
                                        <p:attrNameLst>
                                          <p:attrName>style.visibility</p:attrName>
                                        </p:attrNameLst>
                                      </p:cBhvr>
                                      <p:to>
                                        <p:strVal val="visible"/>
                                      </p:to>
                                    </p:set>
                                    <p:animEffect transition="in" filter="wipe(left)">
                                      <p:cBhvr>
                                        <p:cTn id="7" dur="3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40"/>
                                        </p:tgtEl>
                                        <p:attrNameLst>
                                          <p:attrName>style.visibility</p:attrName>
                                        </p:attrNameLst>
                                      </p:cBhvr>
                                      <p:to>
                                        <p:strVal val="visible"/>
                                      </p:to>
                                    </p:set>
                                    <p:animEffect transition="in" filter="wipe(left)">
                                      <p:cBhvr>
                                        <p:cTn id="12" dur="300"/>
                                        <p:tgtEl>
                                          <p:spTgt spid="440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4053"/>
                                        </p:tgtEl>
                                        <p:attrNameLst>
                                          <p:attrName>style.visibility</p:attrName>
                                        </p:attrNameLst>
                                      </p:cBhvr>
                                      <p:to>
                                        <p:strVal val="visible"/>
                                      </p:to>
                                    </p:set>
                                    <p:anim calcmode="lin" valueType="num">
                                      <p:cBhvr additive="base">
                                        <p:cTn id="17" dur="500" fill="hold"/>
                                        <p:tgtEl>
                                          <p:spTgt spid="44053"/>
                                        </p:tgtEl>
                                        <p:attrNameLst>
                                          <p:attrName>ppt_x</p:attrName>
                                        </p:attrNameLst>
                                      </p:cBhvr>
                                      <p:tavLst>
                                        <p:tav tm="0">
                                          <p:val>
                                            <p:strVal val="0-#ppt_w/2"/>
                                          </p:val>
                                        </p:tav>
                                        <p:tav tm="100000">
                                          <p:val>
                                            <p:strVal val="#ppt_x"/>
                                          </p:val>
                                        </p:tav>
                                      </p:tavLst>
                                    </p:anim>
                                    <p:anim calcmode="lin" valueType="num">
                                      <p:cBhvr additive="base">
                                        <p:cTn id="18" dur="500" fill="hold"/>
                                        <p:tgtEl>
                                          <p:spTgt spid="4405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44054"/>
                                        </p:tgtEl>
                                        <p:attrNameLst>
                                          <p:attrName>style.visibility</p:attrName>
                                        </p:attrNameLst>
                                      </p:cBhvr>
                                      <p:to>
                                        <p:strVal val="visible"/>
                                      </p:to>
                                    </p:set>
                                    <p:anim calcmode="lin" valueType="num">
                                      <p:cBhvr additive="base">
                                        <p:cTn id="23" dur="500" fill="hold"/>
                                        <p:tgtEl>
                                          <p:spTgt spid="44054"/>
                                        </p:tgtEl>
                                        <p:attrNameLst>
                                          <p:attrName>ppt_x</p:attrName>
                                        </p:attrNameLst>
                                      </p:cBhvr>
                                      <p:tavLst>
                                        <p:tav tm="0">
                                          <p:val>
                                            <p:strVal val="1+#ppt_w/2"/>
                                          </p:val>
                                        </p:tav>
                                        <p:tav tm="100000">
                                          <p:val>
                                            <p:strVal val="#ppt_x"/>
                                          </p:val>
                                        </p:tav>
                                      </p:tavLst>
                                    </p:anim>
                                    <p:anim calcmode="lin" valueType="num">
                                      <p:cBhvr additive="base">
                                        <p:cTn id="24" dur="500" fill="hold"/>
                                        <p:tgtEl>
                                          <p:spTgt spid="44054"/>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44055"/>
                                        </p:tgtEl>
                                        <p:attrNameLst>
                                          <p:attrName>style.visibility</p:attrName>
                                        </p:attrNameLst>
                                      </p:cBhvr>
                                      <p:to>
                                        <p:strVal val="visible"/>
                                      </p:to>
                                    </p:set>
                                    <p:animEffect transition="in" filter="wipe(left)">
                                      <p:cBhvr>
                                        <p:cTn id="29" dur="300"/>
                                        <p:tgtEl>
                                          <p:spTgt spid="4405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44058"/>
                                        </p:tgtEl>
                                        <p:attrNameLst>
                                          <p:attrName>style.visibility</p:attrName>
                                        </p:attrNameLst>
                                      </p:cBhvr>
                                      <p:to>
                                        <p:strVal val="visible"/>
                                      </p:to>
                                    </p:set>
                                    <p:animEffect transition="in" filter="blinds(horizontal)">
                                      <p:cBhvr>
                                        <p:cTn id="34" dur="500"/>
                                        <p:tgtEl>
                                          <p:spTgt spid="4405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44049"/>
                                        </p:tgtEl>
                                        <p:attrNameLst>
                                          <p:attrName>style.visibility</p:attrName>
                                        </p:attrNameLst>
                                      </p:cBhvr>
                                      <p:to>
                                        <p:strVal val="visible"/>
                                      </p:to>
                                    </p:set>
                                    <p:animEffect transition="in" filter="wipe(left)">
                                      <p:cBhvr>
                                        <p:cTn id="39" dur="300"/>
                                        <p:tgtEl>
                                          <p:spTgt spid="4404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44047"/>
                                        </p:tgtEl>
                                        <p:attrNameLst>
                                          <p:attrName>style.visibility</p:attrName>
                                        </p:attrNameLst>
                                      </p:cBhvr>
                                      <p:to>
                                        <p:strVal val="visible"/>
                                      </p:to>
                                    </p:set>
                                    <p:animEffect transition="in" filter="wipe(left)">
                                      <p:cBhvr>
                                        <p:cTn id="44" dur="300"/>
                                        <p:tgtEl>
                                          <p:spTgt spid="4404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44052"/>
                                        </p:tgtEl>
                                        <p:attrNameLst>
                                          <p:attrName>style.visibility</p:attrName>
                                        </p:attrNameLst>
                                      </p:cBhvr>
                                      <p:to>
                                        <p:strVal val="visible"/>
                                      </p:to>
                                    </p:set>
                                    <p:animEffect transition="in" filter="wipe(left)">
                                      <p:cBhvr>
                                        <p:cTn id="49" dur="300"/>
                                        <p:tgtEl>
                                          <p:spTgt spid="44052"/>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44050"/>
                                        </p:tgtEl>
                                        <p:attrNameLst>
                                          <p:attrName>style.visibility</p:attrName>
                                        </p:attrNameLst>
                                      </p:cBhvr>
                                      <p:to>
                                        <p:strVal val="visible"/>
                                      </p:to>
                                    </p:set>
                                    <p:animEffect transition="in" filter="wipe(left)">
                                      <p:cBhvr>
                                        <p:cTn id="54" dur="300"/>
                                        <p:tgtEl>
                                          <p:spTgt spid="4405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44059"/>
                                        </p:tgtEl>
                                        <p:attrNameLst>
                                          <p:attrName>style.visibility</p:attrName>
                                        </p:attrNameLst>
                                      </p:cBhvr>
                                      <p:to>
                                        <p:strVal val="visible"/>
                                      </p:to>
                                    </p:set>
                                    <p:animEffect transition="in" filter="wipe(left)">
                                      <p:cBhvr>
                                        <p:cTn id="59" dur="2000"/>
                                        <p:tgtEl>
                                          <p:spTgt spid="44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44040" grpId="0" autoUpdateAnimBg="0"/>
      <p:bldP spid="44047" grpId="0" autoUpdateAnimBg="0"/>
      <p:bldP spid="44049" grpId="0" autoUpdateAnimBg="0"/>
      <p:bldP spid="44050" grpId="0" autoUpdateAnimBg="0"/>
      <p:bldP spid="44052" grpId="0" autoUpdateAnimBg="0"/>
      <p:bldP spid="440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4"/>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0FCE28FB-D272-49C4-A9C5-CC813015AD4C}" type="slidenum">
              <a:rPr lang="en-US" altLang="zh-CN" sz="2000" smtClean="0">
                <a:solidFill>
                  <a:schemeClr val="accent2"/>
                </a:solidFill>
              </a:rPr>
              <a:pPr eaLnBrk="1" hangingPunct="1"/>
              <a:t>26</a:t>
            </a:fld>
            <a:endParaRPr lang="en-US" altLang="zh-CN" sz="2000" smtClean="0">
              <a:solidFill>
                <a:schemeClr val="accent2"/>
              </a:solidFill>
            </a:endParaRPr>
          </a:p>
        </p:txBody>
      </p:sp>
      <p:graphicFrame>
        <p:nvGraphicFramePr>
          <p:cNvPr id="72709" name="Object 5"/>
          <p:cNvGraphicFramePr>
            <a:graphicFrameLocks noGrp="1" noChangeAspect="1"/>
          </p:cNvGraphicFramePr>
          <p:nvPr>
            <p:ph/>
            <p:extLst>
              <p:ext uri="{D42A27DB-BD31-4B8C-83A1-F6EECF244321}">
                <p14:modId xmlns:p14="http://schemas.microsoft.com/office/powerpoint/2010/main" val="2394944808"/>
              </p:ext>
            </p:extLst>
          </p:nvPr>
        </p:nvGraphicFramePr>
        <p:xfrm>
          <a:off x="395485" y="365596"/>
          <a:ext cx="7776915" cy="1060284"/>
        </p:xfrm>
        <a:graphic>
          <a:graphicData uri="http://schemas.openxmlformats.org/presentationml/2006/ole">
            <mc:AlternateContent xmlns:mc="http://schemas.openxmlformats.org/markup-compatibility/2006">
              <mc:Choice xmlns:v="urn:schemas-microsoft-com:vml" Requires="v">
                <p:oleObj spid="_x0000_s27750" name="公式" r:id="rId3" imgW="3352800" imgH="457200" progId="Equation.3">
                  <p:embed/>
                </p:oleObj>
              </mc:Choice>
              <mc:Fallback>
                <p:oleObj name="公式" r:id="rId3" imgW="3352800" imgH="457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485" y="365596"/>
                        <a:ext cx="7776915" cy="1060284"/>
                      </a:xfrm>
                      <a:prstGeom prst="rect">
                        <a:avLst/>
                      </a:prstGeom>
                      <a:noFill/>
                      <a:ln>
                        <a:noFill/>
                      </a:ln>
                      <a:effectLst/>
                      <a:extLst/>
                    </p:spPr>
                  </p:pic>
                </p:oleObj>
              </mc:Fallback>
            </mc:AlternateContent>
          </a:graphicData>
        </a:graphic>
      </p:graphicFrame>
      <p:sp>
        <p:nvSpPr>
          <p:cNvPr id="72711" name="Text Box 7"/>
          <p:cNvSpPr txBox="1">
            <a:spLocks noChangeArrowheads="1"/>
          </p:cNvSpPr>
          <p:nvPr/>
        </p:nvSpPr>
        <p:spPr bwMode="auto">
          <a:xfrm>
            <a:off x="655638" y="1484313"/>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解  依题意可得孔的上、下偏差分别为：</a:t>
            </a:r>
            <a:r>
              <a:rPr lang="en-US" altLang="zh-CN" sz="2400" b="1" dirty="0"/>
              <a:t>ES=+0.033</a:t>
            </a:r>
            <a:r>
              <a:rPr lang="zh-CN" altLang="en-US" sz="2400" b="1" dirty="0"/>
              <a:t>，</a:t>
            </a:r>
            <a:r>
              <a:rPr lang="en-US" altLang="zh-CN" sz="2400" b="1" dirty="0"/>
              <a:t>EI=0;</a:t>
            </a:r>
          </a:p>
        </p:txBody>
      </p:sp>
      <p:sp>
        <p:nvSpPr>
          <p:cNvPr id="72712" name="Text Box 8"/>
          <p:cNvSpPr txBox="1">
            <a:spLocks noChangeArrowheads="1"/>
          </p:cNvSpPr>
          <p:nvPr/>
        </p:nvSpPr>
        <p:spPr bwMode="auto">
          <a:xfrm>
            <a:off x="684213" y="1988840"/>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轴的上、下偏差分别为：</a:t>
            </a:r>
            <a:r>
              <a:rPr lang="en-US" altLang="zh-CN" sz="2400" b="1" dirty="0" err="1"/>
              <a:t>es</a:t>
            </a:r>
            <a:r>
              <a:rPr lang="en-US" altLang="zh-CN" sz="2400" b="1" dirty="0"/>
              <a:t>=-0.020 ,</a:t>
            </a:r>
            <a:r>
              <a:rPr lang="en-US" altLang="zh-CN" sz="2400" b="1" dirty="0" err="1"/>
              <a:t>ei</a:t>
            </a:r>
            <a:r>
              <a:rPr lang="en-US" altLang="zh-CN" sz="2400" b="1" dirty="0"/>
              <a:t>=-0.041 </a:t>
            </a:r>
            <a:r>
              <a:rPr lang="zh-CN" altLang="en-US" sz="2400" b="1" dirty="0"/>
              <a:t>。</a:t>
            </a:r>
          </a:p>
        </p:txBody>
      </p:sp>
      <p:sp>
        <p:nvSpPr>
          <p:cNvPr id="72713" name="Text Box 9"/>
          <p:cNvSpPr txBox="1">
            <a:spLocks noChangeArrowheads="1"/>
          </p:cNvSpPr>
          <p:nvPr/>
        </p:nvSpPr>
        <p:spPr bwMode="auto">
          <a:xfrm>
            <a:off x="728663" y="2420640"/>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根据式（</a:t>
            </a:r>
            <a:r>
              <a:rPr lang="en-US" altLang="zh-CN" sz="2400" b="1" dirty="0"/>
              <a:t>3.5</a:t>
            </a:r>
            <a:r>
              <a:rPr lang="zh-CN" altLang="en-US" sz="2400" b="1" dirty="0"/>
              <a:t>）</a:t>
            </a:r>
            <a:r>
              <a:rPr lang="en-US" altLang="zh-CN" sz="2400" b="1" dirty="0"/>
              <a:t>~</a:t>
            </a:r>
            <a:r>
              <a:rPr lang="zh-CN" altLang="en-US" sz="2400" b="1" dirty="0"/>
              <a:t>式（</a:t>
            </a:r>
            <a:r>
              <a:rPr lang="en-US" altLang="zh-CN" sz="2400" b="1" dirty="0"/>
              <a:t>3.7</a:t>
            </a:r>
            <a:r>
              <a:rPr lang="zh-CN" altLang="en-US" sz="2400" b="1" dirty="0"/>
              <a:t>）得</a:t>
            </a:r>
          </a:p>
        </p:txBody>
      </p:sp>
      <p:graphicFrame>
        <p:nvGraphicFramePr>
          <p:cNvPr id="72714" name="Object 10"/>
          <p:cNvGraphicFramePr>
            <a:graphicFrameLocks noChangeAspect="1"/>
          </p:cNvGraphicFramePr>
          <p:nvPr>
            <p:extLst>
              <p:ext uri="{D42A27DB-BD31-4B8C-83A1-F6EECF244321}">
                <p14:modId xmlns:p14="http://schemas.microsoft.com/office/powerpoint/2010/main" val="2698947786"/>
              </p:ext>
            </p:extLst>
          </p:nvPr>
        </p:nvGraphicFramePr>
        <p:xfrm>
          <a:off x="900063" y="2883941"/>
          <a:ext cx="7272337" cy="625475"/>
        </p:xfrm>
        <a:graphic>
          <a:graphicData uri="http://schemas.openxmlformats.org/presentationml/2006/ole">
            <mc:AlternateContent xmlns:mc="http://schemas.openxmlformats.org/markup-compatibility/2006">
              <mc:Choice xmlns:v="urn:schemas-microsoft-com:vml" Requires="v">
                <p:oleObj spid="_x0000_s27751" name="公式" r:id="rId5" imgW="2654300" imgH="228600" progId="Equation.3">
                  <p:embed/>
                </p:oleObj>
              </mc:Choice>
              <mc:Fallback>
                <p:oleObj name="公式" r:id="rId5" imgW="2654300" imgH="2286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063" y="2883941"/>
                        <a:ext cx="7272337" cy="62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15" name="Object 11"/>
          <p:cNvGraphicFramePr>
            <a:graphicFrameLocks noChangeAspect="1"/>
          </p:cNvGraphicFramePr>
          <p:nvPr>
            <p:extLst>
              <p:ext uri="{D42A27DB-BD31-4B8C-83A1-F6EECF244321}">
                <p14:modId xmlns:p14="http://schemas.microsoft.com/office/powerpoint/2010/main" val="3119925141"/>
              </p:ext>
            </p:extLst>
          </p:nvPr>
        </p:nvGraphicFramePr>
        <p:xfrm>
          <a:off x="829196" y="3531641"/>
          <a:ext cx="7056437" cy="668338"/>
        </p:xfrm>
        <a:graphic>
          <a:graphicData uri="http://schemas.openxmlformats.org/presentationml/2006/ole">
            <mc:AlternateContent xmlns:mc="http://schemas.openxmlformats.org/markup-compatibility/2006">
              <mc:Choice xmlns:v="urn:schemas-microsoft-com:vml" Requires="v">
                <p:oleObj spid="_x0000_s27752" name="公式" r:id="rId7" imgW="2273300" imgH="215900" progId="Equation.3">
                  <p:embed/>
                </p:oleObj>
              </mc:Choice>
              <mc:Fallback>
                <p:oleObj name="公式" r:id="rId7" imgW="2273300" imgH="2159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9196" y="3531641"/>
                        <a:ext cx="7056437"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16" name="Object 12"/>
          <p:cNvGraphicFramePr>
            <a:graphicFrameLocks noChangeAspect="1"/>
          </p:cNvGraphicFramePr>
          <p:nvPr>
            <p:extLst>
              <p:ext uri="{D42A27DB-BD31-4B8C-83A1-F6EECF244321}">
                <p14:modId xmlns:p14="http://schemas.microsoft.com/office/powerpoint/2010/main" val="2265940728"/>
              </p:ext>
            </p:extLst>
          </p:nvPr>
        </p:nvGraphicFramePr>
        <p:xfrm>
          <a:off x="1344761" y="4179341"/>
          <a:ext cx="6251575" cy="1985963"/>
        </p:xfrm>
        <a:graphic>
          <a:graphicData uri="http://schemas.openxmlformats.org/presentationml/2006/ole">
            <mc:AlternateContent xmlns:mc="http://schemas.openxmlformats.org/markup-compatibility/2006">
              <mc:Choice xmlns:v="urn:schemas-microsoft-com:vml" Requires="v">
                <p:oleObj spid="_x0000_s27753" name="公式" r:id="rId9" imgW="2552400" imgH="812520" progId="Equation.3">
                  <p:embed/>
                </p:oleObj>
              </mc:Choice>
              <mc:Fallback>
                <p:oleObj name="公式" r:id="rId9" imgW="2552400" imgH="81252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44761" y="4179341"/>
                        <a:ext cx="6251575" cy="198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wipe(left)">
                                      <p:cBhvr>
                                        <p:cTn id="7" dur="2000"/>
                                        <p:tgtEl>
                                          <p:spTgt spid="727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2711"/>
                                        </p:tgtEl>
                                        <p:attrNameLst>
                                          <p:attrName>style.visibility</p:attrName>
                                        </p:attrNameLst>
                                      </p:cBhvr>
                                      <p:to>
                                        <p:strVal val="visible"/>
                                      </p:to>
                                    </p:set>
                                    <p:animEffect transition="in" filter="wipe(left)">
                                      <p:cBhvr>
                                        <p:cTn id="12" dur="2000"/>
                                        <p:tgtEl>
                                          <p:spTgt spid="727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2712"/>
                                        </p:tgtEl>
                                        <p:attrNameLst>
                                          <p:attrName>style.visibility</p:attrName>
                                        </p:attrNameLst>
                                      </p:cBhvr>
                                      <p:to>
                                        <p:strVal val="visible"/>
                                      </p:to>
                                    </p:set>
                                    <p:animEffect transition="in" filter="wipe(left)">
                                      <p:cBhvr>
                                        <p:cTn id="17" dur="2000"/>
                                        <p:tgtEl>
                                          <p:spTgt spid="727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2713"/>
                                        </p:tgtEl>
                                        <p:attrNameLst>
                                          <p:attrName>style.visibility</p:attrName>
                                        </p:attrNameLst>
                                      </p:cBhvr>
                                      <p:to>
                                        <p:strVal val="visible"/>
                                      </p:to>
                                    </p:set>
                                    <p:animEffect transition="in" filter="wipe(left)">
                                      <p:cBhvr>
                                        <p:cTn id="22" dur="2000"/>
                                        <p:tgtEl>
                                          <p:spTgt spid="727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2714"/>
                                        </p:tgtEl>
                                        <p:attrNameLst>
                                          <p:attrName>style.visibility</p:attrName>
                                        </p:attrNameLst>
                                      </p:cBhvr>
                                      <p:to>
                                        <p:strVal val="visible"/>
                                      </p:to>
                                    </p:set>
                                    <p:animEffect transition="in" filter="wipe(left)">
                                      <p:cBhvr>
                                        <p:cTn id="27" dur="2000"/>
                                        <p:tgtEl>
                                          <p:spTgt spid="727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2715"/>
                                        </p:tgtEl>
                                        <p:attrNameLst>
                                          <p:attrName>style.visibility</p:attrName>
                                        </p:attrNameLst>
                                      </p:cBhvr>
                                      <p:to>
                                        <p:strVal val="visible"/>
                                      </p:to>
                                    </p:set>
                                    <p:animEffect transition="in" filter="wipe(left)">
                                      <p:cBhvr>
                                        <p:cTn id="32" dur="2000"/>
                                        <p:tgtEl>
                                          <p:spTgt spid="727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2716"/>
                                        </p:tgtEl>
                                        <p:attrNameLst>
                                          <p:attrName>style.visibility</p:attrName>
                                        </p:attrNameLst>
                                      </p:cBhvr>
                                      <p:to>
                                        <p:strVal val="visible"/>
                                      </p:to>
                                    </p:set>
                                    <p:animEffect transition="in" filter="wipe(left)">
                                      <p:cBhvr>
                                        <p:cTn id="37" dur="2000"/>
                                        <p:tgtEl>
                                          <p:spTgt spid="72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p:bldP spid="72712" grpId="0"/>
      <p:bldP spid="727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D342B1A8-DD2B-4F93-AAD1-4E41BEB5310D}" type="slidenum">
              <a:rPr lang="en-US" altLang="zh-CN" sz="2000" smtClean="0">
                <a:solidFill>
                  <a:schemeClr val="accent2"/>
                </a:solidFill>
              </a:rPr>
              <a:pPr eaLnBrk="1" hangingPunct="1"/>
              <a:t>27</a:t>
            </a:fld>
            <a:endParaRPr lang="en-US" altLang="zh-CN" sz="2000" smtClean="0">
              <a:solidFill>
                <a:schemeClr val="accent2"/>
              </a:solidFill>
            </a:endParaRPr>
          </a:p>
        </p:txBody>
      </p:sp>
      <p:sp>
        <p:nvSpPr>
          <p:cNvPr id="9218" name="Text Box 2"/>
          <p:cNvSpPr txBox="1">
            <a:spLocks noChangeArrowheads="1"/>
          </p:cNvSpPr>
          <p:nvPr/>
        </p:nvSpPr>
        <p:spPr bwMode="auto">
          <a:xfrm>
            <a:off x="688850" y="281335"/>
            <a:ext cx="6248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② </a:t>
            </a:r>
            <a:r>
              <a:rPr lang="zh-CN" altLang="en-US" b="1" dirty="0"/>
              <a:t>过盈配合</a:t>
            </a:r>
            <a:r>
              <a:rPr lang="zh-CN" altLang="en-US" sz="2400" b="1" dirty="0"/>
              <a:t> </a:t>
            </a:r>
            <a:r>
              <a:rPr lang="zh-CN" altLang="en-US" b="1" dirty="0"/>
              <a:t>（见图</a:t>
            </a:r>
            <a:r>
              <a:rPr lang="en-US" altLang="zh-CN" b="1" dirty="0" smtClean="0"/>
              <a:t>3.7</a:t>
            </a:r>
            <a:r>
              <a:rPr lang="zh-CN" altLang="en-US" b="1" dirty="0"/>
              <a:t>）</a:t>
            </a:r>
          </a:p>
        </p:txBody>
      </p:sp>
      <p:sp>
        <p:nvSpPr>
          <p:cNvPr id="9242" name="Text Box 26"/>
          <p:cNvSpPr txBox="1">
            <a:spLocks noChangeArrowheads="1"/>
          </p:cNvSpPr>
          <p:nvPr/>
        </p:nvSpPr>
        <p:spPr bwMode="auto">
          <a:xfrm>
            <a:off x="612650" y="663922"/>
            <a:ext cx="8351838"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cs typeface="Times New Roman" pitchFamily="18" charset="0"/>
              </a:rPr>
              <a:t> </a:t>
            </a:r>
            <a:r>
              <a:rPr lang="en-US" altLang="zh-CN" b="1" dirty="0">
                <a:cs typeface="Times New Roman" pitchFamily="18" charset="0"/>
              </a:rPr>
              <a:t>—</a:t>
            </a:r>
            <a:r>
              <a:rPr lang="zh-CN" altLang="en-US" b="1" dirty="0"/>
              <a:t>具有</a:t>
            </a:r>
            <a:r>
              <a:rPr lang="zh-CN" altLang="en-US" b="1" dirty="0">
                <a:solidFill>
                  <a:srgbClr val="FF0000"/>
                </a:solidFill>
              </a:rPr>
              <a:t>过盈</a:t>
            </a:r>
            <a:r>
              <a:rPr lang="zh-CN" altLang="en-US" b="1" dirty="0"/>
              <a:t>（</a:t>
            </a:r>
            <a:r>
              <a:rPr lang="zh-CN" altLang="en-US" b="1" dirty="0">
                <a:solidFill>
                  <a:schemeClr val="tx2"/>
                </a:solidFill>
              </a:rPr>
              <a:t>包括最小过盈等于零</a:t>
            </a:r>
            <a:r>
              <a:rPr lang="zh-CN" altLang="en-US" b="1" dirty="0"/>
              <a:t>）的配合。      </a:t>
            </a:r>
          </a:p>
        </p:txBody>
      </p:sp>
      <p:sp>
        <p:nvSpPr>
          <p:cNvPr id="9249" name="Text Box 33"/>
          <p:cNvSpPr txBox="1">
            <a:spLocks noChangeArrowheads="1"/>
          </p:cNvSpPr>
          <p:nvPr/>
        </p:nvSpPr>
        <p:spPr bwMode="auto">
          <a:xfrm>
            <a:off x="1417860" y="5721350"/>
            <a:ext cx="53863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dirty="0" err="1"/>
              <a:t>D</a:t>
            </a:r>
            <a:r>
              <a:rPr lang="en-US" altLang="zh-CN" b="1" baseline="-25000" dirty="0" err="1"/>
              <a:t>max</a:t>
            </a:r>
            <a:r>
              <a:rPr lang="en-US" altLang="zh-CN" b="1" dirty="0">
                <a:cs typeface="Times New Roman" pitchFamily="18" charset="0"/>
              </a:rPr>
              <a:t>– </a:t>
            </a:r>
            <a:r>
              <a:rPr lang="en-US" altLang="zh-CN" b="1" i="1" dirty="0" err="1"/>
              <a:t>d</a:t>
            </a:r>
            <a:r>
              <a:rPr lang="en-US" altLang="zh-CN" b="1" baseline="-25000" dirty="0" err="1"/>
              <a:t>mi</a:t>
            </a:r>
            <a:r>
              <a:rPr lang="en-US" altLang="zh-CN" b="1" baseline="-25000" dirty="0"/>
              <a:t> n</a:t>
            </a:r>
            <a:r>
              <a:rPr lang="en-US" altLang="zh-CN" b="1" dirty="0">
                <a:cs typeface="Times New Roman" pitchFamily="18" charset="0"/>
              </a:rPr>
              <a:t>= </a:t>
            </a:r>
            <a:r>
              <a:rPr lang="en-US" altLang="zh-CN" b="1" dirty="0"/>
              <a:t>ES – </a:t>
            </a:r>
            <a:r>
              <a:rPr lang="en-US" altLang="zh-CN" b="1" dirty="0" err="1"/>
              <a:t>ei</a:t>
            </a:r>
            <a:r>
              <a:rPr lang="en-US" altLang="zh-CN" b="1" dirty="0"/>
              <a:t>   </a:t>
            </a:r>
            <a:r>
              <a:rPr lang="zh-CN" altLang="en-US" b="1" dirty="0"/>
              <a:t>（</a:t>
            </a:r>
            <a:r>
              <a:rPr lang="en-US" altLang="zh-CN" b="1" dirty="0"/>
              <a:t>3.9</a:t>
            </a:r>
            <a:r>
              <a:rPr lang="zh-CN" altLang="en-US" b="1" dirty="0"/>
              <a:t>）</a:t>
            </a:r>
          </a:p>
        </p:txBody>
      </p:sp>
      <p:sp>
        <p:nvSpPr>
          <p:cNvPr id="9251" name="Text Box 35"/>
          <p:cNvSpPr txBox="1">
            <a:spLocks noChangeArrowheads="1"/>
          </p:cNvSpPr>
          <p:nvPr/>
        </p:nvSpPr>
        <p:spPr bwMode="auto">
          <a:xfrm>
            <a:off x="481235" y="5767388"/>
            <a:ext cx="1752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Y</a:t>
            </a:r>
            <a:r>
              <a:rPr lang="en-US" altLang="zh-CN" b="1" baseline="-25000"/>
              <a:t>min</a:t>
            </a:r>
            <a:r>
              <a:rPr lang="en-US" altLang="zh-CN" b="1"/>
              <a:t>=</a:t>
            </a:r>
          </a:p>
        </p:txBody>
      </p:sp>
      <p:sp>
        <p:nvSpPr>
          <p:cNvPr id="9252" name="Text Box 36"/>
          <p:cNvSpPr txBox="1">
            <a:spLocks noChangeArrowheads="1"/>
          </p:cNvSpPr>
          <p:nvPr/>
        </p:nvSpPr>
        <p:spPr bwMode="auto">
          <a:xfrm>
            <a:off x="1471835" y="5157788"/>
            <a:ext cx="45148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dirty="0" err="1"/>
              <a:t>D</a:t>
            </a:r>
            <a:r>
              <a:rPr lang="en-US" altLang="zh-CN" b="1" baseline="-25000" dirty="0" err="1"/>
              <a:t>min</a:t>
            </a:r>
            <a:r>
              <a:rPr lang="en-US" altLang="zh-CN" b="1" dirty="0">
                <a:cs typeface="Times New Roman" pitchFamily="18" charset="0"/>
              </a:rPr>
              <a:t>– </a:t>
            </a:r>
            <a:r>
              <a:rPr lang="en-US" altLang="zh-CN" b="1" i="1" dirty="0" err="1"/>
              <a:t>d</a:t>
            </a:r>
            <a:r>
              <a:rPr lang="en-US" altLang="zh-CN" b="1" baseline="-25000" dirty="0" err="1"/>
              <a:t>max</a:t>
            </a:r>
            <a:r>
              <a:rPr lang="en-US" altLang="zh-CN" b="1" dirty="0">
                <a:cs typeface="Times New Roman" pitchFamily="18" charset="0"/>
              </a:rPr>
              <a:t>=</a:t>
            </a:r>
            <a:r>
              <a:rPr lang="en-US" altLang="zh-CN" b="1" dirty="0"/>
              <a:t>EI– </a:t>
            </a:r>
            <a:r>
              <a:rPr lang="en-US" altLang="zh-CN" b="1" dirty="0" err="1"/>
              <a:t>es</a:t>
            </a:r>
            <a:r>
              <a:rPr lang="en-US" altLang="zh-CN" b="1" dirty="0"/>
              <a:t>   </a:t>
            </a:r>
            <a:r>
              <a:rPr lang="zh-CN" altLang="en-US" b="1" dirty="0"/>
              <a:t>（</a:t>
            </a:r>
            <a:r>
              <a:rPr lang="en-US" altLang="zh-CN" b="1" dirty="0"/>
              <a:t>3.8</a:t>
            </a:r>
            <a:r>
              <a:rPr lang="zh-CN" altLang="en-US" b="1" dirty="0"/>
              <a:t>）</a:t>
            </a:r>
            <a:endParaRPr lang="zh-CN" altLang="en-US" b="1" dirty="0">
              <a:cs typeface="Times New Roman" pitchFamily="18" charset="0"/>
            </a:endParaRPr>
          </a:p>
        </p:txBody>
      </p:sp>
      <p:sp>
        <p:nvSpPr>
          <p:cNvPr id="9254" name="Text Box 38"/>
          <p:cNvSpPr txBox="1">
            <a:spLocks noChangeArrowheads="1"/>
          </p:cNvSpPr>
          <p:nvPr/>
        </p:nvSpPr>
        <p:spPr bwMode="auto">
          <a:xfrm>
            <a:off x="481235" y="5157788"/>
            <a:ext cx="2057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Y</a:t>
            </a:r>
            <a:r>
              <a:rPr lang="en-US" altLang="zh-CN" b="1" baseline="-25000"/>
              <a:t>max</a:t>
            </a:r>
            <a:r>
              <a:rPr lang="en-US" altLang="zh-CN" b="1"/>
              <a:t>=</a:t>
            </a:r>
          </a:p>
        </p:txBody>
      </p:sp>
      <p:pic>
        <p:nvPicPr>
          <p:cNvPr id="9257" name="Picture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8154" y="2348880"/>
            <a:ext cx="3217862" cy="296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58" name="Picture 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4007" y="2060848"/>
            <a:ext cx="3146425" cy="337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66" name="Rectangle 50"/>
          <p:cNvSpPr>
            <a:spLocks noChangeArrowheads="1"/>
          </p:cNvSpPr>
          <p:nvPr/>
        </p:nvSpPr>
        <p:spPr bwMode="auto">
          <a:xfrm>
            <a:off x="684088" y="1109663"/>
            <a:ext cx="702786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lang="zh-CN" altLang="en-US" b="1" dirty="0">
                <a:solidFill>
                  <a:srgbClr val="FF0000"/>
                </a:solidFill>
              </a:rPr>
              <a:t>孔的公差带在轴的公差带之下的配合</a:t>
            </a:r>
            <a:r>
              <a:rPr lang="zh-CN" altLang="en-US" b="1" dirty="0"/>
              <a:t>。</a:t>
            </a:r>
          </a:p>
        </p:txBody>
      </p:sp>
      <p:graphicFrame>
        <p:nvGraphicFramePr>
          <p:cNvPr id="9269" name="Object 53"/>
          <p:cNvGraphicFramePr>
            <a:graphicFrameLocks noChangeAspect="1"/>
          </p:cNvGraphicFramePr>
          <p:nvPr>
            <p:extLst>
              <p:ext uri="{D42A27DB-BD31-4B8C-83A1-F6EECF244321}">
                <p14:modId xmlns:p14="http://schemas.microsoft.com/office/powerpoint/2010/main" val="1217005365"/>
              </p:ext>
            </p:extLst>
          </p:nvPr>
        </p:nvGraphicFramePr>
        <p:xfrm>
          <a:off x="801097" y="1700783"/>
          <a:ext cx="4562991" cy="576089"/>
        </p:xfrm>
        <a:graphic>
          <a:graphicData uri="http://schemas.openxmlformats.org/presentationml/2006/ole">
            <mc:AlternateContent xmlns:mc="http://schemas.openxmlformats.org/markup-compatibility/2006">
              <mc:Choice xmlns:v="urn:schemas-microsoft-com:vml" Requires="v">
                <p:oleObj spid="_x0000_s28734" name="公式" r:id="rId5" imgW="1600200" imgH="228600" progId="Equation.3">
                  <p:embed/>
                </p:oleObj>
              </mc:Choice>
              <mc:Fallback>
                <p:oleObj name="公式" r:id="rId5" imgW="1600200" imgH="228600" progId="Equation.3">
                  <p:embed/>
                  <p:pic>
                    <p:nvPicPr>
                      <p:cNvPr id="0" name="Object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1097" y="1700783"/>
                        <a:ext cx="4562991" cy="576089"/>
                      </a:xfrm>
                      <a:prstGeom prst="rect">
                        <a:avLst/>
                      </a:prstGeom>
                      <a:solidFill>
                        <a:schemeClr val="accent1"/>
                      </a:solidFill>
                      <a:ln>
                        <a:noFill/>
                      </a:ln>
                      <a:effectLst/>
                      <a:extLst/>
                    </p:spPr>
                  </p:pic>
                </p:oleObj>
              </mc:Fallback>
            </mc:AlternateContent>
          </a:graphicData>
        </a:graphic>
      </p:graphicFrame>
      <p:graphicFrame>
        <p:nvGraphicFramePr>
          <p:cNvPr id="9270" name="Object 54"/>
          <p:cNvGraphicFramePr>
            <a:graphicFrameLocks noChangeAspect="1"/>
          </p:cNvGraphicFramePr>
          <p:nvPr>
            <p:extLst>
              <p:ext uri="{D42A27DB-BD31-4B8C-83A1-F6EECF244321}">
                <p14:modId xmlns:p14="http://schemas.microsoft.com/office/powerpoint/2010/main" val="1949041289"/>
              </p:ext>
            </p:extLst>
          </p:nvPr>
        </p:nvGraphicFramePr>
        <p:xfrm>
          <a:off x="5796136" y="5433891"/>
          <a:ext cx="2592288" cy="731413"/>
        </p:xfrm>
        <a:graphic>
          <a:graphicData uri="http://schemas.openxmlformats.org/presentationml/2006/ole">
            <mc:AlternateContent xmlns:mc="http://schemas.openxmlformats.org/markup-compatibility/2006">
              <mc:Choice xmlns:v="urn:schemas-microsoft-com:vml" Requires="v">
                <p:oleObj spid="_x0000_s28735" name="公式" r:id="rId7" imgW="1396394" imgH="393529" progId="Equation.3">
                  <p:embed/>
                </p:oleObj>
              </mc:Choice>
              <mc:Fallback>
                <p:oleObj name="公式" r:id="rId7" imgW="1396394" imgH="393529" progId="Equation.3">
                  <p:embed/>
                  <p:pic>
                    <p:nvPicPr>
                      <p:cNvPr id="0"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6" y="5433891"/>
                        <a:ext cx="2592288" cy="731413"/>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42"/>
                                        </p:tgtEl>
                                        <p:attrNameLst>
                                          <p:attrName>style.visibility</p:attrName>
                                        </p:attrNameLst>
                                      </p:cBhvr>
                                      <p:to>
                                        <p:strVal val="visible"/>
                                      </p:to>
                                    </p:set>
                                    <p:animEffect transition="in" filter="wipe(left)">
                                      <p:cBhvr>
                                        <p:cTn id="12" dur="300"/>
                                        <p:tgtEl>
                                          <p:spTgt spid="92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257"/>
                                        </p:tgtEl>
                                        <p:attrNameLst>
                                          <p:attrName>style.visibility</p:attrName>
                                        </p:attrNameLst>
                                      </p:cBhvr>
                                      <p:to>
                                        <p:strVal val="visible"/>
                                      </p:to>
                                    </p:set>
                                    <p:anim calcmode="lin" valueType="num">
                                      <p:cBhvr additive="base">
                                        <p:cTn id="17" dur="500" fill="hold"/>
                                        <p:tgtEl>
                                          <p:spTgt spid="9257"/>
                                        </p:tgtEl>
                                        <p:attrNameLst>
                                          <p:attrName>ppt_x</p:attrName>
                                        </p:attrNameLst>
                                      </p:cBhvr>
                                      <p:tavLst>
                                        <p:tav tm="0">
                                          <p:val>
                                            <p:strVal val="0-#ppt_w/2"/>
                                          </p:val>
                                        </p:tav>
                                        <p:tav tm="100000">
                                          <p:val>
                                            <p:strVal val="#ppt_x"/>
                                          </p:val>
                                        </p:tav>
                                      </p:tavLst>
                                    </p:anim>
                                    <p:anim calcmode="lin" valueType="num">
                                      <p:cBhvr additive="base">
                                        <p:cTn id="18" dur="500" fill="hold"/>
                                        <p:tgtEl>
                                          <p:spTgt spid="925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9258"/>
                                        </p:tgtEl>
                                        <p:attrNameLst>
                                          <p:attrName>style.visibility</p:attrName>
                                        </p:attrNameLst>
                                      </p:cBhvr>
                                      <p:to>
                                        <p:strVal val="visible"/>
                                      </p:to>
                                    </p:set>
                                    <p:anim calcmode="lin" valueType="num">
                                      <p:cBhvr additive="base">
                                        <p:cTn id="23" dur="500" fill="hold"/>
                                        <p:tgtEl>
                                          <p:spTgt spid="9258"/>
                                        </p:tgtEl>
                                        <p:attrNameLst>
                                          <p:attrName>ppt_x</p:attrName>
                                        </p:attrNameLst>
                                      </p:cBhvr>
                                      <p:tavLst>
                                        <p:tav tm="0">
                                          <p:val>
                                            <p:strVal val="1+#ppt_w/2"/>
                                          </p:val>
                                        </p:tav>
                                        <p:tav tm="100000">
                                          <p:val>
                                            <p:strVal val="#ppt_x"/>
                                          </p:val>
                                        </p:tav>
                                      </p:tavLst>
                                    </p:anim>
                                    <p:anim calcmode="lin" valueType="num">
                                      <p:cBhvr additive="base">
                                        <p:cTn id="24" dur="500" fill="hold"/>
                                        <p:tgtEl>
                                          <p:spTgt spid="9258"/>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9266"/>
                                        </p:tgtEl>
                                        <p:attrNameLst>
                                          <p:attrName>style.visibility</p:attrName>
                                        </p:attrNameLst>
                                      </p:cBhvr>
                                      <p:to>
                                        <p:strVal val="visible"/>
                                      </p:to>
                                    </p:set>
                                    <p:animEffect transition="in" filter="wipe(left)">
                                      <p:cBhvr>
                                        <p:cTn id="29" dur="300"/>
                                        <p:tgtEl>
                                          <p:spTgt spid="926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9269"/>
                                        </p:tgtEl>
                                        <p:attrNameLst>
                                          <p:attrName>style.visibility</p:attrName>
                                        </p:attrNameLst>
                                      </p:cBhvr>
                                      <p:to>
                                        <p:strVal val="visible"/>
                                      </p:to>
                                    </p:set>
                                    <p:animEffect transition="in" filter="blinds(horizontal)">
                                      <p:cBhvr>
                                        <p:cTn id="34" dur="500"/>
                                        <p:tgtEl>
                                          <p:spTgt spid="926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9254"/>
                                        </p:tgtEl>
                                        <p:attrNameLst>
                                          <p:attrName>style.visibility</p:attrName>
                                        </p:attrNameLst>
                                      </p:cBhvr>
                                      <p:to>
                                        <p:strVal val="visible"/>
                                      </p:to>
                                    </p:set>
                                    <p:animEffect transition="in" filter="wipe(left)">
                                      <p:cBhvr>
                                        <p:cTn id="39" dur="300"/>
                                        <p:tgtEl>
                                          <p:spTgt spid="925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9252"/>
                                        </p:tgtEl>
                                        <p:attrNameLst>
                                          <p:attrName>style.visibility</p:attrName>
                                        </p:attrNameLst>
                                      </p:cBhvr>
                                      <p:to>
                                        <p:strVal val="visible"/>
                                      </p:to>
                                    </p:set>
                                    <p:animEffect transition="in" filter="wipe(left)">
                                      <p:cBhvr>
                                        <p:cTn id="44" dur="300"/>
                                        <p:tgtEl>
                                          <p:spTgt spid="925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9251"/>
                                        </p:tgtEl>
                                        <p:attrNameLst>
                                          <p:attrName>style.visibility</p:attrName>
                                        </p:attrNameLst>
                                      </p:cBhvr>
                                      <p:to>
                                        <p:strVal val="visible"/>
                                      </p:to>
                                    </p:set>
                                    <p:animEffect transition="in" filter="wipe(left)">
                                      <p:cBhvr>
                                        <p:cTn id="49" dur="300"/>
                                        <p:tgtEl>
                                          <p:spTgt spid="925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9249"/>
                                        </p:tgtEl>
                                        <p:attrNameLst>
                                          <p:attrName>style.visibility</p:attrName>
                                        </p:attrNameLst>
                                      </p:cBhvr>
                                      <p:to>
                                        <p:strVal val="visible"/>
                                      </p:to>
                                    </p:set>
                                    <p:animEffect transition="in" filter="wipe(left)">
                                      <p:cBhvr>
                                        <p:cTn id="54" dur="300"/>
                                        <p:tgtEl>
                                          <p:spTgt spid="9249"/>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9270"/>
                                        </p:tgtEl>
                                        <p:attrNameLst>
                                          <p:attrName>style.visibility</p:attrName>
                                        </p:attrNameLst>
                                      </p:cBhvr>
                                      <p:to>
                                        <p:strVal val="visible"/>
                                      </p:to>
                                    </p:set>
                                    <p:animEffect transition="in" filter="wipe(left)">
                                      <p:cBhvr>
                                        <p:cTn id="59" dur="2000"/>
                                        <p:tgtEl>
                                          <p:spTgt spid="9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42" grpId="0" autoUpdateAnimBg="0"/>
      <p:bldP spid="9249" grpId="0" autoUpdateAnimBg="0"/>
      <p:bldP spid="9251" grpId="0" autoUpdateAnimBg="0"/>
      <p:bldP spid="9252" grpId="0" autoUpdateAnimBg="0"/>
      <p:bldP spid="9254" grpId="0" autoUpdateAnimBg="0"/>
      <p:bldP spid="926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10BC09AD-FC60-4471-BB13-9DB99CE94BA3}" type="slidenum">
              <a:rPr lang="en-US" altLang="zh-CN" sz="2000" smtClean="0">
                <a:solidFill>
                  <a:schemeClr val="accent2"/>
                </a:solidFill>
              </a:rPr>
              <a:pPr eaLnBrk="1" hangingPunct="1"/>
              <a:t>28</a:t>
            </a:fld>
            <a:endParaRPr lang="en-US" altLang="zh-CN" sz="2000" smtClean="0">
              <a:solidFill>
                <a:schemeClr val="accent2"/>
              </a:solidFill>
            </a:endParaRPr>
          </a:p>
        </p:txBody>
      </p:sp>
      <p:graphicFrame>
        <p:nvGraphicFramePr>
          <p:cNvPr id="74756" name="Object 4"/>
          <p:cNvGraphicFramePr>
            <a:graphicFrameLocks noChangeAspect="1"/>
          </p:cNvGraphicFramePr>
          <p:nvPr>
            <p:extLst>
              <p:ext uri="{D42A27DB-BD31-4B8C-83A1-F6EECF244321}">
                <p14:modId xmlns:p14="http://schemas.microsoft.com/office/powerpoint/2010/main" val="3823466673"/>
              </p:ext>
            </p:extLst>
          </p:nvPr>
        </p:nvGraphicFramePr>
        <p:xfrm>
          <a:off x="434712" y="404366"/>
          <a:ext cx="7953712" cy="1080418"/>
        </p:xfrm>
        <a:graphic>
          <a:graphicData uri="http://schemas.openxmlformats.org/presentationml/2006/ole">
            <mc:AlternateContent xmlns:mc="http://schemas.openxmlformats.org/markup-compatibility/2006">
              <mc:Choice xmlns:v="urn:schemas-microsoft-com:vml" Requires="v">
                <p:oleObj spid="_x0000_s29798" name="公式" r:id="rId3" imgW="3365500" imgH="457200" progId="Equation.3">
                  <p:embed/>
                </p:oleObj>
              </mc:Choice>
              <mc:Fallback>
                <p:oleObj name="公式" r:id="rId3" imgW="3365500" imgH="457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712" y="404366"/>
                        <a:ext cx="7953712" cy="1080418"/>
                      </a:xfrm>
                      <a:prstGeom prst="rect">
                        <a:avLst/>
                      </a:prstGeom>
                      <a:noFill/>
                      <a:ln>
                        <a:noFill/>
                      </a:ln>
                      <a:effectLst/>
                      <a:extLst/>
                    </p:spPr>
                  </p:pic>
                </p:oleObj>
              </mc:Fallback>
            </mc:AlternateContent>
          </a:graphicData>
        </a:graphic>
      </p:graphicFrame>
      <p:sp>
        <p:nvSpPr>
          <p:cNvPr id="74757" name="Text Box 5"/>
          <p:cNvSpPr txBox="1">
            <a:spLocks noChangeArrowheads="1"/>
          </p:cNvSpPr>
          <p:nvPr/>
        </p:nvSpPr>
        <p:spPr bwMode="auto">
          <a:xfrm>
            <a:off x="655638" y="1484313"/>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解  依题意可得孔的上、下偏差分别为：</a:t>
            </a:r>
            <a:r>
              <a:rPr lang="en-US" altLang="zh-CN" sz="2400" b="1" dirty="0"/>
              <a:t>ES=+0.033</a:t>
            </a:r>
            <a:r>
              <a:rPr lang="zh-CN" altLang="en-US" sz="2400" b="1" dirty="0"/>
              <a:t>，</a:t>
            </a:r>
            <a:r>
              <a:rPr lang="en-US" altLang="zh-CN" sz="2400" b="1" dirty="0"/>
              <a:t>EI=0;</a:t>
            </a:r>
          </a:p>
        </p:txBody>
      </p:sp>
      <p:sp>
        <p:nvSpPr>
          <p:cNvPr id="74758" name="Text Box 6"/>
          <p:cNvSpPr txBox="1">
            <a:spLocks noChangeArrowheads="1"/>
          </p:cNvSpPr>
          <p:nvPr/>
        </p:nvSpPr>
        <p:spPr bwMode="auto">
          <a:xfrm>
            <a:off x="684213" y="1988840"/>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轴的上、下偏差分别为：</a:t>
            </a:r>
            <a:r>
              <a:rPr lang="en-US" altLang="zh-CN" sz="2400" b="1" dirty="0" err="1"/>
              <a:t>es</a:t>
            </a:r>
            <a:r>
              <a:rPr lang="en-US" altLang="zh-CN" sz="2400" b="1" dirty="0"/>
              <a:t>=+0.069  , </a:t>
            </a:r>
            <a:r>
              <a:rPr lang="en-US" altLang="zh-CN" sz="2400" b="1" dirty="0" err="1"/>
              <a:t>ei</a:t>
            </a:r>
            <a:r>
              <a:rPr lang="en-US" altLang="zh-CN" sz="2400" b="1" dirty="0"/>
              <a:t>=+0.048</a:t>
            </a:r>
            <a:r>
              <a:rPr lang="zh-CN" altLang="en-US" sz="2400" b="1" dirty="0"/>
              <a:t>。</a:t>
            </a:r>
          </a:p>
        </p:txBody>
      </p:sp>
      <p:sp>
        <p:nvSpPr>
          <p:cNvPr id="74759" name="Text Box 7"/>
          <p:cNvSpPr txBox="1">
            <a:spLocks noChangeArrowheads="1"/>
          </p:cNvSpPr>
          <p:nvPr/>
        </p:nvSpPr>
        <p:spPr bwMode="auto">
          <a:xfrm>
            <a:off x="728663" y="2420640"/>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根据式（</a:t>
            </a:r>
            <a:r>
              <a:rPr lang="en-US" altLang="zh-CN" sz="2400" b="1" dirty="0"/>
              <a:t>3.8</a:t>
            </a:r>
            <a:r>
              <a:rPr lang="zh-CN" altLang="en-US" sz="2400" b="1" dirty="0"/>
              <a:t>）</a:t>
            </a:r>
            <a:r>
              <a:rPr lang="en-US" altLang="zh-CN" sz="2400" b="1" dirty="0"/>
              <a:t>~</a:t>
            </a:r>
            <a:r>
              <a:rPr lang="zh-CN" altLang="en-US" sz="2400" b="1" dirty="0"/>
              <a:t>式（</a:t>
            </a:r>
            <a:r>
              <a:rPr lang="en-US" altLang="zh-CN" sz="2400" b="1" dirty="0"/>
              <a:t>3.10</a:t>
            </a:r>
            <a:r>
              <a:rPr lang="zh-CN" altLang="en-US" sz="2400" b="1" dirty="0"/>
              <a:t>）得</a:t>
            </a:r>
          </a:p>
        </p:txBody>
      </p:sp>
      <p:graphicFrame>
        <p:nvGraphicFramePr>
          <p:cNvPr id="74760" name="Object 8"/>
          <p:cNvGraphicFramePr>
            <a:graphicFrameLocks noChangeAspect="1"/>
          </p:cNvGraphicFramePr>
          <p:nvPr>
            <p:extLst>
              <p:ext uri="{D42A27DB-BD31-4B8C-83A1-F6EECF244321}">
                <p14:modId xmlns:p14="http://schemas.microsoft.com/office/powerpoint/2010/main" val="1423020723"/>
              </p:ext>
            </p:extLst>
          </p:nvPr>
        </p:nvGraphicFramePr>
        <p:xfrm>
          <a:off x="755650" y="2924944"/>
          <a:ext cx="6554788" cy="669925"/>
        </p:xfrm>
        <a:graphic>
          <a:graphicData uri="http://schemas.openxmlformats.org/presentationml/2006/ole">
            <mc:AlternateContent xmlns:mc="http://schemas.openxmlformats.org/markup-compatibility/2006">
              <mc:Choice xmlns:v="urn:schemas-microsoft-com:vml" Requires="v">
                <p:oleObj spid="_x0000_s29799" name="公式" r:id="rId5" imgW="2235200" imgH="228600" progId="Equation.3">
                  <p:embed/>
                </p:oleObj>
              </mc:Choice>
              <mc:Fallback>
                <p:oleObj name="公式" r:id="rId5" imgW="2235200" imgH="228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2924944"/>
                        <a:ext cx="6554788"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4761" name="Object 9"/>
          <p:cNvGraphicFramePr>
            <a:graphicFrameLocks noChangeAspect="1"/>
          </p:cNvGraphicFramePr>
          <p:nvPr>
            <p:extLst>
              <p:ext uri="{D42A27DB-BD31-4B8C-83A1-F6EECF244321}">
                <p14:modId xmlns:p14="http://schemas.microsoft.com/office/powerpoint/2010/main" val="208726376"/>
              </p:ext>
            </p:extLst>
          </p:nvPr>
        </p:nvGraphicFramePr>
        <p:xfrm>
          <a:off x="899592" y="3645024"/>
          <a:ext cx="6881813" cy="574675"/>
        </p:xfrm>
        <a:graphic>
          <a:graphicData uri="http://schemas.openxmlformats.org/presentationml/2006/ole">
            <mc:AlternateContent xmlns:mc="http://schemas.openxmlformats.org/markup-compatibility/2006">
              <mc:Choice xmlns:v="urn:schemas-microsoft-com:vml" Requires="v">
                <p:oleObj spid="_x0000_s29800" name="公式" r:id="rId7" imgW="2578100" imgH="215900" progId="Equation.3">
                  <p:embed/>
                </p:oleObj>
              </mc:Choice>
              <mc:Fallback>
                <p:oleObj name="公式" r:id="rId7" imgW="2578100" imgH="2159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592" y="3645024"/>
                        <a:ext cx="6881813"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4762" name="Object 10"/>
          <p:cNvGraphicFramePr>
            <a:graphicFrameLocks noChangeAspect="1"/>
          </p:cNvGraphicFramePr>
          <p:nvPr>
            <p:extLst>
              <p:ext uri="{D42A27DB-BD31-4B8C-83A1-F6EECF244321}">
                <p14:modId xmlns:p14="http://schemas.microsoft.com/office/powerpoint/2010/main" val="968634823"/>
              </p:ext>
            </p:extLst>
          </p:nvPr>
        </p:nvGraphicFramePr>
        <p:xfrm>
          <a:off x="1115616" y="4149080"/>
          <a:ext cx="5973762" cy="1985963"/>
        </p:xfrm>
        <a:graphic>
          <a:graphicData uri="http://schemas.openxmlformats.org/presentationml/2006/ole">
            <mc:AlternateContent xmlns:mc="http://schemas.openxmlformats.org/markup-compatibility/2006">
              <mc:Choice xmlns:v="urn:schemas-microsoft-com:vml" Requires="v">
                <p:oleObj spid="_x0000_s29801" name="公式" r:id="rId9" imgW="2438280" imgH="812520" progId="Equation.3">
                  <p:embed/>
                </p:oleObj>
              </mc:Choice>
              <mc:Fallback>
                <p:oleObj name="公式" r:id="rId9" imgW="2438280" imgH="81252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5616" y="4149080"/>
                        <a:ext cx="5973762" cy="198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wipe(left)">
                                      <p:cBhvr>
                                        <p:cTn id="7" dur="20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wipe(left)">
                                      <p:cBhvr>
                                        <p:cTn id="12" dur="2000"/>
                                        <p:tgtEl>
                                          <p:spTgt spid="747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758"/>
                                        </p:tgtEl>
                                        <p:attrNameLst>
                                          <p:attrName>style.visibility</p:attrName>
                                        </p:attrNameLst>
                                      </p:cBhvr>
                                      <p:to>
                                        <p:strVal val="visible"/>
                                      </p:to>
                                    </p:set>
                                    <p:animEffect transition="in" filter="wipe(left)">
                                      <p:cBhvr>
                                        <p:cTn id="17" dur="2000"/>
                                        <p:tgtEl>
                                          <p:spTgt spid="747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759"/>
                                        </p:tgtEl>
                                        <p:attrNameLst>
                                          <p:attrName>style.visibility</p:attrName>
                                        </p:attrNameLst>
                                      </p:cBhvr>
                                      <p:to>
                                        <p:strVal val="visible"/>
                                      </p:to>
                                    </p:set>
                                    <p:animEffect transition="in" filter="wipe(left)">
                                      <p:cBhvr>
                                        <p:cTn id="22" dur="2000"/>
                                        <p:tgtEl>
                                          <p:spTgt spid="747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4760"/>
                                        </p:tgtEl>
                                        <p:attrNameLst>
                                          <p:attrName>style.visibility</p:attrName>
                                        </p:attrNameLst>
                                      </p:cBhvr>
                                      <p:to>
                                        <p:strVal val="visible"/>
                                      </p:to>
                                    </p:set>
                                    <p:animEffect transition="in" filter="wipe(left)">
                                      <p:cBhvr>
                                        <p:cTn id="27" dur="2000"/>
                                        <p:tgtEl>
                                          <p:spTgt spid="7476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4761"/>
                                        </p:tgtEl>
                                        <p:attrNameLst>
                                          <p:attrName>style.visibility</p:attrName>
                                        </p:attrNameLst>
                                      </p:cBhvr>
                                      <p:to>
                                        <p:strVal val="visible"/>
                                      </p:to>
                                    </p:set>
                                    <p:animEffect transition="in" filter="wipe(left)">
                                      <p:cBhvr>
                                        <p:cTn id="32" dur="2000"/>
                                        <p:tgtEl>
                                          <p:spTgt spid="747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4762"/>
                                        </p:tgtEl>
                                        <p:attrNameLst>
                                          <p:attrName>style.visibility</p:attrName>
                                        </p:attrNameLst>
                                      </p:cBhvr>
                                      <p:to>
                                        <p:strVal val="visible"/>
                                      </p:to>
                                    </p:set>
                                    <p:animEffect transition="in" filter="wipe(left)">
                                      <p:cBhvr>
                                        <p:cTn id="37" dur="2000"/>
                                        <p:tgtEl>
                                          <p:spTgt spid="74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7" grpId="0"/>
      <p:bldP spid="74758" grpId="0"/>
      <p:bldP spid="747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3209ADA3-390F-4FD2-885D-53C4187FE235}" type="slidenum">
              <a:rPr lang="en-US" altLang="zh-CN" sz="2000" smtClean="0">
                <a:solidFill>
                  <a:schemeClr val="accent2"/>
                </a:solidFill>
              </a:rPr>
              <a:pPr eaLnBrk="1" hangingPunct="1"/>
              <a:t>29</a:t>
            </a:fld>
            <a:endParaRPr lang="en-US" altLang="zh-CN" sz="2000" smtClean="0">
              <a:solidFill>
                <a:schemeClr val="accent2"/>
              </a:solidFill>
            </a:endParaRPr>
          </a:p>
        </p:txBody>
      </p:sp>
      <p:sp>
        <p:nvSpPr>
          <p:cNvPr id="10254" name="Text Box 14"/>
          <p:cNvSpPr txBox="1">
            <a:spLocks noChangeArrowheads="1"/>
          </p:cNvSpPr>
          <p:nvPr/>
        </p:nvSpPr>
        <p:spPr bwMode="auto">
          <a:xfrm>
            <a:off x="755525" y="389607"/>
            <a:ext cx="6324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b="1" dirty="0"/>
              <a:t>③  </a:t>
            </a:r>
            <a:r>
              <a:rPr lang="zh-CN" altLang="en-US" b="1" dirty="0"/>
              <a:t>过渡配合 </a:t>
            </a:r>
            <a:r>
              <a:rPr lang="en-US" altLang="zh-CN" b="1" dirty="0"/>
              <a:t>(</a:t>
            </a:r>
            <a:r>
              <a:rPr lang="zh-CN" altLang="en-US" b="1" dirty="0"/>
              <a:t>见图</a:t>
            </a:r>
            <a:r>
              <a:rPr lang="en-US" altLang="zh-CN" b="1" dirty="0" smtClean="0"/>
              <a:t>3.8</a:t>
            </a:r>
            <a:r>
              <a:rPr lang="zh-CN" altLang="en-US" b="1" dirty="0"/>
              <a:t>）</a:t>
            </a:r>
          </a:p>
        </p:txBody>
      </p:sp>
      <p:grpSp>
        <p:nvGrpSpPr>
          <p:cNvPr id="10267" name="Group 27"/>
          <p:cNvGrpSpPr>
            <a:grpSpLocks/>
          </p:cNvGrpSpPr>
          <p:nvPr/>
        </p:nvGrpSpPr>
        <p:grpSpPr bwMode="auto">
          <a:xfrm>
            <a:off x="900113" y="2429154"/>
            <a:ext cx="5838825" cy="2800350"/>
            <a:chOff x="672" y="495"/>
            <a:chExt cx="4194" cy="2460"/>
          </a:xfrm>
        </p:grpSpPr>
        <p:pic>
          <p:nvPicPr>
            <p:cNvPr id="30732"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 y="495"/>
              <a:ext cx="4194" cy="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33" name="Text Box 26"/>
            <p:cNvSpPr txBox="1">
              <a:spLocks noChangeArrowheads="1"/>
            </p:cNvSpPr>
            <p:nvPr/>
          </p:nvSpPr>
          <p:spPr bwMode="auto">
            <a:xfrm>
              <a:off x="2592" y="2303"/>
              <a:ext cx="672"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1800">
                  <a:latin typeface="宋体" pitchFamily="2" charset="-122"/>
                </a:rPr>
                <a:t>图</a:t>
              </a:r>
              <a:r>
                <a:rPr lang="en-US" altLang="zh-CN" sz="1800">
                  <a:latin typeface="宋体" pitchFamily="2" charset="-122"/>
                </a:rPr>
                <a:t>3.8</a:t>
              </a:r>
            </a:p>
          </p:txBody>
        </p:sp>
      </p:grpSp>
      <p:sp>
        <p:nvSpPr>
          <p:cNvPr id="10269" name="Text Box 29"/>
          <p:cNvSpPr txBox="1">
            <a:spLocks noChangeArrowheads="1"/>
          </p:cNvSpPr>
          <p:nvPr/>
        </p:nvSpPr>
        <p:spPr bwMode="auto">
          <a:xfrm>
            <a:off x="755525" y="893663"/>
            <a:ext cx="8208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cs typeface="Times New Roman" pitchFamily="18" charset="0"/>
              </a:rPr>
              <a:t> </a:t>
            </a:r>
            <a:r>
              <a:rPr lang="en-US" altLang="zh-CN" b="1" dirty="0">
                <a:cs typeface="Times New Roman" pitchFamily="18" charset="0"/>
              </a:rPr>
              <a:t>—  </a:t>
            </a:r>
            <a:r>
              <a:rPr lang="zh-CN" altLang="en-US" b="1" dirty="0"/>
              <a:t>可能具有</a:t>
            </a:r>
            <a:r>
              <a:rPr lang="zh-CN" altLang="en-US" b="1" dirty="0">
                <a:solidFill>
                  <a:srgbClr val="FF0000"/>
                </a:solidFill>
              </a:rPr>
              <a:t>间隙</a:t>
            </a:r>
            <a:r>
              <a:rPr lang="zh-CN" altLang="en-US" b="1" dirty="0"/>
              <a:t>或</a:t>
            </a:r>
            <a:r>
              <a:rPr lang="zh-CN" altLang="en-US" b="1" dirty="0">
                <a:solidFill>
                  <a:srgbClr val="FF0000"/>
                </a:solidFill>
              </a:rPr>
              <a:t>过盈</a:t>
            </a:r>
            <a:r>
              <a:rPr lang="zh-CN" altLang="en-US" b="1" dirty="0"/>
              <a:t>的配合，即公差带</a:t>
            </a:r>
            <a:r>
              <a:rPr lang="zh-CN" altLang="en-US" b="1" dirty="0">
                <a:solidFill>
                  <a:srgbClr val="FF0000"/>
                </a:solidFill>
              </a:rPr>
              <a:t>重叠</a:t>
            </a:r>
            <a:r>
              <a:rPr lang="zh-CN" altLang="en-US" b="1" dirty="0"/>
              <a:t>。</a:t>
            </a:r>
          </a:p>
        </p:txBody>
      </p:sp>
      <p:sp>
        <p:nvSpPr>
          <p:cNvPr id="10276" name="Text Box 36"/>
          <p:cNvSpPr txBox="1">
            <a:spLocks noChangeArrowheads="1"/>
          </p:cNvSpPr>
          <p:nvPr/>
        </p:nvSpPr>
        <p:spPr bwMode="auto">
          <a:xfrm>
            <a:off x="1747936" y="5045075"/>
            <a:ext cx="4346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dirty="0" err="1"/>
              <a:t>D</a:t>
            </a:r>
            <a:r>
              <a:rPr lang="en-US" altLang="zh-CN" b="1" baseline="-25000" dirty="0" err="1"/>
              <a:t>max</a:t>
            </a:r>
            <a:r>
              <a:rPr lang="en-US" altLang="zh-CN" b="1" dirty="0">
                <a:cs typeface="Times New Roman" pitchFamily="18" charset="0"/>
              </a:rPr>
              <a:t>– </a:t>
            </a:r>
            <a:r>
              <a:rPr lang="en-US" altLang="zh-CN" b="1" i="1" dirty="0" err="1"/>
              <a:t>d</a:t>
            </a:r>
            <a:r>
              <a:rPr lang="en-US" altLang="zh-CN" b="1" baseline="-25000" dirty="0" err="1"/>
              <a:t>min</a:t>
            </a:r>
            <a:r>
              <a:rPr lang="en-US" altLang="zh-CN" b="1" dirty="0">
                <a:cs typeface="Times New Roman" pitchFamily="18" charset="0"/>
              </a:rPr>
              <a:t>= </a:t>
            </a:r>
            <a:r>
              <a:rPr lang="en-US" altLang="zh-CN" b="1" dirty="0"/>
              <a:t>ES–</a:t>
            </a:r>
            <a:r>
              <a:rPr lang="en-US" altLang="zh-CN" b="1" dirty="0" err="1"/>
              <a:t>ei</a:t>
            </a:r>
            <a:r>
              <a:rPr lang="en-US" altLang="zh-CN" b="1" dirty="0"/>
              <a:t> (3.5)</a:t>
            </a:r>
          </a:p>
        </p:txBody>
      </p:sp>
      <p:sp>
        <p:nvSpPr>
          <p:cNvPr id="10279" name="Text Box 39"/>
          <p:cNvSpPr txBox="1">
            <a:spLocks noChangeArrowheads="1"/>
          </p:cNvSpPr>
          <p:nvPr/>
        </p:nvSpPr>
        <p:spPr bwMode="auto">
          <a:xfrm>
            <a:off x="1603474" y="5686425"/>
            <a:ext cx="4984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D</a:t>
            </a:r>
            <a:r>
              <a:rPr lang="en-US" altLang="zh-CN" b="1" baseline="-25000"/>
              <a:t>min</a:t>
            </a:r>
            <a:r>
              <a:rPr lang="en-US" altLang="zh-CN" b="1">
                <a:cs typeface="Times New Roman" pitchFamily="18" charset="0"/>
              </a:rPr>
              <a:t>– </a:t>
            </a:r>
            <a:r>
              <a:rPr lang="en-US" altLang="zh-CN" b="1" i="1"/>
              <a:t>d</a:t>
            </a:r>
            <a:r>
              <a:rPr lang="en-US" altLang="zh-CN" b="1" baseline="-25000"/>
              <a:t>max </a:t>
            </a:r>
            <a:r>
              <a:rPr lang="en-US" altLang="zh-CN" b="1">
                <a:cs typeface="Times New Roman" pitchFamily="18" charset="0"/>
              </a:rPr>
              <a:t>=</a:t>
            </a:r>
            <a:r>
              <a:rPr lang="en-US" altLang="zh-CN" b="1"/>
              <a:t>EI–es </a:t>
            </a:r>
            <a:r>
              <a:rPr lang="zh-CN" altLang="en-US" b="1"/>
              <a:t>（</a:t>
            </a:r>
            <a:r>
              <a:rPr lang="en-US" altLang="zh-CN" b="1"/>
              <a:t>3.9</a:t>
            </a:r>
            <a:r>
              <a:rPr lang="zh-CN" altLang="en-US" b="1"/>
              <a:t>）</a:t>
            </a:r>
            <a:endParaRPr lang="zh-CN" altLang="en-US" b="1">
              <a:cs typeface="Times New Roman" pitchFamily="18" charset="0"/>
            </a:endParaRPr>
          </a:p>
        </p:txBody>
      </p:sp>
      <p:sp>
        <p:nvSpPr>
          <p:cNvPr id="10281" name="Text Box 41"/>
          <p:cNvSpPr txBox="1">
            <a:spLocks noChangeArrowheads="1"/>
          </p:cNvSpPr>
          <p:nvPr/>
        </p:nvSpPr>
        <p:spPr bwMode="auto">
          <a:xfrm>
            <a:off x="668436" y="5716588"/>
            <a:ext cx="1524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Y</a:t>
            </a:r>
            <a:r>
              <a:rPr lang="en-US" altLang="zh-CN" b="1" baseline="-25000"/>
              <a:t>max</a:t>
            </a:r>
            <a:r>
              <a:rPr lang="en-US" altLang="zh-CN" b="1"/>
              <a:t>=</a:t>
            </a:r>
          </a:p>
        </p:txBody>
      </p:sp>
      <p:sp>
        <p:nvSpPr>
          <p:cNvPr id="10284" name="Text Box 44"/>
          <p:cNvSpPr txBox="1">
            <a:spLocks noChangeArrowheads="1"/>
          </p:cNvSpPr>
          <p:nvPr/>
        </p:nvSpPr>
        <p:spPr bwMode="auto">
          <a:xfrm>
            <a:off x="668436" y="5045075"/>
            <a:ext cx="152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i="1"/>
              <a:t>X</a:t>
            </a:r>
            <a:r>
              <a:rPr lang="en-US" altLang="zh-CN" b="1" baseline="-25000"/>
              <a:t>max</a:t>
            </a:r>
            <a:r>
              <a:rPr lang="en-US" altLang="zh-CN" b="1"/>
              <a:t>=  </a:t>
            </a:r>
          </a:p>
        </p:txBody>
      </p:sp>
      <p:graphicFrame>
        <p:nvGraphicFramePr>
          <p:cNvPr id="10287" name="Object 47"/>
          <p:cNvGraphicFramePr>
            <a:graphicFrameLocks noChangeAspect="1"/>
          </p:cNvGraphicFramePr>
          <p:nvPr>
            <p:extLst>
              <p:ext uri="{D42A27DB-BD31-4B8C-83A1-F6EECF244321}">
                <p14:modId xmlns:p14="http://schemas.microsoft.com/office/powerpoint/2010/main" val="1149239673"/>
              </p:ext>
            </p:extLst>
          </p:nvPr>
        </p:nvGraphicFramePr>
        <p:xfrm>
          <a:off x="899194" y="1453654"/>
          <a:ext cx="5761038" cy="1111250"/>
        </p:xfrm>
        <a:graphic>
          <a:graphicData uri="http://schemas.openxmlformats.org/presentationml/2006/ole">
            <mc:AlternateContent xmlns:mc="http://schemas.openxmlformats.org/markup-compatibility/2006">
              <mc:Choice xmlns:v="urn:schemas-microsoft-com:vml" Requires="v">
                <p:oleObj spid="_x0000_s30780" name="公式" r:id="rId4" imgW="1981200" imgH="431800" progId="Equation.3">
                  <p:embed/>
                </p:oleObj>
              </mc:Choice>
              <mc:Fallback>
                <p:oleObj name="公式" r:id="rId4" imgW="1981200" imgH="431800" progId="Equation.3">
                  <p:embed/>
                  <p:pic>
                    <p:nvPicPr>
                      <p:cNvPr id="0" name="Object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194" y="1453654"/>
                        <a:ext cx="5761038" cy="111125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290" name="Object 50"/>
          <p:cNvGraphicFramePr>
            <a:graphicFrameLocks noChangeAspect="1"/>
          </p:cNvGraphicFramePr>
          <p:nvPr>
            <p:extLst>
              <p:ext uri="{D42A27DB-BD31-4B8C-83A1-F6EECF244321}">
                <p14:modId xmlns:p14="http://schemas.microsoft.com/office/powerpoint/2010/main" val="670638716"/>
              </p:ext>
            </p:extLst>
          </p:nvPr>
        </p:nvGraphicFramePr>
        <p:xfrm>
          <a:off x="5554644" y="4581128"/>
          <a:ext cx="2905788" cy="1440333"/>
        </p:xfrm>
        <a:graphic>
          <a:graphicData uri="http://schemas.openxmlformats.org/presentationml/2006/ole">
            <mc:AlternateContent xmlns:mc="http://schemas.openxmlformats.org/markup-compatibility/2006">
              <mc:Choice xmlns:v="urn:schemas-microsoft-com:vml" Requires="v">
                <p:oleObj spid="_x0000_s30781" name="公式" r:id="rId6" imgW="1282700" imgH="635000" progId="Equation.3">
                  <p:embed/>
                </p:oleObj>
              </mc:Choice>
              <mc:Fallback>
                <p:oleObj name="公式" r:id="rId6" imgW="1282700" imgH="635000" progId="Equation.3">
                  <p:embed/>
                  <p:pic>
                    <p:nvPicPr>
                      <p:cNvPr id="0" name="Object 5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54644" y="4581128"/>
                        <a:ext cx="2905788" cy="1440333"/>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54"/>
                                        </p:tgtEl>
                                        <p:attrNameLst>
                                          <p:attrName>style.visibility</p:attrName>
                                        </p:attrNameLst>
                                      </p:cBhvr>
                                      <p:to>
                                        <p:strVal val="visible"/>
                                      </p:to>
                                    </p:set>
                                    <p:animEffect transition="in" filter="wipe(left)">
                                      <p:cBhvr>
                                        <p:cTn id="7" dur="300"/>
                                        <p:tgtEl>
                                          <p:spTgt spid="10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69"/>
                                        </p:tgtEl>
                                        <p:attrNameLst>
                                          <p:attrName>style.visibility</p:attrName>
                                        </p:attrNameLst>
                                      </p:cBhvr>
                                      <p:to>
                                        <p:strVal val="visible"/>
                                      </p:to>
                                    </p:set>
                                    <p:animEffect transition="in" filter="wipe(left)">
                                      <p:cBhvr>
                                        <p:cTn id="12" dur="300"/>
                                        <p:tgtEl>
                                          <p:spTgt spid="102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0267"/>
                                        </p:tgtEl>
                                        <p:attrNameLst>
                                          <p:attrName>style.visibility</p:attrName>
                                        </p:attrNameLst>
                                      </p:cBhvr>
                                      <p:to>
                                        <p:strVal val="visible"/>
                                      </p:to>
                                    </p:set>
                                    <p:anim calcmode="lin" valueType="num">
                                      <p:cBhvr additive="base">
                                        <p:cTn id="17" dur="500" fill="hold"/>
                                        <p:tgtEl>
                                          <p:spTgt spid="10267"/>
                                        </p:tgtEl>
                                        <p:attrNameLst>
                                          <p:attrName>ppt_x</p:attrName>
                                        </p:attrNameLst>
                                      </p:cBhvr>
                                      <p:tavLst>
                                        <p:tav tm="0">
                                          <p:val>
                                            <p:strVal val="0-#ppt_w/2"/>
                                          </p:val>
                                        </p:tav>
                                        <p:tav tm="100000">
                                          <p:val>
                                            <p:strVal val="#ppt_x"/>
                                          </p:val>
                                        </p:tav>
                                      </p:tavLst>
                                    </p:anim>
                                    <p:anim calcmode="lin" valueType="num">
                                      <p:cBhvr additive="base">
                                        <p:cTn id="18" dur="500" fill="hold"/>
                                        <p:tgtEl>
                                          <p:spTgt spid="1026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0287"/>
                                        </p:tgtEl>
                                        <p:attrNameLst>
                                          <p:attrName>style.visibility</p:attrName>
                                        </p:attrNameLst>
                                      </p:cBhvr>
                                      <p:to>
                                        <p:strVal val="visible"/>
                                      </p:to>
                                    </p:set>
                                    <p:animEffect transition="in" filter="blinds(horizontal)">
                                      <p:cBhvr>
                                        <p:cTn id="23" dur="500"/>
                                        <p:tgtEl>
                                          <p:spTgt spid="1028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0284"/>
                                        </p:tgtEl>
                                        <p:attrNameLst>
                                          <p:attrName>style.visibility</p:attrName>
                                        </p:attrNameLst>
                                      </p:cBhvr>
                                      <p:to>
                                        <p:strVal val="visible"/>
                                      </p:to>
                                    </p:set>
                                    <p:animEffect transition="in" filter="wipe(left)">
                                      <p:cBhvr>
                                        <p:cTn id="28" dur="300"/>
                                        <p:tgtEl>
                                          <p:spTgt spid="1028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0276"/>
                                        </p:tgtEl>
                                        <p:attrNameLst>
                                          <p:attrName>style.visibility</p:attrName>
                                        </p:attrNameLst>
                                      </p:cBhvr>
                                      <p:to>
                                        <p:strVal val="visible"/>
                                      </p:to>
                                    </p:set>
                                    <p:animEffect transition="in" filter="wipe(left)">
                                      <p:cBhvr>
                                        <p:cTn id="33" dur="300"/>
                                        <p:tgtEl>
                                          <p:spTgt spid="1027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0281"/>
                                        </p:tgtEl>
                                        <p:attrNameLst>
                                          <p:attrName>style.visibility</p:attrName>
                                        </p:attrNameLst>
                                      </p:cBhvr>
                                      <p:to>
                                        <p:strVal val="visible"/>
                                      </p:to>
                                    </p:set>
                                    <p:animEffect transition="in" filter="wipe(left)">
                                      <p:cBhvr>
                                        <p:cTn id="38" dur="300"/>
                                        <p:tgtEl>
                                          <p:spTgt spid="1028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0279"/>
                                        </p:tgtEl>
                                        <p:attrNameLst>
                                          <p:attrName>style.visibility</p:attrName>
                                        </p:attrNameLst>
                                      </p:cBhvr>
                                      <p:to>
                                        <p:strVal val="visible"/>
                                      </p:to>
                                    </p:set>
                                    <p:animEffect transition="in" filter="wipe(left)">
                                      <p:cBhvr>
                                        <p:cTn id="43" dur="300"/>
                                        <p:tgtEl>
                                          <p:spTgt spid="1027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0290"/>
                                        </p:tgtEl>
                                        <p:attrNameLst>
                                          <p:attrName>style.visibility</p:attrName>
                                        </p:attrNameLst>
                                      </p:cBhvr>
                                      <p:to>
                                        <p:strVal val="visible"/>
                                      </p:to>
                                    </p:set>
                                    <p:animEffect transition="in" filter="wipe(left)">
                                      <p:cBhvr>
                                        <p:cTn id="48" dur="2000"/>
                                        <p:tgtEl>
                                          <p:spTgt spid="10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4" grpId="0" autoUpdateAnimBg="0"/>
      <p:bldP spid="10269" grpId="0" autoUpdateAnimBg="0"/>
      <p:bldP spid="10276" grpId="0" autoUpdateAnimBg="0"/>
      <p:bldP spid="10279" grpId="0" autoUpdateAnimBg="0"/>
      <p:bldP spid="10281" grpId="0" autoUpdateAnimBg="0"/>
      <p:bldP spid="1028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243E126D-FE93-4E49-8642-CF8AEB4E6C45}" type="slidenum">
              <a:rPr lang="en-US" altLang="zh-CN" sz="2000" smtClean="0">
                <a:solidFill>
                  <a:schemeClr val="accent2"/>
                </a:solidFill>
              </a:rPr>
              <a:pPr eaLnBrk="1" hangingPunct="1"/>
              <a:t>3</a:t>
            </a:fld>
            <a:endParaRPr lang="en-US" altLang="zh-CN" sz="2000" smtClean="0">
              <a:solidFill>
                <a:schemeClr val="accent2"/>
              </a:solidFill>
            </a:endParaRPr>
          </a:p>
        </p:txBody>
      </p:sp>
      <p:sp>
        <p:nvSpPr>
          <p:cNvPr id="2051" name="Text Box 3"/>
          <p:cNvSpPr txBox="1">
            <a:spLocks noChangeArrowheads="1"/>
          </p:cNvSpPr>
          <p:nvPr/>
        </p:nvSpPr>
        <p:spPr bwMode="auto">
          <a:xfrm>
            <a:off x="1066800" y="304800"/>
            <a:ext cx="701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latin typeface="宋体" pitchFamily="2" charset="-122"/>
              </a:rPr>
              <a:t>第</a:t>
            </a:r>
            <a:r>
              <a:rPr lang="en-US" altLang="zh-CN" b="1" dirty="0">
                <a:latin typeface="宋体" pitchFamily="2" charset="-122"/>
              </a:rPr>
              <a:t>3</a:t>
            </a:r>
            <a:r>
              <a:rPr lang="zh-CN" altLang="en-US" b="1" dirty="0">
                <a:latin typeface="宋体" pitchFamily="2" charset="-122"/>
              </a:rPr>
              <a:t>章 孔</a:t>
            </a:r>
            <a:r>
              <a:rPr lang="zh-CN" altLang="en-US" b="1" dirty="0" smtClean="0">
                <a:latin typeface="宋体" pitchFamily="2" charset="-122"/>
              </a:rPr>
              <a:t>、尺寸</a:t>
            </a:r>
            <a:r>
              <a:rPr lang="zh-CN" altLang="en-US" b="1" dirty="0">
                <a:latin typeface="宋体" pitchFamily="2" charset="-122"/>
              </a:rPr>
              <a:t>精度设计与检测</a:t>
            </a:r>
            <a:endParaRPr lang="zh-CN" altLang="en-US" dirty="0">
              <a:latin typeface="宋体" pitchFamily="2" charset="-122"/>
            </a:endParaRPr>
          </a:p>
        </p:txBody>
      </p:sp>
      <p:sp>
        <p:nvSpPr>
          <p:cNvPr id="2055" name="Rectangle 7"/>
          <p:cNvSpPr>
            <a:spLocks noChangeArrowheads="1"/>
          </p:cNvSpPr>
          <p:nvPr/>
        </p:nvSpPr>
        <p:spPr bwMode="auto">
          <a:xfrm>
            <a:off x="2195513" y="836613"/>
            <a:ext cx="3657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t>     3.1   </a:t>
            </a:r>
            <a:r>
              <a:rPr lang="zh-CN" altLang="en-US" b="1"/>
              <a:t>概      述</a:t>
            </a:r>
          </a:p>
        </p:txBody>
      </p:sp>
      <p:sp>
        <p:nvSpPr>
          <p:cNvPr id="2070" name="Text Box 22"/>
          <p:cNvSpPr txBox="1">
            <a:spLocks noChangeArrowheads="1"/>
          </p:cNvSpPr>
          <p:nvPr/>
        </p:nvSpPr>
        <p:spPr bwMode="auto">
          <a:xfrm>
            <a:off x="538857" y="1287463"/>
            <a:ext cx="7561535" cy="1420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t>        </a:t>
            </a:r>
            <a:r>
              <a:rPr lang="zh-CN" altLang="en-US" sz="2400" b="1" dirty="0"/>
              <a:t>学习本章的重要性：孔、轴结合在机械产品中应用非常广泛，其精度设计是机械精度设计的重点，同时又是学习其他章节的基础。</a:t>
            </a:r>
          </a:p>
        </p:txBody>
      </p:sp>
      <p:sp>
        <p:nvSpPr>
          <p:cNvPr id="4102" name="矩形 1"/>
          <p:cNvSpPr>
            <a:spLocks noChangeArrowheads="1"/>
          </p:cNvSpPr>
          <p:nvPr/>
        </p:nvSpPr>
        <p:spPr bwMode="auto">
          <a:xfrm>
            <a:off x="611188" y="2565400"/>
            <a:ext cx="5905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altLang="zh-CN" sz="2400" b="1" dirty="0"/>
              <a:t>3.1.1   </a:t>
            </a:r>
            <a:r>
              <a:rPr lang="zh-CN" altLang="en-US" sz="2400" b="1" dirty="0" smtClean="0"/>
              <a:t>孔和轴</a:t>
            </a:r>
            <a:r>
              <a:rPr lang="zh-CN" altLang="en-US" sz="2400" b="1" dirty="0"/>
              <a:t>的概念</a:t>
            </a:r>
            <a:endParaRPr lang="zh-CN" altLang="en-US" sz="2400" dirty="0"/>
          </a:p>
        </p:txBody>
      </p:sp>
      <p:sp>
        <p:nvSpPr>
          <p:cNvPr id="16" name="Text Box 9"/>
          <p:cNvSpPr txBox="1">
            <a:spLocks noChangeArrowheads="1"/>
          </p:cNvSpPr>
          <p:nvPr/>
        </p:nvSpPr>
        <p:spPr bwMode="auto">
          <a:xfrm>
            <a:off x="250825" y="3357563"/>
            <a:ext cx="8497888" cy="836126"/>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just" eaLnBrk="1" hangingPunct="1">
              <a:lnSpc>
                <a:spcPts val="2875"/>
              </a:lnSpc>
              <a:spcBef>
                <a:spcPct val="50000"/>
              </a:spcBef>
            </a:pPr>
            <a:r>
              <a:rPr lang="en-US" altLang="zh-CN" sz="2000" b="1" dirty="0"/>
              <a:t> </a:t>
            </a:r>
            <a:r>
              <a:rPr lang="zh-CN" altLang="en-US" sz="2400" b="1" dirty="0"/>
              <a:t>（</a:t>
            </a:r>
            <a:r>
              <a:rPr lang="en-US" altLang="zh-CN" sz="2400" b="1" dirty="0"/>
              <a:t>1</a:t>
            </a:r>
            <a:r>
              <a:rPr lang="zh-CN" altLang="en-US" sz="2400" b="1" dirty="0" smtClean="0"/>
              <a:t>）</a:t>
            </a:r>
            <a:r>
              <a:rPr lang="zh-CN" altLang="en-US" sz="2400" b="1" dirty="0" smtClean="0">
                <a:solidFill>
                  <a:srgbClr val="FF0000"/>
                </a:solidFill>
              </a:rPr>
              <a:t>孔</a:t>
            </a:r>
            <a:r>
              <a:rPr lang="zh-CN" altLang="en-US" sz="2400" b="1" dirty="0" smtClean="0"/>
              <a:t>通常</a:t>
            </a:r>
            <a:r>
              <a:rPr lang="zh-CN" altLang="en-US" sz="2400" b="1" dirty="0"/>
              <a:t>是指圆柱形的</a:t>
            </a:r>
            <a:r>
              <a:rPr lang="zh-CN" altLang="en-US" sz="2400" b="1" dirty="0">
                <a:solidFill>
                  <a:srgbClr val="FF0000"/>
                </a:solidFill>
              </a:rPr>
              <a:t>内表面</a:t>
            </a:r>
            <a:r>
              <a:rPr lang="zh-CN" altLang="en-US" sz="2400" b="1" dirty="0"/>
              <a:t>，也包括非圆柱形的</a:t>
            </a:r>
            <a:r>
              <a:rPr lang="zh-CN" altLang="en-US" sz="2400" b="1" dirty="0">
                <a:solidFill>
                  <a:srgbClr val="FF0000"/>
                </a:solidFill>
              </a:rPr>
              <a:t>内表面</a:t>
            </a:r>
            <a:r>
              <a:rPr lang="en-US" altLang="zh-CN" sz="2400" b="1" dirty="0"/>
              <a:t>[</a:t>
            </a:r>
            <a:r>
              <a:rPr lang="zh-CN" altLang="en-US" sz="2400" b="1" dirty="0"/>
              <a:t>由二平行平面或切平面形成的</a:t>
            </a:r>
            <a:r>
              <a:rPr lang="zh-CN" altLang="en-US" sz="2400" b="1" dirty="0">
                <a:solidFill>
                  <a:srgbClr val="FF0000"/>
                </a:solidFill>
              </a:rPr>
              <a:t>包容面</a:t>
            </a:r>
            <a:r>
              <a:rPr lang="en-US" altLang="zh-CN" sz="2400" b="1" dirty="0"/>
              <a:t>]</a:t>
            </a:r>
            <a:r>
              <a:rPr lang="zh-CN" altLang="en-US" sz="2400" b="1" dirty="0"/>
              <a:t>。</a:t>
            </a:r>
          </a:p>
        </p:txBody>
      </p:sp>
      <p:sp>
        <p:nvSpPr>
          <p:cNvPr id="17" name="Rectangle 28"/>
          <p:cNvSpPr>
            <a:spLocks noChangeArrowheads="1"/>
          </p:cNvSpPr>
          <p:nvPr/>
        </p:nvSpPr>
        <p:spPr bwMode="auto">
          <a:xfrm>
            <a:off x="774700" y="2924175"/>
            <a:ext cx="45021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2400" b="1">
                <a:solidFill>
                  <a:srgbClr val="FF0000"/>
                </a:solidFill>
                <a:latin typeface="宋体" pitchFamily="2" charset="-122"/>
              </a:rPr>
              <a:t>1.</a:t>
            </a:r>
            <a:r>
              <a:rPr lang="zh-CN" altLang="en-US" sz="2400" b="1">
                <a:solidFill>
                  <a:srgbClr val="FF0000"/>
                </a:solidFill>
                <a:latin typeface="宋体" pitchFamily="2" charset="-122"/>
              </a:rPr>
              <a:t>孔和轴的定义</a:t>
            </a:r>
            <a:endParaRPr lang="en-US" altLang="zh-CN" sz="2400" b="1"/>
          </a:p>
        </p:txBody>
      </p:sp>
      <p:pic>
        <p:nvPicPr>
          <p:cNvPr id="4105"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41764" y="3982169"/>
            <a:ext cx="2614612" cy="257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 name="Group 62"/>
          <p:cNvGrpSpPr>
            <a:grpSpLocks/>
          </p:cNvGrpSpPr>
          <p:nvPr/>
        </p:nvGrpSpPr>
        <p:grpSpPr bwMode="auto">
          <a:xfrm>
            <a:off x="2204268" y="4221088"/>
            <a:ext cx="2151063" cy="2095500"/>
            <a:chOff x="240" y="1824"/>
            <a:chExt cx="1920" cy="1872"/>
          </a:xfrm>
        </p:grpSpPr>
        <p:sp>
          <p:nvSpPr>
            <p:cNvPr id="4113" name="AutoShape 55"/>
            <p:cNvSpPr>
              <a:spLocks noChangeArrowheads="1"/>
            </p:cNvSpPr>
            <p:nvPr/>
          </p:nvSpPr>
          <p:spPr bwMode="auto">
            <a:xfrm>
              <a:off x="384" y="2016"/>
              <a:ext cx="1632" cy="1536"/>
            </a:xfrm>
            <a:custGeom>
              <a:avLst/>
              <a:gdLst>
                <a:gd name="T0" fmla="*/ 5 w 21600"/>
                <a:gd name="T1" fmla="*/ 0 h 21600"/>
                <a:gd name="T2" fmla="*/ 1 w 21600"/>
                <a:gd name="T3" fmla="*/ 1 h 21600"/>
                <a:gd name="T4" fmla="*/ 0 w 21600"/>
                <a:gd name="T5" fmla="*/ 4 h 21600"/>
                <a:gd name="T6" fmla="*/ 1 w 21600"/>
                <a:gd name="T7" fmla="*/ 7 h 21600"/>
                <a:gd name="T8" fmla="*/ 5 w 21600"/>
                <a:gd name="T9" fmla="*/ 8 h 21600"/>
                <a:gd name="T10" fmla="*/ 8 w 21600"/>
                <a:gd name="T11" fmla="*/ 7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4 h 21600"/>
                <a:gd name="T26" fmla="*/ 18437 w 21600"/>
                <a:gd name="T27" fmla="*/ 1843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FFFF"/>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114" name="Line 56"/>
            <p:cNvSpPr>
              <a:spLocks noChangeShapeType="1"/>
            </p:cNvSpPr>
            <p:nvPr/>
          </p:nvSpPr>
          <p:spPr bwMode="auto">
            <a:xfrm>
              <a:off x="240" y="2784"/>
              <a:ext cx="1920"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5" name="Line 57"/>
            <p:cNvSpPr>
              <a:spLocks noChangeShapeType="1"/>
            </p:cNvSpPr>
            <p:nvPr/>
          </p:nvSpPr>
          <p:spPr bwMode="auto">
            <a:xfrm>
              <a:off x="1200" y="1824"/>
              <a:ext cx="0" cy="1872"/>
            </a:xfrm>
            <a:prstGeom prst="line">
              <a:avLst/>
            </a:prstGeom>
            <a:noFill/>
            <a:ln w="28575">
              <a:solidFill>
                <a:schemeClr val="tx1"/>
              </a:solidFill>
              <a:prstDash val="lgDashDot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6" name="Group 63"/>
          <p:cNvGrpSpPr>
            <a:grpSpLocks/>
          </p:cNvGrpSpPr>
          <p:nvPr/>
        </p:nvGrpSpPr>
        <p:grpSpPr bwMode="auto">
          <a:xfrm>
            <a:off x="2915468" y="5084762"/>
            <a:ext cx="2160588" cy="1404938"/>
            <a:chOff x="1292" y="2658"/>
            <a:chExt cx="1361" cy="885"/>
          </a:xfrm>
        </p:grpSpPr>
        <p:sp>
          <p:nvSpPr>
            <p:cNvPr id="4111" name="Line 59"/>
            <p:cNvSpPr>
              <a:spLocks noChangeShapeType="1"/>
            </p:cNvSpPr>
            <p:nvPr/>
          </p:nvSpPr>
          <p:spPr bwMode="auto">
            <a:xfrm>
              <a:off x="1292" y="2658"/>
              <a:ext cx="628" cy="659"/>
            </a:xfrm>
            <a:prstGeom prst="line">
              <a:avLst/>
            </a:prstGeom>
            <a:noFill/>
            <a:ln w="28575">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12" name="Text Box 60"/>
            <p:cNvSpPr txBox="1">
              <a:spLocks noChangeArrowheads="1"/>
            </p:cNvSpPr>
            <p:nvPr/>
          </p:nvSpPr>
          <p:spPr bwMode="auto">
            <a:xfrm>
              <a:off x="1706" y="3293"/>
              <a:ext cx="947"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000" b="1" dirty="0">
                  <a:solidFill>
                    <a:srgbClr val="FF0000"/>
                  </a:solidFill>
                </a:rPr>
                <a:t>内表面</a:t>
              </a:r>
            </a:p>
          </p:txBody>
        </p:sp>
      </p:grpSp>
      <p:sp>
        <p:nvSpPr>
          <p:cNvPr id="29" name="Rectangle 40"/>
          <p:cNvSpPr>
            <a:spLocks noChangeArrowheads="1"/>
          </p:cNvSpPr>
          <p:nvPr/>
        </p:nvSpPr>
        <p:spPr bwMode="auto">
          <a:xfrm>
            <a:off x="7321376" y="5084762"/>
            <a:ext cx="635000" cy="788987"/>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Rectangle 40"/>
          <p:cNvSpPr>
            <a:spLocks noChangeArrowheads="1"/>
          </p:cNvSpPr>
          <p:nvPr/>
        </p:nvSpPr>
        <p:spPr bwMode="auto">
          <a:xfrm>
            <a:off x="5881464" y="3933056"/>
            <a:ext cx="1066800" cy="533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Rectangle 40"/>
          <p:cNvSpPr>
            <a:spLocks noChangeArrowheads="1"/>
          </p:cNvSpPr>
          <p:nvPr/>
        </p:nvSpPr>
        <p:spPr bwMode="auto">
          <a:xfrm>
            <a:off x="5953472" y="5991944"/>
            <a:ext cx="1066800" cy="5334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wipe(left)">
                                      <p:cBhvr>
                                        <p:cTn id="7" dur="300"/>
                                        <p:tgtEl>
                                          <p:spTgt spid="20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55">
                                            <p:txEl>
                                              <p:pRg st="0" end="0"/>
                                            </p:txEl>
                                          </p:spTgt>
                                        </p:tgtEl>
                                        <p:attrNameLst>
                                          <p:attrName>style.visibility</p:attrName>
                                        </p:attrNameLst>
                                      </p:cBhvr>
                                      <p:to>
                                        <p:strVal val="visible"/>
                                      </p:to>
                                    </p:set>
                                    <p:animEffect transition="in" filter="wipe(left)">
                                      <p:cBhvr>
                                        <p:cTn id="12" dur="300"/>
                                        <p:tgtEl>
                                          <p:spTgt spid="20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70"/>
                                        </p:tgtEl>
                                        <p:attrNameLst>
                                          <p:attrName>style.visibility</p:attrName>
                                        </p:attrNameLst>
                                      </p:cBhvr>
                                      <p:to>
                                        <p:strVal val="visible"/>
                                      </p:to>
                                    </p:set>
                                    <p:animEffect transition="in" filter="wipe(left)">
                                      <p:cBhvr>
                                        <p:cTn id="17" dur="300"/>
                                        <p:tgtEl>
                                          <p:spTgt spid="207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02"/>
                                        </p:tgtEl>
                                        <p:attrNameLst>
                                          <p:attrName>style.visibility</p:attrName>
                                        </p:attrNameLst>
                                      </p:cBhvr>
                                      <p:to>
                                        <p:strVal val="visible"/>
                                      </p:to>
                                    </p:set>
                                    <p:animEffect transition="in" filter="wipe(left)">
                                      <p:cBhvr>
                                        <p:cTn id="22" dur="500"/>
                                        <p:tgtEl>
                                          <p:spTgt spid="41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3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0-#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105"/>
                                        </p:tgtEl>
                                        <p:attrNameLst>
                                          <p:attrName>style.visibility</p:attrName>
                                        </p:attrNameLst>
                                      </p:cBhvr>
                                      <p:to>
                                        <p:strVal val="visible"/>
                                      </p:to>
                                    </p:set>
                                    <p:anim calcmode="lin" valueType="num">
                                      <p:cBhvr additive="base">
                                        <p:cTn id="43" dur="500" fill="hold"/>
                                        <p:tgtEl>
                                          <p:spTgt spid="4105"/>
                                        </p:tgtEl>
                                        <p:attrNameLst>
                                          <p:attrName>ppt_x</p:attrName>
                                        </p:attrNameLst>
                                      </p:cBhvr>
                                      <p:tavLst>
                                        <p:tav tm="0">
                                          <p:val>
                                            <p:strVal val="#ppt_x"/>
                                          </p:val>
                                        </p:tav>
                                        <p:tav tm="100000">
                                          <p:val>
                                            <p:strVal val="#ppt_x"/>
                                          </p:val>
                                        </p:tav>
                                      </p:tavLst>
                                    </p:anim>
                                    <p:anim calcmode="lin" valueType="num">
                                      <p:cBhvr additive="base">
                                        <p:cTn id="44" dur="500" fill="hold"/>
                                        <p:tgtEl>
                                          <p:spTgt spid="41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P spid="2055" grpId="0" build="p" autoUpdateAnimBg="0"/>
      <p:bldP spid="2070" grpId="0" autoUpdateAnimBg="0"/>
      <p:bldP spid="4102" grpId="0"/>
      <p:bldP spid="16" grpId="0" animBg="1" autoUpdateAnimBg="0"/>
      <p:bldP spid="17" grpId="0" autoUpdateAnimBg="0"/>
      <p:bldP spid="29" grpId="0" animBg="1"/>
      <p:bldP spid="30" grpId="0" animBg="1"/>
      <p:bldP spid="3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5"/>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987E2B14-CE29-4297-9171-437A446405DE}" type="slidenum">
              <a:rPr lang="en-US" altLang="zh-CN" sz="2000" smtClean="0">
                <a:solidFill>
                  <a:schemeClr val="accent2"/>
                </a:solidFill>
              </a:rPr>
              <a:pPr eaLnBrk="1" hangingPunct="1"/>
              <a:t>30</a:t>
            </a:fld>
            <a:endParaRPr lang="en-US" altLang="zh-CN" sz="2000" smtClean="0">
              <a:solidFill>
                <a:schemeClr val="accent2"/>
              </a:solidFill>
            </a:endParaRPr>
          </a:p>
        </p:txBody>
      </p:sp>
      <p:graphicFrame>
        <p:nvGraphicFramePr>
          <p:cNvPr id="75780" name="Object 4"/>
          <p:cNvGraphicFramePr>
            <a:graphicFrameLocks noChangeAspect="1"/>
          </p:cNvGraphicFramePr>
          <p:nvPr>
            <p:extLst>
              <p:ext uri="{D42A27DB-BD31-4B8C-83A1-F6EECF244321}">
                <p14:modId xmlns:p14="http://schemas.microsoft.com/office/powerpoint/2010/main" val="2494579547"/>
              </p:ext>
            </p:extLst>
          </p:nvPr>
        </p:nvGraphicFramePr>
        <p:xfrm>
          <a:off x="365323" y="293589"/>
          <a:ext cx="8239125" cy="1119187"/>
        </p:xfrm>
        <a:graphic>
          <a:graphicData uri="http://schemas.openxmlformats.org/presentationml/2006/ole">
            <mc:AlternateContent xmlns:mc="http://schemas.openxmlformats.org/markup-compatibility/2006">
              <mc:Choice xmlns:v="urn:schemas-microsoft-com:vml" Requires="v">
                <p:oleObj spid="_x0000_s31870" name="公式" r:id="rId3" imgW="3365500" imgH="457200" progId="Equation.3">
                  <p:embed/>
                </p:oleObj>
              </mc:Choice>
              <mc:Fallback>
                <p:oleObj name="公式" r:id="rId3" imgW="3365500" imgH="457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323" y="293589"/>
                        <a:ext cx="8239125" cy="1119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1" name="Text Box 5"/>
          <p:cNvSpPr txBox="1">
            <a:spLocks noChangeArrowheads="1"/>
          </p:cNvSpPr>
          <p:nvPr/>
        </p:nvSpPr>
        <p:spPr bwMode="auto">
          <a:xfrm>
            <a:off x="655638" y="1412776"/>
            <a:ext cx="838085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smtClean="0"/>
              <a:t>解：依</a:t>
            </a:r>
            <a:r>
              <a:rPr lang="zh-CN" altLang="en-US" sz="2400" b="1" dirty="0"/>
              <a:t>题意可得孔的上、下偏差分别为：</a:t>
            </a:r>
            <a:r>
              <a:rPr lang="en-US" altLang="zh-CN" sz="2400" b="1" dirty="0"/>
              <a:t>ES=+0.033</a:t>
            </a:r>
            <a:r>
              <a:rPr lang="zh-CN" altLang="en-US" sz="2400" b="1" dirty="0"/>
              <a:t>，</a:t>
            </a:r>
            <a:r>
              <a:rPr lang="en-US" altLang="zh-CN" sz="2400" b="1" dirty="0"/>
              <a:t>EI=0;</a:t>
            </a:r>
          </a:p>
        </p:txBody>
      </p:sp>
      <p:sp>
        <p:nvSpPr>
          <p:cNvPr id="75782" name="Text Box 6"/>
          <p:cNvSpPr txBox="1">
            <a:spLocks noChangeArrowheads="1"/>
          </p:cNvSpPr>
          <p:nvPr/>
        </p:nvSpPr>
        <p:spPr bwMode="auto">
          <a:xfrm>
            <a:off x="684213" y="1844576"/>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轴的上、下偏差分别为：</a:t>
            </a:r>
            <a:r>
              <a:rPr lang="en-US" altLang="zh-CN" sz="2400" b="1" dirty="0" err="1"/>
              <a:t>es</a:t>
            </a:r>
            <a:r>
              <a:rPr lang="en-US" altLang="zh-CN" sz="2400" b="1" dirty="0"/>
              <a:t>=+0.013  , </a:t>
            </a:r>
            <a:r>
              <a:rPr lang="en-US" altLang="zh-CN" sz="2400" b="1" dirty="0" err="1"/>
              <a:t>ei</a:t>
            </a:r>
            <a:r>
              <a:rPr lang="en-US" altLang="zh-CN" sz="2400" b="1" dirty="0"/>
              <a:t>=-0.008</a:t>
            </a:r>
            <a:r>
              <a:rPr lang="zh-CN" altLang="en-US" sz="2400" b="1" dirty="0"/>
              <a:t>。</a:t>
            </a:r>
          </a:p>
        </p:txBody>
      </p:sp>
      <p:sp>
        <p:nvSpPr>
          <p:cNvPr id="75783" name="Text Box 7"/>
          <p:cNvSpPr txBox="1">
            <a:spLocks noChangeArrowheads="1"/>
          </p:cNvSpPr>
          <p:nvPr/>
        </p:nvSpPr>
        <p:spPr bwMode="auto">
          <a:xfrm>
            <a:off x="728663" y="2276376"/>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a:t>根据式（</a:t>
            </a:r>
            <a:r>
              <a:rPr lang="en-US" altLang="zh-CN" sz="2400" b="1"/>
              <a:t>3.5</a:t>
            </a:r>
            <a:r>
              <a:rPr lang="zh-CN" altLang="en-US" sz="2400" b="1"/>
              <a:t>）、式（</a:t>
            </a:r>
            <a:r>
              <a:rPr lang="en-US" altLang="zh-CN" sz="2400" b="1"/>
              <a:t>3.9</a:t>
            </a:r>
            <a:r>
              <a:rPr lang="zh-CN" altLang="en-US" sz="2400" b="1"/>
              <a:t>）和式（</a:t>
            </a:r>
            <a:r>
              <a:rPr lang="en-US" altLang="zh-CN" sz="2400" b="1"/>
              <a:t>3.11</a:t>
            </a:r>
            <a:r>
              <a:rPr lang="zh-CN" altLang="en-US" sz="2400" b="1"/>
              <a:t>）得</a:t>
            </a:r>
          </a:p>
        </p:txBody>
      </p:sp>
      <p:graphicFrame>
        <p:nvGraphicFramePr>
          <p:cNvPr id="75784" name="Object 8"/>
          <p:cNvGraphicFramePr>
            <a:graphicFrameLocks noChangeAspect="1"/>
          </p:cNvGraphicFramePr>
          <p:nvPr/>
        </p:nvGraphicFramePr>
        <p:xfrm>
          <a:off x="663575" y="2708275"/>
          <a:ext cx="6572250" cy="568325"/>
        </p:xfrm>
        <a:graphic>
          <a:graphicData uri="http://schemas.openxmlformats.org/presentationml/2006/ole">
            <mc:AlternateContent xmlns:mc="http://schemas.openxmlformats.org/markup-compatibility/2006">
              <mc:Choice xmlns:v="urn:schemas-microsoft-com:vml" Requires="v">
                <p:oleObj spid="_x0000_s31871" name="公式" r:id="rId5" imgW="2641600" imgH="228600" progId="Equation.3">
                  <p:embed/>
                </p:oleObj>
              </mc:Choice>
              <mc:Fallback>
                <p:oleObj name="公式" r:id="rId5" imgW="2641600" imgH="228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3575" y="2708275"/>
                        <a:ext cx="6572250" cy="56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785" name="Object 9"/>
          <p:cNvGraphicFramePr>
            <a:graphicFrameLocks noChangeAspect="1"/>
          </p:cNvGraphicFramePr>
          <p:nvPr/>
        </p:nvGraphicFramePr>
        <p:xfrm>
          <a:off x="755650" y="3302000"/>
          <a:ext cx="5965825" cy="608013"/>
        </p:xfrm>
        <a:graphic>
          <a:graphicData uri="http://schemas.openxmlformats.org/presentationml/2006/ole">
            <mc:AlternateContent xmlns:mc="http://schemas.openxmlformats.org/markup-compatibility/2006">
              <mc:Choice xmlns:v="urn:schemas-microsoft-com:vml" Requires="v">
                <p:oleObj spid="_x0000_s31872" name="公式" r:id="rId7" imgW="2235200" imgH="228600" progId="Equation.3">
                  <p:embed/>
                </p:oleObj>
              </mc:Choice>
              <mc:Fallback>
                <p:oleObj name="公式" r:id="rId7" imgW="2235200" imgH="228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3302000"/>
                        <a:ext cx="5965825" cy="608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786" name="Object 10"/>
          <p:cNvGraphicFramePr>
            <a:graphicFrameLocks noChangeAspect="1"/>
          </p:cNvGraphicFramePr>
          <p:nvPr>
            <p:extLst>
              <p:ext uri="{D42A27DB-BD31-4B8C-83A1-F6EECF244321}">
                <p14:modId xmlns:p14="http://schemas.microsoft.com/office/powerpoint/2010/main" val="1494337830"/>
              </p:ext>
            </p:extLst>
          </p:nvPr>
        </p:nvGraphicFramePr>
        <p:xfrm>
          <a:off x="1243285" y="4941168"/>
          <a:ext cx="6569075" cy="1320800"/>
        </p:xfrm>
        <a:graphic>
          <a:graphicData uri="http://schemas.openxmlformats.org/presentationml/2006/ole">
            <mc:AlternateContent xmlns:mc="http://schemas.openxmlformats.org/markup-compatibility/2006">
              <mc:Choice xmlns:v="urn:schemas-microsoft-com:vml" Requires="v">
                <p:oleObj spid="_x0000_s31873" name="公式" r:id="rId9" imgW="2895480" imgH="583920" progId="Equation.3">
                  <p:embed/>
                </p:oleObj>
              </mc:Choice>
              <mc:Fallback>
                <p:oleObj name="公式" r:id="rId9" imgW="2895480" imgH="58392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3285" y="4941168"/>
                        <a:ext cx="6569075" cy="132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787" name="Object 11"/>
          <p:cNvGraphicFramePr>
            <a:graphicFrameLocks noChangeAspect="1"/>
          </p:cNvGraphicFramePr>
          <p:nvPr>
            <p:extLst>
              <p:ext uri="{D42A27DB-BD31-4B8C-83A1-F6EECF244321}">
                <p14:modId xmlns:p14="http://schemas.microsoft.com/office/powerpoint/2010/main" val="3584898317"/>
              </p:ext>
            </p:extLst>
          </p:nvPr>
        </p:nvGraphicFramePr>
        <p:xfrm>
          <a:off x="899641" y="3927475"/>
          <a:ext cx="6336655" cy="1062038"/>
        </p:xfrm>
        <a:graphic>
          <a:graphicData uri="http://schemas.openxmlformats.org/presentationml/2006/ole">
            <mc:AlternateContent xmlns:mc="http://schemas.openxmlformats.org/markup-compatibility/2006">
              <mc:Choice xmlns:v="urn:schemas-microsoft-com:vml" Requires="v">
                <p:oleObj spid="_x0000_s31874" name="公式" r:id="rId11" imgW="2413000" imgH="457200" progId="Equation.3">
                  <p:embed/>
                </p:oleObj>
              </mc:Choice>
              <mc:Fallback>
                <p:oleObj name="公式" r:id="rId11" imgW="2413000" imgH="45720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99641" y="3927475"/>
                        <a:ext cx="6336655" cy="1062038"/>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20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Effect transition="in" filter="wipe(left)">
                                      <p:cBhvr>
                                        <p:cTn id="12" dur="2000"/>
                                        <p:tgtEl>
                                          <p:spTgt spid="757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782"/>
                                        </p:tgtEl>
                                        <p:attrNameLst>
                                          <p:attrName>style.visibility</p:attrName>
                                        </p:attrNameLst>
                                      </p:cBhvr>
                                      <p:to>
                                        <p:strVal val="visible"/>
                                      </p:to>
                                    </p:set>
                                    <p:animEffect transition="in" filter="wipe(left)">
                                      <p:cBhvr>
                                        <p:cTn id="17" dur="2000"/>
                                        <p:tgtEl>
                                          <p:spTgt spid="757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83"/>
                                        </p:tgtEl>
                                        <p:attrNameLst>
                                          <p:attrName>style.visibility</p:attrName>
                                        </p:attrNameLst>
                                      </p:cBhvr>
                                      <p:to>
                                        <p:strVal val="visible"/>
                                      </p:to>
                                    </p:set>
                                    <p:animEffect transition="in" filter="wipe(left)">
                                      <p:cBhvr>
                                        <p:cTn id="22" dur="2000"/>
                                        <p:tgtEl>
                                          <p:spTgt spid="7578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5784"/>
                                        </p:tgtEl>
                                        <p:attrNameLst>
                                          <p:attrName>style.visibility</p:attrName>
                                        </p:attrNameLst>
                                      </p:cBhvr>
                                      <p:to>
                                        <p:strVal val="visible"/>
                                      </p:to>
                                    </p:set>
                                    <p:animEffect transition="in" filter="wipe(left)">
                                      <p:cBhvr>
                                        <p:cTn id="27" dur="2000"/>
                                        <p:tgtEl>
                                          <p:spTgt spid="7578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5785"/>
                                        </p:tgtEl>
                                        <p:attrNameLst>
                                          <p:attrName>style.visibility</p:attrName>
                                        </p:attrNameLst>
                                      </p:cBhvr>
                                      <p:to>
                                        <p:strVal val="visible"/>
                                      </p:to>
                                    </p:set>
                                    <p:animEffect transition="in" filter="wipe(left)">
                                      <p:cBhvr>
                                        <p:cTn id="32" dur="2000"/>
                                        <p:tgtEl>
                                          <p:spTgt spid="757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5787"/>
                                        </p:tgtEl>
                                        <p:attrNameLst>
                                          <p:attrName>style.visibility</p:attrName>
                                        </p:attrNameLst>
                                      </p:cBhvr>
                                      <p:to>
                                        <p:strVal val="visible"/>
                                      </p:to>
                                    </p:set>
                                    <p:animEffect transition="in" filter="wipe(left)">
                                      <p:cBhvr>
                                        <p:cTn id="37" dur="2000"/>
                                        <p:tgtEl>
                                          <p:spTgt spid="7578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5786"/>
                                        </p:tgtEl>
                                        <p:attrNameLst>
                                          <p:attrName>style.visibility</p:attrName>
                                        </p:attrNameLst>
                                      </p:cBhvr>
                                      <p:to>
                                        <p:strVal val="visible"/>
                                      </p:to>
                                    </p:set>
                                    <p:animEffect transition="in" filter="wipe(left)">
                                      <p:cBhvr>
                                        <p:cTn id="42" dur="2000"/>
                                        <p:tgtEl>
                                          <p:spTgt spid="75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P spid="75782" grpId="0"/>
      <p:bldP spid="7578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190EB77D-E288-4B35-9E30-DA39BB0EA25D}" type="slidenum">
              <a:rPr lang="en-US" altLang="zh-CN" sz="2000" smtClean="0">
                <a:solidFill>
                  <a:schemeClr val="accent2"/>
                </a:solidFill>
              </a:rPr>
              <a:pPr eaLnBrk="1" hangingPunct="1"/>
              <a:t>31</a:t>
            </a:fld>
            <a:endParaRPr lang="en-US" altLang="zh-CN" sz="2000" smtClean="0">
              <a:solidFill>
                <a:schemeClr val="accent2"/>
              </a:solidFill>
            </a:endParaRPr>
          </a:p>
        </p:txBody>
      </p:sp>
      <p:sp>
        <p:nvSpPr>
          <p:cNvPr id="16390" name="Text Box 6"/>
          <p:cNvSpPr txBox="1">
            <a:spLocks noChangeArrowheads="1"/>
          </p:cNvSpPr>
          <p:nvPr/>
        </p:nvSpPr>
        <p:spPr bwMode="auto">
          <a:xfrm>
            <a:off x="323230" y="263550"/>
            <a:ext cx="5489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a:t>
            </a:r>
            <a:r>
              <a:rPr lang="en-US" altLang="zh-CN" sz="2400" b="1" dirty="0"/>
              <a:t>4</a:t>
            </a:r>
            <a:r>
              <a:rPr lang="zh-CN" altLang="en-US" sz="2400" b="1" dirty="0"/>
              <a:t>）配合公差</a:t>
            </a:r>
          </a:p>
        </p:txBody>
      </p:sp>
      <p:sp>
        <p:nvSpPr>
          <p:cNvPr id="16394" name="Text Box 10"/>
          <p:cNvSpPr txBox="1">
            <a:spLocks noChangeArrowheads="1"/>
          </p:cNvSpPr>
          <p:nvPr/>
        </p:nvSpPr>
        <p:spPr bwMode="auto">
          <a:xfrm>
            <a:off x="437530" y="660425"/>
            <a:ext cx="766286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t>        </a:t>
            </a:r>
            <a:r>
              <a:rPr lang="zh-CN" altLang="en-US" sz="2400" b="1" dirty="0">
                <a:solidFill>
                  <a:srgbClr val="C00000"/>
                </a:solidFill>
              </a:rPr>
              <a:t>配合公差</a:t>
            </a:r>
            <a:r>
              <a:rPr lang="zh-CN" altLang="en-US" sz="2400" b="1" dirty="0"/>
              <a:t>是指允许间隙或过盈的变动量，它等于配合的孔与轴的公差之和。用符号  </a:t>
            </a:r>
            <a:r>
              <a:rPr lang="en-US" altLang="zh-CN" sz="2400" b="1" i="1" dirty="0" err="1">
                <a:solidFill>
                  <a:srgbClr val="FF0000"/>
                </a:solidFill>
              </a:rPr>
              <a:t>T</a:t>
            </a:r>
            <a:r>
              <a:rPr lang="en-US" altLang="zh-CN" sz="2400" b="1" baseline="-25000" dirty="0" err="1">
                <a:solidFill>
                  <a:srgbClr val="FF0000"/>
                </a:solidFill>
              </a:rPr>
              <a:t>f</a:t>
            </a:r>
            <a:r>
              <a:rPr lang="en-US" altLang="zh-CN" sz="2400" b="1" baseline="-25000" dirty="0">
                <a:solidFill>
                  <a:srgbClr val="FF0000"/>
                </a:solidFill>
              </a:rPr>
              <a:t> </a:t>
            </a:r>
            <a:r>
              <a:rPr lang="en-US" altLang="zh-CN" sz="2400" b="1" dirty="0">
                <a:solidFill>
                  <a:srgbClr val="FF0000"/>
                </a:solidFill>
              </a:rPr>
              <a:t> </a:t>
            </a:r>
            <a:r>
              <a:rPr lang="zh-CN" altLang="en-US" sz="2400" b="1" dirty="0"/>
              <a:t>表示</a:t>
            </a:r>
            <a:r>
              <a:rPr lang="zh-CN" altLang="en-US" sz="2400" b="1" dirty="0">
                <a:solidFill>
                  <a:srgbClr val="FF0000"/>
                </a:solidFill>
              </a:rPr>
              <a:t>。</a:t>
            </a:r>
            <a:endParaRPr lang="zh-CN" altLang="en-US" sz="2400" b="1" dirty="0"/>
          </a:p>
        </p:txBody>
      </p:sp>
      <p:sp>
        <p:nvSpPr>
          <p:cNvPr id="16403" name="Rectangle 19"/>
          <p:cNvSpPr>
            <a:spLocks noChangeArrowheads="1"/>
          </p:cNvSpPr>
          <p:nvPr/>
        </p:nvSpPr>
        <p:spPr bwMode="auto">
          <a:xfrm>
            <a:off x="5148064" y="2132856"/>
            <a:ext cx="31686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b="1" dirty="0"/>
              <a:t>间隙配合的配合公差</a:t>
            </a:r>
          </a:p>
          <a:p>
            <a:pPr algn="l">
              <a:lnSpc>
                <a:spcPct val="120000"/>
              </a:lnSpc>
            </a:pPr>
            <a:r>
              <a:rPr lang="zh-CN" altLang="en-US" sz="2400" b="1" dirty="0"/>
              <a:t>       为</a:t>
            </a:r>
            <a:r>
              <a:rPr lang="zh-CN" altLang="en-US" sz="2400" b="1" dirty="0">
                <a:solidFill>
                  <a:srgbClr val="FF0000"/>
                </a:solidFill>
              </a:rPr>
              <a:t>间隙公差</a:t>
            </a:r>
          </a:p>
        </p:txBody>
      </p:sp>
      <p:sp>
        <p:nvSpPr>
          <p:cNvPr id="16404" name="Rectangle 20"/>
          <p:cNvSpPr>
            <a:spLocks noChangeArrowheads="1"/>
          </p:cNvSpPr>
          <p:nvPr/>
        </p:nvSpPr>
        <p:spPr bwMode="auto">
          <a:xfrm>
            <a:off x="5148064" y="3180705"/>
            <a:ext cx="333851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b="1" dirty="0"/>
              <a:t>过盈配合的配合公差</a:t>
            </a:r>
          </a:p>
          <a:p>
            <a:pPr algn="l">
              <a:lnSpc>
                <a:spcPct val="120000"/>
              </a:lnSpc>
            </a:pPr>
            <a:r>
              <a:rPr lang="zh-CN" altLang="en-US" sz="2400" b="1" dirty="0"/>
              <a:t>      为</a:t>
            </a:r>
            <a:r>
              <a:rPr lang="zh-CN" altLang="en-US" sz="2400" b="1" dirty="0">
                <a:solidFill>
                  <a:srgbClr val="FF0000"/>
                </a:solidFill>
              </a:rPr>
              <a:t>过盈公差</a:t>
            </a:r>
            <a:endParaRPr lang="zh-CN" altLang="en-US" sz="2400" b="1" dirty="0"/>
          </a:p>
        </p:txBody>
      </p:sp>
      <p:sp>
        <p:nvSpPr>
          <p:cNvPr id="16405" name="Rectangle 21"/>
          <p:cNvSpPr>
            <a:spLocks noChangeArrowheads="1"/>
          </p:cNvSpPr>
          <p:nvPr/>
        </p:nvSpPr>
        <p:spPr bwMode="auto">
          <a:xfrm>
            <a:off x="5076056" y="4149080"/>
            <a:ext cx="34829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20000"/>
              </a:lnSpc>
            </a:pPr>
            <a:r>
              <a:rPr lang="zh-CN" altLang="en-US" sz="2400" b="1" dirty="0"/>
              <a:t>过渡配合的配合公差为 </a:t>
            </a:r>
          </a:p>
          <a:p>
            <a:pPr algn="l">
              <a:lnSpc>
                <a:spcPct val="120000"/>
              </a:lnSpc>
            </a:pPr>
            <a:r>
              <a:rPr lang="zh-CN" altLang="en-US" sz="2400" b="1" dirty="0"/>
              <a:t>  </a:t>
            </a:r>
            <a:r>
              <a:rPr lang="zh-CN" altLang="en-US" sz="2400" b="1" dirty="0">
                <a:solidFill>
                  <a:srgbClr val="FF0000"/>
                </a:solidFill>
              </a:rPr>
              <a:t>间隙公差或过盈公差</a:t>
            </a:r>
            <a:endParaRPr lang="zh-CN" altLang="en-US" sz="2400" b="1" dirty="0"/>
          </a:p>
        </p:txBody>
      </p:sp>
      <p:graphicFrame>
        <p:nvGraphicFramePr>
          <p:cNvPr id="16406" name="Object 22"/>
          <p:cNvGraphicFramePr>
            <a:graphicFrameLocks noChangeAspect="1"/>
          </p:cNvGraphicFramePr>
          <p:nvPr/>
        </p:nvGraphicFramePr>
        <p:xfrm>
          <a:off x="715963" y="1628775"/>
          <a:ext cx="4935537" cy="1185863"/>
        </p:xfrm>
        <a:graphic>
          <a:graphicData uri="http://schemas.openxmlformats.org/presentationml/2006/ole">
            <mc:AlternateContent xmlns:mc="http://schemas.openxmlformats.org/markup-compatibility/2006">
              <mc:Choice xmlns:v="urn:schemas-microsoft-com:vml" Requires="v">
                <p:oleObj spid="_x0000_s32872" name="公式" r:id="rId3" imgW="2006600" imgH="482600" progId="Equation.3">
                  <p:embed/>
                </p:oleObj>
              </mc:Choice>
              <mc:Fallback>
                <p:oleObj name="公式" r:id="rId3" imgW="2006600" imgH="482600" progId="Equation.3">
                  <p:embed/>
                  <p:pic>
                    <p:nvPicPr>
                      <p:cNvPr id="0"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3" y="1628775"/>
                        <a:ext cx="4935537" cy="1185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407" name="Object 23"/>
          <p:cNvGraphicFramePr>
            <a:graphicFrameLocks noChangeAspect="1"/>
          </p:cNvGraphicFramePr>
          <p:nvPr/>
        </p:nvGraphicFramePr>
        <p:xfrm>
          <a:off x="1116013" y="3133725"/>
          <a:ext cx="3568700" cy="727075"/>
        </p:xfrm>
        <a:graphic>
          <a:graphicData uri="http://schemas.openxmlformats.org/presentationml/2006/ole">
            <mc:AlternateContent xmlns:mc="http://schemas.openxmlformats.org/markup-compatibility/2006">
              <mc:Choice xmlns:v="urn:schemas-microsoft-com:vml" Requires="v">
                <p:oleObj spid="_x0000_s32873" name="公式" r:id="rId5" imgW="1244600" imgH="254000" progId="Equation.3">
                  <p:embed/>
                </p:oleObj>
              </mc:Choice>
              <mc:Fallback>
                <p:oleObj name="公式" r:id="rId5" imgW="1244600" imgH="2540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013" y="3133725"/>
                        <a:ext cx="3568700"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408" name="Object 24"/>
          <p:cNvGraphicFramePr>
            <a:graphicFrameLocks noChangeAspect="1"/>
          </p:cNvGraphicFramePr>
          <p:nvPr/>
        </p:nvGraphicFramePr>
        <p:xfrm>
          <a:off x="1147763" y="3933825"/>
          <a:ext cx="3784600" cy="727075"/>
        </p:xfrm>
        <a:graphic>
          <a:graphicData uri="http://schemas.openxmlformats.org/presentationml/2006/ole">
            <mc:AlternateContent xmlns:mc="http://schemas.openxmlformats.org/markup-compatibility/2006">
              <mc:Choice xmlns:v="urn:schemas-microsoft-com:vml" Requires="v">
                <p:oleObj spid="_x0000_s32874" name="公式" r:id="rId7" imgW="1320227" imgH="253890" progId="Equation.3">
                  <p:embed/>
                </p:oleObj>
              </mc:Choice>
              <mc:Fallback>
                <p:oleObj name="公式" r:id="rId7" imgW="1320227" imgH="25389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7763" y="3933825"/>
                        <a:ext cx="3784600"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409" name="Object 25"/>
          <p:cNvGraphicFramePr>
            <a:graphicFrameLocks noChangeAspect="1"/>
          </p:cNvGraphicFramePr>
          <p:nvPr>
            <p:extLst>
              <p:ext uri="{D42A27DB-BD31-4B8C-83A1-F6EECF244321}">
                <p14:modId xmlns:p14="http://schemas.microsoft.com/office/powerpoint/2010/main" val="49926024"/>
              </p:ext>
            </p:extLst>
          </p:nvPr>
        </p:nvGraphicFramePr>
        <p:xfrm>
          <a:off x="1115616" y="4725144"/>
          <a:ext cx="3960440" cy="1487385"/>
        </p:xfrm>
        <a:graphic>
          <a:graphicData uri="http://schemas.openxmlformats.org/presentationml/2006/ole">
            <mc:AlternateContent xmlns:mc="http://schemas.openxmlformats.org/markup-compatibility/2006">
              <mc:Choice xmlns:v="urn:schemas-microsoft-com:vml" Requires="v">
                <p:oleObj spid="_x0000_s32875" name="公式" r:id="rId9" imgW="1282700" imgH="482600" progId="Equation.3">
                  <p:embed/>
                </p:oleObj>
              </mc:Choice>
              <mc:Fallback>
                <p:oleObj name="公式" r:id="rId9" imgW="1282700" imgH="482600" progId="Equation.3">
                  <p:embed/>
                  <p:pic>
                    <p:nvPicPr>
                      <p:cNvPr id="0" name="Object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5616" y="4725144"/>
                        <a:ext cx="3960440" cy="1487385"/>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90"/>
                                        </p:tgtEl>
                                        <p:attrNameLst>
                                          <p:attrName>style.visibility</p:attrName>
                                        </p:attrNameLst>
                                      </p:cBhvr>
                                      <p:to>
                                        <p:strVal val="visible"/>
                                      </p:to>
                                    </p:set>
                                    <p:animEffect transition="in" filter="wipe(left)">
                                      <p:cBhvr>
                                        <p:cTn id="7" dur="300"/>
                                        <p:tgtEl>
                                          <p:spTgt spid="163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6394"/>
                                        </p:tgtEl>
                                        <p:attrNameLst>
                                          <p:attrName>style.visibility</p:attrName>
                                        </p:attrNameLst>
                                      </p:cBhvr>
                                      <p:to>
                                        <p:strVal val="visible"/>
                                      </p:to>
                                    </p:set>
                                    <p:animEffect transition="in" filter="wipe(left)">
                                      <p:cBhvr>
                                        <p:cTn id="12" dur="300"/>
                                        <p:tgtEl>
                                          <p:spTgt spid="163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406"/>
                                        </p:tgtEl>
                                        <p:attrNameLst>
                                          <p:attrName>style.visibility</p:attrName>
                                        </p:attrNameLst>
                                      </p:cBhvr>
                                      <p:to>
                                        <p:strVal val="visible"/>
                                      </p:to>
                                    </p:set>
                                    <p:animEffect transition="in" filter="blinds(horizontal)">
                                      <p:cBhvr>
                                        <p:cTn id="17" dur="500"/>
                                        <p:tgtEl>
                                          <p:spTgt spid="164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403"/>
                                        </p:tgtEl>
                                        <p:attrNameLst>
                                          <p:attrName>style.visibility</p:attrName>
                                        </p:attrNameLst>
                                      </p:cBhvr>
                                      <p:to>
                                        <p:strVal val="visible"/>
                                      </p:to>
                                    </p:set>
                                    <p:animEffect transition="in" filter="wipe(left)">
                                      <p:cBhvr>
                                        <p:cTn id="22" dur="300"/>
                                        <p:tgtEl>
                                          <p:spTgt spid="164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6407"/>
                                        </p:tgtEl>
                                        <p:attrNameLst>
                                          <p:attrName>style.visibility</p:attrName>
                                        </p:attrNameLst>
                                      </p:cBhvr>
                                      <p:to>
                                        <p:strVal val="visible"/>
                                      </p:to>
                                    </p:set>
                                    <p:animEffect transition="in" filter="box(in)">
                                      <p:cBhvr>
                                        <p:cTn id="27" dur="500"/>
                                        <p:tgtEl>
                                          <p:spTgt spid="1640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6404"/>
                                        </p:tgtEl>
                                        <p:attrNameLst>
                                          <p:attrName>style.visibility</p:attrName>
                                        </p:attrNameLst>
                                      </p:cBhvr>
                                      <p:to>
                                        <p:strVal val="visible"/>
                                      </p:to>
                                    </p:set>
                                    <p:animEffect transition="in" filter="wipe(left)">
                                      <p:cBhvr>
                                        <p:cTn id="32" dur="300"/>
                                        <p:tgtEl>
                                          <p:spTgt spid="1640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16408"/>
                                        </p:tgtEl>
                                        <p:attrNameLst>
                                          <p:attrName>style.visibility</p:attrName>
                                        </p:attrNameLst>
                                      </p:cBhvr>
                                      <p:to>
                                        <p:strVal val="visible"/>
                                      </p:to>
                                    </p:set>
                                    <p:animEffect transition="in" filter="box(in)">
                                      <p:cBhvr>
                                        <p:cTn id="37" dur="500"/>
                                        <p:tgtEl>
                                          <p:spTgt spid="1640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6405"/>
                                        </p:tgtEl>
                                        <p:attrNameLst>
                                          <p:attrName>style.visibility</p:attrName>
                                        </p:attrNameLst>
                                      </p:cBhvr>
                                      <p:to>
                                        <p:strVal val="visible"/>
                                      </p:to>
                                    </p:set>
                                    <p:animEffect transition="in" filter="wipe(left)">
                                      <p:cBhvr>
                                        <p:cTn id="42" dur="300"/>
                                        <p:tgtEl>
                                          <p:spTgt spid="164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nodeType="clickEffect">
                                  <p:stCondLst>
                                    <p:cond delay="0"/>
                                  </p:stCondLst>
                                  <p:childTnLst>
                                    <p:set>
                                      <p:cBhvr>
                                        <p:cTn id="46" dur="1" fill="hold">
                                          <p:stCondLst>
                                            <p:cond delay="0"/>
                                          </p:stCondLst>
                                        </p:cTn>
                                        <p:tgtEl>
                                          <p:spTgt spid="16409"/>
                                        </p:tgtEl>
                                        <p:attrNameLst>
                                          <p:attrName>style.visibility</p:attrName>
                                        </p:attrNameLst>
                                      </p:cBhvr>
                                      <p:to>
                                        <p:strVal val="visible"/>
                                      </p:to>
                                    </p:set>
                                    <p:animEffect transition="in" filter="box(in)">
                                      <p:cBhvr>
                                        <p:cTn id="47" dur="500"/>
                                        <p:tgtEl>
                                          <p:spTgt spid="16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utoUpdateAnimBg="0"/>
      <p:bldP spid="16394" grpId="0" autoUpdateAnimBg="0"/>
      <p:bldP spid="16403" grpId="0" autoUpdateAnimBg="0"/>
      <p:bldP spid="16404" grpId="0" autoUpdateAnimBg="0"/>
      <p:bldP spid="1640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4"/>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1C7E08F-79C2-4668-9843-EC9281B429CF}" type="slidenum">
              <a:rPr lang="en-US" altLang="zh-CN" sz="2000" smtClean="0">
                <a:solidFill>
                  <a:schemeClr val="accent2"/>
                </a:solidFill>
              </a:rPr>
              <a:pPr eaLnBrk="1" hangingPunct="1"/>
              <a:t>32</a:t>
            </a:fld>
            <a:endParaRPr lang="en-US" altLang="zh-CN" sz="2000" smtClean="0">
              <a:solidFill>
                <a:schemeClr val="accent2"/>
              </a:solidFill>
            </a:endParaRPr>
          </a:p>
        </p:txBody>
      </p:sp>
      <p:graphicFrame>
        <p:nvGraphicFramePr>
          <p:cNvPr id="76804" name="Object 4"/>
          <p:cNvGraphicFramePr>
            <a:graphicFrameLocks noChangeAspect="1"/>
          </p:cNvGraphicFramePr>
          <p:nvPr>
            <p:extLst>
              <p:ext uri="{D42A27DB-BD31-4B8C-83A1-F6EECF244321}">
                <p14:modId xmlns:p14="http://schemas.microsoft.com/office/powerpoint/2010/main" val="26460866"/>
              </p:ext>
            </p:extLst>
          </p:nvPr>
        </p:nvGraphicFramePr>
        <p:xfrm>
          <a:off x="539750" y="580231"/>
          <a:ext cx="8305800" cy="544513"/>
        </p:xfrm>
        <a:graphic>
          <a:graphicData uri="http://schemas.openxmlformats.org/presentationml/2006/ole">
            <mc:AlternateContent xmlns:mc="http://schemas.openxmlformats.org/markup-compatibility/2006">
              <mc:Choice xmlns:v="urn:schemas-microsoft-com:vml" Requires="v">
                <p:oleObj spid="_x0000_s33895" name="公式" r:id="rId3" imgW="3098800" imgH="203200" progId="Equation.3">
                  <p:embed/>
                </p:oleObj>
              </mc:Choice>
              <mc:Fallback>
                <p:oleObj name="公式" r:id="rId3" imgW="3098800" imgH="203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580231"/>
                        <a:ext cx="8305800"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805" name="Text Box 5"/>
          <p:cNvSpPr txBox="1">
            <a:spLocks noChangeArrowheads="1"/>
          </p:cNvSpPr>
          <p:nvPr/>
        </p:nvSpPr>
        <p:spPr bwMode="auto">
          <a:xfrm>
            <a:off x="468313" y="1171600"/>
            <a:ext cx="835183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解  在例</a:t>
            </a:r>
            <a:r>
              <a:rPr lang="en-US" altLang="zh-CN" sz="2400" b="1" dirty="0"/>
              <a:t>3.2</a:t>
            </a:r>
            <a:r>
              <a:rPr lang="zh-CN" altLang="en-US" sz="2400" b="1" dirty="0"/>
              <a:t>中，根据式（</a:t>
            </a:r>
            <a:r>
              <a:rPr lang="en-US" altLang="zh-CN" sz="2400" b="1" dirty="0"/>
              <a:t>3.12</a:t>
            </a:r>
            <a:r>
              <a:rPr lang="zh-CN" altLang="en-US" sz="2400" b="1" dirty="0"/>
              <a:t>）可得间隙配合的配合公差为</a:t>
            </a:r>
          </a:p>
        </p:txBody>
      </p:sp>
      <p:graphicFrame>
        <p:nvGraphicFramePr>
          <p:cNvPr id="76806" name="Object 6"/>
          <p:cNvGraphicFramePr>
            <a:graphicFrameLocks noGrp="1" noChangeAspect="1"/>
          </p:cNvGraphicFramePr>
          <p:nvPr>
            <p:ph/>
          </p:nvPr>
        </p:nvGraphicFramePr>
        <p:xfrm>
          <a:off x="611188" y="1700213"/>
          <a:ext cx="8064500" cy="654050"/>
        </p:xfrm>
        <a:graphic>
          <a:graphicData uri="http://schemas.openxmlformats.org/presentationml/2006/ole">
            <mc:AlternateContent xmlns:mc="http://schemas.openxmlformats.org/markup-compatibility/2006">
              <mc:Choice xmlns:v="urn:schemas-microsoft-com:vml" Requires="v">
                <p:oleObj spid="_x0000_s33896" name="公式" r:id="rId5" imgW="3136900" imgH="254000" progId="Equation.3">
                  <p:embed/>
                </p:oleObj>
              </mc:Choice>
              <mc:Fallback>
                <p:oleObj name="公式" r:id="rId5" imgW="3136900" imgH="2540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1700213"/>
                        <a:ext cx="8064500" cy="65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808" name="Text Box 8"/>
          <p:cNvSpPr txBox="1">
            <a:spLocks noChangeArrowheads="1"/>
          </p:cNvSpPr>
          <p:nvPr/>
        </p:nvSpPr>
        <p:spPr bwMode="auto">
          <a:xfrm>
            <a:off x="468313" y="2420888"/>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 </a:t>
            </a:r>
            <a:r>
              <a:rPr lang="zh-CN" altLang="en-US" sz="2400" b="1" dirty="0"/>
              <a:t>在例</a:t>
            </a:r>
            <a:r>
              <a:rPr lang="en-US" altLang="zh-CN" sz="2400" b="1" dirty="0"/>
              <a:t>3.3</a:t>
            </a:r>
            <a:r>
              <a:rPr lang="zh-CN" altLang="en-US" sz="2400" b="1" dirty="0"/>
              <a:t>中，根据式（</a:t>
            </a:r>
            <a:r>
              <a:rPr lang="en-US" altLang="zh-CN" sz="2400" b="1" dirty="0"/>
              <a:t>3.13</a:t>
            </a:r>
            <a:r>
              <a:rPr lang="zh-CN" altLang="en-US" sz="2400" b="1" dirty="0"/>
              <a:t>）可得过盈配合的配合公差为</a:t>
            </a:r>
          </a:p>
        </p:txBody>
      </p:sp>
      <p:graphicFrame>
        <p:nvGraphicFramePr>
          <p:cNvPr id="76809" name="Object 9"/>
          <p:cNvGraphicFramePr>
            <a:graphicFrameLocks noChangeAspect="1"/>
          </p:cNvGraphicFramePr>
          <p:nvPr>
            <p:extLst>
              <p:ext uri="{D42A27DB-BD31-4B8C-83A1-F6EECF244321}">
                <p14:modId xmlns:p14="http://schemas.microsoft.com/office/powerpoint/2010/main" val="1296792314"/>
              </p:ext>
            </p:extLst>
          </p:nvPr>
        </p:nvGraphicFramePr>
        <p:xfrm>
          <a:off x="755650" y="2924944"/>
          <a:ext cx="8137525" cy="704850"/>
        </p:xfrm>
        <a:graphic>
          <a:graphicData uri="http://schemas.openxmlformats.org/presentationml/2006/ole">
            <mc:AlternateContent xmlns:mc="http://schemas.openxmlformats.org/markup-compatibility/2006">
              <mc:Choice xmlns:v="urn:schemas-microsoft-com:vml" Requires="v">
                <p:oleObj spid="_x0000_s33897" name="公式" r:id="rId7" imgW="2933700" imgH="254000" progId="Equation.3">
                  <p:embed/>
                </p:oleObj>
              </mc:Choice>
              <mc:Fallback>
                <p:oleObj name="公式" r:id="rId7" imgW="2933700" imgH="2540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2924944"/>
                        <a:ext cx="8137525" cy="704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810" name="Text Box 10"/>
          <p:cNvSpPr txBox="1">
            <a:spLocks noChangeArrowheads="1"/>
          </p:cNvSpPr>
          <p:nvPr/>
        </p:nvSpPr>
        <p:spPr bwMode="auto">
          <a:xfrm>
            <a:off x="468313" y="3717032"/>
            <a:ext cx="816451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 </a:t>
            </a:r>
            <a:r>
              <a:rPr lang="zh-CN" altLang="en-US" sz="2400" b="1" dirty="0"/>
              <a:t>在例</a:t>
            </a:r>
            <a:r>
              <a:rPr lang="en-US" altLang="zh-CN" sz="2400" b="1" dirty="0"/>
              <a:t>3.4</a:t>
            </a:r>
            <a:r>
              <a:rPr lang="zh-CN" altLang="en-US" sz="2400" b="1" dirty="0"/>
              <a:t>中，根据式（</a:t>
            </a:r>
            <a:r>
              <a:rPr lang="en-US" altLang="zh-CN" sz="2400" b="1" dirty="0"/>
              <a:t>3.14</a:t>
            </a:r>
            <a:r>
              <a:rPr lang="zh-CN" altLang="en-US" sz="2400" b="1" dirty="0"/>
              <a:t>）可得过渡配合的配合公差为</a:t>
            </a:r>
          </a:p>
        </p:txBody>
      </p:sp>
      <p:graphicFrame>
        <p:nvGraphicFramePr>
          <p:cNvPr id="76811" name="Object 11"/>
          <p:cNvGraphicFramePr>
            <a:graphicFrameLocks noChangeAspect="1"/>
          </p:cNvGraphicFramePr>
          <p:nvPr>
            <p:extLst>
              <p:ext uri="{D42A27DB-BD31-4B8C-83A1-F6EECF244321}">
                <p14:modId xmlns:p14="http://schemas.microsoft.com/office/powerpoint/2010/main" val="1024492250"/>
              </p:ext>
            </p:extLst>
          </p:nvPr>
        </p:nvGraphicFramePr>
        <p:xfrm>
          <a:off x="676275" y="4293096"/>
          <a:ext cx="7927975" cy="661987"/>
        </p:xfrm>
        <a:graphic>
          <a:graphicData uri="http://schemas.openxmlformats.org/presentationml/2006/ole">
            <mc:AlternateContent xmlns:mc="http://schemas.openxmlformats.org/markup-compatibility/2006">
              <mc:Choice xmlns:v="urn:schemas-microsoft-com:vml" Requires="v">
                <p:oleObj spid="_x0000_s33898" name="公式" r:id="rId9" imgW="3048000" imgH="254000" progId="Equation.3">
                  <p:embed/>
                </p:oleObj>
              </mc:Choice>
              <mc:Fallback>
                <p:oleObj name="公式" r:id="rId9" imgW="3048000" imgH="25400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6275" y="4293096"/>
                        <a:ext cx="7927975" cy="661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圆角矩形 10">
            <a:hlinkClick r:id="rId11" action="ppaction://hlinksldjump"/>
          </p:cNvPr>
          <p:cNvSpPr/>
          <p:nvPr/>
        </p:nvSpPr>
        <p:spPr bwMode="auto">
          <a:xfrm>
            <a:off x="6542113" y="5733255"/>
            <a:ext cx="1800200" cy="611273"/>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8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wipe(left)">
                                      <p:cBhvr>
                                        <p:cTn id="7" dur="2000"/>
                                        <p:tgtEl>
                                          <p:spTgt spid="768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6805"/>
                                        </p:tgtEl>
                                        <p:attrNameLst>
                                          <p:attrName>style.visibility</p:attrName>
                                        </p:attrNameLst>
                                      </p:cBhvr>
                                      <p:to>
                                        <p:strVal val="visible"/>
                                      </p:to>
                                    </p:set>
                                    <p:animEffect transition="in" filter="wipe(left)">
                                      <p:cBhvr>
                                        <p:cTn id="12" dur="2000"/>
                                        <p:tgtEl>
                                          <p:spTgt spid="768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6806"/>
                                        </p:tgtEl>
                                        <p:attrNameLst>
                                          <p:attrName>style.visibility</p:attrName>
                                        </p:attrNameLst>
                                      </p:cBhvr>
                                      <p:to>
                                        <p:strVal val="visible"/>
                                      </p:to>
                                    </p:set>
                                    <p:animEffect transition="in" filter="wipe(left)">
                                      <p:cBhvr>
                                        <p:cTn id="17" dur="2000"/>
                                        <p:tgtEl>
                                          <p:spTgt spid="768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6808"/>
                                        </p:tgtEl>
                                        <p:attrNameLst>
                                          <p:attrName>style.visibility</p:attrName>
                                        </p:attrNameLst>
                                      </p:cBhvr>
                                      <p:to>
                                        <p:strVal val="visible"/>
                                      </p:to>
                                    </p:set>
                                    <p:animEffect transition="in" filter="wipe(left)">
                                      <p:cBhvr>
                                        <p:cTn id="22" dur="2000"/>
                                        <p:tgtEl>
                                          <p:spTgt spid="768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6809"/>
                                        </p:tgtEl>
                                        <p:attrNameLst>
                                          <p:attrName>style.visibility</p:attrName>
                                        </p:attrNameLst>
                                      </p:cBhvr>
                                      <p:to>
                                        <p:strVal val="visible"/>
                                      </p:to>
                                    </p:set>
                                    <p:animEffect transition="in" filter="wipe(left)">
                                      <p:cBhvr>
                                        <p:cTn id="27" dur="2000"/>
                                        <p:tgtEl>
                                          <p:spTgt spid="768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6810"/>
                                        </p:tgtEl>
                                        <p:attrNameLst>
                                          <p:attrName>style.visibility</p:attrName>
                                        </p:attrNameLst>
                                      </p:cBhvr>
                                      <p:to>
                                        <p:strVal val="visible"/>
                                      </p:to>
                                    </p:set>
                                    <p:animEffect transition="in" filter="wipe(left)">
                                      <p:cBhvr>
                                        <p:cTn id="32" dur="2000"/>
                                        <p:tgtEl>
                                          <p:spTgt spid="768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6811"/>
                                        </p:tgtEl>
                                        <p:attrNameLst>
                                          <p:attrName>style.visibility</p:attrName>
                                        </p:attrNameLst>
                                      </p:cBhvr>
                                      <p:to>
                                        <p:strVal val="visible"/>
                                      </p:to>
                                    </p:set>
                                    <p:animEffect transition="in" filter="wipe(left)">
                                      <p:cBhvr>
                                        <p:cTn id="37" dur="2000"/>
                                        <p:tgtEl>
                                          <p:spTgt spid="76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p:bldP spid="76808" grpId="0"/>
      <p:bldP spid="768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D68D09C2-1633-4AC0-B404-D38A192D074E}" type="slidenum">
              <a:rPr lang="en-US" altLang="zh-CN" sz="2000" smtClean="0">
                <a:solidFill>
                  <a:schemeClr val="accent2"/>
                </a:solidFill>
              </a:rPr>
              <a:pPr eaLnBrk="1" hangingPunct="1"/>
              <a:t>33</a:t>
            </a:fld>
            <a:endParaRPr lang="en-US" altLang="zh-CN" sz="2000" smtClean="0">
              <a:solidFill>
                <a:schemeClr val="accent2"/>
              </a:solidFill>
            </a:endParaRPr>
          </a:p>
        </p:txBody>
      </p:sp>
      <p:sp>
        <p:nvSpPr>
          <p:cNvPr id="47108" name="Text Box 4"/>
          <p:cNvSpPr txBox="1">
            <a:spLocks noChangeArrowheads="1"/>
          </p:cNvSpPr>
          <p:nvPr/>
        </p:nvSpPr>
        <p:spPr bwMode="auto">
          <a:xfrm>
            <a:off x="725488" y="534442"/>
            <a:ext cx="51419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  3.1.4  </a:t>
            </a:r>
            <a:r>
              <a:rPr lang="zh-CN" altLang="en-US" b="1" dirty="0"/>
              <a:t>配合制（基准制）</a:t>
            </a:r>
            <a:r>
              <a:rPr lang="zh-CN" altLang="en-US" dirty="0"/>
              <a:t> </a:t>
            </a:r>
          </a:p>
        </p:txBody>
      </p:sp>
      <p:sp>
        <p:nvSpPr>
          <p:cNvPr id="47109" name="Text Box 5"/>
          <p:cNvSpPr txBox="1">
            <a:spLocks noChangeArrowheads="1"/>
          </p:cNvSpPr>
          <p:nvPr/>
        </p:nvSpPr>
        <p:spPr bwMode="auto">
          <a:xfrm>
            <a:off x="1012825" y="1037679"/>
            <a:ext cx="220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配合制 </a:t>
            </a:r>
            <a:r>
              <a:rPr lang="en-US" altLang="zh-CN" b="1" dirty="0"/>
              <a:t>——</a:t>
            </a:r>
          </a:p>
        </p:txBody>
      </p:sp>
      <p:sp>
        <p:nvSpPr>
          <p:cNvPr id="47110" name="Text Box 6"/>
          <p:cNvSpPr txBox="1">
            <a:spLocks noChangeArrowheads="1"/>
          </p:cNvSpPr>
          <p:nvPr/>
        </p:nvSpPr>
        <p:spPr bwMode="auto">
          <a:xfrm>
            <a:off x="754261" y="1600026"/>
            <a:ext cx="7850187"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是指同一极限制的孔和轴组成的一种配合制度。 </a:t>
            </a:r>
          </a:p>
        </p:txBody>
      </p:sp>
      <p:sp>
        <p:nvSpPr>
          <p:cNvPr id="47120" name="AutoShape 16"/>
          <p:cNvSpPr>
            <a:spLocks/>
          </p:cNvSpPr>
          <p:nvPr/>
        </p:nvSpPr>
        <p:spPr bwMode="auto">
          <a:xfrm>
            <a:off x="2339752" y="2492896"/>
            <a:ext cx="381000" cy="914400"/>
          </a:xfrm>
          <a:prstGeom prst="leftBrace">
            <a:avLst>
              <a:gd name="adj1" fmla="val 20000"/>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121" name="Text Box 17"/>
          <p:cNvSpPr txBox="1">
            <a:spLocks noChangeArrowheads="1"/>
          </p:cNvSpPr>
          <p:nvPr/>
        </p:nvSpPr>
        <p:spPr bwMode="auto">
          <a:xfrm>
            <a:off x="2725713" y="2348880"/>
            <a:ext cx="22653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smtClean="0"/>
              <a:t>基孔制配合</a:t>
            </a:r>
            <a:endParaRPr lang="zh-CN" altLang="en-US" b="1" dirty="0"/>
          </a:p>
        </p:txBody>
      </p:sp>
      <p:sp>
        <p:nvSpPr>
          <p:cNvPr id="47122" name="Rectangle 18"/>
          <p:cNvSpPr>
            <a:spLocks noChangeArrowheads="1"/>
          </p:cNvSpPr>
          <p:nvPr/>
        </p:nvSpPr>
        <p:spPr bwMode="auto">
          <a:xfrm>
            <a:off x="2701628" y="3068960"/>
            <a:ext cx="237442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zh-CN" altLang="en-US" b="1" dirty="0" smtClean="0"/>
              <a:t>基轴制配合</a:t>
            </a:r>
            <a:endParaRPr lang="zh-CN" altLang="en-US" b="1" dirty="0"/>
          </a:p>
        </p:txBody>
      </p:sp>
      <p:sp>
        <p:nvSpPr>
          <p:cNvPr id="47123" name="Rectangle 19"/>
          <p:cNvSpPr>
            <a:spLocks noChangeArrowheads="1"/>
          </p:cNvSpPr>
          <p:nvPr/>
        </p:nvSpPr>
        <p:spPr bwMode="auto">
          <a:xfrm>
            <a:off x="756369" y="2681287"/>
            <a:ext cx="23034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dirty="0"/>
              <a:t>配合制分</a:t>
            </a:r>
          </a:p>
        </p:txBody>
      </p:sp>
      <p:sp>
        <p:nvSpPr>
          <p:cNvPr id="47124" name="Text Box 20"/>
          <p:cNvSpPr txBox="1">
            <a:spLocks noChangeArrowheads="1"/>
          </p:cNvSpPr>
          <p:nvPr/>
        </p:nvSpPr>
        <p:spPr bwMode="auto">
          <a:xfrm>
            <a:off x="827584" y="3933056"/>
            <a:ext cx="271145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基本偏差：</a:t>
            </a:r>
          </a:p>
        </p:txBody>
      </p:sp>
      <p:sp>
        <p:nvSpPr>
          <p:cNvPr id="47125" name="Text Box 21"/>
          <p:cNvSpPr txBox="1">
            <a:spLocks noChangeArrowheads="1"/>
          </p:cNvSpPr>
          <p:nvPr/>
        </p:nvSpPr>
        <p:spPr bwMode="auto">
          <a:xfrm>
            <a:off x="1187450" y="4653136"/>
            <a:ext cx="6335713"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公差带中的上偏差或下偏差，</a:t>
            </a:r>
          </a:p>
        </p:txBody>
      </p:sp>
      <p:sp>
        <p:nvSpPr>
          <p:cNvPr id="47126" name="Text Box 22"/>
          <p:cNvSpPr txBox="1">
            <a:spLocks noChangeArrowheads="1"/>
          </p:cNvSpPr>
          <p:nvPr/>
        </p:nvSpPr>
        <p:spPr bwMode="auto">
          <a:xfrm>
            <a:off x="1187624" y="5213871"/>
            <a:ext cx="6264275"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一般为靠近零线的那个偏差。</a:t>
            </a:r>
          </a:p>
        </p:txBody>
      </p:sp>
      <p:sp>
        <p:nvSpPr>
          <p:cNvPr id="47134" name="Line 30"/>
          <p:cNvSpPr>
            <a:spLocks noChangeShapeType="1"/>
          </p:cNvSpPr>
          <p:nvPr/>
        </p:nvSpPr>
        <p:spPr bwMode="auto">
          <a:xfrm flipV="1">
            <a:off x="3131840" y="3200400"/>
            <a:ext cx="3559175" cy="10287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35" name="Line 31"/>
          <p:cNvSpPr>
            <a:spLocks noChangeShapeType="1"/>
          </p:cNvSpPr>
          <p:nvPr/>
        </p:nvSpPr>
        <p:spPr bwMode="auto">
          <a:xfrm flipV="1">
            <a:off x="3059832" y="3886200"/>
            <a:ext cx="3559175" cy="406896"/>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33807" name="Group 38"/>
          <p:cNvGrpSpPr>
            <a:grpSpLocks/>
          </p:cNvGrpSpPr>
          <p:nvPr/>
        </p:nvGrpSpPr>
        <p:grpSpPr bwMode="auto">
          <a:xfrm>
            <a:off x="5724128" y="2514600"/>
            <a:ext cx="2432050" cy="2209800"/>
            <a:chOff x="3888" y="1584"/>
            <a:chExt cx="1532" cy="1392"/>
          </a:xfrm>
        </p:grpSpPr>
        <p:sp>
          <p:nvSpPr>
            <p:cNvPr id="34832" name="Line 23"/>
            <p:cNvSpPr>
              <a:spLocks noChangeShapeType="1"/>
            </p:cNvSpPr>
            <p:nvPr/>
          </p:nvSpPr>
          <p:spPr bwMode="auto">
            <a:xfrm>
              <a:off x="3888" y="2256"/>
              <a:ext cx="129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3" name="Line 24"/>
            <p:cNvSpPr>
              <a:spLocks noChangeShapeType="1"/>
            </p:cNvSpPr>
            <p:nvPr/>
          </p:nvSpPr>
          <p:spPr bwMode="auto">
            <a:xfrm>
              <a:off x="4080" y="2256"/>
              <a:ext cx="0" cy="72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834" name="Rectangle 26"/>
            <p:cNvSpPr>
              <a:spLocks noChangeArrowheads="1"/>
            </p:cNvSpPr>
            <p:nvPr/>
          </p:nvSpPr>
          <p:spPr bwMode="auto">
            <a:xfrm>
              <a:off x="4224" y="1584"/>
              <a:ext cx="432" cy="432"/>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i="1"/>
                <a:t>T</a:t>
              </a:r>
            </a:p>
          </p:txBody>
        </p:sp>
        <p:sp>
          <p:nvSpPr>
            <p:cNvPr id="34835" name="Rectangle 27"/>
            <p:cNvSpPr>
              <a:spLocks noChangeArrowheads="1"/>
            </p:cNvSpPr>
            <p:nvPr/>
          </p:nvSpPr>
          <p:spPr bwMode="auto">
            <a:xfrm>
              <a:off x="4272" y="2448"/>
              <a:ext cx="432" cy="432"/>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i="1"/>
                <a:t>T</a:t>
              </a:r>
            </a:p>
          </p:txBody>
        </p:sp>
        <p:sp>
          <p:nvSpPr>
            <p:cNvPr id="34836" name="Text Box 36"/>
            <p:cNvSpPr txBox="1">
              <a:spLocks noChangeArrowheads="1"/>
            </p:cNvSpPr>
            <p:nvPr/>
          </p:nvSpPr>
          <p:spPr bwMode="auto">
            <a:xfrm>
              <a:off x="4558" y="1865"/>
              <a:ext cx="771"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sz="2000" b="1">
                  <a:solidFill>
                    <a:srgbClr val="FF0000"/>
                  </a:solidFill>
                </a:rPr>
                <a:t>EI</a:t>
              </a:r>
              <a:r>
                <a:rPr lang="zh-CN" altLang="en-US" sz="2000" b="1">
                  <a:solidFill>
                    <a:srgbClr val="FF0000"/>
                  </a:solidFill>
                </a:rPr>
                <a:t>、</a:t>
              </a:r>
              <a:r>
                <a:rPr lang="en-US" altLang="zh-CN" sz="2000" b="1">
                  <a:solidFill>
                    <a:srgbClr val="FF0000"/>
                  </a:solidFill>
                </a:rPr>
                <a:t>ei</a:t>
              </a:r>
            </a:p>
          </p:txBody>
        </p:sp>
        <p:sp>
          <p:nvSpPr>
            <p:cNvPr id="34837" name="Text Box 37"/>
            <p:cNvSpPr txBox="1">
              <a:spLocks noChangeArrowheads="1"/>
            </p:cNvSpPr>
            <p:nvPr/>
          </p:nvSpPr>
          <p:spPr bwMode="auto">
            <a:xfrm>
              <a:off x="4649" y="2341"/>
              <a:ext cx="771"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sz="2000" b="1">
                  <a:solidFill>
                    <a:srgbClr val="FF0000"/>
                  </a:solidFill>
                </a:rPr>
                <a:t>ES</a:t>
              </a:r>
              <a:r>
                <a:rPr lang="zh-CN" altLang="en-US" sz="2000" b="1">
                  <a:solidFill>
                    <a:srgbClr val="FF0000"/>
                  </a:solidFill>
                </a:rPr>
                <a:t>、</a:t>
              </a:r>
              <a:r>
                <a:rPr lang="en-US" altLang="zh-CN" sz="2000" b="1">
                  <a:solidFill>
                    <a:srgbClr val="FF0000"/>
                  </a:solidFill>
                </a:rPr>
                <a:t>es</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08"/>
                                        </p:tgtEl>
                                        <p:attrNameLst>
                                          <p:attrName>style.visibility</p:attrName>
                                        </p:attrNameLst>
                                      </p:cBhvr>
                                      <p:to>
                                        <p:strVal val="visible"/>
                                      </p:to>
                                    </p:set>
                                    <p:animEffect transition="in" filter="wipe(left)">
                                      <p:cBhvr>
                                        <p:cTn id="7" dur="300"/>
                                        <p:tgtEl>
                                          <p:spTgt spid="47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7109"/>
                                        </p:tgtEl>
                                        <p:attrNameLst>
                                          <p:attrName>style.visibility</p:attrName>
                                        </p:attrNameLst>
                                      </p:cBhvr>
                                      <p:to>
                                        <p:strVal val="visible"/>
                                      </p:to>
                                    </p:set>
                                    <p:animEffect transition="in" filter="wipe(left)">
                                      <p:cBhvr>
                                        <p:cTn id="12" dur="300"/>
                                        <p:tgtEl>
                                          <p:spTgt spid="471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7110"/>
                                        </p:tgtEl>
                                        <p:attrNameLst>
                                          <p:attrName>style.visibility</p:attrName>
                                        </p:attrNameLst>
                                      </p:cBhvr>
                                      <p:to>
                                        <p:strVal val="visible"/>
                                      </p:to>
                                    </p:set>
                                    <p:animEffect transition="in" filter="wipe(left)">
                                      <p:cBhvr>
                                        <p:cTn id="17" dur="300"/>
                                        <p:tgtEl>
                                          <p:spTgt spid="471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23"/>
                                        </p:tgtEl>
                                        <p:attrNameLst>
                                          <p:attrName>style.visibility</p:attrName>
                                        </p:attrNameLst>
                                      </p:cBhvr>
                                      <p:to>
                                        <p:strVal val="visible"/>
                                      </p:to>
                                    </p:set>
                                    <p:animEffect transition="in" filter="wipe(left)">
                                      <p:cBhvr>
                                        <p:cTn id="22" dur="300"/>
                                        <p:tgtEl>
                                          <p:spTgt spid="471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7120"/>
                                        </p:tgtEl>
                                        <p:attrNameLst>
                                          <p:attrName>style.visibility</p:attrName>
                                        </p:attrNameLst>
                                      </p:cBhvr>
                                      <p:to>
                                        <p:strVal val="visible"/>
                                      </p:to>
                                    </p:set>
                                    <p:animEffect transition="in" filter="wipe(left)">
                                      <p:cBhvr>
                                        <p:cTn id="27" dur="500"/>
                                        <p:tgtEl>
                                          <p:spTgt spid="471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7121"/>
                                        </p:tgtEl>
                                        <p:attrNameLst>
                                          <p:attrName>style.visibility</p:attrName>
                                        </p:attrNameLst>
                                      </p:cBhvr>
                                      <p:to>
                                        <p:strVal val="visible"/>
                                      </p:to>
                                    </p:set>
                                    <p:animEffect transition="in" filter="wipe(left)">
                                      <p:cBhvr>
                                        <p:cTn id="32" dur="300"/>
                                        <p:tgtEl>
                                          <p:spTgt spid="471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7122"/>
                                        </p:tgtEl>
                                        <p:attrNameLst>
                                          <p:attrName>style.visibility</p:attrName>
                                        </p:attrNameLst>
                                      </p:cBhvr>
                                      <p:to>
                                        <p:strVal val="visible"/>
                                      </p:to>
                                    </p:set>
                                    <p:animEffect transition="in" filter="wipe(left)">
                                      <p:cBhvr>
                                        <p:cTn id="37" dur="300"/>
                                        <p:tgtEl>
                                          <p:spTgt spid="4712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7124"/>
                                        </p:tgtEl>
                                        <p:attrNameLst>
                                          <p:attrName>style.visibility</p:attrName>
                                        </p:attrNameLst>
                                      </p:cBhvr>
                                      <p:to>
                                        <p:strVal val="visible"/>
                                      </p:to>
                                    </p:set>
                                    <p:animEffect transition="in" filter="wipe(left)">
                                      <p:cBhvr>
                                        <p:cTn id="42" dur="300"/>
                                        <p:tgtEl>
                                          <p:spTgt spid="471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2" fill="hold" nodeType="clickEffect">
                                  <p:stCondLst>
                                    <p:cond delay="0"/>
                                  </p:stCondLst>
                                  <p:childTnLst>
                                    <p:set>
                                      <p:cBhvr>
                                        <p:cTn id="46" dur="1" fill="hold">
                                          <p:stCondLst>
                                            <p:cond delay="0"/>
                                          </p:stCondLst>
                                        </p:cTn>
                                        <p:tgtEl>
                                          <p:spTgt spid="33807"/>
                                        </p:tgtEl>
                                        <p:attrNameLst>
                                          <p:attrName>style.visibility</p:attrName>
                                        </p:attrNameLst>
                                      </p:cBhvr>
                                      <p:to>
                                        <p:strVal val="visible"/>
                                      </p:to>
                                    </p:set>
                                    <p:anim calcmode="lin" valueType="num">
                                      <p:cBhvr additive="base">
                                        <p:cTn id="47" dur="3250" fill="hold"/>
                                        <p:tgtEl>
                                          <p:spTgt spid="33807"/>
                                        </p:tgtEl>
                                        <p:attrNameLst>
                                          <p:attrName>ppt_x</p:attrName>
                                        </p:attrNameLst>
                                      </p:cBhvr>
                                      <p:tavLst>
                                        <p:tav tm="0">
                                          <p:val>
                                            <p:strVal val="1+#ppt_w/2"/>
                                          </p:val>
                                        </p:tav>
                                        <p:tav tm="100000">
                                          <p:val>
                                            <p:strVal val="#ppt_x"/>
                                          </p:val>
                                        </p:tav>
                                      </p:tavLst>
                                    </p:anim>
                                    <p:anim calcmode="lin" valueType="num">
                                      <p:cBhvr additive="base">
                                        <p:cTn id="48" dur="3250" fill="hold"/>
                                        <p:tgtEl>
                                          <p:spTgt spid="33807"/>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47125"/>
                                        </p:tgtEl>
                                        <p:attrNameLst>
                                          <p:attrName>style.visibility</p:attrName>
                                        </p:attrNameLst>
                                      </p:cBhvr>
                                      <p:to>
                                        <p:strVal val="visible"/>
                                      </p:to>
                                    </p:set>
                                    <p:animEffect transition="in" filter="wipe(left)">
                                      <p:cBhvr>
                                        <p:cTn id="53" dur="300"/>
                                        <p:tgtEl>
                                          <p:spTgt spid="4712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47126"/>
                                        </p:tgtEl>
                                        <p:attrNameLst>
                                          <p:attrName>style.visibility</p:attrName>
                                        </p:attrNameLst>
                                      </p:cBhvr>
                                      <p:to>
                                        <p:strVal val="visible"/>
                                      </p:to>
                                    </p:set>
                                    <p:animEffect transition="in" filter="wipe(left)">
                                      <p:cBhvr>
                                        <p:cTn id="58" dur="300"/>
                                        <p:tgtEl>
                                          <p:spTgt spid="4712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8" fill="hold" grpId="0" nodeType="clickEffect">
                                  <p:stCondLst>
                                    <p:cond delay="0"/>
                                  </p:stCondLst>
                                  <p:childTnLst>
                                    <p:set>
                                      <p:cBhvr>
                                        <p:cTn id="62" dur="1" fill="hold">
                                          <p:stCondLst>
                                            <p:cond delay="0"/>
                                          </p:stCondLst>
                                        </p:cTn>
                                        <p:tgtEl>
                                          <p:spTgt spid="47134"/>
                                        </p:tgtEl>
                                        <p:attrNameLst>
                                          <p:attrName>style.visibility</p:attrName>
                                        </p:attrNameLst>
                                      </p:cBhvr>
                                      <p:to>
                                        <p:strVal val="visible"/>
                                      </p:to>
                                    </p:set>
                                    <p:anim calcmode="lin" valueType="num">
                                      <p:cBhvr>
                                        <p:cTn id="63" dur="500" fill="hold"/>
                                        <p:tgtEl>
                                          <p:spTgt spid="47134"/>
                                        </p:tgtEl>
                                        <p:attrNameLst>
                                          <p:attrName>ppt_x</p:attrName>
                                        </p:attrNameLst>
                                      </p:cBhvr>
                                      <p:tavLst>
                                        <p:tav tm="0">
                                          <p:val>
                                            <p:strVal val="#ppt_x-#ppt_w/2"/>
                                          </p:val>
                                        </p:tav>
                                        <p:tav tm="100000">
                                          <p:val>
                                            <p:strVal val="#ppt_x"/>
                                          </p:val>
                                        </p:tav>
                                      </p:tavLst>
                                    </p:anim>
                                    <p:anim calcmode="lin" valueType="num">
                                      <p:cBhvr>
                                        <p:cTn id="64" dur="500" fill="hold"/>
                                        <p:tgtEl>
                                          <p:spTgt spid="47134"/>
                                        </p:tgtEl>
                                        <p:attrNameLst>
                                          <p:attrName>ppt_y</p:attrName>
                                        </p:attrNameLst>
                                      </p:cBhvr>
                                      <p:tavLst>
                                        <p:tav tm="0">
                                          <p:val>
                                            <p:strVal val="#ppt_y"/>
                                          </p:val>
                                        </p:tav>
                                        <p:tav tm="100000">
                                          <p:val>
                                            <p:strVal val="#ppt_y"/>
                                          </p:val>
                                        </p:tav>
                                      </p:tavLst>
                                    </p:anim>
                                    <p:anim calcmode="lin" valueType="num">
                                      <p:cBhvr>
                                        <p:cTn id="65" dur="500" fill="hold"/>
                                        <p:tgtEl>
                                          <p:spTgt spid="47134"/>
                                        </p:tgtEl>
                                        <p:attrNameLst>
                                          <p:attrName>ppt_w</p:attrName>
                                        </p:attrNameLst>
                                      </p:cBhvr>
                                      <p:tavLst>
                                        <p:tav tm="0">
                                          <p:val>
                                            <p:fltVal val="0"/>
                                          </p:val>
                                        </p:tav>
                                        <p:tav tm="100000">
                                          <p:val>
                                            <p:strVal val="#ppt_w"/>
                                          </p:val>
                                        </p:tav>
                                      </p:tavLst>
                                    </p:anim>
                                    <p:anim calcmode="lin" valueType="num">
                                      <p:cBhvr>
                                        <p:cTn id="66" dur="500" fill="hold"/>
                                        <p:tgtEl>
                                          <p:spTgt spid="47134"/>
                                        </p:tgtEl>
                                        <p:attrNameLst>
                                          <p:attrName>ppt_h</p:attrName>
                                        </p:attrNameLst>
                                      </p:cBhvr>
                                      <p:tavLst>
                                        <p:tav tm="0">
                                          <p:val>
                                            <p:strVal val="#ppt_h"/>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47135"/>
                                        </p:tgtEl>
                                        <p:attrNameLst>
                                          <p:attrName>style.visibility</p:attrName>
                                        </p:attrNameLst>
                                      </p:cBhvr>
                                      <p:to>
                                        <p:strVal val="visible"/>
                                      </p:to>
                                    </p:set>
                                    <p:anim calcmode="lin" valueType="num">
                                      <p:cBhvr>
                                        <p:cTn id="71" dur="500" fill="hold"/>
                                        <p:tgtEl>
                                          <p:spTgt spid="47135"/>
                                        </p:tgtEl>
                                        <p:attrNameLst>
                                          <p:attrName>ppt_x</p:attrName>
                                        </p:attrNameLst>
                                      </p:cBhvr>
                                      <p:tavLst>
                                        <p:tav tm="0">
                                          <p:val>
                                            <p:strVal val="#ppt_x-#ppt_w/2"/>
                                          </p:val>
                                        </p:tav>
                                        <p:tav tm="100000">
                                          <p:val>
                                            <p:strVal val="#ppt_x"/>
                                          </p:val>
                                        </p:tav>
                                      </p:tavLst>
                                    </p:anim>
                                    <p:anim calcmode="lin" valueType="num">
                                      <p:cBhvr>
                                        <p:cTn id="72" dur="500" fill="hold"/>
                                        <p:tgtEl>
                                          <p:spTgt spid="47135"/>
                                        </p:tgtEl>
                                        <p:attrNameLst>
                                          <p:attrName>ppt_y</p:attrName>
                                        </p:attrNameLst>
                                      </p:cBhvr>
                                      <p:tavLst>
                                        <p:tav tm="0">
                                          <p:val>
                                            <p:strVal val="#ppt_y"/>
                                          </p:val>
                                        </p:tav>
                                        <p:tav tm="100000">
                                          <p:val>
                                            <p:strVal val="#ppt_y"/>
                                          </p:val>
                                        </p:tav>
                                      </p:tavLst>
                                    </p:anim>
                                    <p:anim calcmode="lin" valueType="num">
                                      <p:cBhvr>
                                        <p:cTn id="73" dur="500" fill="hold"/>
                                        <p:tgtEl>
                                          <p:spTgt spid="47135"/>
                                        </p:tgtEl>
                                        <p:attrNameLst>
                                          <p:attrName>ppt_w</p:attrName>
                                        </p:attrNameLst>
                                      </p:cBhvr>
                                      <p:tavLst>
                                        <p:tav tm="0">
                                          <p:val>
                                            <p:fltVal val="0"/>
                                          </p:val>
                                        </p:tav>
                                        <p:tav tm="100000">
                                          <p:val>
                                            <p:strVal val="#ppt_w"/>
                                          </p:val>
                                        </p:tav>
                                      </p:tavLst>
                                    </p:anim>
                                    <p:anim calcmode="lin" valueType="num">
                                      <p:cBhvr>
                                        <p:cTn id="74" dur="500" fill="hold"/>
                                        <p:tgtEl>
                                          <p:spTgt spid="471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10" grpId="0" autoUpdateAnimBg="0"/>
      <p:bldP spid="47120" grpId="0" animBg="1"/>
      <p:bldP spid="47121" grpId="0" autoUpdateAnimBg="0"/>
      <p:bldP spid="47122" grpId="0" autoUpdateAnimBg="0"/>
      <p:bldP spid="47123" grpId="0" autoUpdateAnimBg="0"/>
      <p:bldP spid="47124" grpId="0" autoUpdateAnimBg="0"/>
      <p:bldP spid="47125" grpId="0" autoUpdateAnimBg="0"/>
      <p:bldP spid="47126" grpId="0" autoUpdateAnimBg="0"/>
      <p:bldP spid="47134" grpId="0" animBg="1"/>
      <p:bldP spid="471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79A31121-BF06-4C2D-8F83-82B4D05C57CD}" type="slidenum">
              <a:rPr lang="en-US" altLang="zh-CN" sz="2000" smtClean="0">
                <a:solidFill>
                  <a:schemeClr val="accent2"/>
                </a:solidFill>
              </a:rPr>
              <a:pPr eaLnBrk="1" hangingPunct="1"/>
              <a:t>34</a:t>
            </a:fld>
            <a:endParaRPr lang="en-US" altLang="zh-CN" sz="2000" smtClean="0">
              <a:solidFill>
                <a:schemeClr val="accent2"/>
              </a:solidFill>
            </a:endParaRPr>
          </a:p>
        </p:txBody>
      </p:sp>
      <p:sp>
        <p:nvSpPr>
          <p:cNvPr id="49156" name="Text Box 4"/>
          <p:cNvSpPr txBox="1">
            <a:spLocks noChangeArrowheads="1"/>
          </p:cNvSpPr>
          <p:nvPr/>
        </p:nvSpPr>
        <p:spPr bwMode="auto">
          <a:xfrm>
            <a:off x="791666" y="270024"/>
            <a:ext cx="525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1.  </a:t>
            </a:r>
            <a:r>
              <a:rPr lang="zh-CN" altLang="en-US" b="1" dirty="0"/>
              <a:t>基孔制 </a:t>
            </a:r>
            <a:r>
              <a:rPr lang="en-US" altLang="zh-CN" b="1" dirty="0"/>
              <a:t>— </a:t>
            </a:r>
            <a:r>
              <a:rPr lang="zh-CN" altLang="en-US" b="1" dirty="0"/>
              <a:t>（见图</a:t>
            </a:r>
            <a:r>
              <a:rPr lang="en-US" altLang="zh-CN" b="1" dirty="0"/>
              <a:t>3-9</a:t>
            </a:r>
            <a:r>
              <a:rPr lang="zh-CN" altLang="en-US" b="1" dirty="0"/>
              <a:t>）</a:t>
            </a:r>
          </a:p>
        </p:txBody>
      </p:sp>
      <p:sp>
        <p:nvSpPr>
          <p:cNvPr id="49157" name="Text Box 5"/>
          <p:cNvSpPr txBox="1">
            <a:spLocks noChangeArrowheads="1"/>
          </p:cNvSpPr>
          <p:nvPr/>
        </p:nvSpPr>
        <p:spPr bwMode="auto">
          <a:xfrm>
            <a:off x="567829" y="727224"/>
            <a:ext cx="7748587"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b="1" dirty="0"/>
              <a:t>       </a:t>
            </a:r>
            <a:r>
              <a:rPr lang="zh-CN" altLang="en-US" b="1" dirty="0"/>
              <a:t>基本偏差为一定的孔的公差带，与不同基本偏差的轴的公差带形成各种配合的一种制度。 </a:t>
            </a:r>
          </a:p>
        </p:txBody>
      </p:sp>
      <p:sp>
        <p:nvSpPr>
          <p:cNvPr id="49161" name="Text Box 9"/>
          <p:cNvSpPr txBox="1">
            <a:spLocks noChangeArrowheads="1"/>
          </p:cNvSpPr>
          <p:nvPr/>
        </p:nvSpPr>
        <p:spPr bwMode="auto">
          <a:xfrm>
            <a:off x="1154186" y="1790328"/>
            <a:ext cx="4857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基孔制配合的孔为</a:t>
            </a:r>
            <a:r>
              <a:rPr lang="zh-CN" altLang="en-US" b="1" dirty="0">
                <a:solidFill>
                  <a:srgbClr val="FF0000"/>
                </a:solidFill>
              </a:rPr>
              <a:t>基准孔</a:t>
            </a:r>
            <a:r>
              <a:rPr lang="en-US" altLang="zh-CN" b="1" dirty="0"/>
              <a:t>,</a:t>
            </a:r>
          </a:p>
        </p:txBody>
      </p:sp>
      <p:sp>
        <p:nvSpPr>
          <p:cNvPr id="49162" name="Text Box 10"/>
          <p:cNvSpPr txBox="1">
            <a:spLocks noChangeArrowheads="1"/>
          </p:cNvSpPr>
          <p:nvPr/>
        </p:nvSpPr>
        <p:spPr bwMode="auto">
          <a:xfrm>
            <a:off x="1154186" y="2333824"/>
            <a:ext cx="59388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基准孔的基本偏差为 </a:t>
            </a:r>
            <a:r>
              <a:rPr lang="en-US" altLang="zh-CN" b="1" dirty="0">
                <a:solidFill>
                  <a:srgbClr val="FF0000"/>
                </a:solidFill>
              </a:rPr>
              <a:t>EI = 0</a:t>
            </a:r>
            <a:r>
              <a:rPr lang="en-US" altLang="zh-CN" b="1" dirty="0"/>
              <a:t> </a:t>
            </a:r>
            <a:r>
              <a:rPr lang="zh-CN" altLang="en-US" b="1" dirty="0"/>
              <a:t>。</a:t>
            </a:r>
          </a:p>
        </p:txBody>
      </p:sp>
      <p:sp>
        <p:nvSpPr>
          <p:cNvPr id="49163" name="Text Box 11"/>
          <p:cNvSpPr txBox="1">
            <a:spLocks noChangeArrowheads="1"/>
          </p:cNvSpPr>
          <p:nvPr/>
        </p:nvSpPr>
        <p:spPr bwMode="auto">
          <a:xfrm>
            <a:off x="5268986" y="1752600"/>
            <a:ext cx="31194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a:t>其代号为 </a:t>
            </a:r>
            <a:r>
              <a:rPr lang="en-US" altLang="zh-CN" b="1">
                <a:solidFill>
                  <a:srgbClr val="FF0000"/>
                </a:solidFill>
              </a:rPr>
              <a:t>H</a:t>
            </a:r>
            <a:r>
              <a:rPr lang="zh-CN" altLang="en-US" b="1"/>
              <a:t>。</a:t>
            </a:r>
          </a:p>
        </p:txBody>
      </p:sp>
      <p:sp>
        <p:nvSpPr>
          <p:cNvPr id="49168" name="Line 16"/>
          <p:cNvSpPr>
            <a:spLocks noChangeShapeType="1"/>
          </p:cNvSpPr>
          <p:nvPr/>
        </p:nvSpPr>
        <p:spPr bwMode="auto">
          <a:xfrm>
            <a:off x="6096000" y="5040312"/>
            <a:ext cx="9144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169" name="Rectangle 17"/>
          <p:cNvSpPr>
            <a:spLocks noChangeArrowheads="1"/>
          </p:cNvSpPr>
          <p:nvPr/>
        </p:nvSpPr>
        <p:spPr bwMode="auto">
          <a:xfrm>
            <a:off x="2819400" y="5421312"/>
            <a:ext cx="990600"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170" name="Rectangle 18"/>
          <p:cNvSpPr>
            <a:spLocks noChangeArrowheads="1"/>
          </p:cNvSpPr>
          <p:nvPr/>
        </p:nvSpPr>
        <p:spPr bwMode="auto">
          <a:xfrm>
            <a:off x="4419600" y="5421312"/>
            <a:ext cx="990600"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171" name="Rectangle 19"/>
          <p:cNvSpPr>
            <a:spLocks noChangeArrowheads="1"/>
          </p:cNvSpPr>
          <p:nvPr/>
        </p:nvSpPr>
        <p:spPr bwMode="auto">
          <a:xfrm>
            <a:off x="6477000" y="5421312"/>
            <a:ext cx="990600" cy="381000"/>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179" name="Group 27"/>
          <p:cNvGrpSpPr>
            <a:grpSpLocks/>
          </p:cNvGrpSpPr>
          <p:nvPr/>
        </p:nvGrpSpPr>
        <p:grpSpPr bwMode="auto">
          <a:xfrm>
            <a:off x="1112782" y="2708920"/>
            <a:ext cx="6910387" cy="3592513"/>
            <a:chOff x="687" y="1865"/>
            <a:chExt cx="4353" cy="2263"/>
          </a:xfrm>
        </p:grpSpPr>
        <p:grpSp>
          <p:nvGrpSpPr>
            <p:cNvPr id="35853" name="Group 22"/>
            <p:cNvGrpSpPr>
              <a:grpSpLocks/>
            </p:cNvGrpSpPr>
            <p:nvPr/>
          </p:nvGrpSpPr>
          <p:grpSpPr bwMode="auto">
            <a:xfrm>
              <a:off x="768" y="1865"/>
              <a:ext cx="4272" cy="2263"/>
              <a:chOff x="768" y="1865"/>
              <a:chExt cx="4272" cy="2263"/>
            </a:xfrm>
          </p:grpSpPr>
          <p:sp>
            <p:nvSpPr>
              <p:cNvPr id="35857" name="Text Box 8"/>
              <p:cNvSpPr txBox="1">
                <a:spLocks noChangeArrowheads="1"/>
              </p:cNvSpPr>
              <p:nvPr/>
            </p:nvSpPr>
            <p:spPr bwMode="auto">
              <a:xfrm>
                <a:off x="2064" y="3897"/>
                <a:ext cx="19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1800">
                    <a:latin typeface="宋体" pitchFamily="2" charset="-122"/>
                  </a:rPr>
                  <a:t>图</a:t>
                </a:r>
                <a:r>
                  <a:rPr lang="en-US" altLang="zh-CN" sz="1800">
                    <a:latin typeface="宋体" pitchFamily="2" charset="-122"/>
                  </a:rPr>
                  <a:t>3.9  </a:t>
                </a:r>
                <a:r>
                  <a:rPr lang="zh-CN" altLang="en-US" sz="1800" b="1">
                    <a:solidFill>
                      <a:srgbClr val="FF0000"/>
                    </a:solidFill>
                    <a:latin typeface="宋体" pitchFamily="2" charset="-122"/>
                  </a:rPr>
                  <a:t>基 孔 制 配 合</a:t>
                </a:r>
              </a:p>
            </p:txBody>
          </p:sp>
          <p:grpSp>
            <p:nvGrpSpPr>
              <p:cNvPr id="35858" name="Group 21"/>
              <p:cNvGrpSpPr>
                <a:grpSpLocks/>
              </p:cNvGrpSpPr>
              <p:nvPr/>
            </p:nvGrpSpPr>
            <p:grpSpPr bwMode="auto">
              <a:xfrm>
                <a:off x="768" y="1865"/>
                <a:ext cx="4272" cy="2134"/>
                <a:chOff x="768" y="1865"/>
                <a:chExt cx="4272" cy="2134"/>
              </a:xfrm>
            </p:grpSpPr>
            <p:pic>
              <p:nvPicPr>
                <p:cNvPr id="35859"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8" y="1865"/>
                  <a:ext cx="4272" cy="2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60" name="Oval 20"/>
                <p:cNvSpPr>
                  <a:spLocks noChangeArrowheads="1"/>
                </p:cNvSpPr>
                <p:nvPr/>
              </p:nvSpPr>
              <p:spPr bwMode="auto">
                <a:xfrm flipH="1">
                  <a:off x="3888" y="2736"/>
                  <a:ext cx="96" cy="96"/>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5854" name="Group 26"/>
            <p:cNvGrpSpPr>
              <a:grpSpLocks/>
            </p:cNvGrpSpPr>
            <p:nvPr/>
          </p:nvGrpSpPr>
          <p:grpSpPr bwMode="auto">
            <a:xfrm>
              <a:off x="687" y="2479"/>
              <a:ext cx="4305" cy="1482"/>
              <a:chOff x="687" y="2479"/>
              <a:chExt cx="4305" cy="1482"/>
            </a:xfrm>
          </p:grpSpPr>
          <p:sp>
            <p:nvSpPr>
              <p:cNvPr id="35855" name="Rectangle 23"/>
              <p:cNvSpPr>
                <a:spLocks noChangeArrowheads="1"/>
              </p:cNvSpPr>
              <p:nvPr/>
            </p:nvSpPr>
            <p:spPr bwMode="auto">
              <a:xfrm>
                <a:off x="1440" y="2479"/>
                <a:ext cx="3552" cy="38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5856" name="Text Box 25"/>
              <p:cNvSpPr txBox="1">
                <a:spLocks noChangeArrowheads="1"/>
              </p:cNvSpPr>
              <p:nvPr/>
            </p:nvSpPr>
            <p:spPr bwMode="auto">
              <a:xfrm rot="-5400000">
                <a:off x="338" y="3325"/>
                <a:ext cx="985" cy="28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r" eaLnBrk="1" hangingPunct="1"/>
                <a:r>
                  <a:rPr lang="zh-CN" altLang="en-US" sz="2400" b="1"/>
                  <a:t>公称尺寸</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9156"/>
                                        </p:tgtEl>
                                        <p:attrNameLst>
                                          <p:attrName>style.visibility</p:attrName>
                                        </p:attrNameLst>
                                      </p:cBhvr>
                                      <p:to>
                                        <p:strVal val="visible"/>
                                      </p:to>
                                    </p:set>
                                    <p:animEffect transition="in" filter="wipe(left)">
                                      <p:cBhvr>
                                        <p:cTn id="7" dur="300"/>
                                        <p:tgtEl>
                                          <p:spTgt spid="491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9179"/>
                                        </p:tgtEl>
                                        <p:attrNameLst>
                                          <p:attrName>style.visibility</p:attrName>
                                        </p:attrNameLst>
                                      </p:cBhvr>
                                      <p:to>
                                        <p:strVal val="visible"/>
                                      </p:to>
                                    </p:set>
                                    <p:anim calcmode="lin" valueType="num">
                                      <p:cBhvr additive="base">
                                        <p:cTn id="12" dur="500" fill="hold"/>
                                        <p:tgtEl>
                                          <p:spTgt spid="49179"/>
                                        </p:tgtEl>
                                        <p:attrNameLst>
                                          <p:attrName>ppt_x</p:attrName>
                                        </p:attrNameLst>
                                      </p:cBhvr>
                                      <p:tavLst>
                                        <p:tav tm="0">
                                          <p:val>
                                            <p:strVal val="#ppt_x"/>
                                          </p:val>
                                        </p:tav>
                                        <p:tav tm="100000">
                                          <p:val>
                                            <p:strVal val="#ppt_x"/>
                                          </p:val>
                                        </p:tav>
                                      </p:tavLst>
                                    </p:anim>
                                    <p:anim calcmode="lin" valueType="num">
                                      <p:cBhvr additive="base">
                                        <p:cTn id="13" dur="500" fill="hold"/>
                                        <p:tgtEl>
                                          <p:spTgt spid="4917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9157"/>
                                        </p:tgtEl>
                                        <p:attrNameLst>
                                          <p:attrName>style.visibility</p:attrName>
                                        </p:attrNameLst>
                                      </p:cBhvr>
                                      <p:to>
                                        <p:strVal val="visible"/>
                                      </p:to>
                                    </p:set>
                                    <p:animEffect transition="in" filter="wipe(left)">
                                      <p:cBhvr>
                                        <p:cTn id="18" dur="300"/>
                                        <p:tgtEl>
                                          <p:spTgt spid="4915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9161"/>
                                        </p:tgtEl>
                                        <p:attrNameLst>
                                          <p:attrName>style.visibility</p:attrName>
                                        </p:attrNameLst>
                                      </p:cBhvr>
                                      <p:to>
                                        <p:strVal val="visible"/>
                                      </p:to>
                                    </p:set>
                                    <p:animEffect transition="in" filter="wipe(left)">
                                      <p:cBhvr>
                                        <p:cTn id="23" dur="300"/>
                                        <p:tgtEl>
                                          <p:spTgt spid="4916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49163"/>
                                        </p:tgtEl>
                                        <p:attrNameLst>
                                          <p:attrName>style.visibility</p:attrName>
                                        </p:attrNameLst>
                                      </p:cBhvr>
                                      <p:to>
                                        <p:strVal val="visible"/>
                                      </p:to>
                                    </p:set>
                                    <p:animEffect transition="in" filter="wipe(left)">
                                      <p:cBhvr>
                                        <p:cTn id="28" dur="300"/>
                                        <p:tgtEl>
                                          <p:spTgt spid="4916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49162"/>
                                        </p:tgtEl>
                                        <p:attrNameLst>
                                          <p:attrName>style.visibility</p:attrName>
                                        </p:attrNameLst>
                                      </p:cBhvr>
                                      <p:to>
                                        <p:strVal val="visible"/>
                                      </p:to>
                                    </p:set>
                                    <p:animEffect transition="in" filter="wipe(left)">
                                      <p:cBhvr>
                                        <p:cTn id="33" dur="300"/>
                                        <p:tgtEl>
                                          <p:spTgt spid="4916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37" fill="hold" grpId="0" nodeType="clickEffect">
                                  <p:stCondLst>
                                    <p:cond delay="0"/>
                                  </p:stCondLst>
                                  <p:childTnLst>
                                    <p:set>
                                      <p:cBhvr>
                                        <p:cTn id="37" dur="1" fill="hold">
                                          <p:stCondLst>
                                            <p:cond delay="0"/>
                                          </p:stCondLst>
                                        </p:cTn>
                                        <p:tgtEl>
                                          <p:spTgt spid="49168"/>
                                        </p:tgtEl>
                                        <p:attrNameLst>
                                          <p:attrName>style.visibility</p:attrName>
                                        </p:attrNameLst>
                                      </p:cBhvr>
                                      <p:to>
                                        <p:strVal val="visible"/>
                                      </p:to>
                                    </p:set>
                                    <p:animEffect transition="in" filter="barn(outVertical)">
                                      <p:cBhvr>
                                        <p:cTn id="38" dur="500"/>
                                        <p:tgtEl>
                                          <p:spTgt spid="4916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9169"/>
                                        </p:tgtEl>
                                        <p:attrNameLst>
                                          <p:attrName>style.visibility</p:attrName>
                                        </p:attrNameLst>
                                      </p:cBhvr>
                                      <p:to>
                                        <p:strVal val="visible"/>
                                      </p:to>
                                    </p:set>
                                    <p:animEffect transition="in" filter="wipe(left)">
                                      <p:cBhvr>
                                        <p:cTn id="43" dur="500"/>
                                        <p:tgtEl>
                                          <p:spTgt spid="4916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9170"/>
                                        </p:tgtEl>
                                        <p:attrNameLst>
                                          <p:attrName>style.visibility</p:attrName>
                                        </p:attrNameLst>
                                      </p:cBhvr>
                                      <p:to>
                                        <p:strVal val="visible"/>
                                      </p:to>
                                    </p:set>
                                    <p:animEffect transition="in" filter="wipe(left)">
                                      <p:cBhvr>
                                        <p:cTn id="48" dur="500"/>
                                        <p:tgtEl>
                                          <p:spTgt spid="4917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9171"/>
                                        </p:tgtEl>
                                        <p:attrNameLst>
                                          <p:attrName>style.visibility</p:attrName>
                                        </p:attrNameLst>
                                      </p:cBhvr>
                                      <p:to>
                                        <p:strVal val="visible"/>
                                      </p:to>
                                    </p:set>
                                    <p:animEffect transition="in" filter="wipe(left)">
                                      <p:cBhvr>
                                        <p:cTn id="53" dur="500"/>
                                        <p:tgtEl>
                                          <p:spTgt spid="49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utoUpdateAnimBg="0"/>
      <p:bldP spid="49157" grpId="0" autoUpdateAnimBg="0"/>
      <p:bldP spid="49161" grpId="0" autoUpdateAnimBg="0"/>
      <p:bldP spid="49162" grpId="0" autoUpdateAnimBg="0"/>
      <p:bldP spid="49163" grpId="0" autoUpdateAnimBg="0"/>
      <p:bldP spid="49168" grpId="0" animBg="1"/>
      <p:bldP spid="49169" grpId="0" animBg="1"/>
      <p:bldP spid="49170" grpId="0" animBg="1"/>
      <p:bldP spid="4917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D021D1D-9BF7-4869-9C30-31FA9EC76A12}" type="slidenum">
              <a:rPr lang="en-US" altLang="zh-CN" sz="2000" smtClean="0">
                <a:solidFill>
                  <a:schemeClr val="accent2"/>
                </a:solidFill>
              </a:rPr>
              <a:pPr eaLnBrk="1" hangingPunct="1"/>
              <a:t>35</a:t>
            </a:fld>
            <a:endParaRPr lang="en-US" altLang="zh-CN" sz="2000" smtClean="0">
              <a:solidFill>
                <a:schemeClr val="accent2"/>
              </a:solidFill>
            </a:endParaRPr>
          </a:p>
        </p:txBody>
      </p:sp>
      <p:sp>
        <p:nvSpPr>
          <p:cNvPr id="11283" name="Text Box 19"/>
          <p:cNvSpPr txBox="1">
            <a:spLocks noChangeArrowheads="1"/>
          </p:cNvSpPr>
          <p:nvPr/>
        </p:nvSpPr>
        <p:spPr bwMode="auto">
          <a:xfrm>
            <a:off x="910952" y="293415"/>
            <a:ext cx="5029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2. </a:t>
            </a:r>
            <a:r>
              <a:rPr lang="zh-CN" altLang="en-US" b="1" dirty="0"/>
              <a:t>基轴制 </a:t>
            </a:r>
            <a:r>
              <a:rPr lang="en-US" altLang="zh-CN" b="1" dirty="0"/>
              <a:t>— </a:t>
            </a:r>
            <a:r>
              <a:rPr lang="zh-CN" altLang="en-US" b="1" dirty="0"/>
              <a:t>（见图</a:t>
            </a:r>
            <a:r>
              <a:rPr lang="en-US" altLang="zh-CN" b="1" dirty="0" smtClean="0"/>
              <a:t>3.9</a:t>
            </a:r>
            <a:r>
              <a:rPr lang="zh-CN" altLang="en-US" b="1" dirty="0"/>
              <a:t>）</a:t>
            </a:r>
          </a:p>
        </p:txBody>
      </p:sp>
      <p:sp>
        <p:nvSpPr>
          <p:cNvPr id="11284" name="Text Box 20"/>
          <p:cNvSpPr txBox="1">
            <a:spLocks noChangeArrowheads="1"/>
          </p:cNvSpPr>
          <p:nvPr/>
        </p:nvSpPr>
        <p:spPr bwMode="auto">
          <a:xfrm>
            <a:off x="394841" y="729431"/>
            <a:ext cx="7633543"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b="1" dirty="0"/>
              <a:t>        </a:t>
            </a:r>
            <a:r>
              <a:rPr lang="en-US" altLang="zh-CN" b="1" dirty="0" smtClean="0"/>
              <a:t> </a:t>
            </a:r>
            <a:r>
              <a:rPr lang="zh-CN" altLang="en-US" b="1" dirty="0" smtClean="0"/>
              <a:t>基本偏差</a:t>
            </a:r>
            <a:r>
              <a:rPr lang="zh-CN" altLang="en-US" b="1" dirty="0"/>
              <a:t>为一定的轴的公差带，与不同基本偏差的孔的公差带形成各种配合的一种制度。</a:t>
            </a:r>
            <a:r>
              <a:rPr lang="zh-CN" altLang="en-US" sz="2400" b="1" dirty="0"/>
              <a:t> </a:t>
            </a:r>
          </a:p>
        </p:txBody>
      </p:sp>
      <p:sp>
        <p:nvSpPr>
          <p:cNvPr id="11285" name="Text Box 21"/>
          <p:cNvSpPr txBox="1">
            <a:spLocks noChangeArrowheads="1"/>
          </p:cNvSpPr>
          <p:nvPr/>
        </p:nvSpPr>
        <p:spPr bwMode="auto">
          <a:xfrm>
            <a:off x="1080641" y="1772816"/>
            <a:ext cx="4930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基轴制配合的轴为</a:t>
            </a:r>
            <a:r>
              <a:rPr lang="zh-CN" altLang="en-US" b="1" dirty="0">
                <a:solidFill>
                  <a:srgbClr val="FF0000"/>
                </a:solidFill>
              </a:rPr>
              <a:t>基准轴 </a:t>
            </a:r>
            <a:r>
              <a:rPr lang="en-US" altLang="zh-CN" b="1" dirty="0"/>
              <a:t>, </a:t>
            </a:r>
          </a:p>
        </p:txBody>
      </p:sp>
      <p:sp>
        <p:nvSpPr>
          <p:cNvPr id="11294" name="Text Box 30"/>
          <p:cNvSpPr txBox="1">
            <a:spLocks noChangeArrowheads="1"/>
          </p:cNvSpPr>
          <p:nvPr/>
        </p:nvSpPr>
        <p:spPr bwMode="auto">
          <a:xfrm>
            <a:off x="1080641" y="2276872"/>
            <a:ext cx="5940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基准轴的基本偏差为 </a:t>
            </a:r>
            <a:r>
              <a:rPr lang="en-US" altLang="zh-CN" b="1" dirty="0" err="1">
                <a:solidFill>
                  <a:srgbClr val="FF0000"/>
                </a:solidFill>
              </a:rPr>
              <a:t>es</a:t>
            </a:r>
            <a:r>
              <a:rPr lang="en-US" altLang="zh-CN" b="1" dirty="0">
                <a:solidFill>
                  <a:srgbClr val="FF0000"/>
                </a:solidFill>
              </a:rPr>
              <a:t> = 0</a:t>
            </a:r>
            <a:r>
              <a:rPr lang="en-US" altLang="zh-CN" b="1" dirty="0"/>
              <a:t> </a:t>
            </a:r>
            <a:r>
              <a:rPr lang="zh-CN" altLang="en-US" b="1" dirty="0"/>
              <a:t>。</a:t>
            </a:r>
          </a:p>
        </p:txBody>
      </p:sp>
      <p:sp>
        <p:nvSpPr>
          <p:cNvPr id="11295" name="Text Box 31"/>
          <p:cNvSpPr txBox="1">
            <a:spLocks noChangeArrowheads="1"/>
          </p:cNvSpPr>
          <p:nvPr/>
        </p:nvSpPr>
        <p:spPr bwMode="auto">
          <a:xfrm>
            <a:off x="5271144" y="1829767"/>
            <a:ext cx="31892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其代号为 </a:t>
            </a:r>
            <a:r>
              <a:rPr lang="en-US" altLang="zh-CN" b="1" dirty="0">
                <a:solidFill>
                  <a:srgbClr val="FF0000"/>
                </a:solidFill>
              </a:rPr>
              <a:t>h</a:t>
            </a:r>
            <a:r>
              <a:rPr lang="zh-CN" altLang="en-US" b="1" dirty="0"/>
              <a:t>。</a:t>
            </a:r>
          </a:p>
        </p:txBody>
      </p:sp>
      <p:grpSp>
        <p:nvGrpSpPr>
          <p:cNvPr id="6" name="组合 5"/>
          <p:cNvGrpSpPr/>
          <p:nvPr/>
        </p:nvGrpSpPr>
        <p:grpSpPr>
          <a:xfrm>
            <a:off x="838200" y="2913657"/>
            <a:ext cx="7656512" cy="3395663"/>
            <a:chOff x="838200" y="2996952"/>
            <a:chExt cx="7656512" cy="3395663"/>
          </a:xfrm>
        </p:grpSpPr>
        <p:grpSp>
          <p:nvGrpSpPr>
            <p:cNvPr id="11306" name="Group 42"/>
            <p:cNvGrpSpPr>
              <a:grpSpLocks/>
            </p:cNvGrpSpPr>
            <p:nvPr/>
          </p:nvGrpSpPr>
          <p:grpSpPr bwMode="auto">
            <a:xfrm>
              <a:off x="838200" y="2996952"/>
              <a:ext cx="7656512" cy="3395663"/>
              <a:chOff x="505" y="1835"/>
              <a:chExt cx="4823" cy="2139"/>
            </a:xfrm>
          </p:grpSpPr>
          <p:grpSp>
            <p:nvGrpSpPr>
              <p:cNvPr id="36873" name="Group 40"/>
              <p:cNvGrpSpPr>
                <a:grpSpLocks/>
              </p:cNvGrpSpPr>
              <p:nvPr/>
            </p:nvGrpSpPr>
            <p:grpSpPr bwMode="auto">
              <a:xfrm>
                <a:off x="528" y="1835"/>
                <a:ext cx="4800" cy="2139"/>
                <a:chOff x="528" y="1835"/>
                <a:chExt cx="4800" cy="2139"/>
              </a:xfrm>
            </p:grpSpPr>
            <p:grpSp>
              <p:nvGrpSpPr>
                <p:cNvPr id="36877" name="Group 35"/>
                <p:cNvGrpSpPr>
                  <a:grpSpLocks/>
                </p:cNvGrpSpPr>
                <p:nvPr/>
              </p:nvGrpSpPr>
              <p:grpSpPr bwMode="auto">
                <a:xfrm>
                  <a:off x="528" y="1835"/>
                  <a:ext cx="4800" cy="2139"/>
                  <a:chOff x="528" y="1835"/>
                  <a:chExt cx="4800" cy="2139"/>
                </a:xfrm>
              </p:grpSpPr>
              <p:pic>
                <p:nvPicPr>
                  <p:cNvPr id="36880"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8" y="1835"/>
                    <a:ext cx="4800" cy="2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81" name="Rectangle 34"/>
                  <p:cNvSpPr>
                    <a:spLocks noChangeArrowheads="1"/>
                  </p:cNvSpPr>
                  <p:nvPr/>
                </p:nvSpPr>
                <p:spPr bwMode="auto">
                  <a:xfrm>
                    <a:off x="2880" y="2448"/>
                    <a:ext cx="288" cy="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76" name="Oval 39"/>
                <p:cNvSpPr>
                  <a:spLocks noChangeArrowheads="1"/>
                </p:cNvSpPr>
                <p:nvPr/>
              </p:nvSpPr>
              <p:spPr bwMode="auto">
                <a:xfrm flipV="1">
                  <a:off x="3238" y="2496"/>
                  <a:ext cx="96" cy="96"/>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74" name="Text Box 41"/>
              <p:cNvSpPr txBox="1">
                <a:spLocks noChangeArrowheads="1"/>
              </p:cNvSpPr>
              <p:nvPr/>
            </p:nvSpPr>
            <p:spPr bwMode="auto">
              <a:xfrm rot="-5400000">
                <a:off x="104" y="3196"/>
                <a:ext cx="1089" cy="28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r" eaLnBrk="1" hangingPunct="1"/>
                <a:r>
                  <a:rPr lang="zh-CN" altLang="en-US" sz="2400" b="1"/>
                  <a:t>公称尺寸</a:t>
                </a:r>
              </a:p>
            </p:txBody>
          </p:sp>
        </p:grpSp>
        <p:cxnSp>
          <p:nvCxnSpPr>
            <p:cNvPr id="3" name="直接连接符 2"/>
            <p:cNvCxnSpPr/>
            <p:nvPr/>
          </p:nvCxnSpPr>
          <p:spPr bwMode="auto">
            <a:xfrm>
              <a:off x="4419707" y="4031630"/>
              <a:ext cx="874440" cy="0"/>
            </a:xfrm>
            <a:prstGeom prst="line">
              <a:avLst/>
            </a:prstGeom>
            <a:noFill/>
            <a:ln w="28575"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83">
                                            <p:txEl>
                                              <p:pRg st="0" end="0"/>
                                            </p:txEl>
                                          </p:spTgt>
                                        </p:tgtEl>
                                        <p:attrNameLst>
                                          <p:attrName>style.visibility</p:attrName>
                                        </p:attrNameLst>
                                      </p:cBhvr>
                                      <p:to>
                                        <p:strVal val="visible"/>
                                      </p:to>
                                    </p:set>
                                    <p:animEffect transition="in" filter="wipe(left)">
                                      <p:cBhvr>
                                        <p:cTn id="7" dur="300"/>
                                        <p:tgtEl>
                                          <p:spTgt spid="112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84"/>
                                        </p:tgtEl>
                                        <p:attrNameLst>
                                          <p:attrName>style.visibility</p:attrName>
                                        </p:attrNameLst>
                                      </p:cBhvr>
                                      <p:to>
                                        <p:strVal val="visible"/>
                                      </p:to>
                                    </p:set>
                                    <p:animEffect transition="in" filter="wipe(left)">
                                      <p:cBhvr>
                                        <p:cTn id="12" dur="300"/>
                                        <p:tgtEl>
                                          <p:spTgt spid="112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85"/>
                                        </p:tgtEl>
                                        <p:attrNameLst>
                                          <p:attrName>style.visibility</p:attrName>
                                        </p:attrNameLst>
                                      </p:cBhvr>
                                      <p:to>
                                        <p:strVal val="visible"/>
                                      </p:to>
                                    </p:set>
                                    <p:animEffect transition="in" filter="wipe(left)">
                                      <p:cBhvr>
                                        <p:cTn id="17" dur="300"/>
                                        <p:tgtEl>
                                          <p:spTgt spid="112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295"/>
                                        </p:tgtEl>
                                        <p:attrNameLst>
                                          <p:attrName>style.visibility</p:attrName>
                                        </p:attrNameLst>
                                      </p:cBhvr>
                                      <p:to>
                                        <p:strVal val="visible"/>
                                      </p:to>
                                    </p:set>
                                    <p:animEffect transition="in" filter="wipe(left)">
                                      <p:cBhvr>
                                        <p:cTn id="22" dur="300"/>
                                        <p:tgtEl>
                                          <p:spTgt spid="112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294"/>
                                        </p:tgtEl>
                                        <p:attrNameLst>
                                          <p:attrName>style.visibility</p:attrName>
                                        </p:attrNameLst>
                                      </p:cBhvr>
                                      <p:to>
                                        <p:strVal val="visible"/>
                                      </p:to>
                                    </p:set>
                                    <p:animEffect transition="in" filter="wipe(left)">
                                      <p:cBhvr>
                                        <p:cTn id="27" dur="300"/>
                                        <p:tgtEl>
                                          <p:spTgt spid="11294"/>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3" grpId="0" build="p" autoUpdateAnimBg="0"/>
      <p:bldP spid="11284" grpId="0" autoUpdateAnimBg="0"/>
      <p:bldP spid="11285" grpId="0" autoUpdateAnimBg="0"/>
      <p:bldP spid="11294" grpId="0" autoUpdateAnimBg="0"/>
      <p:bldP spid="11295"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F4D8DC89-745D-4FE1-BD44-14F491AEFD9F}" type="slidenum">
              <a:rPr lang="en-US" altLang="zh-CN" sz="2000" smtClean="0">
                <a:solidFill>
                  <a:schemeClr val="accent2"/>
                </a:solidFill>
              </a:rPr>
              <a:pPr eaLnBrk="1" hangingPunct="1"/>
              <a:t>36</a:t>
            </a:fld>
            <a:endParaRPr lang="en-US" altLang="zh-CN" sz="2000" smtClean="0">
              <a:solidFill>
                <a:schemeClr val="accent2"/>
              </a:solidFill>
            </a:endParaRPr>
          </a:p>
        </p:txBody>
      </p:sp>
      <mc:AlternateContent xmlns:mc="http://schemas.openxmlformats.org/markup-compatibility/2006">
        <mc:Choice xmlns:a14="http://schemas.microsoft.com/office/drawing/2010/main" Requires="a14">
          <p:sp>
            <p:nvSpPr>
              <p:cNvPr id="18436" name="Text Box 4"/>
              <p:cNvSpPr txBox="1">
                <a:spLocks noChangeArrowheads="1"/>
              </p:cNvSpPr>
              <p:nvPr/>
            </p:nvSpPr>
            <p:spPr bwMode="auto">
              <a:xfrm>
                <a:off x="381967" y="478229"/>
                <a:ext cx="7718425" cy="122257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50000"/>
                  </a:lnSpc>
                </a:pPr>
                <a:r>
                  <a:rPr lang="en-US" altLang="zh-CN" b="1" dirty="0"/>
                  <a:t>     </a:t>
                </a:r>
                <a:r>
                  <a:rPr lang="en-US" altLang="zh-CN" b="1" dirty="0" smtClean="0"/>
                  <a:t>    </a:t>
                </a:r>
                <a:r>
                  <a:rPr lang="en-US" altLang="zh-CN" sz="2400" b="1" dirty="0"/>
                  <a:t>1.  </a:t>
                </a:r>
                <a:r>
                  <a:rPr lang="zh-CN" altLang="en-US" sz="2400" b="1" dirty="0"/>
                  <a:t>已知：</a:t>
                </a:r>
                <a:r>
                  <a:rPr lang="en-US" altLang="zh-CN" sz="2400" b="1" i="1" dirty="0"/>
                  <a:t>D</a:t>
                </a:r>
                <a:r>
                  <a:rPr lang="zh-CN" altLang="en-US" sz="2400" b="1" dirty="0"/>
                  <a:t>（</a:t>
                </a:r>
                <a:r>
                  <a:rPr lang="en-US" altLang="zh-CN" sz="2400" b="1" i="1" dirty="0"/>
                  <a:t>d</a:t>
                </a:r>
                <a:r>
                  <a:rPr lang="zh-CN" altLang="en-US" sz="2400" b="1" dirty="0"/>
                  <a:t>）＝</a:t>
                </a:r>
                <a14:m>
                  <m:oMath xmlns:m="http://schemas.openxmlformats.org/officeDocument/2006/math">
                    <m:r>
                      <a:rPr lang="en-US" altLang="zh-CN" sz="2400" b="1" i="1" dirty="0" smtClean="0">
                        <a:latin typeface="Cambria Math"/>
                        <a:ea typeface="Cambria Math"/>
                      </a:rPr>
                      <m:t>∅</m:t>
                    </m:r>
                  </m:oMath>
                </a14:m>
                <a:r>
                  <a:rPr lang="en-US" altLang="zh-CN" sz="2400" b="1" dirty="0"/>
                  <a:t>25</a:t>
                </a:r>
                <a:r>
                  <a:rPr lang="zh-CN" altLang="en-US" sz="2400" b="1" dirty="0"/>
                  <a:t>，</a:t>
                </a:r>
                <a:r>
                  <a:rPr lang="en-US" altLang="zh-CN" sz="2400" b="1" i="1" dirty="0" err="1"/>
                  <a:t>X</a:t>
                </a:r>
                <a:r>
                  <a:rPr lang="en-US" altLang="zh-CN" sz="2400" b="1" baseline="-25000" dirty="0" err="1"/>
                  <a:t>max</a:t>
                </a:r>
                <a:r>
                  <a:rPr lang="zh-CN" altLang="en-US" sz="2400" b="1" dirty="0"/>
                  <a:t>＝＋</a:t>
                </a:r>
                <a:r>
                  <a:rPr lang="en-US" altLang="zh-CN" sz="2400" b="1" dirty="0"/>
                  <a:t>0.013</a:t>
                </a:r>
                <a:r>
                  <a:rPr lang="zh-CN" altLang="en-US" sz="2400" b="1" dirty="0" smtClean="0"/>
                  <a:t>，  </a:t>
                </a:r>
                <a:r>
                  <a:rPr lang="en-US" altLang="zh-CN" sz="2400" b="1" i="1" dirty="0" err="1"/>
                  <a:t>Y</a:t>
                </a:r>
                <a:r>
                  <a:rPr lang="en-US" altLang="zh-CN" sz="2400" b="1" baseline="-25000" dirty="0" err="1"/>
                  <a:t>max</a:t>
                </a:r>
                <a:r>
                  <a:rPr lang="zh-CN" altLang="en-US" sz="2400" b="1" dirty="0"/>
                  <a:t>＝－</a:t>
                </a:r>
                <a:r>
                  <a:rPr lang="en-US" altLang="zh-CN" sz="2400" b="1" dirty="0"/>
                  <a:t>0.021</a:t>
                </a:r>
                <a:r>
                  <a:rPr lang="zh-CN" altLang="en-US" sz="2400" b="1" dirty="0"/>
                  <a:t>，</a:t>
                </a:r>
                <a:r>
                  <a:rPr lang="en-US" altLang="zh-CN" sz="2400" b="1" i="1" dirty="0"/>
                  <a:t>T</a:t>
                </a:r>
                <a:r>
                  <a:rPr lang="en-US" altLang="zh-CN" sz="2400" b="1" baseline="-25000" dirty="0"/>
                  <a:t>d</a:t>
                </a:r>
                <a:r>
                  <a:rPr lang="zh-CN" altLang="en-US" sz="2400" b="1" dirty="0"/>
                  <a:t>＝</a:t>
                </a:r>
                <a:r>
                  <a:rPr lang="en-US" altLang="zh-CN" sz="2400" b="1" dirty="0"/>
                  <a:t>0.013</a:t>
                </a:r>
                <a:r>
                  <a:rPr lang="zh-CN" altLang="en-US" sz="2400" b="1" dirty="0"/>
                  <a:t>，因结构需要采用</a:t>
                </a:r>
                <a:r>
                  <a:rPr lang="zh-CN" altLang="en-US" sz="2400" b="1" dirty="0" smtClean="0"/>
                  <a:t>基轴制</a:t>
                </a:r>
                <a:r>
                  <a:rPr lang="zh-CN" altLang="en-US" sz="2400" b="1" dirty="0"/>
                  <a:t>（</a:t>
                </a:r>
                <a:r>
                  <a:rPr lang="en-US" altLang="zh-CN" sz="2400" b="1" dirty="0"/>
                  <a:t>h</a:t>
                </a:r>
                <a:r>
                  <a:rPr lang="zh-CN" altLang="en-US" sz="2400" b="1" dirty="0"/>
                  <a:t>）。</a:t>
                </a:r>
              </a:p>
            </p:txBody>
          </p:sp>
        </mc:Choice>
        <mc:Fallback>
          <p:sp>
            <p:nvSpPr>
              <p:cNvPr id="18436" name="Text Box 4"/>
              <p:cNvSpPr txBox="1">
                <a:spLocks noRot="1" noChangeAspect="1" noMove="1" noResize="1" noEditPoints="1" noAdjustHandles="1" noChangeArrowheads="1" noChangeShapeType="1" noTextEdit="1"/>
              </p:cNvSpPr>
              <p:nvPr/>
            </p:nvSpPr>
            <p:spPr bwMode="auto">
              <a:xfrm>
                <a:off x="381967" y="478229"/>
                <a:ext cx="7718425" cy="1222579"/>
              </a:xfrm>
              <a:prstGeom prst="rect">
                <a:avLst/>
              </a:prstGeom>
              <a:blipFill rotWithShape="1">
                <a:blip r:embed="rId2"/>
                <a:stretch>
                  <a:fillRect l="-1264" b="-1094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8439" name="Text Box 7"/>
          <p:cNvSpPr txBox="1">
            <a:spLocks noChangeArrowheads="1"/>
          </p:cNvSpPr>
          <p:nvPr/>
        </p:nvSpPr>
        <p:spPr bwMode="auto">
          <a:xfrm>
            <a:off x="932308" y="1628800"/>
            <a:ext cx="8104188"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求：</a:t>
            </a:r>
            <a:r>
              <a:rPr lang="en-US" altLang="zh-CN" b="1" dirty="0"/>
              <a:t>ES</a:t>
            </a:r>
            <a:r>
              <a:rPr lang="zh-CN" altLang="en-US" b="1" dirty="0"/>
              <a:t>、</a:t>
            </a:r>
            <a:r>
              <a:rPr lang="en-US" altLang="zh-CN" b="1" dirty="0"/>
              <a:t>EI</a:t>
            </a:r>
            <a:r>
              <a:rPr lang="zh-CN" altLang="en-US" b="1" dirty="0"/>
              <a:t>、</a:t>
            </a:r>
            <a:r>
              <a:rPr lang="en-US" altLang="zh-CN" b="1" dirty="0" err="1"/>
              <a:t>es</a:t>
            </a:r>
            <a:r>
              <a:rPr lang="zh-CN" altLang="en-US" b="1" dirty="0"/>
              <a:t>、</a:t>
            </a:r>
            <a:r>
              <a:rPr lang="en-US" altLang="zh-CN" b="1" dirty="0" err="1"/>
              <a:t>ei</a:t>
            </a:r>
            <a:r>
              <a:rPr lang="zh-CN" altLang="en-US" b="1" dirty="0"/>
              <a:t>、</a:t>
            </a:r>
            <a:r>
              <a:rPr lang="en-US" altLang="zh-CN" b="1" i="1" dirty="0" err="1"/>
              <a:t>T</a:t>
            </a:r>
            <a:r>
              <a:rPr lang="en-US" altLang="zh-CN" b="1" baseline="-25000" dirty="0" err="1"/>
              <a:t>f</a:t>
            </a:r>
            <a:r>
              <a:rPr lang="en-US" altLang="zh-CN" b="1" baseline="-25000" dirty="0"/>
              <a:t> </a:t>
            </a:r>
            <a:r>
              <a:rPr lang="zh-CN" altLang="en-US" b="1" dirty="0"/>
              <a:t>，并画出尺寸公差带。</a:t>
            </a:r>
            <a:endParaRPr lang="zh-CN" altLang="en-US" b="1" baseline="-25000" dirty="0"/>
          </a:p>
        </p:txBody>
      </p:sp>
      <p:sp>
        <p:nvSpPr>
          <p:cNvPr id="18441" name="Text Box 9"/>
          <p:cNvSpPr txBox="1">
            <a:spLocks noChangeArrowheads="1"/>
          </p:cNvSpPr>
          <p:nvPr/>
        </p:nvSpPr>
        <p:spPr bwMode="auto">
          <a:xfrm>
            <a:off x="756096" y="2133625"/>
            <a:ext cx="79200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  </a:t>
            </a:r>
            <a:r>
              <a:rPr lang="zh-CN" altLang="en-US" b="1" dirty="0"/>
              <a:t>解：根据上述</a:t>
            </a:r>
            <a:r>
              <a:rPr lang="en-US" altLang="zh-CN" b="1" dirty="0">
                <a:solidFill>
                  <a:srgbClr val="FF0000"/>
                </a:solidFill>
              </a:rPr>
              <a:t>6</a:t>
            </a:r>
            <a:r>
              <a:rPr lang="zh-CN" altLang="en-US" b="1" dirty="0">
                <a:solidFill>
                  <a:srgbClr val="FF0000"/>
                </a:solidFill>
              </a:rPr>
              <a:t>个</a:t>
            </a:r>
            <a:r>
              <a:rPr lang="zh-CN" altLang="en-US" b="1" dirty="0"/>
              <a:t>公式求</a:t>
            </a:r>
            <a:r>
              <a:rPr lang="en-US" altLang="zh-CN" b="1" dirty="0"/>
              <a:t>,</a:t>
            </a:r>
            <a:r>
              <a:rPr lang="zh-CN" altLang="en-US" b="1" dirty="0"/>
              <a:t>先复习</a:t>
            </a:r>
            <a:r>
              <a:rPr lang="en-US" altLang="zh-CN" b="1" dirty="0">
                <a:solidFill>
                  <a:srgbClr val="FF0000"/>
                </a:solidFill>
              </a:rPr>
              <a:t>6</a:t>
            </a:r>
            <a:r>
              <a:rPr lang="zh-CN" altLang="en-US" b="1" dirty="0">
                <a:solidFill>
                  <a:srgbClr val="FF0000"/>
                </a:solidFill>
              </a:rPr>
              <a:t>个基本公式</a:t>
            </a:r>
            <a:r>
              <a:rPr lang="zh-CN" altLang="en-US" b="1" dirty="0"/>
              <a:t>。</a:t>
            </a:r>
          </a:p>
        </p:txBody>
      </p:sp>
      <p:sp>
        <p:nvSpPr>
          <p:cNvPr id="18470" name="Text Box 38"/>
          <p:cNvSpPr txBox="1">
            <a:spLocks noChangeArrowheads="1"/>
          </p:cNvSpPr>
          <p:nvPr/>
        </p:nvSpPr>
        <p:spPr bwMode="auto">
          <a:xfrm>
            <a:off x="1187896" y="2636862"/>
            <a:ext cx="66246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 </a:t>
            </a:r>
            <a:r>
              <a:rPr lang="en-US" altLang="zh-CN" sz="2400" b="1" dirty="0"/>
              <a:t>ES</a:t>
            </a:r>
            <a:r>
              <a:rPr lang="zh-CN" altLang="en-US" sz="2400" b="1" dirty="0"/>
              <a:t>＝</a:t>
            </a:r>
            <a:r>
              <a:rPr lang="en-US" altLang="zh-CN" sz="2400" b="1" i="1" dirty="0" err="1"/>
              <a:t>D</a:t>
            </a:r>
            <a:r>
              <a:rPr lang="en-US" altLang="zh-CN" sz="2400" b="1" baseline="-25000" dirty="0" err="1"/>
              <a:t>max</a:t>
            </a:r>
            <a:r>
              <a:rPr lang="zh-CN" altLang="en-US" sz="2400" b="1" dirty="0"/>
              <a:t>－</a:t>
            </a:r>
            <a:r>
              <a:rPr lang="en-US" altLang="zh-CN" sz="2400" b="1" i="1" dirty="0"/>
              <a:t>D </a:t>
            </a:r>
            <a:r>
              <a:rPr lang="zh-CN" altLang="en-US" sz="2400" b="1" dirty="0"/>
              <a:t>；    </a:t>
            </a:r>
            <a:r>
              <a:rPr lang="en-US" altLang="zh-CN" sz="2400" b="1" dirty="0" err="1"/>
              <a:t>es</a:t>
            </a:r>
            <a:r>
              <a:rPr lang="zh-CN" altLang="en-US" sz="2400" b="1" dirty="0"/>
              <a:t>＝</a:t>
            </a:r>
            <a:r>
              <a:rPr lang="en-US" altLang="zh-CN" sz="2400" b="1" i="1" dirty="0" err="1"/>
              <a:t>d</a:t>
            </a:r>
            <a:r>
              <a:rPr lang="en-US" altLang="zh-CN" sz="2400" b="1" baseline="-25000" dirty="0" err="1"/>
              <a:t>max</a:t>
            </a:r>
            <a:r>
              <a:rPr lang="zh-CN" altLang="en-US" sz="2400" b="1" dirty="0"/>
              <a:t>－</a:t>
            </a:r>
            <a:r>
              <a:rPr lang="en-US" altLang="zh-CN" sz="2400" b="1" i="1" dirty="0"/>
              <a:t>d     </a:t>
            </a:r>
            <a:r>
              <a:rPr lang="en-US" altLang="zh-CN" sz="2400" b="1" i="1" dirty="0" smtClean="0"/>
              <a:t>     </a:t>
            </a:r>
            <a:r>
              <a:rPr lang="zh-CN" altLang="en-US" sz="2400" b="1" dirty="0"/>
              <a:t>（</a:t>
            </a:r>
            <a:r>
              <a:rPr lang="en-US" altLang="zh-CN" sz="2400" b="1" dirty="0"/>
              <a:t>1</a:t>
            </a:r>
            <a:r>
              <a:rPr lang="zh-CN" altLang="en-US" sz="2400" b="1" dirty="0"/>
              <a:t>）</a:t>
            </a:r>
            <a:endParaRPr lang="zh-CN" altLang="en-US" sz="2400" b="1" baseline="-25000" dirty="0"/>
          </a:p>
        </p:txBody>
      </p:sp>
      <p:sp>
        <p:nvSpPr>
          <p:cNvPr id="18471" name="Text Box 39"/>
          <p:cNvSpPr txBox="1">
            <a:spLocks noChangeArrowheads="1"/>
          </p:cNvSpPr>
          <p:nvPr/>
        </p:nvSpPr>
        <p:spPr bwMode="auto">
          <a:xfrm>
            <a:off x="1187896" y="3140968"/>
            <a:ext cx="6408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dirty="0"/>
              <a:t> EI</a:t>
            </a:r>
            <a:r>
              <a:rPr lang="zh-CN" altLang="en-US" sz="2400" b="1" dirty="0"/>
              <a:t>＝</a:t>
            </a:r>
            <a:r>
              <a:rPr lang="en-US" altLang="zh-CN" sz="2400" b="1" i="1" dirty="0" err="1"/>
              <a:t>D</a:t>
            </a:r>
            <a:r>
              <a:rPr lang="en-US" altLang="zh-CN" sz="2400" b="1" baseline="-25000" dirty="0" err="1"/>
              <a:t>min</a:t>
            </a:r>
            <a:r>
              <a:rPr lang="zh-CN" altLang="en-US" sz="2400" b="1" dirty="0"/>
              <a:t>－</a:t>
            </a:r>
            <a:r>
              <a:rPr lang="en-US" altLang="zh-CN" sz="2400" b="1" i="1" dirty="0"/>
              <a:t>D </a:t>
            </a:r>
            <a:r>
              <a:rPr lang="zh-CN" altLang="en-US" sz="2400" b="1" dirty="0"/>
              <a:t>；    </a:t>
            </a:r>
            <a:r>
              <a:rPr lang="en-US" altLang="zh-CN" sz="2400" b="1" dirty="0" err="1"/>
              <a:t>ei</a:t>
            </a:r>
            <a:r>
              <a:rPr lang="zh-CN" altLang="en-US" sz="2400" b="1" dirty="0"/>
              <a:t>＝</a:t>
            </a:r>
            <a:r>
              <a:rPr lang="en-US" altLang="zh-CN" sz="2400" b="1" i="1" dirty="0" err="1"/>
              <a:t>d</a:t>
            </a:r>
            <a:r>
              <a:rPr lang="en-US" altLang="zh-CN" sz="2400" b="1" baseline="-25000" dirty="0" err="1"/>
              <a:t>min</a:t>
            </a:r>
            <a:r>
              <a:rPr lang="zh-CN" altLang="en-US" sz="2400" b="1" dirty="0"/>
              <a:t>－</a:t>
            </a:r>
            <a:r>
              <a:rPr lang="en-US" altLang="zh-CN" sz="2400" b="1" i="1" dirty="0"/>
              <a:t>d          </a:t>
            </a:r>
            <a:r>
              <a:rPr lang="en-US" altLang="zh-CN" sz="2400" b="1" i="1" dirty="0" smtClean="0"/>
              <a:t>  </a:t>
            </a:r>
            <a:r>
              <a:rPr lang="zh-CN" altLang="en-US" sz="2400" b="1" dirty="0" smtClean="0"/>
              <a:t>（</a:t>
            </a:r>
            <a:r>
              <a:rPr lang="en-US" altLang="zh-CN" sz="2400" b="1" dirty="0"/>
              <a:t>2</a:t>
            </a:r>
            <a:r>
              <a:rPr lang="zh-CN" altLang="en-US" sz="2400" b="1" dirty="0"/>
              <a:t>）</a:t>
            </a:r>
            <a:r>
              <a:rPr lang="zh-CN" altLang="en-US" sz="2400" b="1" i="1" dirty="0"/>
              <a:t>                     </a:t>
            </a:r>
            <a:endParaRPr lang="zh-CN" altLang="en-US" sz="2400" b="1" dirty="0"/>
          </a:p>
        </p:txBody>
      </p:sp>
      <p:sp>
        <p:nvSpPr>
          <p:cNvPr id="18472" name="Text Box 40"/>
          <p:cNvSpPr txBox="1">
            <a:spLocks noChangeArrowheads="1"/>
          </p:cNvSpPr>
          <p:nvPr/>
        </p:nvSpPr>
        <p:spPr bwMode="auto">
          <a:xfrm>
            <a:off x="1187896" y="3644925"/>
            <a:ext cx="6597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sz="2400" b="1" i="1"/>
              <a:t> T</a:t>
            </a:r>
            <a:r>
              <a:rPr lang="en-US" altLang="zh-CN" sz="2400" b="1" baseline="-25000"/>
              <a:t>D</a:t>
            </a:r>
            <a:r>
              <a:rPr lang="zh-CN" altLang="en-US" sz="2400" b="1"/>
              <a:t>＝｜</a:t>
            </a:r>
            <a:r>
              <a:rPr lang="en-US" altLang="zh-CN" sz="2400" b="1"/>
              <a:t>ES</a:t>
            </a:r>
            <a:r>
              <a:rPr lang="zh-CN" altLang="en-US" sz="2400" b="1"/>
              <a:t>－</a:t>
            </a:r>
            <a:r>
              <a:rPr lang="en-US" altLang="zh-CN" sz="2400" b="1"/>
              <a:t>EI</a:t>
            </a:r>
            <a:r>
              <a:rPr lang="zh-CN" altLang="en-US" sz="2400" b="1"/>
              <a:t>｜；</a:t>
            </a:r>
            <a:r>
              <a:rPr lang="en-US" altLang="zh-CN" sz="2400" b="1" i="1"/>
              <a:t>T</a:t>
            </a:r>
            <a:r>
              <a:rPr lang="en-US" altLang="zh-CN" sz="2400" b="1" baseline="-25000"/>
              <a:t>d</a:t>
            </a:r>
            <a:r>
              <a:rPr lang="zh-CN" altLang="en-US" sz="2400" b="1"/>
              <a:t>＝｜</a:t>
            </a:r>
            <a:r>
              <a:rPr lang="en-US" altLang="zh-CN" sz="2400" b="1"/>
              <a:t>es</a:t>
            </a:r>
            <a:r>
              <a:rPr lang="zh-CN" altLang="en-US" sz="2400" b="1"/>
              <a:t>－</a:t>
            </a:r>
            <a:r>
              <a:rPr lang="en-US" altLang="zh-CN" sz="2400" b="1"/>
              <a:t>ei</a:t>
            </a:r>
            <a:r>
              <a:rPr lang="zh-CN" altLang="en-US" sz="2400" b="1"/>
              <a:t>｜    （</a:t>
            </a:r>
            <a:r>
              <a:rPr lang="en-US" altLang="zh-CN" sz="2400" b="1"/>
              <a:t>3</a:t>
            </a:r>
            <a:r>
              <a:rPr lang="zh-CN" altLang="en-US" sz="2400" b="1"/>
              <a:t>）</a:t>
            </a:r>
          </a:p>
        </p:txBody>
      </p:sp>
      <p:sp>
        <p:nvSpPr>
          <p:cNvPr id="18473" name="Text Box 41"/>
          <p:cNvSpPr txBox="1">
            <a:spLocks noChangeArrowheads="1"/>
          </p:cNvSpPr>
          <p:nvPr/>
        </p:nvSpPr>
        <p:spPr bwMode="auto">
          <a:xfrm>
            <a:off x="1187896" y="4076725"/>
            <a:ext cx="6381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 </a:t>
            </a:r>
            <a:r>
              <a:rPr lang="en-US" altLang="zh-CN" sz="2400" b="1" i="1"/>
              <a:t>X</a:t>
            </a:r>
            <a:r>
              <a:rPr lang="en-US" altLang="zh-CN" sz="2400" b="1" baseline="-25000"/>
              <a:t>max</a:t>
            </a:r>
            <a:r>
              <a:rPr lang="zh-CN" altLang="en-US" sz="2400" b="1"/>
              <a:t>（</a:t>
            </a:r>
            <a:r>
              <a:rPr lang="en-US" altLang="zh-CN" sz="2400" b="1" i="1"/>
              <a:t>Y</a:t>
            </a:r>
            <a:r>
              <a:rPr lang="en-US" altLang="zh-CN" sz="2400" b="1" baseline="-25000"/>
              <a:t>min</a:t>
            </a:r>
            <a:r>
              <a:rPr lang="en-US" altLang="zh-CN" sz="2400" b="1" i="1"/>
              <a:t> </a:t>
            </a:r>
            <a:r>
              <a:rPr lang="zh-CN" altLang="en-US" sz="2400" b="1"/>
              <a:t>）＝</a:t>
            </a:r>
            <a:r>
              <a:rPr lang="en-US" altLang="zh-CN" sz="2400" b="1"/>
              <a:t>ES</a:t>
            </a:r>
            <a:r>
              <a:rPr lang="zh-CN" altLang="en-US" sz="2400" b="1"/>
              <a:t>－</a:t>
            </a:r>
            <a:r>
              <a:rPr lang="en-US" altLang="zh-CN" sz="2400" b="1"/>
              <a:t>ei </a:t>
            </a:r>
            <a:r>
              <a:rPr lang="zh-CN" altLang="en-US" sz="2400" b="1"/>
              <a:t>；                   （</a:t>
            </a:r>
            <a:r>
              <a:rPr lang="en-US" altLang="zh-CN" sz="2400" b="1"/>
              <a:t>4</a:t>
            </a:r>
            <a:r>
              <a:rPr lang="zh-CN" altLang="en-US" sz="2400" b="1"/>
              <a:t>）              </a:t>
            </a:r>
          </a:p>
        </p:txBody>
      </p:sp>
      <p:sp>
        <p:nvSpPr>
          <p:cNvPr id="18474" name="Text Box 42"/>
          <p:cNvSpPr txBox="1">
            <a:spLocks noChangeArrowheads="1"/>
          </p:cNvSpPr>
          <p:nvPr/>
        </p:nvSpPr>
        <p:spPr bwMode="auto">
          <a:xfrm>
            <a:off x="1187896" y="4579962"/>
            <a:ext cx="6769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 </a:t>
            </a:r>
            <a:r>
              <a:rPr lang="en-US" altLang="zh-CN" sz="2400" b="1" i="1"/>
              <a:t>X</a:t>
            </a:r>
            <a:r>
              <a:rPr lang="en-US" altLang="zh-CN" sz="2400" b="1" baseline="-25000"/>
              <a:t>min</a:t>
            </a:r>
            <a:r>
              <a:rPr lang="zh-CN" altLang="en-US" sz="2400" b="1"/>
              <a:t>（</a:t>
            </a:r>
            <a:r>
              <a:rPr lang="en-US" altLang="zh-CN" sz="2400" b="1" i="1"/>
              <a:t>Y</a:t>
            </a:r>
            <a:r>
              <a:rPr lang="en-US" altLang="zh-CN" sz="2400" b="1" baseline="-25000"/>
              <a:t>max</a:t>
            </a:r>
            <a:r>
              <a:rPr lang="en-US" altLang="zh-CN" sz="2400" b="1" i="1"/>
              <a:t> </a:t>
            </a:r>
            <a:r>
              <a:rPr lang="zh-CN" altLang="en-US" sz="2400" b="1"/>
              <a:t>）＝</a:t>
            </a:r>
            <a:r>
              <a:rPr lang="en-US" altLang="zh-CN" sz="2400" b="1"/>
              <a:t>EI</a:t>
            </a:r>
            <a:r>
              <a:rPr lang="zh-CN" altLang="en-US" sz="2400" b="1"/>
              <a:t>－</a:t>
            </a:r>
            <a:r>
              <a:rPr lang="en-US" altLang="zh-CN" sz="2400" b="1"/>
              <a:t>es                        </a:t>
            </a:r>
            <a:r>
              <a:rPr lang="zh-CN" altLang="en-US" sz="2400" b="1"/>
              <a:t>（</a:t>
            </a:r>
            <a:r>
              <a:rPr lang="en-US" altLang="zh-CN" sz="2400" b="1"/>
              <a:t>5</a:t>
            </a:r>
            <a:r>
              <a:rPr lang="zh-CN" altLang="en-US" sz="2400" b="1"/>
              <a:t>）</a:t>
            </a:r>
          </a:p>
        </p:txBody>
      </p:sp>
      <p:sp>
        <p:nvSpPr>
          <p:cNvPr id="18475" name="Text Box 43"/>
          <p:cNvSpPr txBox="1">
            <a:spLocks noChangeArrowheads="1"/>
          </p:cNvSpPr>
          <p:nvPr/>
        </p:nvSpPr>
        <p:spPr bwMode="auto">
          <a:xfrm>
            <a:off x="1187896" y="5084787"/>
            <a:ext cx="62563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 </a:t>
            </a:r>
            <a:r>
              <a:rPr lang="en-US" altLang="zh-CN" sz="2400" b="1" i="1"/>
              <a:t>T</a:t>
            </a:r>
            <a:r>
              <a:rPr lang="en-US" altLang="zh-CN" sz="2400" b="1" baseline="-25000"/>
              <a:t>f </a:t>
            </a:r>
            <a:r>
              <a:rPr lang="zh-CN" altLang="en-US" sz="2400" b="1"/>
              <a:t>＝ ｜</a:t>
            </a:r>
            <a:r>
              <a:rPr lang="en-US" altLang="zh-CN" sz="2400" b="1" i="1"/>
              <a:t>X</a:t>
            </a:r>
            <a:r>
              <a:rPr lang="en-US" altLang="zh-CN" sz="2400" b="1" baseline="-25000"/>
              <a:t>max</a:t>
            </a:r>
            <a:r>
              <a:rPr lang="zh-CN" altLang="en-US" sz="2400" b="1"/>
              <a:t>（</a:t>
            </a:r>
            <a:r>
              <a:rPr lang="en-US" altLang="zh-CN" sz="2400" b="1" i="1"/>
              <a:t>Y</a:t>
            </a:r>
            <a:r>
              <a:rPr lang="en-US" altLang="zh-CN" sz="2400" b="1" baseline="-25000"/>
              <a:t>min</a:t>
            </a:r>
            <a:r>
              <a:rPr lang="en-US" altLang="zh-CN" sz="2400" b="1" i="1"/>
              <a:t> </a:t>
            </a:r>
            <a:r>
              <a:rPr lang="zh-CN" altLang="en-US" sz="2400" b="1"/>
              <a:t>） － </a:t>
            </a:r>
            <a:r>
              <a:rPr lang="en-US" altLang="zh-CN" sz="2400" b="1" i="1"/>
              <a:t>X</a:t>
            </a:r>
            <a:r>
              <a:rPr lang="en-US" altLang="zh-CN" sz="2400" b="1" baseline="-25000"/>
              <a:t>min</a:t>
            </a:r>
            <a:r>
              <a:rPr lang="zh-CN" altLang="en-US" sz="2400" b="1"/>
              <a:t>（</a:t>
            </a:r>
            <a:r>
              <a:rPr lang="en-US" altLang="zh-CN" sz="2400" b="1" i="1"/>
              <a:t>Y</a:t>
            </a:r>
            <a:r>
              <a:rPr lang="en-US" altLang="zh-CN" sz="2400" b="1" baseline="-25000"/>
              <a:t>max</a:t>
            </a:r>
            <a:r>
              <a:rPr lang="en-US" altLang="zh-CN" sz="2400" b="1" i="1"/>
              <a:t> </a:t>
            </a:r>
            <a:r>
              <a:rPr lang="zh-CN" altLang="en-US" sz="2400" b="1"/>
              <a:t>）｜               </a:t>
            </a:r>
          </a:p>
        </p:txBody>
      </p:sp>
      <p:sp>
        <p:nvSpPr>
          <p:cNvPr id="18476" name="Text Box 44"/>
          <p:cNvSpPr txBox="1">
            <a:spLocks noChangeArrowheads="1"/>
          </p:cNvSpPr>
          <p:nvPr/>
        </p:nvSpPr>
        <p:spPr bwMode="auto">
          <a:xfrm>
            <a:off x="1619696" y="5661050"/>
            <a:ext cx="6119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a:t>
            </a:r>
            <a:r>
              <a:rPr lang="en-US" altLang="zh-CN" sz="2400" b="1" i="1" dirty="0"/>
              <a:t>T</a:t>
            </a:r>
            <a:r>
              <a:rPr lang="en-US" altLang="zh-CN" sz="2400" b="1" baseline="-25000" dirty="0"/>
              <a:t>D</a:t>
            </a:r>
            <a:r>
              <a:rPr lang="zh-CN" altLang="en-US" sz="2400" b="1" dirty="0"/>
              <a:t>＋</a:t>
            </a:r>
            <a:r>
              <a:rPr lang="en-US" altLang="zh-CN" sz="2400" b="1" i="1" dirty="0"/>
              <a:t>T</a:t>
            </a:r>
            <a:r>
              <a:rPr lang="en-US" altLang="zh-CN" sz="2400" b="1" baseline="-25000" dirty="0"/>
              <a:t>d     </a:t>
            </a:r>
            <a:r>
              <a:rPr lang="en-US" altLang="zh-CN" sz="2400" b="1" baseline="-25000" dirty="0" smtClean="0"/>
              <a:t>                                                            </a:t>
            </a:r>
            <a:r>
              <a:rPr lang="zh-CN" altLang="en-US" sz="2400" b="1" dirty="0"/>
              <a:t>（</a:t>
            </a:r>
            <a:r>
              <a:rPr lang="en-US" altLang="zh-CN" sz="2400" b="1" dirty="0"/>
              <a:t>6</a:t>
            </a:r>
            <a:r>
              <a:rPr lang="zh-CN" altLang="en-US" sz="24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6"/>
                                        </p:tgtEl>
                                        <p:attrNameLst>
                                          <p:attrName>style.visibility</p:attrName>
                                        </p:attrNameLst>
                                      </p:cBhvr>
                                      <p:to>
                                        <p:strVal val="visible"/>
                                      </p:to>
                                    </p:set>
                                    <p:animEffect transition="in" filter="wipe(left)">
                                      <p:cBhvr>
                                        <p:cTn id="7" dur="300"/>
                                        <p:tgtEl>
                                          <p:spTgt spid="184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39"/>
                                        </p:tgtEl>
                                        <p:attrNameLst>
                                          <p:attrName>style.visibility</p:attrName>
                                        </p:attrNameLst>
                                      </p:cBhvr>
                                      <p:to>
                                        <p:strVal val="visible"/>
                                      </p:to>
                                    </p:set>
                                    <p:animEffect transition="in" filter="wipe(left)">
                                      <p:cBhvr>
                                        <p:cTn id="12" dur="300"/>
                                        <p:tgtEl>
                                          <p:spTgt spid="184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8441"/>
                                        </p:tgtEl>
                                        <p:attrNameLst>
                                          <p:attrName>style.visibility</p:attrName>
                                        </p:attrNameLst>
                                      </p:cBhvr>
                                      <p:to>
                                        <p:strVal val="visible"/>
                                      </p:to>
                                    </p:set>
                                    <p:animEffect transition="in" filter="wipe(left)">
                                      <p:cBhvr>
                                        <p:cTn id="17" dur="300"/>
                                        <p:tgtEl>
                                          <p:spTgt spid="184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470"/>
                                        </p:tgtEl>
                                        <p:attrNameLst>
                                          <p:attrName>style.visibility</p:attrName>
                                        </p:attrNameLst>
                                      </p:cBhvr>
                                      <p:to>
                                        <p:strVal val="visible"/>
                                      </p:to>
                                    </p:set>
                                    <p:animEffect transition="in" filter="wipe(left)">
                                      <p:cBhvr>
                                        <p:cTn id="22" dur="300"/>
                                        <p:tgtEl>
                                          <p:spTgt spid="1847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8471"/>
                                        </p:tgtEl>
                                        <p:attrNameLst>
                                          <p:attrName>style.visibility</p:attrName>
                                        </p:attrNameLst>
                                      </p:cBhvr>
                                      <p:to>
                                        <p:strVal val="visible"/>
                                      </p:to>
                                    </p:set>
                                    <p:animEffect transition="in" filter="wipe(left)">
                                      <p:cBhvr>
                                        <p:cTn id="27" dur="300"/>
                                        <p:tgtEl>
                                          <p:spTgt spid="1847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8472"/>
                                        </p:tgtEl>
                                        <p:attrNameLst>
                                          <p:attrName>style.visibility</p:attrName>
                                        </p:attrNameLst>
                                      </p:cBhvr>
                                      <p:to>
                                        <p:strVal val="visible"/>
                                      </p:to>
                                    </p:set>
                                    <p:animEffect transition="in" filter="wipe(left)">
                                      <p:cBhvr>
                                        <p:cTn id="32" dur="300"/>
                                        <p:tgtEl>
                                          <p:spTgt spid="1847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8473"/>
                                        </p:tgtEl>
                                        <p:attrNameLst>
                                          <p:attrName>style.visibility</p:attrName>
                                        </p:attrNameLst>
                                      </p:cBhvr>
                                      <p:to>
                                        <p:strVal val="visible"/>
                                      </p:to>
                                    </p:set>
                                    <p:animEffect transition="in" filter="wipe(left)">
                                      <p:cBhvr>
                                        <p:cTn id="37" dur="300"/>
                                        <p:tgtEl>
                                          <p:spTgt spid="1847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8474"/>
                                        </p:tgtEl>
                                        <p:attrNameLst>
                                          <p:attrName>style.visibility</p:attrName>
                                        </p:attrNameLst>
                                      </p:cBhvr>
                                      <p:to>
                                        <p:strVal val="visible"/>
                                      </p:to>
                                    </p:set>
                                    <p:animEffect transition="in" filter="wipe(left)">
                                      <p:cBhvr>
                                        <p:cTn id="42" dur="300"/>
                                        <p:tgtEl>
                                          <p:spTgt spid="1847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8475"/>
                                        </p:tgtEl>
                                        <p:attrNameLst>
                                          <p:attrName>style.visibility</p:attrName>
                                        </p:attrNameLst>
                                      </p:cBhvr>
                                      <p:to>
                                        <p:strVal val="visible"/>
                                      </p:to>
                                    </p:set>
                                    <p:animEffect transition="in" filter="wipe(left)">
                                      <p:cBhvr>
                                        <p:cTn id="47" dur="300"/>
                                        <p:tgtEl>
                                          <p:spTgt spid="1847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8476"/>
                                        </p:tgtEl>
                                        <p:attrNameLst>
                                          <p:attrName>style.visibility</p:attrName>
                                        </p:attrNameLst>
                                      </p:cBhvr>
                                      <p:to>
                                        <p:strVal val="visible"/>
                                      </p:to>
                                    </p:set>
                                    <p:animEffect transition="in" filter="wipe(left)">
                                      <p:cBhvr>
                                        <p:cTn id="52" dur="300"/>
                                        <p:tgtEl>
                                          <p:spTgt spid="18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P spid="18439" grpId="0" autoUpdateAnimBg="0"/>
      <p:bldP spid="18441" grpId="0" autoUpdateAnimBg="0"/>
      <p:bldP spid="18470" grpId="0" autoUpdateAnimBg="0"/>
      <p:bldP spid="18471" grpId="0" autoUpdateAnimBg="0"/>
      <p:bldP spid="18472" grpId="0" autoUpdateAnimBg="0"/>
      <p:bldP spid="18473" grpId="0" autoUpdateAnimBg="0"/>
      <p:bldP spid="18474" grpId="0" autoUpdateAnimBg="0"/>
      <p:bldP spid="18475" grpId="0" autoUpdateAnimBg="0"/>
      <p:bldP spid="1847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8D576E54-00F4-4305-B1CA-213A536274D3}" type="slidenum">
              <a:rPr lang="en-US" altLang="zh-CN" sz="2000" smtClean="0">
                <a:solidFill>
                  <a:schemeClr val="accent2"/>
                </a:solidFill>
              </a:rPr>
              <a:pPr eaLnBrk="1" hangingPunct="1"/>
              <a:t>37</a:t>
            </a:fld>
            <a:endParaRPr lang="en-US" altLang="zh-CN" sz="2000" smtClean="0">
              <a:solidFill>
                <a:schemeClr val="accent2"/>
              </a:solidFill>
            </a:endParaRPr>
          </a:p>
        </p:txBody>
      </p:sp>
      <p:sp>
        <p:nvSpPr>
          <p:cNvPr id="68612" name="Text Box 4"/>
          <p:cNvSpPr txBox="1">
            <a:spLocks noChangeArrowheads="1"/>
          </p:cNvSpPr>
          <p:nvPr/>
        </p:nvSpPr>
        <p:spPr bwMode="auto">
          <a:xfrm>
            <a:off x="3708400" y="1469727"/>
            <a:ext cx="50403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t>因采用 </a:t>
            </a:r>
            <a:r>
              <a:rPr lang="en-US" altLang="zh-CN" b="1"/>
              <a:t>h </a:t>
            </a:r>
            <a:r>
              <a:rPr lang="zh-CN" altLang="en-US" b="1"/>
              <a:t>，∴先求 </a:t>
            </a:r>
            <a:r>
              <a:rPr lang="en-US" altLang="zh-CN" b="1"/>
              <a:t>es</a:t>
            </a:r>
            <a:r>
              <a:rPr lang="zh-CN" altLang="en-US" b="1"/>
              <a:t>、</a:t>
            </a:r>
            <a:r>
              <a:rPr lang="en-US" altLang="zh-CN" b="1"/>
              <a:t>ei</a:t>
            </a:r>
            <a:r>
              <a:rPr lang="zh-CN" altLang="en-US" b="1"/>
              <a:t>。</a:t>
            </a:r>
          </a:p>
        </p:txBody>
      </p:sp>
      <p:sp>
        <p:nvSpPr>
          <p:cNvPr id="68613" name="Text Box 5"/>
          <p:cNvSpPr txBox="1">
            <a:spLocks noChangeArrowheads="1"/>
          </p:cNvSpPr>
          <p:nvPr/>
        </p:nvSpPr>
        <p:spPr bwMode="auto">
          <a:xfrm>
            <a:off x="971550" y="3068638"/>
            <a:ext cx="4826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a:t>∴     </a:t>
            </a:r>
            <a:r>
              <a:rPr lang="en-US" altLang="zh-CN" b="1">
                <a:solidFill>
                  <a:srgbClr val="FF0000"/>
                </a:solidFill>
              </a:rPr>
              <a:t>ei</a:t>
            </a:r>
            <a:r>
              <a:rPr lang="zh-CN" altLang="en-US" b="1"/>
              <a:t>＝ －</a:t>
            </a:r>
            <a:r>
              <a:rPr lang="en-US" altLang="zh-CN" b="1"/>
              <a:t>0.013</a:t>
            </a:r>
          </a:p>
        </p:txBody>
      </p:sp>
      <p:sp>
        <p:nvSpPr>
          <p:cNvPr id="68614" name="Text Box 6"/>
          <p:cNvSpPr txBox="1">
            <a:spLocks noChangeArrowheads="1"/>
          </p:cNvSpPr>
          <p:nvPr/>
        </p:nvSpPr>
        <p:spPr bwMode="auto">
          <a:xfrm>
            <a:off x="611188" y="1469727"/>
            <a:ext cx="3584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t>（</a:t>
            </a:r>
            <a:r>
              <a:rPr lang="en-US" altLang="zh-CN" b="1"/>
              <a:t>1</a:t>
            </a:r>
            <a:r>
              <a:rPr lang="zh-CN" altLang="en-US" b="1"/>
              <a:t>）由题意可知：</a:t>
            </a:r>
          </a:p>
        </p:txBody>
      </p:sp>
      <p:sp>
        <p:nvSpPr>
          <p:cNvPr id="68615" name="Rectangle 7"/>
          <p:cNvSpPr>
            <a:spLocks noChangeArrowheads="1"/>
          </p:cNvSpPr>
          <p:nvPr/>
        </p:nvSpPr>
        <p:spPr bwMode="auto">
          <a:xfrm>
            <a:off x="4716463" y="1916113"/>
            <a:ext cx="25193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solidFill>
                  <a:srgbClr val="FF0000"/>
                </a:solidFill>
              </a:rPr>
              <a:t>∴es </a:t>
            </a:r>
            <a:r>
              <a:rPr lang="zh-CN" altLang="en-US" b="1"/>
              <a:t>＝</a:t>
            </a:r>
          </a:p>
        </p:txBody>
      </p:sp>
      <p:sp>
        <p:nvSpPr>
          <p:cNvPr id="68616" name="Rectangle 8"/>
          <p:cNvSpPr>
            <a:spLocks noChangeArrowheads="1"/>
          </p:cNvSpPr>
          <p:nvPr/>
        </p:nvSpPr>
        <p:spPr bwMode="auto">
          <a:xfrm>
            <a:off x="6084888" y="1916113"/>
            <a:ext cx="965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t>0</a:t>
            </a:r>
          </a:p>
        </p:txBody>
      </p:sp>
      <p:sp>
        <p:nvSpPr>
          <p:cNvPr id="68617" name="Rectangle 9"/>
          <p:cNvSpPr>
            <a:spLocks noChangeArrowheads="1"/>
          </p:cNvSpPr>
          <p:nvPr/>
        </p:nvSpPr>
        <p:spPr bwMode="auto">
          <a:xfrm>
            <a:off x="611188" y="2492375"/>
            <a:ext cx="35290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dirty="0"/>
              <a:t>又∵   </a:t>
            </a:r>
            <a:r>
              <a:rPr lang="en-US" altLang="zh-CN" b="1" i="1" dirty="0"/>
              <a:t>T</a:t>
            </a:r>
            <a:r>
              <a:rPr lang="en-US" altLang="zh-CN" b="1" baseline="-25000" dirty="0"/>
              <a:t>d</a:t>
            </a:r>
            <a:r>
              <a:rPr lang="zh-CN" altLang="en-US" b="1" dirty="0"/>
              <a:t>＝</a:t>
            </a:r>
            <a:r>
              <a:rPr lang="en-US" altLang="zh-CN" b="1" dirty="0"/>
              <a:t>0.013</a:t>
            </a:r>
          </a:p>
        </p:txBody>
      </p:sp>
      <p:sp>
        <p:nvSpPr>
          <p:cNvPr id="68618" name="Rectangle 10"/>
          <p:cNvSpPr>
            <a:spLocks noChangeArrowheads="1"/>
          </p:cNvSpPr>
          <p:nvPr/>
        </p:nvSpPr>
        <p:spPr bwMode="auto">
          <a:xfrm>
            <a:off x="4067175" y="2492375"/>
            <a:ext cx="4321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solidFill>
                  <a:srgbClr val="FF0000"/>
                </a:solidFill>
              </a:rPr>
              <a:t>ei</a:t>
            </a:r>
            <a:r>
              <a:rPr lang="zh-CN" altLang="en-US" b="1"/>
              <a:t>＝</a:t>
            </a:r>
            <a:r>
              <a:rPr lang="zh-CN" altLang="en-US"/>
              <a:t> </a:t>
            </a:r>
            <a:r>
              <a:rPr lang="en-US" altLang="zh-CN" b="1"/>
              <a:t>es</a:t>
            </a:r>
            <a:r>
              <a:rPr lang="zh-CN" altLang="en-US" b="1"/>
              <a:t>－</a:t>
            </a:r>
            <a:r>
              <a:rPr lang="en-US" altLang="zh-CN" b="1" i="1"/>
              <a:t>T</a:t>
            </a:r>
            <a:r>
              <a:rPr lang="en-US" altLang="zh-CN" b="1" baseline="-25000"/>
              <a:t>d</a:t>
            </a:r>
            <a:r>
              <a:rPr lang="zh-CN" altLang="en-US" b="1"/>
              <a:t>＝ －</a:t>
            </a:r>
            <a:r>
              <a:rPr lang="en-US" altLang="zh-CN" b="1"/>
              <a:t>0.013</a:t>
            </a:r>
          </a:p>
        </p:txBody>
      </p:sp>
      <p:sp>
        <p:nvSpPr>
          <p:cNvPr id="68619" name="Text Box 11"/>
          <p:cNvSpPr txBox="1">
            <a:spLocks noChangeArrowheads="1"/>
          </p:cNvSpPr>
          <p:nvPr/>
        </p:nvSpPr>
        <p:spPr bwMode="auto">
          <a:xfrm>
            <a:off x="684213" y="3557588"/>
            <a:ext cx="4651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a:t>（</a:t>
            </a:r>
            <a:r>
              <a:rPr lang="en-US" altLang="zh-CN" b="1"/>
              <a:t>2</a:t>
            </a:r>
            <a:r>
              <a:rPr lang="zh-CN" altLang="en-US" b="1"/>
              <a:t>）求孔</a:t>
            </a:r>
            <a:r>
              <a:rPr lang="en-US" altLang="zh-CN" b="1"/>
              <a:t>ES</a:t>
            </a:r>
            <a:r>
              <a:rPr lang="zh-CN" altLang="en-US" b="1"/>
              <a:t>、</a:t>
            </a:r>
            <a:r>
              <a:rPr lang="en-US" altLang="zh-CN" b="1"/>
              <a:t>EI</a:t>
            </a:r>
          </a:p>
        </p:txBody>
      </p:sp>
      <p:sp>
        <p:nvSpPr>
          <p:cNvPr id="68620" name="Rectangle 12"/>
          <p:cNvSpPr>
            <a:spLocks noChangeArrowheads="1"/>
          </p:cNvSpPr>
          <p:nvPr/>
        </p:nvSpPr>
        <p:spPr bwMode="auto">
          <a:xfrm>
            <a:off x="611188" y="4076700"/>
            <a:ext cx="82819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dirty="0"/>
              <a:t>∵</a:t>
            </a:r>
            <a:r>
              <a:rPr lang="en-US" altLang="zh-CN" b="1" i="1" dirty="0"/>
              <a:t>   </a:t>
            </a:r>
            <a:r>
              <a:rPr lang="en-US" altLang="zh-CN" b="1" i="1" dirty="0" err="1"/>
              <a:t>X</a:t>
            </a:r>
            <a:r>
              <a:rPr lang="en-US" altLang="zh-CN" b="1" baseline="-25000" dirty="0" err="1"/>
              <a:t>max</a:t>
            </a:r>
            <a:r>
              <a:rPr lang="zh-CN" altLang="en-US" b="1" dirty="0"/>
              <a:t>＝</a:t>
            </a:r>
            <a:r>
              <a:rPr lang="en-US" altLang="zh-CN" b="1" dirty="0"/>
              <a:t>ES</a:t>
            </a:r>
            <a:r>
              <a:rPr lang="zh-CN" altLang="en-US" b="1" dirty="0"/>
              <a:t>－</a:t>
            </a:r>
            <a:r>
              <a:rPr lang="en-US" altLang="zh-CN" b="1" dirty="0" err="1"/>
              <a:t>ei</a:t>
            </a:r>
            <a:r>
              <a:rPr lang="en-US" altLang="zh-CN" b="1" dirty="0"/>
              <a:t> </a:t>
            </a:r>
            <a:r>
              <a:rPr lang="zh-CN" altLang="en-US" b="1" dirty="0"/>
              <a:t>＝ </a:t>
            </a:r>
            <a:r>
              <a:rPr lang="en-US" altLang="zh-CN" b="1" dirty="0"/>
              <a:t>ES</a:t>
            </a:r>
            <a:r>
              <a:rPr lang="zh-CN" altLang="en-US" b="1" dirty="0"/>
              <a:t>－（－</a:t>
            </a:r>
            <a:r>
              <a:rPr lang="en-US" altLang="zh-CN" b="1" dirty="0"/>
              <a:t>0.013</a:t>
            </a:r>
            <a:r>
              <a:rPr lang="zh-CN" altLang="en-US" b="1" dirty="0"/>
              <a:t>） ＝＋</a:t>
            </a:r>
            <a:r>
              <a:rPr lang="en-US" altLang="zh-CN" b="1" dirty="0"/>
              <a:t>0.013</a:t>
            </a:r>
          </a:p>
        </p:txBody>
      </p:sp>
      <p:sp>
        <p:nvSpPr>
          <p:cNvPr id="68621" name="Text Box 13"/>
          <p:cNvSpPr txBox="1">
            <a:spLocks noChangeArrowheads="1"/>
          </p:cNvSpPr>
          <p:nvPr/>
        </p:nvSpPr>
        <p:spPr bwMode="auto">
          <a:xfrm>
            <a:off x="617538" y="4652963"/>
            <a:ext cx="28019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    </a:t>
            </a:r>
            <a:r>
              <a:rPr lang="en-US" altLang="zh-CN" b="1" dirty="0">
                <a:solidFill>
                  <a:srgbClr val="FF0000"/>
                </a:solidFill>
              </a:rPr>
              <a:t>ES </a:t>
            </a:r>
            <a:r>
              <a:rPr lang="zh-CN" altLang="en-US" b="1" dirty="0"/>
              <a:t>＝ </a:t>
            </a:r>
            <a:r>
              <a:rPr lang="en-US" altLang="zh-CN" b="1" dirty="0"/>
              <a:t>0</a:t>
            </a:r>
          </a:p>
        </p:txBody>
      </p:sp>
      <p:sp>
        <p:nvSpPr>
          <p:cNvPr id="68622" name="Text Box 14"/>
          <p:cNvSpPr txBox="1">
            <a:spLocks noChangeArrowheads="1"/>
          </p:cNvSpPr>
          <p:nvPr/>
        </p:nvSpPr>
        <p:spPr bwMode="auto">
          <a:xfrm>
            <a:off x="900113" y="1916113"/>
            <a:ext cx="439261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∵h </a:t>
            </a:r>
            <a:r>
              <a:rPr lang="zh-CN" altLang="en-US" b="1" dirty="0"/>
              <a:t>的基本偏差为</a:t>
            </a:r>
            <a:r>
              <a:rPr lang="en-US" altLang="zh-CN" b="1" dirty="0" err="1"/>
              <a:t>es</a:t>
            </a:r>
            <a:r>
              <a:rPr lang="en-US" altLang="zh-CN" b="1" dirty="0"/>
              <a:t>,</a:t>
            </a:r>
          </a:p>
        </p:txBody>
      </p:sp>
      <mc:AlternateContent xmlns:mc="http://schemas.openxmlformats.org/markup-compatibility/2006">
        <mc:Choice xmlns:a14="http://schemas.microsoft.com/office/drawing/2010/main" Requires="a14">
          <p:sp>
            <p:nvSpPr>
              <p:cNvPr id="68623" name="Text Box 15"/>
              <p:cNvSpPr txBox="1">
                <a:spLocks noChangeArrowheads="1"/>
              </p:cNvSpPr>
              <p:nvPr/>
            </p:nvSpPr>
            <p:spPr bwMode="auto">
              <a:xfrm>
                <a:off x="179389" y="228823"/>
                <a:ext cx="7921004" cy="82391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       </a:t>
                </a:r>
                <a:r>
                  <a:rPr lang="en-US" altLang="zh-CN" sz="2000" b="1" dirty="0"/>
                  <a:t>1.  </a:t>
                </a:r>
                <a:r>
                  <a:rPr lang="zh-CN" altLang="en-US" sz="2000" b="1" dirty="0"/>
                  <a:t>已知：</a:t>
                </a:r>
                <a:r>
                  <a:rPr lang="en-US" altLang="zh-CN" sz="2000" b="1" i="1" dirty="0"/>
                  <a:t>D</a:t>
                </a:r>
                <a:r>
                  <a:rPr lang="zh-CN" altLang="en-US" sz="2000" b="1" dirty="0"/>
                  <a:t>（</a:t>
                </a:r>
                <a:r>
                  <a:rPr lang="en-US" altLang="zh-CN" sz="2000" b="1" i="1" dirty="0"/>
                  <a:t>d</a:t>
                </a:r>
                <a:r>
                  <a:rPr lang="zh-CN" altLang="en-US" sz="2000" b="1" dirty="0"/>
                  <a:t>）＝</a:t>
                </a:r>
                <a14:m>
                  <m:oMath xmlns:m="http://schemas.openxmlformats.org/officeDocument/2006/math">
                    <m:r>
                      <a:rPr lang="en-US" altLang="zh-CN" sz="2000" b="1" i="1" dirty="0" smtClean="0">
                        <a:latin typeface="Cambria Math"/>
                        <a:ea typeface="Cambria Math"/>
                      </a:rPr>
                      <m:t>∅</m:t>
                    </m:r>
                  </m:oMath>
                </a14:m>
                <a:r>
                  <a:rPr lang="en-US" altLang="zh-CN" sz="2000" b="1" dirty="0"/>
                  <a:t>25</a:t>
                </a:r>
                <a:r>
                  <a:rPr lang="zh-CN" altLang="en-US" sz="2000" b="1" dirty="0"/>
                  <a:t>，</a:t>
                </a:r>
                <a:r>
                  <a:rPr lang="en-US" altLang="zh-CN" sz="2000" b="1" i="1" dirty="0" err="1"/>
                  <a:t>X</a:t>
                </a:r>
                <a:r>
                  <a:rPr lang="en-US" altLang="zh-CN" sz="2000" b="1" baseline="-25000" dirty="0" err="1"/>
                  <a:t>max</a:t>
                </a:r>
                <a:r>
                  <a:rPr lang="zh-CN" altLang="en-US" sz="2000" b="1" dirty="0"/>
                  <a:t>＝＋</a:t>
                </a:r>
                <a:r>
                  <a:rPr lang="en-US" altLang="zh-CN" sz="2000" b="1" dirty="0"/>
                  <a:t>0.013</a:t>
                </a:r>
                <a:r>
                  <a:rPr lang="zh-CN" altLang="en-US" sz="2000" b="1" dirty="0"/>
                  <a:t>，       </a:t>
                </a:r>
                <a:r>
                  <a:rPr lang="en-US" altLang="zh-CN" sz="2000" b="1" i="1" dirty="0" err="1"/>
                  <a:t>Y</a:t>
                </a:r>
                <a:r>
                  <a:rPr lang="en-US" altLang="zh-CN" sz="2000" b="1" baseline="-25000" dirty="0" err="1"/>
                  <a:t>max</a:t>
                </a:r>
                <a:r>
                  <a:rPr lang="zh-CN" altLang="en-US" sz="2000" b="1" dirty="0"/>
                  <a:t>＝－</a:t>
                </a:r>
                <a:r>
                  <a:rPr lang="en-US" altLang="zh-CN" sz="2000" b="1" dirty="0"/>
                  <a:t>0.021</a:t>
                </a:r>
                <a:r>
                  <a:rPr lang="zh-CN" altLang="en-US" sz="2000" b="1" dirty="0"/>
                  <a:t>，</a:t>
                </a:r>
              </a:p>
              <a:p>
                <a:pPr algn="l" eaLnBrk="1" hangingPunct="1"/>
                <a:r>
                  <a:rPr lang="zh-CN" altLang="en-US" sz="2000" b="1" dirty="0"/>
                  <a:t>     </a:t>
                </a:r>
                <a:r>
                  <a:rPr lang="en-US" altLang="zh-CN" sz="2000" b="1" i="1" dirty="0"/>
                  <a:t>T</a:t>
                </a:r>
                <a:r>
                  <a:rPr lang="en-US" altLang="zh-CN" sz="2000" b="1" baseline="-25000" dirty="0"/>
                  <a:t>d</a:t>
                </a:r>
                <a:r>
                  <a:rPr lang="zh-CN" altLang="en-US" sz="2000" b="1" dirty="0"/>
                  <a:t>＝</a:t>
                </a:r>
                <a:r>
                  <a:rPr lang="en-US" altLang="zh-CN" sz="2000" b="1" dirty="0"/>
                  <a:t>0.013</a:t>
                </a:r>
                <a:r>
                  <a:rPr lang="zh-CN" altLang="en-US" sz="2000" b="1" dirty="0"/>
                  <a:t>，因结构需要采用基轴制（</a:t>
                </a:r>
                <a:r>
                  <a:rPr lang="en-US" altLang="zh-CN" sz="2000" b="1" dirty="0"/>
                  <a:t>h</a:t>
                </a:r>
                <a:r>
                  <a:rPr lang="zh-CN" altLang="en-US" sz="2000" b="1" dirty="0"/>
                  <a:t>）。</a:t>
                </a:r>
              </a:p>
            </p:txBody>
          </p:sp>
        </mc:Choice>
        <mc:Fallback>
          <p:sp>
            <p:nvSpPr>
              <p:cNvPr id="68623" name="Text Box 15"/>
              <p:cNvSpPr txBox="1">
                <a:spLocks noRot="1" noChangeAspect="1" noMove="1" noResize="1" noEditPoints="1" noAdjustHandles="1" noChangeArrowheads="1" noChangeShapeType="1" noTextEdit="1"/>
              </p:cNvSpPr>
              <p:nvPr/>
            </p:nvSpPr>
            <p:spPr bwMode="auto">
              <a:xfrm>
                <a:off x="179389" y="228823"/>
                <a:ext cx="7921004" cy="823913"/>
              </a:xfrm>
              <a:prstGeom prst="rect">
                <a:avLst/>
              </a:prstGeom>
              <a:blipFill rotWithShape="1">
                <a:blip r:embed="rId2"/>
                <a:stretch>
                  <a:fillRect b="-1407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8624" name="Rectangle 16"/>
          <p:cNvSpPr>
            <a:spLocks noChangeArrowheads="1"/>
          </p:cNvSpPr>
          <p:nvPr/>
        </p:nvSpPr>
        <p:spPr bwMode="auto">
          <a:xfrm>
            <a:off x="539750" y="1022523"/>
            <a:ext cx="6624638"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lang="zh-CN" altLang="en-US" b="1" dirty="0"/>
              <a:t>解：根据题意和上述公式可求</a:t>
            </a:r>
          </a:p>
        </p:txBody>
      </p:sp>
      <p:sp>
        <p:nvSpPr>
          <p:cNvPr id="68625" name="Text Box 17"/>
          <p:cNvSpPr txBox="1">
            <a:spLocks noChangeArrowheads="1"/>
          </p:cNvSpPr>
          <p:nvPr/>
        </p:nvSpPr>
        <p:spPr bwMode="auto">
          <a:xfrm>
            <a:off x="636588" y="5767388"/>
            <a:ext cx="4038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dirty="0"/>
              <a:t>∴    </a:t>
            </a:r>
            <a:r>
              <a:rPr lang="en-US" altLang="zh-CN" b="1" dirty="0">
                <a:solidFill>
                  <a:srgbClr val="FF0000"/>
                </a:solidFill>
              </a:rPr>
              <a:t>EI</a:t>
            </a:r>
            <a:r>
              <a:rPr lang="zh-CN" altLang="en-US" b="1" dirty="0"/>
              <a:t>＝－</a:t>
            </a:r>
            <a:r>
              <a:rPr lang="en-US" altLang="zh-CN" b="1" dirty="0"/>
              <a:t>0.21</a:t>
            </a:r>
          </a:p>
        </p:txBody>
      </p:sp>
      <p:sp>
        <p:nvSpPr>
          <p:cNvPr id="68626" name="Rectangle 18"/>
          <p:cNvSpPr>
            <a:spLocks noChangeArrowheads="1"/>
          </p:cNvSpPr>
          <p:nvPr/>
        </p:nvSpPr>
        <p:spPr bwMode="auto">
          <a:xfrm>
            <a:off x="179388" y="5157788"/>
            <a:ext cx="6324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i="1" dirty="0"/>
              <a:t> </a:t>
            </a:r>
            <a:r>
              <a:rPr lang="zh-CN" altLang="en-US" dirty="0"/>
              <a:t>又∵</a:t>
            </a:r>
            <a:r>
              <a:rPr lang="zh-CN" altLang="en-US" i="1" dirty="0"/>
              <a:t>    </a:t>
            </a:r>
            <a:r>
              <a:rPr lang="en-US" altLang="zh-CN" i="1" dirty="0" err="1"/>
              <a:t>Y</a:t>
            </a:r>
            <a:r>
              <a:rPr lang="en-US" altLang="zh-CN" baseline="-25000" dirty="0" err="1"/>
              <a:t>max</a:t>
            </a:r>
            <a:r>
              <a:rPr lang="en-US" altLang="zh-CN" dirty="0"/>
              <a:t>   </a:t>
            </a:r>
            <a:r>
              <a:rPr lang="zh-CN" altLang="en-US" dirty="0"/>
              <a:t>＝ </a:t>
            </a:r>
            <a:r>
              <a:rPr lang="en-US" altLang="zh-CN" dirty="0"/>
              <a:t>EI</a:t>
            </a:r>
            <a:r>
              <a:rPr lang="zh-CN" altLang="en-US" dirty="0"/>
              <a:t>－</a:t>
            </a:r>
            <a:r>
              <a:rPr lang="en-US" altLang="zh-CN" dirty="0" err="1"/>
              <a:t>es</a:t>
            </a:r>
            <a:r>
              <a:rPr lang="en-US" altLang="zh-CN" dirty="0"/>
              <a:t> =</a:t>
            </a:r>
            <a:r>
              <a:rPr lang="zh-CN" altLang="en-US" dirty="0"/>
              <a:t>－</a:t>
            </a:r>
            <a:r>
              <a:rPr lang="en-US" altLang="zh-CN" dirty="0"/>
              <a:t>0.021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iterate type="wd">
                                    <p:tmPct val="0"/>
                                  </p:iterate>
                                  <p:childTnLst>
                                    <p:set>
                                      <p:cBhvr>
                                        <p:cTn id="6" dur="1" fill="hold">
                                          <p:stCondLst>
                                            <p:cond delay="0"/>
                                          </p:stCondLst>
                                        </p:cTn>
                                        <p:tgtEl>
                                          <p:spTgt spid="68623"/>
                                        </p:tgtEl>
                                        <p:attrNameLst>
                                          <p:attrName>style.visibility</p:attrName>
                                        </p:attrNameLst>
                                      </p:cBhvr>
                                      <p:to>
                                        <p:strVal val="visible"/>
                                      </p:to>
                                    </p:set>
                                    <p:animEffect transition="in" filter="blinds(horizontal)">
                                      <p:cBhvr>
                                        <p:cTn id="7" dur="500"/>
                                        <p:tgtEl>
                                          <p:spTgt spid="686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624"/>
                                        </p:tgtEl>
                                        <p:attrNameLst>
                                          <p:attrName>style.visibility</p:attrName>
                                        </p:attrNameLst>
                                      </p:cBhvr>
                                      <p:to>
                                        <p:strVal val="visible"/>
                                      </p:to>
                                    </p:set>
                                    <p:animEffect transition="in" filter="wipe(left)">
                                      <p:cBhvr>
                                        <p:cTn id="12" dur="500"/>
                                        <p:tgtEl>
                                          <p:spTgt spid="686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8614"/>
                                        </p:tgtEl>
                                        <p:attrNameLst>
                                          <p:attrName>style.visibility</p:attrName>
                                        </p:attrNameLst>
                                      </p:cBhvr>
                                      <p:to>
                                        <p:strVal val="visible"/>
                                      </p:to>
                                    </p:set>
                                    <p:animEffect transition="in" filter="wipe(left)">
                                      <p:cBhvr>
                                        <p:cTn id="17" dur="300"/>
                                        <p:tgtEl>
                                          <p:spTgt spid="686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8612"/>
                                        </p:tgtEl>
                                        <p:attrNameLst>
                                          <p:attrName>style.visibility</p:attrName>
                                        </p:attrNameLst>
                                      </p:cBhvr>
                                      <p:to>
                                        <p:strVal val="visible"/>
                                      </p:to>
                                    </p:set>
                                    <p:animEffect transition="in" filter="wipe(left)">
                                      <p:cBhvr>
                                        <p:cTn id="22" dur="300"/>
                                        <p:tgtEl>
                                          <p:spTgt spid="686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8622"/>
                                        </p:tgtEl>
                                        <p:attrNameLst>
                                          <p:attrName>style.visibility</p:attrName>
                                        </p:attrNameLst>
                                      </p:cBhvr>
                                      <p:to>
                                        <p:strVal val="visible"/>
                                      </p:to>
                                    </p:set>
                                    <p:animEffect transition="in" filter="wipe(left)">
                                      <p:cBhvr>
                                        <p:cTn id="27" dur="300"/>
                                        <p:tgtEl>
                                          <p:spTgt spid="686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8615"/>
                                        </p:tgtEl>
                                        <p:attrNameLst>
                                          <p:attrName>style.visibility</p:attrName>
                                        </p:attrNameLst>
                                      </p:cBhvr>
                                      <p:to>
                                        <p:strVal val="visible"/>
                                      </p:to>
                                    </p:set>
                                    <p:animEffect transition="in" filter="wipe(left)">
                                      <p:cBhvr>
                                        <p:cTn id="32" dur="300"/>
                                        <p:tgtEl>
                                          <p:spTgt spid="686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8616"/>
                                        </p:tgtEl>
                                        <p:attrNameLst>
                                          <p:attrName>style.visibility</p:attrName>
                                        </p:attrNameLst>
                                      </p:cBhvr>
                                      <p:to>
                                        <p:strVal val="visible"/>
                                      </p:to>
                                    </p:set>
                                    <p:animEffect transition="in" filter="wipe(left)">
                                      <p:cBhvr>
                                        <p:cTn id="37" dur="300"/>
                                        <p:tgtEl>
                                          <p:spTgt spid="686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8617"/>
                                        </p:tgtEl>
                                        <p:attrNameLst>
                                          <p:attrName>style.visibility</p:attrName>
                                        </p:attrNameLst>
                                      </p:cBhvr>
                                      <p:to>
                                        <p:strVal val="visible"/>
                                      </p:to>
                                    </p:set>
                                    <p:animEffect transition="in" filter="wipe(left)">
                                      <p:cBhvr>
                                        <p:cTn id="42" dur="300"/>
                                        <p:tgtEl>
                                          <p:spTgt spid="6861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8618"/>
                                        </p:tgtEl>
                                        <p:attrNameLst>
                                          <p:attrName>style.visibility</p:attrName>
                                        </p:attrNameLst>
                                      </p:cBhvr>
                                      <p:to>
                                        <p:strVal val="visible"/>
                                      </p:to>
                                    </p:set>
                                    <p:animEffect transition="in" filter="wipe(left)">
                                      <p:cBhvr>
                                        <p:cTn id="47" dur="300"/>
                                        <p:tgtEl>
                                          <p:spTgt spid="686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68613"/>
                                        </p:tgtEl>
                                        <p:attrNameLst>
                                          <p:attrName>style.visibility</p:attrName>
                                        </p:attrNameLst>
                                      </p:cBhvr>
                                      <p:to>
                                        <p:strVal val="visible"/>
                                      </p:to>
                                    </p:set>
                                    <p:animEffect transition="in" filter="wipe(left)">
                                      <p:cBhvr>
                                        <p:cTn id="52" dur="300"/>
                                        <p:tgtEl>
                                          <p:spTgt spid="686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68619"/>
                                        </p:tgtEl>
                                        <p:attrNameLst>
                                          <p:attrName>style.visibility</p:attrName>
                                        </p:attrNameLst>
                                      </p:cBhvr>
                                      <p:to>
                                        <p:strVal val="visible"/>
                                      </p:to>
                                    </p:set>
                                    <p:animEffect transition="in" filter="wipe(left)">
                                      <p:cBhvr>
                                        <p:cTn id="57" dur="300"/>
                                        <p:tgtEl>
                                          <p:spTgt spid="6861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68620"/>
                                        </p:tgtEl>
                                        <p:attrNameLst>
                                          <p:attrName>style.visibility</p:attrName>
                                        </p:attrNameLst>
                                      </p:cBhvr>
                                      <p:to>
                                        <p:strVal val="visible"/>
                                      </p:to>
                                    </p:set>
                                    <p:animEffect transition="in" filter="wipe(left)">
                                      <p:cBhvr>
                                        <p:cTn id="62" dur="300"/>
                                        <p:tgtEl>
                                          <p:spTgt spid="6862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68621"/>
                                        </p:tgtEl>
                                        <p:attrNameLst>
                                          <p:attrName>style.visibility</p:attrName>
                                        </p:attrNameLst>
                                      </p:cBhvr>
                                      <p:to>
                                        <p:strVal val="visible"/>
                                      </p:to>
                                    </p:set>
                                    <p:animEffect transition="in" filter="wipe(left)">
                                      <p:cBhvr>
                                        <p:cTn id="67" dur="300"/>
                                        <p:tgtEl>
                                          <p:spTgt spid="6862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68626"/>
                                        </p:tgtEl>
                                        <p:attrNameLst>
                                          <p:attrName>style.visibility</p:attrName>
                                        </p:attrNameLst>
                                      </p:cBhvr>
                                      <p:to>
                                        <p:strVal val="visible"/>
                                      </p:to>
                                    </p:set>
                                    <p:animEffect transition="in" filter="wipe(left)">
                                      <p:cBhvr>
                                        <p:cTn id="72" dur="300"/>
                                        <p:tgtEl>
                                          <p:spTgt spid="6862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68625"/>
                                        </p:tgtEl>
                                        <p:attrNameLst>
                                          <p:attrName>style.visibility</p:attrName>
                                        </p:attrNameLst>
                                      </p:cBhvr>
                                      <p:to>
                                        <p:strVal val="visible"/>
                                      </p:to>
                                    </p:set>
                                    <p:animEffect transition="in" filter="wipe(left)">
                                      <p:cBhvr>
                                        <p:cTn id="77" dur="300"/>
                                        <p:tgtEl>
                                          <p:spTgt spid="68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utoUpdateAnimBg="0"/>
      <p:bldP spid="68613" grpId="0" autoUpdateAnimBg="0"/>
      <p:bldP spid="68614" grpId="0" autoUpdateAnimBg="0"/>
      <p:bldP spid="68615" grpId="0" autoUpdateAnimBg="0"/>
      <p:bldP spid="68616" grpId="0" autoUpdateAnimBg="0"/>
      <p:bldP spid="68617" grpId="0" autoUpdateAnimBg="0"/>
      <p:bldP spid="68618" grpId="0" autoUpdateAnimBg="0"/>
      <p:bldP spid="68619" grpId="0" autoUpdateAnimBg="0"/>
      <p:bldP spid="68620" grpId="0" autoUpdateAnimBg="0"/>
      <p:bldP spid="68621" grpId="0" autoUpdateAnimBg="0"/>
      <p:bldP spid="68622" grpId="0" autoUpdateAnimBg="0"/>
      <p:bldP spid="68623" grpId="0"/>
      <p:bldP spid="68624" grpId="0"/>
      <p:bldP spid="68625" grpId="0" autoUpdateAnimBg="0"/>
      <p:bldP spid="6862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859B8D7-0E66-4255-B4B2-A6368802BB08}" type="slidenum">
              <a:rPr lang="en-US" altLang="zh-CN" sz="2000" smtClean="0">
                <a:solidFill>
                  <a:schemeClr val="accent2"/>
                </a:solidFill>
              </a:rPr>
              <a:pPr eaLnBrk="1" hangingPunct="1"/>
              <a:t>38</a:t>
            </a:fld>
            <a:endParaRPr lang="en-US" altLang="zh-CN" sz="2000" smtClean="0">
              <a:solidFill>
                <a:schemeClr val="accent2"/>
              </a:solidFill>
            </a:endParaRPr>
          </a:p>
        </p:txBody>
      </p:sp>
      <p:sp>
        <p:nvSpPr>
          <p:cNvPr id="51206" name="Text Box 6"/>
          <p:cNvSpPr txBox="1">
            <a:spLocks noChangeArrowheads="1"/>
          </p:cNvSpPr>
          <p:nvPr/>
        </p:nvSpPr>
        <p:spPr bwMode="auto">
          <a:xfrm>
            <a:off x="941784" y="1412527"/>
            <a:ext cx="708660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solidFill>
                  <a:srgbClr val="FF0000"/>
                </a:solidFill>
              </a:rPr>
              <a:t>T</a:t>
            </a:r>
            <a:r>
              <a:rPr lang="en-US" altLang="zh-CN" b="1" baseline="-25000">
                <a:solidFill>
                  <a:srgbClr val="FF0000"/>
                </a:solidFill>
              </a:rPr>
              <a:t>f </a:t>
            </a:r>
            <a:r>
              <a:rPr lang="zh-CN" altLang="en-US" b="1"/>
              <a:t>＝ </a:t>
            </a:r>
            <a:r>
              <a:rPr lang="en-US" altLang="zh-CN" b="1" i="1"/>
              <a:t>T</a:t>
            </a:r>
            <a:r>
              <a:rPr lang="en-US" altLang="zh-CN" b="1" baseline="-25000"/>
              <a:t>D</a:t>
            </a:r>
            <a:r>
              <a:rPr lang="zh-CN" altLang="en-US" b="1"/>
              <a:t>＋</a:t>
            </a:r>
            <a:r>
              <a:rPr lang="en-US" altLang="zh-CN" b="1" i="1"/>
              <a:t>T</a:t>
            </a:r>
            <a:r>
              <a:rPr lang="en-US" altLang="zh-CN" b="1" baseline="-25000"/>
              <a:t>d</a:t>
            </a:r>
            <a:r>
              <a:rPr lang="zh-CN" altLang="en-US" b="1"/>
              <a:t>＝｜</a:t>
            </a:r>
            <a:r>
              <a:rPr lang="en-US" altLang="zh-CN" b="1"/>
              <a:t>ES</a:t>
            </a:r>
            <a:r>
              <a:rPr lang="zh-CN" altLang="en-US" b="1"/>
              <a:t>－</a:t>
            </a:r>
            <a:r>
              <a:rPr lang="en-US" altLang="zh-CN" b="1"/>
              <a:t>EI</a:t>
            </a:r>
            <a:r>
              <a:rPr lang="zh-CN" altLang="en-US" b="1"/>
              <a:t>｜＋｜</a:t>
            </a:r>
            <a:r>
              <a:rPr lang="en-US" altLang="zh-CN" b="1"/>
              <a:t>es</a:t>
            </a:r>
            <a:r>
              <a:rPr lang="zh-CN" altLang="en-US" b="1"/>
              <a:t>－</a:t>
            </a:r>
            <a:r>
              <a:rPr lang="en-US" altLang="zh-CN" b="1"/>
              <a:t>ei</a:t>
            </a:r>
            <a:r>
              <a:rPr lang="zh-CN" altLang="en-US" b="1"/>
              <a:t>｜</a:t>
            </a:r>
          </a:p>
          <a:p>
            <a:pPr algn="l" eaLnBrk="1" hangingPunct="1">
              <a:lnSpc>
                <a:spcPct val="150000"/>
              </a:lnSpc>
            </a:pPr>
            <a:r>
              <a:rPr lang="zh-CN" altLang="en-US" b="1"/>
              <a:t>    ＝</a:t>
            </a:r>
            <a:r>
              <a:rPr lang="en-US" altLang="zh-CN" b="1"/>
              <a:t>0.021</a:t>
            </a:r>
            <a:r>
              <a:rPr lang="zh-CN" altLang="en-US" b="1"/>
              <a:t>＋</a:t>
            </a:r>
            <a:r>
              <a:rPr lang="en-US" altLang="zh-CN" b="1"/>
              <a:t>0.013</a:t>
            </a:r>
            <a:r>
              <a:rPr lang="zh-CN" altLang="en-US" b="1"/>
              <a:t>＝</a:t>
            </a:r>
            <a:r>
              <a:rPr lang="en-US" altLang="zh-CN" b="1"/>
              <a:t>0.033</a:t>
            </a:r>
            <a:endParaRPr lang="en-US" altLang="zh-CN" b="1" baseline="-25000"/>
          </a:p>
        </p:txBody>
      </p:sp>
      <p:sp>
        <p:nvSpPr>
          <p:cNvPr id="51207" name="Text Box 7"/>
          <p:cNvSpPr txBox="1">
            <a:spLocks noChangeArrowheads="1"/>
          </p:cNvSpPr>
          <p:nvPr/>
        </p:nvSpPr>
        <p:spPr bwMode="auto">
          <a:xfrm>
            <a:off x="611560" y="2572990"/>
            <a:ext cx="6769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a:t>
            </a:r>
            <a:r>
              <a:rPr lang="en-US" altLang="zh-CN" b="1" dirty="0"/>
              <a:t>4</a:t>
            </a:r>
            <a:r>
              <a:rPr lang="zh-CN" altLang="en-US" b="1" dirty="0"/>
              <a:t>）画公差带图（画法见下页）</a:t>
            </a:r>
          </a:p>
        </p:txBody>
      </p:sp>
      <p:sp>
        <p:nvSpPr>
          <p:cNvPr id="51232" name="Text Box 32"/>
          <p:cNvSpPr txBox="1">
            <a:spLocks noChangeArrowheads="1"/>
          </p:cNvSpPr>
          <p:nvPr/>
        </p:nvSpPr>
        <p:spPr bwMode="auto">
          <a:xfrm>
            <a:off x="611584" y="893664"/>
            <a:ext cx="5867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dirty="0"/>
              <a:t>（</a:t>
            </a:r>
            <a:r>
              <a:rPr lang="en-US" altLang="zh-CN" dirty="0"/>
              <a:t>3</a:t>
            </a:r>
            <a:r>
              <a:rPr lang="zh-CN" altLang="en-US" dirty="0"/>
              <a:t>）</a:t>
            </a:r>
            <a:r>
              <a:rPr lang="zh-CN" altLang="en-US" b="1" dirty="0"/>
              <a:t>求配合公差  </a:t>
            </a:r>
            <a:r>
              <a:rPr lang="en-US" altLang="zh-CN" i="1" dirty="0" err="1">
                <a:solidFill>
                  <a:srgbClr val="FF0000"/>
                </a:solidFill>
              </a:rPr>
              <a:t>T</a:t>
            </a:r>
            <a:r>
              <a:rPr lang="en-US" altLang="zh-CN" baseline="-25000" dirty="0" err="1">
                <a:solidFill>
                  <a:srgbClr val="FF0000"/>
                </a:solidFill>
              </a:rPr>
              <a:t>f</a:t>
            </a:r>
            <a:r>
              <a:rPr lang="en-US" altLang="zh-CN" dirty="0"/>
              <a:t> </a:t>
            </a:r>
          </a:p>
        </p:txBody>
      </p:sp>
      <p:grpSp>
        <p:nvGrpSpPr>
          <p:cNvPr id="3" name="组合 2"/>
          <p:cNvGrpSpPr>
            <a:grpSpLocks/>
          </p:cNvGrpSpPr>
          <p:nvPr/>
        </p:nvGrpSpPr>
        <p:grpSpPr bwMode="auto">
          <a:xfrm>
            <a:off x="1835547" y="3284984"/>
            <a:ext cx="5292725" cy="2089150"/>
            <a:chOff x="1547813" y="2708275"/>
            <a:chExt cx="5292584" cy="2088877"/>
          </a:xfrm>
        </p:grpSpPr>
        <p:grpSp>
          <p:nvGrpSpPr>
            <p:cNvPr id="39943" name="Group 10"/>
            <p:cNvGrpSpPr>
              <a:grpSpLocks/>
            </p:cNvGrpSpPr>
            <p:nvPr/>
          </p:nvGrpSpPr>
          <p:grpSpPr bwMode="auto">
            <a:xfrm>
              <a:off x="1763713" y="3790950"/>
              <a:ext cx="300037" cy="576263"/>
              <a:chOff x="1464" y="2713"/>
              <a:chExt cx="189" cy="363"/>
            </a:xfrm>
          </p:grpSpPr>
          <mc:AlternateContent xmlns:mc="http://schemas.openxmlformats.org/markup-compatibility/2006" xmlns:a14="http://schemas.microsoft.com/office/drawing/2010/main">
            <mc:Choice Requires="a14">
              <p:sp>
                <p:nvSpPr>
                  <p:cNvPr id="39959" name="WordArt 11"/>
                  <p:cNvSpPr>
                    <a:spLocks noChangeArrowheads="1" noChangeShapeType="1" noTextEdit="1"/>
                  </p:cNvSpPr>
                  <p:nvPr/>
                </p:nvSpPr>
                <p:spPr bwMode="auto">
                  <a:xfrm rot="-5400000">
                    <a:off x="1477" y="2901"/>
                    <a:ext cx="162" cy="188"/>
                  </a:xfrm>
                  <a:prstGeom prst="rect">
                    <a:avLst/>
                  </a:prstGeom>
                </p:spPr>
                <p:txBody>
                  <a:bodyPr wrap="none" fromWordArt="1">
                    <a:prstTxWarp prst="textPlain">
                      <a:avLst>
                        <a:gd name="adj" fmla="val 50000"/>
                      </a:avLst>
                    </a:prstTxWarp>
                  </a:bodyPr>
                  <a:lstStyle/>
                  <a:p>
                    <a:pPr/>
                    <a14:m>
                      <m:oMathPara xmlns:m="http://schemas.openxmlformats.org/officeDocument/2006/math">
                        <m:oMathParaPr>
                          <m:jc m:val="centerGroup"/>
                        </m:oMathParaPr>
                        <m:oMath xmlns:m="http://schemas.openxmlformats.org/officeDocument/2006/math">
                          <m:r>
                            <a:rPr lang="el-GR" altLang="zh-CN" sz="1000" i="1" kern="10" dirty="0" smtClean="0">
                              <a:ln w="9525">
                                <a:solidFill>
                                  <a:srgbClr val="000000"/>
                                </a:solidFill>
                                <a:round/>
                                <a:headEnd/>
                                <a:tailEnd/>
                              </a:ln>
                              <a:solidFill>
                                <a:srgbClr val="000000"/>
                              </a:solidFill>
                              <a:latin typeface="Cambria Math"/>
                              <a:ea typeface="Cambria Math"/>
                              <a:cs typeface="Times New Roman"/>
                            </a:rPr>
                            <m:t>∅</m:t>
                          </m:r>
                        </m:oMath>
                      </m:oMathPara>
                    </a14:m>
                    <a:endParaRPr lang="zh-CN" altLang="en-US" sz="1000" i="1" kern="10" dirty="0">
                      <a:ln w="9525">
                        <a:solidFill>
                          <a:srgbClr val="000000"/>
                        </a:solidFill>
                        <a:round/>
                        <a:headEnd/>
                        <a:tailEnd/>
                      </a:ln>
                      <a:solidFill>
                        <a:srgbClr val="000000"/>
                      </a:solidFill>
                      <a:latin typeface="Times New Roman"/>
                      <a:cs typeface="Times New Roman"/>
                    </a:endParaRPr>
                  </a:p>
                </p:txBody>
              </p:sp>
            </mc:Choice>
            <mc:Fallback xmlns="">
              <p:sp>
                <p:nvSpPr>
                  <p:cNvPr id="39959" name="WordArt 11"/>
                  <p:cNvSpPr>
                    <a:spLocks noRot="1" noChangeAspect="1" noMove="1" noResize="1" noEditPoints="1" noAdjustHandles="1" noChangeArrowheads="1" noChangeShapeType="1" noTextEdit="1"/>
                  </p:cNvSpPr>
                  <p:nvPr/>
                </p:nvSpPr>
                <p:spPr bwMode="auto">
                  <a:xfrm rot="-5400000">
                    <a:off x="1477" y="2901"/>
                    <a:ext cx="162" cy="188"/>
                  </a:xfrm>
                  <a:prstGeom prst="rect">
                    <a:avLst/>
                  </a:prstGeom>
                  <a:blipFill rotWithShape="1">
                    <a:blip r:embed="rId2"/>
                    <a:stretch>
                      <a:fillRect l="-2041" t="-2326" r="-4082" b="-2326"/>
                    </a:stretch>
                  </a:blipFill>
                </p:spPr>
                <p:txBody>
                  <a:bodyPr/>
                  <a:lstStyle/>
                  <a:p>
                    <a:r>
                      <a:rPr lang="zh-CN" altLang="en-US">
                        <a:noFill/>
                      </a:rPr>
                      <a:t> </a:t>
                    </a:r>
                  </a:p>
                </p:txBody>
              </p:sp>
            </mc:Fallback>
          </mc:AlternateContent>
          <p:sp>
            <p:nvSpPr>
              <p:cNvPr id="39960" name="WordArt 12"/>
              <p:cNvSpPr>
                <a:spLocks noChangeArrowheads="1" noChangeShapeType="1" noTextEdit="1"/>
              </p:cNvSpPr>
              <p:nvPr/>
            </p:nvSpPr>
            <p:spPr bwMode="auto">
              <a:xfrm rot="-5400000">
                <a:off x="1478" y="2700"/>
                <a:ext cx="162" cy="188"/>
              </a:xfrm>
              <a:prstGeom prst="rect">
                <a:avLst/>
              </a:prstGeom>
            </p:spPr>
            <p:txBody>
              <a:bodyPr wrap="none" fromWordArt="1">
                <a:prstTxWarp prst="textPlain">
                  <a:avLst>
                    <a:gd name="adj" fmla="val 50000"/>
                  </a:avLst>
                </a:prstTxWarp>
              </a:bodyPr>
              <a:lstStyle/>
              <a:p>
                <a:r>
                  <a:rPr lang="en-US" altLang="zh-CN" sz="1000" kern="10">
                    <a:ln w="9525">
                      <a:solidFill>
                        <a:srgbClr val="000000"/>
                      </a:solidFill>
                      <a:round/>
                      <a:headEnd/>
                      <a:tailEnd/>
                    </a:ln>
                    <a:solidFill>
                      <a:srgbClr val="000000"/>
                    </a:solidFill>
                    <a:latin typeface="宋体"/>
                    <a:ea typeface="宋体"/>
                  </a:rPr>
                  <a:t>25</a:t>
                </a:r>
                <a:endParaRPr lang="zh-CN" altLang="en-US" sz="1000" kern="10">
                  <a:ln w="9525">
                    <a:solidFill>
                      <a:srgbClr val="000000"/>
                    </a:solidFill>
                    <a:round/>
                    <a:headEnd/>
                    <a:tailEnd/>
                  </a:ln>
                  <a:solidFill>
                    <a:srgbClr val="000000"/>
                  </a:solidFill>
                  <a:latin typeface="宋体"/>
                  <a:ea typeface="宋体"/>
                </a:endParaRPr>
              </a:p>
            </p:txBody>
          </p:sp>
        </p:grpSp>
        <p:sp>
          <p:nvSpPr>
            <p:cNvPr id="39944" name="Line 13"/>
            <p:cNvSpPr>
              <a:spLocks noChangeShapeType="1"/>
            </p:cNvSpPr>
            <p:nvPr/>
          </p:nvSpPr>
          <p:spPr bwMode="auto">
            <a:xfrm>
              <a:off x="1903413" y="3114675"/>
              <a:ext cx="438785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5" name="Line 14"/>
            <p:cNvSpPr>
              <a:spLocks noChangeShapeType="1"/>
            </p:cNvSpPr>
            <p:nvPr/>
          </p:nvSpPr>
          <p:spPr bwMode="auto">
            <a:xfrm>
              <a:off x="2195513" y="3117850"/>
              <a:ext cx="0" cy="1679302"/>
            </a:xfrm>
            <a:prstGeom prst="line">
              <a:avLst/>
            </a:prstGeom>
            <a:noFill/>
            <a:ln w="28575">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9946" name="WordArt 15"/>
            <p:cNvSpPr>
              <a:spLocks noChangeArrowheads="1" noChangeShapeType="1" noTextEdit="1"/>
            </p:cNvSpPr>
            <p:nvPr/>
          </p:nvSpPr>
          <p:spPr bwMode="auto">
            <a:xfrm>
              <a:off x="1547813" y="2708275"/>
              <a:ext cx="139700" cy="776288"/>
            </a:xfrm>
            <a:prstGeom prst="rect">
              <a:avLst/>
            </a:prstGeom>
          </p:spPr>
          <p:txBody>
            <a:bodyPr wrap="none" fromWordArt="1">
              <a:prstTxWarp prst="textPlain">
                <a:avLst>
                  <a:gd name="adj" fmla="val 50000"/>
                </a:avLst>
              </a:prstTxWarp>
            </a:bodyPr>
            <a:lstStyle/>
            <a:p>
              <a:r>
                <a:rPr lang="en-US" altLang="zh-CN" sz="1000" kern="10">
                  <a:ln w="9525">
                    <a:solidFill>
                      <a:srgbClr val="000000"/>
                    </a:solidFill>
                    <a:round/>
                    <a:headEnd/>
                    <a:tailEnd/>
                  </a:ln>
                  <a:solidFill>
                    <a:srgbClr val="000000"/>
                  </a:solidFill>
                  <a:latin typeface="宋体"/>
                  <a:ea typeface="宋体"/>
                </a:rPr>
                <a:t>+</a:t>
              </a:r>
            </a:p>
            <a:p>
              <a:r>
                <a:rPr lang="en-US" altLang="zh-CN" sz="1000" kern="10">
                  <a:ln w="9525">
                    <a:solidFill>
                      <a:srgbClr val="000000"/>
                    </a:solidFill>
                    <a:round/>
                    <a:headEnd/>
                    <a:tailEnd/>
                  </a:ln>
                  <a:solidFill>
                    <a:srgbClr val="000000"/>
                  </a:solidFill>
                  <a:latin typeface="宋体"/>
                  <a:ea typeface="宋体"/>
                </a:rPr>
                <a:t>0</a:t>
              </a:r>
            </a:p>
            <a:p>
              <a:r>
                <a:rPr lang="en-US" altLang="zh-CN" sz="1000" kern="10">
                  <a:ln w="9525">
                    <a:solidFill>
                      <a:srgbClr val="000000"/>
                    </a:solidFill>
                    <a:round/>
                    <a:headEnd/>
                    <a:tailEnd/>
                  </a:ln>
                  <a:solidFill>
                    <a:srgbClr val="000000"/>
                  </a:solidFill>
                  <a:latin typeface="宋体"/>
                  <a:ea typeface="宋体"/>
                </a:rPr>
                <a:t>-</a:t>
              </a:r>
              <a:endParaRPr lang="zh-CN" altLang="en-US" sz="1000" kern="10">
                <a:ln w="9525">
                  <a:solidFill>
                    <a:srgbClr val="000000"/>
                  </a:solidFill>
                  <a:round/>
                  <a:headEnd/>
                  <a:tailEnd/>
                </a:ln>
                <a:solidFill>
                  <a:srgbClr val="000000"/>
                </a:solidFill>
                <a:latin typeface="宋体"/>
                <a:ea typeface="宋体"/>
              </a:endParaRPr>
            </a:p>
          </p:txBody>
        </p:sp>
        <p:grpSp>
          <p:nvGrpSpPr>
            <p:cNvPr id="39947" name="Group 16"/>
            <p:cNvGrpSpPr>
              <a:grpSpLocks/>
            </p:cNvGrpSpPr>
            <p:nvPr/>
          </p:nvGrpSpPr>
          <p:grpSpPr bwMode="auto">
            <a:xfrm>
              <a:off x="2752725" y="3114675"/>
              <a:ext cx="814387" cy="1433513"/>
              <a:chOff x="3288" y="6825"/>
              <a:chExt cx="614" cy="1080"/>
            </a:xfrm>
          </p:grpSpPr>
          <p:sp>
            <p:nvSpPr>
              <p:cNvPr id="39955" name="Rectangle 17"/>
              <p:cNvSpPr>
                <a:spLocks noChangeArrowheads="1"/>
              </p:cNvSpPr>
              <p:nvPr/>
            </p:nvSpPr>
            <p:spPr bwMode="auto">
              <a:xfrm>
                <a:off x="3288" y="6825"/>
                <a:ext cx="614" cy="1080"/>
              </a:xfrm>
              <a:prstGeom prst="rect">
                <a:avLst/>
              </a:prstGeom>
              <a:solidFill>
                <a:srgbClr val="FFFFFF"/>
              </a:solidFill>
              <a:ln w="28575">
                <a:solidFill>
                  <a:srgbClr val="000000"/>
                </a:solidFill>
                <a:miter lim="800000"/>
                <a:headEnd/>
                <a:tailEnd/>
              </a:ln>
            </p:spPr>
            <p:txBody>
              <a:bodyPr/>
              <a:lstStyle/>
              <a:p>
                <a:endParaRPr lang="zh-CN" altLang="en-US"/>
              </a:p>
            </p:txBody>
          </p:sp>
          <p:grpSp>
            <p:nvGrpSpPr>
              <p:cNvPr id="39956" name="Group 18"/>
              <p:cNvGrpSpPr>
                <a:grpSpLocks/>
              </p:cNvGrpSpPr>
              <p:nvPr/>
            </p:nvGrpSpPr>
            <p:grpSpPr bwMode="auto">
              <a:xfrm>
                <a:off x="3408" y="7185"/>
                <a:ext cx="263" cy="291"/>
                <a:chOff x="5857" y="8685"/>
                <a:chExt cx="263" cy="291"/>
              </a:xfrm>
            </p:grpSpPr>
            <p:sp>
              <p:nvSpPr>
                <p:cNvPr id="39957" name="WordArt 19"/>
                <p:cNvSpPr>
                  <a:spLocks noChangeArrowheads="1" noChangeShapeType="1" noTextEdit="1"/>
                </p:cNvSpPr>
                <p:nvPr/>
              </p:nvSpPr>
              <p:spPr bwMode="auto">
                <a:xfrm>
                  <a:off x="5857" y="8685"/>
                  <a:ext cx="225" cy="249"/>
                </a:xfrm>
                <a:prstGeom prst="rect">
                  <a:avLst/>
                </a:prstGeom>
              </p:spPr>
              <p:txBody>
                <a:bodyPr wrap="none" fromWordArt="1">
                  <a:prstTxWarp prst="textPlain">
                    <a:avLst>
                      <a:gd name="adj" fmla="val 50000"/>
                    </a:avLst>
                  </a:prstTxWarp>
                </a:bodyPr>
                <a:lstStyle/>
                <a:p>
                  <a:r>
                    <a:rPr lang="en-US" altLang="zh-CN" sz="1000" b="1" i="1" kern="10">
                      <a:ln w="28575">
                        <a:solidFill>
                          <a:srgbClr val="000000"/>
                        </a:solidFill>
                        <a:round/>
                        <a:headEnd/>
                        <a:tailEnd/>
                      </a:ln>
                      <a:solidFill>
                        <a:srgbClr val="000000"/>
                      </a:solidFill>
                      <a:latin typeface="宋体"/>
                      <a:ea typeface="宋体"/>
                    </a:rPr>
                    <a:t>T</a:t>
                  </a:r>
                  <a:endParaRPr lang="zh-CN" altLang="en-US" sz="1000" b="1" i="1" kern="10">
                    <a:ln w="28575">
                      <a:solidFill>
                        <a:srgbClr val="000000"/>
                      </a:solidFill>
                      <a:round/>
                      <a:headEnd/>
                      <a:tailEnd/>
                    </a:ln>
                    <a:solidFill>
                      <a:srgbClr val="000000"/>
                    </a:solidFill>
                    <a:latin typeface="宋体"/>
                    <a:ea typeface="宋体"/>
                  </a:endParaRPr>
                </a:p>
              </p:txBody>
            </p:sp>
            <p:sp>
              <p:nvSpPr>
                <p:cNvPr id="39958" name="WordArt 20"/>
                <p:cNvSpPr>
                  <a:spLocks noChangeArrowheads="1" noChangeShapeType="1" noTextEdit="1"/>
                </p:cNvSpPr>
                <p:nvPr/>
              </p:nvSpPr>
              <p:spPr bwMode="auto">
                <a:xfrm>
                  <a:off x="6015" y="8796"/>
                  <a:ext cx="105" cy="180"/>
                </a:xfrm>
                <a:prstGeom prst="rect">
                  <a:avLst/>
                </a:prstGeom>
              </p:spPr>
              <p:txBody>
                <a:bodyPr wrap="none" fromWordArt="1">
                  <a:prstTxWarp prst="textPlain">
                    <a:avLst>
                      <a:gd name="adj" fmla="val 50000"/>
                    </a:avLst>
                  </a:prstTxWarp>
                </a:bodyPr>
                <a:lstStyle/>
                <a:p>
                  <a:r>
                    <a:rPr lang="en-US" altLang="zh-CN" sz="900" b="1" kern="10">
                      <a:ln w="28575">
                        <a:solidFill>
                          <a:srgbClr val="000000"/>
                        </a:solidFill>
                        <a:round/>
                        <a:headEnd/>
                        <a:tailEnd/>
                      </a:ln>
                      <a:solidFill>
                        <a:srgbClr val="000000"/>
                      </a:solidFill>
                      <a:latin typeface="宋体"/>
                      <a:ea typeface="宋体"/>
                    </a:rPr>
                    <a:t>D</a:t>
                  </a:r>
                  <a:endParaRPr lang="zh-CN" altLang="en-US" sz="900" b="1" kern="10">
                    <a:ln w="28575">
                      <a:solidFill>
                        <a:srgbClr val="000000"/>
                      </a:solidFill>
                      <a:round/>
                      <a:headEnd/>
                      <a:tailEnd/>
                    </a:ln>
                    <a:solidFill>
                      <a:srgbClr val="000000"/>
                    </a:solidFill>
                    <a:latin typeface="宋体"/>
                    <a:ea typeface="宋体"/>
                  </a:endParaRPr>
                </a:p>
              </p:txBody>
            </p:sp>
          </p:grpSp>
        </p:grpSp>
        <p:grpSp>
          <p:nvGrpSpPr>
            <p:cNvPr id="39948" name="Group 21"/>
            <p:cNvGrpSpPr>
              <a:grpSpLocks/>
            </p:cNvGrpSpPr>
            <p:nvPr/>
          </p:nvGrpSpPr>
          <p:grpSpPr bwMode="auto">
            <a:xfrm>
              <a:off x="4827588" y="3114675"/>
              <a:ext cx="695325" cy="923925"/>
              <a:chOff x="5184" y="6780"/>
              <a:chExt cx="614" cy="1080"/>
            </a:xfrm>
          </p:grpSpPr>
          <p:sp>
            <p:nvSpPr>
              <p:cNvPr id="39951" name="Rectangle 22"/>
              <p:cNvSpPr>
                <a:spLocks noChangeArrowheads="1"/>
              </p:cNvSpPr>
              <p:nvPr/>
            </p:nvSpPr>
            <p:spPr bwMode="auto">
              <a:xfrm>
                <a:off x="5184" y="6780"/>
                <a:ext cx="614" cy="1080"/>
              </a:xfrm>
              <a:prstGeom prst="rect">
                <a:avLst/>
              </a:prstGeom>
              <a:solidFill>
                <a:srgbClr val="FFFFFF"/>
              </a:solidFill>
              <a:ln w="28575">
                <a:solidFill>
                  <a:srgbClr val="000000"/>
                </a:solidFill>
                <a:miter lim="800000"/>
                <a:headEnd/>
                <a:tailEnd/>
              </a:ln>
            </p:spPr>
            <p:txBody>
              <a:bodyPr/>
              <a:lstStyle/>
              <a:p>
                <a:endParaRPr lang="zh-CN" altLang="en-US"/>
              </a:p>
            </p:txBody>
          </p:sp>
          <p:grpSp>
            <p:nvGrpSpPr>
              <p:cNvPr id="39952" name="Group 23"/>
              <p:cNvGrpSpPr>
                <a:grpSpLocks/>
              </p:cNvGrpSpPr>
              <p:nvPr/>
            </p:nvGrpSpPr>
            <p:grpSpPr bwMode="auto">
              <a:xfrm>
                <a:off x="5352" y="7155"/>
                <a:ext cx="263" cy="291"/>
                <a:chOff x="7056" y="8640"/>
                <a:chExt cx="263" cy="291"/>
              </a:xfrm>
            </p:grpSpPr>
            <p:sp>
              <p:nvSpPr>
                <p:cNvPr id="39953" name="WordArt 24"/>
                <p:cNvSpPr>
                  <a:spLocks noChangeArrowheads="1" noChangeShapeType="1" noTextEdit="1"/>
                </p:cNvSpPr>
                <p:nvPr/>
              </p:nvSpPr>
              <p:spPr bwMode="auto">
                <a:xfrm>
                  <a:off x="7056" y="8640"/>
                  <a:ext cx="225" cy="249"/>
                </a:xfrm>
                <a:prstGeom prst="rect">
                  <a:avLst/>
                </a:prstGeom>
              </p:spPr>
              <p:txBody>
                <a:bodyPr wrap="none" fromWordArt="1">
                  <a:prstTxWarp prst="textPlain">
                    <a:avLst>
                      <a:gd name="adj" fmla="val 50000"/>
                    </a:avLst>
                  </a:prstTxWarp>
                </a:bodyPr>
                <a:lstStyle/>
                <a:p>
                  <a:r>
                    <a:rPr lang="en-US" altLang="zh-CN" sz="1000" b="1" i="1" kern="10">
                      <a:ln w="28575">
                        <a:solidFill>
                          <a:srgbClr val="000000"/>
                        </a:solidFill>
                        <a:round/>
                        <a:headEnd/>
                        <a:tailEnd/>
                      </a:ln>
                      <a:solidFill>
                        <a:srgbClr val="000000"/>
                      </a:solidFill>
                      <a:latin typeface="宋体"/>
                      <a:ea typeface="宋体"/>
                    </a:rPr>
                    <a:t>T</a:t>
                  </a:r>
                  <a:endParaRPr lang="zh-CN" altLang="en-US" sz="1000" b="1" i="1" kern="10">
                    <a:ln w="28575">
                      <a:solidFill>
                        <a:srgbClr val="000000"/>
                      </a:solidFill>
                      <a:round/>
                      <a:headEnd/>
                      <a:tailEnd/>
                    </a:ln>
                    <a:solidFill>
                      <a:srgbClr val="000000"/>
                    </a:solidFill>
                    <a:latin typeface="宋体"/>
                    <a:ea typeface="宋体"/>
                  </a:endParaRPr>
                </a:p>
              </p:txBody>
            </p:sp>
            <p:sp>
              <p:nvSpPr>
                <p:cNvPr id="39954" name="WordArt 25"/>
                <p:cNvSpPr>
                  <a:spLocks noChangeArrowheads="1" noChangeShapeType="1" noTextEdit="1"/>
                </p:cNvSpPr>
                <p:nvPr/>
              </p:nvSpPr>
              <p:spPr bwMode="auto">
                <a:xfrm>
                  <a:off x="7214" y="8751"/>
                  <a:ext cx="105" cy="180"/>
                </a:xfrm>
                <a:prstGeom prst="rect">
                  <a:avLst/>
                </a:prstGeom>
              </p:spPr>
              <p:txBody>
                <a:bodyPr wrap="none" fromWordArt="1">
                  <a:prstTxWarp prst="textPlain">
                    <a:avLst>
                      <a:gd name="adj" fmla="val 50000"/>
                    </a:avLst>
                  </a:prstTxWarp>
                </a:bodyPr>
                <a:lstStyle/>
                <a:p>
                  <a:r>
                    <a:rPr lang="en-US" altLang="zh-CN" sz="900" b="1" kern="10">
                      <a:ln w="28575">
                        <a:solidFill>
                          <a:srgbClr val="000000"/>
                        </a:solidFill>
                        <a:round/>
                        <a:headEnd/>
                        <a:tailEnd/>
                      </a:ln>
                      <a:solidFill>
                        <a:srgbClr val="000000"/>
                      </a:solidFill>
                      <a:latin typeface="宋体"/>
                      <a:ea typeface="宋体"/>
                    </a:rPr>
                    <a:t>d</a:t>
                  </a:r>
                  <a:endParaRPr lang="zh-CN" altLang="en-US" sz="900" b="1" kern="10">
                    <a:ln w="28575">
                      <a:solidFill>
                        <a:srgbClr val="000000"/>
                      </a:solidFill>
                      <a:round/>
                      <a:headEnd/>
                      <a:tailEnd/>
                    </a:ln>
                    <a:solidFill>
                      <a:srgbClr val="000000"/>
                    </a:solidFill>
                    <a:latin typeface="宋体"/>
                    <a:ea typeface="宋体"/>
                  </a:endParaRPr>
                </a:p>
              </p:txBody>
            </p:sp>
          </p:grpSp>
        </p:grpSp>
        <p:sp>
          <p:nvSpPr>
            <p:cNvPr id="39949" name="TextBox 1"/>
            <p:cNvSpPr txBox="1">
              <a:spLocks noChangeArrowheads="1"/>
            </p:cNvSpPr>
            <p:nvPr/>
          </p:nvSpPr>
          <p:spPr bwMode="auto">
            <a:xfrm>
              <a:off x="3455731" y="4143376"/>
              <a:ext cx="1404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-0.021</a:t>
              </a:r>
              <a:endParaRPr lang="zh-CN" altLang="en-US"/>
            </a:p>
          </p:txBody>
        </p:sp>
        <p:sp>
          <p:nvSpPr>
            <p:cNvPr id="39950" name="TextBox 25"/>
            <p:cNvSpPr txBox="1">
              <a:spLocks noChangeArrowheads="1"/>
            </p:cNvSpPr>
            <p:nvPr/>
          </p:nvSpPr>
          <p:spPr bwMode="auto">
            <a:xfrm>
              <a:off x="5436096" y="3848757"/>
              <a:ext cx="14043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-0.013</a:t>
              </a:r>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iterate type="wd">
                                    <p:tmPct val="0"/>
                                  </p:iterate>
                                  <p:childTnLst>
                                    <p:set>
                                      <p:cBhvr>
                                        <p:cTn id="6" dur="1" fill="hold">
                                          <p:stCondLst>
                                            <p:cond delay="0"/>
                                          </p:stCondLst>
                                        </p:cTn>
                                        <p:tgtEl>
                                          <p:spTgt spid="51232"/>
                                        </p:tgtEl>
                                        <p:attrNameLst>
                                          <p:attrName>style.visibility</p:attrName>
                                        </p:attrNameLst>
                                      </p:cBhvr>
                                      <p:to>
                                        <p:strVal val="visible"/>
                                      </p:to>
                                    </p:set>
                                    <p:animEffect transition="in" filter="blinds(horizontal)">
                                      <p:cBhvr>
                                        <p:cTn id="7" dur="500"/>
                                        <p:tgtEl>
                                          <p:spTgt spid="512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06"/>
                                        </p:tgtEl>
                                        <p:attrNameLst>
                                          <p:attrName>style.visibility</p:attrName>
                                        </p:attrNameLst>
                                      </p:cBhvr>
                                      <p:to>
                                        <p:strVal val="visible"/>
                                      </p:to>
                                    </p:set>
                                    <p:animEffect transition="in" filter="wipe(left)">
                                      <p:cBhvr>
                                        <p:cTn id="12" dur="300"/>
                                        <p:tgtEl>
                                          <p:spTgt spid="512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07"/>
                                        </p:tgtEl>
                                        <p:attrNameLst>
                                          <p:attrName>style.visibility</p:attrName>
                                        </p:attrNameLst>
                                      </p:cBhvr>
                                      <p:to>
                                        <p:strVal val="visible"/>
                                      </p:to>
                                    </p:set>
                                    <p:animEffect transition="in" filter="wipe(left)">
                                      <p:cBhvr>
                                        <p:cTn id="17" dur="300"/>
                                        <p:tgtEl>
                                          <p:spTgt spid="512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2500" fill="hold"/>
                                        <p:tgtEl>
                                          <p:spTgt spid="3"/>
                                        </p:tgtEl>
                                        <p:attrNameLst>
                                          <p:attrName>ppt_x</p:attrName>
                                        </p:attrNameLst>
                                      </p:cBhvr>
                                      <p:tavLst>
                                        <p:tav tm="0">
                                          <p:val>
                                            <p:strVal val="#ppt_x"/>
                                          </p:val>
                                        </p:tav>
                                        <p:tav tm="100000">
                                          <p:val>
                                            <p:strVal val="#ppt_x"/>
                                          </p:val>
                                        </p:tav>
                                      </p:tavLst>
                                    </p:anim>
                                    <p:anim calcmode="lin" valueType="num">
                                      <p:cBhvr additive="base">
                                        <p:cTn id="23" dur="2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autoUpdateAnimBg="0"/>
      <p:bldP spid="51207" grpId="0" autoUpdateAnimBg="0"/>
      <p:bldP spid="5123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9FE3082C-A15F-4726-9FAA-5681EC5735F0}" type="slidenum">
              <a:rPr lang="en-US" altLang="zh-CN" sz="2000" smtClean="0">
                <a:solidFill>
                  <a:schemeClr val="accent2"/>
                </a:solidFill>
              </a:rPr>
              <a:pPr eaLnBrk="1" hangingPunct="1"/>
              <a:t>39</a:t>
            </a:fld>
            <a:endParaRPr lang="en-US" altLang="zh-CN" sz="2000" smtClean="0">
              <a:solidFill>
                <a:schemeClr val="accent2"/>
              </a:solidFill>
            </a:endParaRPr>
          </a:p>
        </p:txBody>
      </p:sp>
      <p:sp>
        <p:nvSpPr>
          <p:cNvPr id="53252" name="Line 4"/>
          <p:cNvSpPr>
            <a:spLocks noChangeShapeType="1"/>
          </p:cNvSpPr>
          <p:nvPr/>
        </p:nvSpPr>
        <p:spPr bwMode="auto">
          <a:xfrm>
            <a:off x="3409528" y="1107727"/>
            <a:ext cx="3657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53" name="Line 5"/>
          <p:cNvSpPr>
            <a:spLocks noChangeShapeType="1"/>
          </p:cNvSpPr>
          <p:nvPr/>
        </p:nvSpPr>
        <p:spPr bwMode="auto">
          <a:xfrm>
            <a:off x="3638128" y="1107727"/>
            <a:ext cx="0" cy="18288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3254" name="Object 6"/>
          <p:cNvGraphicFramePr>
            <a:graphicFrameLocks noChangeAspect="1"/>
          </p:cNvGraphicFramePr>
          <p:nvPr>
            <p:extLst>
              <p:ext uri="{D42A27DB-BD31-4B8C-83A1-F6EECF244321}">
                <p14:modId xmlns:p14="http://schemas.microsoft.com/office/powerpoint/2010/main" val="2918229000"/>
              </p:ext>
            </p:extLst>
          </p:nvPr>
        </p:nvGraphicFramePr>
        <p:xfrm>
          <a:off x="3028528" y="726727"/>
          <a:ext cx="381000" cy="685800"/>
        </p:xfrm>
        <a:graphic>
          <a:graphicData uri="http://schemas.openxmlformats.org/presentationml/2006/ole">
            <mc:AlternateContent xmlns:mc="http://schemas.openxmlformats.org/markup-compatibility/2006">
              <mc:Choice xmlns:v="urn:schemas-microsoft-com:vml" Requires="v">
                <p:oleObj spid="_x0000_s41115" name="Equation" r:id="rId3" imgW="139639" imgH="571252" progId="Equation.3">
                  <p:embed/>
                </p:oleObj>
              </mc:Choice>
              <mc:Fallback>
                <p:oleObj name="Equation" r:id="rId3" imgW="139639" imgH="571252"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8528" y="726727"/>
                        <a:ext cx="38100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3255" name="Group 7"/>
          <p:cNvGrpSpPr>
            <a:grpSpLocks/>
          </p:cNvGrpSpPr>
          <p:nvPr/>
        </p:nvGrpSpPr>
        <p:grpSpPr bwMode="auto">
          <a:xfrm>
            <a:off x="2993603" y="1564927"/>
            <a:ext cx="568325" cy="987425"/>
            <a:chOff x="3002" y="1882"/>
            <a:chExt cx="358" cy="622"/>
          </a:xfrm>
        </p:grpSpPr>
        <p:sp>
          <p:nvSpPr>
            <p:cNvPr id="40987" name="Rectangle 8"/>
            <p:cNvSpPr>
              <a:spLocks noChangeArrowheads="1"/>
            </p:cNvSpPr>
            <p:nvPr/>
          </p:nvSpPr>
          <p:spPr bwMode="auto">
            <a:xfrm rot="-5400000">
              <a:off x="2932" y="1952"/>
              <a:ext cx="47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3500">
                  <a:solidFill>
                    <a:srgbClr val="000000"/>
                  </a:solidFill>
                </a:rPr>
                <a:t>25</a:t>
              </a:r>
              <a:endParaRPr lang="en-US" altLang="zh-CN"/>
            </a:p>
          </p:txBody>
        </p:sp>
        <p:sp>
          <p:nvSpPr>
            <p:cNvPr id="40988" name="Rectangle 9"/>
            <p:cNvSpPr>
              <a:spLocks noChangeArrowheads="1"/>
            </p:cNvSpPr>
            <p:nvPr/>
          </p:nvSpPr>
          <p:spPr bwMode="auto">
            <a:xfrm rot="-5400000">
              <a:off x="3068" y="2212"/>
              <a:ext cx="24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3500" i="1">
                  <a:solidFill>
                    <a:srgbClr val="000000"/>
                  </a:solidFill>
                  <a:latin typeface="Symbol" pitchFamily="18" charset="2"/>
                </a:rPr>
                <a:t>f</a:t>
              </a:r>
              <a:endParaRPr lang="en-US" altLang="zh-CN"/>
            </a:p>
          </p:txBody>
        </p:sp>
      </p:grpSp>
      <p:sp>
        <p:nvSpPr>
          <p:cNvPr id="53258" name="Rectangle 10"/>
          <p:cNvSpPr>
            <a:spLocks noChangeArrowheads="1"/>
          </p:cNvSpPr>
          <p:nvPr/>
        </p:nvSpPr>
        <p:spPr bwMode="auto">
          <a:xfrm>
            <a:off x="4476328" y="1107727"/>
            <a:ext cx="762000" cy="1295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3259" name="Rectangle 11"/>
          <p:cNvSpPr>
            <a:spLocks noChangeArrowheads="1"/>
          </p:cNvSpPr>
          <p:nvPr/>
        </p:nvSpPr>
        <p:spPr bwMode="auto">
          <a:xfrm>
            <a:off x="5619328" y="1107727"/>
            <a:ext cx="762000" cy="8382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aphicFrame>
        <p:nvGraphicFramePr>
          <p:cNvPr id="53260" name="Object 12"/>
          <p:cNvGraphicFramePr>
            <a:graphicFrameLocks noChangeAspect="1"/>
          </p:cNvGraphicFramePr>
          <p:nvPr>
            <p:extLst>
              <p:ext uri="{D42A27DB-BD31-4B8C-83A1-F6EECF244321}">
                <p14:modId xmlns:p14="http://schemas.microsoft.com/office/powerpoint/2010/main" val="70540495"/>
              </p:ext>
            </p:extLst>
          </p:nvPr>
        </p:nvGraphicFramePr>
        <p:xfrm>
          <a:off x="4552528" y="1488727"/>
          <a:ext cx="565150" cy="641350"/>
        </p:xfrm>
        <a:graphic>
          <a:graphicData uri="http://schemas.openxmlformats.org/presentationml/2006/ole">
            <mc:AlternateContent xmlns:mc="http://schemas.openxmlformats.org/markup-compatibility/2006">
              <mc:Choice xmlns:v="urn:schemas-microsoft-com:vml" Requires="v">
                <p:oleObj spid="_x0000_s41116" name="Equation" r:id="rId5" imgW="190335" imgH="215713" progId="Equation.3">
                  <p:embed/>
                </p:oleObj>
              </mc:Choice>
              <mc:Fallback>
                <p:oleObj name="Equation" r:id="rId5" imgW="190335" imgH="215713"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2528" y="1488727"/>
                        <a:ext cx="5651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261" name="Object 13"/>
          <p:cNvGraphicFramePr>
            <a:graphicFrameLocks noChangeAspect="1"/>
          </p:cNvGraphicFramePr>
          <p:nvPr>
            <p:extLst>
              <p:ext uri="{D42A27DB-BD31-4B8C-83A1-F6EECF244321}">
                <p14:modId xmlns:p14="http://schemas.microsoft.com/office/powerpoint/2010/main" val="264696390"/>
              </p:ext>
            </p:extLst>
          </p:nvPr>
        </p:nvGraphicFramePr>
        <p:xfrm>
          <a:off x="5771728" y="1183927"/>
          <a:ext cx="490538" cy="679450"/>
        </p:xfrm>
        <a:graphic>
          <a:graphicData uri="http://schemas.openxmlformats.org/presentationml/2006/ole">
            <mc:AlternateContent xmlns:mc="http://schemas.openxmlformats.org/markup-compatibility/2006">
              <mc:Choice xmlns:v="urn:schemas-microsoft-com:vml" Requires="v">
                <p:oleObj spid="_x0000_s41117" name="Equation" r:id="rId7" imgW="165028" imgH="228501" progId="Equation.3">
                  <p:embed/>
                </p:oleObj>
              </mc:Choice>
              <mc:Fallback>
                <p:oleObj name="Equation" r:id="rId7" imgW="165028" imgH="228501"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71728" y="1183927"/>
                        <a:ext cx="490538"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62" name="Text Box 14"/>
          <p:cNvSpPr txBox="1">
            <a:spLocks noChangeArrowheads="1"/>
          </p:cNvSpPr>
          <p:nvPr/>
        </p:nvSpPr>
        <p:spPr bwMode="auto">
          <a:xfrm>
            <a:off x="5238328" y="2188815"/>
            <a:ext cx="1103313"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-0.021</a:t>
            </a:r>
          </a:p>
        </p:txBody>
      </p:sp>
      <p:sp>
        <p:nvSpPr>
          <p:cNvPr id="53263" name="Text Box 15"/>
          <p:cNvSpPr txBox="1">
            <a:spLocks noChangeArrowheads="1"/>
          </p:cNvSpPr>
          <p:nvPr/>
        </p:nvSpPr>
        <p:spPr bwMode="auto">
          <a:xfrm>
            <a:off x="6421016" y="1655415"/>
            <a:ext cx="110331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-0.013</a:t>
            </a:r>
          </a:p>
        </p:txBody>
      </p:sp>
      <p:sp>
        <p:nvSpPr>
          <p:cNvPr id="53264" name="Line 16"/>
          <p:cNvSpPr>
            <a:spLocks noChangeShapeType="1"/>
          </p:cNvSpPr>
          <p:nvPr/>
        </p:nvSpPr>
        <p:spPr bwMode="auto">
          <a:xfrm>
            <a:off x="3317417" y="3760440"/>
            <a:ext cx="3657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65" name="Line 17"/>
          <p:cNvSpPr>
            <a:spLocks noChangeShapeType="1"/>
          </p:cNvSpPr>
          <p:nvPr/>
        </p:nvSpPr>
        <p:spPr bwMode="auto">
          <a:xfrm>
            <a:off x="3522241" y="3760440"/>
            <a:ext cx="0" cy="18288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53266" name="Object 18"/>
          <p:cNvGraphicFramePr>
            <a:graphicFrameLocks noChangeAspect="1"/>
          </p:cNvGraphicFramePr>
          <p:nvPr>
            <p:extLst>
              <p:ext uri="{D42A27DB-BD31-4B8C-83A1-F6EECF244321}">
                <p14:modId xmlns:p14="http://schemas.microsoft.com/office/powerpoint/2010/main" val="1542038942"/>
              </p:ext>
            </p:extLst>
          </p:nvPr>
        </p:nvGraphicFramePr>
        <p:xfrm>
          <a:off x="2912641" y="3379440"/>
          <a:ext cx="381000" cy="685800"/>
        </p:xfrm>
        <a:graphic>
          <a:graphicData uri="http://schemas.openxmlformats.org/presentationml/2006/ole">
            <mc:AlternateContent xmlns:mc="http://schemas.openxmlformats.org/markup-compatibility/2006">
              <mc:Choice xmlns:v="urn:schemas-microsoft-com:vml" Requires="v">
                <p:oleObj spid="_x0000_s41118" name="Equation" r:id="rId9" imgW="139639" imgH="571252" progId="Equation.3">
                  <p:embed/>
                </p:oleObj>
              </mc:Choice>
              <mc:Fallback>
                <p:oleObj name="Equation" r:id="rId9" imgW="139639" imgH="571252"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2641" y="3379440"/>
                        <a:ext cx="381000"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67" name="Rectangle 19"/>
          <p:cNvSpPr>
            <a:spLocks noChangeArrowheads="1"/>
          </p:cNvSpPr>
          <p:nvPr/>
        </p:nvSpPr>
        <p:spPr bwMode="auto">
          <a:xfrm>
            <a:off x="4384217" y="3760440"/>
            <a:ext cx="762000" cy="1295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3268" name="Rectangle 20"/>
          <p:cNvSpPr>
            <a:spLocks noChangeArrowheads="1"/>
          </p:cNvSpPr>
          <p:nvPr/>
        </p:nvSpPr>
        <p:spPr bwMode="auto">
          <a:xfrm>
            <a:off x="5503441" y="3760440"/>
            <a:ext cx="762000" cy="8382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aphicFrame>
        <p:nvGraphicFramePr>
          <p:cNvPr id="53269" name="Object 21"/>
          <p:cNvGraphicFramePr>
            <a:graphicFrameLocks noChangeAspect="1"/>
          </p:cNvGraphicFramePr>
          <p:nvPr>
            <p:extLst>
              <p:ext uri="{D42A27DB-BD31-4B8C-83A1-F6EECF244321}">
                <p14:modId xmlns:p14="http://schemas.microsoft.com/office/powerpoint/2010/main" val="3560395480"/>
              </p:ext>
            </p:extLst>
          </p:nvPr>
        </p:nvGraphicFramePr>
        <p:xfrm>
          <a:off x="4436641" y="4141440"/>
          <a:ext cx="565150" cy="641350"/>
        </p:xfrm>
        <a:graphic>
          <a:graphicData uri="http://schemas.openxmlformats.org/presentationml/2006/ole">
            <mc:AlternateContent xmlns:mc="http://schemas.openxmlformats.org/markup-compatibility/2006">
              <mc:Choice xmlns:v="urn:schemas-microsoft-com:vml" Requires="v">
                <p:oleObj spid="_x0000_s41119" name="Equation" r:id="rId10" imgW="190335" imgH="215713" progId="Equation.3">
                  <p:embed/>
                </p:oleObj>
              </mc:Choice>
              <mc:Fallback>
                <p:oleObj name="Equation" r:id="rId10" imgW="190335" imgH="215713" progId="Equation.3">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6641" y="4141440"/>
                        <a:ext cx="5651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270" name="Object 22"/>
          <p:cNvGraphicFramePr>
            <a:graphicFrameLocks noChangeAspect="1"/>
          </p:cNvGraphicFramePr>
          <p:nvPr>
            <p:extLst>
              <p:ext uri="{D42A27DB-BD31-4B8C-83A1-F6EECF244321}">
                <p14:modId xmlns:p14="http://schemas.microsoft.com/office/powerpoint/2010/main" val="1562226483"/>
              </p:ext>
            </p:extLst>
          </p:nvPr>
        </p:nvGraphicFramePr>
        <p:xfrm>
          <a:off x="5655841" y="3836640"/>
          <a:ext cx="490537" cy="679450"/>
        </p:xfrm>
        <a:graphic>
          <a:graphicData uri="http://schemas.openxmlformats.org/presentationml/2006/ole">
            <mc:AlternateContent xmlns:mc="http://schemas.openxmlformats.org/markup-compatibility/2006">
              <mc:Choice xmlns:v="urn:schemas-microsoft-com:vml" Requires="v">
                <p:oleObj spid="_x0000_s41120" name="Equation" r:id="rId11" imgW="165028" imgH="228501" progId="Equation.3">
                  <p:embed/>
                </p:oleObj>
              </mc:Choice>
              <mc:Fallback>
                <p:oleObj name="Equation" r:id="rId11" imgW="165028" imgH="228501" progId="Equation.3">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5841" y="3836640"/>
                        <a:ext cx="490537"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71" name="Text Box 23"/>
          <p:cNvSpPr txBox="1">
            <a:spLocks noChangeArrowheads="1"/>
          </p:cNvSpPr>
          <p:nvPr/>
        </p:nvSpPr>
        <p:spPr bwMode="auto">
          <a:xfrm>
            <a:off x="5101803" y="4841527"/>
            <a:ext cx="658813"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-21</a:t>
            </a:r>
          </a:p>
        </p:txBody>
      </p:sp>
      <p:sp>
        <p:nvSpPr>
          <p:cNvPr id="53272" name="Text Box 24"/>
          <p:cNvSpPr txBox="1">
            <a:spLocks noChangeArrowheads="1"/>
          </p:cNvSpPr>
          <p:nvPr/>
        </p:nvSpPr>
        <p:spPr bwMode="auto">
          <a:xfrm>
            <a:off x="6328941" y="4285902"/>
            <a:ext cx="658812"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en-US" altLang="zh-CN"/>
              <a:t>-13</a:t>
            </a:r>
          </a:p>
        </p:txBody>
      </p:sp>
      <p:grpSp>
        <p:nvGrpSpPr>
          <p:cNvPr id="53273" name="Group 25"/>
          <p:cNvGrpSpPr>
            <a:grpSpLocks/>
          </p:cNvGrpSpPr>
          <p:nvPr/>
        </p:nvGrpSpPr>
        <p:grpSpPr bwMode="auto">
          <a:xfrm>
            <a:off x="2950741" y="3774727"/>
            <a:ext cx="534987" cy="1692275"/>
            <a:chOff x="5039" y="1390"/>
            <a:chExt cx="337" cy="1066"/>
          </a:xfrm>
        </p:grpSpPr>
        <p:sp>
          <p:nvSpPr>
            <p:cNvPr id="40985" name="Rectangle 26"/>
            <p:cNvSpPr>
              <a:spLocks noChangeArrowheads="1"/>
            </p:cNvSpPr>
            <p:nvPr/>
          </p:nvSpPr>
          <p:spPr bwMode="auto">
            <a:xfrm rot="-5400000">
              <a:off x="4750" y="1679"/>
              <a:ext cx="913"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3500">
                  <a:solidFill>
                    <a:srgbClr val="000000"/>
                  </a:solidFill>
                </a:rPr>
                <a:t>25</a:t>
              </a:r>
              <a:r>
                <a:rPr lang="en-US" altLang="zh-CN" sz="3500" b="1">
                  <a:solidFill>
                    <a:srgbClr val="FF0000"/>
                  </a:solidFill>
                </a:rPr>
                <a:t>mm</a:t>
              </a:r>
              <a:endParaRPr lang="en-US" altLang="zh-CN" b="1">
                <a:solidFill>
                  <a:srgbClr val="FF0000"/>
                </a:solidFill>
              </a:endParaRPr>
            </a:p>
          </p:txBody>
        </p:sp>
        <p:sp>
          <p:nvSpPr>
            <p:cNvPr id="40986" name="Rectangle 27"/>
            <p:cNvSpPr>
              <a:spLocks noChangeArrowheads="1"/>
            </p:cNvSpPr>
            <p:nvPr/>
          </p:nvSpPr>
          <p:spPr bwMode="auto">
            <a:xfrm rot="-5400000">
              <a:off x="5084" y="2164"/>
              <a:ext cx="24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en-US" altLang="zh-CN" sz="3500" i="1">
                  <a:solidFill>
                    <a:srgbClr val="000000"/>
                  </a:solidFill>
                  <a:latin typeface="Symbol" pitchFamily="18" charset="2"/>
                </a:rPr>
                <a:t>f</a:t>
              </a:r>
              <a:endParaRPr lang="en-US" altLang="zh-CN"/>
            </a:p>
          </p:txBody>
        </p:sp>
      </p:grpSp>
      <p:sp>
        <p:nvSpPr>
          <p:cNvPr id="53276" name="Text Box 28"/>
          <p:cNvSpPr txBox="1">
            <a:spLocks noChangeArrowheads="1"/>
          </p:cNvSpPr>
          <p:nvPr/>
        </p:nvSpPr>
        <p:spPr bwMode="auto">
          <a:xfrm>
            <a:off x="1199728" y="1260127"/>
            <a:ext cx="16764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dirty="0"/>
              <a:t>画法一</a:t>
            </a:r>
          </a:p>
        </p:txBody>
      </p:sp>
      <p:sp>
        <p:nvSpPr>
          <p:cNvPr id="53277" name="Text Box 29"/>
          <p:cNvSpPr txBox="1">
            <a:spLocks noChangeArrowheads="1"/>
          </p:cNvSpPr>
          <p:nvPr/>
        </p:nvSpPr>
        <p:spPr bwMode="auto">
          <a:xfrm>
            <a:off x="1331640" y="3469927"/>
            <a:ext cx="15240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dirty="0"/>
              <a:t>画法二</a:t>
            </a:r>
          </a:p>
        </p:txBody>
      </p:sp>
      <p:sp>
        <p:nvSpPr>
          <p:cNvPr id="29" name="圆角矩形 28">
            <a:hlinkClick r:id="rId12" action="ppaction://hlinksldjump"/>
          </p:cNvPr>
          <p:cNvSpPr/>
          <p:nvPr/>
        </p:nvSpPr>
        <p:spPr bwMode="auto">
          <a:xfrm>
            <a:off x="6542113" y="5733255"/>
            <a:ext cx="1800200" cy="611273"/>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8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76"/>
                                        </p:tgtEl>
                                        <p:attrNameLst>
                                          <p:attrName>style.visibility</p:attrName>
                                        </p:attrNameLst>
                                      </p:cBhvr>
                                      <p:to>
                                        <p:strVal val="visible"/>
                                      </p:to>
                                    </p:set>
                                    <p:animEffect transition="in" filter="wipe(left)">
                                      <p:cBhvr>
                                        <p:cTn id="7" dur="300"/>
                                        <p:tgtEl>
                                          <p:spTgt spid="53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 calcmode="lin" valueType="num">
                                      <p:cBhvr>
                                        <p:cTn id="12" dur="500" fill="hold"/>
                                        <p:tgtEl>
                                          <p:spTgt spid="53252"/>
                                        </p:tgtEl>
                                        <p:attrNameLst>
                                          <p:attrName>ppt_x</p:attrName>
                                        </p:attrNameLst>
                                      </p:cBhvr>
                                      <p:tavLst>
                                        <p:tav tm="0">
                                          <p:val>
                                            <p:strVal val="#ppt_x-#ppt_w/2"/>
                                          </p:val>
                                        </p:tav>
                                        <p:tav tm="100000">
                                          <p:val>
                                            <p:strVal val="#ppt_x"/>
                                          </p:val>
                                        </p:tav>
                                      </p:tavLst>
                                    </p:anim>
                                    <p:anim calcmode="lin" valueType="num">
                                      <p:cBhvr>
                                        <p:cTn id="13" dur="500" fill="hold"/>
                                        <p:tgtEl>
                                          <p:spTgt spid="53252"/>
                                        </p:tgtEl>
                                        <p:attrNameLst>
                                          <p:attrName>ppt_y</p:attrName>
                                        </p:attrNameLst>
                                      </p:cBhvr>
                                      <p:tavLst>
                                        <p:tav tm="0">
                                          <p:val>
                                            <p:strVal val="#ppt_y"/>
                                          </p:val>
                                        </p:tav>
                                        <p:tav tm="100000">
                                          <p:val>
                                            <p:strVal val="#ppt_y"/>
                                          </p:val>
                                        </p:tav>
                                      </p:tavLst>
                                    </p:anim>
                                    <p:anim calcmode="lin" valueType="num">
                                      <p:cBhvr>
                                        <p:cTn id="14" dur="500" fill="hold"/>
                                        <p:tgtEl>
                                          <p:spTgt spid="53252"/>
                                        </p:tgtEl>
                                        <p:attrNameLst>
                                          <p:attrName>ppt_w</p:attrName>
                                        </p:attrNameLst>
                                      </p:cBhvr>
                                      <p:tavLst>
                                        <p:tav tm="0">
                                          <p:val>
                                            <p:fltVal val="0"/>
                                          </p:val>
                                        </p:tav>
                                        <p:tav tm="100000">
                                          <p:val>
                                            <p:strVal val="#ppt_w"/>
                                          </p:val>
                                        </p:tav>
                                      </p:tavLst>
                                    </p:anim>
                                    <p:anim calcmode="lin" valueType="num">
                                      <p:cBhvr>
                                        <p:cTn id="15" dur="500" fill="hold"/>
                                        <p:tgtEl>
                                          <p:spTgt spid="53252"/>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53254"/>
                                        </p:tgtEl>
                                        <p:attrNameLst>
                                          <p:attrName>style.visibility</p:attrName>
                                        </p:attrNameLst>
                                      </p:cBhvr>
                                      <p:to>
                                        <p:strVal val="visible"/>
                                      </p:to>
                                    </p:set>
                                    <p:animEffect transition="in" filter="wipe(left)">
                                      <p:cBhvr>
                                        <p:cTn id="20" dur="500"/>
                                        <p:tgtEl>
                                          <p:spTgt spid="5325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childTnLst>
                                    <p:set>
                                      <p:cBhvr>
                                        <p:cTn id="24" dur="1" fill="hold">
                                          <p:stCondLst>
                                            <p:cond delay="0"/>
                                          </p:stCondLst>
                                        </p:cTn>
                                        <p:tgtEl>
                                          <p:spTgt spid="53253"/>
                                        </p:tgtEl>
                                        <p:attrNameLst>
                                          <p:attrName>style.visibility</p:attrName>
                                        </p:attrNameLst>
                                      </p:cBhvr>
                                      <p:to>
                                        <p:strVal val="visible"/>
                                      </p:to>
                                    </p:set>
                                    <p:anim calcmode="lin" valueType="num">
                                      <p:cBhvr>
                                        <p:cTn id="25" dur="500" fill="hold"/>
                                        <p:tgtEl>
                                          <p:spTgt spid="53253"/>
                                        </p:tgtEl>
                                        <p:attrNameLst>
                                          <p:attrName>ppt_x</p:attrName>
                                        </p:attrNameLst>
                                      </p:cBhvr>
                                      <p:tavLst>
                                        <p:tav tm="0">
                                          <p:val>
                                            <p:strVal val="#ppt_x"/>
                                          </p:val>
                                        </p:tav>
                                        <p:tav tm="100000">
                                          <p:val>
                                            <p:strVal val="#ppt_x"/>
                                          </p:val>
                                        </p:tav>
                                      </p:tavLst>
                                    </p:anim>
                                    <p:anim calcmode="lin" valueType="num">
                                      <p:cBhvr>
                                        <p:cTn id="26" dur="500" fill="hold"/>
                                        <p:tgtEl>
                                          <p:spTgt spid="53253"/>
                                        </p:tgtEl>
                                        <p:attrNameLst>
                                          <p:attrName>ppt_y</p:attrName>
                                        </p:attrNameLst>
                                      </p:cBhvr>
                                      <p:tavLst>
                                        <p:tav tm="0">
                                          <p:val>
                                            <p:strVal val="#ppt_y-#ppt_h/2"/>
                                          </p:val>
                                        </p:tav>
                                        <p:tav tm="100000">
                                          <p:val>
                                            <p:strVal val="#ppt_y"/>
                                          </p:val>
                                        </p:tav>
                                      </p:tavLst>
                                    </p:anim>
                                    <p:anim calcmode="lin" valueType="num">
                                      <p:cBhvr>
                                        <p:cTn id="27" dur="500" fill="hold"/>
                                        <p:tgtEl>
                                          <p:spTgt spid="53253"/>
                                        </p:tgtEl>
                                        <p:attrNameLst>
                                          <p:attrName>ppt_w</p:attrName>
                                        </p:attrNameLst>
                                      </p:cBhvr>
                                      <p:tavLst>
                                        <p:tav tm="0">
                                          <p:val>
                                            <p:strVal val="#ppt_w"/>
                                          </p:val>
                                        </p:tav>
                                        <p:tav tm="100000">
                                          <p:val>
                                            <p:strVal val="#ppt_w"/>
                                          </p:val>
                                        </p:tav>
                                      </p:tavLst>
                                    </p:anim>
                                    <p:anim calcmode="lin" valueType="num">
                                      <p:cBhvr>
                                        <p:cTn id="28" dur="500" fill="hold"/>
                                        <p:tgtEl>
                                          <p:spTgt spid="53253"/>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53255"/>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5325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499"/>
                                          </p:stCondLst>
                                        </p:cTn>
                                        <p:tgtEl>
                                          <p:spTgt spid="5326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53262"/>
                                        </p:tgtEl>
                                        <p:attrNameLst>
                                          <p:attrName>style.visibility</p:attrName>
                                        </p:attrNameLst>
                                      </p:cBhvr>
                                      <p:to>
                                        <p:strVal val="visible"/>
                                      </p:to>
                                    </p:set>
                                    <p:animEffect transition="in" filter="wipe(left)">
                                      <p:cBhvr>
                                        <p:cTn id="45" dur="300"/>
                                        <p:tgtEl>
                                          <p:spTgt spid="5326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53259"/>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nodeType="clickEffect">
                                  <p:stCondLst>
                                    <p:cond delay="0"/>
                                  </p:stCondLst>
                                  <p:childTnLst>
                                    <p:set>
                                      <p:cBhvr>
                                        <p:cTn id="53" dur="1" fill="hold">
                                          <p:stCondLst>
                                            <p:cond delay="499"/>
                                          </p:stCondLst>
                                        </p:cTn>
                                        <p:tgtEl>
                                          <p:spTgt spid="53261"/>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grpId="0" nodeType="clickEffect">
                                  <p:stCondLst>
                                    <p:cond delay="0"/>
                                  </p:stCondLst>
                                  <p:iterate type="wd">
                                    <p:tmPct val="100000"/>
                                  </p:iterate>
                                  <p:childTnLst>
                                    <p:set>
                                      <p:cBhvr>
                                        <p:cTn id="57" dur="1" fill="hold">
                                          <p:stCondLst>
                                            <p:cond delay="0"/>
                                          </p:stCondLst>
                                        </p:cTn>
                                        <p:tgtEl>
                                          <p:spTgt spid="53263"/>
                                        </p:tgtEl>
                                        <p:attrNameLst>
                                          <p:attrName>style.visibility</p:attrName>
                                        </p:attrNameLst>
                                      </p:cBhvr>
                                      <p:to>
                                        <p:strVal val="visible"/>
                                      </p:to>
                                    </p:set>
                                    <p:animEffect transition="in" filter="wipe(up)">
                                      <p:cBhvr>
                                        <p:cTn id="58" dur="300"/>
                                        <p:tgtEl>
                                          <p:spTgt spid="53263"/>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53277"/>
                                        </p:tgtEl>
                                        <p:attrNameLst>
                                          <p:attrName>style.visibility</p:attrName>
                                        </p:attrNameLst>
                                      </p:cBhvr>
                                      <p:to>
                                        <p:strVal val="visible"/>
                                      </p:to>
                                    </p:set>
                                    <p:animEffect transition="in" filter="wipe(left)">
                                      <p:cBhvr>
                                        <p:cTn id="63" dur="300"/>
                                        <p:tgtEl>
                                          <p:spTgt spid="53277"/>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7" presetClass="entr" presetSubtype="8" fill="hold" grpId="0" nodeType="clickEffect">
                                  <p:stCondLst>
                                    <p:cond delay="0"/>
                                  </p:stCondLst>
                                  <p:childTnLst>
                                    <p:set>
                                      <p:cBhvr>
                                        <p:cTn id="67" dur="1" fill="hold">
                                          <p:stCondLst>
                                            <p:cond delay="0"/>
                                          </p:stCondLst>
                                        </p:cTn>
                                        <p:tgtEl>
                                          <p:spTgt spid="53264"/>
                                        </p:tgtEl>
                                        <p:attrNameLst>
                                          <p:attrName>style.visibility</p:attrName>
                                        </p:attrNameLst>
                                      </p:cBhvr>
                                      <p:to>
                                        <p:strVal val="visible"/>
                                      </p:to>
                                    </p:set>
                                    <p:anim calcmode="lin" valueType="num">
                                      <p:cBhvr>
                                        <p:cTn id="68" dur="500" fill="hold"/>
                                        <p:tgtEl>
                                          <p:spTgt spid="53264"/>
                                        </p:tgtEl>
                                        <p:attrNameLst>
                                          <p:attrName>ppt_x</p:attrName>
                                        </p:attrNameLst>
                                      </p:cBhvr>
                                      <p:tavLst>
                                        <p:tav tm="0">
                                          <p:val>
                                            <p:strVal val="#ppt_x-#ppt_w/2"/>
                                          </p:val>
                                        </p:tav>
                                        <p:tav tm="100000">
                                          <p:val>
                                            <p:strVal val="#ppt_x"/>
                                          </p:val>
                                        </p:tav>
                                      </p:tavLst>
                                    </p:anim>
                                    <p:anim calcmode="lin" valueType="num">
                                      <p:cBhvr>
                                        <p:cTn id="69" dur="500" fill="hold"/>
                                        <p:tgtEl>
                                          <p:spTgt spid="53264"/>
                                        </p:tgtEl>
                                        <p:attrNameLst>
                                          <p:attrName>ppt_y</p:attrName>
                                        </p:attrNameLst>
                                      </p:cBhvr>
                                      <p:tavLst>
                                        <p:tav tm="0">
                                          <p:val>
                                            <p:strVal val="#ppt_y"/>
                                          </p:val>
                                        </p:tav>
                                        <p:tav tm="100000">
                                          <p:val>
                                            <p:strVal val="#ppt_y"/>
                                          </p:val>
                                        </p:tav>
                                      </p:tavLst>
                                    </p:anim>
                                    <p:anim calcmode="lin" valueType="num">
                                      <p:cBhvr>
                                        <p:cTn id="70" dur="500" fill="hold"/>
                                        <p:tgtEl>
                                          <p:spTgt spid="53264"/>
                                        </p:tgtEl>
                                        <p:attrNameLst>
                                          <p:attrName>ppt_w</p:attrName>
                                        </p:attrNameLst>
                                      </p:cBhvr>
                                      <p:tavLst>
                                        <p:tav tm="0">
                                          <p:val>
                                            <p:fltVal val="0"/>
                                          </p:val>
                                        </p:tav>
                                        <p:tav tm="100000">
                                          <p:val>
                                            <p:strVal val="#ppt_w"/>
                                          </p:val>
                                        </p:tav>
                                      </p:tavLst>
                                    </p:anim>
                                    <p:anim calcmode="lin" valueType="num">
                                      <p:cBhvr>
                                        <p:cTn id="71" dur="500" fill="hold"/>
                                        <p:tgtEl>
                                          <p:spTgt spid="53264"/>
                                        </p:tgtEl>
                                        <p:attrNameLst>
                                          <p:attrName>ppt_h</p:attrName>
                                        </p:attrNameLst>
                                      </p:cBhvr>
                                      <p:tavLst>
                                        <p:tav tm="0">
                                          <p:val>
                                            <p:strVal val="#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nodeType="clickEffect">
                                  <p:stCondLst>
                                    <p:cond delay="0"/>
                                  </p:stCondLst>
                                  <p:childTnLst>
                                    <p:set>
                                      <p:cBhvr>
                                        <p:cTn id="75" dur="1" fill="hold">
                                          <p:stCondLst>
                                            <p:cond delay="0"/>
                                          </p:stCondLst>
                                        </p:cTn>
                                        <p:tgtEl>
                                          <p:spTgt spid="53266"/>
                                        </p:tgtEl>
                                        <p:attrNameLst>
                                          <p:attrName>style.visibility</p:attrName>
                                        </p:attrNameLst>
                                      </p:cBhvr>
                                      <p:to>
                                        <p:strVal val="visible"/>
                                      </p:to>
                                    </p:set>
                                    <p:animEffect transition="in" filter="wipe(left)">
                                      <p:cBhvr>
                                        <p:cTn id="76" dur="500"/>
                                        <p:tgtEl>
                                          <p:spTgt spid="53266"/>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17" presetClass="entr" presetSubtype="1" fill="hold" grpId="0" nodeType="clickEffect">
                                  <p:stCondLst>
                                    <p:cond delay="0"/>
                                  </p:stCondLst>
                                  <p:childTnLst>
                                    <p:set>
                                      <p:cBhvr>
                                        <p:cTn id="80" dur="1" fill="hold">
                                          <p:stCondLst>
                                            <p:cond delay="0"/>
                                          </p:stCondLst>
                                        </p:cTn>
                                        <p:tgtEl>
                                          <p:spTgt spid="53265"/>
                                        </p:tgtEl>
                                        <p:attrNameLst>
                                          <p:attrName>style.visibility</p:attrName>
                                        </p:attrNameLst>
                                      </p:cBhvr>
                                      <p:to>
                                        <p:strVal val="visible"/>
                                      </p:to>
                                    </p:set>
                                    <p:anim calcmode="lin" valueType="num">
                                      <p:cBhvr>
                                        <p:cTn id="81" dur="500" fill="hold"/>
                                        <p:tgtEl>
                                          <p:spTgt spid="53265"/>
                                        </p:tgtEl>
                                        <p:attrNameLst>
                                          <p:attrName>ppt_x</p:attrName>
                                        </p:attrNameLst>
                                      </p:cBhvr>
                                      <p:tavLst>
                                        <p:tav tm="0">
                                          <p:val>
                                            <p:strVal val="#ppt_x"/>
                                          </p:val>
                                        </p:tav>
                                        <p:tav tm="100000">
                                          <p:val>
                                            <p:strVal val="#ppt_x"/>
                                          </p:val>
                                        </p:tav>
                                      </p:tavLst>
                                    </p:anim>
                                    <p:anim calcmode="lin" valueType="num">
                                      <p:cBhvr>
                                        <p:cTn id="82" dur="500" fill="hold"/>
                                        <p:tgtEl>
                                          <p:spTgt spid="53265"/>
                                        </p:tgtEl>
                                        <p:attrNameLst>
                                          <p:attrName>ppt_y</p:attrName>
                                        </p:attrNameLst>
                                      </p:cBhvr>
                                      <p:tavLst>
                                        <p:tav tm="0">
                                          <p:val>
                                            <p:strVal val="#ppt_y-#ppt_h/2"/>
                                          </p:val>
                                        </p:tav>
                                        <p:tav tm="100000">
                                          <p:val>
                                            <p:strVal val="#ppt_y"/>
                                          </p:val>
                                        </p:tav>
                                      </p:tavLst>
                                    </p:anim>
                                    <p:anim calcmode="lin" valueType="num">
                                      <p:cBhvr>
                                        <p:cTn id="83" dur="500" fill="hold"/>
                                        <p:tgtEl>
                                          <p:spTgt spid="53265"/>
                                        </p:tgtEl>
                                        <p:attrNameLst>
                                          <p:attrName>ppt_w</p:attrName>
                                        </p:attrNameLst>
                                      </p:cBhvr>
                                      <p:tavLst>
                                        <p:tav tm="0">
                                          <p:val>
                                            <p:strVal val="#ppt_w"/>
                                          </p:val>
                                        </p:tav>
                                        <p:tav tm="100000">
                                          <p:val>
                                            <p:strVal val="#ppt_w"/>
                                          </p:val>
                                        </p:tav>
                                      </p:tavLst>
                                    </p:anim>
                                    <p:anim calcmode="lin" valueType="num">
                                      <p:cBhvr>
                                        <p:cTn id="84" dur="500" fill="hold"/>
                                        <p:tgtEl>
                                          <p:spTgt spid="53265"/>
                                        </p:tgtEl>
                                        <p:attrNameLst>
                                          <p:attrName>ppt_h</p:attrName>
                                        </p:attrNameLst>
                                      </p:cBhvr>
                                      <p:tavLst>
                                        <p:tav tm="0">
                                          <p:val>
                                            <p:fltVal val="0"/>
                                          </p:val>
                                        </p:tav>
                                        <p:tav tm="100000">
                                          <p:val>
                                            <p:strVal val="#ppt_h"/>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17" presetClass="entr" presetSubtype="1" fill="hold" nodeType="clickEffect">
                                  <p:stCondLst>
                                    <p:cond delay="0"/>
                                  </p:stCondLst>
                                  <p:childTnLst>
                                    <p:set>
                                      <p:cBhvr>
                                        <p:cTn id="88" dur="1" fill="hold">
                                          <p:stCondLst>
                                            <p:cond delay="0"/>
                                          </p:stCondLst>
                                        </p:cTn>
                                        <p:tgtEl>
                                          <p:spTgt spid="53273"/>
                                        </p:tgtEl>
                                        <p:attrNameLst>
                                          <p:attrName>style.visibility</p:attrName>
                                        </p:attrNameLst>
                                      </p:cBhvr>
                                      <p:to>
                                        <p:strVal val="visible"/>
                                      </p:to>
                                    </p:set>
                                    <p:anim calcmode="lin" valueType="num">
                                      <p:cBhvr>
                                        <p:cTn id="89" dur="500" fill="hold"/>
                                        <p:tgtEl>
                                          <p:spTgt spid="53273"/>
                                        </p:tgtEl>
                                        <p:attrNameLst>
                                          <p:attrName>ppt_x</p:attrName>
                                        </p:attrNameLst>
                                      </p:cBhvr>
                                      <p:tavLst>
                                        <p:tav tm="0">
                                          <p:val>
                                            <p:strVal val="#ppt_x"/>
                                          </p:val>
                                        </p:tav>
                                        <p:tav tm="100000">
                                          <p:val>
                                            <p:strVal val="#ppt_x"/>
                                          </p:val>
                                        </p:tav>
                                      </p:tavLst>
                                    </p:anim>
                                    <p:anim calcmode="lin" valueType="num">
                                      <p:cBhvr>
                                        <p:cTn id="90" dur="500" fill="hold"/>
                                        <p:tgtEl>
                                          <p:spTgt spid="53273"/>
                                        </p:tgtEl>
                                        <p:attrNameLst>
                                          <p:attrName>ppt_y</p:attrName>
                                        </p:attrNameLst>
                                      </p:cBhvr>
                                      <p:tavLst>
                                        <p:tav tm="0">
                                          <p:val>
                                            <p:strVal val="#ppt_y-#ppt_h/2"/>
                                          </p:val>
                                        </p:tav>
                                        <p:tav tm="100000">
                                          <p:val>
                                            <p:strVal val="#ppt_y"/>
                                          </p:val>
                                        </p:tav>
                                      </p:tavLst>
                                    </p:anim>
                                    <p:anim calcmode="lin" valueType="num">
                                      <p:cBhvr>
                                        <p:cTn id="91" dur="500" fill="hold"/>
                                        <p:tgtEl>
                                          <p:spTgt spid="53273"/>
                                        </p:tgtEl>
                                        <p:attrNameLst>
                                          <p:attrName>ppt_w</p:attrName>
                                        </p:attrNameLst>
                                      </p:cBhvr>
                                      <p:tavLst>
                                        <p:tav tm="0">
                                          <p:val>
                                            <p:strVal val="#ppt_w"/>
                                          </p:val>
                                        </p:tav>
                                        <p:tav tm="100000">
                                          <p:val>
                                            <p:strVal val="#ppt_w"/>
                                          </p:val>
                                        </p:tav>
                                      </p:tavLst>
                                    </p:anim>
                                    <p:anim calcmode="lin" valueType="num">
                                      <p:cBhvr>
                                        <p:cTn id="92" dur="500" fill="hold"/>
                                        <p:tgtEl>
                                          <p:spTgt spid="53273"/>
                                        </p:tgtEl>
                                        <p:attrNameLst>
                                          <p:attrName>ppt_h</p:attrName>
                                        </p:attrNameLst>
                                      </p:cBhvr>
                                      <p:tavLst>
                                        <p:tav tm="0">
                                          <p:val>
                                            <p:fltVal val="0"/>
                                          </p:val>
                                        </p:tav>
                                        <p:tav tm="100000">
                                          <p:val>
                                            <p:strVal val="#ppt_h"/>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grpId="0" nodeType="clickEffect">
                                  <p:stCondLst>
                                    <p:cond delay="0"/>
                                  </p:stCondLst>
                                  <p:childTnLst>
                                    <p:set>
                                      <p:cBhvr>
                                        <p:cTn id="96" dur="1" fill="hold">
                                          <p:stCondLst>
                                            <p:cond delay="499"/>
                                          </p:stCondLst>
                                        </p:cTn>
                                        <p:tgtEl>
                                          <p:spTgt spid="53267"/>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1" presetClass="entr" presetSubtype="0" fill="hold" nodeType="clickEffect">
                                  <p:stCondLst>
                                    <p:cond delay="0"/>
                                  </p:stCondLst>
                                  <p:childTnLst>
                                    <p:set>
                                      <p:cBhvr>
                                        <p:cTn id="100" dur="1" fill="hold">
                                          <p:stCondLst>
                                            <p:cond delay="499"/>
                                          </p:stCondLst>
                                        </p:cTn>
                                        <p:tgtEl>
                                          <p:spTgt spid="53269"/>
                                        </p:tgtEl>
                                        <p:attrNameLst>
                                          <p:attrName>style.visibility</p:attrName>
                                        </p:attrNameLst>
                                      </p:cBhvr>
                                      <p:to>
                                        <p:strVal val="visible"/>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2" presetClass="entr" presetSubtype="8" fill="hold" grpId="0" nodeType="clickEffect">
                                  <p:stCondLst>
                                    <p:cond delay="0"/>
                                  </p:stCondLst>
                                  <p:iterate type="wd">
                                    <p:tmPct val="100000"/>
                                  </p:iterate>
                                  <p:childTnLst>
                                    <p:set>
                                      <p:cBhvr>
                                        <p:cTn id="104" dur="1" fill="hold">
                                          <p:stCondLst>
                                            <p:cond delay="0"/>
                                          </p:stCondLst>
                                        </p:cTn>
                                        <p:tgtEl>
                                          <p:spTgt spid="53271"/>
                                        </p:tgtEl>
                                        <p:attrNameLst>
                                          <p:attrName>style.visibility</p:attrName>
                                        </p:attrNameLst>
                                      </p:cBhvr>
                                      <p:to>
                                        <p:strVal val="visible"/>
                                      </p:to>
                                    </p:set>
                                    <p:animEffect transition="in" filter="wipe(left)">
                                      <p:cBhvr>
                                        <p:cTn id="105" dur="300"/>
                                        <p:tgtEl>
                                          <p:spTgt spid="53271"/>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1" presetClass="entr" presetSubtype="0" fill="hold" grpId="0" nodeType="clickEffect">
                                  <p:stCondLst>
                                    <p:cond delay="0"/>
                                  </p:stCondLst>
                                  <p:childTnLst>
                                    <p:set>
                                      <p:cBhvr>
                                        <p:cTn id="109" dur="1" fill="hold">
                                          <p:stCondLst>
                                            <p:cond delay="499"/>
                                          </p:stCondLst>
                                        </p:cTn>
                                        <p:tgtEl>
                                          <p:spTgt spid="53268"/>
                                        </p:tgtEl>
                                        <p:attrNameLst>
                                          <p:attrName>style.visibility</p:attrName>
                                        </p:attrNameLst>
                                      </p:cBhvr>
                                      <p:to>
                                        <p:strVal val="visible"/>
                                      </p:to>
                                    </p:se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 presetClass="entr" presetSubtype="0" fill="hold" nodeType="clickEffect">
                                  <p:stCondLst>
                                    <p:cond delay="0"/>
                                  </p:stCondLst>
                                  <p:childTnLst>
                                    <p:set>
                                      <p:cBhvr>
                                        <p:cTn id="113" dur="1" fill="hold">
                                          <p:stCondLst>
                                            <p:cond delay="499"/>
                                          </p:stCondLst>
                                        </p:cTn>
                                        <p:tgtEl>
                                          <p:spTgt spid="53270"/>
                                        </p:tgtEl>
                                        <p:attrNameLst>
                                          <p:attrName>style.visibility</p:attrName>
                                        </p:attrNameLst>
                                      </p:cBhvr>
                                      <p:to>
                                        <p:strVal val="visible"/>
                                      </p:to>
                                    </p:se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2" presetClass="entr" presetSubtype="1" fill="hold" grpId="0" nodeType="clickEffect">
                                  <p:stCondLst>
                                    <p:cond delay="0"/>
                                  </p:stCondLst>
                                  <p:iterate type="wd">
                                    <p:tmPct val="100000"/>
                                  </p:iterate>
                                  <p:childTnLst>
                                    <p:set>
                                      <p:cBhvr>
                                        <p:cTn id="117" dur="1" fill="hold">
                                          <p:stCondLst>
                                            <p:cond delay="0"/>
                                          </p:stCondLst>
                                        </p:cTn>
                                        <p:tgtEl>
                                          <p:spTgt spid="53272"/>
                                        </p:tgtEl>
                                        <p:attrNameLst>
                                          <p:attrName>style.visibility</p:attrName>
                                        </p:attrNameLst>
                                      </p:cBhvr>
                                      <p:to>
                                        <p:strVal val="visible"/>
                                      </p:to>
                                    </p:set>
                                    <p:animEffect transition="in" filter="wipe(up)">
                                      <p:cBhvr>
                                        <p:cTn id="118" dur="300"/>
                                        <p:tgtEl>
                                          <p:spTgt spid="53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nimBg="1"/>
      <p:bldP spid="53253" grpId="0" animBg="1"/>
      <p:bldP spid="53258" grpId="0" animBg="1"/>
      <p:bldP spid="53259" grpId="0" animBg="1"/>
      <p:bldP spid="53262" grpId="0" autoUpdateAnimBg="0"/>
      <p:bldP spid="53263" grpId="0" autoUpdateAnimBg="0"/>
      <p:bldP spid="53264" grpId="0" animBg="1"/>
      <p:bldP spid="53265" grpId="0" animBg="1"/>
      <p:bldP spid="53267" grpId="0" animBg="1"/>
      <p:bldP spid="53268" grpId="0" animBg="1"/>
      <p:bldP spid="53271" grpId="0" autoUpdateAnimBg="0"/>
      <p:bldP spid="53272" grpId="0" autoUpdateAnimBg="0"/>
      <p:bldP spid="53276" grpId="0" autoUpdateAnimBg="0"/>
      <p:bldP spid="5327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1"/>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2B8E3358-00C1-47DA-A588-579C327AAFEF}" type="slidenum">
              <a:rPr lang="en-US" altLang="zh-CN" sz="2000" smtClean="0">
                <a:solidFill>
                  <a:schemeClr val="accent2"/>
                </a:solidFill>
              </a:rPr>
              <a:pPr eaLnBrk="1" hangingPunct="1"/>
              <a:t>4</a:t>
            </a:fld>
            <a:endParaRPr lang="en-US" altLang="zh-CN" sz="2000" smtClean="0">
              <a:solidFill>
                <a:schemeClr val="accent2"/>
              </a:solidFill>
            </a:endParaRPr>
          </a:p>
        </p:txBody>
      </p:sp>
      <p:sp>
        <p:nvSpPr>
          <p:cNvPr id="3" name="Text Box 5"/>
          <p:cNvSpPr txBox="1">
            <a:spLocks noChangeArrowheads="1"/>
          </p:cNvSpPr>
          <p:nvPr/>
        </p:nvSpPr>
        <p:spPr bwMode="auto">
          <a:xfrm>
            <a:off x="250825" y="460990"/>
            <a:ext cx="8359775" cy="1815882"/>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just" eaLnBrk="1" hangingPunct="1">
              <a:spcBef>
                <a:spcPct val="50000"/>
              </a:spcBef>
            </a:pPr>
            <a:r>
              <a:rPr lang="en-US" altLang="zh-CN" b="1" dirty="0"/>
              <a:t>      </a:t>
            </a:r>
            <a:r>
              <a:rPr lang="en-US" altLang="zh-CN" b="1" dirty="0">
                <a:latin typeface="宋体" pitchFamily="2" charset="-122"/>
              </a:rPr>
              <a:t>(2) </a:t>
            </a:r>
            <a:r>
              <a:rPr lang="zh-CN" altLang="en-US" b="1" dirty="0">
                <a:solidFill>
                  <a:srgbClr val="FF0000"/>
                </a:solidFill>
              </a:rPr>
              <a:t>轴</a:t>
            </a:r>
            <a:r>
              <a:rPr lang="zh-CN" altLang="en-US" b="1" dirty="0"/>
              <a:t>通常是指圆柱形的</a:t>
            </a:r>
            <a:r>
              <a:rPr lang="zh-CN" altLang="en-US" b="1" dirty="0">
                <a:solidFill>
                  <a:srgbClr val="FF0000"/>
                </a:solidFill>
              </a:rPr>
              <a:t>外表面</a:t>
            </a:r>
            <a:r>
              <a:rPr lang="zh-CN" altLang="en-US" b="1" dirty="0"/>
              <a:t>，也包括非圆柱</a:t>
            </a:r>
            <a:endParaRPr lang="en-US" altLang="zh-CN" b="1" dirty="0"/>
          </a:p>
          <a:p>
            <a:pPr algn="just" eaLnBrk="1" hangingPunct="1">
              <a:spcBef>
                <a:spcPct val="50000"/>
              </a:spcBef>
            </a:pPr>
            <a:r>
              <a:rPr lang="en-US" altLang="zh-CN" b="1" dirty="0"/>
              <a:t>               </a:t>
            </a:r>
            <a:r>
              <a:rPr lang="zh-CN" altLang="en-US" b="1" dirty="0" smtClean="0"/>
              <a:t>形</a:t>
            </a:r>
            <a:r>
              <a:rPr lang="zh-CN" altLang="en-US" b="1" dirty="0"/>
              <a:t>的</a:t>
            </a:r>
            <a:r>
              <a:rPr lang="zh-CN" altLang="en-US" b="1" dirty="0">
                <a:solidFill>
                  <a:srgbClr val="C00000"/>
                </a:solidFill>
              </a:rPr>
              <a:t>外表面</a:t>
            </a:r>
            <a:r>
              <a:rPr lang="en-US" altLang="zh-CN" b="1" dirty="0"/>
              <a:t>[</a:t>
            </a:r>
            <a:r>
              <a:rPr lang="zh-CN" altLang="en-US" b="1" dirty="0"/>
              <a:t>由二平行平面或切平面形成的</a:t>
            </a:r>
            <a:endParaRPr lang="en-US" altLang="zh-CN" b="1" dirty="0"/>
          </a:p>
          <a:p>
            <a:pPr algn="just" eaLnBrk="1" hangingPunct="1">
              <a:spcBef>
                <a:spcPct val="50000"/>
              </a:spcBef>
            </a:pPr>
            <a:r>
              <a:rPr lang="en-US" altLang="zh-CN" b="1" dirty="0">
                <a:solidFill>
                  <a:srgbClr val="FF0000"/>
                </a:solidFill>
              </a:rPr>
              <a:t>                </a:t>
            </a:r>
            <a:r>
              <a:rPr lang="zh-CN" altLang="en-US" b="1" dirty="0" smtClean="0">
                <a:solidFill>
                  <a:srgbClr val="FF0000"/>
                </a:solidFill>
              </a:rPr>
              <a:t>被</a:t>
            </a:r>
            <a:r>
              <a:rPr lang="zh-CN" altLang="en-US" b="1" dirty="0">
                <a:solidFill>
                  <a:srgbClr val="FF0000"/>
                </a:solidFill>
              </a:rPr>
              <a:t>包容面</a:t>
            </a:r>
            <a:r>
              <a:rPr lang="en-US" altLang="zh-CN" b="1" dirty="0"/>
              <a:t>]</a:t>
            </a:r>
            <a:r>
              <a:rPr lang="zh-CN" altLang="en-US" b="1" dirty="0"/>
              <a:t>。</a:t>
            </a:r>
          </a:p>
        </p:txBody>
      </p:sp>
      <p:pic>
        <p:nvPicPr>
          <p:cNvPr id="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62400" y="2276872"/>
            <a:ext cx="4438650" cy="336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10"/>
          <p:cNvSpPr>
            <a:spLocks noChangeArrowheads="1"/>
          </p:cNvSpPr>
          <p:nvPr/>
        </p:nvSpPr>
        <p:spPr bwMode="auto">
          <a:xfrm>
            <a:off x="6181725" y="2735660"/>
            <a:ext cx="981075" cy="728662"/>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15"/>
          <p:cNvSpPr>
            <a:spLocks noChangeShapeType="1"/>
          </p:cNvSpPr>
          <p:nvPr/>
        </p:nvSpPr>
        <p:spPr bwMode="auto">
          <a:xfrm flipV="1">
            <a:off x="4140200" y="2475310"/>
            <a:ext cx="0" cy="1441450"/>
          </a:xfrm>
          <a:prstGeom prst="line">
            <a:avLst/>
          </a:prstGeom>
          <a:noFill/>
          <a:ln w="57150">
            <a:solidFill>
              <a:schemeClr val="accent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9"/>
          <p:cNvSpPr>
            <a:spLocks noChangeArrowheads="1"/>
          </p:cNvSpPr>
          <p:nvPr/>
        </p:nvSpPr>
        <p:spPr bwMode="auto">
          <a:xfrm>
            <a:off x="5795963" y="4815285"/>
            <a:ext cx="1079500" cy="6858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 name="Rectangle 20"/>
          <p:cNvSpPr>
            <a:spLocks noChangeArrowheads="1"/>
          </p:cNvSpPr>
          <p:nvPr/>
        </p:nvSpPr>
        <p:spPr bwMode="auto">
          <a:xfrm>
            <a:off x="7467600" y="3646885"/>
            <a:ext cx="914400" cy="9906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10" name="Group 29"/>
          <p:cNvGrpSpPr>
            <a:grpSpLocks/>
          </p:cNvGrpSpPr>
          <p:nvPr/>
        </p:nvGrpSpPr>
        <p:grpSpPr bwMode="auto">
          <a:xfrm>
            <a:off x="762000" y="3449638"/>
            <a:ext cx="2743200" cy="1143000"/>
            <a:chOff x="384" y="2736"/>
            <a:chExt cx="1728" cy="720"/>
          </a:xfrm>
        </p:grpSpPr>
        <p:sp>
          <p:nvSpPr>
            <p:cNvPr id="5136" name="AutoShape 21"/>
            <p:cNvSpPr>
              <a:spLocks noChangeArrowheads="1"/>
            </p:cNvSpPr>
            <p:nvPr/>
          </p:nvSpPr>
          <p:spPr bwMode="auto">
            <a:xfrm>
              <a:off x="528" y="2736"/>
              <a:ext cx="1440" cy="720"/>
            </a:xfrm>
            <a:prstGeom prst="roundRect">
              <a:avLst>
                <a:gd name="adj" fmla="val 16667"/>
              </a:avLst>
            </a:prstGeom>
            <a:noFill/>
            <a:ln w="571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5137" name="Line 24"/>
            <p:cNvSpPr>
              <a:spLocks noChangeShapeType="1"/>
            </p:cNvSpPr>
            <p:nvPr/>
          </p:nvSpPr>
          <p:spPr bwMode="auto">
            <a:xfrm>
              <a:off x="624" y="2736"/>
              <a:ext cx="0" cy="72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38" name="Line 25"/>
            <p:cNvSpPr>
              <a:spLocks noChangeShapeType="1"/>
            </p:cNvSpPr>
            <p:nvPr/>
          </p:nvSpPr>
          <p:spPr bwMode="auto">
            <a:xfrm>
              <a:off x="1872" y="2736"/>
              <a:ext cx="0" cy="72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39" name="Line 26"/>
            <p:cNvSpPr>
              <a:spLocks noChangeShapeType="1"/>
            </p:cNvSpPr>
            <p:nvPr/>
          </p:nvSpPr>
          <p:spPr bwMode="auto">
            <a:xfrm>
              <a:off x="384" y="3120"/>
              <a:ext cx="1728" cy="0"/>
            </a:xfrm>
            <a:prstGeom prst="line">
              <a:avLst/>
            </a:prstGeom>
            <a:noFill/>
            <a:ln w="3810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5" name="Group 36"/>
          <p:cNvGrpSpPr>
            <a:grpSpLocks/>
          </p:cNvGrpSpPr>
          <p:nvPr/>
        </p:nvGrpSpPr>
        <p:grpSpPr bwMode="auto">
          <a:xfrm>
            <a:off x="1476375" y="2492375"/>
            <a:ext cx="1227138" cy="947738"/>
            <a:chOff x="930" y="1707"/>
            <a:chExt cx="773" cy="597"/>
          </a:xfrm>
        </p:grpSpPr>
        <p:sp>
          <p:nvSpPr>
            <p:cNvPr id="5134" name="Line 27"/>
            <p:cNvSpPr>
              <a:spLocks noChangeShapeType="1"/>
            </p:cNvSpPr>
            <p:nvPr/>
          </p:nvSpPr>
          <p:spPr bwMode="auto">
            <a:xfrm flipV="1">
              <a:off x="930" y="1968"/>
              <a:ext cx="409" cy="336"/>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35" name="Text Box 28"/>
            <p:cNvSpPr txBox="1">
              <a:spLocks noChangeArrowheads="1"/>
            </p:cNvSpPr>
            <p:nvPr/>
          </p:nvSpPr>
          <p:spPr bwMode="auto">
            <a:xfrm>
              <a:off x="1107" y="1707"/>
              <a:ext cx="596"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zh-CN" altLang="en-US" sz="2000" b="1">
                  <a:solidFill>
                    <a:srgbClr val="FF0000"/>
                  </a:solidFill>
                </a:rPr>
                <a:t>外表面</a:t>
              </a:r>
            </a:p>
          </p:txBody>
        </p:sp>
      </p:grpSp>
      <p:grpSp>
        <p:nvGrpSpPr>
          <p:cNvPr id="18" name="Group 33"/>
          <p:cNvGrpSpPr>
            <a:grpSpLocks/>
          </p:cNvGrpSpPr>
          <p:nvPr/>
        </p:nvGrpSpPr>
        <p:grpSpPr bwMode="auto">
          <a:xfrm>
            <a:off x="3343275" y="3076575"/>
            <a:ext cx="768350" cy="519113"/>
            <a:chOff x="2156" y="1833"/>
            <a:chExt cx="484" cy="327"/>
          </a:xfrm>
        </p:grpSpPr>
        <p:sp>
          <p:nvSpPr>
            <p:cNvPr id="5132" name="Line 31"/>
            <p:cNvSpPr>
              <a:spLocks noChangeShapeType="1"/>
            </p:cNvSpPr>
            <p:nvPr/>
          </p:nvSpPr>
          <p:spPr bwMode="auto">
            <a:xfrm flipH="1" flipV="1">
              <a:off x="2400" y="2016"/>
              <a:ext cx="240" cy="14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33" name="Text Box 32"/>
            <p:cNvSpPr txBox="1">
              <a:spLocks noChangeArrowheads="1"/>
            </p:cNvSpPr>
            <p:nvPr/>
          </p:nvSpPr>
          <p:spPr bwMode="auto">
            <a:xfrm>
              <a:off x="2156" y="1833"/>
              <a:ext cx="34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r>
                <a:rPr lang="zh-CN" altLang="en-US" b="1">
                  <a:solidFill>
                    <a:srgbClr val="FF0000"/>
                  </a:solidFill>
                </a:rPr>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6" presetClass="entr" presetSubtype="42"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outHorizontal)">
                                      <p:cBhvr>
                                        <p:cTn id="44" dur="500"/>
                                        <p:tgtEl>
                                          <p:spTgt spid="7"/>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DFBA06E9-BE4D-4DBE-A760-E4F41620968A}" type="slidenum">
              <a:rPr lang="en-US" altLang="zh-CN" sz="2000" smtClean="0">
                <a:solidFill>
                  <a:schemeClr val="accent2"/>
                </a:solidFill>
              </a:rPr>
              <a:pPr eaLnBrk="1" hangingPunct="1"/>
              <a:t>40</a:t>
            </a:fld>
            <a:endParaRPr lang="en-US" altLang="zh-CN" sz="2000" smtClean="0">
              <a:solidFill>
                <a:schemeClr val="accent2"/>
              </a:solidFill>
            </a:endParaRPr>
          </a:p>
        </p:txBody>
      </p:sp>
      <p:sp>
        <p:nvSpPr>
          <p:cNvPr id="21533" name="Text Box 29"/>
          <p:cNvSpPr txBox="1">
            <a:spLocks noChangeArrowheads="1"/>
          </p:cNvSpPr>
          <p:nvPr/>
        </p:nvSpPr>
        <p:spPr bwMode="auto">
          <a:xfrm>
            <a:off x="971600" y="1066800"/>
            <a:ext cx="769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 ES</a:t>
            </a:r>
            <a:r>
              <a:rPr lang="zh-CN" altLang="en-US" b="1" dirty="0"/>
              <a:t>＝</a:t>
            </a:r>
            <a:r>
              <a:rPr lang="en-US" altLang="zh-CN" b="1" i="1" dirty="0" err="1"/>
              <a:t>D</a:t>
            </a:r>
            <a:r>
              <a:rPr lang="en-US" altLang="zh-CN" b="1" baseline="-25000" dirty="0" err="1"/>
              <a:t>max</a:t>
            </a:r>
            <a:r>
              <a:rPr lang="zh-CN" altLang="en-US" b="1" dirty="0"/>
              <a:t>－</a:t>
            </a:r>
            <a:r>
              <a:rPr lang="en-US" altLang="zh-CN" b="1" i="1" dirty="0"/>
              <a:t>D </a:t>
            </a:r>
            <a:r>
              <a:rPr lang="zh-CN" altLang="en-US" b="1" dirty="0"/>
              <a:t>；    </a:t>
            </a:r>
            <a:r>
              <a:rPr lang="en-US" altLang="zh-CN" b="1" dirty="0" err="1"/>
              <a:t>es</a:t>
            </a:r>
            <a:r>
              <a:rPr lang="zh-CN" altLang="en-US" b="1" dirty="0"/>
              <a:t>＝</a:t>
            </a:r>
            <a:r>
              <a:rPr lang="en-US" altLang="zh-CN" b="1" i="1" dirty="0" err="1"/>
              <a:t>d</a:t>
            </a:r>
            <a:r>
              <a:rPr lang="en-US" altLang="zh-CN" b="1" baseline="-25000" dirty="0" err="1"/>
              <a:t>max</a:t>
            </a:r>
            <a:r>
              <a:rPr lang="zh-CN" altLang="en-US" b="1" dirty="0"/>
              <a:t>－</a:t>
            </a:r>
            <a:r>
              <a:rPr lang="en-US" altLang="zh-CN" b="1" i="1" dirty="0"/>
              <a:t>d     </a:t>
            </a:r>
            <a:r>
              <a:rPr lang="en-US" altLang="zh-CN" b="1" i="1" dirty="0" smtClean="0"/>
              <a:t>     </a:t>
            </a:r>
            <a:r>
              <a:rPr lang="zh-CN" altLang="en-US" b="1" dirty="0"/>
              <a:t>（</a:t>
            </a:r>
            <a:r>
              <a:rPr lang="en-US" altLang="zh-CN" b="1" dirty="0"/>
              <a:t>1</a:t>
            </a:r>
            <a:r>
              <a:rPr lang="zh-CN" altLang="en-US" b="1" dirty="0"/>
              <a:t>）</a:t>
            </a:r>
            <a:endParaRPr lang="zh-CN" altLang="en-US" b="1" baseline="-25000" dirty="0"/>
          </a:p>
        </p:txBody>
      </p:sp>
      <p:sp>
        <p:nvSpPr>
          <p:cNvPr id="21534" name="Text Box 30"/>
          <p:cNvSpPr txBox="1">
            <a:spLocks noChangeArrowheads="1"/>
          </p:cNvSpPr>
          <p:nvPr/>
        </p:nvSpPr>
        <p:spPr bwMode="auto">
          <a:xfrm>
            <a:off x="1143000" y="1752600"/>
            <a:ext cx="77501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dirty="0"/>
              <a:t>EI</a:t>
            </a:r>
            <a:r>
              <a:rPr lang="zh-CN" altLang="en-US" b="1" dirty="0"/>
              <a:t>＝</a:t>
            </a:r>
            <a:r>
              <a:rPr lang="en-US" altLang="zh-CN" b="1" i="1" dirty="0" err="1"/>
              <a:t>D</a:t>
            </a:r>
            <a:r>
              <a:rPr lang="en-US" altLang="zh-CN" b="1" dirty="0" err="1"/>
              <a:t>min</a:t>
            </a:r>
            <a:r>
              <a:rPr lang="zh-CN" altLang="en-US" b="1" dirty="0"/>
              <a:t>－</a:t>
            </a:r>
            <a:r>
              <a:rPr lang="en-US" altLang="zh-CN" b="1" i="1" dirty="0"/>
              <a:t>D </a:t>
            </a:r>
            <a:r>
              <a:rPr lang="zh-CN" altLang="en-US" b="1" dirty="0"/>
              <a:t>；    </a:t>
            </a:r>
            <a:r>
              <a:rPr lang="en-US" altLang="zh-CN" b="1" dirty="0" err="1"/>
              <a:t>ei</a:t>
            </a:r>
            <a:r>
              <a:rPr lang="zh-CN" altLang="en-US" b="1" dirty="0"/>
              <a:t>＝</a:t>
            </a:r>
            <a:r>
              <a:rPr lang="en-US" altLang="zh-CN" b="1" i="1" dirty="0" err="1"/>
              <a:t>d</a:t>
            </a:r>
            <a:r>
              <a:rPr lang="en-US" altLang="zh-CN" b="1" baseline="-25000" dirty="0" err="1"/>
              <a:t>min</a:t>
            </a:r>
            <a:r>
              <a:rPr lang="zh-CN" altLang="en-US" b="1" dirty="0"/>
              <a:t>－</a:t>
            </a:r>
            <a:r>
              <a:rPr lang="en-US" altLang="zh-CN" b="1" i="1" dirty="0"/>
              <a:t>d          </a:t>
            </a:r>
            <a:r>
              <a:rPr lang="zh-CN" altLang="en-US" b="1" dirty="0"/>
              <a:t>（</a:t>
            </a:r>
            <a:r>
              <a:rPr lang="en-US" altLang="zh-CN" b="1" dirty="0"/>
              <a:t>2</a:t>
            </a:r>
            <a:r>
              <a:rPr lang="zh-CN" altLang="en-US" b="1" dirty="0"/>
              <a:t>）</a:t>
            </a:r>
            <a:r>
              <a:rPr lang="zh-CN" altLang="en-US" b="1" i="1" dirty="0"/>
              <a:t>                     </a:t>
            </a:r>
            <a:endParaRPr lang="zh-CN" altLang="en-US" b="1" dirty="0"/>
          </a:p>
        </p:txBody>
      </p:sp>
      <p:sp>
        <p:nvSpPr>
          <p:cNvPr id="21535" name="Text Box 31"/>
          <p:cNvSpPr txBox="1">
            <a:spLocks noChangeArrowheads="1"/>
          </p:cNvSpPr>
          <p:nvPr/>
        </p:nvSpPr>
        <p:spPr bwMode="auto">
          <a:xfrm>
            <a:off x="1143000" y="2438400"/>
            <a:ext cx="76057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T</a:t>
            </a:r>
            <a:r>
              <a:rPr lang="en-US" altLang="zh-CN" b="1" baseline="-25000"/>
              <a:t>D</a:t>
            </a:r>
            <a:r>
              <a:rPr lang="zh-CN" altLang="en-US" b="1"/>
              <a:t>＝｜</a:t>
            </a:r>
            <a:r>
              <a:rPr lang="en-US" altLang="zh-CN" b="1"/>
              <a:t>ES</a:t>
            </a:r>
            <a:r>
              <a:rPr lang="zh-CN" altLang="en-US" b="1"/>
              <a:t>－</a:t>
            </a:r>
            <a:r>
              <a:rPr lang="en-US" altLang="zh-CN" b="1"/>
              <a:t>EI</a:t>
            </a:r>
            <a:r>
              <a:rPr lang="zh-CN" altLang="en-US" b="1"/>
              <a:t>｜；</a:t>
            </a:r>
            <a:r>
              <a:rPr lang="en-US" altLang="zh-CN" b="1" i="1"/>
              <a:t>T</a:t>
            </a:r>
            <a:r>
              <a:rPr lang="en-US" altLang="zh-CN" b="1" baseline="-25000"/>
              <a:t>d</a:t>
            </a:r>
            <a:r>
              <a:rPr lang="zh-CN" altLang="en-US" b="1"/>
              <a:t>＝｜</a:t>
            </a:r>
            <a:r>
              <a:rPr lang="en-US" altLang="zh-CN" b="1"/>
              <a:t>es</a:t>
            </a:r>
            <a:r>
              <a:rPr lang="zh-CN" altLang="en-US" b="1"/>
              <a:t>－</a:t>
            </a:r>
            <a:r>
              <a:rPr lang="en-US" altLang="zh-CN" b="1"/>
              <a:t>ei</a:t>
            </a:r>
            <a:r>
              <a:rPr lang="zh-CN" altLang="en-US" b="1"/>
              <a:t>｜    （</a:t>
            </a:r>
            <a:r>
              <a:rPr lang="en-US" altLang="zh-CN" b="1"/>
              <a:t>3</a:t>
            </a:r>
            <a:r>
              <a:rPr lang="zh-CN" altLang="en-US" b="1"/>
              <a:t>）</a:t>
            </a:r>
          </a:p>
        </p:txBody>
      </p:sp>
      <p:sp>
        <p:nvSpPr>
          <p:cNvPr id="21536" name="Text Box 32"/>
          <p:cNvSpPr txBox="1">
            <a:spLocks noChangeArrowheads="1"/>
          </p:cNvSpPr>
          <p:nvPr/>
        </p:nvSpPr>
        <p:spPr bwMode="auto">
          <a:xfrm>
            <a:off x="1143000" y="3124200"/>
            <a:ext cx="75326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dirty="0"/>
              <a:t> </a:t>
            </a:r>
            <a:r>
              <a:rPr lang="en-US" altLang="zh-CN" b="1" i="1" dirty="0" err="1"/>
              <a:t>X</a:t>
            </a:r>
            <a:r>
              <a:rPr lang="en-US" altLang="zh-CN" b="1" baseline="-25000" dirty="0" err="1"/>
              <a:t>max</a:t>
            </a:r>
            <a:r>
              <a:rPr lang="zh-CN" altLang="en-US" b="1" dirty="0"/>
              <a:t>（</a:t>
            </a:r>
            <a:r>
              <a:rPr lang="en-US" altLang="zh-CN" b="1" i="1" dirty="0" err="1"/>
              <a:t>Y</a:t>
            </a:r>
            <a:r>
              <a:rPr lang="en-US" altLang="zh-CN" b="1" baseline="-25000" dirty="0" err="1"/>
              <a:t>min</a:t>
            </a:r>
            <a:r>
              <a:rPr lang="en-US" altLang="zh-CN" b="1" i="1" dirty="0"/>
              <a:t> </a:t>
            </a:r>
            <a:r>
              <a:rPr lang="zh-CN" altLang="en-US" b="1" dirty="0"/>
              <a:t>）＝</a:t>
            </a:r>
            <a:r>
              <a:rPr lang="en-US" altLang="zh-CN" b="1" dirty="0"/>
              <a:t>ES</a:t>
            </a:r>
            <a:r>
              <a:rPr lang="zh-CN" altLang="en-US" b="1" dirty="0"/>
              <a:t>－</a:t>
            </a:r>
            <a:r>
              <a:rPr lang="en-US" altLang="zh-CN" b="1" dirty="0" err="1"/>
              <a:t>ei</a:t>
            </a:r>
            <a:r>
              <a:rPr lang="en-US" altLang="zh-CN" b="1" dirty="0"/>
              <a:t> </a:t>
            </a:r>
            <a:r>
              <a:rPr lang="en-US" altLang="zh-CN" b="1" dirty="0" smtClean="0"/>
              <a:t>    </a:t>
            </a:r>
            <a:r>
              <a:rPr lang="zh-CN" altLang="en-US" b="1" dirty="0" smtClean="0"/>
              <a:t>                   </a:t>
            </a:r>
            <a:r>
              <a:rPr lang="zh-CN" altLang="en-US" b="1" dirty="0"/>
              <a:t>（</a:t>
            </a:r>
            <a:r>
              <a:rPr lang="en-US" altLang="zh-CN" b="1" dirty="0"/>
              <a:t>4</a:t>
            </a:r>
            <a:r>
              <a:rPr lang="zh-CN" altLang="en-US" b="1" dirty="0"/>
              <a:t>）              </a:t>
            </a:r>
          </a:p>
        </p:txBody>
      </p:sp>
      <p:sp>
        <p:nvSpPr>
          <p:cNvPr id="21537" name="Text Box 33"/>
          <p:cNvSpPr txBox="1">
            <a:spLocks noChangeArrowheads="1"/>
          </p:cNvSpPr>
          <p:nvPr/>
        </p:nvSpPr>
        <p:spPr bwMode="auto">
          <a:xfrm>
            <a:off x="1143000" y="3810000"/>
            <a:ext cx="7391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 X</a:t>
            </a:r>
            <a:r>
              <a:rPr lang="en-US" altLang="zh-CN" b="1" baseline="-25000"/>
              <a:t>min</a:t>
            </a:r>
            <a:r>
              <a:rPr lang="zh-CN" altLang="en-US" b="1"/>
              <a:t>（</a:t>
            </a:r>
            <a:r>
              <a:rPr lang="en-US" altLang="zh-CN" b="1" i="1"/>
              <a:t>Y</a:t>
            </a:r>
            <a:r>
              <a:rPr lang="en-US" altLang="zh-CN" b="1" baseline="-25000"/>
              <a:t>max</a:t>
            </a:r>
            <a:r>
              <a:rPr lang="en-US" altLang="zh-CN" b="1" i="1"/>
              <a:t> </a:t>
            </a:r>
            <a:r>
              <a:rPr lang="zh-CN" altLang="en-US" b="1"/>
              <a:t>）＝</a:t>
            </a:r>
            <a:r>
              <a:rPr lang="en-US" altLang="zh-CN" b="1"/>
              <a:t>EI</a:t>
            </a:r>
            <a:r>
              <a:rPr lang="zh-CN" altLang="en-US" b="1"/>
              <a:t>－</a:t>
            </a:r>
            <a:r>
              <a:rPr lang="en-US" altLang="zh-CN" b="1"/>
              <a:t>es                        </a:t>
            </a:r>
            <a:r>
              <a:rPr lang="zh-CN" altLang="en-US" b="1"/>
              <a:t>（</a:t>
            </a:r>
            <a:r>
              <a:rPr lang="en-US" altLang="zh-CN" b="1"/>
              <a:t>5</a:t>
            </a:r>
            <a:r>
              <a:rPr lang="zh-CN" altLang="en-US" b="1"/>
              <a:t>）</a:t>
            </a:r>
          </a:p>
        </p:txBody>
      </p:sp>
      <p:sp>
        <p:nvSpPr>
          <p:cNvPr id="21538" name="Text Box 34"/>
          <p:cNvSpPr txBox="1">
            <a:spLocks noChangeArrowheads="1"/>
          </p:cNvSpPr>
          <p:nvPr/>
        </p:nvSpPr>
        <p:spPr bwMode="auto">
          <a:xfrm>
            <a:off x="1066800" y="4495800"/>
            <a:ext cx="769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en-US" altLang="zh-CN" b="1" i="1"/>
              <a:t> T</a:t>
            </a:r>
            <a:r>
              <a:rPr lang="en-US" altLang="zh-CN" b="1" baseline="-25000"/>
              <a:t>f </a:t>
            </a:r>
            <a:r>
              <a:rPr lang="zh-CN" altLang="en-US" b="1"/>
              <a:t>＝ ｜</a:t>
            </a:r>
            <a:r>
              <a:rPr lang="en-US" altLang="zh-CN" b="1" i="1"/>
              <a:t>X</a:t>
            </a:r>
            <a:r>
              <a:rPr lang="en-US" altLang="zh-CN" b="1" baseline="-25000"/>
              <a:t>max</a:t>
            </a:r>
            <a:r>
              <a:rPr lang="zh-CN" altLang="en-US" b="1"/>
              <a:t>（</a:t>
            </a:r>
            <a:r>
              <a:rPr lang="en-US" altLang="zh-CN" b="1" i="1"/>
              <a:t>Y</a:t>
            </a:r>
            <a:r>
              <a:rPr lang="en-US" altLang="zh-CN" b="1" baseline="-25000"/>
              <a:t>min</a:t>
            </a:r>
            <a:r>
              <a:rPr lang="en-US" altLang="zh-CN" b="1" i="1"/>
              <a:t> </a:t>
            </a:r>
            <a:r>
              <a:rPr lang="zh-CN" altLang="en-US" b="1"/>
              <a:t>） － </a:t>
            </a:r>
            <a:r>
              <a:rPr lang="en-US" altLang="zh-CN" b="1" i="1"/>
              <a:t>X</a:t>
            </a:r>
            <a:r>
              <a:rPr lang="en-US" altLang="zh-CN" b="1" baseline="-25000"/>
              <a:t>min</a:t>
            </a:r>
            <a:r>
              <a:rPr lang="zh-CN" altLang="en-US" b="1"/>
              <a:t>（</a:t>
            </a:r>
            <a:r>
              <a:rPr lang="en-US" altLang="zh-CN" b="1" i="1"/>
              <a:t>Y</a:t>
            </a:r>
            <a:r>
              <a:rPr lang="en-US" altLang="zh-CN" b="1" baseline="-25000"/>
              <a:t>max</a:t>
            </a:r>
            <a:r>
              <a:rPr lang="en-US" altLang="zh-CN" b="1" i="1"/>
              <a:t> </a:t>
            </a:r>
            <a:r>
              <a:rPr lang="zh-CN" altLang="en-US" b="1"/>
              <a:t>）｜               </a:t>
            </a:r>
          </a:p>
        </p:txBody>
      </p:sp>
      <p:sp>
        <p:nvSpPr>
          <p:cNvPr id="21541" name="Text Box 37"/>
          <p:cNvSpPr txBox="1">
            <a:spLocks noChangeArrowheads="1"/>
          </p:cNvSpPr>
          <p:nvPr/>
        </p:nvSpPr>
        <p:spPr bwMode="auto">
          <a:xfrm>
            <a:off x="990600" y="228600"/>
            <a:ext cx="75422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4400" b="1" dirty="0">
                <a:solidFill>
                  <a:srgbClr val="FF0000"/>
                </a:solidFill>
              </a:rPr>
              <a:t>必须掌握的六个计算公式</a:t>
            </a:r>
          </a:p>
        </p:txBody>
      </p:sp>
      <p:sp>
        <p:nvSpPr>
          <p:cNvPr id="21543" name="Text Box 39"/>
          <p:cNvSpPr txBox="1">
            <a:spLocks noChangeArrowheads="1"/>
          </p:cNvSpPr>
          <p:nvPr/>
        </p:nvSpPr>
        <p:spPr bwMode="auto">
          <a:xfrm>
            <a:off x="1520130" y="5105400"/>
            <a:ext cx="7372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a:t>
            </a:r>
            <a:r>
              <a:rPr lang="en-US" altLang="zh-CN" b="1" i="1" dirty="0"/>
              <a:t>T</a:t>
            </a:r>
            <a:r>
              <a:rPr lang="en-US" altLang="zh-CN" b="1" baseline="-25000" dirty="0"/>
              <a:t>D</a:t>
            </a:r>
            <a:r>
              <a:rPr lang="zh-CN" altLang="en-US" b="1" dirty="0"/>
              <a:t>＋</a:t>
            </a:r>
            <a:r>
              <a:rPr lang="en-US" altLang="zh-CN" b="1" i="1" dirty="0"/>
              <a:t>T</a:t>
            </a:r>
            <a:r>
              <a:rPr lang="en-US" altLang="zh-CN" b="1" baseline="-25000" dirty="0"/>
              <a:t>d                                                                   </a:t>
            </a:r>
            <a:r>
              <a:rPr lang="zh-CN" altLang="en-US" b="1" dirty="0"/>
              <a:t>（</a:t>
            </a:r>
            <a:r>
              <a:rPr lang="en-US" altLang="zh-CN" b="1" dirty="0"/>
              <a:t>6</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541"/>
                                        </p:tgtEl>
                                        <p:attrNameLst>
                                          <p:attrName>style.visibility</p:attrName>
                                        </p:attrNameLst>
                                      </p:cBhvr>
                                      <p:to>
                                        <p:strVal val="visible"/>
                                      </p:to>
                                    </p:set>
                                    <p:animEffect transition="in" filter="wipe(left)">
                                      <p:cBhvr>
                                        <p:cTn id="7" dur="300"/>
                                        <p:tgtEl>
                                          <p:spTgt spid="215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533"/>
                                        </p:tgtEl>
                                        <p:attrNameLst>
                                          <p:attrName>style.visibility</p:attrName>
                                        </p:attrNameLst>
                                      </p:cBhvr>
                                      <p:to>
                                        <p:strVal val="visible"/>
                                      </p:to>
                                    </p:set>
                                    <p:animEffect transition="in" filter="wipe(left)">
                                      <p:cBhvr>
                                        <p:cTn id="12" dur="300"/>
                                        <p:tgtEl>
                                          <p:spTgt spid="215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534"/>
                                        </p:tgtEl>
                                        <p:attrNameLst>
                                          <p:attrName>style.visibility</p:attrName>
                                        </p:attrNameLst>
                                      </p:cBhvr>
                                      <p:to>
                                        <p:strVal val="visible"/>
                                      </p:to>
                                    </p:set>
                                    <p:animEffect transition="in" filter="wipe(left)">
                                      <p:cBhvr>
                                        <p:cTn id="17" dur="300"/>
                                        <p:tgtEl>
                                          <p:spTgt spid="215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1535"/>
                                        </p:tgtEl>
                                        <p:attrNameLst>
                                          <p:attrName>style.visibility</p:attrName>
                                        </p:attrNameLst>
                                      </p:cBhvr>
                                      <p:to>
                                        <p:strVal val="visible"/>
                                      </p:to>
                                    </p:set>
                                    <p:animEffect transition="in" filter="wipe(left)">
                                      <p:cBhvr>
                                        <p:cTn id="22" dur="300"/>
                                        <p:tgtEl>
                                          <p:spTgt spid="2153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1536"/>
                                        </p:tgtEl>
                                        <p:attrNameLst>
                                          <p:attrName>style.visibility</p:attrName>
                                        </p:attrNameLst>
                                      </p:cBhvr>
                                      <p:to>
                                        <p:strVal val="visible"/>
                                      </p:to>
                                    </p:set>
                                    <p:animEffect transition="in" filter="wipe(left)">
                                      <p:cBhvr>
                                        <p:cTn id="27" dur="300"/>
                                        <p:tgtEl>
                                          <p:spTgt spid="2153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1537"/>
                                        </p:tgtEl>
                                        <p:attrNameLst>
                                          <p:attrName>style.visibility</p:attrName>
                                        </p:attrNameLst>
                                      </p:cBhvr>
                                      <p:to>
                                        <p:strVal val="visible"/>
                                      </p:to>
                                    </p:set>
                                    <p:animEffect transition="in" filter="wipe(left)">
                                      <p:cBhvr>
                                        <p:cTn id="32" dur="300"/>
                                        <p:tgtEl>
                                          <p:spTgt spid="2153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1538"/>
                                        </p:tgtEl>
                                        <p:attrNameLst>
                                          <p:attrName>style.visibility</p:attrName>
                                        </p:attrNameLst>
                                      </p:cBhvr>
                                      <p:to>
                                        <p:strVal val="visible"/>
                                      </p:to>
                                    </p:set>
                                    <p:animEffect transition="in" filter="wipe(left)">
                                      <p:cBhvr>
                                        <p:cTn id="37" dur="300"/>
                                        <p:tgtEl>
                                          <p:spTgt spid="2153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1543"/>
                                        </p:tgtEl>
                                        <p:attrNameLst>
                                          <p:attrName>style.visibility</p:attrName>
                                        </p:attrNameLst>
                                      </p:cBhvr>
                                      <p:to>
                                        <p:strVal val="visible"/>
                                      </p:to>
                                    </p:set>
                                    <p:animEffect transition="in" filter="wipe(left)">
                                      <p:cBhvr>
                                        <p:cTn id="42" dur="300"/>
                                        <p:tgtEl>
                                          <p:spTgt spid="21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3" grpId="0" autoUpdateAnimBg="0"/>
      <p:bldP spid="21534" grpId="0" autoUpdateAnimBg="0"/>
      <p:bldP spid="21535" grpId="0" autoUpdateAnimBg="0"/>
      <p:bldP spid="21536" grpId="0" autoUpdateAnimBg="0"/>
      <p:bldP spid="21537" grpId="0" autoUpdateAnimBg="0"/>
      <p:bldP spid="21538" grpId="0" autoUpdateAnimBg="0"/>
      <p:bldP spid="21541" grpId="0" autoUpdateAnimBg="0"/>
      <p:bldP spid="21543"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0B332E73-959F-41A5-80E0-5117912B851E}" type="slidenum">
              <a:rPr lang="en-US" altLang="zh-CN" sz="2000" smtClean="0">
                <a:solidFill>
                  <a:schemeClr val="accent2"/>
                </a:solidFill>
              </a:rPr>
              <a:pPr eaLnBrk="1" hangingPunct="1"/>
              <a:t>41</a:t>
            </a:fld>
            <a:endParaRPr lang="en-US" altLang="zh-CN" sz="2000" smtClean="0">
              <a:solidFill>
                <a:schemeClr val="accent2"/>
              </a:solidFill>
            </a:endParaRPr>
          </a:p>
        </p:txBody>
      </p:sp>
      <p:sp>
        <p:nvSpPr>
          <p:cNvPr id="23610" name="Text Box 58"/>
          <p:cNvSpPr txBox="1">
            <a:spLocks noChangeArrowheads="1"/>
          </p:cNvSpPr>
          <p:nvPr/>
        </p:nvSpPr>
        <p:spPr bwMode="auto">
          <a:xfrm>
            <a:off x="2710805" y="401290"/>
            <a:ext cx="2581275"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3200" b="1" dirty="0"/>
              <a:t>课堂练习</a:t>
            </a:r>
          </a:p>
        </p:txBody>
      </p:sp>
      <p:sp>
        <p:nvSpPr>
          <p:cNvPr id="23623" name="Text Box 71"/>
          <p:cNvSpPr txBox="1">
            <a:spLocks noChangeArrowheads="1"/>
          </p:cNvSpPr>
          <p:nvPr/>
        </p:nvSpPr>
        <p:spPr bwMode="auto">
          <a:xfrm>
            <a:off x="609600" y="1015256"/>
            <a:ext cx="8001000" cy="1117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a:t>
            </a:r>
            <a:r>
              <a:rPr lang="zh-CN" altLang="en-US" b="1" dirty="0"/>
              <a:t>计算图中轴的极限偏差、公差和极限尺寸，并画出尺寸公差带图。</a:t>
            </a:r>
          </a:p>
        </p:txBody>
      </p:sp>
      <p:sp>
        <p:nvSpPr>
          <p:cNvPr id="23626" name="Text Box 74"/>
          <p:cNvSpPr txBox="1">
            <a:spLocks noChangeArrowheads="1"/>
          </p:cNvSpPr>
          <p:nvPr/>
        </p:nvSpPr>
        <p:spPr bwMode="auto">
          <a:xfrm>
            <a:off x="745876" y="5157192"/>
            <a:ext cx="8002588"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b="1" dirty="0"/>
              <a:t>习题三   作业</a:t>
            </a:r>
            <a:r>
              <a:rPr lang="en-US" altLang="zh-CN" b="1" dirty="0"/>
              <a:t>:  </a:t>
            </a:r>
            <a:r>
              <a:rPr lang="zh-CN" altLang="en-US" b="1" dirty="0"/>
              <a:t>思考题</a:t>
            </a:r>
            <a:r>
              <a:rPr lang="en-US" altLang="zh-CN" b="1" dirty="0"/>
              <a:t>1. </a:t>
            </a:r>
            <a:r>
              <a:rPr lang="zh-CN" altLang="en-US" b="1" dirty="0"/>
              <a:t>作业题</a:t>
            </a:r>
            <a:r>
              <a:rPr lang="en-US" altLang="zh-CN" b="1" dirty="0"/>
              <a:t>1</a:t>
            </a:r>
            <a:r>
              <a:rPr lang="zh-CN" altLang="en-US" b="1" dirty="0"/>
              <a:t>、</a:t>
            </a:r>
            <a:r>
              <a:rPr lang="en-US" altLang="zh-CN" b="1" dirty="0"/>
              <a:t>2</a:t>
            </a:r>
            <a:r>
              <a:rPr lang="zh-CN" altLang="en-US" b="1" dirty="0"/>
              <a:t>、</a:t>
            </a:r>
            <a:r>
              <a:rPr lang="en-US" altLang="zh-CN" b="1" dirty="0"/>
              <a:t>3 </a:t>
            </a:r>
            <a:r>
              <a:rPr lang="zh-CN" altLang="en-US" b="1" dirty="0"/>
              <a:t>。</a:t>
            </a:r>
          </a:p>
        </p:txBody>
      </p:sp>
      <p:grpSp>
        <p:nvGrpSpPr>
          <p:cNvPr id="3" name="组合 2"/>
          <p:cNvGrpSpPr/>
          <p:nvPr/>
        </p:nvGrpSpPr>
        <p:grpSpPr>
          <a:xfrm>
            <a:off x="2051720" y="2132856"/>
            <a:ext cx="4196680" cy="2712070"/>
            <a:chOff x="2051720" y="2348880"/>
            <a:chExt cx="4196680" cy="2712070"/>
          </a:xfrm>
        </p:grpSpPr>
        <p:grpSp>
          <p:nvGrpSpPr>
            <p:cNvPr id="23622" name="Group 70"/>
            <p:cNvGrpSpPr>
              <a:grpSpLocks/>
            </p:cNvGrpSpPr>
            <p:nvPr/>
          </p:nvGrpSpPr>
          <p:grpSpPr bwMode="auto">
            <a:xfrm>
              <a:off x="2133600" y="2927350"/>
              <a:ext cx="4114800" cy="2133600"/>
              <a:chOff x="2256" y="864"/>
              <a:chExt cx="2592" cy="1344"/>
            </a:xfrm>
          </p:grpSpPr>
          <p:sp>
            <p:nvSpPr>
              <p:cNvPr id="43015" name="Rectangle 59"/>
              <p:cNvSpPr>
                <a:spLocks noChangeArrowheads="1"/>
              </p:cNvSpPr>
              <p:nvPr/>
            </p:nvSpPr>
            <p:spPr bwMode="auto">
              <a:xfrm>
                <a:off x="2736" y="1152"/>
                <a:ext cx="1920" cy="1056"/>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3016" name="Line 60"/>
              <p:cNvSpPr>
                <a:spLocks noChangeShapeType="1"/>
              </p:cNvSpPr>
              <p:nvPr/>
            </p:nvSpPr>
            <p:spPr bwMode="auto">
              <a:xfrm>
                <a:off x="2592" y="1680"/>
                <a:ext cx="2256" cy="0"/>
              </a:xfrm>
              <a:prstGeom prst="line">
                <a:avLst/>
              </a:prstGeom>
              <a:noFill/>
              <a:ln w="3810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17" name="Line 61"/>
              <p:cNvSpPr>
                <a:spLocks noChangeShapeType="1"/>
              </p:cNvSpPr>
              <p:nvPr/>
            </p:nvSpPr>
            <p:spPr bwMode="auto">
              <a:xfrm>
                <a:off x="2256" y="2208"/>
                <a:ext cx="57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18" name="Line 62"/>
              <p:cNvSpPr>
                <a:spLocks noChangeShapeType="1"/>
              </p:cNvSpPr>
              <p:nvPr/>
            </p:nvSpPr>
            <p:spPr bwMode="auto">
              <a:xfrm>
                <a:off x="2256" y="1152"/>
                <a:ext cx="57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19" name="Line 63"/>
              <p:cNvSpPr>
                <a:spLocks noChangeShapeType="1"/>
              </p:cNvSpPr>
              <p:nvPr/>
            </p:nvSpPr>
            <p:spPr bwMode="auto">
              <a:xfrm>
                <a:off x="2448" y="1152"/>
                <a:ext cx="0" cy="105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20" name="Line 64"/>
              <p:cNvSpPr>
                <a:spLocks noChangeShapeType="1"/>
              </p:cNvSpPr>
              <p:nvPr/>
            </p:nvSpPr>
            <p:spPr bwMode="auto">
              <a:xfrm flipV="1">
                <a:off x="2448" y="864"/>
                <a:ext cx="0" cy="2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3021" name="Line 65"/>
              <p:cNvSpPr>
                <a:spLocks noChangeShapeType="1"/>
              </p:cNvSpPr>
              <p:nvPr/>
            </p:nvSpPr>
            <p:spPr bwMode="auto">
              <a:xfrm>
                <a:off x="2448" y="864"/>
                <a:ext cx="115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sp>
              <p:nvSpPr>
                <p:cNvPr id="2" name="TextBox 1"/>
                <p:cNvSpPr txBox="1"/>
                <p:nvPr/>
              </p:nvSpPr>
              <p:spPr>
                <a:xfrm>
                  <a:off x="2051720" y="2348880"/>
                  <a:ext cx="2426091" cy="534377"/>
                </a:xfrm>
                <a:prstGeom prst="rect">
                  <a:avLst/>
                </a:prstGeom>
                <a:noFill/>
              </p:spPr>
              <p:txBody>
                <a:bodyPr wrap="square" rtlCol="0">
                  <a:spAutoFit/>
                </a:bodyPr>
                <a:lstStyle/>
                <a:p>
                  <a:r>
                    <a:rPr lang="en-US" altLang="zh-CN" i="1" dirty="0" smtClean="0"/>
                    <a:t>d</a:t>
                  </a:r>
                  <a:r>
                    <a:rPr lang="en-US" altLang="zh-CN" dirty="0" smtClean="0"/>
                    <a:t> = </a:t>
                  </a:r>
                  <a14:m>
                    <m:oMath xmlns:m="http://schemas.openxmlformats.org/officeDocument/2006/math">
                      <m:r>
                        <a:rPr lang="zh-CN" altLang="en-US" i="1" smtClean="0">
                          <a:latin typeface="Cambria Math"/>
                        </a:rPr>
                        <m:t>∅</m:t>
                      </m:r>
                      <m:sSubSup>
                        <m:sSubSupPr>
                          <m:ctrlPr>
                            <a:rPr lang="en-US" altLang="zh-CN" i="1" smtClean="0">
                              <a:latin typeface="Cambria Math"/>
                            </a:rPr>
                          </m:ctrlPr>
                        </m:sSubSupPr>
                        <m:e>
                          <m:r>
                            <a:rPr lang="en-US" altLang="zh-CN" b="0" i="1" smtClean="0">
                              <a:latin typeface="Cambria Math"/>
                            </a:rPr>
                            <m:t>25</m:t>
                          </m:r>
                        </m:e>
                        <m:sub>
                          <m:r>
                            <a:rPr lang="en-US" altLang="zh-CN" b="0" i="1" smtClean="0">
                              <a:latin typeface="Cambria Math"/>
                            </a:rPr>
                            <m:t>−0.041</m:t>
                          </m:r>
                        </m:sub>
                        <m:sup>
                          <m:r>
                            <a:rPr lang="en-US" altLang="zh-CN" b="0" i="1" smtClean="0">
                              <a:latin typeface="Cambria Math"/>
                            </a:rPr>
                            <m:t>−0.020</m:t>
                          </m:r>
                        </m:sup>
                      </m:sSubSup>
                    </m:oMath>
                  </a14:m>
                  <a:endParaRPr lang="zh-CN" altLang="en-US" dirty="0"/>
                </a:p>
              </p:txBody>
            </p:sp>
          </mc:Choice>
          <mc:Fallback xmlns="">
            <p:sp>
              <p:nvSpPr>
                <p:cNvPr id="2" name="TextBox 1"/>
                <p:cNvSpPr txBox="1">
                  <a:spLocks noRot="1" noChangeAspect="1" noMove="1" noResize="1" noEditPoints="1" noAdjustHandles="1" noChangeArrowheads="1" noChangeShapeType="1" noTextEdit="1"/>
                </p:cNvSpPr>
                <p:nvPr/>
              </p:nvSpPr>
              <p:spPr>
                <a:xfrm>
                  <a:off x="2051720" y="2348880"/>
                  <a:ext cx="2426091" cy="534377"/>
                </a:xfrm>
                <a:prstGeom prst="rect">
                  <a:avLst/>
                </a:prstGeom>
                <a:blipFill rotWithShape="1">
                  <a:blip r:embed="rId2"/>
                  <a:stretch>
                    <a:fillRect l="-1005" t="-9091" b="-30682"/>
                  </a:stretch>
                </a:blipFill>
              </p:spPr>
              <p:txBody>
                <a:bodyPr/>
                <a:lstStyle/>
                <a:p>
                  <a:r>
                    <a:rPr lang="zh-CN" altLang="en-US">
                      <a:noFill/>
                    </a:rPr>
                    <a:t> </a:t>
                  </a:r>
                </a:p>
              </p:txBody>
            </p:sp>
          </mc:Fallback>
        </mc:AlternateContent>
      </p:grpSp>
      <p:sp>
        <p:nvSpPr>
          <p:cNvPr id="18" name="圆角矩形 17">
            <a:hlinkClick r:id="rId3" action="ppaction://hlinksldjump"/>
          </p:cNvPr>
          <p:cNvSpPr/>
          <p:nvPr/>
        </p:nvSpPr>
        <p:spPr bwMode="auto">
          <a:xfrm>
            <a:off x="6800165" y="6018460"/>
            <a:ext cx="1800200" cy="611273"/>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8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610"/>
                                        </p:tgtEl>
                                        <p:attrNameLst>
                                          <p:attrName>style.visibility</p:attrName>
                                        </p:attrNameLst>
                                      </p:cBhvr>
                                      <p:to>
                                        <p:strVal val="visible"/>
                                      </p:to>
                                    </p:set>
                                    <p:animEffect transition="in" filter="wipe(left)">
                                      <p:cBhvr>
                                        <p:cTn id="7" dur="300"/>
                                        <p:tgtEl>
                                          <p:spTgt spid="23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623"/>
                                        </p:tgtEl>
                                        <p:attrNameLst>
                                          <p:attrName>style.visibility</p:attrName>
                                        </p:attrNameLst>
                                      </p:cBhvr>
                                      <p:to>
                                        <p:strVal val="visible"/>
                                      </p:to>
                                    </p:set>
                                    <p:animEffect transition="in" filter="wipe(left)">
                                      <p:cBhvr>
                                        <p:cTn id="12" dur="300"/>
                                        <p:tgtEl>
                                          <p:spTgt spid="236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3626"/>
                                        </p:tgtEl>
                                        <p:attrNameLst>
                                          <p:attrName>style.visibility</p:attrName>
                                        </p:attrNameLst>
                                      </p:cBhvr>
                                      <p:to>
                                        <p:strVal val="visible"/>
                                      </p:to>
                                    </p:set>
                                    <p:animEffect transition="in" filter="wipe(left)">
                                      <p:cBhvr>
                                        <p:cTn id="23" dur="500"/>
                                        <p:tgtEl>
                                          <p:spTgt spid="23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10" grpId="0" autoUpdateAnimBg="0"/>
      <p:bldP spid="23623" grpId="0" autoUpdateAnimBg="0"/>
      <p:bldP spid="236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CB9ED121-5697-47EE-AA28-B8261BB422E8}" type="slidenum">
              <a:rPr lang="en-US" altLang="zh-CN" sz="2000" smtClean="0">
                <a:solidFill>
                  <a:schemeClr val="accent2"/>
                </a:solidFill>
              </a:rPr>
              <a:pPr eaLnBrk="1" hangingPunct="1"/>
              <a:t>5</a:t>
            </a:fld>
            <a:endParaRPr lang="en-US" altLang="zh-CN" sz="2000" smtClean="0">
              <a:solidFill>
                <a:schemeClr val="accent2"/>
              </a:solidFill>
            </a:endParaRPr>
          </a:p>
        </p:txBody>
      </p:sp>
      <p:sp>
        <p:nvSpPr>
          <p:cNvPr id="3" name="Text Box 4"/>
          <p:cNvSpPr txBox="1">
            <a:spLocks noChangeArrowheads="1"/>
          </p:cNvSpPr>
          <p:nvPr/>
        </p:nvSpPr>
        <p:spPr bwMode="auto">
          <a:xfrm>
            <a:off x="611560" y="348952"/>
            <a:ext cx="7696200" cy="1639888"/>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en-US" altLang="zh-CN" sz="2400" b="1" dirty="0"/>
              <a:t>        </a:t>
            </a:r>
            <a:r>
              <a:rPr lang="zh-CN" altLang="en-US" b="1" dirty="0">
                <a:solidFill>
                  <a:srgbClr val="FF0000"/>
                </a:solidFill>
              </a:rPr>
              <a:t>孔</a:t>
            </a:r>
            <a:r>
              <a:rPr lang="zh-CN" altLang="en-US" b="1" dirty="0"/>
              <a:t>（轴）</a:t>
            </a:r>
            <a:r>
              <a:rPr lang="en-US" altLang="zh-CN" b="1" dirty="0" smtClean="0"/>
              <a:t>— </a:t>
            </a:r>
            <a:r>
              <a:rPr lang="zh-CN" altLang="en-US" b="1" dirty="0" smtClean="0"/>
              <a:t>通常</a:t>
            </a:r>
            <a:r>
              <a:rPr lang="zh-CN" altLang="en-US" b="1" dirty="0"/>
              <a:t>是指圆柱形的</a:t>
            </a:r>
            <a:r>
              <a:rPr lang="zh-CN" altLang="en-US" b="1" dirty="0">
                <a:solidFill>
                  <a:srgbClr val="FF0000"/>
                </a:solidFill>
              </a:rPr>
              <a:t>内</a:t>
            </a:r>
            <a:r>
              <a:rPr lang="zh-CN" altLang="en-US" b="1" dirty="0"/>
              <a:t>（</a:t>
            </a:r>
            <a:r>
              <a:rPr lang="zh-CN" altLang="en-US" b="1" dirty="0">
                <a:solidFill>
                  <a:schemeClr val="tx2"/>
                </a:solidFill>
              </a:rPr>
              <a:t>外</a:t>
            </a:r>
            <a:r>
              <a:rPr lang="zh-CN" altLang="en-US" b="1" dirty="0"/>
              <a:t>）</a:t>
            </a:r>
            <a:r>
              <a:rPr lang="zh-CN" altLang="en-US" b="1" dirty="0">
                <a:solidFill>
                  <a:srgbClr val="FF0000"/>
                </a:solidFill>
              </a:rPr>
              <a:t>表面</a:t>
            </a:r>
            <a:r>
              <a:rPr lang="zh-CN" altLang="en-US" b="1" dirty="0"/>
              <a:t>，也包括非圆柱形的</a:t>
            </a:r>
            <a:r>
              <a:rPr lang="zh-CN" altLang="en-US" b="1" dirty="0">
                <a:solidFill>
                  <a:srgbClr val="FF0000"/>
                </a:solidFill>
              </a:rPr>
              <a:t>内</a:t>
            </a:r>
            <a:r>
              <a:rPr lang="zh-CN" altLang="en-US" b="1" dirty="0"/>
              <a:t>（</a:t>
            </a:r>
            <a:r>
              <a:rPr lang="zh-CN" altLang="en-US" b="1" dirty="0">
                <a:solidFill>
                  <a:schemeClr val="tx2"/>
                </a:solidFill>
              </a:rPr>
              <a:t>外</a:t>
            </a:r>
            <a:r>
              <a:rPr lang="zh-CN" altLang="en-US" b="1" dirty="0"/>
              <a:t>）</a:t>
            </a:r>
            <a:r>
              <a:rPr lang="zh-CN" altLang="en-US" b="1" dirty="0">
                <a:solidFill>
                  <a:srgbClr val="FF0000"/>
                </a:solidFill>
              </a:rPr>
              <a:t>表面</a:t>
            </a:r>
            <a:r>
              <a:rPr lang="en-US" altLang="zh-CN" b="1" dirty="0"/>
              <a:t>[</a:t>
            </a:r>
            <a:r>
              <a:rPr lang="zh-CN" altLang="en-US" b="1" dirty="0"/>
              <a:t>由二平行平面或切平面形成的</a:t>
            </a:r>
            <a:r>
              <a:rPr lang="zh-CN" altLang="en-US" b="1" dirty="0">
                <a:solidFill>
                  <a:srgbClr val="FF0000"/>
                </a:solidFill>
              </a:rPr>
              <a:t>包容面</a:t>
            </a:r>
            <a:r>
              <a:rPr lang="zh-CN" altLang="en-US" b="1" dirty="0"/>
              <a:t>（</a:t>
            </a:r>
            <a:r>
              <a:rPr lang="zh-CN" altLang="en-US" b="1" dirty="0">
                <a:solidFill>
                  <a:schemeClr val="tx2"/>
                </a:solidFill>
              </a:rPr>
              <a:t>被包容面</a:t>
            </a:r>
            <a:r>
              <a:rPr lang="zh-CN" altLang="en-US" b="1" dirty="0"/>
              <a:t>）</a:t>
            </a:r>
            <a:r>
              <a:rPr lang="en-US" altLang="zh-CN" b="1" dirty="0"/>
              <a:t>]</a:t>
            </a:r>
            <a:r>
              <a:rPr lang="zh-CN" altLang="en-US" b="1" dirty="0"/>
              <a:t>。</a:t>
            </a:r>
          </a:p>
        </p:txBody>
      </p:sp>
      <p:sp>
        <p:nvSpPr>
          <p:cNvPr id="4" name="Text Box 5"/>
          <p:cNvSpPr txBox="1">
            <a:spLocks noChangeArrowheads="1"/>
          </p:cNvSpPr>
          <p:nvPr/>
        </p:nvSpPr>
        <p:spPr bwMode="auto">
          <a:xfrm>
            <a:off x="683568" y="1951360"/>
            <a:ext cx="71628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即</a:t>
            </a:r>
            <a:r>
              <a:rPr lang="zh-CN" altLang="en-US" b="1" dirty="0">
                <a:solidFill>
                  <a:srgbClr val="FF0000"/>
                </a:solidFill>
              </a:rPr>
              <a:t>孔</a:t>
            </a:r>
            <a:r>
              <a:rPr lang="zh-CN" altLang="en-US" b="1" dirty="0"/>
              <a:t>（</a:t>
            </a:r>
            <a:r>
              <a:rPr lang="zh-CN" altLang="en-US" b="1" dirty="0" smtClean="0"/>
              <a:t>轴）</a:t>
            </a:r>
            <a:r>
              <a:rPr lang="en-US" altLang="zh-CN" b="1" dirty="0" smtClean="0"/>
              <a:t>——  </a:t>
            </a:r>
            <a:r>
              <a:rPr lang="zh-CN" altLang="en-US" b="1" dirty="0" smtClean="0"/>
              <a:t>由</a:t>
            </a:r>
            <a:r>
              <a:rPr lang="zh-CN" altLang="en-US" b="1" dirty="0">
                <a:solidFill>
                  <a:srgbClr val="FF0000"/>
                </a:solidFill>
              </a:rPr>
              <a:t>单一尺寸</a:t>
            </a:r>
            <a:r>
              <a:rPr lang="zh-CN" altLang="en-US" b="1" dirty="0"/>
              <a:t>确定的</a:t>
            </a:r>
            <a:r>
              <a:rPr lang="zh-CN" altLang="en-US" b="1" dirty="0">
                <a:solidFill>
                  <a:srgbClr val="FF0000"/>
                </a:solidFill>
              </a:rPr>
              <a:t>包容面</a:t>
            </a:r>
            <a:r>
              <a:rPr lang="zh-CN" altLang="en-US" b="1" dirty="0"/>
              <a:t>  </a:t>
            </a:r>
          </a:p>
          <a:p>
            <a:pPr algn="l" eaLnBrk="1" hangingPunct="1">
              <a:lnSpc>
                <a:spcPct val="120000"/>
              </a:lnSpc>
            </a:pPr>
            <a:r>
              <a:rPr lang="zh-CN" altLang="en-US" b="1" dirty="0"/>
              <a:t>                          （被包容面）</a:t>
            </a:r>
          </a:p>
        </p:txBody>
      </p:sp>
      <p:grpSp>
        <p:nvGrpSpPr>
          <p:cNvPr id="5" name="Group 173"/>
          <p:cNvGrpSpPr>
            <a:grpSpLocks/>
          </p:cNvGrpSpPr>
          <p:nvPr/>
        </p:nvGrpSpPr>
        <p:grpSpPr bwMode="auto">
          <a:xfrm>
            <a:off x="762000" y="3200400"/>
            <a:ext cx="7996238" cy="2700338"/>
            <a:chOff x="480" y="2016"/>
            <a:chExt cx="5037" cy="1701"/>
          </a:xfrm>
        </p:grpSpPr>
        <p:sp>
          <p:nvSpPr>
            <p:cNvPr id="6150" name="Rectangle 135"/>
            <p:cNvSpPr>
              <a:spLocks noChangeArrowheads="1"/>
            </p:cNvSpPr>
            <p:nvPr/>
          </p:nvSpPr>
          <p:spPr bwMode="auto">
            <a:xfrm>
              <a:off x="4128" y="3211"/>
              <a:ext cx="1344"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solidFill>
                    <a:srgbClr val="FF0000"/>
                  </a:solidFill>
                </a:rPr>
                <a:t>被包容面</a:t>
              </a:r>
            </a:p>
          </p:txBody>
        </p:sp>
        <p:sp>
          <p:nvSpPr>
            <p:cNvPr id="6151" name="Rectangle 134"/>
            <p:cNvSpPr>
              <a:spLocks noChangeArrowheads="1"/>
            </p:cNvSpPr>
            <p:nvPr/>
          </p:nvSpPr>
          <p:spPr bwMode="auto">
            <a:xfrm>
              <a:off x="2835" y="3210"/>
              <a:ext cx="1344" cy="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solidFill>
                    <a:srgbClr val="FF0000"/>
                  </a:solidFill>
                </a:rPr>
                <a:t>外尺寸</a:t>
              </a:r>
            </a:p>
          </p:txBody>
        </p:sp>
        <p:sp>
          <p:nvSpPr>
            <p:cNvPr id="6152" name="Rectangle 133"/>
            <p:cNvSpPr>
              <a:spLocks noChangeArrowheads="1"/>
            </p:cNvSpPr>
            <p:nvPr/>
          </p:nvSpPr>
          <p:spPr bwMode="auto">
            <a:xfrm>
              <a:off x="1395" y="3120"/>
              <a:ext cx="1440" cy="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20000"/>
                </a:spcBef>
              </a:pPr>
              <a:r>
                <a:rPr lang="zh-CN" altLang="en-US" b="1" dirty="0">
                  <a:solidFill>
                    <a:srgbClr val="FF0000"/>
                  </a:solidFill>
                </a:rPr>
                <a:t>尺寸由大→小</a:t>
              </a:r>
              <a:endParaRPr lang="zh-CN" altLang="en-US" sz="2000" b="1" dirty="0">
                <a:solidFill>
                  <a:srgbClr val="FF0000"/>
                </a:solidFill>
              </a:endParaRPr>
            </a:p>
          </p:txBody>
        </p:sp>
        <p:sp>
          <p:nvSpPr>
            <p:cNvPr id="6153" name="Rectangle 132"/>
            <p:cNvSpPr>
              <a:spLocks noChangeArrowheads="1"/>
            </p:cNvSpPr>
            <p:nvPr/>
          </p:nvSpPr>
          <p:spPr bwMode="auto">
            <a:xfrm>
              <a:off x="480" y="3222"/>
              <a:ext cx="864" cy="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200" b="1" dirty="0"/>
                <a:t>轴</a:t>
              </a:r>
            </a:p>
          </p:txBody>
        </p:sp>
        <p:sp>
          <p:nvSpPr>
            <p:cNvPr id="6154" name="Rectangle 131"/>
            <p:cNvSpPr>
              <a:spLocks noChangeArrowheads="1"/>
            </p:cNvSpPr>
            <p:nvPr/>
          </p:nvSpPr>
          <p:spPr bwMode="auto">
            <a:xfrm>
              <a:off x="4128" y="2625"/>
              <a:ext cx="1344" cy="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solidFill>
                    <a:srgbClr val="FF0000"/>
                  </a:solidFill>
                </a:rPr>
                <a:t>包容面</a:t>
              </a:r>
            </a:p>
          </p:txBody>
        </p:sp>
        <p:sp>
          <p:nvSpPr>
            <p:cNvPr id="6155" name="Rectangle 130"/>
            <p:cNvSpPr>
              <a:spLocks noChangeArrowheads="1"/>
            </p:cNvSpPr>
            <p:nvPr/>
          </p:nvSpPr>
          <p:spPr bwMode="auto">
            <a:xfrm>
              <a:off x="2784" y="2632"/>
              <a:ext cx="1344" cy="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solidFill>
                    <a:srgbClr val="FF0000"/>
                  </a:solidFill>
                </a:rPr>
                <a:t>内尺寸</a:t>
              </a:r>
            </a:p>
          </p:txBody>
        </p:sp>
        <p:sp>
          <p:nvSpPr>
            <p:cNvPr id="6156" name="Rectangle 129"/>
            <p:cNvSpPr>
              <a:spLocks noChangeArrowheads="1"/>
            </p:cNvSpPr>
            <p:nvPr/>
          </p:nvSpPr>
          <p:spPr bwMode="auto">
            <a:xfrm>
              <a:off x="1440" y="2534"/>
              <a:ext cx="1440" cy="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20000"/>
                </a:spcBef>
              </a:pPr>
              <a:r>
                <a:rPr lang="zh-CN" altLang="en-US" b="1" dirty="0">
                  <a:solidFill>
                    <a:srgbClr val="FF0000"/>
                  </a:solidFill>
                </a:rPr>
                <a:t>尺寸由小→大</a:t>
              </a:r>
            </a:p>
          </p:txBody>
        </p:sp>
        <p:sp>
          <p:nvSpPr>
            <p:cNvPr id="6157" name="Rectangle 128"/>
            <p:cNvSpPr>
              <a:spLocks noChangeArrowheads="1"/>
            </p:cNvSpPr>
            <p:nvPr/>
          </p:nvSpPr>
          <p:spPr bwMode="auto">
            <a:xfrm>
              <a:off x="480" y="2679"/>
              <a:ext cx="864"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200" b="1" dirty="0"/>
                <a:t>孔</a:t>
              </a:r>
            </a:p>
          </p:txBody>
        </p:sp>
        <p:sp>
          <p:nvSpPr>
            <p:cNvPr id="6158" name="Rectangle 127"/>
            <p:cNvSpPr>
              <a:spLocks noChangeArrowheads="1"/>
            </p:cNvSpPr>
            <p:nvPr/>
          </p:nvSpPr>
          <p:spPr bwMode="auto">
            <a:xfrm>
              <a:off x="4128" y="2088"/>
              <a:ext cx="134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t>配合时</a:t>
              </a:r>
            </a:p>
          </p:txBody>
        </p:sp>
        <p:sp>
          <p:nvSpPr>
            <p:cNvPr id="6159" name="Rectangle 126"/>
            <p:cNvSpPr>
              <a:spLocks noChangeArrowheads="1"/>
            </p:cNvSpPr>
            <p:nvPr/>
          </p:nvSpPr>
          <p:spPr bwMode="auto">
            <a:xfrm>
              <a:off x="2784" y="2085"/>
              <a:ext cx="1344"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t>测量时</a:t>
              </a:r>
            </a:p>
          </p:txBody>
        </p:sp>
        <p:sp>
          <p:nvSpPr>
            <p:cNvPr id="6160" name="Rectangle 125"/>
            <p:cNvSpPr>
              <a:spLocks noChangeArrowheads="1"/>
            </p:cNvSpPr>
            <p:nvPr/>
          </p:nvSpPr>
          <p:spPr bwMode="auto">
            <a:xfrm>
              <a:off x="1344" y="2085"/>
              <a:ext cx="1440" cy="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b="1" dirty="0"/>
                <a:t>加工时</a:t>
              </a:r>
            </a:p>
          </p:txBody>
        </p:sp>
        <p:sp>
          <p:nvSpPr>
            <p:cNvPr id="6161" name="Rectangle 124"/>
            <p:cNvSpPr>
              <a:spLocks noChangeArrowheads="1"/>
            </p:cNvSpPr>
            <p:nvPr/>
          </p:nvSpPr>
          <p:spPr bwMode="auto">
            <a:xfrm>
              <a:off x="480" y="2016"/>
              <a:ext cx="86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20000"/>
                </a:spcBef>
              </a:pPr>
              <a:endParaRPr lang="zh-CN" altLang="zh-CN" sz="2000"/>
            </a:p>
          </p:txBody>
        </p:sp>
        <p:sp>
          <p:nvSpPr>
            <p:cNvPr id="6162" name="Line 137"/>
            <p:cNvSpPr>
              <a:spLocks noChangeShapeType="1"/>
            </p:cNvSpPr>
            <p:nvPr/>
          </p:nvSpPr>
          <p:spPr bwMode="auto">
            <a:xfrm>
              <a:off x="525" y="2478"/>
              <a:ext cx="49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3" name="Line 138"/>
            <p:cNvSpPr>
              <a:spLocks noChangeShapeType="1"/>
            </p:cNvSpPr>
            <p:nvPr/>
          </p:nvSpPr>
          <p:spPr bwMode="auto">
            <a:xfrm>
              <a:off x="480" y="3120"/>
              <a:ext cx="49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4" name="Line 139"/>
            <p:cNvSpPr>
              <a:spLocks noChangeShapeType="1"/>
            </p:cNvSpPr>
            <p:nvPr/>
          </p:nvSpPr>
          <p:spPr bwMode="auto">
            <a:xfrm>
              <a:off x="480" y="3717"/>
              <a:ext cx="499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5" name="Line 140"/>
            <p:cNvSpPr>
              <a:spLocks noChangeShapeType="1"/>
            </p:cNvSpPr>
            <p:nvPr/>
          </p:nvSpPr>
          <p:spPr bwMode="auto">
            <a:xfrm>
              <a:off x="480" y="2016"/>
              <a:ext cx="0" cy="170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6" name="Line 141"/>
            <p:cNvSpPr>
              <a:spLocks noChangeShapeType="1"/>
            </p:cNvSpPr>
            <p:nvPr/>
          </p:nvSpPr>
          <p:spPr bwMode="auto">
            <a:xfrm>
              <a:off x="1344" y="2016"/>
              <a:ext cx="0" cy="17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7" name="Line 142"/>
            <p:cNvSpPr>
              <a:spLocks noChangeShapeType="1"/>
            </p:cNvSpPr>
            <p:nvPr/>
          </p:nvSpPr>
          <p:spPr bwMode="auto">
            <a:xfrm>
              <a:off x="2784" y="2016"/>
              <a:ext cx="0" cy="17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8" name="Line 143"/>
            <p:cNvSpPr>
              <a:spLocks noChangeShapeType="1"/>
            </p:cNvSpPr>
            <p:nvPr/>
          </p:nvSpPr>
          <p:spPr bwMode="auto">
            <a:xfrm>
              <a:off x="4128" y="2016"/>
              <a:ext cx="0" cy="17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69" name="Line 144"/>
            <p:cNvSpPr>
              <a:spLocks noChangeShapeType="1"/>
            </p:cNvSpPr>
            <p:nvPr/>
          </p:nvSpPr>
          <p:spPr bwMode="auto">
            <a:xfrm>
              <a:off x="5472" y="2016"/>
              <a:ext cx="0" cy="170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0" name="Line 146"/>
            <p:cNvSpPr>
              <a:spLocks noChangeShapeType="1"/>
            </p:cNvSpPr>
            <p:nvPr/>
          </p:nvSpPr>
          <p:spPr bwMode="auto">
            <a:xfrm>
              <a:off x="4128" y="2016"/>
              <a:ext cx="13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1" name="Line 149"/>
            <p:cNvSpPr>
              <a:spLocks noChangeShapeType="1"/>
            </p:cNvSpPr>
            <p:nvPr/>
          </p:nvSpPr>
          <p:spPr bwMode="auto">
            <a:xfrm>
              <a:off x="480" y="2016"/>
              <a:ext cx="864" cy="480"/>
            </a:xfrm>
            <a:prstGeom prst="line">
              <a:avLst/>
            </a:prstGeom>
            <a:noFill/>
            <a:ln w="12700" cap="rnd">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2" name="Line 136"/>
            <p:cNvSpPr>
              <a:spLocks noChangeShapeType="1"/>
            </p:cNvSpPr>
            <p:nvPr/>
          </p:nvSpPr>
          <p:spPr bwMode="auto">
            <a:xfrm>
              <a:off x="480" y="2016"/>
              <a:ext cx="3648"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WordArt 171"/>
            <p:cNvSpPr>
              <a:spLocks noChangeArrowheads="1" noChangeShapeType="1" noTextEdit="1"/>
            </p:cNvSpPr>
            <p:nvPr/>
          </p:nvSpPr>
          <p:spPr bwMode="auto">
            <a:xfrm>
              <a:off x="912" y="2064"/>
              <a:ext cx="384" cy="192"/>
            </a:xfrm>
            <a:prstGeom prst="rect">
              <a:avLst/>
            </a:prstGeom>
          </p:spPr>
          <p:txBody>
            <a:bodyPr wrap="none" fromWordArt="1">
              <a:prstTxWarp prst="textPlain">
                <a:avLst>
                  <a:gd name="adj" fmla="val 50000"/>
                </a:avLst>
              </a:prstTxWarp>
            </a:bodyPr>
            <a:lstStyle/>
            <a:p>
              <a:r>
                <a:rPr lang="zh-CN" altLang="en-US" sz="3600" kern="10">
                  <a:ln w="9525">
                    <a:solidFill>
                      <a:srgbClr val="000000"/>
                    </a:solidFill>
                    <a:round/>
                    <a:headEnd/>
                    <a:tailEnd/>
                  </a:ln>
                  <a:solidFill>
                    <a:srgbClr val="000000"/>
                  </a:solidFill>
                  <a:latin typeface="宋体"/>
                  <a:ea typeface="宋体"/>
                </a:rPr>
                <a:t>内容</a:t>
              </a:r>
            </a:p>
          </p:txBody>
        </p:sp>
        <p:sp>
          <p:nvSpPr>
            <p:cNvPr id="6174" name="WordArt 172"/>
            <p:cNvSpPr>
              <a:spLocks noChangeArrowheads="1" noChangeShapeType="1" noTextEdit="1"/>
            </p:cNvSpPr>
            <p:nvPr/>
          </p:nvSpPr>
          <p:spPr bwMode="auto">
            <a:xfrm rot="95754">
              <a:off x="528" y="2256"/>
              <a:ext cx="432" cy="192"/>
            </a:xfrm>
            <a:prstGeom prst="rect">
              <a:avLst/>
            </a:prstGeom>
          </p:spPr>
          <p:txBody>
            <a:bodyPr wrap="none" fromWordArt="1">
              <a:prstTxWarp prst="textPlain">
                <a:avLst>
                  <a:gd name="adj" fmla="val 50000"/>
                </a:avLst>
              </a:prstTxWarp>
            </a:bodyPr>
            <a:lstStyle/>
            <a:p>
              <a:r>
                <a:rPr lang="zh-CN" altLang="en-US" sz="3600" kern="10">
                  <a:ln w="9525">
                    <a:solidFill>
                      <a:srgbClr val="000000"/>
                    </a:solidFill>
                    <a:round/>
                    <a:headEnd/>
                    <a:tailEnd/>
                  </a:ln>
                  <a:solidFill>
                    <a:srgbClr val="000000"/>
                  </a:solidFill>
                  <a:latin typeface="宋体"/>
                  <a:ea typeface="宋体"/>
                </a:rPr>
                <a:t>名称</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
                                        </p:tgtEl>
                                        <p:attrNameLst>
                                          <p:attrName>style.visibility</p:attrName>
                                        </p:attrNameLst>
                                      </p:cBhvr>
                                      <p:to>
                                        <p:strVal val="visible"/>
                                      </p:to>
                                    </p:set>
                                    <p:animEffect transition="in" filter="wipe(left)">
                                      <p:cBhvr>
                                        <p:cTn id="12" dur="3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1"/>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0C042ABB-1405-4303-8A36-890B1F97F3D6}" type="slidenum">
              <a:rPr lang="en-US" altLang="zh-CN" sz="2000" smtClean="0">
                <a:solidFill>
                  <a:schemeClr val="accent2"/>
                </a:solidFill>
              </a:rPr>
              <a:pPr eaLnBrk="1" hangingPunct="1"/>
              <a:t>6</a:t>
            </a:fld>
            <a:endParaRPr lang="en-US" altLang="zh-CN" sz="2000" smtClean="0">
              <a:solidFill>
                <a:schemeClr val="accent2"/>
              </a:solidFill>
            </a:endParaRPr>
          </a:p>
        </p:txBody>
      </p:sp>
      <p:sp>
        <p:nvSpPr>
          <p:cNvPr id="3" name="Rectangle 8"/>
          <p:cNvSpPr>
            <a:spLocks noChangeArrowheads="1"/>
          </p:cNvSpPr>
          <p:nvPr/>
        </p:nvSpPr>
        <p:spPr bwMode="auto">
          <a:xfrm>
            <a:off x="999357" y="730919"/>
            <a:ext cx="6668988"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lnSpc>
                <a:spcPct val="120000"/>
              </a:lnSpc>
            </a:pPr>
            <a:r>
              <a:rPr lang="en-US" altLang="zh-CN" sz="2400" b="1" dirty="0"/>
              <a:t>2.  </a:t>
            </a:r>
            <a:r>
              <a:rPr lang="zh-CN" altLang="en-US" sz="2400" b="1" dirty="0"/>
              <a:t>孔与轴结合的使用要求</a:t>
            </a:r>
            <a:endParaRPr lang="en-US" altLang="zh-CN" sz="2400" b="1" dirty="0"/>
          </a:p>
          <a:p>
            <a:pPr algn="l" eaLnBrk="0" hangingPunct="0">
              <a:lnSpc>
                <a:spcPct val="120000"/>
              </a:lnSpc>
            </a:pPr>
            <a:r>
              <a:rPr lang="zh-CN" altLang="en-US" sz="2400" b="1" dirty="0"/>
              <a:t>      根据使用要求的不同，可归纳为以下三类：</a:t>
            </a:r>
          </a:p>
        </p:txBody>
      </p:sp>
      <p:sp>
        <p:nvSpPr>
          <p:cNvPr id="4" name="Rectangle 9"/>
          <p:cNvSpPr>
            <a:spLocks noChangeArrowheads="1"/>
          </p:cNvSpPr>
          <p:nvPr/>
        </p:nvSpPr>
        <p:spPr bwMode="auto">
          <a:xfrm>
            <a:off x="999356" y="1738982"/>
            <a:ext cx="4576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dirty="0"/>
              <a:t>（</a:t>
            </a:r>
            <a:r>
              <a:rPr lang="en-US" altLang="zh-CN" sz="2400" b="1" dirty="0"/>
              <a:t>1</a:t>
            </a:r>
            <a:r>
              <a:rPr lang="zh-CN" altLang="en-US" sz="2400" b="1" dirty="0"/>
              <a:t>）</a:t>
            </a:r>
            <a:r>
              <a:rPr lang="en-US" altLang="zh-CN" sz="2400" b="1" dirty="0"/>
              <a:t> </a:t>
            </a:r>
            <a:r>
              <a:rPr lang="zh-CN" altLang="en-US" sz="2400" b="1" dirty="0">
                <a:solidFill>
                  <a:srgbClr val="993300"/>
                </a:solidFill>
              </a:rPr>
              <a:t>用作相对运动副</a:t>
            </a:r>
          </a:p>
        </p:txBody>
      </p:sp>
      <p:sp>
        <p:nvSpPr>
          <p:cNvPr id="5" name="Rectangle 10"/>
          <p:cNvSpPr>
            <a:spLocks noChangeArrowheads="1"/>
          </p:cNvSpPr>
          <p:nvPr/>
        </p:nvSpPr>
        <p:spPr bwMode="auto">
          <a:xfrm>
            <a:off x="1016819" y="2962944"/>
            <a:ext cx="5008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dirty="0"/>
              <a:t>（</a:t>
            </a:r>
            <a:r>
              <a:rPr lang="en-US" altLang="zh-CN" sz="2400" b="1" dirty="0"/>
              <a:t>2</a:t>
            </a:r>
            <a:r>
              <a:rPr lang="zh-CN" altLang="en-US" sz="2400" b="1" dirty="0"/>
              <a:t>）</a:t>
            </a:r>
            <a:r>
              <a:rPr lang="en-US" altLang="zh-CN" sz="2400" b="1" dirty="0"/>
              <a:t> </a:t>
            </a:r>
            <a:r>
              <a:rPr lang="zh-CN" altLang="en-US" sz="2400" b="1" dirty="0">
                <a:solidFill>
                  <a:srgbClr val="993300"/>
                </a:solidFill>
              </a:rPr>
              <a:t>用作固定连接</a:t>
            </a:r>
          </a:p>
        </p:txBody>
      </p:sp>
      <p:sp>
        <p:nvSpPr>
          <p:cNvPr id="6" name="Rectangle 11"/>
          <p:cNvSpPr>
            <a:spLocks noChangeArrowheads="1"/>
          </p:cNvSpPr>
          <p:nvPr/>
        </p:nvSpPr>
        <p:spPr bwMode="auto">
          <a:xfrm>
            <a:off x="1134949" y="4267944"/>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2400" b="1" dirty="0"/>
              <a:t>（</a:t>
            </a:r>
            <a:r>
              <a:rPr lang="en-US" altLang="zh-CN" sz="2400" b="1" dirty="0"/>
              <a:t>3</a:t>
            </a:r>
            <a:r>
              <a:rPr lang="zh-CN" altLang="en-US" sz="2400" b="1" dirty="0"/>
              <a:t>）</a:t>
            </a:r>
            <a:r>
              <a:rPr lang="zh-CN" altLang="en-US" sz="2400" b="1" dirty="0">
                <a:solidFill>
                  <a:srgbClr val="993300"/>
                </a:solidFill>
              </a:rPr>
              <a:t>用作定位可拆连接</a:t>
            </a:r>
          </a:p>
        </p:txBody>
      </p:sp>
      <p:sp>
        <p:nvSpPr>
          <p:cNvPr id="7" name="Text Box 18"/>
          <p:cNvSpPr txBox="1">
            <a:spLocks noChangeArrowheads="1"/>
          </p:cNvSpPr>
          <p:nvPr/>
        </p:nvSpPr>
        <p:spPr bwMode="auto">
          <a:xfrm>
            <a:off x="710431" y="2145382"/>
            <a:ext cx="767799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sz="2400" b="1" dirty="0" smtClean="0"/>
              <a:t> </a:t>
            </a:r>
            <a:r>
              <a:rPr lang="zh-CN" altLang="en-US" sz="2400" b="1" dirty="0" smtClean="0"/>
              <a:t>这</a:t>
            </a:r>
            <a:r>
              <a:rPr lang="zh-CN" altLang="en-US" sz="2400" b="1" dirty="0"/>
              <a:t>类结合必须保证有一定的</a:t>
            </a:r>
            <a:r>
              <a:rPr lang="zh-CN" altLang="en-US" sz="2400" b="1" dirty="0">
                <a:solidFill>
                  <a:srgbClr val="FF0000"/>
                </a:solidFill>
              </a:rPr>
              <a:t>间隙</a:t>
            </a:r>
            <a:r>
              <a:rPr lang="en-US" altLang="zh-CN" sz="2400" b="1" dirty="0">
                <a:solidFill>
                  <a:srgbClr val="FF0000"/>
                </a:solidFill>
              </a:rPr>
              <a:t>,</a:t>
            </a:r>
            <a:r>
              <a:rPr lang="zh-CN" altLang="en-US" sz="2400" b="1" dirty="0"/>
              <a:t>主要用于有相对转动或移动的机构。</a:t>
            </a:r>
          </a:p>
        </p:txBody>
      </p:sp>
      <p:sp>
        <p:nvSpPr>
          <p:cNvPr id="8" name="Text Box 19"/>
          <p:cNvSpPr txBox="1">
            <a:spLocks noChangeArrowheads="1"/>
          </p:cNvSpPr>
          <p:nvPr/>
        </p:nvSpPr>
        <p:spPr bwMode="auto">
          <a:xfrm>
            <a:off x="768945" y="3356992"/>
            <a:ext cx="756096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a:t>
            </a:r>
            <a:r>
              <a:rPr lang="en-US" altLang="zh-CN" sz="2400" b="1" dirty="0" smtClean="0"/>
              <a:t>       </a:t>
            </a:r>
            <a:r>
              <a:rPr lang="zh-CN" altLang="en-US" sz="2400" b="1" dirty="0" smtClean="0"/>
              <a:t>这</a:t>
            </a:r>
            <a:r>
              <a:rPr lang="zh-CN" altLang="en-US" sz="2400" b="1" dirty="0"/>
              <a:t>类结合必须保证有一定的</a:t>
            </a:r>
            <a:r>
              <a:rPr lang="zh-CN" altLang="en-US" sz="2400" b="1" dirty="0">
                <a:solidFill>
                  <a:srgbClr val="FF0000"/>
                </a:solidFill>
              </a:rPr>
              <a:t>过盈，</a:t>
            </a:r>
            <a:r>
              <a:rPr lang="zh-CN" altLang="en-US" sz="2400" b="1" dirty="0"/>
              <a:t>使之能够传递扭矩或轴向力时不打滑。</a:t>
            </a:r>
          </a:p>
        </p:txBody>
      </p:sp>
      <p:sp>
        <p:nvSpPr>
          <p:cNvPr id="9" name="Text Box 20"/>
          <p:cNvSpPr txBox="1">
            <a:spLocks noChangeArrowheads="1"/>
          </p:cNvSpPr>
          <p:nvPr/>
        </p:nvSpPr>
        <p:spPr bwMode="auto">
          <a:xfrm>
            <a:off x="754881" y="4690268"/>
            <a:ext cx="7633543"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2400" b="1" dirty="0"/>
              <a:t>        </a:t>
            </a:r>
            <a:r>
              <a:rPr lang="zh-CN" altLang="en-US" sz="2400" b="1" dirty="0"/>
              <a:t>这类结合必须保证</a:t>
            </a:r>
            <a:r>
              <a:rPr lang="zh-CN" altLang="en-US" sz="2400" b="1" dirty="0">
                <a:solidFill>
                  <a:srgbClr val="FF0000"/>
                </a:solidFill>
              </a:rPr>
              <a:t>间隙不大，过盈也不能大，</a:t>
            </a:r>
            <a:r>
              <a:rPr lang="zh-CN" altLang="en-US" sz="2400" b="1" dirty="0"/>
              <a:t>主要用于定位</a:t>
            </a:r>
            <a:r>
              <a:rPr lang="zh-CN" altLang="en-US" b="1" dirty="0"/>
              <a:t>可拆连接。</a:t>
            </a:r>
          </a:p>
        </p:txBody>
      </p:sp>
      <p:sp>
        <p:nvSpPr>
          <p:cNvPr id="2" name="圆角矩形 1">
            <a:hlinkClick r:id="rId2" action="ppaction://hlinksldjump"/>
          </p:cNvPr>
          <p:cNvSpPr/>
          <p:nvPr/>
        </p:nvSpPr>
        <p:spPr bwMode="auto">
          <a:xfrm>
            <a:off x="6542113" y="5733255"/>
            <a:ext cx="1800200" cy="611273"/>
          </a:xfrm>
          <a:prstGeom prst="roundRect">
            <a:avLst/>
          </a:prstGeom>
          <a:noFill/>
          <a:ln w="57150" cap="flat" cmpd="sng" algn="ctr">
            <a:solidFill>
              <a:schemeClr val="accent5">
                <a:lumMod val="50000"/>
              </a:schemeClr>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8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par>
                          <p:cTn id="8" fill="hold" nodeType="withGroup">
                            <p:stCondLst>
                              <p:cond delay="27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300"/>
                                        <p:tgtEl>
                                          <p:spTgt spid="3">
                                            <p:txEl>
                                              <p:pRg st="1" end="1"/>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iterate type="wd">
                                    <p:tmPct val="100000"/>
                                  </p:iterate>
                                  <p:childTnLst>
                                    <p:set>
                                      <p:cBhvr>
                                        <p:cTn id="15" dur="1" fill="hold">
                                          <p:stCondLst>
                                            <p:cond delay="0"/>
                                          </p:stCondLst>
                                        </p:cTn>
                                        <p:tgtEl>
                                          <p:spTgt spid="4">
                                            <p:txEl>
                                              <p:pRg st="0" end="0"/>
                                            </p:txEl>
                                          </p:spTgt>
                                        </p:tgtEl>
                                        <p:attrNameLst>
                                          <p:attrName>style.visibility</p:attrName>
                                        </p:attrNameLst>
                                      </p:cBhvr>
                                      <p:to>
                                        <p:strVal val="visible"/>
                                      </p:to>
                                    </p:set>
                                    <p:animEffect transition="in" filter="wipe(left)">
                                      <p:cBhvr>
                                        <p:cTn id="16" dur="300"/>
                                        <p:tgtEl>
                                          <p:spTgt spid="4">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3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iterate type="wd">
                                    <p:tmPct val="100000"/>
                                  </p:iterate>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300"/>
                                        <p:tgtEl>
                                          <p:spTgt spid="5">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8"/>
                                        </p:tgtEl>
                                        <p:attrNameLst>
                                          <p:attrName>style.visibility</p:attrName>
                                        </p:attrNameLst>
                                      </p:cBhvr>
                                      <p:to>
                                        <p:strVal val="visible"/>
                                      </p:to>
                                    </p:set>
                                    <p:animEffect transition="in" filter="wipe(left)">
                                      <p:cBhvr>
                                        <p:cTn id="31" dur="300"/>
                                        <p:tgtEl>
                                          <p:spTgt spid="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6">
                                            <p:txEl>
                                              <p:pRg st="0" end="0"/>
                                            </p:txEl>
                                          </p:spTgt>
                                        </p:tgtEl>
                                        <p:attrNameLst>
                                          <p:attrName>style.visibility</p:attrName>
                                        </p:attrNameLst>
                                      </p:cBhvr>
                                      <p:to>
                                        <p:strVal val="visible"/>
                                      </p:to>
                                    </p:set>
                                    <p:animEffect transition="in" filter="wipe(left)">
                                      <p:cBhvr>
                                        <p:cTn id="36" dur="300"/>
                                        <p:tgtEl>
                                          <p:spTgt spid="6">
                                            <p:txEl>
                                              <p:pRg st="0" end="0"/>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9"/>
                                        </p:tgtEl>
                                        <p:attrNameLst>
                                          <p:attrName>style.visibility</p:attrName>
                                        </p:attrNameLst>
                                      </p:cBhvr>
                                      <p:to>
                                        <p:strVal val="visible"/>
                                      </p:to>
                                    </p:set>
                                    <p:animEffect transition="in" filter="wipe(left)">
                                      <p:cBhvr>
                                        <p:cTn id="41"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build="p" autoUpdateAnimBg="0"/>
      <p:bldP spid="5" grpId="0" build="p" autoUpdateAnimBg="0"/>
      <p:bldP spid="6" grpId="0" build="p" autoUpdateAnimBg="0"/>
      <p:bldP spid="7" grpId="0" autoUpdateAnimBg="0"/>
      <p:bldP spid="8" grpId="0" autoUpdateAnimBg="0"/>
      <p:bldP spid="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53E48352-6049-47B8-B71F-C7D895A6BB8E}" type="slidenum">
              <a:rPr lang="en-US" altLang="zh-CN" sz="2000" smtClean="0">
                <a:solidFill>
                  <a:schemeClr val="accent2"/>
                </a:solidFill>
              </a:rPr>
              <a:pPr eaLnBrk="1" hangingPunct="1"/>
              <a:t>7</a:t>
            </a:fld>
            <a:endParaRPr lang="en-US" altLang="zh-CN" sz="2000" smtClean="0">
              <a:solidFill>
                <a:schemeClr val="accent2"/>
              </a:solidFill>
            </a:endParaRPr>
          </a:p>
        </p:txBody>
      </p:sp>
      <p:sp>
        <p:nvSpPr>
          <p:cNvPr id="25604" name="Rectangle 4"/>
          <p:cNvSpPr>
            <a:spLocks noChangeArrowheads="1"/>
          </p:cNvSpPr>
          <p:nvPr/>
        </p:nvSpPr>
        <p:spPr bwMode="auto">
          <a:xfrm>
            <a:off x="646906" y="389607"/>
            <a:ext cx="7994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en-US" altLang="zh-CN" b="1" dirty="0"/>
              <a:t>  3.1.2 《</a:t>
            </a:r>
            <a:r>
              <a:rPr lang="zh-CN" altLang="en-US" b="1" dirty="0"/>
              <a:t>极限与配合</a:t>
            </a:r>
            <a:r>
              <a:rPr lang="en-US" altLang="zh-CN" b="1" dirty="0"/>
              <a:t>》</a:t>
            </a:r>
            <a:r>
              <a:rPr lang="zh-CN" altLang="en-US" b="1" dirty="0"/>
              <a:t>的基本结构（见图 </a:t>
            </a:r>
            <a:r>
              <a:rPr lang="en-US" altLang="zh-CN" b="1" dirty="0" smtClean="0"/>
              <a:t>3.1</a:t>
            </a:r>
            <a:r>
              <a:rPr lang="zh-CN" altLang="en-US" b="1" dirty="0"/>
              <a:t>）</a:t>
            </a:r>
            <a:endParaRPr lang="zh-CN" altLang="en-US" dirty="0"/>
          </a:p>
        </p:txBody>
      </p:sp>
      <p:sp>
        <p:nvSpPr>
          <p:cNvPr id="25630" name="Rectangle 30"/>
          <p:cNvSpPr>
            <a:spLocks noChangeArrowheads="1"/>
          </p:cNvSpPr>
          <p:nvPr/>
        </p:nvSpPr>
        <p:spPr bwMode="auto">
          <a:xfrm>
            <a:off x="394841" y="836613"/>
            <a:ext cx="8137599"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en-US" altLang="zh-CN" b="1" dirty="0"/>
              <a:t>        </a:t>
            </a:r>
            <a:r>
              <a:rPr lang="zh-CN" altLang="en-US" sz="2400" b="1" dirty="0"/>
              <a:t>为了满足孔、轴结合的使用要求，以保证零、部件的互换性，并考虑便于国际交流，所以我国的</a:t>
            </a:r>
            <a:r>
              <a:rPr lang="en-US" altLang="zh-CN" sz="2400" b="1" dirty="0"/>
              <a:t>《</a:t>
            </a:r>
            <a:r>
              <a:rPr lang="zh-CN" altLang="en-US" sz="2400" b="1" dirty="0"/>
              <a:t>极限与配合</a:t>
            </a:r>
            <a:r>
              <a:rPr lang="en-US" altLang="zh-CN" sz="2400" b="1" dirty="0"/>
              <a:t>》</a:t>
            </a:r>
            <a:r>
              <a:rPr lang="zh-CN" altLang="en-US" sz="2400" b="1" dirty="0"/>
              <a:t>标准采用国际公差制，其基本结构如图</a:t>
            </a:r>
            <a:r>
              <a:rPr lang="en-US" altLang="zh-CN" sz="2400" b="1" dirty="0" smtClean="0"/>
              <a:t>3.1</a:t>
            </a:r>
            <a:r>
              <a:rPr lang="zh-CN" altLang="en-US" sz="2400" b="1" dirty="0" smtClean="0"/>
              <a:t>所</a:t>
            </a:r>
            <a:r>
              <a:rPr lang="zh-CN" altLang="en-US" sz="2400" b="1" dirty="0"/>
              <a:t>示。</a:t>
            </a:r>
            <a:endParaRPr lang="zh-CN" altLang="en-US" sz="2400" dirty="0"/>
          </a:p>
        </p:txBody>
      </p:sp>
      <p:grpSp>
        <p:nvGrpSpPr>
          <p:cNvPr id="25659" name="Group 59"/>
          <p:cNvGrpSpPr>
            <a:grpSpLocks/>
          </p:cNvGrpSpPr>
          <p:nvPr/>
        </p:nvGrpSpPr>
        <p:grpSpPr bwMode="auto">
          <a:xfrm>
            <a:off x="395288" y="2974975"/>
            <a:ext cx="8137525" cy="2184400"/>
            <a:chOff x="249" y="2251"/>
            <a:chExt cx="5126" cy="1376"/>
          </a:xfrm>
        </p:grpSpPr>
        <p:sp>
          <p:nvSpPr>
            <p:cNvPr id="8203" name="Text Box 7"/>
            <p:cNvSpPr txBox="1">
              <a:spLocks noChangeArrowheads="1"/>
            </p:cNvSpPr>
            <p:nvPr/>
          </p:nvSpPr>
          <p:spPr bwMode="auto">
            <a:xfrm>
              <a:off x="1292" y="3339"/>
              <a:ext cx="375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b="1" dirty="0">
                  <a:latin typeface="宋体" pitchFamily="2" charset="-122"/>
                </a:rPr>
                <a:t>图 </a:t>
              </a:r>
              <a:r>
                <a:rPr lang="en-US" altLang="zh-CN" sz="2400" b="1" dirty="0" smtClean="0">
                  <a:latin typeface="宋体" pitchFamily="2" charset="-122"/>
                </a:rPr>
                <a:t>3.1  </a:t>
              </a:r>
              <a:r>
                <a:rPr lang="zh-CN" altLang="en-US" sz="2400" b="1" dirty="0">
                  <a:latin typeface="宋体" pitchFamily="2" charset="-122"/>
                </a:rPr>
                <a:t>极限与配合标准的基本结构</a:t>
              </a:r>
            </a:p>
          </p:txBody>
        </p:sp>
        <p:grpSp>
          <p:nvGrpSpPr>
            <p:cNvPr id="8204" name="Group 54"/>
            <p:cNvGrpSpPr>
              <a:grpSpLocks/>
            </p:cNvGrpSpPr>
            <p:nvPr/>
          </p:nvGrpSpPr>
          <p:grpSpPr bwMode="auto">
            <a:xfrm>
              <a:off x="249" y="2251"/>
              <a:ext cx="5126" cy="725"/>
              <a:chOff x="249" y="1979"/>
              <a:chExt cx="5126" cy="725"/>
            </a:xfrm>
          </p:grpSpPr>
          <p:sp>
            <p:nvSpPr>
              <p:cNvPr id="8205" name="Rectangle 27"/>
              <p:cNvSpPr>
                <a:spLocks noChangeArrowheads="1"/>
              </p:cNvSpPr>
              <p:nvPr/>
            </p:nvSpPr>
            <p:spPr bwMode="auto">
              <a:xfrm>
                <a:off x="4378" y="2025"/>
                <a:ext cx="997" cy="589"/>
              </a:xfrm>
              <a:prstGeom prst="rect">
                <a:avLst/>
              </a:prstGeom>
              <a:solidFill>
                <a:schemeClr val="bg1"/>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000" b="1"/>
                  <a:t>公差带和</a:t>
                </a:r>
                <a:endParaRPr lang="en-US" altLang="zh-CN" sz="2000" b="1"/>
              </a:p>
              <a:p>
                <a:r>
                  <a:rPr lang="zh-CN" altLang="en-US" sz="2000" b="1"/>
                  <a:t>配合的选择</a:t>
                </a:r>
              </a:p>
            </p:txBody>
          </p:sp>
          <p:sp>
            <p:nvSpPr>
              <p:cNvPr id="8206" name="Rectangle 37"/>
              <p:cNvSpPr>
                <a:spLocks noChangeArrowheads="1"/>
              </p:cNvSpPr>
              <p:nvPr/>
            </p:nvSpPr>
            <p:spPr bwMode="auto">
              <a:xfrm>
                <a:off x="249" y="2160"/>
                <a:ext cx="998" cy="40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000" b="1"/>
                  <a:t>极限与配合</a:t>
                </a:r>
              </a:p>
              <a:p>
                <a:r>
                  <a:rPr lang="zh-CN" altLang="en-US" sz="2000" b="1"/>
                  <a:t>标准</a:t>
                </a:r>
              </a:p>
            </p:txBody>
          </p:sp>
          <p:sp>
            <p:nvSpPr>
              <p:cNvPr id="8207" name="Rectangle 38"/>
              <p:cNvSpPr>
                <a:spLocks noChangeArrowheads="1"/>
              </p:cNvSpPr>
              <p:nvPr/>
            </p:nvSpPr>
            <p:spPr bwMode="auto">
              <a:xfrm>
                <a:off x="1519" y="2160"/>
                <a:ext cx="862" cy="40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000" b="1"/>
                  <a:t>配合制</a:t>
                </a:r>
              </a:p>
              <a:p>
                <a:r>
                  <a:rPr lang="zh-CN" altLang="en-US" sz="2000" b="1"/>
                  <a:t>（基准制）</a:t>
                </a:r>
              </a:p>
            </p:txBody>
          </p:sp>
          <p:sp>
            <p:nvSpPr>
              <p:cNvPr id="8208" name="Rectangle 39"/>
              <p:cNvSpPr>
                <a:spLocks noChangeArrowheads="1"/>
              </p:cNvSpPr>
              <p:nvPr/>
            </p:nvSpPr>
            <p:spPr bwMode="auto">
              <a:xfrm>
                <a:off x="2789" y="1979"/>
                <a:ext cx="1089" cy="22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000" b="1"/>
                  <a:t>标准公差系列</a:t>
                </a:r>
              </a:p>
            </p:txBody>
          </p:sp>
          <p:sp>
            <p:nvSpPr>
              <p:cNvPr id="8209" name="Rectangle 40"/>
              <p:cNvSpPr>
                <a:spLocks noChangeArrowheads="1"/>
              </p:cNvSpPr>
              <p:nvPr/>
            </p:nvSpPr>
            <p:spPr bwMode="auto">
              <a:xfrm>
                <a:off x="2789" y="2478"/>
                <a:ext cx="1089" cy="22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sz="2000" b="1"/>
                  <a:t>基本偏差系列</a:t>
                </a:r>
              </a:p>
            </p:txBody>
          </p:sp>
          <p:sp>
            <p:nvSpPr>
              <p:cNvPr id="8210" name="Line 41"/>
              <p:cNvSpPr>
                <a:spLocks noChangeShapeType="1"/>
              </p:cNvSpPr>
              <p:nvPr/>
            </p:nvSpPr>
            <p:spPr bwMode="auto">
              <a:xfrm>
                <a:off x="1247" y="2387"/>
                <a:ext cx="27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1" name="Line 42"/>
              <p:cNvSpPr>
                <a:spLocks noChangeShapeType="1"/>
              </p:cNvSpPr>
              <p:nvPr/>
            </p:nvSpPr>
            <p:spPr bwMode="auto">
              <a:xfrm>
                <a:off x="2517" y="2069"/>
                <a:ext cx="27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2" name="Line 43"/>
              <p:cNvSpPr>
                <a:spLocks noChangeShapeType="1"/>
              </p:cNvSpPr>
              <p:nvPr/>
            </p:nvSpPr>
            <p:spPr bwMode="auto">
              <a:xfrm>
                <a:off x="2517" y="2614"/>
                <a:ext cx="27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3" name="Line 44"/>
              <p:cNvSpPr>
                <a:spLocks noChangeShapeType="1"/>
              </p:cNvSpPr>
              <p:nvPr/>
            </p:nvSpPr>
            <p:spPr bwMode="auto">
              <a:xfrm>
                <a:off x="3969" y="2341"/>
                <a:ext cx="408"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4" name="Line 46"/>
              <p:cNvSpPr>
                <a:spLocks noChangeShapeType="1"/>
              </p:cNvSpPr>
              <p:nvPr/>
            </p:nvSpPr>
            <p:spPr bwMode="auto">
              <a:xfrm>
                <a:off x="2517" y="2069"/>
                <a:ext cx="0" cy="54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5" name="Line 48"/>
              <p:cNvSpPr>
                <a:spLocks noChangeShapeType="1"/>
              </p:cNvSpPr>
              <p:nvPr/>
            </p:nvSpPr>
            <p:spPr bwMode="auto">
              <a:xfrm>
                <a:off x="2381" y="2387"/>
                <a:ext cx="13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6" name="Line 51"/>
              <p:cNvSpPr>
                <a:spLocks noChangeShapeType="1"/>
              </p:cNvSpPr>
              <p:nvPr/>
            </p:nvSpPr>
            <p:spPr bwMode="auto">
              <a:xfrm>
                <a:off x="3878" y="2568"/>
                <a:ext cx="91"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7" name="Line 52"/>
              <p:cNvSpPr>
                <a:spLocks noChangeShapeType="1"/>
              </p:cNvSpPr>
              <p:nvPr/>
            </p:nvSpPr>
            <p:spPr bwMode="auto">
              <a:xfrm>
                <a:off x="3878" y="2069"/>
                <a:ext cx="91"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18" name="Line 53"/>
              <p:cNvSpPr>
                <a:spLocks noChangeShapeType="1"/>
              </p:cNvSpPr>
              <p:nvPr/>
            </p:nvSpPr>
            <p:spPr bwMode="auto">
              <a:xfrm>
                <a:off x="3969" y="2069"/>
                <a:ext cx="0" cy="49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25655" name="Rectangle 55"/>
          <p:cNvSpPr>
            <a:spLocks noChangeArrowheads="1"/>
          </p:cNvSpPr>
          <p:nvPr/>
        </p:nvSpPr>
        <p:spPr bwMode="auto">
          <a:xfrm>
            <a:off x="2627313" y="2566988"/>
            <a:ext cx="914400" cy="431800"/>
          </a:xfrm>
          <a:prstGeom prst="rect">
            <a:avLst/>
          </a:prstGeom>
          <a:noFill/>
          <a:ln w="38100">
            <a:solidFill>
              <a:srgbClr val="99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a:solidFill>
                  <a:srgbClr val="FF0000"/>
                </a:solidFill>
              </a:rPr>
              <a:t>1</a:t>
            </a:r>
          </a:p>
        </p:txBody>
      </p:sp>
      <p:sp>
        <p:nvSpPr>
          <p:cNvPr id="25656" name="Rectangle 56"/>
          <p:cNvSpPr>
            <a:spLocks noChangeArrowheads="1"/>
          </p:cNvSpPr>
          <p:nvPr/>
        </p:nvSpPr>
        <p:spPr bwMode="auto">
          <a:xfrm>
            <a:off x="4859338" y="2349500"/>
            <a:ext cx="914400" cy="431800"/>
          </a:xfrm>
          <a:prstGeom prst="rect">
            <a:avLst/>
          </a:prstGeom>
          <a:noFill/>
          <a:ln w="38100">
            <a:solidFill>
              <a:srgbClr val="99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a:solidFill>
                  <a:srgbClr val="FF0000"/>
                </a:solidFill>
              </a:rPr>
              <a:t>2</a:t>
            </a:r>
          </a:p>
        </p:txBody>
      </p:sp>
      <p:sp>
        <p:nvSpPr>
          <p:cNvPr id="25657" name="Rectangle 57"/>
          <p:cNvSpPr>
            <a:spLocks noChangeArrowheads="1"/>
          </p:cNvSpPr>
          <p:nvPr/>
        </p:nvSpPr>
        <p:spPr bwMode="auto">
          <a:xfrm>
            <a:off x="7308850" y="2493963"/>
            <a:ext cx="914400" cy="431800"/>
          </a:xfrm>
          <a:prstGeom prst="rect">
            <a:avLst/>
          </a:prstGeom>
          <a:noFill/>
          <a:ln w="38100">
            <a:solidFill>
              <a:srgbClr val="99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a:solidFill>
                  <a:srgbClr val="FF0000"/>
                </a:solidFill>
              </a:rPr>
              <a:t>4</a:t>
            </a:r>
          </a:p>
        </p:txBody>
      </p:sp>
      <p:sp>
        <p:nvSpPr>
          <p:cNvPr id="25658" name="Rectangle 58"/>
          <p:cNvSpPr>
            <a:spLocks noChangeArrowheads="1"/>
          </p:cNvSpPr>
          <p:nvPr/>
        </p:nvSpPr>
        <p:spPr bwMode="auto">
          <a:xfrm>
            <a:off x="4932363" y="4294188"/>
            <a:ext cx="914400" cy="431800"/>
          </a:xfrm>
          <a:prstGeom prst="rect">
            <a:avLst/>
          </a:prstGeom>
          <a:noFill/>
          <a:ln w="38100">
            <a:solidFill>
              <a:srgbClr val="99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zh-CN">
                <a:solidFill>
                  <a:srgbClr val="FF0000"/>
                </a:solidFill>
              </a:rPr>
              <a:t>3</a:t>
            </a:r>
          </a:p>
        </p:txBody>
      </p:sp>
      <p:sp>
        <p:nvSpPr>
          <p:cNvPr id="25660" name="Text Box 60"/>
          <p:cNvSpPr txBox="1">
            <a:spLocks noChangeArrowheads="1"/>
          </p:cNvSpPr>
          <p:nvPr/>
        </p:nvSpPr>
        <p:spPr bwMode="auto">
          <a:xfrm>
            <a:off x="468313" y="5373688"/>
            <a:ext cx="835183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由图</a:t>
            </a:r>
            <a:r>
              <a:rPr lang="en-US" altLang="zh-CN" sz="2400" b="1" dirty="0" smtClean="0"/>
              <a:t>3.1</a:t>
            </a:r>
            <a:r>
              <a:rPr lang="zh-CN" altLang="en-US" sz="2400" b="1" dirty="0" smtClean="0"/>
              <a:t>可见</a:t>
            </a:r>
            <a:r>
              <a:rPr lang="zh-CN" altLang="en-US" sz="2400" b="1" dirty="0"/>
              <a:t>，</a:t>
            </a:r>
            <a:r>
              <a:rPr lang="en-US" altLang="zh-CN" sz="2400" b="1" dirty="0"/>
              <a:t>《</a:t>
            </a:r>
            <a:r>
              <a:rPr lang="zh-CN" altLang="en-US" sz="2400" b="1" dirty="0"/>
              <a:t>极限与配合</a:t>
            </a:r>
            <a:r>
              <a:rPr lang="en-US" altLang="zh-CN" sz="2400" b="1" dirty="0"/>
              <a:t>》</a:t>
            </a:r>
            <a:r>
              <a:rPr lang="zh-CN" altLang="en-US" sz="2400" b="1" dirty="0"/>
              <a:t>国家标准主要由</a:t>
            </a:r>
            <a:r>
              <a:rPr lang="en-US" altLang="zh-CN" sz="2400" b="1" dirty="0"/>
              <a:t>4</a:t>
            </a:r>
            <a:r>
              <a:rPr lang="zh-CN" altLang="en-US" sz="2400" b="1" dirty="0"/>
              <a:t>部分组成。</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gtEl>
                                        <p:attrNameLst>
                                          <p:attrName>style.visibility</p:attrName>
                                        </p:attrNameLst>
                                      </p:cBhvr>
                                      <p:to>
                                        <p:strVal val="visible"/>
                                      </p:to>
                                    </p:set>
                                    <p:animEffect transition="in" filter="wipe(left)">
                                      <p:cBhvr>
                                        <p:cTn id="7" dur="300"/>
                                        <p:tgtEl>
                                          <p:spTgt spid="256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30"/>
                                        </p:tgtEl>
                                        <p:attrNameLst>
                                          <p:attrName>style.visibility</p:attrName>
                                        </p:attrNameLst>
                                      </p:cBhvr>
                                      <p:to>
                                        <p:strVal val="visible"/>
                                      </p:to>
                                    </p:set>
                                    <p:animEffect transition="in" filter="wipe(left)">
                                      <p:cBhvr>
                                        <p:cTn id="12" dur="300"/>
                                        <p:tgtEl>
                                          <p:spTgt spid="256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5659"/>
                                        </p:tgtEl>
                                        <p:attrNameLst>
                                          <p:attrName>style.visibility</p:attrName>
                                        </p:attrNameLst>
                                      </p:cBhvr>
                                      <p:to>
                                        <p:strVal val="visible"/>
                                      </p:to>
                                    </p:set>
                                    <p:anim calcmode="lin" valueType="num">
                                      <p:cBhvr additive="base">
                                        <p:cTn id="17" dur="2000" fill="hold"/>
                                        <p:tgtEl>
                                          <p:spTgt spid="25659"/>
                                        </p:tgtEl>
                                        <p:attrNameLst>
                                          <p:attrName>ppt_x</p:attrName>
                                        </p:attrNameLst>
                                      </p:cBhvr>
                                      <p:tavLst>
                                        <p:tav tm="0">
                                          <p:val>
                                            <p:strVal val="0-#ppt_w/2"/>
                                          </p:val>
                                        </p:tav>
                                        <p:tav tm="100000">
                                          <p:val>
                                            <p:strVal val="#ppt_x"/>
                                          </p:val>
                                        </p:tav>
                                      </p:tavLst>
                                    </p:anim>
                                    <p:anim calcmode="lin" valueType="num">
                                      <p:cBhvr additive="base">
                                        <p:cTn id="18" dur="2000" fill="hold"/>
                                        <p:tgtEl>
                                          <p:spTgt spid="2565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5655"/>
                                        </p:tgtEl>
                                        <p:attrNameLst>
                                          <p:attrName>style.visibility</p:attrName>
                                        </p:attrNameLst>
                                      </p:cBhvr>
                                      <p:to>
                                        <p:strVal val="visible"/>
                                      </p:to>
                                    </p:set>
                                    <p:animEffect transition="in" filter="blinds(horizontal)">
                                      <p:cBhvr>
                                        <p:cTn id="23" dur="500"/>
                                        <p:tgtEl>
                                          <p:spTgt spid="2565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25656"/>
                                        </p:tgtEl>
                                        <p:attrNameLst>
                                          <p:attrName>style.visibility</p:attrName>
                                        </p:attrNameLst>
                                      </p:cBhvr>
                                      <p:to>
                                        <p:strVal val="visible"/>
                                      </p:to>
                                    </p:set>
                                    <p:animEffect transition="in" filter="box(in)">
                                      <p:cBhvr>
                                        <p:cTn id="28" dur="500"/>
                                        <p:tgtEl>
                                          <p:spTgt spid="2565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5658"/>
                                        </p:tgtEl>
                                        <p:attrNameLst>
                                          <p:attrName>style.visibility</p:attrName>
                                        </p:attrNameLst>
                                      </p:cBhvr>
                                      <p:to>
                                        <p:strVal val="visible"/>
                                      </p:to>
                                    </p:set>
                                    <p:animEffect transition="in" filter="diamond(in)">
                                      <p:cBhvr>
                                        <p:cTn id="33" dur="2000"/>
                                        <p:tgtEl>
                                          <p:spTgt spid="2565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25657"/>
                                        </p:tgtEl>
                                        <p:attrNameLst>
                                          <p:attrName>style.visibility</p:attrName>
                                        </p:attrNameLst>
                                      </p:cBhvr>
                                      <p:to>
                                        <p:strVal val="visible"/>
                                      </p:to>
                                    </p:set>
                                    <p:animEffect transition="in" filter="checkerboard(across)">
                                      <p:cBhvr>
                                        <p:cTn id="38" dur="500"/>
                                        <p:tgtEl>
                                          <p:spTgt spid="2565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5660"/>
                                        </p:tgtEl>
                                        <p:attrNameLst>
                                          <p:attrName>style.visibility</p:attrName>
                                        </p:attrNameLst>
                                      </p:cBhvr>
                                      <p:to>
                                        <p:strVal val="visible"/>
                                      </p:to>
                                    </p:set>
                                    <p:animEffect transition="in" filter="wipe(left)">
                                      <p:cBhvr>
                                        <p:cTn id="43" dur="2000"/>
                                        <p:tgtEl>
                                          <p:spTgt spid="25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30" grpId="0" autoUpdateAnimBg="0"/>
      <p:bldP spid="25655" grpId="0" animBg="1"/>
      <p:bldP spid="25656" grpId="0" animBg="1"/>
      <p:bldP spid="25657" grpId="0" animBg="1"/>
      <p:bldP spid="25658" grpId="0" animBg="1"/>
      <p:bldP spid="256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AB095664-37FE-405B-8ADD-CEE027665761}" type="slidenum">
              <a:rPr lang="en-US" altLang="zh-CN" sz="2000" smtClean="0">
                <a:solidFill>
                  <a:schemeClr val="accent2"/>
                </a:solidFill>
              </a:rPr>
              <a:pPr eaLnBrk="1" hangingPunct="1"/>
              <a:t>8</a:t>
            </a:fld>
            <a:endParaRPr lang="en-US" altLang="zh-CN" sz="2000" smtClean="0">
              <a:solidFill>
                <a:schemeClr val="accent2"/>
              </a:solidFill>
            </a:endParaRPr>
          </a:p>
        </p:txBody>
      </p:sp>
      <p:sp>
        <p:nvSpPr>
          <p:cNvPr id="3079" name="Text Box 7"/>
          <p:cNvSpPr txBox="1">
            <a:spLocks noChangeArrowheads="1"/>
          </p:cNvSpPr>
          <p:nvPr/>
        </p:nvSpPr>
        <p:spPr bwMode="auto">
          <a:xfrm>
            <a:off x="686444" y="245592"/>
            <a:ext cx="77739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just" eaLnBrk="1" hangingPunct="1"/>
            <a:r>
              <a:rPr lang="en-US" altLang="zh-CN" b="1" dirty="0"/>
              <a:t>3.1.3 《</a:t>
            </a:r>
            <a:r>
              <a:rPr lang="zh-CN" altLang="en-US" b="1" dirty="0"/>
              <a:t>极限与配合</a:t>
            </a:r>
            <a:r>
              <a:rPr lang="en-US" altLang="zh-CN" b="1" dirty="0"/>
              <a:t>》</a:t>
            </a:r>
            <a:r>
              <a:rPr lang="zh-CN" altLang="en-US" b="1" dirty="0"/>
              <a:t>的基本术语和定义</a:t>
            </a:r>
            <a:endParaRPr lang="zh-CN" altLang="en-US" dirty="0"/>
          </a:p>
        </p:txBody>
      </p:sp>
      <p:sp>
        <p:nvSpPr>
          <p:cNvPr id="9220" name="矩形 1"/>
          <p:cNvSpPr>
            <a:spLocks noChangeArrowheads="1"/>
          </p:cNvSpPr>
          <p:nvPr/>
        </p:nvSpPr>
        <p:spPr bwMode="auto">
          <a:xfrm>
            <a:off x="667965" y="764704"/>
            <a:ext cx="786447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b="1" dirty="0"/>
              <a:t>         为了保证互换性</a:t>
            </a:r>
            <a:r>
              <a:rPr lang="en-US" altLang="zh-CN" sz="2400" b="1" dirty="0"/>
              <a:t>,</a:t>
            </a:r>
            <a:r>
              <a:rPr lang="zh-CN" altLang="en-US" sz="2400" b="1" dirty="0"/>
              <a:t>统一设计、制造、检验和使用上的认识</a:t>
            </a:r>
            <a:r>
              <a:rPr lang="en-US" altLang="zh-CN" sz="2400" b="1" dirty="0"/>
              <a:t>,</a:t>
            </a:r>
            <a:r>
              <a:rPr lang="zh-CN" altLang="en-US" sz="2400" b="1" dirty="0" smtClean="0"/>
              <a:t>在</a:t>
            </a:r>
            <a:r>
              <a:rPr lang="en-US" altLang="zh-CN" sz="2400" b="1" dirty="0" smtClean="0"/>
              <a:t>《</a:t>
            </a:r>
            <a:r>
              <a:rPr lang="zh-CN" altLang="en-US" sz="2400" b="1" dirty="0" smtClean="0"/>
              <a:t>极限</a:t>
            </a:r>
            <a:r>
              <a:rPr lang="zh-CN" altLang="en-US" sz="2400" b="1" dirty="0"/>
              <a:t>与</a:t>
            </a:r>
            <a:r>
              <a:rPr lang="zh-CN" altLang="en-US" sz="2400" b="1" dirty="0" smtClean="0"/>
              <a:t>配合</a:t>
            </a:r>
            <a:r>
              <a:rPr lang="en-US" altLang="zh-CN" sz="2400" b="1" dirty="0" smtClean="0"/>
              <a:t>》(</a:t>
            </a:r>
            <a:r>
              <a:rPr lang="zh-CN" altLang="en-US" sz="2400" b="1" dirty="0"/>
              <a:t>公差与配合</a:t>
            </a:r>
            <a:r>
              <a:rPr lang="en-US" altLang="zh-CN" sz="2400" b="1" dirty="0"/>
              <a:t>) </a:t>
            </a:r>
            <a:r>
              <a:rPr lang="zh-CN" altLang="en-US" sz="2400" b="1" dirty="0"/>
              <a:t>标准中</a:t>
            </a:r>
            <a:r>
              <a:rPr lang="en-US" altLang="zh-CN" sz="2400" b="1" dirty="0"/>
              <a:t>,</a:t>
            </a:r>
            <a:r>
              <a:rPr lang="zh-CN" altLang="en-US" sz="2400" b="1" dirty="0"/>
              <a:t>首先对极限与配合的基本术语和定义作了规定</a:t>
            </a:r>
            <a:r>
              <a:rPr lang="zh-CN" altLang="en-US" dirty="0"/>
              <a:t>。</a:t>
            </a:r>
          </a:p>
        </p:txBody>
      </p:sp>
      <p:sp>
        <p:nvSpPr>
          <p:cNvPr id="9" name="Text Box 3"/>
          <p:cNvSpPr txBox="1">
            <a:spLocks noChangeArrowheads="1"/>
          </p:cNvSpPr>
          <p:nvPr/>
        </p:nvSpPr>
        <p:spPr bwMode="auto">
          <a:xfrm>
            <a:off x="444054" y="1963688"/>
            <a:ext cx="657621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1.  </a:t>
            </a:r>
            <a:r>
              <a:rPr lang="zh-CN" altLang="en-US" sz="2400" b="1" dirty="0"/>
              <a:t>有关尺寸的术语和定义 </a:t>
            </a:r>
          </a:p>
        </p:txBody>
      </p:sp>
      <p:sp>
        <p:nvSpPr>
          <p:cNvPr id="10" name="Text Box 5"/>
          <p:cNvSpPr txBox="1">
            <a:spLocks noChangeArrowheads="1"/>
          </p:cNvSpPr>
          <p:nvPr/>
        </p:nvSpPr>
        <p:spPr bwMode="auto">
          <a:xfrm>
            <a:off x="861441" y="2347913"/>
            <a:ext cx="759899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dirty="0"/>
              <a:t> </a:t>
            </a:r>
            <a:r>
              <a:rPr lang="en-US" altLang="zh-CN" sz="2400" b="1" dirty="0"/>
              <a:t>(1)</a:t>
            </a:r>
            <a:r>
              <a:rPr lang="en-US" altLang="zh-CN" sz="2400" b="1" dirty="0">
                <a:latin typeface="宋体" pitchFamily="2" charset="-122"/>
              </a:rPr>
              <a:t> </a:t>
            </a:r>
            <a:r>
              <a:rPr lang="zh-CN" altLang="en-US" sz="2400" b="1" dirty="0">
                <a:latin typeface="宋体" pitchFamily="2" charset="-122"/>
              </a:rPr>
              <a:t>尺寸 </a:t>
            </a:r>
            <a:r>
              <a:rPr lang="en-US" altLang="zh-CN" sz="2400" b="1" dirty="0"/>
              <a:t>—</a:t>
            </a:r>
            <a:r>
              <a:rPr lang="en-US" altLang="zh-CN" sz="2400" b="1" dirty="0">
                <a:latin typeface="宋体" pitchFamily="2" charset="-122"/>
              </a:rPr>
              <a:t> </a:t>
            </a:r>
            <a:r>
              <a:rPr lang="zh-CN" altLang="en-US" sz="2400" b="1" dirty="0"/>
              <a:t>以特定单位表示线性尺寸值的数值。</a:t>
            </a:r>
            <a:endParaRPr lang="zh-CN" altLang="en-US" sz="2400" dirty="0">
              <a:latin typeface="宋体" pitchFamily="2" charset="-122"/>
            </a:endParaRPr>
          </a:p>
        </p:txBody>
      </p:sp>
      <p:sp>
        <p:nvSpPr>
          <p:cNvPr id="11" name="Text Box 6"/>
          <p:cNvSpPr txBox="1">
            <a:spLocks noChangeArrowheads="1"/>
          </p:cNvSpPr>
          <p:nvPr/>
        </p:nvSpPr>
        <p:spPr bwMode="auto">
          <a:xfrm>
            <a:off x="922784" y="4494063"/>
            <a:ext cx="81137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(2)</a:t>
            </a:r>
            <a:r>
              <a:rPr lang="en-US" altLang="zh-CN" sz="2400" b="1" dirty="0">
                <a:latin typeface="宋体" pitchFamily="2" charset="-122"/>
              </a:rPr>
              <a:t> </a:t>
            </a:r>
            <a:r>
              <a:rPr lang="zh-CN" altLang="en-US" sz="2400" b="1" dirty="0">
                <a:latin typeface="宋体" pitchFamily="2" charset="-122"/>
              </a:rPr>
              <a:t>公称尺寸</a:t>
            </a:r>
            <a:r>
              <a:rPr lang="en-US" altLang="zh-CN" sz="2400" b="1" dirty="0"/>
              <a:t>—</a:t>
            </a:r>
            <a:r>
              <a:rPr lang="en-US" altLang="zh-CN" sz="2400" b="1" dirty="0">
                <a:latin typeface="宋体" pitchFamily="2" charset="-122"/>
              </a:rPr>
              <a:t> </a:t>
            </a:r>
            <a:r>
              <a:rPr lang="zh-CN" altLang="en-US" sz="2400" b="1" dirty="0"/>
              <a:t>是指</a:t>
            </a:r>
            <a:r>
              <a:rPr lang="zh-CN" altLang="en-US" sz="2400" b="1" dirty="0">
                <a:solidFill>
                  <a:srgbClr val="FF0000"/>
                </a:solidFill>
              </a:rPr>
              <a:t>设计</a:t>
            </a:r>
            <a:r>
              <a:rPr lang="zh-CN" altLang="en-US" sz="2400" b="1" dirty="0"/>
              <a:t>给定的尺寸</a:t>
            </a:r>
            <a:r>
              <a:rPr lang="en-US" altLang="zh-CN" sz="2400" b="1" dirty="0"/>
              <a:t>(</a:t>
            </a:r>
            <a:r>
              <a:rPr lang="zh-CN" altLang="en-US" sz="2400" b="1" dirty="0">
                <a:solidFill>
                  <a:srgbClr val="FF0000"/>
                </a:solidFill>
              </a:rPr>
              <a:t>孔：</a:t>
            </a:r>
            <a:r>
              <a:rPr lang="en-US" altLang="zh-CN" sz="2400" b="1" i="1" dirty="0">
                <a:solidFill>
                  <a:srgbClr val="FF0000"/>
                </a:solidFill>
              </a:rPr>
              <a:t>D</a:t>
            </a:r>
            <a:r>
              <a:rPr lang="zh-CN" altLang="en-US" sz="2400" b="1" dirty="0">
                <a:solidFill>
                  <a:srgbClr val="FF0000"/>
                </a:solidFill>
              </a:rPr>
              <a:t>、轴：</a:t>
            </a:r>
            <a:r>
              <a:rPr lang="en-US" altLang="zh-CN" sz="2400" b="1" i="1" dirty="0">
                <a:solidFill>
                  <a:srgbClr val="FF0000"/>
                </a:solidFill>
              </a:rPr>
              <a:t>d</a:t>
            </a:r>
            <a:r>
              <a:rPr lang="en-US" altLang="zh-CN" sz="2400" b="1" i="1" dirty="0"/>
              <a:t> </a:t>
            </a:r>
            <a:r>
              <a:rPr lang="en-US" altLang="zh-CN" sz="2400" b="1" dirty="0"/>
              <a:t>)</a:t>
            </a:r>
            <a:r>
              <a:rPr lang="en-US" altLang="zh-CN" b="1" dirty="0"/>
              <a:t> </a:t>
            </a:r>
            <a:r>
              <a:rPr lang="zh-CN" altLang="en-US" b="1" dirty="0"/>
              <a:t>。</a:t>
            </a:r>
            <a:endParaRPr lang="zh-CN" altLang="en-US" sz="2400" b="1" dirty="0">
              <a:latin typeface="宋体" pitchFamily="2" charset="-122"/>
            </a:endParaRPr>
          </a:p>
        </p:txBody>
      </p:sp>
      <p:sp>
        <p:nvSpPr>
          <p:cNvPr id="12" name="Text Box 76"/>
          <p:cNvSpPr txBox="1">
            <a:spLocks noChangeArrowheads="1"/>
          </p:cNvSpPr>
          <p:nvPr/>
        </p:nvSpPr>
        <p:spPr bwMode="auto">
          <a:xfrm>
            <a:off x="539874" y="3643312"/>
            <a:ext cx="8136582" cy="9787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pPr>
            <a:r>
              <a:rPr lang="en-US" altLang="zh-CN" sz="2400" b="1" dirty="0"/>
              <a:t>        </a:t>
            </a:r>
            <a:r>
              <a:rPr lang="zh-CN" altLang="en-US" sz="2400" b="1" dirty="0"/>
              <a:t>标准规定，图样上的尺寸</a:t>
            </a:r>
            <a:r>
              <a:rPr lang="zh-CN" altLang="en-US" sz="2400" b="1" dirty="0">
                <a:solidFill>
                  <a:srgbClr val="FF0000"/>
                </a:solidFill>
              </a:rPr>
              <a:t>以毫米为单位时，不需标注单位的名称或符号。</a:t>
            </a:r>
          </a:p>
        </p:txBody>
      </p:sp>
      <p:sp>
        <p:nvSpPr>
          <p:cNvPr id="13" name="Text Box 77"/>
          <p:cNvSpPr txBox="1">
            <a:spLocks noChangeArrowheads="1"/>
          </p:cNvSpPr>
          <p:nvPr/>
        </p:nvSpPr>
        <p:spPr bwMode="auto">
          <a:xfrm>
            <a:off x="323850" y="2814027"/>
            <a:ext cx="806559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latin typeface="宋体" pitchFamily="2" charset="-122"/>
              </a:rPr>
              <a:t>     </a:t>
            </a:r>
            <a:r>
              <a:rPr lang="zh-CN" altLang="en-US" sz="2400" b="1" dirty="0">
                <a:latin typeface="宋体" pitchFamily="2" charset="-122"/>
              </a:rPr>
              <a:t>一般情况，尺寸只表示长度量（线值），如直径、半径、长度、宽度、深度、高度、厚度及中心距等。</a:t>
            </a:r>
          </a:p>
        </p:txBody>
      </p:sp>
      <p:sp>
        <p:nvSpPr>
          <p:cNvPr id="14" name="Text Box 78"/>
          <p:cNvSpPr txBox="1">
            <a:spLocks noChangeArrowheads="1"/>
          </p:cNvSpPr>
          <p:nvPr/>
        </p:nvSpPr>
        <p:spPr bwMode="auto">
          <a:xfrm>
            <a:off x="562744" y="4941168"/>
            <a:ext cx="8113712"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sz="2400" b="1" dirty="0"/>
              <a:t>        </a:t>
            </a:r>
            <a:r>
              <a:rPr lang="zh-CN" altLang="en-US" sz="2400" b="1" dirty="0"/>
              <a:t>设计人员根据使用要求，通过强度、刚度的计算或按结构位置确定后取标准值的尺寸。它是计算上、下极限偏差的起始尺寸。</a:t>
            </a:r>
            <a:endParaRPr lang="zh-CN" altLang="en-US" sz="2400" b="1" dirty="0">
              <a:latin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iterate type="wd">
                                    <p:tmPct val="100000"/>
                                  </p:iterate>
                                  <p:childTnLst>
                                    <p:set>
                                      <p:cBhvr>
                                        <p:cTn id="6" dur="1" fill="hold">
                                          <p:stCondLst>
                                            <p:cond delay="0"/>
                                          </p:stCondLst>
                                        </p:cTn>
                                        <p:tgtEl>
                                          <p:spTgt spid="3079"/>
                                        </p:tgtEl>
                                        <p:attrNameLst>
                                          <p:attrName>style.visibility</p:attrName>
                                        </p:attrNameLst>
                                      </p:cBhvr>
                                      <p:to>
                                        <p:strVal val="visible"/>
                                      </p:to>
                                    </p:set>
                                    <p:animEffect transition="in" filter="wipe(left)">
                                      <p:cBhvr>
                                        <p:cTn id="7" dur="300"/>
                                        <p:tgtEl>
                                          <p:spTgt spid="30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wipe(left)">
                                      <p:cBhvr>
                                        <p:cTn id="12" dur="500"/>
                                        <p:tgtEl>
                                          <p:spTgt spid="92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
                                        </p:tgtEl>
                                        <p:attrNameLst>
                                          <p:attrName>style.visibility</p:attrName>
                                        </p:attrNameLst>
                                      </p:cBhvr>
                                      <p:to>
                                        <p:strVal val="visible"/>
                                      </p:to>
                                    </p:set>
                                    <p:animEffect transition="in" filter="wipe(left)">
                                      <p:cBhvr>
                                        <p:cTn id="17" dur="3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3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
                                        </p:tgtEl>
                                        <p:attrNameLst>
                                          <p:attrName>style.visibility</p:attrName>
                                        </p:attrNameLst>
                                      </p:cBhvr>
                                      <p:to>
                                        <p:strVal val="visible"/>
                                      </p:to>
                                    </p:set>
                                    <p:animEffect transition="in" filter="wipe(left)">
                                      <p:cBhvr>
                                        <p:cTn id="27" dur="3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amond(in)">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1"/>
                                        </p:tgtEl>
                                        <p:attrNameLst>
                                          <p:attrName>style.visibility</p:attrName>
                                        </p:attrNameLst>
                                      </p:cBhvr>
                                      <p:to>
                                        <p:strVal val="visible"/>
                                      </p:to>
                                    </p:set>
                                    <p:animEffect transition="in" filter="wipe(left)">
                                      <p:cBhvr>
                                        <p:cTn id="37" dur="3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4"/>
                                        </p:tgtEl>
                                        <p:attrNameLst>
                                          <p:attrName>style.visibility</p:attrName>
                                        </p:attrNameLst>
                                      </p:cBhvr>
                                      <p:to>
                                        <p:strVal val="visible"/>
                                      </p:to>
                                    </p:set>
                                    <p:animEffect transition="in" filter="wipe(left)">
                                      <p:cBhvr>
                                        <p:cTn id="42"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utoUpdateAnimBg="0"/>
      <p:bldP spid="9220" grpId="0"/>
      <p:bldP spid="9" grpId="0" autoUpdateAnimBg="0"/>
      <p:bldP spid="10" grpId="0" autoUpdateAnimBg="0"/>
      <p:bldP spid="11" grpId="0" autoUpdateAnimBg="0"/>
      <p:bldP spid="12" grpId="0"/>
      <p:bldP spid="13" grpId="0" autoUpdateAnimBg="0"/>
      <p:bldP spid="1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eaLnBrk="1" hangingPunct="1"/>
            <a:fld id="{D79F9CF7-12EA-4352-A356-45D05943CE7C}" type="slidenum">
              <a:rPr lang="en-US" altLang="zh-CN" sz="2000" smtClean="0">
                <a:solidFill>
                  <a:schemeClr val="accent2"/>
                </a:solidFill>
              </a:rPr>
              <a:pPr eaLnBrk="1" hangingPunct="1"/>
              <a:t>9</a:t>
            </a:fld>
            <a:endParaRPr lang="en-US" altLang="zh-CN" sz="2000" smtClean="0">
              <a:solidFill>
                <a:schemeClr val="accent2"/>
              </a:solidFill>
            </a:endParaRPr>
          </a:p>
        </p:txBody>
      </p:sp>
      <p:sp>
        <p:nvSpPr>
          <p:cNvPr id="4152" name="Text Box 56"/>
          <p:cNvSpPr txBox="1">
            <a:spLocks noChangeArrowheads="1"/>
          </p:cNvSpPr>
          <p:nvPr/>
        </p:nvSpPr>
        <p:spPr bwMode="auto">
          <a:xfrm>
            <a:off x="228600" y="523528"/>
            <a:ext cx="4392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(3)</a:t>
            </a:r>
            <a:r>
              <a:rPr lang="en-US" altLang="zh-CN" sz="2400" b="1" dirty="0">
                <a:latin typeface="宋体" pitchFamily="2" charset="-122"/>
              </a:rPr>
              <a:t> </a:t>
            </a:r>
            <a:r>
              <a:rPr lang="zh-CN" altLang="en-US" sz="2400" b="1" dirty="0">
                <a:latin typeface="宋体" pitchFamily="2" charset="-122"/>
              </a:rPr>
              <a:t>实际尺寸</a:t>
            </a:r>
            <a:r>
              <a:rPr lang="en-US" altLang="zh-CN" sz="2400" b="1" dirty="0"/>
              <a:t>—</a:t>
            </a:r>
            <a:endParaRPr lang="en-US" altLang="zh-CN" sz="2400" b="1" dirty="0">
              <a:latin typeface="宋体" pitchFamily="2" charset="-122"/>
            </a:endParaRPr>
          </a:p>
        </p:txBody>
      </p:sp>
      <p:sp>
        <p:nvSpPr>
          <p:cNvPr id="10255" name="Text Box 9"/>
          <p:cNvSpPr txBox="1">
            <a:spLocks noChangeArrowheads="1"/>
          </p:cNvSpPr>
          <p:nvPr/>
        </p:nvSpPr>
        <p:spPr bwMode="auto">
          <a:xfrm>
            <a:off x="2424113" y="523534"/>
            <a:ext cx="651713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zh-CN" altLang="en-US" sz="2400" b="1" dirty="0">
                <a:latin typeface="宋体" pitchFamily="2" charset="-122"/>
              </a:rPr>
              <a:t>是指零件加工后通过</a:t>
            </a:r>
            <a:r>
              <a:rPr lang="zh-CN" altLang="en-US" sz="2400" b="1" dirty="0">
                <a:solidFill>
                  <a:srgbClr val="FF0000"/>
                </a:solidFill>
                <a:latin typeface="宋体" pitchFamily="2" charset="-122"/>
              </a:rPr>
              <a:t>测量</a:t>
            </a:r>
            <a:r>
              <a:rPr lang="zh-CN" altLang="en-US" sz="2400" b="1" dirty="0">
                <a:latin typeface="宋体" pitchFamily="2" charset="-122"/>
              </a:rPr>
              <a:t>获得的某一</a:t>
            </a:r>
            <a:r>
              <a:rPr lang="zh-CN" altLang="en-US" sz="2400" b="1" dirty="0" smtClean="0">
                <a:latin typeface="宋体" pitchFamily="2" charset="-122"/>
              </a:rPr>
              <a:t>尺寸。</a:t>
            </a:r>
            <a:endParaRPr lang="zh-CN" altLang="en-US" sz="2400" b="1" dirty="0">
              <a:latin typeface="宋体" pitchFamily="2" charset="-122"/>
            </a:endParaRPr>
          </a:p>
        </p:txBody>
      </p:sp>
      <p:sp>
        <p:nvSpPr>
          <p:cNvPr id="10246" name="TextBox 14"/>
          <p:cNvSpPr txBox="1">
            <a:spLocks noChangeArrowheads="1"/>
          </p:cNvSpPr>
          <p:nvPr/>
        </p:nvSpPr>
        <p:spPr bwMode="auto">
          <a:xfrm>
            <a:off x="373829" y="1671191"/>
            <a:ext cx="8208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r>
              <a:rPr lang="zh-CN" altLang="en-US" sz="2400" b="1" dirty="0"/>
              <a:t>       </a:t>
            </a:r>
            <a:r>
              <a:rPr lang="zh-CN" altLang="en-US" sz="2400" b="1" dirty="0" smtClean="0"/>
              <a:t>因有形状</a:t>
            </a:r>
            <a:r>
              <a:rPr lang="zh-CN" altLang="en-US" sz="2400" b="1" dirty="0"/>
              <a:t>误差误差</a:t>
            </a:r>
            <a:r>
              <a:rPr lang="zh-CN" altLang="en-US" sz="2400" b="1" dirty="0" smtClean="0"/>
              <a:t>，零件</a:t>
            </a:r>
            <a:r>
              <a:rPr lang="zh-CN" altLang="en-US" sz="2400" b="1" dirty="0"/>
              <a:t>各处的实际尺寸</a:t>
            </a:r>
            <a:r>
              <a:rPr lang="zh-CN" altLang="en-US" sz="2400" b="1" dirty="0" smtClean="0"/>
              <a:t>是不等</a:t>
            </a:r>
            <a:r>
              <a:rPr lang="zh-CN" altLang="en-US" sz="2400" b="1" dirty="0"/>
              <a:t>的。</a:t>
            </a:r>
            <a:r>
              <a:rPr lang="en-US" altLang="zh-CN" sz="2400" b="1" dirty="0"/>
              <a:t> </a:t>
            </a:r>
            <a:endParaRPr lang="zh-CN" altLang="en-US" sz="2400" b="1" dirty="0"/>
          </a:p>
        </p:txBody>
      </p:sp>
      <p:sp>
        <p:nvSpPr>
          <p:cNvPr id="16" name="Text Box 5"/>
          <p:cNvSpPr txBox="1">
            <a:spLocks noChangeArrowheads="1"/>
          </p:cNvSpPr>
          <p:nvPr/>
        </p:nvSpPr>
        <p:spPr bwMode="auto">
          <a:xfrm>
            <a:off x="324741" y="2133600"/>
            <a:ext cx="8135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spcBef>
                <a:spcPct val="50000"/>
              </a:spcBef>
            </a:pPr>
            <a:r>
              <a:rPr lang="en-US" altLang="zh-CN" sz="2400" b="1" dirty="0"/>
              <a:t> (4)</a:t>
            </a:r>
            <a:r>
              <a:rPr lang="en-US" altLang="zh-CN" sz="2400" b="1" dirty="0">
                <a:latin typeface="宋体" pitchFamily="2" charset="-122"/>
              </a:rPr>
              <a:t> </a:t>
            </a:r>
            <a:r>
              <a:rPr lang="zh-CN" altLang="en-US" sz="2400" b="1" dirty="0">
                <a:latin typeface="宋体" pitchFamily="2" charset="-122"/>
              </a:rPr>
              <a:t>极限尺寸</a:t>
            </a:r>
            <a:r>
              <a:rPr lang="en-US" altLang="zh-CN" sz="2400" b="1" dirty="0"/>
              <a:t>—</a:t>
            </a:r>
            <a:r>
              <a:rPr lang="zh-CN" altLang="en-US" sz="2400" b="1" dirty="0"/>
              <a:t>是指允许尺寸变化的两个极端值。</a:t>
            </a:r>
            <a:endParaRPr lang="zh-CN" altLang="en-US" sz="2400" b="1" dirty="0">
              <a:latin typeface="宋体" pitchFamily="2" charset="-122"/>
            </a:endParaRPr>
          </a:p>
        </p:txBody>
      </p:sp>
      <p:graphicFrame>
        <p:nvGraphicFramePr>
          <p:cNvPr id="10248" name="Object 6"/>
          <p:cNvGraphicFramePr>
            <a:graphicFrameLocks noChangeAspect="1"/>
          </p:cNvGraphicFramePr>
          <p:nvPr>
            <p:extLst>
              <p:ext uri="{D42A27DB-BD31-4B8C-83A1-F6EECF244321}">
                <p14:modId xmlns:p14="http://schemas.microsoft.com/office/powerpoint/2010/main" val="707646568"/>
              </p:ext>
            </p:extLst>
          </p:nvPr>
        </p:nvGraphicFramePr>
        <p:xfrm>
          <a:off x="2627784" y="3068960"/>
          <a:ext cx="2305050" cy="576262"/>
        </p:xfrm>
        <a:graphic>
          <a:graphicData uri="http://schemas.openxmlformats.org/presentationml/2006/ole">
            <mc:AlternateContent xmlns:mc="http://schemas.openxmlformats.org/markup-compatibility/2006">
              <mc:Choice xmlns:v="urn:schemas-microsoft-com:vml" Requires="v">
                <p:oleObj spid="_x0000_s10376" name="公式" r:id="rId3" imgW="749300" imgH="228600" progId="Equation.3">
                  <p:embed/>
                </p:oleObj>
              </mc:Choice>
              <mc:Fallback>
                <p:oleObj name="公式" r:id="rId3" imgW="7493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3068960"/>
                        <a:ext cx="2305050" cy="576262"/>
                      </a:xfrm>
                      <a:prstGeom prst="rect">
                        <a:avLst/>
                      </a:prstGeom>
                      <a:solidFill>
                        <a:srgbClr val="FF99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9" name="Text Box 8"/>
          <p:cNvSpPr txBox="1">
            <a:spLocks noChangeArrowheads="1"/>
          </p:cNvSpPr>
          <p:nvPr/>
        </p:nvSpPr>
        <p:spPr bwMode="auto">
          <a:xfrm>
            <a:off x="900881" y="2492896"/>
            <a:ext cx="777557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50000"/>
              </a:lnSpc>
            </a:pPr>
            <a:r>
              <a:rPr lang="zh-CN" altLang="en-US" sz="2400" b="1" dirty="0"/>
              <a:t>其中允许的最大尺寸为</a:t>
            </a:r>
            <a:r>
              <a:rPr lang="zh-CN" altLang="en-US" sz="2400" b="1" dirty="0">
                <a:solidFill>
                  <a:srgbClr val="FF0000"/>
                </a:solidFill>
              </a:rPr>
              <a:t>上极限尺寸</a:t>
            </a:r>
            <a:r>
              <a:rPr lang="zh-CN" altLang="en-US" sz="2400" b="1" dirty="0"/>
              <a:t>（最大极限尺寸）；</a:t>
            </a:r>
          </a:p>
        </p:txBody>
      </p:sp>
      <p:sp>
        <p:nvSpPr>
          <p:cNvPr id="10253" name="Text Box 9"/>
          <p:cNvSpPr txBox="1">
            <a:spLocks noChangeArrowheads="1"/>
          </p:cNvSpPr>
          <p:nvPr/>
        </p:nvSpPr>
        <p:spPr bwMode="auto">
          <a:xfrm>
            <a:off x="755652" y="3573016"/>
            <a:ext cx="7361237"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800">
                <a:solidFill>
                  <a:schemeClr val="tx1"/>
                </a:solidFill>
                <a:latin typeface="Times New Roman" pitchFamily="18" charset="0"/>
                <a:ea typeface="宋体" pitchFamily="2" charset="-122"/>
              </a:defRPr>
            </a:lvl9pPr>
          </a:lstStyle>
          <a:p>
            <a:pPr algn="l" eaLnBrk="1" hangingPunct="1">
              <a:lnSpc>
                <a:spcPct val="150000"/>
              </a:lnSpc>
            </a:pPr>
            <a:r>
              <a:rPr lang="zh-CN" altLang="en-US" sz="2400" b="1" dirty="0"/>
              <a:t>允许的最小尺寸为</a:t>
            </a:r>
            <a:r>
              <a:rPr lang="zh-CN" altLang="en-US" sz="2400" b="1" dirty="0">
                <a:solidFill>
                  <a:srgbClr val="FF0000"/>
                </a:solidFill>
              </a:rPr>
              <a:t>下极限尺寸</a:t>
            </a:r>
            <a:r>
              <a:rPr lang="zh-CN" altLang="en-US" sz="2400" b="1" dirty="0"/>
              <a:t>（最小极限尺寸）</a:t>
            </a:r>
            <a:r>
              <a:rPr lang="zh-CN" altLang="en-US" sz="2400" dirty="0"/>
              <a:t> </a:t>
            </a:r>
            <a:r>
              <a:rPr lang="zh-CN" altLang="en-US" sz="2400" b="1" dirty="0"/>
              <a:t>。</a:t>
            </a:r>
          </a:p>
        </p:txBody>
      </p:sp>
      <p:graphicFrame>
        <p:nvGraphicFramePr>
          <p:cNvPr id="3" name="对象 2"/>
          <p:cNvGraphicFramePr>
            <a:graphicFrameLocks noChangeAspect="1"/>
          </p:cNvGraphicFramePr>
          <p:nvPr>
            <p:extLst>
              <p:ext uri="{D42A27DB-BD31-4B8C-83A1-F6EECF244321}">
                <p14:modId xmlns:p14="http://schemas.microsoft.com/office/powerpoint/2010/main" val="3756306518"/>
              </p:ext>
            </p:extLst>
          </p:nvPr>
        </p:nvGraphicFramePr>
        <p:xfrm>
          <a:off x="899566" y="6021089"/>
          <a:ext cx="6408738" cy="576263"/>
        </p:xfrm>
        <a:graphic>
          <a:graphicData uri="http://schemas.openxmlformats.org/presentationml/2006/ole">
            <mc:AlternateContent xmlns:mc="http://schemas.openxmlformats.org/markup-compatibility/2006">
              <mc:Choice xmlns:v="urn:schemas-microsoft-com:vml" Requires="v">
                <p:oleObj spid="_x0000_s10377" name="公式" r:id="rId5" imgW="2374900" imgH="228600" progId="Equation.3">
                  <p:embed/>
                </p:oleObj>
              </mc:Choice>
              <mc:Fallback>
                <p:oleObj name="公式" r:id="rId5" imgW="2374900" imgH="228600" progId="Equation.3">
                  <p:embed/>
                  <p:pic>
                    <p:nvPicPr>
                      <p:cNvPr id="0"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66" y="6021089"/>
                        <a:ext cx="640873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749197589"/>
              </p:ext>
            </p:extLst>
          </p:nvPr>
        </p:nvGraphicFramePr>
        <p:xfrm>
          <a:off x="899740" y="4797152"/>
          <a:ext cx="7632700" cy="1152525"/>
        </p:xfrm>
        <a:graphic>
          <a:graphicData uri="http://schemas.openxmlformats.org/presentationml/2006/ole">
            <mc:AlternateContent xmlns:mc="http://schemas.openxmlformats.org/markup-compatibility/2006">
              <mc:Choice xmlns:v="urn:schemas-microsoft-com:vml" Requires="v">
                <p:oleObj spid="_x0000_s10378" name="公式" r:id="rId7" imgW="2298600" imgH="457200" progId="Equation.3">
                  <p:embed/>
                </p:oleObj>
              </mc:Choice>
              <mc:Fallback>
                <p:oleObj name="公式" r:id="rId7" imgW="2298600" imgH="457200" progId="Equation.3">
                  <p:embed/>
                  <p:pic>
                    <p:nvPicPr>
                      <p:cNvPr id="0" name="对象 3"/>
                      <p:cNvPicPr>
                        <a:picLocks noChangeAspect="1" noChangeArrowheads="1"/>
                      </p:cNvPicPr>
                      <p:nvPr/>
                    </p:nvPicPr>
                    <p:blipFill>
                      <a:blip r:embed="rId8"/>
                      <a:srcRect/>
                      <a:stretch>
                        <a:fillRect/>
                      </a:stretch>
                    </p:blipFill>
                    <p:spPr bwMode="auto">
                      <a:xfrm>
                        <a:off x="899740" y="4797152"/>
                        <a:ext cx="76327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Object 71"/>
          <p:cNvGraphicFramePr>
            <a:graphicFrameLocks noChangeAspect="1"/>
          </p:cNvGraphicFramePr>
          <p:nvPr>
            <p:extLst>
              <p:ext uri="{D42A27DB-BD31-4B8C-83A1-F6EECF244321}">
                <p14:modId xmlns:p14="http://schemas.microsoft.com/office/powerpoint/2010/main" val="1496035131"/>
              </p:ext>
            </p:extLst>
          </p:nvPr>
        </p:nvGraphicFramePr>
        <p:xfrm>
          <a:off x="2772437" y="1040178"/>
          <a:ext cx="1475043" cy="588622"/>
        </p:xfrm>
        <a:graphic>
          <a:graphicData uri="http://schemas.openxmlformats.org/presentationml/2006/ole">
            <mc:AlternateContent xmlns:mc="http://schemas.openxmlformats.org/markup-compatibility/2006">
              <mc:Choice xmlns:v="urn:schemas-microsoft-com:vml" Requires="v">
                <p:oleObj spid="_x0000_s10379" name="Equation" r:id="rId9" imgW="520700" imgH="228600" progId="Equation.3">
                  <p:embed/>
                </p:oleObj>
              </mc:Choice>
              <mc:Fallback>
                <p:oleObj name="Equation" r:id="rId9" imgW="520700" imgH="2286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2437" y="1040178"/>
                        <a:ext cx="1475043" cy="588622"/>
                      </a:xfrm>
                      <a:prstGeom prst="rect">
                        <a:avLst/>
                      </a:prstGeom>
                      <a:solidFill>
                        <a:srgbClr val="FF99FF"/>
                      </a:solidFill>
                      <a:ln>
                        <a:noFill/>
                      </a:ln>
                      <a:effectLst/>
                      <a:extLst/>
                    </p:spPr>
                  </p:pic>
                </p:oleObj>
              </mc:Fallback>
            </mc:AlternateContent>
          </a:graphicData>
        </a:graphic>
      </p:graphicFrame>
      <p:graphicFrame>
        <p:nvGraphicFramePr>
          <p:cNvPr id="18" name="Object 10"/>
          <p:cNvGraphicFramePr>
            <a:graphicFrameLocks noChangeAspect="1"/>
          </p:cNvGraphicFramePr>
          <p:nvPr>
            <p:extLst>
              <p:ext uri="{D42A27DB-BD31-4B8C-83A1-F6EECF244321}">
                <p14:modId xmlns:p14="http://schemas.microsoft.com/office/powerpoint/2010/main" val="2880240350"/>
              </p:ext>
            </p:extLst>
          </p:nvPr>
        </p:nvGraphicFramePr>
        <p:xfrm>
          <a:off x="2700586" y="4149080"/>
          <a:ext cx="2303462" cy="615950"/>
        </p:xfrm>
        <a:graphic>
          <a:graphicData uri="http://schemas.openxmlformats.org/presentationml/2006/ole">
            <mc:AlternateContent xmlns:mc="http://schemas.openxmlformats.org/markup-compatibility/2006">
              <mc:Choice xmlns:v="urn:schemas-microsoft-com:vml" Requires="v">
                <p:oleObj spid="_x0000_s10380" name="公式" r:id="rId11" imgW="723586" imgH="215806" progId="Equation.3">
                  <p:embed/>
                </p:oleObj>
              </mc:Choice>
              <mc:Fallback>
                <p:oleObj name="公式" r:id="rId11" imgW="723586" imgH="215806"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00586" y="4149080"/>
                        <a:ext cx="2303462" cy="615950"/>
                      </a:xfrm>
                      <a:prstGeom prst="rect">
                        <a:avLst/>
                      </a:prstGeom>
                      <a:solidFill>
                        <a:srgbClr val="FF99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52"/>
                                        </p:tgtEl>
                                        <p:attrNameLst>
                                          <p:attrName>style.visibility</p:attrName>
                                        </p:attrNameLst>
                                      </p:cBhvr>
                                      <p:to>
                                        <p:strVal val="visible"/>
                                      </p:to>
                                    </p:set>
                                    <p:animEffect transition="in" filter="wipe(left)">
                                      <p:cBhvr>
                                        <p:cTn id="7" dur="300"/>
                                        <p:tgtEl>
                                          <p:spTgt spid="41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55"/>
                                        </p:tgtEl>
                                        <p:attrNameLst>
                                          <p:attrName>style.visibility</p:attrName>
                                        </p:attrNameLst>
                                      </p:cBhvr>
                                      <p:to>
                                        <p:strVal val="visible"/>
                                      </p:to>
                                    </p:set>
                                    <p:animEffect transition="in" filter="wipe(left)">
                                      <p:cBhvr>
                                        <p:cTn id="12" dur="500"/>
                                        <p:tgtEl>
                                          <p:spTgt spid="102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wipe(left)">
                                      <p:cBhvr>
                                        <p:cTn id="22" dur="500"/>
                                        <p:tgtEl>
                                          <p:spTgt spid="102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6"/>
                                        </p:tgtEl>
                                        <p:attrNameLst>
                                          <p:attrName>style.visibility</p:attrName>
                                        </p:attrNameLst>
                                      </p:cBhvr>
                                      <p:to>
                                        <p:strVal val="visible"/>
                                      </p:to>
                                    </p:set>
                                    <p:animEffect transition="in" filter="wipe(left)">
                                      <p:cBhvr>
                                        <p:cTn id="27" dur="3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49"/>
                                        </p:tgtEl>
                                        <p:attrNameLst>
                                          <p:attrName>style.visibility</p:attrName>
                                        </p:attrNameLst>
                                      </p:cBhvr>
                                      <p:to>
                                        <p:strVal val="visible"/>
                                      </p:to>
                                    </p:set>
                                    <p:animEffect transition="in" filter="wipe(left)">
                                      <p:cBhvr>
                                        <p:cTn id="32" dur="500"/>
                                        <p:tgtEl>
                                          <p:spTgt spid="1024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0248"/>
                                        </p:tgtEl>
                                        <p:attrNameLst>
                                          <p:attrName>style.visibility</p:attrName>
                                        </p:attrNameLst>
                                      </p:cBhvr>
                                      <p:to>
                                        <p:strVal val="visible"/>
                                      </p:to>
                                    </p:set>
                                    <p:animEffect transition="in" filter="fade">
                                      <p:cBhvr>
                                        <p:cTn id="37" dur="1000"/>
                                        <p:tgtEl>
                                          <p:spTgt spid="10248"/>
                                        </p:tgtEl>
                                      </p:cBhvr>
                                    </p:animEffect>
                                    <p:anim calcmode="lin" valueType="num">
                                      <p:cBhvr>
                                        <p:cTn id="38" dur="1000" fill="hold"/>
                                        <p:tgtEl>
                                          <p:spTgt spid="10248"/>
                                        </p:tgtEl>
                                        <p:attrNameLst>
                                          <p:attrName>ppt_x</p:attrName>
                                        </p:attrNameLst>
                                      </p:cBhvr>
                                      <p:tavLst>
                                        <p:tav tm="0">
                                          <p:val>
                                            <p:strVal val="#ppt_x"/>
                                          </p:val>
                                        </p:tav>
                                        <p:tav tm="100000">
                                          <p:val>
                                            <p:strVal val="#ppt_x"/>
                                          </p:val>
                                        </p:tav>
                                      </p:tavLst>
                                    </p:anim>
                                    <p:anim calcmode="lin" valueType="num">
                                      <p:cBhvr>
                                        <p:cTn id="39" dur="1000" fill="hold"/>
                                        <p:tgtEl>
                                          <p:spTgt spid="1024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0253"/>
                                        </p:tgtEl>
                                        <p:attrNameLst>
                                          <p:attrName>style.visibility</p:attrName>
                                        </p:attrNameLst>
                                      </p:cBhvr>
                                      <p:to>
                                        <p:strVal val="visible"/>
                                      </p:to>
                                    </p:set>
                                    <p:animEffect transition="in" filter="wipe(down)">
                                      <p:cBhvr>
                                        <p:cTn id="44" dur="500"/>
                                        <p:tgtEl>
                                          <p:spTgt spid="1025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2" grpId="0" autoUpdateAnimBg="0"/>
      <p:bldP spid="10255" grpId="0"/>
      <p:bldP spid="10246" grpId="0"/>
      <p:bldP spid="16" grpId="0" autoUpdateAnimBg="0"/>
      <p:bldP spid="10249" grpId="0"/>
      <p:bldP spid="10253" grpId="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zh-CN" altLang="en-US"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4591</TotalTime>
  <Words>2740</Words>
  <Application>Microsoft Office PowerPoint</Application>
  <PresentationFormat>全屏显示(4:3)</PresentationFormat>
  <Paragraphs>396</Paragraphs>
  <Slides>41</Slides>
  <Notes>1</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41</vt:i4>
      </vt:variant>
    </vt:vector>
  </HeadingPairs>
  <TitlesOfParts>
    <vt:vector size="45" baseType="lpstr">
      <vt:lpstr>默认设计模板</vt:lpstr>
      <vt:lpstr>公式</vt:lpstr>
      <vt:lpstr>Equation</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Administrator</cp:lastModifiedBy>
  <cp:revision>246</cp:revision>
  <dcterms:created xsi:type="dcterms:W3CDTF">2006-04-27T15:06:26Z</dcterms:created>
  <dcterms:modified xsi:type="dcterms:W3CDTF">2018-11-14T11:14:49Z</dcterms:modified>
</cp:coreProperties>
</file>