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312" r:id="rId3"/>
    <p:sldId id="257" r:id="rId4"/>
    <p:sldId id="313"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307" r:id="rId28"/>
    <p:sldId id="308" r:id="rId29"/>
    <p:sldId id="280" r:id="rId30"/>
    <p:sldId id="311" r:id="rId31"/>
    <p:sldId id="281" r:id="rId32"/>
    <p:sldId id="282" r:id="rId33"/>
    <p:sldId id="283" r:id="rId34"/>
    <p:sldId id="309" r:id="rId35"/>
    <p:sldId id="284" r:id="rId36"/>
    <p:sldId id="286" r:id="rId37"/>
    <p:sldId id="287" r:id="rId38"/>
    <p:sldId id="288" r:id="rId39"/>
    <p:sldId id="310" r:id="rId40"/>
    <p:sldId id="289" r:id="rId41"/>
    <p:sldId id="290" r:id="rId42"/>
    <p:sldId id="291" r:id="rId43"/>
    <p:sldId id="314" r:id="rId44"/>
    <p:sldId id="292" r:id="rId45"/>
    <p:sldId id="293" r:id="rId46"/>
    <p:sldId id="294" r:id="rId47"/>
    <p:sldId id="295" r:id="rId48"/>
    <p:sldId id="296" r:id="rId49"/>
    <p:sldId id="297" r:id="rId50"/>
    <p:sldId id="298" r:id="rId51"/>
    <p:sldId id="319" r:id="rId52"/>
    <p:sldId id="315" r:id="rId53"/>
    <p:sldId id="316" r:id="rId54"/>
    <p:sldId id="317" r:id="rId55"/>
    <p:sldId id="299" r:id="rId56"/>
    <p:sldId id="300" r:id="rId57"/>
    <p:sldId id="318" r:id="rId58"/>
    <p:sldId id="301" r:id="rId59"/>
    <p:sldId id="302" r:id="rId60"/>
    <p:sldId id="303" r:id="rId61"/>
    <p:sldId id="304" r:id="rId62"/>
    <p:sldId id="305" r:id="rId63"/>
    <p:sldId id="306" r:id="rId64"/>
  </p:sldIdLst>
  <p:sldSz cx="17462500" cy="10117138"/>
  <p:notesSz cx="6858000" cy="9144000"/>
  <p:defaultTextStyle>
    <a:defPPr>
      <a:defRPr lang="en-US"/>
    </a:defPPr>
    <a:lvl1pPr algn="l" rtl="0" fontAlgn="base">
      <a:spcBef>
        <a:spcPct val="0"/>
      </a:spcBef>
      <a:spcAft>
        <a:spcPct val="0"/>
      </a:spcAft>
      <a:defRPr kumimoji="1" sz="4100" kern="1200">
        <a:solidFill>
          <a:schemeClr val="tx1"/>
        </a:solidFill>
        <a:latin typeface="Times New Roman" pitchFamily="18" charset="0"/>
        <a:ea typeface="宋体" pitchFamily="2" charset="-122"/>
        <a:cs typeface="+mn-cs"/>
      </a:defRPr>
    </a:lvl1pPr>
    <a:lvl2pPr marL="787944" algn="l" rtl="0" fontAlgn="base">
      <a:spcBef>
        <a:spcPct val="0"/>
      </a:spcBef>
      <a:spcAft>
        <a:spcPct val="0"/>
      </a:spcAft>
      <a:defRPr kumimoji="1" sz="4100" kern="1200">
        <a:solidFill>
          <a:schemeClr val="tx1"/>
        </a:solidFill>
        <a:latin typeface="Times New Roman" pitchFamily="18" charset="0"/>
        <a:ea typeface="宋体" pitchFamily="2" charset="-122"/>
        <a:cs typeface="+mn-cs"/>
      </a:defRPr>
    </a:lvl2pPr>
    <a:lvl3pPr marL="1575889" algn="l" rtl="0" fontAlgn="base">
      <a:spcBef>
        <a:spcPct val="0"/>
      </a:spcBef>
      <a:spcAft>
        <a:spcPct val="0"/>
      </a:spcAft>
      <a:defRPr kumimoji="1" sz="4100" kern="1200">
        <a:solidFill>
          <a:schemeClr val="tx1"/>
        </a:solidFill>
        <a:latin typeface="Times New Roman" pitchFamily="18" charset="0"/>
        <a:ea typeface="宋体" pitchFamily="2" charset="-122"/>
        <a:cs typeface="+mn-cs"/>
      </a:defRPr>
    </a:lvl3pPr>
    <a:lvl4pPr marL="2363833" algn="l" rtl="0" fontAlgn="base">
      <a:spcBef>
        <a:spcPct val="0"/>
      </a:spcBef>
      <a:spcAft>
        <a:spcPct val="0"/>
      </a:spcAft>
      <a:defRPr kumimoji="1" sz="4100" kern="1200">
        <a:solidFill>
          <a:schemeClr val="tx1"/>
        </a:solidFill>
        <a:latin typeface="Times New Roman" pitchFamily="18" charset="0"/>
        <a:ea typeface="宋体" pitchFamily="2" charset="-122"/>
        <a:cs typeface="+mn-cs"/>
      </a:defRPr>
    </a:lvl4pPr>
    <a:lvl5pPr marL="3151776" algn="l" rtl="0" fontAlgn="base">
      <a:spcBef>
        <a:spcPct val="0"/>
      </a:spcBef>
      <a:spcAft>
        <a:spcPct val="0"/>
      </a:spcAft>
      <a:defRPr kumimoji="1" sz="4100" kern="1200">
        <a:solidFill>
          <a:schemeClr val="tx1"/>
        </a:solidFill>
        <a:latin typeface="Times New Roman" pitchFamily="18" charset="0"/>
        <a:ea typeface="宋体" pitchFamily="2" charset="-122"/>
        <a:cs typeface="+mn-cs"/>
      </a:defRPr>
    </a:lvl5pPr>
    <a:lvl6pPr marL="3939720" algn="l" defTabSz="1575889" rtl="0" eaLnBrk="1" latinLnBrk="0" hangingPunct="1">
      <a:defRPr kumimoji="1" sz="4100" kern="1200">
        <a:solidFill>
          <a:schemeClr val="tx1"/>
        </a:solidFill>
        <a:latin typeface="Times New Roman" pitchFamily="18" charset="0"/>
        <a:ea typeface="宋体" pitchFamily="2" charset="-122"/>
        <a:cs typeface="+mn-cs"/>
      </a:defRPr>
    </a:lvl6pPr>
    <a:lvl7pPr marL="4727665" algn="l" defTabSz="1575889" rtl="0" eaLnBrk="1" latinLnBrk="0" hangingPunct="1">
      <a:defRPr kumimoji="1" sz="4100" kern="1200">
        <a:solidFill>
          <a:schemeClr val="tx1"/>
        </a:solidFill>
        <a:latin typeface="Times New Roman" pitchFamily="18" charset="0"/>
        <a:ea typeface="宋体" pitchFamily="2" charset="-122"/>
        <a:cs typeface="+mn-cs"/>
      </a:defRPr>
    </a:lvl7pPr>
    <a:lvl8pPr marL="5515609" algn="l" defTabSz="1575889" rtl="0" eaLnBrk="1" latinLnBrk="0" hangingPunct="1">
      <a:defRPr kumimoji="1" sz="4100" kern="1200">
        <a:solidFill>
          <a:schemeClr val="tx1"/>
        </a:solidFill>
        <a:latin typeface="Times New Roman" pitchFamily="18" charset="0"/>
        <a:ea typeface="宋体" pitchFamily="2" charset="-122"/>
        <a:cs typeface="+mn-cs"/>
      </a:defRPr>
    </a:lvl8pPr>
    <a:lvl9pPr marL="6303553" algn="l" defTabSz="1575889" rtl="0" eaLnBrk="1" latinLnBrk="0" hangingPunct="1">
      <a:defRPr kumimoji="1" sz="41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CFF"/>
    <a:srgbClr val="FF99FF"/>
    <a:srgbClr val="D60093"/>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18" autoAdjust="0"/>
    <p:restoredTop sz="94477" autoAdjust="0"/>
  </p:normalViewPr>
  <p:slideViewPr>
    <p:cSldViewPr>
      <p:cViewPr>
        <p:scale>
          <a:sx n="66" d="100"/>
          <a:sy n="66" d="100"/>
        </p:scale>
        <p:origin x="-918" y="-324"/>
      </p:cViewPr>
      <p:guideLst>
        <p:guide orient="horz" pos="3187"/>
        <p:guide pos="550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 Id="rId4" Type="http://schemas.openxmlformats.org/officeDocument/2006/relationships/image" Target="../media/image5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image" Target="../media/image5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 Id="rId5" Type="http://schemas.openxmlformats.org/officeDocument/2006/relationships/image" Target="../media/image63.wmf"/><Relationship Id="rId4" Type="http://schemas.openxmlformats.org/officeDocument/2006/relationships/image" Target="../media/image6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35.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39.wmf"/><Relationship Id="rId1" Type="http://schemas.openxmlformats.org/officeDocument/2006/relationships/image" Target="../media/image138.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4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4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51.wmf"/><Relationship Id="rId1" Type="http://schemas.openxmlformats.org/officeDocument/2006/relationships/image" Target="../media/image150.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53.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59.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6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409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0964" name="Rectangle 4"/>
          <p:cNvSpPr>
            <a:spLocks noGrp="1" noRot="1" noChangeAspect="1" noChangeArrowheads="1" noTextEdit="1"/>
          </p:cNvSpPr>
          <p:nvPr>
            <p:ph type="sldImg" idx="2"/>
          </p:nvPr>
        </p:nvSpPr>
        <p:spPr bwMode="auto">
          <a:xfrm>
            <a:off x="469900" y="685800"/>
            <a:ext cx="59182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09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09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09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026A1FA-6E64-441B-9E47-419F92769FBF}" type="slidenum">
              <a:rPr lang="zh-CN" altLang="en-US"/>
              <a:pPr/>
              <a:t>‹#›</a:t>
            </a:fld>
            <a:endParaRPr lang="en-US" altLang="zh-CN"/>
          </a:p>
        </p:txBody>
      </p:sp>
    </p:spTree>
    <p:extLst>
      <p:ext uri="{BB962C8B-B14F-4D97-AF65-F5344CB8AC3E}">
        <p14:creationId xmlns:p14="http://schemas.microsoft.com/office/powerpoint/2010/main" val="266759596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2100" kern="1200">
        <a:solidFill>
          <a:schemeClr val="tx1"/>
        </a:solidFill>
        <a:latin typeface="Times New Roman" pitchFamily="18" charset="0"/>
        <a:ea typeface="宋体" pitchFamily="2" charset="-122"/>
        <a:cs typeface="+mn-cs"/>
      </a:defRPr>
    </a:lvl1pPr>
    <a:lvl2pPr marL="787944" algn="l" rtl="0" fontAlgn="base">
      <a:spcBef>
        <a:spcPct val="30000"/>
      </a:spcBef>
      <a:spcAft>
        <a:spcPct val="0"/>
      </a:spcAft>
      <a:defRPr kumimoji="1" sz="2100" kern="1200">
        <a:solidFill>
          <a:schemeClr val="tx1"/>
        </a:solidFill>
        <a:latin typeface="Times New Roman" pitchFamily="18" charset="0"/>
        <a:ea typeface="宋体" pitchFamily="2" charset="-122"/>
        <a:cs typeface="+mn-cs"/>
      </a:defRPr>
    </a:lvl2pPr>
    <a:lvl3pPr marL="1575889" algn="l" rtl="0" fontAlgn="base">
      <a:spcBef>
        <a:spcPct val="30000"/>
      </a:spcBef>
      <a:spcAft>
        <a:spcPct val="0"/>
      </a:spcAft>
      <a:defRPr kumimoji="1" sz="2100" kern="1200">
        <a:solidFill>
          <a:schemeClr val="tx1"/>
        </a:solidFill>
        <a:latin typeface="Times New Roman" pitchFamily="18" charset="0"/>
        <a:ea typeface="宋体" pitchFamily="2" charset="-122"/>
        <a:cs typeface="+mn-cs"/>
      </a:defRPr>
    </a:lvl3pPr>
    <a:lvl4pPr marL="2363833" algn="l" rtl="0" fontAlgn="base">
      <a:spcBef>
        <a:spcPct val="30000"/>
      </a:spcBef>
      <a:spcAft>
        <a:spcPct val="0"/>
      </a:spcAft>
      <a:defRPr kumimoji="1" sz="2100" kern="1200">
        <a:solidFill>
          <a:schemeClr val="tx1"/>
        </a:solidFill>
        <a:latin typeface="Times New Roman" pitchFamily="18" charset="0"/>
        <a:ea typeface="宋体" pitchFamily="2" charset="-122"/>
        <a:cs typeface="+mn-cs"/>
      </a:defRPr>
    </a:lvl4pPr>
    <a:lvl5pPr marL="3151776" algn="l" rtl="0" fontAlgn="base">
      <a:spcBef>
        <a:spcPct val="30000"/>
      </a:spcBef>
      <a:spcAft>
        <a:spcPct val="0"/>
      </a:spcAft>
      <a:defRPr kumimoji="1" sz="2100" kern="1200">
        <a:solidFill>
          <a:schemeClr val="tx1"/>
        </a:solidFill>
        <a:latin typeface="Times New Roman" pitchFamily="18" charset="0"/>
        <a:ea typeface="宋体" pitchFamily="2" charset="-122"/>
        <a:cs typeface="+mn-cs"/>
      </a:defRPr>
    </a:lvl5pPr>
    <a:lvl6pPr marL="3939720" algn="l" defTabSz="1575889" rtl="0" eaLnBrk="1" latinLnBrk="0" hangingPunct="1">
      <a:defRPr sz="2100" kern="1200">
        <a:solidFill>
          <a:schemeClr val="tx1"/>
        </a:solidFill>
        <a:latin typeface="+mn-lt"/>
        <a:ea typeface="+mn-ea"/>
        <a:cs typeface="+mn-cs"/>
      </a:defRPr>
    </a:lvl6pPr>
    <a:lvl7pPr marL="4727665" algn="l" defTabSz="1575889" rtl="0" eaLnBrk="1" latinLnBrk="0" hangingPunct="1">
      <a:defRPr sz="2100" kern="1200">
        <a:solidFill>
          <a:schemeClr val="tx1"/>
        </a:solidFill>
        <a:latin typeface="+mn-lt"/>
        <a:ea typeface="+mn-ea"/>
        <a:cs typeface="+mn-cs"/>
      </a:defRPr>
    </a:lvl7pPr>
    <a:lvl8pPr marL="5515609" algn="l" defTabSz="1575889" rtl="0" eaLnBrk="1" latinLnBrk="0" hangingPunct="1">
      <a:defRPr sz="2100" kern="1200">
        <a:solidFill>
          <a:schemeClr val="tx1"/>
        </a:solidFill>
        <a:latin typeface="+mn-lt"/>
        <a:ea typeface="+mn-ea"/>
        <a:cs typeface="+mn-cs"/>
      </a:defRPr>
    </a:lvl8pPr>
    <a:lvl9pPr marL="6303553" algn="l" defTabSz="1575889" rtl="0" eaLnBrk="1" latinLnBrk="0" hangingPunct="1">
      <a:defRPr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26A1FA-6E64-441B-9E47-419F92769FBF}" type="slidenum">
              <a:rPr lang="zh-CN" altLang="en-US" smtClean="0"/>
              <a:pPr/>
              <a:t>45</a:t>
            </a:fld>
            <a:endParaRPr lang="en-US" altLang="zh-CN"/>
          </a:p>
        </p:txBody>
      </p:sp>
    </p:spTree>
    <p:extLst>
      <p:ext uri="{BB962C8B-B14F-4D97-AF65-F5344CB8AC3E}">
        <p14:creationId xmlns:p14="http://schemas.microsoft.com/office/powerpoint/2010/main" val="51780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9900" y="685800"/>
            <a:ext cx="59182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026A1FA-6E64-441B-9E47-419F92769FBF}" type="slidenum">
              <a:rPr lang="zh-CN" altLang="en-US" smtClean="0"/>
              <a:pPr/>
              <a:t>54</a:t>
            </a:fld>
            <a:endParaRPr lang="en-US" altLang="zh-CN"/>
          </a:p>
        </p:txBody>
      </p:sp>
    </p:spTree>
    <p:extLst>
      <p:ext uri="{BB962C8B-B14F-4D97-AF65-F5344CB8AC3E}">
        <p14:creationId xmlns:p14="http://schemas.microsoft.com/office/powerpoint/2010/main" val="1796517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309688" y="3142871"/>
            <a:ext cx="14843125" cy="216862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619375" y="5733045"/>
            <a:ext cx="12223751" cy="2585491"/>
          </a:xfrm>
        </p:spPr>
        <p:txBody>
          <a:bodyPr/>
          <a:lstStyle>
            <a:lvl1pPr marL="0" indent="0" algn="ctr">
              <a:buNone/>
              <a:defRPr/>
            </a:lvl1pPr>
            <a:lvl2pPr marL="787944" indent="0" algn="ctr">
              <a:buNone/>
              <a:defRPr/>
            </a:lvl2pPr>
            <a:lvl3pPr marL="1575889" indent="0" algn="ctr">
              <a:buNone/>
              <a:defRPr/>
            </a:lvl3pPr>
            <a:lvl4pPr marL="2363833" indent="0" algn="ctr">
              <a:buNone/>
              <a:defRPr/>
            </a:lvl4pPr>
            <a:lvl5pPr marL="3151776" indent="0" algn="ctr">
              <a:buNone/>
              <a:defRPr/>
            </a:lvl5pPr>
            <a:lvl6pPr marL="3939720" indent="0" algn="ctr">
              <a:buNone/>
              <a:defRPr/>
            </a:lvl6pPr>
            <a:lvl7pPr marL="4727665" indent="0" algn="ctr">
              <a:buNone/>
              <a:defRPr/>
            </a:lvl7pPr>
            <a:lvl8pPr marL="5515609" indent="0" algn="ctr">
              <a:buNone/>
              <a:defRPr/>
            </a:lvl8pPr>
            <a:lvl9pPr marL="6303553"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FF566C5-9CA0-4132-A86F-3D43FA987F90}" type="datetime1">
              <a:rPr lang="zh-CN" altLang="en-US"/>
              <a:pPr/>
              <a:t>2018/12/14</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E7FD583-F974-442B-AC5B-626FD97FF2AA}" type="slidenum">
              <a:rPr lang="zh-CN" altLang="en-US"/>
              <a:pPr/>
              <a:t>‹#›</a:t>
            </a:fld>
            <a:endParaRPr lang="en-US" altLang="zh-CN"/>
          </a:p>
        </p:txBody>
      </p:sp>
    </p:spTree>
    <p:extLst>
      <p:ext uri="{BB962C8B-B14F-4D97-AF65-F5344CB8AC3E}">
        <p14:creationId xmlns:p14="http://schemas.microsoft.com/office/powerpoint/2010/main" val="401065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F6E1F1F-241F-481E-A580-B1768EEF008C}" type="datetime1">
              <a:rPr lang="zh-CN" altLang="en-US"/>
              <a:pPr/>
              <a:t>2018/12/14</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9FD6642-D99C-47FE-837A-A946347B3C5B}" type="slidenum">
              <a:rPr lang="zh-CN" altLang="en-US"/>
              <a:pPr/>
              <a:t>‹#›</a:t>
            </a:fld>
            <a:endParaRPr lang="en-US" altLang="zh-CN"/>
          </a:p>
        </p:txBody>
      </p:sp>
    </p:spTree>
    <p:extLst>
      <p:ext uri="{BB962C8B-B14F-4D97-AF65-F5344CB8AC3E}">
        <p14:creationId xmlns:p14="http://schemas.microsoft.com/office/powerpoint/2010/main" val="13336640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442031" y="899301"/>
            <a:ext cx="3710782" cy="809371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09688" y="899301"/>
            <a:ext cx="10841302" cy="809371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DC3C13-3F8F-4AAD-956C-BE69F2C05335}" type="datetime1">
              <a:rPr lang="zh-CN" altLang="en-US"/>
              <a:pPr/>
              <a:t>2018/12/14</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AF44D65-964D-486E-95A5-CE2D6FC41F40}" type="slidenum">
              <a:rPr lang="zh-CN" altLang="en-US"/>
              <a:pPr/>
              <a:t>‹#›</a:t>
            </a:fld>
            <a:endParaRPr lang="en-US" altLang="zh-CN"/>
          </a:p>
        </p:txBody>
      </p:sp>
    </p:spTree>
    <p:extLst>
      <p:ext uri="{BB962C8B-B14F-4D97-AF65-F5344CB8AC3E}">
        <p14:creationId xmlns:p14="http://schemas.microsoft.com/office/powerpoint/2010/main" val="1700636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1309688" y="899301"/>
            <a:ext cx="14843125" cy="168619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1309688" y="2922729"/>
            <a:ext cx="7276041" cy="29227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8876771" y="2922729"/>
            <a:ext cx="7276041" cy="29227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1309688" y="6070283"/>
            <a:ext cx="7276041" cy="29227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8876771" y="6070283"/>
            <a:ext cx="7276041" cy="292272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1309688" y="9217837"/>
            <a:ext cx="3638020" cy="674476"/>
          </a:xfrm>
        </p:spPr>
        <p:txBody>
          <a:bodyPr/>
          <a:lstStyle>
            <a:lvl1pPr>
              <a:defRPr/>
            </a:lvl1pPr>
          </a:lstStyle>
          <a:p>
            <a:fld id="{95073BC2-BB09-4A3F-9B06-D8610F02EF2E}" type="datetime1">
              <a:rPr lang="zh-CN" altLang="en-US"/>
              <a:pPr/>
              <a:t>2018/12/14</a:t>
            </a:fld>
            <a:endParaRPr lang="en-US" altLang="zh-CN"/>
          </a:p>
        </p:txBody>
      </p:sp>
      <p:sp>
        <p:nvSpPr>
          <p:cNvPr id="8" name="页脚占位符 7"/>
          <p:cNvSpPr>
            <a:spLocks noGrp="1"/>
          </p:cNvSpPr>
          <p:nvPr>
            <p:ph type="ftr" sz="quarter" idx="11"/>
          </p:nvPr>
        </p:nvSpPr>
        <p:spPr>
          <a:xfrm>
            <a:off x="5966355" y="9217837"/>
            <a:ext cx="5529792" cy="674476"/>
          </a:xfrm>
        </p:spPr>
        <p:txBody>
          <a:bodyPr/>
          <a:lstStyle>
            <a:lvl1pPr>
              <a:defRPr/>
            </a:lvl1pPr>
          </a:lstStyle>
          <a:p>
            <a:endParaRPr lang="en-US" altLang="zh-CN"/>
          </a:p>
        </p:txBody>
      </p:sp>
      <p:sp>
        <p:nvSpPr>
          <p:cNvPr id="9" name="灯片编号占位符 8"/>
          <p:cNvSpPr>
            <a:spLocks noGrp="1"/>
          </p:cNvSpPr>
          <p:nvPr>
            <p:ph type="sldNum" sz="quarter" idx="12"/>
          </p:nvPr>
        </p:nvSpPr>
        <p:spPr>
          <a:xfrm>
            <a:off x="12951355" y="337238"/>
            <a:ext cx="3638020" cy="674476"/>
          </a:xfrm>
        </p:spPr>
        <p:txBody>
          <a:bodyPr/>
          <a:lstStyle>
            <a:lvl1pPr>
              <a:defRPr/>
            </a:lvl1pPr>
          </a:lstStyle>
          <a:p>
            <a:fld id="{A838335B-82CF-439E-9878-653CF818CC90}" type="slidenum">
              <a:rPr lang="zh-CN" altLang="en-US"/>
              <a:pPr/>
              <a:t>‹#›</a:t>
            </a:fld>
            <a:endParaRPr lang="en-US" altLang="zh-CN"/>
          </a:p>
        </p:txBody>
      </p:sp>
    </p:spTree>
    <p:extLst>
      <p:ext uri="{BB962C8B-B14F-4D97-AF65-F5344CB8AC3E}">
        <p14:creationId xmlns:p14="http://schemas.microsoft.com/office/powerpoint/2010/main" val="1857249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309688" y="899301"/>
            <a:ext cx="14843125" cy="809371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1309688" y="9217837"/>
            <a:ext cx="3638020" cy="674476"/>
          </a:xfrm>
        </p:spPr>
        <p:txBody>
          <a:bodyPr/>
          <a:lstStyle>
            <a:lvl1pPr>
              <a:defRPr/>
            </a:lvl1pPr>
          </a:lstStyle>
          <a:p>
            <a:fld id="{87927054-1FDB-40D7-950B-124CBB83E91C}" type="datetime1">
              <a:rPr lang="zh-CN" altLang="en-US"/>
              <a:pPr/>
              <a:t>2018/12/14</a:t>
            </a:fld>
            <a:endParaRPr lang="en-US" altLang="zh-CN"/>
          </a:p>
        </p:txBody>
      </p:sp>
      <p:sp>
        <p:nvSpPr>
          <p:cNvPr id="4" name="页脚占位符 3"/>
          <p:cNvSpPr>
            <a:spLocks noGrp="1"/>
          </p:cNvSpPr>
          <p:nvPr>
            <p:ph type="ftr" sz="quarter" idx="11"/>
          </p:nvPr>
        </p:nvSpPr>
        <p:spPr>
          <a:xfrm>
            <a:off x="5966355" y="9217837"/>
            <a:ext cx="5529792" cy="674476"/>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12951355" y="337238"/>
            <a:ext cx="3638020" cy="674476"/>
          </a:xfrm>
        </p:spPr>
        <p:txBody>
          <a:bodyPr/>
          <a:lstStyle>
            <a:lvl1pPr>
              <a:defRPr/>
            </a:lvl1pPr>
          </a:lstStyle>
          <a:p>
            <a:fld id="{C59CB130-31A7-43AA-8C86-46739E771C1D}" type="slidenum">
              <a:rPr lang="zh-CN" altLang="en-US"/>
              <a:pPr/>
              <a:t>‹#›</a:t>
            </a:fld>
            <a:endParaRPr lang="en-US" altLang="zh-CN"/>
          </a:p>
        </p:txBody>
      </p:sp>
    </p:spTree>
    <p:extLst>
      <p:ext uri="{BB962C8B-B14F-4D97-AF65-F5344CB8AC3E}">
        <p14:creationId xmlns:p14="http://schemas.microsoft.com/office/powerpoint/2010/main" val="747300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F0A58F2-0B72-41E7-9987-D6C4600D08DA}" type="datetime1">
              <a:rPr lang="zh-CN" altLang="en-US"/>
              <a:pPr/>
              <a:t>2018/12/14</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1B54360-3607-4417-955B-C84AE5AEBF53}" type="slidenum">
              <a:rPr lang="zh-CN" altLang="en-US"/>
              <a:pPr/>
              <a:t>‹#›</a:t>
            </a:fld>
            <a:endParaRPr lang="en-US" altLang="zh-CN"/>
          </a:p>
        </p:txBody>
      </p:sp>
    </p:spTree>
    <p:extLst>
      <p:ext uri="{BB962C8B-B14F-4D97-AF65-F5344CB8AC3E}">
        <p14:creationId xmlns:p14="http://schemas.microsoft.com/office/powerpoint/2010/main" val="1925288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379418" y="6501199"/>
            <a:ext cx="14843125" cy="2009376"/>
          </a:xfrm>
        </p:spPr>
        <p:txBody>
          <a:bodyPr anchor="t"/>
          <a:lstStyle>
            <a:lvl1pPr algn="l">
              <a:defRPr sz="69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379418" y="4288075"/>
            <a:ext cx="14843125" cy="2213123"/>
          </a:xfrm>
        </p:spPr>
        <p:txBody>
          <a:bodyPr anchor="b"/>
          <a:lstStyle>
            <a:lvl1pPr marL="0" indent="0">
              <a:buNone/>
              <a:defRPr sz="3500"/>
            </a:lvl1pPr>
            <a:lvl2pPr marL="787944" indent="0">
              <a:buNone/>
              <a:defRPr sz="3000"/>
            </a:lvl2pPr>
            <a:lvl3pPr marL="1575889" indent="0">
              <a:buNone/>
              <a:defRPr sz="2700"/>
            </a:lvl3pPr>
            <a:lvl4pPr marL="2363833" indent="0">
              <a:buNone/>
              <a:defRPr sz="2400"/>
            </a:lvl4pPr>
            <a:lvl5pPr marL="3151776" indent="0">
              <a:buNone/>
              <a:defRPr sz="2400"/>
            </a:lvl5pPr>
            <a:lvl6pPr marL="3939720" indent="0">
              <a:buNone/>
              <a:defRPr sz="2400"/>
            </a:lvl6pPr>
            <a:lvl7pPr marL="4727665" indent="0">
              <a:buNone/>
              <a:defRPr sz="2400"/>
            </a:lvl7pPr>
            <a:lvl8pPr marL="5515609" indent="0">
              <a:buNone/>
              <a:defRPr sz="2400"/>
            </a:lvl8pPr>
            <a:lvl9pPr marL="6303553" indent="0">
              <a:buNone/>
              <a:defRPr sz="2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9333519-01BA-45CC-B023-F1AA4DCD7958}" type="datetime1">
              <a:rPr lang="zh-CN" altLang="en-US"/>
              <a:pPr/>
              <a:t>2018/12/14</a:t>
            </a:fld>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EC30CD-DD8C-449B-8E72-B31195AFD7CC}" type="slidenum">
              <a:rPr lang="zh-CN" altLang="en-US"/>
              <a:pPr/>
              <a:t>‹#›</a:t>
            </a:fld>
            <a:endParaRPr lang="en-US" altLang="zh-CN"/>
          </a:p>
        </p:txBody>
      </p:sp>
    </p:spTree>
    <p:extLst>
      <p:ext uri="{BB962C8B-B14F-4D97-AF65-F5344CB8AC3E}">
        <p14:creationId xmlns:p14="http://schemas.microsoft.com/office/powerpoint/2010/main" val="25250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09688" y="2922729"/>
            <a:ext cx="7276041" cy="6070283"/>
          </a:xfrm>
        </p:spPr>
        <p:txBody>
          <a:bodyPr/>
          <a:lstStyle>
            <a:lvl1pPr>
              <a:defRPr sz="4800"/>
            </a:lvl1pPr>
            <a:lvl2pPr>
              <a:defRPr sz="4100"/>
            </a:lvl2pPr>
            <a:lvl3pPr>
              <a:defRPr sz="3500"/>
            </a:lvl3pPr>
            <a:lvl4pPr>
              <a:defRPr sz="3000"/>
            </a:lvl4pPr>
            <a:lvl5pPr>
              <a:defRPr sz="3000"/>
            </a:lvl5pPr>
            <a:lvl6pPr>
              <a:defRPr sz="3000"/>
            </a:lvl6pPr>
            <a:lvl7pPr>
              <a:defRPr sz="3000"/>
            </a:lvl7pPr>
            <a:lvl8pPr>
              <a:defRPr sz="3000"/>
            </a:lvl8pPr>
            <a:lvl9pPr>
              <a:defRPr sz="3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876771" y="2922729"/>
            <a:ext cx="7276041" cy="6070283"/>
          </a:xfrm>
        </p:spPr>
        <p:txBody>
          <a:bodyPr/>
          <a:lstStyle>
            <a:lvl1pPr>
              <a:defRPr sz="4800"/>
            </a:lvl1pPr>
            <a:lvl2pPr>
              <a:defRPr sz="4100"/>
            </a:lvl2pPr>
            <a:lvl3pPr>
              <a:defRPr sz="3500"/>
            </a:lvl3pPr>
            <a:lvl4pPr>
              <a:defRPr sz="3000"/>
            </a:lvl4pPr>
            <a:lvl5pPr>
              <a:defRPr sz="3000"/>
            </a:lvl5pPr>
            <a:lvl6pPr>
              <a:defRPr sz="3000"/>
            </a:lvl6pPr>
            <a:lvl7pPr>
              <a:defRPr sz="3000"/>
            </a:lvl7pPr>
            <a:lvl8pPr>
              <a:defRPr sz="3000"/>
            </a:lvl8pPr>
            <a:lvl9pPr>
              <a:defRPr sz="3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917A351-E9D5-4564-8E6A-8FA1B02E4E80}" type="datetime1">
              <a:rPr lang="zh-CN" altLang="en-US"/>
              <a:pPr/>
              <a:t>2018/12/14</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911C10B-EA23-4E93-82E7-5AC181279CFF}" type="slidenum">
              <a:rPr lang="zh-CN" altLang="en-US"/>
              <a:pPr/>
              <a:t>‹#›</a:t>
            </a:fld>
            <a:endParaRPr lang="en-US" altLang="zh-CN"/>
          </a:p>
        </p:txBody>
      </p:sp>
    </p:spTree>
    <p:extLst>
      <p:ext uri="{BB962C8B-B14F-4D97-AF65-F5344CB8AC3E}">
        <p14:creationId xmlns:p14="http://schemas.microsoft.com/office/powerpoint/2010/main" val="2957340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73125" y="405155"/>
            <a:ext cx="15716251" cy="168619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73126" y="2264648"/>
            <a:ext cx="7715637" cy="943797"/>
          </a:xfrm>
        </p:spPr>
        <p:txBody>
          <a:bodyPr anchor="b"/>
          <a:lstStyle>
            <a:lvl1pPr marL="0" indent="0">
              <a:buNone/>
              <a:defRPr sz="4100" b="1"/>
            </a:lvl1pPr>
            <a:lvl2pPr marL="787944" indent="0">
              <a:buNone/>
              <a:defRPr sz="3500" b="1"/>
            </a:lvl2pPr>
            <a:lvl3pPr marL="1575889" indent="0">
              <a:buNone/>
              <a:defRPr sz="3000" b="1"/>
            </a:lvl3pPr>
            <a:lvl4pPr marL="2363833" indent="0">
              <a:buNone/>
              <a:defRPr sz="2700" b="1"/>
            </a:lvl4pPr>
            <a:lvl5pPr marL="3151776" indent="0">
              <a:buNone/>
              <a:defRPr sz="2700" b="1"/>
            </a:lvl5pPr>
            <a:lvl6pPr marL="3939720" indent="0">
              <a:buNone/>
              <a:defRPr sz="2700" b="1"/>
            </a:lvl6pPr>
            <a:lvl7pPr marL="4727665" indent="0">
              <a:buNone/>
              <a:defRPr sz="2700" b="1"/>
            </a:lvl7pPr>
            <a:lvl8pPr marL="5515609" indent="0">
              <a:buNone/>
              <a:defRPr sz="2700" b="1"/>
            </a:lvl8pPr>
            <a:lvl9pPr marL="6303553" indent="0">
              <a:buNone/>
              <a:defRPr sz="2700" b="1"/>
            </a:lvl9pPr>
          </a:lstStyle>
          <a:p>
            <a:pPr lvl="0"/>
            <a:r>
              <a:rPr lang="zh-CN" altLang="en-US" smtClean="0"/>
              <a:t>单击此处编辑母版文本样式</a:t>
            </a:r>
          </a:p>
        </p:txBody>
      </p:sp>
      <p:sp>
        <p:nvSpPr>
          <p:cNvPr id="4" name="内容占位符 3"/>
          <p:cNvSpPr>
            <a:spLocks noGrp="1"/>
          </p:cNvSpPr>
          <p:nvPr>
            <p:ph sz="half" idx="2"/>
          </p:nvPr>
        </p:nvSpPr>
        <p:spPr>
          <a:xfrm>
            <a:off x="873126" y="3208445"/>
            <a:ext cx="7715637" cy="5829064"/>
          </a:xfrm>
        </p:spPr>
        <p:txBody>
          <a:bodyPr/>
          <a:lstStyle>
            <a:lvl1pPr>
              <a:defRPr sz="4100"/>
            </a:lvl1pPr>
            <a:lvl2pPr>
              <a:defRPr sz="3500"/>
            </a:lvl2pPr>
            <a:lvl3pPr>
              <a:defRPr sz="30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8870708" y="2264648"/>
            <a:ext cx="7718667" cy="943797"/>
          </a:xfrm>
        </p:spPr>
        <p:txBody>
          <a:bodyPr anchor="b"/>
          <a:lstStyle>
            <a:lvl1pPr marL="0" indent="0">
              <a:buNone/>
              <a:defRPr sz="4100" b="1"/>
            </a:lvl1pPr>
            <a:lvl2pPr marL="787944" indent="0">
              <a:buNone/>
              <a:defRPr sz="3500" b="1"/>
            </a:lvl2pPr>
            <a:lvl3pPr marL="1575889" indent="0">
              <a:buNone/>
              <a:defRPr sz="3000" b="1"/>
            </a:lvl3pPr>
            <a:lvl4pPr marL="2363833" indent="0">
              <a:buNone/>
              <a:defRPr sz="2700" b="1"/>
            </a:lvl4pPr>
            <a:lvl5pPr marL="3151776" indent="0">
              <a:buNone/>
              <a:defRPr sz="2700" b="1"/>
            </a:lvl5pPr>
            <a:lvl6pPr marL="3939720" indent="0">
              <a:buNone/>
              <a:defRPr sz="2700" b="1"/>
            </a:lvl6pPr>
            <a:lvl7pPr marL="4727665" indent="0">
              <a:buNone/>
              <a:defRPr sz="2700" b="1"/>
            </a:lvl7pPr>
            <a:lvl8pPr marL="5515609" indent="0">
              <a:buNone/>
              <a:defRPr sz="2700" b="1"/>
            </a:lvl8pPr>
            <a:lvl9pPr marL="6303553" indent="0">
              <a:buNone/>
              <a:defRPr sz="2700" b="1"/>
            </a:lvl9pPr>
          </a:lstStyle>
          <a:p>
            <a:pPr lvl="0"/>
            <a:r>
              <a:rPr lang="zh-CN" altLang="en-US" smtClean="0"/>
              <a:t>单击此处编辑母版文本样式</a:t>
            </a:r>
          </a:p>
        </p:txBody>
      </p:sp>
      <p:sp>
        <p:nvSpPr>
          <p:cNvPr id="6" name="内容占位符 5"/>
          <p:cNvSpPr>
            <a:spLocks noGrp="1"/>
          </p:cNvSpPr>
          <p:nvPr>
            <p:ph sz="quarter" idx="4"/>
          </p:nvPr>
        </p:nvSpPr>
        <p:spPr>
          <a:xfrm>
            <a:off x="8870708" y="3208445"/>
            <a:ext cx="7718667" cy="5829064"/>
          </a:xfrm>
        </p:spPr>
        <p:txBody>
          <a:bodyPr/>
          <a:lstStyle>
            <a:lvl1pPr>
              <a:defRPr sz="4100"/>
            </a:lvl1pPr>
            <a:lvl2pPr>
              <a:defRPr sz="3500"/>
            </a:lvl2pPr>
            <a:lvl3pPr>
              <a:defRPr sz="30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DE6F450-BCC3-461C-BAA0-3B8CE149822C}" type="datetime1">
              <a:rPr lang="zh-CN" altLang="en-US"/>
              <a:pPr/>
              <a:t>2018/12/14</a:t>
            </a:fld>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7B1AF2D-8F74-4912-9637-AB38F2725E64}" type="slidenum">
              <a:rPr lang="zh-CN" altLang="en-US"/>
              <a:pPr/>
              <a:t>‹#›</a:t>
            </a:fld>
            <a:endParaRPr lang="en-US" altLang="zh-CN"/>
          </a:p>
        </p:txBody>
      </p:sp>
    </p:spTree>
    <p:extLst>
      <p:ext uri="{BB962C8B-B14F-4D97-AF65-F5344CB8AC3E}">
        <p14:creationId xmlns:p14="http://schemas.microsoft.com/office/powerpoint/2010/main" val="3506673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8E8AD62-F6F5-4D1A-A0E8-D34B13A7F71A}" type="datetime1">
              <a:rPr lang="zh-CN" altLang="en-US"/>
              <a:pPr/>
              <a:t>2018/12/14</a:t>
            </a:fld>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AE44EFB-6B1F-4222-8222-C1845CECAA1A}" type="slidenum">
              <a:rPr lang="zh-CN" altLang="en-US"/>
              <a:pPr/>
              <a:t>‹#›</a:t>
            </a:fld>
            <a:endParaRPr lang="en-US" altLang="zh-CN"/>
          </a:p>
        </p:txBody>
      </p:sp>
    </p:spTree>
    <p:extLst>
      <p:ext uri="{BB962C8B-B14F-4D97-AF65-F5344CB8AC3E}">
        <p14:creationId xmlns:p14="http://schemas.microsoft.com/office/powerpoint/2010/main" val="2341983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18708F2-CFF4-4322-9769-C7782696157B}" type="datetime1">
              <a:rPr lang="zh-CN" altLang="en-US"/>
              <a:pPr/>
              <a:t>2018/12/14</a:t>
            </a:fld>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AD6601E-5B44-4651-A701-10B22BF6F9A1}" type="slidenum">
              <a:rPr lang="zh-CN" altLang="en-US"/>
              <a:pPr/>
              <a:t>‹#›</a:t>
            </a:fld>
            <a:endParaRPr lang="en-US" altLang="zh-CN"/>
          </a:p>
        </p:txBody>
      </p:sp>
    </p:spTree>
    <p:extLst>
      <p:ext uri="{BB962C8B-B14F-4D97-AF65-F5344CB8AC3E}">
        <p14:creationId xmlns:p14="http://schemas.microsoft.com/office/powerpoint/2010/main" val="1659879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73126" y="402812"/>
            <a:ext cx="5745042" cy="1714294"/>
          </a:xfrm>
        </p:spPr>
        <p:txBody>
          <a:bodyPr anchor="b"/>
          <a:lstStyle>
            <a:lvl1pPr algn="l">
              <a:defRPr sz="3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6827354" y="402814"/>
            <a:ext cx="9762022" cy="8634697"/>
          </a:xfrm>
        </p:spPr>
        <p:txBody>
          <a:bodyPr/>
          <a:lstStyle>
            <a:lvl1pPr>
              <a:defRPr sz="5600"/>
            </a:lvl1pPr>
            <a:lvl2pPr>
              <a:defRPr sz="4800"/>
            </a:lvl2pPr>
            <a:lvl3pPr>
              <a:defRPr sz="4100"/>
            </a:lvl3pPr>
            <a:lvl4pPr>
              <a:defRPr sz="3500"/>
            </a:lvl4pPr>
            <a:lvl5pPr>
              <a:defRPr sz="3500"/>
            </a:lvl5pPr>
            <a:lvl6pPr>
              <a:defRPr sz="3500"/>
            </a:lvl6pPr>
            <a:lvl7pPr>
              <a:defRPr sz="3500"/>
            </a:lvl7pPr>
            <a:lvl8pPr>
              <a:defRPr sz="3500"/>
            </a:lvl8pPr>
            <a:lvl9pPr>
              <a:defRPr sz="3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73126" y="2117106"/>
            <a:ext cx="5745042" cy="6920404"/>
          </a:xfrm>
        </p:spPr>
        <p:txBody>
          <a:bodyPr/>
          <a:lstStyle>
            <a:lvl1pPr marL="0" indent="0">
              <a:buNone/>
              <a:defRPr sz="2400"/>
            </a:lvl1pPr>
            <a:lvl2pPr marL="787944" indent="0">
              <a:buNone/>
              <a:defRPr sz="2100"/>
            </a:lvl2pPr>
            <a:lvl3pPr marL="1575889" indent="0">
              <a:buNone/>
              <a:defRPr sz="1800"/>
            </a:lvl3pPr>
            <a:lvl4pPr marL="2363833" indent="0">
              <a:buNone/>
              <a:defRPr sz="1600"/>
            </a:lvl4pPr>
            <a:lvl5pPr marL="3151776" indent="0">
              <a:buNone/>
              <a:defRPr sz="1600"/>
            </a:lvl5pPr>
            <a:lvl6pPr marL="3939720" indent="0">
              <a:buNone/>
              <a:defRPr sz="1600"/>
            </a:lvl6pPr>
            <a:lvl7pPr marL="4727665" indent="0">
              <a:buNone/>
              <a:defRPr sz="1600"/>
            </a:lvl7pPr>
            <a:lvl8pPr marL="5515609" indent="0">
              <a:buNone/>
              <a:defRPr sz="1600"/>
            </a:lvl8pPr>
            <a:lvl9pPr marL="6303553" indent="0">
              <a:buNone/>
              <a:defRPr sz="16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231F0F2-C72A-42DC-9FCF-BF3E31C75EBA}" type="datetime1">
              <a:rPr lang="zh-CN" altLang="en-US"/>
              <a:pPr/>
              <a:t>2018/12/14</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676CCC5-7813-4650-87A6-908ACAE56144}" type="slidenum">
              <a:rPr lang="zh-CN" altLang="en-US"/>
              <a:pPr/>
              <a:t>‹#›</a:t>
            </a:fld>
            <a:endParaRPr lang="en-US" altLang="zh-CN"/>
          </a:p>
        </p:txBody>
      </p:sp>
    </p:spTree>
    <p:extLst>
      <p:ext uri="{BB962C8B-B14F-4D97-AF65-F5344CB8AC3E}">
        <p14:creationId xmlns:p14="http://schemas.microsoft.com/office/powerpoint/2010/main" val="3925604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422773" y="7081997"/>
            <a:ext cx="10477500" cy="836070"/>
          </a:xfrm>
        </p:spPr>
        <p:txBody>
          <a:bodyPr anchor="b"/>
          <a:lstStyle>
            <a:lvl1pPr algn="l">
              <a:defRPr sz="3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422773" y="903985"/>
            <a:ext cx="10477500" cy="6070283"/>
          </a:xfrm>
        </p:spPr>
        <p:txBody>
          <a:bodyPr/>
          <a:lstStyle>
            <a:lvl1pPr marL="0" indent="0">
              <a:buNone/>
              <a:defRPr sz="5600"/>
            </a:lvl1pPr>
            <a:lvl2pPr marL="787944" indent="0">
              <a:buNone/>
              <a:defRPr sz="4800"/>
            </a:lvl2pPr>
            <a:lvl3pPr marL="1575889" indent="0">
              <a:buNone/>
              <a:defRPr sz="4100"/>
            </a:lvl3pPr>
            <a:lvl4pPr marL="2363833" indent="0">
              <a:buNone/>
              <a:defRPr sz="3500"/>
            </a:lvl4pPr>
            <a:lvl5pPr marL="3151776" indent="0">
              <a:buNone/>
              <a:defRPr sz="3500"/>
            </a:lvl5pPr>
            <a:lvl6pPr marL="3939720" indent="0">
              <a:buNone/>
              <a:defRPr sz="3500"/>
            </a:lvl6pPr>
            <a:lvl7pPr marL="4727665" indent="0">
              <a:buNone/>
              <a:defRPr sz="3500"/>
            </a:lvl7pPr>
            <a:lvl8pPr marL="5515609" indent="0">
              <a:buNone/>
              <a:defRPr sz="3500"/>
            </a:lvl8pPr>
            <a:lvl9pPr marL="6303553" indent="0">
              <a:buNone/>
              <a:defRPr sz="3500"/>
            </a:lvl9pPr>
          </a:lstStyle>
          <a:p>
            <a:endParaRPr lang="zh-CN" altLang="en-US"/>
          </a:p>
        </p:txBody>
      </p:sp>
      <p:sp>
        <p:nvSpPr>
          <p:cNvPr id="4" name="文本占位符 3"/>
          <p:cNvSpPr>
            <a:spLocks noGrp="1"/>
          </p:cNvSpPr>
          <p:nvPr>
            <p:ph type="body" sz="half" idx="2"/>
          </p:nvPr>
        </p:nvSpPr>
        <p:spPr>
          <a:xfrm>
            <a:off x="3422773" y="7918067"/>
            <a:ext cx="10477500" cy="1187358"/>
          </a:xfrm>
        </p:spPr>
        <p:txBody>
          <a:bodyPr/>
          <a:lstStyle>
            <a:lvl1pPr marL="0" indent="0">
              <a:buNone/>
              <a:defRPr sz="2400"/>
            </a:lvl1pPr>
            <a:lvl2pPr marL="787944" indent="0">
              <a:buNone/>
              <a:defRPr sz="2100"/>
            </a:lvl2pPr>
            <a:lvl3pPr marL="1575889" indent="0">
              <a:buNone/>
              <a:defRPr sz="1800"/>
            </a:lvl3pPr>
            <a:lvl4pPr marL="2363833" indent="0">
              <a:buNone/>
              <a:defRPr sz="1600"/>
            </a:lvl4pPr>
            <a:lvl5pPr marL="3151776" indent="0">
              <a:buNone/>
              <a:defRPr sz="1600"/>
            </a:lvl5pPr>
            <a:lvl6pPr marL="3939720" indent="0">
              <a:buNone/>
              <a:defRPr sz="1600"/>
            </a:lvl6pPr>
            <a:lvl7pPr marL="4727665" indent="0">
              <a:buNone/>
              <a:defRPr sz="1600"/>
            </a:lvl7pPr>
            <a:lvl8pPr marL="5515609" indent="0">
              <a:buNone/>
              <a:defRPr sz="1600"/>
            </a:lvl8pPr>
            <a:lvl9pPr marL="6303553" indent="0">
              <a:buNone/>
              <a:defRPr sz="16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3100CBB-D521-4E79-9443-4F8D56A13D27}" type="datetime1">
              <a:rPr lang="zh-CN" altLang="en-US"/>
              <a:pPr/>
              <a:t>2018/12/14</a:t>
            </a:fld>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F75BC93-7805-4511-9C04-3F1F4D6D0755}" type="slidenum">
              <a:rPr lang="zh-CN" altLang="en-US"/>
              <a:pPr/>
              <a:t>‹#›</a:t>
            </a:fld>
            <a:endParaRPr lang="en-US" altLang="zh-CN"/>
          </a:p>
        </p:txBody>
      </p:sp>
    </p:spTree>
    <p:extLst>
      <p:ext uri="{BB962C8B-B14F-4D97-AF65-F5344CB8AC3E}">
        <p14:creationId xmlns:p14="http://schemas.microsoft.com/office/powerpoint/2010/main" val="3927281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09688" y="899301"/>
            <a:ext cx="14843125" cy="1686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7589" tIns="78794" rIns="157589" bIns="78794"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309688" y="2922729"/>
            <a:ext cx="14843125" cy="6070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7589" tIns="78794" rIns="157589" bIns="7879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1309688" y="9217837"/>
            <a:ext cx="3638020" cy="67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7589" tIns="78794" rIns="157589" bIns="78794" numCol="1" anchor="t" anchorCtr="0" compatLnSpc="1">
            <a:prstTxWarp prst="textNoShape">
              <a:avLst/>
            </a:prstTxWarp>
          </a:bodyPr>
          <a:lstStyle>
            <a:lvl1pPr>
              <a:defRPr kumimoji="0" sz="2400"/>
            </a:lvl1pPr>
          </a:lstStyle>
          <a:p>
            <a:fld id="{0B866978-50FF-4350-93AB-8C58DE1B5A29}" type="datetime1">
              <a:rPr lang="zh-CN" altLang="en-US"/>
              <a:pPr/>
              <a:t>2018/12/14</a:t>
            </a:fld>
            <a:endParaRPr lang="en-US" altLang="zh-CN"/>
          </a:p>
        </p:txBody>
      </p:sp>
      <p:sp>
        <p:nvSpPr>
          <p:cNvPr id="1029" name="Rectangle 5"/>
          <p:cNvSpPr>
            <a:spLocks noGrp="1" noChangeArrowheads="1"/>
          </p:cNvSpPr>
          <p:nvPr>
            <p:ph type="ftr" sz="quarter" idx="3"/>
          </p:nvPr>
        </p:nvSpPr>
        <p:spPr bwMode="auto">
          <a:xfrm>
            <a:off x="5966355" y="9217837"/>
            <a:ext cx="5529792" cy="67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7589" tIns="78794" rIns="157589" bIns="78794" numCol="1" anchor="t" anchorCtr="0" compatLnSpc="1">
            <a:prstTxWarp prst="textNoShape">
              <a:avLst/>
            </a:prstTxWarp>
          </a:bodyPr>
          <a:lstStyle>
            <a:lvl1pPr algn="ctr">
              <a:defRPr kumimoji="0" sz="2400"/>
            </a:lvl1pPr>
          </a:lstStyle>
          <a:p>
            <a:endParaRPr lang="en-US" altLang="zh-CN"/>
          </a:p>
        </p:txBody>
      </p:sp>
      <p:sp>
        <p:nvSpPr>
          <p:cNvPr id="1030" name="Rectangle 6"/>
          <p:cNvSpPr>
            <a:spLocks noGrp="1" noChangeArrowheads="1"/>
          </p:cNvSpPr>
          <p:nvPr>
            <p:ph type="sldNum" sz="quarter" idx="4"/>
          </p:nvPr>
        </p:nvSpPr>
        <p:spPr bwMode="auto">
          <a:xfrm>
            <a:off x="12951355" y="337238"/>
            <a:ext cx="3638020" cy="674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7589" tIns="78794" rIns="157589" bIns="78794" numCol="1" anchor="t" anchorCtr="0" compatLnSpc="1">
            <a:prstTxWarp prst="textNoShape">
              <a:avLst/>
            </a:prstTxWarp>
          </a:bodyPr>
          <a:lstStyle>
            <a:lvl1pPr algn="r">
              <a:defRPr kumimoji="0"/>
            </a:lvl1pPr>
          </a:lstStyle>
          <a:p>
            <a:fld id="{810EA6DE-E7F5-4792-B266-AC183FFF51A3}"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fontAlgn="base">
        <a:spcBef>
          <a:spcPct val="0"/>
        </a:spcBef>
        <a:spcAft>
          <a:spcPct val="0"/>
        </a:spcAft>
        <a:defRPr kumimoji="1" sz="7700">
          <a:solidFill>
            <a:schemeClr val="tx2"/>
          </a:solidFill>
          <a:latin typeface="+mj-lt"/>
          <a:ea typeface="+mj-ea"/>
          <a:cs typeface="+mj-cs"/>
        </a:defRPr>
      </a:lvl1pPr>
      <a:lvl2pPr algn="ctr" rtl="0" fontAlgn="base">
        <a:spcBef>
          <a:spcPct val="0"/>
        </a:spcBef>
        <a:spcAft>
          <a:spcPct val="0"/>
        </a:spcAft>
        <a:defRPr kumimoji="1" sz="7700">
          <a:solidFill>
            <a:schemeClr val="tx2"/>
          </a:solidFill>
          <a:latin typeface="Times New Roman" pitchFamily="18" charset="0"/>
          <a:ea typeface="宋体" pitchFamily="2" charset="-122"/>
        </a:defRPr>
      </a:lvl2pPr>
      <a:lvl3pPr algn="ctr" rtl="0" fontAlgn="base">
        <a:spcBef>
          <a:spcPct val="0"/>
        </a:spcBef>
        <a:spcAft>
          <a:spcPct val="0"/>
        </a:spcAft>
        <a:defRPr kumimoji="1" sz="7700">
          <a:solidFill>
            <a:schemeClr val="tx2"/>
          </a:solidFill>
          <a:latin typeface="Times New Roman" pitchFamily="18" charset="0"/>
          <a:ea typeface="宋体" pitchFamily="2" charset="-122"/>
        </a:defRPr>
      </a:lvl3pPr>
      <a:lvl4pPr algn="ctr" rtl="0" fontAlgn="base">
        <a:spcBef>
          <a:spcPct val="0"/>
        </a:spcBef>
        <a:spcAft>
          <a:spcPct val="0"/>
        </a:spcAft>
        <a:defRPr kumimoji="1" sz="7700">
          <a:solidFill>
            <a:schemeClr val="tx2"/>
          </a:solidFill>
          <a:latin typeface="Times New Roman" pitchFamily="18" charset="0"/>
          <a:ea typeface="宋体" pitchFamily="2" charset="-122"/>
        </a:defRPr>
      </a:lvl4pPr>
      <a:lvl5pPr algn="ctr" rtl="0" fontAlgn="base">
        <a:spcBef>
          <a:spcPct val="0"/>
        </a:spcBef>
        <a:spcAft>
          <a:spcPct val="0"/>
        </a:spcAft>
        <a:defRPr kumimoji="1" sz="7700">
          <a:solidFill>
            <a:schemeClr val="tx2"/>
          </a:solidFill>
          <a:latin typeface="Times New Roman" pitchFamily="18" charset="0"/>
          <a:ea typeface="宋体" pitchFamily="2" charset="-122"/>
        </a:defRPr>
      </a:lvl5pPr>
      <a:lvl6pPr marL="787944" algn="ctr" rtl="0" fontAlgn="base">
        <a:spcBef>
          <a:spcPct val="0"/>
        </a:spcBef>
        <a:spcAft>
          <a:spcPct val="0"/>
        </a:spcAft>
        <a:defRPr kumimoji="1" sz="7700">
          <a:solidFill>
            <a:schemeClr val="tx2"/>
          </a:solidFill>
          <a:latin typeface="Times New Roman" pitchFamily="18" charset="0"/>
          <a:ea typeface="宋体" pitchFamily="2" charset="-122"/>
        </a:defRPr>
      </a:lvl6pPr>
      <a:lvl7pPr marL="1575889" algn="ctr" rtl="0" fontAlgn="base">
        <a:spcBef>
          <a:spcPct val="0"/>
        </a:spcBef>
        <a:spcAft>
          <a:spcPct val="0"/>
        </a:spcAft>
        <a:defRPr kumimoji="1" sz="7700">
          <a:solidFill>
            <a:schemeClr val="tx2"/>
          </a:solidFill>
          <a:latin typeface="Times New Roman" pitchFamily="18" charset="0"/>
          <a:ea typeface="宋体" pitchFamily="2" charset="-122"/>
        </a:defRPr>
      </a:lvl7pPr>
      <a:lvl8pPr marL="2363833" algn="ctr" rtl="0" fontAlgn="base">
        <a:spcBef>
          <a:spcPct val="0"/>
        </a:spcBef>
        <a:spcAft>
          <a:spcPct val="0"/>
        </a:spcAft>
        <a:defRPr kumimoji="1" sz="7700">
          <a:solidFill>
            <a:schemeClr val="tx2"/>
          </a:solidFill>
          <a:latin typeface="Times New Roman" pitchFamily="18" charset="0"/>
          <a:ea typeface="宋体" pitchFamily="2" charset="-122"/>
        </a:defRPr>
      </a:lvl8pPr>
      <a:lvl9pPr marL="3151776" algn="ctr" rtl="0" fontAlgn="base">
        <a:spcBef>
          <a:spcPct val="0"/>
        </a:spcBef>
        <a:spcAft>
          <a:spcPct val="0"/>
        </a:spcAft>
        <a:defRPr kumimoji="1" sz="7700">
          <a:solidFill>
            <a:schemeClr val="tx2"/>
          </a:solidFill>
          <a:latin typeface="Times New Roman" pitchFamily="18" charset="0"/>
          <a:ea typeface="宋体" pitchFamily="2" charset="-122"/>
        </a:defRPr>
      </a:lvl9pPr>
    </p:titleStyle>
    <p:bodyStyle>
      <a:lvl1pPr marL="590959" indent="-590959" algn="l" rtl="0" fontAlgn="base">
        <a:spcBef>
          <a:spcPct val="20000"/>
        </a:spcBef>
        <a:spcAft>
          <a:spcPct val="0"/>
        </a:spcAft>
        <a:buChar char="•"/>
        <a:defRPr kumimoji="1" sz="5600">
          <a:solidFill>
            <a:schemeClr val="tx1"/>
          </a:solidFill>
          <a:latin typeface="+mn-lt"/>
          <a:ea typeface="+mn-ea"/>
          <a:cs typeface="+mn-cs"/>
        </a:defRPr>
      </a:lvl1pPr>
      <a:lvl2pPr marL="1280410" indent="-492464" algn="l" rtl="0" fontAlgn="base">
        <a:spcBef>
          <a:spcPct val="20000"/>
        </a:spcBef>
        <a:spcAft>
          <a:spcPct val="0"/>
        </a:spcAft>
        <a:buChar char="–"/>
        <a:defRPr kumimoji="1" sz="4800">
          <a:solidFill>
            <a:schemeClr val="tx1"/>
          </a:solidFill>
          <a:latin typeface="+mn-lt"/>
          <a:ea typeface="+mn-ea"/>
        </a:defRPr>
      </a:lvl2pPr>
      <a:lvl3pPr marL="1969861" indent="-393972" algn="l" rtl="0" fontAlgn="base">
        <a:spcBef>
          <a:spcPct val="20000"/>
        </a:spcBef>
        <a:spcAft>
          <a:spcPct val="0"/>
        </a:spcAft>
        <a:buChar char="•"/>
        <a:defRPr kumimoji="1" sz="4100">
          <a:solidFill>
            <a:schemeClr val="tx1"/>
          </a:solidFill>
          <a:latin typeface="+mn-lt"/>
          <a:ea typeface="+mn-ea"/>
        </a:defRPr>
      </a:lvl3pPr>
      <a:lvl4pPr marL="2757805" indent="-393972" algn="l" rtl="0" fontAlgn="base">
        <a:spcBef>
          <a:spcPct val="20000"/>
        </a:spcBef>
        <a:spcAft>
          <a:spcPct val="0"/>
        </a:spcAft>
        <a:buChar char="–"/>
        <a:defRPr kumimoji="1" sz="3500">
          <a:solidFill>
            <a:schemeClr val="tx1"/>
          </a:solidFill>
          <a:latin typeface="+mn-lt"/>
          <a:ea typeface="+mn-ea"/>
        </a:defRPr>
      </a:lvl4pPr>
      <a:lvl5pPr marL="3545748" indent="-393972" algn="l" rtl="0" fontAlgn="base">
        <a:spcBef>
          <a:spcPct val="20000"/>
        </a:spcBef>
        <a:spcAft>
          <a:spcPct val="0"/>
        </a:spcAft>
        <a:buChar char="»"/>
        <a:defRPr kumimoji="1" sz="3500">
          <a:solidFill>
            <a:schemeClr val="tx1"/>
          </a:solidFill>
          <a:latin typeface="+mn-lt"/>
          <a:ea typeface="+mn-ea"/>
        </a:defRPr>
      </a:lvl5pPr>
      <a:lvl6pPr marL="4333694" indent="-393972" algn="l" rtl="0" fontAlgn="base">
        <a:spcBef>
          <a:spcPct val="20000"/>
        </a:spcBef>
        <a:spcAft>
          <a:spcPct val="0"/>
        </a:spcAft>
        <a:buChar char="»"/>
        <a:defRPr kumimoji="1" sz="3500">
          <a:solidFill>
            <a:schemeClr val="tx1"/>
          </a:solidFill>
          <a:latin typeface="+mn-lt"/>
          <a:ea typeface="+mn-ea"/>
        </a:defRPr>
      </a:lvl6pPr>
      <a:lvl7pPr marL="5121637" indent="-393972" algn="l" rtl="0" fontAlgn="base">
        <a:spcBef>
          <a:spcPct val="20000"/>
        </a:spcBef>
        <a:spcAft>
          <a:spcPct val="0"/>
        </a:spcAft>
        <a:buChar char="»"/>
        <a:defRPr kumimoji="1" sz="3500">
          <a:solidFill>
            <a:schemeClr val="tx1"/>
          </a:solidFill>
          <a:latin typeface="+mn-lt"/>
          <a:ea typeface="+mn-ea"/>
        </a:defRPr>
      </a:lvl7pPr>
      <a:lvl8pPr marL="5909581" indent="-393972" algn="l" rtl="0" fontAlgn="base">
        <a:spcBef>
          <a:spcPct val="20000"/>
        </a:spcBef>
        <a:spcAft>
          <a:spcPct val="0"/>
        </a:spcAft>
        <a:buChar char="»"/>
        <a:defRPr kumimoji="1" sz="3500">
          <a:solidFill>
            <a:schemeClr val="tx1"/>
          </a:solidFill>
          <a:latin typeface="+mn-lt"/>
          <a:ea typeface="+mn-ea"/>
        </a:defRPr>
      </a:lvl8pPr>
      <a:lvl9pPr marL="6697525" indent="-393972" algn="l" rtl="0" fontAlgn="base">
        <a:spcBef>
          <a:spcPct val="20000"/>
        </a:spcBef>
        <a:spcAft>
          <a:spcPct val="0"/>
        </a:spcAft>
        <a:buChar char="»"/>
        <a:defRPr kumimoji="1" sz="3500">
          <a:solidFill>
            <a:schemeClr val="tx1"/>
          </a:solidFill>
          <a:latin typeface="+mn-lt"/>
          <a:ea typeface="+mn-ea"/>
        </a:defRPr>
      </a:lvl9pPr>
    </p:bodyStyle>
    <p:otherStyle>
      <a:defPPr>
        <a:defRPr lang="zh-CN"/>
      </a:defPPr>
      <a:lvl1pPr marL="0" algn="l" defTabSz="1575889" rtl="0" eaLnBrk="1" latinLnBrk="0" hangingPunct="1">
        <a:defRPr sz="3000" kern="1200">
          <a:solidFill>
            <a:schemeClr val="tx1"/>
          </a:solidFill>
          <a:latin typeface="+mn-lt"/>
          <a:ea typeface="+mn-ea"/>
          <a:cs typeface="+mn-cs"/>
        </a:defRPr>
      </a:lvl1pPr>
      <a:lvl2pPr marL="787944" algn="l" defTabSz="1575889" rtl="0" eaLnBrk="1" latinLnBrk="0" hangingPunct="1">
        <a:defRPr sz="3000" kern="1200">
          <a:solidFill>
            <a:schemeClr val="tx1"/>
          </a:solidFill>
          <a:latin typeface="+mn-lt"/>
          <a:ea typeface="+mn-ea"/>
          <a:cs typeface="+mn-cs"/>
        </a:defRPr>
      </a:lvl2pPr>
      <a:lvl3pPr marL="1575889" algn="l" defTabSz="1575889" rtl="0" eaLnBrk="1" latinLnBrk="0" hangingPunct="1">
        <a:defRPr sz="3000" kern="1200">
          <a:solidFill>
            <a:schemeClr val="tx1"/>
          </a:solidFill>
          <a:latin typeface="+mn-lt"/>
          <a:ea typeface="+mn-ea"/>
          <a:cs typeface="+mn-cs"/>
        </a:defRPr>
      </a:lvl3pPr>
      <a:lvl4pPr marL="2363833" algn="l" defTabSz="1575889" rtl="0" eaLnBrk="1" latinLnBrk="0" hangingPunct="1">
        <a:defRPr sz="3000" kern="1200">
          <a:solidFill>
            <a:schemeClr val="tx1"/>
          </a:solidFill>
          <a:latin typeface="+mn-lt"/>
          <a:ea typeface="+mn-ea"/>
          <a:cs typeface="+mn-cs"/>
        </a:defRPr>
      </a:lvl4pPr>
      <a:lvl5pPr marL="3151776" algn="l" defTabSz="1575889" rtl="0" eaLnBrk="1" latinLnBrk="0" hangingPunct="1">
        <a:defRPr sz="3000" kern="1200">
          <a:solidFill>
            <a:schemeClr val="tx1"/>
          </a:solidFill>
          <a:latin typeface="+mn-lt"/>
          <a:ea typeface="+mn-ea"/>
          <a:cs typeface="+mn-cs"/>
        </a:defRPr>
      </a:lvl5pPr>
      <a:lvl6pPr marL="3939720" algn="l" defTabSz="1575889" rtl="0" eaLnBrk="1" latinLnBrk="0" hangingPunct="1">
        <a:defRPr sz="3000" kern="1200">
          <a:solidFill>
            <a:schemeClr val="tx1"/>
          </a:solidFill>
          <a:latin typeface="+mn-lt"/>
          <a:ea typeface="+mn-ea"/>
          <a:cs typeface="+mn-cs"/>
        </a:defRPr>
      </a:lvl6pPr>
      <a:lvl7pPr marL="4727665" algn="l" defTabSz="1575889" rtl="0" eaLnBrk="1" latinLnBrk="0" hangingPunct="1">
        <a:defRPr sz="3000" kern="1200">
          <a:solidFill>
            <a:schemeClr val="tx1"/>
          </a:solidFill>
          <a:latin typeface="+mn-lt"/>
          <a:ea typeface="+mn-ea"/>
          <a:cs typeface="+mn-cs"/>
        </a:defRPr>
      </a:lvl7pPr>
      <a:lvl8pPr marL="5515609" algn="l" defTabSz="1575889" rtl="0" eaLnBrk="1" latinLnBrk="0" hangingPunct="1">
        <a:defRPr sz="3000" kern="1200">
          <a:solidFill>
            <a:schemeClr val="tx1"/>
          </a:solidFill>
          <a:latin typeface="+mn-lt"/>
          <a:ea typeface="+mn-ea"/>
          <a:cs typeface="+mn-cs"/>
        </a:defRPr>
      </a:lvl8pPr>
      <a:lvl9pPr marL="6303553" algn="l" defTabSz="1575889"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slide" Target="slide3.xml"/><Relationship Id="rId7" Type="http://schemas.openxmlformats.org/officeDocument/2006/relationships/slide" Target="slide55.xml"/><Relationship Id="rId2" Type="http://schemas.openxmlformats.org/officeDocument/2006/relationships/slide" Target="slide2.xml"/><Relationship Id="rId1" Type="http://schemas.openxmlformats.org/officeDocument/2006/relationships/slideLayout" Target="../slideLayouts/slideLayout1.xml"/><Relationship Id="rId6" Type="http://schemas.openxmlformats.org/officeDocument/2006/relationships/slide" Target="slide42.xml"/><Relationship Id="rId5" Type="http://schemas.openxmlformats.org/officeDocument/2006/relationships/slide" Target="slide31.xml"/><Relationship Id="rId4" Type="http://schemas.openxmlformats.org/officeDocument/2006/relationships/slide" Target="slide5.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7"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4.wmf"/><Relationship Id="rId5" Type="http://schemas.openxmlformats.org/officeDocument/2006/relationships/oleObject" Target="../embeddings/oleObject6.bin"/><Relationship Id="rId4" Type="http://schemas.openxmlformats.org/officeDocument/2006/relationships/image" Target="../media/image13.wmf"/></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oleObject" Target="../embeddings/oleObject7.bin"/><Relationship Id="rId7"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7.wmf"/><Relationship Id="rId5" Type="http://schemas.openxmlformats.org/officeDocument/2006/relationships/oleObject" Target="../embeddings/oleObject8.bin"/><Relationship Id="rId4" Type="http://schemas.openxmlformats.org/officeDocument/2006/relationships/image" Target="../media/image16.wmf"/><Relationship Id="rId9"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28.wmf"/><Relationship Id="rId3" Type="http://schemas.openxmlformats.org/officeDocument/2006/relationships/oleObject" Target="../embeddings/oleObject10.bin"/><Relationship Id="rId7" Type="http://schemas.openxmlformats.org/officeDocument/2006/relationships/image" Target="../media/image30.jpeg"/><Relationship Id="rId12" Type="http://schemas.openxmlformats.org/officeDocument/2006/relationships/oleObject" Target="../embeddings/oleObject14.bin"/><Relationship Id="rId2" Type="http://schemas.openxmlformats.org/officeDocument/2006/relationships/slideLayout" Target="../slideLayouts/slideLayout2.xml"/><Relationship Id="rId16" Type="http://schemas.openxmlformats.org/officeDocument/2006/relationships/image" Target="../media/image31.png"/><Relationship Id="rId1" Type="http://schemas.openxmlformats.org/officeDocument/2006/relationships/vmlDrawing" Target="../drawings/vmlDrawing6.vml"/><Relationship Id="rId6" Type="http://schemas.openxmlformats.org/officeDocument/2006/relationships/image" Target="../media/image25.wmf"/><Relationship Id="rId11" Type="http://schemas.openxmlformats.org/officeDocument/2006/relationships/image" Target="../media/image27.wmf"/><Relationship Id="rId5" Type="http://schemas.openxmlformats.org/officeDocument/2006/relationships/oleObject" Target="../embeddings/oleObject11.bin"/><Relationship Id="rId15" Type="http://schemas.openxmlformats.org/officeDocument/2006/relationships/image" Target="../media/image29.wmf"/><Relationship Id="rId10" Type="http://schemas.openxmlformats.org/officeDocument/2006/relationships/oleObject" Target="../embeddings/oleObject13.bin"/><Relationship Id="rId4" Type="http://schemas.openxmlformats.org/officeDocument/2006/relationships/image" Target="../media/image24.wmf"/><Relationship Id="rId9" Type="http://schemas.openxmlformats.org/officeDocument/2006/relationships/image" Target="../media/image26.wmf"/><Relationship Id="rId1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16.bin"/><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3.wmf"/><Relationship Id="rId5" Type="http://schemas.openxmlformats.org/officeDocument/2006/relationships/oleObject" Target="../embeddings/oleObject17.bin"/><Relationship Id="rId4" Type="http://schemas.openxmlformats.org/officeDocument/2006/relationships/image" Target="../media/image32.wmf"/></Relationships>
</file>

<file path=ppt/slides/_rels/slide16.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39.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6.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38.wmf"/><Relationship Id="rId4" Type="http://schemas.openxmlformats.org/officeDocument/2006/relationships/image" Target="../media/image35.wmf"/><Relationship Id="rId9" Type="http://schemas.openxmlformats.org/officeDocument/2006/relationships/oleObject" Target="../embeddings/oleObject22.bin"/></Relationships>
</file>

<file path=ppt/slides/_rels/slide1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oleObject" Target="../embeddings/oleObject24.bin"/><Relationship Id="rId7"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1.wmf"/><Relationship Id="rId5" Type="http://schemas.openxmlformats.org/officeDocument/2006/relationships/oleObject" Target="../embeddings/oleObject25.bin"/><Relationship Id="rId4" Type="http://schemas.openxmlformats.org/officeDocument/2006/relationships/image" Target="../media/image40.wmf"/><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6.png"/><Relationship Id="rId7" Type="http://schemas.openxmlformats.org/officeDocument/2006/relationships/oleObject" Target="../embeddings/oleObject330.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45.wmf"/><Relationship Id="rId5" Type="http://schemas.openxmlformats.org/officeDocument/2006/relationships/oleObject" Target="../embeddings/oleObject26.bin"/><Relationship Id="rId4" Type="http://schemas.openxmlformats.org/officeDocument/2006/relationships/image" Target="../media/image47.png"/><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50.wmf"/><Relationship Id="rId11" Type="http://schemas.openxmlformats.org/officeDocument/2006/relationships/image" Target="../media/image48.png"/><Relationship Id="rId5" Type="http://schemas.openxmlformats.org/officeDocument/2006/relationships/oleObject" Target="../embeddings/oleObject28.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30.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48.png"/><Relationship Id="rId4" Type="http://schemas.openxmlformats.org/officeDocument/2006/relationships/image" Target="../media/image54.wmf"/></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oleObject" Target="../embeddings/oleObject32.bin"/><Relationship Id="rId7"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58.wmf"/><Relationship Id="rId5" Type="http://schemas.openxmlformats.org/officeDocument/2006/relationships/oleObject" Target="../embeddings/oleObject33.bin"/><Relationship Id="rId4" Type="http://schemas.openxmlformats.org/officeDocument/2006/relationships/image" Target="../media/image57.wmf"/></Relationships>
</file>

<file path=ppt/slides/_rels/slide23.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63.w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60.wmf"/><Relationship Id="rId11" Type="http://schemas.openxmlformats.org/officeDocument/2006/relationships/oleObject" Target="../embeddings/oleObject38.bin"/><Relationship Id="rId5" Type="http://schemas.openxmlformats.org/officeDocument/2006/relationships/oleObject" Target="../embeddings/oleObject35.bin"/><Relationship Id="rId10" Type="http://schemas.openxmlformats.org/officeDocument/2006/relationships/image" Target="../media/image62.wmf"/><Relationship Id="rId4" Type="http://schemas.openxmlformats.org/officeDocument/2006/relationships/image" Target="../media/image59.wmf"/><Relationship Id="rId9" Type="http://schemas.openxmlformats.org/officeDocument/2006/relationships/oleObject" Target="../embeddings/oleObject37.bin"/></Relationships>
</file>

<file path=ppt/slides/_rels/slide2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64.wmf"/><Relationship Id="rId5" Type="http://schemas.openxmlformats.org/officeDocument/2006/relationships/oleObject" Target="../embeddings/oleObject39.bin"/><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80.png"/><Relationship Id="rId2" Type="http://schemas.openxmlformats.org/officeDocument/2006/relationships/image" Target="../media/image670.png"/><Relationship Id="rId1" Type="http://schemas.openxmlformats.org/officeDocument/2006/relationships/slideLayout" Target="../slideLayouts/slideLayout2.xml"/><Relationship Id="rId5" Type="http://schemas.openxmlformats.org/officeDocument/2006/relationships/image" Target="../media/image700.png"/><Relationship Id="rId4" Type="http://schemas.openxmlformats.org/officeDocument/2006/relationships/image" Target="../media/image690.png"/></Relationships>
</file>

<file path=ppt/slides/_rels/slide32.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0.png"/><Relationship Id="rId3" Type="http://schemas.openxmlformats.org/officeDocument/2006/relationships/image" Target="../media/image72.png"/><Relationship Id="rId7" Type="http://schemas.openxmlformats.org/officeDocument/2006/relationships/image" Target="../media/image76.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15" Type="http://schemas.openxmlformats.org/officeDocument/2006/relationships/image" Target="../media/image81.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71.png"/></Relationships>
</file>

<file path=ppt/slides/_rels/slide33.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82.wmf"/><Relationship Id="rId3" Type="http://schemas.openxmlformats.org/officeDocument/2006/relationships/image" Target="../media/image820.png"/><Relationship Id="rId7" Type="http://schemas.openxmlformats.org/officeDocument/2006/relationships/image" Target="../media/image86.png"/><Relationship Id="rId12" Type="http://schemas.openxmlformats.org/officeDocument/2006/relationships/oleObject" Target="../embeddings/oleObject40.bin"/><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image" Target="../media/image85.pn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 Id="rId14" Type="http://schemas.openxmlformats.org/officeDocument/2006/relationships/oleObject" Target="../embeddings/oleObject41.bin"/></Relationships>
</file>

<file path=ppt/slides/_rels/slide34.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8.png"/></Relationships>
</file>

<file path=ppt/slides/_rels/slide3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0.png"/><Relationship Id="rId7" Type="http://schemas.openxmlformats.org/officeDocument/2006/relationships/image" Target="../media/image105.png"/><Relationship Id="rId2" Type="http://schemas.openxmlformats.org/officeDocument/2006/relationships/image" Target="../media/image99.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1.png"/><Relationship Id="rId9" Type="http://schemas.openxmlformats.org/officeDocument/2006/relationships/image" Target="../media/image107.png"/></Relationships>
</file>

<file path=ppt/slides/_rels/slide3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5.png"/></Relationships>
</file>

<file path=ppt/slides/_rels/slide37.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17.png"/></Relationships>
</file>

<file path=ppt/slides/_rels/slide38.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image" Target="../media/image125.png"/><Relationship Id="rId1" Type="http://schemas.openxmlformats.org/officeDocument/2006/relationships/slideLayout" Target="../slideLayouts/slideLayout7.xml"/><Relationship Id="rId6" Type="http://schemas.openxmlformats.org/officeDocument/2006/relationships/image" Target="../media/image129.png"/><Relationship Id="rId5" Type="http://schemas.openxmlformats.org/officeDocument/2006/relationships/image" Target="../media/image128.png"/><Relationship Id="rId10" Type="http://schemas.openxmlformats.org/officeDocument/2006/relationships/image" Target="../media/image132.png"/><Relationship Id="rId4" Type="http://schemas.openxmlformats.org/officeDocument/2006/relationships/image" Target="../media/image127.png"/><Relationship Id="rId9" Type="http://schemas.openxmlformats.org/officeDocument/2006/relationships/image" Target="../media/image131.png"/></Relationships>
</file>

<file path=ppt/slides/_rels/slide39.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5.png"/><Relationship Id="rId7" Type="http://schemas.openxmlformats.org/officeDocument/2006/relationships/image" Target="../media/image139.png"/><Relationship Id="rId2" Type="http://schemas.openxmlformats.org/officeDocument/2006/relationships/image" Target="../media/image133.png"/><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36.png"/><Relationship Id="rId7" Type="http://schemas.openxmlformats.org/officeDocument/2006/relationships/image" Target="../media/image140.png"/><Relationship Id="rId2" Type="http://schemas.openxmlformats.org/officeDocument/2006/relationships/image" Target="../media/image135.png"/><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image" Target="../media/image142.png"/><Relationship Id="rId7" Type="http://schemas.openxmlformats.org/officeDocument/2006/relationships/image" Target="../media/image136.wmf"/><Relationship Id="rId2" Type="http://schemas.openxmlformats.org/officeDocument/2006/relationships/slideLayout" Target="../slideLayouts/slideLayout13.xml"/><Relationship Id="rId1" Type="http://schemas.openxmlformats.org/officeDocument/2006/relationships/vmlDrawing" Target="../drawings/vmlDrawing17.vml"/><Relationship Id="rId6" Type="http://schemas.openxmlformats.org/officeDocument/2006/relationships/oleObject" Target="../embeddings/oleObject43.bin"/><Relationship Id="rId5" Type="http://schemas.openxmlformats.org/officeDocument/2006/relationships/image" Target="../media/image135.wmf"/><Relationship Id="rId4" Type="http://schemas.openxmlformats.org/officeDocument/2006/relationships/oleObject" Target="../embeddings/oleObject42.bin"/><Relationship Id="rId9" Type="http://schemas.openxmlformats.org/officeDocument/2006/relationships/image" Target="../media/image137.wmf"/></Relationships>
</file>

<file path=ppt/slides/_rels/slide44.xml.rels><?xml version="1.0" encoding="UTF-8" standalone="yes"?>
<Relationships xmlns="http://schemas.openxmlformats.org/package/2006/relationships"><Relationship Id="rId3" Type="http://schemas.openxmlformats.org/officeDocument/2006/relationships/image" Target="../media/image145.png"/><Relationship Id="rId7" Type="http://schemas.openxmlformats.org/officeDocument/2006/relationships/image" Target="../media/image139.w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46.bin"/><Relationship Id="rId5" Type="http://schemas.openxmlformats.org/officeDocument/2006/relationships/image" Target="../media/image138.wmf"/><Relationship Id="rId4" Type="http://schemas.openxmlformats.org/officeDocument/2006/relationships/oleObject" Target="../embeddings/oleObject45.bin"/></Relationships>
</file>

<file path=ppt/slides/_rels/slide45.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43.wmf"/><Relationship Id="rId18" Type="http://schemas.openxmlformats.org/officeDocument/2006/relationships/image" Target="../media/image145.wmf"/><Relationship Id="rId3" Type="http://schemas.openxmlformats.org/officeDocument/2006/relationships/notesSlide" Target="../notesSlides/notesSlide1.xml"/><Relationship Id="rId7" Type="http://schemas.openxmlformats.org/officeDocument/2006/relationships/image" Target="../media/image141.wmf"/><Relationship Id="rId12" Type="http://schemas.openxmlformats.org/officeDocument/2006/relationships/oleObject" Target="../embeddings/oleObject50.bin"/><Relationship Id="rId17" Type="http://schemas.openxmlformats.org/officeDocument/2006/relationships/oleObject" Target="../embeddings/oleObject52.bin"/><Relationship Id="rId2" Type="http://schemas.openxmlformats.org/officeDocument/2006/relationships/slideLayout" Target="../slideLayouts/slideLayout2.xml"/><Relationship Id="rId16" Type="http://schemas.openxmlformats.org/officeDocument/2006/relationships/image" Target="../media/image144.wmf"/><Relationship Id="rId1" Type="http://schemas.openxmlformats.org/officeDocument/2006/relationships/vmlDrawing" Target="../drawings/vmlDrawing19.vml"/><Relationship Id="rId6" Type="http://schemas.openxmlformats.org/officeDocument/2006/relationships/oleObject" Target="../embeddings/oleObject48.bin"/><Relationship Id="rId11" Type="http://schemas.openxmlformats.org/officeDocument/2006/relationships/image" Target="../media/image146.wmf"/><Relationship Id="rId5" Type="http://schemas.openxmlformats.org/officeDocument/2006/relationships/image" Target="../media/image140.wmf"/><Relationship Id="rId15" Type="http://schemas.openxmlformats.org/officeDocument/2006/relationships/oleObject" Target="../embeddings/oleObject51.bin"/><Relationship Id="rId10" Type="http://schemas.openxmlformats.org/officeDocument/2006/relationships/image" Target="../media/image142.wmf"/><Relationship Id="rId4" Type="http://schemas.openxmlformats.org/officeDocument/2006/relationships/oleObject" Target="../embeddings/oleObject47.bin"/><Relationship Id="rId9" Type="http://schemas.openxmlformats.org/officeDocument/2006/relationships/oleObject" Target="../embeddings/oleObject49.bin"/><Relationship Id="rId14" Type="http://schemas.openxmlformats.org/officeDocument/2006/relationships/image" Target="../media/image147.wmf"/></Relationships>
</file>

<file path=ppt/slides/_rels/slide46.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image" Target="../media/image155.png"/><Relationship Id="rId7" Type="http://schemas.openxmlformats.org/officeDocument/2006/relationships/image" Target="../media/image148.wmf"/><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53.bin"/><Relationship Id="rId5" Type="http://schemas.openxmlformats.org/officeDocument/2006/relationships/image" Target="../media/image160.png"/><Relationship Id="rId4" Type="http://schemas.openxmlformats.org/officeDocument/2006/relationships/image" Target="../media/image156.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54.bin"/><Relationship Id="rId7" Type="http://schemas.openxmlformats.org/officeDocument/2006/relationships/image" Target="../media/image151.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55.bin"/><Relationship Id="rId5" Type="http://schemas.openxmlformats.org/officeDocument/2006/relationships/image" Target="../media/image152.wmf"/><Relationship Id="rId4" Type="http://schemas.openxmlformats.org/officeDocument/2006/relationships/image" Target="../media/image150.wmf"/></Relationships>
</file>

<file path=ppt/slides/_rels/slide4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154.wmf"/><Relationship Id="rId5" Type="http://schemas.openxmlformats.org/officeDocument/2006/relationships/image" Target="../media/image153.wmf"/><Relationship Id="rId4" Type="http://schemas.openxmlformats.org/officeDocument/2006/relationships/oleObject" Target="../embeddings/oleObject56.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168.png"/><Relationship Id="rId5" Type="http://schemas.openxmlformats.org/officeDocument/2006/relationships/image" Target="../media/image159.wmf"/><Relationship Id="rId4" Type="http://schemas.openxmlformats.org/officeDocument/2006/relationships/oleObject" Target="../embeddings/oleObject57.bin"/></Relationships>
</file>

<file path=ppt/slides/_rels/slide5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slideLayout" Target="../slideLayouts/slideLayout2.xml"/><Relationship Id="rId1" Type="http://schemas.openxmlformats.org/officeDocument/2006/relationships/vmlDrawing" Target="../drawings/vmlDrawing24.vml"/><Relationship Id="rId5" Type="http://schemas.openxmlformats.org/officeDocument/2006/relationships/image" Target="../media/image164.wmf"/><Relationship Id="rId4" Type="http://schemas.openxmlformats.org/officeDocument/2006/relationships/oleObject" Target="../embeddings/oleObject58.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image" Target="../media/image4.wmf"/></Relationships>
</file>

<file path=ppt/slides/_rels/slide60.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5"/>
          <p:cNvSpPr>
            <a:spLocks noGrp="1"/>
          </p:cNvSpPr>
          <p:nvPr>
            <p:ph type="sldNum" sz="quarter" idx="12"/>
          </p:nvPr>
        </p:nvSpPr>
        <p:spPr>
          <a:xfrm>
            <a:off x="14697604" y="337238"/>
            <a:ext cx="1891771" cy="674476"/>
          </a:xfrm>
        </p:spPr>
        <p:txBody>
          <a:bodyPr/>
          <a:lstStyle/>
          <a:p>
            <a:fld id="{F369D621-2DB7-468B-8447-A6C77DDA1316}" type="slidenum">
              <a:rPr lang="zh-CN" altLang="en-US">
                <a:solidFill>
                  <a:srgbClr val="FF0000"/>
                </a:solidFill>
              </a:rPr>
              <a:pPr/>
              <a:t>1</a:t>
            </a:fld>
            <a:endParaRPr lang="en-US" altLang="zh-CN" dirty="0">
              <a:solidFill>
                <a:srgbClr val="FF0000"/>
              </a:solidFill>
            </a:endParaRPr>
          </a:p>
        </p:txBody>
      </p:sp>
      <p:sp>
        <p:nvSpPr>
          <p:cNvPr id="5124" name="Text Box 4"/>
          <p:cNvSpPr txBox="1">
            <a:spLocks noChangeArrowheads="1"/>
          </p:cNvSpPr>
          <p:nvPr/>
        </p:nvSpPr>
        <p:spPr bwMode="auto">
          <a:xfrm>
            <a:off x="3095966" y="591996"/>
            <a:ext cx="12324080"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5600" b="1" dirty="0"/>
              <a:t>第 12 章  机 械 零 件 的 精 度 设 计</a:t>
            </a:r>
          </a:p>
        </p:txBody>
      </p:sp>
      <p:sp>
        <p:nvSpPr>
          <p:cNvPr id="5136" name="Text Box 16">
            <a:hlinkClick r:id="rId2" action="ppaction://hlinksldjump"/>
          </p:cNvPr>
          <p:cNvSpPr txBox="1">
            <a:spLocks noChangeArrowheads="1"/>
          </p:cNvSpPr>
          <p:nvPr/>
        </p:nvSpPr>
        <p:spPr bwMode="auto">
          <a:xfrm>
            <a:off x="727605" y="1461365"/>
            <a:ext cx="1571625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chemeClr val="accent1">
                    <a:lumMod val="75000"/>
                  </a:schemeClr>
                </a:solidFill>
              </a:rPr>
              <a:t>内  容  提  要-</a:t>
            </a:r>
            <a:r>
              <a:rPr lang="zh-CN" altLang="en-US" dirty="0">
                <a:solidFill>
                  <a:schemeClr val="accent1">
                    <a:lumMod val="75000"/>
                  </a:schemeClr>
                </a:solidFill>
              </a:rPr>
              <a:t>-----------------------------------------------</a:t>
            </a:r>
            <a:r>
              <a:rPr lang="zh-CN" altLang="en-US" b="1" dirty="0">
                <a:solidFill>
                  <a:schemeClr val="accent1">
                    <a:lumMod val="75000"/>
                  </a:schemeClr>
                </a:solidFill>
              </a:rPr>
              <a:t>(2)</a:t>
            </a:r>
          </a:p>
        </p:txBody>
      </p:sp>
      <p:sp>
        <p:nvSpPr>
          <p:cNvPr id="5137" name="Text Box 17">
            <a:hlinkClick r:id="rId3" action="ppaction://hlinksldjump"/>
          </p:cNvPr>
          <p:cNvSpPr txBox="1">
            <a:spLocks noChangeArrowheads="1"/>
          </p:cNvSpPr>
          <p:nvPr/>
        </p:nvSpPr>
        <p:spPr bwMode="auto">
          <a:xfrm>
            <a:off x="727604" y="2248253"/>
            <a:ext cx="1542520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chemeClr val="accent1">
                    <a:lumMod val="75000"/>
                  </a:schemeClr>
                </a:solidFill>
              </a:rPr>
              <a:t>12.1 典 型 零 件 的 精 度 设 计</a:t>
            </a:r>
            <a:r>
              <a:rPr lang="zh-CN" altLang="en-US" dirty="0">
                <a:solidFill>
                  <a:schemeClr val="accent1">
                    <a:lumMod val="75000"/>
                  </a:schemeClr>
                </a:solidFill>
              </a:rPr>
              <a:t>--------------------------</a:t>
            </a:r>
            <a:r>
              <a:rPr lang="zh-CN" altLang="en-US" b="1" dirty="0">
                <a:solidFill>
                  <a:schemeClr val="accent1">
                    <a:lumMod val="75000"/>
                  </a:schemeClr>
                </a:solidFill>
              </a:rPr>
              <a:t>(3)</a:t>
            </a:r>
          </a:p>
        </p:txBody>
      </p:sp>
      <p:sp>
        <p:nvSpPr>
          <p:cNvPr id="5138" name="Text Box 18">
            <a:hlinkClick r:id="rId4" action="ppaction://hlinksldjump"/>
          </p:cNvPr>
          <p:cNvSpPr txBox="1">
            <a:spLocks noChangeArrowheads="1"/>
          </p:cNvSpPr>
          <p:nvPr/>
        </p:nvSpPr>
        <p:spPr bwMode="auto">
          <a:xfrm>
            <a:off x="2222842" y="3035142"/>
            <a:ext cx="12420810"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12.1.1 齿轮的精度设计</a:t>
            </a:r>
            <a:r>
              <a:rPr lang="zh-CN" altLang="en-US" sz="3500" dirty="0" smtClean="0"/>
              <a:t>------------------------------</a:t>
            </a:r>
            <a:r>
              <a:rPr lang="zh-CN" altLang="en-US" sz="3500" b="1" dirty="0" smtClean="0"/>
              <a:t>(</a:t>
            </a:r>
            <a:r>
              <a:rPr lang="en-US" altLang="zh-CN" sz="3500" b="1" dirty="0"/>
              <a:t>5</a:t>
            </a:r>
            <a:r>
              <a:rPr lang="zh-CN" altLang="en-US" sz="3500" b="1" dirty="0"/>
              <a:t>)</a:t>
            </a:r>
          </a:p>
        </p:txBody>
      </p:sp>
      <p:sp>
        <p:nvSpPr>
          <p:cNvPr id="5139" name="Text Box 19">
            <a:hlinkClick r:id="rId5" action="ppaction://hlinksldjump"/>
          </p:cNvPr>
          <p:cNvSpPr txBox="1">
            <a:spLocks noChangeArrowheads="1"/>
          </p:cNvSpPr>
          <p:nvPr/>
        </p:nvSpPr>
        <p:spPr bwMode="auto">
          <a:xfrm>
            <a:off x="2222841" y="3822030"/>
            <a:ext cx="13678959"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dirty="0"/>
              <a:t>12.1.2  </a:t>
            </a:r>
            <a:r>
              <a:rPr lang="zh-CN" altLang="en-US" sz="3500" b="1" dirty="0"/>
              <a:t>轴 的 精 度 设 计</a:t>
            </a:r>
            <a:r>
              <a:rPr lang="zh-CN" altLang="en-US" sz="3500" dirty="0" smtClean="0"/>
              <a:t>----------------------------</a:t>
            </a:r>
            <a:r>
              <a:rPr lang="zh-CN" altLang="en-US" sz="3500" b="1" dirty="0" smtClean="0"/>
              <a:t>(</a:t>
            </a:r>
            <a:r>
              <a:rPr lang="zh-CN" altLang="en-US" sz="3500" b="1" dirty="0"/>
              <a:t>3</a:t>
            </a:r>
            <a:r>
              <a:rPr lang="en-US" altLang="zh-CN" sz="3500" b="1" dirty="0"/>
              <a:t>1)</a:t>
            </a:r>
          </a:p>
        </p:txBody>
      </p:sp>
      <p:sp>
        <p:nvSpPr>
          <p:cNvPr id="5140" name="Text Box 20">
            <a:hlinkClick r:id="rId6" action="ppaction://hlinksldjump"/>
          </p:cNvPr>
          <p:cNvSpPr txBox="1">
            <a:spLocks noChangeArrowheads="1"/>
          </p:cNvSpPr>
          <p:nvPr/>
        </p:nvSpPr>
        <p:spPr bwMode="auto">
          <a:xfrm>
            <a:off x="2222842" y="4608919"/>
            <a:ext cx="11932708"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12.1.3  箱体的精度设计</a:t>
            </a:r>
            <a:r>
              <a:rPr lang="zh-CN" altLang="en-US" sz="3500" dirty="0" smtClean="0"/>
              <a:t>-----------------------------</a:t>
            </a:r>
            <a:r>
              <a:rPr lang="zh-CN" altLang="en-US" sz="3500" b="1" dirty="0" smtClean="0"/>
              <a:t>(</a:t>
            </a:r>
            <a:r>
              <a:rPr lang="zh-CN" altLang="en-US" sz="3500" b="1" dirty="0"/>
              <a:t>4</a:t>
            </a:r>
            <a:r>
              <a:rPr lang="en-US" altLang="zh-CN" sz="3500" b="1" dirty="0"/>
              <a:t>2)</a:t>
            </a:r>
          </a:p>
        </p:txBody>
      </p:sp>
      <p:sp>
        <p:nvSpPr>
          <p:cNvPr id="5141" name="Text Box 21">
            <a:hlinkClick r:id="rId7" action="ppaction://hlinksldjump"/>
          </p:cNvPr>
          <p:cNvSpPr txBox="1">
            <a:spLocks noChangeArrowheads="1"/>
          </p:cNvSpPr>
          <p:nvPr/>
        </p:nvSpPr>
        <p:spPr bwMode="auto">
          <a:xfrm>
            <a:off x="954386" y="6001484"/>
            <a:ext cx="1581326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chemeClr val="accent1">
                    <a:lumMod val="75000"/>
                  </a:schemeClr>
                </a:solidFill>
              </a:rPr>
              <a:t>12.2 装配图上标注的尺寸和配合代号</a:t>
            </a:r>
            <a:r>
              <a:rPr lang="zh-CN" altLang="en-US" dirty="0">
                <a:solidFill>
                  <a:schemeClr val="accent1">
                    <a:lumMod val="75000"/>
                  </a:schemeClr>
                </a:solidFill>
              </a:rPr>
              <a:t>-----------------</a:t>
            </a:r>
            <a:r>
              <a:rPr lang="zh-CN" altLang="en-US" b="1" dirty="0">
                <a:solidFill>
                  <a:schemeClr val="accent1">
                    <a:lumMod val="75000"/>
                  </a:schemeClr>
                </a:solidFill>
              </a:rPr>
              <a:t>(</a:t>
            </a:r>
            <a:r>
              <a:rPr lang="en-US" altLang="zh-CN" b="1" dirty="0">
                <a:solidFill>
                  <a:schemeClr val="accent1">
                    <a:lumMod val="75000"/>
                  </a:schemeClr>
                </a:solidFill>
              </a:rPr>
              <a:t>55)</a:t>
            </a:r>
          </a:p>
        </p:txBody>
      </p:sp>
      <p:sp>
        <p:nvSpPr>
          <p:cNvPr id="5143" name="Text Box 23"/>
          <p:cNvSpPr txBox="1">
            <a:spLocks noChangeArrowheads="1"/>
          </p:cNvSpPr>
          <p:nvPr/>
        </p:nvSpPr>
        <p:spPr bwMode="auto">
          <a:xfrm>
            <a:off x="2222841" y="6786761"/>
            <a:ext cx="14300454"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12.2.1 减速器中重要结合面的配合尺寸</a:t>
            </a:r>
            <a:r>
              <a:rPr lang="en-US" altLang="zh-CN" sz="3500" b="1" dirty="0"/>
              <a:t> </a:t>
            </a:r>
            <a:r>
              <a:rPr lang="en-US" altLang="zh-CN" sz="3500" dirty="0" smtClean="0"/>
              <a:t>---------</a:t>
            </a:r>
            <a:r>
              <a:rPr lang="en-US" altLang="zh-CN" sz="3500" b="1" dirty="0" smtClean="0"/>
              <a:t>(</a:t>
            </a:r>
            <a:r>
              <a:rPr lang="en-US" altLang="zh-CN" sz="3500" b="1" dirty="0"/>
              <a:t>56) </a:t>
            </a:r>
          </a:p>
        </p:txBody>
      </p:sp>
      <p:sp>
        <p:nvSpPr>
          <p:cNvPr id="5144" name="Text Box 24"/>
          <p:cNvSpPr txBox="1">
            <a:spLocks noChangeArrowheads="1"/>
          </p:cNvSpPr>
          <p:nvPr/>
        </p:nvSpPr>
        <p:spPr bwMode="auto">
          <a:xfrm>
            <a:off x="2222842" y="7515256"/>
            <a:ext cx="14115520"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12.2.2  特性尺寸 </a:t>
            </a:r>
            <a:r>
              <a:rPr lang="zh-CN" altLang="en-US" sz="3500" dirty="0" smtClean="0"/>
              <a:t>------------------------------------</a:t>
            </a:r>
            <a:r>
              <a:rPr lang="en-US" altLang="zh-CN" sz="3500" dirty="0" smtClean="0"/>
              <a:t>-</a:t>
            </a:r>
            <a:r>
              <a:rPr lang="zh-CN" altLang="en-US" sz="3500" dirty="0" smtClean="0"/>
              <a:t>---</a:t>
            </a:r>
            <a:r>
              <a:rPr lang="zh-CN" altLang="en-US" sz="3500" b="1" dirty="0" smtClean="0"/>
              <a:t>(</a:t>
            </a:r>
            <a:r>
              <a:rPr lang="en-US" altLang="zh-CN" sz="3500" b="1" dirty="0"/>
              <a:t>62)</a:t>
            </a:r>
          </a:p>
        </p:txBody>
      </p:sp>
      <p:sp>
        <p:nvSpPr>
          <p:cNvPr id="5145" name="Text Box 25"/>
          <p:cNvSpPr txBox="1">
            <a:spLocks noChangeArrowheads="1"/>
          </p:cNvSpPr>
          <p:nvPr/>
        </p:nvSpPr>
        <p:spPr bwMode="auto">
          <a:xfrm>
            <a:off x="2222842" y="8234227"/>
            <a:ext cx="13387916"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12.2.3  安 装 尺 寸</a:t>
            </a:r>
            <a:r>
              <a:rPr lang="zh-CN" altLang="en-US" sz="3500" b="1" dirty="0" smtClean="0"/>
              <a:t>-</a:t>
            </a:r>
            <a:r>
              <a:rPr lang="zh-CN" altLang="en-US" sz="3500" dirty="0" smtClean="0"/>
              <a:t>--------------------------------------</a:t>
            </a:r>
            <a:r>
              <a:rPr lang="zh-CN" altLang="en-US" sz="3500" b="1" dirty="0" smtClean="0"/>
              <a:t>(</a:t>
            </a:r>
            <a:r>
              <a:rPr lang="en-US" altLang="zh-CN" sz="3500" b="1" dirty="0"/>
              <a:t>63)</a:t>
            </a:r>
          </a:p>
        </p:txBody>
      </p:sp>
      <p:sp>
        <p:nvSpPr>
          <p:cNvPr id="5146" name="Text Box 26">
            <a:hlinkClick r:id="rId8" action="ppaction://hlinksldjump"/>
          </p:cNvPr>
          <p:cNvSpPr txBox="1">
            <a:spLocks noChangeArrowheads="1"/>
          </p:cNvSpPr>
          <p:nvPr/>
        </p:nvSpPr>
        <p:spPr bwMode="auto">
          <a:xfrm>
            <a:off x="2219809" y="5339601"/>
            <a:ext cx="1457633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dirty="0"/>
              <a:t>12.1.4</a:t>
            </a:r>
            <a:r>
              <a:rPr lang="zh-CN" altLang="en-US" b="1" dirty="0"/>
              <a:t>轴承端盖的精度设计</a:t>
            </a:r>
            <a:r>
              <a:rPr lang="en-US" altLang="zh-CN" b="1" dirty="0" smtClean="0"/>
              <a:t>-------------</a:t>
            </a:r>
            <a:r>
              <a:rPr lang="zh-CN" altLang="en-US" b="1" dirty="0" smtClean="0"/>
              <a:t>（</a:t>
            </a:r>
            <a:r>
              <a:rPr lang="en-US" altLang="zh-CN" b="1" dirty="0"/>
              <a:t>52</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ipe(left)">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36"/>
                                        </p:tgtEl>
                                        <p:attrNameLst>
                                          <p:attrName>style.visibility</p:attrName>
                                        </p:attrNameLst>
                                      </p:cBhvr>
                                      <p:to>
                                        <p:strVal val="visible"/>
                                      </p:to>
                                    </p:set>
                                    <p:animEffect transition="in" filter="wipe(left)">
                                      <p:cBhvr>
                                        <p:cTn id="12" dur="500"/>
                                        <p:tgtEl>
                                          <p:spTgt spid="513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137"/>
                                        </p:tgtEl>
                                        <p:attrNameLst>
                                          <p:attrName>style.visibility</p:attrName>
                                        </p:attrNameLst>
                                      </p:cBhvr>
                                      <p:to>
                                        <p:strVal val="visible"/>
                                      </p:to>
                                    </p:set>
                                    <p:animEffect transition="in" filter="wipe(left)">
                                      <p:cBhvr>
                                        <p:cTn id="15" dur="500"/>
                                        <p:tgtEl>
                                          <p:spTgt spid="5137"/>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138"/>
                                        </p:tgtEl>
                                        <p:attrNameLst>
                                          <p:attrName>style.visibility</p:attrName>
                                        </p:attrNameLst>
                                      </p:cBhvr>
                                      <p:to>
                                        <p:strVal val="visible"/>
                                      </p:to>
                                    </p:set>
                                    <p:animEffect transition="in" filter="wipe(left)">
                                      <p:cBhvr>
                                        <p:cTn id="18" dur="500"/>
                                        <p:tgtEl>
                                          <p:spTgt spid="513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139"/>
                                        </p:tgtEl>
                                        <p:attrNameLst>
                                          <p:attrName>style.visibility</p:attrName>
                                        </p:attrNameLst>
                                      </p:cBhvr>
                                      <p:to>
                                        <p:strVal val="visible"/>
                                      </p:to>
                                    </p:set>
                                    <p:animEffect transition="in" filter="wipe(left)">
                                      <p:cBhvr>
                                        <p:cTn id="21" dur="500"/>
                                        <p:tgtEl>
                                          <p:spTgt spid="51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140"/>
                                        </p:tgtEl>
                                        <p:attrNameLst>
                                          <p:attrName>style.visibility</p:attrName>
                                        </p:attrNameLst>
                                      </p:cBhvr>
                                      <p:to>
                                        <p:strVal val="visible"/>
                                      </p:to>
                                    </p:set>
                                    <p:animEffect transition="in" filter="wipe(left)">
                                      <p:cBhvr>
                                        <p:cTn id="24" dur="500"/>
                                        <p:tgtEl>
                                          <p:spTgt spid="514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146"/>
                                        </p:tgtEl>
                                        <p:attrNameLst>
                                          <p:attrName>style.visibility</p:attrName>
                                        </p:attrNameLst>
                                      </p:cBhvr>
                                      <p:to>
                                        <p:strVal val="visible"/>
                                      </p:to>
                                    </p:set>
                                    <p:animEffect transition="in" filter="wipe(left)">
                                      <p:cBhvr>
                                        <p:cTn id="27" dur="500"/>
                                        <p:tgtEl>
                                          <p:spTgt spid="514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141"/>
                                        </p:tgtEl>
                                        <p:attrNameLst>
                                          <p:attrName>style.visibility</p:attrName>
                                        </p:attrNameLst>
                                      </p:cBhvr>
                                      <p:to>
                                        <p:strVal val="visible"/>
                                      </p:to>
                                    </p:set>
                                    <p:animEffect transition="in" filter="wipe(left)">
                                      <p:cBhvr>
                                        <p:cTn id="30" dur="500"/>
                                        <p:tgtEl>
                                          <p:spTgt spid="514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143"/>
                                        </p:tgtEl>
                                        <p:attrNameLst>
                                          <p:attrName>style.visibility</p:attrName>
                                        </p:attrNameLst>
                                      </p:cBhvr>
                                      <p:to>
                                        <p:strVal val="visible"/>
                                      </p:to>
                                    </p:set>
                                    <p:animEffect transition="in" filter="wipe(left)">
                                      <p:cBhvr>
                                        <p:cTn id="33" dur="500"/>
                                        <p:tgtEl>
                                          <p:spTgt spid="514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44"/>
                                        </p:tgtEl>
                                        <p:attrNameLst>
                                          <p:attrName>style.visibility</p:attrName>
                                        </p:attrNameLst>
                                      </p:cBhvr>
                                      <p:to>
                                        <p:strVal val="visible"/>
                                      </p:to>
                                    </p:set>
                                    <p:animEffect transition="in" filter="wipe(left)">
                                      <p:cBhvr>
                                        <p:cTn id="36" dur="500"/>
                                        <p:tgtEl>
                                          <p:spTgt spid="514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145"/>
                                        </p:tgtEl>
                                        <p:attrNameLst>
                                          <p:attrName>style.visibility</p:attrName>
                                        </p:attrNameLst>
                                      </p:cBhvr>
                                      <p:to>
                                        <p:strVal val="visible"/>
                                      </p:to>
                                    </p:set>
                                    <p:animEffect transition="in" filter="wipe(left)">
                                      <p:cBhvr>
                                        <p:cTn id="39" dur="500"/>
                                        <p:tgtEl>
                                          <p:spTgt spid="5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36" grpId="0"/>
      <p:bldP spid="5137" grpId="0"/>
      <p:bldP spid="5138" grpId="0"/>
      <p:bldP spid="5139" grpId="0"/>
      <p:bldP spid="5140" grpId="0"/>
      <p:bldP spid="5141" grpId="0"/>
      <p:bldP spid="5143" grpId="0"/>
      <p:bldP spid="5144" grpId="0"/>
      <p:bldP spid="5145" grpId="0"/>
      <p:bldP spid="514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5"/>
          <p:cNvSpPr>
            <a:spLocks noGrp="1"/>
          </p:cNvSpPr>
          <p:nvPr>
            <p:ph type="sldNum" sz="quarter" idx="12"/>
          </p:nvPr>
        </p:nvSpPr>
        <p:spPr/>
        <p:txBody>
          <a:bodyPr/>
          <a:lstStyle/>
          <a:p>
            <a:fld id="{2F6C519B-A184-4263-93B2-70F708AA1256}" type="slidenum">
              <a:rPr lang="zh-CN" altLang="en-US"/>
              <a:pPr/>
              <a:t>10</a:t>
            </a:fld>
            <a:endParaRPr lang="en-US" altLang="zh-CN"/>
          </a:p>
        </p:txBody>
      </p:sp>
      <p:grpSp>
        <p:nvGrpSpPr>
          <p:cNvPr id="12304" name="Group 16"/>
          <p:cNvGrpSpPr>
            <a:grpSpLocks/>
          </p:cNvGrpSpPr>
          <p:nvPr/>
        </p:nvGrpSpPr>
        <p:grpSpPr bwMode="auto">
          <a:xfrm>
            <a:off x="1675503" y="1618790"/>
            <a:ext cx="12793707" cy="8400504"/>
            <a:chOff x="340" y="337"/>
            <a:chExt cx="4686" cy="3983"/>
          </a:xfrm>
        </p:grpSpPr>
        <p:grpSp>
          <p:nvGrpSpPr>
            <p:cNvPr id="12300" name="Group 12"/>
            <p:cNvGrpSpPr>
              <a:grpSpLocks/>
            </p:cNvGrpSpPr>
            <p:nvPr/>
          </p:nvGrpSpPr>
          <p:grpSpPr bwMode="auto">
            <a:xfrm>
              <a:off x="340" y="337"/>
              <a:ext cx="4686" cy="3983"/>
              <a:chOff x="346" y="184"/>
              <a:chExt cx="4686" cy="3983"/>
            </a:xfrm>
          </p:grpSpPr>
          <p:grpSp>
            <p:nvGrpSpPr>
              <p:cNvPr id="12296" name="Group 8"/>
              <p:cNvGrpSpPr>
                <a:grpSpLocks/>
              </p:cNvGrpSpPr>
              <p:nvPr/>
            </p:nvGrpSpPr>
            <p:grpSpPr bwMode="auto">
              <a:xfrm>
                <a:off x="346" y="184"/>
                <a:ext cx="4686" cy="3983"/>
                <a:chOff x="346" y="184"/>
                <a:chExt cx="4686" cy="3983"/>
              </a:xfrm>
            </p:grpSpPr>
            <p:pic>
              <p:nvPicPr>
                <p:cNvPr id="12292" name="Picture 4" descr="表10-02螺旋线公差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 y="184"/>
                  <a:ext cx="4686" cy="3983"/>
                </a:xfrm>
                <a:prstGeom prst="rect">
                  <a:avLst/>
                </a:prstGeom>
                <a:noFill/>
                <a:extLst>
                  <a:ext uri="{909E8E84-426E-40DD-AFC4-6F175D3DCCD1}">
                    <a14:hiddenFill xmlns:a14="http://schemas.microsoft.com/office/drawing/2010/main">
                      <a:solidFill>
                        <a:srgbClr val="FFFFFF"/>
                      </a:solidFill>
                    </a14:hiddenFill>
                  </a:ext>
                </a:extLst>
              </p:spPr>
            </p:pic>
            <p:sp>
              <p:nvSpPr>
                <p:cNvPr id="12294" name="Line 6"/>
                <p:cNvSpPr>
                  <a:spLocks noChangeShapeType="1"/>
                </p:cNvSpPr>
                <p:nvPr/>
              </p:nvSpPr>
              <p:spPr bwMode="auto">
                <a:xfrm>
                  <a:off x="912" y="3168"/>
                  <a:ext cx="3792"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295" name="Rectangle 7"/>
                <p:cNvSpPr>
                  <a:spLocks noChangeArrowheads="1"/>
                </p:cNvSpPr>
                <p:nvPr/>
              </p:nvSpPr>
              <p:spPr bwMode="auto">
                <a:xfrm>
                  <a:off x="3792" y="2976"/>
                  <a:ext cx="336"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299" name="Rectangle 11"/>
              <p:cNvSpPr>
                <a:spLocks noChangeArrowheads="1"/>
              </p:cNvSpPr>
              <p:nvPr/>
            </p:nvSpPr>
            <p:spPr bwMode="auto">
              <a:xfrm>
                <a:off x="3984" y="240"/>
                <a:ext cx="384"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400" b="1"/>
                  <a:t>2008)</a:t>
                </a:r>
              </a:p>
            </p:txBody>
          </p:sp>
        </p:grpSp>
        <p:sp>
          <p:nvSpPr>
            <p:cNvPr id="12303" name="Text Box 15"/>
            <p:cNvSpPr txBox="1">
              <a:spLocks noChangeArrowheads="1"/>
            </p:cNvSpPr>
            <p:nvPr/>
          </p:nvSpPr>
          <p:spPr bwMode="auto">
            <a:xfrm>
              <a:off x="3243" y="709"/>
              <a:ext cx="904" cy="21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螺旋线总偏差</a:t>
              </a:r>
              <a:endParaRPr lang="zh-CN" altLang="en-US"/>
            </a:p>
          </p:txBody>
        </p:sp>
      </p:grpSp>
      <p:sp>
        <p:nvSpPr>
          <p:cNvPr id="12305" name="Text Box 17"/>
          <p:cNvSpPr txBox="1">
            <a:spLocks noChangeArrowheads="1"/>
          </p:cNvSpPr>
          <p:nvPr/>
        </p:nvSpPr>
        <p:spPr bwMode="auto">
          <a:xfrm>
            <a:off x="1423520" y="1003036"/>
            <a:ext cx="9313333"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载荷分布均匀性：</a:t>
            </a:r>
            <a:r>
              <a:rPr lang="zh-CN" altLang="en-US" sz="3500" b="1" dirty="0">
                <a:solidFill>
                  <a:srgbClr val="D60093"/>
                </a:solidFill>
              </a:rPr>
              <a:t>螺旋线总偏差 </a:t>
            </a:r>
            <a:r>
              <a:rPr lang="en-US" altLang="zh-CN" sz="3500" b="1" i="1" dirty="0"/>
              <a:t>F</a:t>
            </a:r>
            <a:r>
              <a:rPr lang="en-US" altLang="zh-CN" sz="3500" b="1" baseline="-25000" dirty="0"/>
              <a:t>β</a:t>
            </a:r>
            <a:r>
              <a:rPr lang="en-US" altLang="zh-CN" sz="3500" b="1" dirty="0"/>
              <a:t>=</a:t>
            </a:r>
          </a:p>
        </p:txBody>
      </p:sp>
      <p:sp>
        <p:nvSpPr>
          <p:cNvPr id="12306" name="Text Box 18"/>
          <p:cNvSpPr txBox="1">
            <a:spLocks noChangeArrowheads="1"/>
          </p:cNvSpPr>
          <p:nvPr/>
        </p:nvSpPr>
        <p:spPr bwMode="auto">
          <a:xfrm>
            <a:off x="8862181" y="878554"/>
            <a:ext cx="2619375"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rgbClr val="CC0066"/>
                </a:solidFill>
              </a:rPr>
              <a:t>0.021</a:t>
            </a:r>
          </a:p>
        </p:txBody>
      </p:sp>
      <p:sp>
        <p:nvSpPr>
          <p:cNvPr id="12307" name="Text Box 19"/>
          <p:cNvSpPr txBox="1">
            <a:spLocks noChangeArrowheads="1"/>
          </p:cNvSpPr>
          <p:nvPr/>
        </p:nvSpPr>
        <p:spPr bwMode="auto">
          <a:xfrm>
            <a:off x="2120807" y="351978"/>
            <a:ext cx="11849449" cy="80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sz="3500" b="1" dirty="0"/>
              <a:t>根据</a:t>
            </a:r>
            <a:r>
              <a:rPr lang="en-US" altLang="zh-CN" sz="3500" b="1" i="1" dirty="0"/>
              <a:t>d</a:t>
            </a:r>
            <a:r>
              <a:rPr lang="en-US" altLang="zh-CN" sz="3500" b="1" baseline="-25000" dirty="0"/>
              <a:t>2</a:t>
            </a:r>
            <a:r>
              <a:rPr lang="en-US" altLang="zh-CN" sz="3500" b="1" dirty="0"/>
              <a:t>=239、</a:t>
            </a:r>
            <a:r>
              <a:rPr lang="zh-CN" altLang="en-US" sz="3500" b="1" dirty="0"/>
              <a:t>齿宽</a:t>
            </a:r>
            <a:r>
              <a:rPr lang="en-US" altLang="zh-CN" sz="3500" b="1" i="1" dirty="0"/>
              <a:t>b=</a:t>
            </a:r>
            <a:r>
              <a:rPr lang="en-US" altLang="zh-CN" sz="3500" b="1" dirty="0"/>
              <a:t>60</a:t>
            </a:r>
            <a:r>
              <a:rPr lang="zh-CN" altLang="en-US" sz="3500" b="1" dirty="0"/>
              <a:t>和7级精度查表10.2得：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07"/>
                                        </p:tgtEl>
                                        <p:attrNameLst>
                                          <p:attrName>style.visibility</p:attrName>
                                        </p:attrNameLst>
                                      </p:cBhvr>
                                      <p:to>
                                        <p:strVal val="visible"/>
                                      </p:to>
                                    </p:set>
                                    <p:animEffect transition="in" filter="wipe(left)">
                                      <p:cBhvr>
                                        <p:cTn id="7" dur="300"/>
                                        <p:tgtEl>
                                          <p:spTgt spid="123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2304"/>
                                        </p:tgtEl>
                                        <p:attrNameLst>
                                          <p:attrName>style.visibility</p:attrName>
                                        </p:attrNameLst>
                                      </p:cBhvr>
                                      <p:to>
                                        <p:strVal val="visible"/>
                                      </p:to>
                                    </p:set>
                                    <p:anim calcmode="lin" valueType="num">
                                      <p:cBhvr additive="base">
                                        <p:cTn id="12" dur="500" fill="hold"/>
                                        <p:tgtEl>
                                          <p:spTgt spid="12304"/>
                                        </p:tgtEl>
                                        <p:attrNameLst>
                                          <p:attrName>ppt_x</p:attrName>
                                        </p:attrNameLst>
                                      </p:cBhvr>
                                      <p:tavLst>
                                        <p:tav tm="0">
                                          <p:val>
                                            <p:strVal val="0-#ppt_w/2"/>
                                          </p:val>
                                        </p:tav>
                                        <p:tav tm="100000">
                                          <p:val>
                                            <p:strVal val="#ppt_x"/>
                                          </p:val>
                                        </p:tav>
                                      </p:tavLst>
                                    </p:anim>
                                    <p:anim calcmode="lin" valueType="num">
                                      <p:cBhvr additive="base">
                                        <p:cTn id="13" dur="500" fill="hold"/>
                                        <p:tgtEl>
                                          <p:spTgt spid="1230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05"/>
                                        </p:tgtEl>
                                        <p:attrNameLst>
                                          <p:attrName>style.visibility</p:attrName>
                                        </p:attrNameLst>
                                      </p:cBhvr>
                                      <p:to>
                                        <p:strVal val="visible"/>
                                      </p:to>
                                    </p:set>
                                    <p:animEffect transition="in" filter="wipe(left)">
                                      <p:cBhvr>
                                        <p:cTn id="18" dur="300"/>
                                        <p:tgtEl>
                                          <p:spTgt spid="1230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306"/>
                                        </p:tgtEl>
                                        <p:attrNameLst>
                                          <p:attrName>style.visibility</p:attrName>
                                        </p:attrNameLst>
                                      </p:cBhvr>
                                      <p:to>
                                        <p:strVal val="visible"/>
                                      </p:to>
                                    </p:set>
                                    <p:animEffect transition="in" filter="wipe(left)">
                                      <p:cBhvr>
                                        <p:cTn id="23" dur="300"/>
                                        <p:tgtEl>
                                          <p:spTgt spid="12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5" grpId="0" autoUpdateAnimBg="0"/>
      <p:bldP spid="12306" grpId="0" autoUpdateAnimBg="0"/>
      <p:bldP spid="1230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p>
            <a:fld id="{09638E72-BC8A-4C52-A480-66B9143BB68C}" type="slidenum">
              <a:rPr lang="zh-CN" altLang="en-US"/>
              <a:pPr/>
              <a:t>11</a:t>
            </a:fld>
            <a:endParaRPr lang="en-US" altLang="zh-CN"/>
          </a:p>
        </p:txBody>
      </p:sp>
      <p:sp>
        <p:nvSpPr>
          <p:cNvPr id="13316" name="Text Box 4"/>
          <p:cNvSpPr txBox="1">
            <a:spLocks noChangeArrowheads="1"/>
          </p:cNvSpPr>
          <p:nvPr/>
        </p:nvSpPr>
        <p:spPr bwMode="auto">
          <a:xfrm>
            <a:off x="1657548" y="348338"/>
            <a:ext cx="1368483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3. 确定齿轮的最小法向侧隙和齿厚上、下极限偏差</a:t>
            </a:r>
          </a:p>
        </p:txBody>
      </p:sp>
      <p:grpSp>
        <p:nvGrpSpPr>
          <p:cNvPr id="13320" name="Group 8"/>
          <p:cNvGrpSpPr>
            <a:grpSpLocks/>
          </p:cNvGrpSpPr>
          <p:nvPr/>
        </p:nvGrpSpPr>
        <p:grpSpPr bwMode="auto">
          <a:xfrm>
            <a:off x="1621168" y="1001736"/>
            <a:ext cx="8616045" cy="737709"/>
            <a:chOff x="48" y="515"/>
            <a:chExt cx="2842" cy="315"/>
          </a:xfrm>
        </p:grpSpPr>
        <p:sp>
          <p:nvSpPr>
            <p:cNvPr id="13317" name="Text Box 5"/>
            <p:cNvSpPr txBox="1">
              <a:spLocks noChangeArrowheads="1"/>
            </p:cNvSpPr>
            <p:nvPr/>
          </p:nvSpPr>
          <p:spPr bwMode="auto">
            <a:xfrm>
              <a:off x="48" y="521"/>
              <a:ext cx="2314" cy="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（1）最小法向侧隙</a:t>
              </a:r>
            </a:p>
          </p:txBody>
        </p:sp>
        <p:graphicFrame>
          <p:nvGraphicFramePr>
            <p:cNvPr id="13318" name="Object 6"/>
            <p:cNvGraphicFramePr>
              <a:graphicFrameLocks noChangeAspect="1"/>
            </p:cNvGraphicFramePr>
            <p:nvPr/>
          </p:nvGraphicFramePr>
          <p:xfrm>
            <a:off x="1834" y="515"/>
            <a:ext cx="1056" cy="301"/>
          </p:xfrm>
          <a:graphic>
            <a:graphicData uri="http://schemas.openxmlformats.org/presentationml/2006/ole">
              <mc:AlternateContent xmlns:mc="http://schemas.openxmlformats.org/markup-compatibility/2006">
                <mc:Choice xmlns:v="urn:schemas-microsoft-com:vml" Requires="v">
                  <p:oleObj spid="_x0000_s13403" name="Equation" r:id="rId3" imgW="799920" imgH="228600" progId="Equation.3">
                    <p:embed/>
                  </p:oleObj>
                </mc:Choice>
                <mc:Fallback>
                  <p:oleObj name="Equation" r:id="rId3" imgW="79992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4" y="515"/>
                          <a:ext cx="1056" cy="3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3321" name="Text Box 9"/>
          <p:cNvSpPr txBox="1">
            <a:spLocks noChangeArrowheads="1"/>
          </p:cNvSpPr>
          <p:nvPr/>
        </p:nvSpPr>
        <p:spPr bwMode="auto">
          <a:xfrm>
            <a:off x="1942526" y="1676212"/>
            <a:ext cx="9895416"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根据中心距</a:t>
            </a:r>
            <a:r>
              <a:rPr lang="en-US" altLang="zh-CN" b="1" i="1" dirty="0"/>
              <a:t>a</a:t>
            </a:r>
            <a:r>
              <a:rPr lang="zh-CN" altLang="en-US" b="1" dirty="0"/>
              <a:t>查表10.6。</a:t>
            </a:r>
          </a:p>
        </p:txBody>
      </p:sp>
      <p:graphicFrame>
        <p:nvGraphicFramePr>
          <p:cNvPr id="13322" name="Object 10"/>
          <p:cNvGraphicFramePr>
            <a:graphicFrameLocks noChangeAspect="1"/>
          </p:cNvGraphicFramePr>
          <p:nvPr/>
        </p:nvGraphicFramePr>
        <p:xfrm>
          <a:off x="2037292" y="2360666"/>
          <a:ext cx="10623020" cy="1316165"/>
        </p:xfrm>
        <a:graphic>
          <a:graphicData uri="http://schemas.openxmlformats.org/presentationml/2006/ole">
            <mc:AlternateContent xmlns:mc="http://schemas.openxmlformats.org/markup-compatibility/2006">
              <mc:Choice xmlns:v="urn:schemas-microsoft-com:vml" Requires="v">
                <p:oleObj spid="_x0000_s13404" name="Equation" r:id="rId5" imgW="2616120" imgH="419040" progId="Equation.3">
                  <p:embed/>
                </p:oleObj>
              </mc:Choice>
              <mc:Fallback>
                <p:oleObj name="Equation" r:id="rId5" imgW="2616120" imgH="41904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7292" y="2360666"/>
                        <a:ext cx="10623020" cy="1316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325" name="Text Box 13"/>
          <p:cNvSpPr txBox="1">
            <a:spLocks noChangeArrowheads="1"/>
          </p:cNvSpPr>
          <p:nvPr/>
        </p:nvSpPr>
        <p:spPr bwMode="auto">
          <a:xfrm>
            <a:off x="1824054" y="8010897"/>
            <a:ext cx="13387916"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用插入法得        </a:t>
            </a:r>
            <a:r>
              <a:rPr lang="en-US" altLang="zh-CN" b="1" i="1" dirty="0" err="1">
                <a:solidFill>
                  <a:srgbClr val="D60093"/>
                </a:solidFill>
              </a:rPr>
              <a:t>j</a:t>
            </a:r>
            <a:r>
              <a:rPr lang="en-US" altLang="zh-CN" b="1" baseline="-25000" dirty="0" err="1">
                <a:solidFill>
                  <a:srgbClr val="D60093"/>
                </a:solidFill>
              </a:rPr>
              <a:t>bnmin</a:t>
            </a:r>
            <a:r>
              <a:rPr lang="en-US" altLang="zh-CN" b="1" dirty="0">
                <a:solidFill>
                  <a:srgbClr val="D60093"/>
                </a:solidFill>
              </a:rPr>
              <a:t>= 0.155mm</a:t>
            </a:r>
            <a:r>
              <a:rPr lang="en-US" altLang="zh-CN" b="1" dirty="0"/>
              <a:t>。</a:t>
            </a:r>
          </a:p>
        </p:txBody>
      </p:sp>
      <p:grpSp>
        <p:nvGrpSpPr>
          <p:cNvPr id="13330" name="Group 18"/>
          <p:cNvGrpSpPr>
            <a:grpSpLocks/>
          </p:cNvGrpSpPr>
          <p:nvPr/>
        </p:nvGrpSpPr>
        <p:grpSpPr bwMode="auto">
          <a:xfrm>
            <a:off x="2037293" y="3709617"/>
            <a:ext cx="11641667" cy="4234210"/>
            <a:chOff x="672" y="1584"/>
            <a:chExt cx="3840" cy="1808"/>
          </a:xfrm>
        </p:grpSpPr>
        <p:grpSp>
          <p:nvGrpSpPr>
            <p:cNvPr id="13326" name="Group 14"/>
            <p:cNvGrpSpPr>
              <a:grpSpLocks/>
            </p:cNvGrpSpPr>
            <p:nvPr/>
          </p:nvGrpSpPr>
          <p:grpSpPr bwMode="auto">
            <a:xfrm>
              <a:off x="672" y="1584"/>
              <a:ext cx="3840" cy="1808"/>
              <a:chOff x="768" y="1728"/>
              <a:chExt cx="3840" cy="1808"/>
            </a:xfrm>
          </p:grpSpPr>
          <p:pic>
            <p:nvPicPr>
              <p:cNvPr id="13323"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8" y="1728"/>
                <a:ext cx="3840" cy="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24" name="Rectangle 12"/>
              <p:cNvSpPr>
                <a:spLocks noChangeArrowheads="1"/>
              </p:cNvSpPr>
              <p:nvPr/>
            </p:nvSpPr>
            <p:spPr bwMode="auto">
              <a:xfrm>
                <a:off x="1728" y="2592"/>
                <a:ext cx="1008"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329" name="Rectangle 17"/>
            <p:cNvSpPr>
              <a:spLocks noChangeArrowheads="1"/>
            </p:cNvSpPr>
            <p:nvPr/>
          </p:nvSpPr>
          <p:spPr bwMode="auto">
            <a:xfrm>
              <a:off x="3696" y="1632"/>
              <a:ext cx="33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16"/>
                                        </p:tgtEl>
                                        <p:attrNameLst>
                                          <p:attrName>style.visibility</p:attrName>
                                        </p:attrNameLst>
                                      </p:cBhvr>
                                      <p:to>
                                        <p:strVal val="visible"/>
                                      </p:to>
                                    </p:set>
                                    <p:animEffect transition="in" filter="wipe(left)">
                                      <p:cBhvr>
                                        <p:cTn id="7" dur="300"/>
                                        <p:tgtEl>
                                          <p:spTgt spid="13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3320"/>
                                        </p:tgtEl>
                                        <p:attrNameLst>
                                          <p:attrName>style.visibility</p:attrName>
                                        </p:attrNameLst>
                                      </p:cBhvr>
                                      <p:to>
                                        <p:strVal val="visible"/>
                                      </p:to>
                                    </p:set>
                                    <p:anim calcmode="lin" valueType="num">
                                      <p:cBhvr additive="base">
                                        <p:cTn id="12" dur="500" fill="hold"/>
                                        <p:tgtEl>
                                          <p:spTgt spid="13320"/>
                                        </p:tgtEl>
                                        <p:attrNameLst>
                                          <p:attrName>ppt_x</p:attrName>
                                        </p:attrNameLst>
                                      </p:cBhvr>
                                      <p:tavLst>
                                        <p:tav tm="0">
                                          <p:val>
                                            <p:strVal val="0-#ppt_w/2"/>
                                          </p:val>
                                        </p:tav>
                                        <p:tav tm="100000">
                                          <p:val>
                                            <p:strVal val="#ppt_x"/>
                                          </p:val>
                                        </p:tav>
                                      </p:tavLst>
                                    </p:anim>
                                    <p:anim calcmode="lin" valueType="num">
                                      <p:cBhvr additive="base">
                                        <p:cTn id="13"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321"/>
                                        </p:tgtEl>
                                        <p:attrNameLst>
                                          <p:attrName>style.visibility</p:attrName>
                                        </p:attrNameLst>
                                      </p:cBhvr>
                                      <p:to>
                                        <p:strVal val="visible"/>
                                      </p:to>
                                    </p:set>
                                    <p:animEffect transition="in" filter="wipe(left)">
                                      <p:cBhvr>
                                        <p:cTn id="18" dur="300"/>
                                        <p:tgtEl>
                                          <p:spTgt spid="1332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3322"/>
                                        </p:tgtEl>
                                        <p:attrNameLst>
                                          <p:attrName>style.visibility</p:attrName>
                                        </p:attrNameLst>
                                      </p:cBhvr>
                                      <p:to>
                                        <p:strVal val="visible"/>
                                      </p:to>
                                    </p:set>
                                    <p:animEffect transition="in" filter="wipe(left)">
                                      <p:cBhvr>
                                        <p:cTn id="23" dur="500"/>
                                        <p:tgtEl>
                                          <p:spTgt spid="1332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3330"/>
                                        </p:tgtEl>
                                        <p:attrNameLst>
                                          <p:attrName>style.visibility</p:attrName>
                                        </p:attrNameLst>
                                      </p:cBhvr>
                                      <p:to>
                                        <p:strVal val="visible"/>
                                      </p:to>
                                    </p:set>
                                    <p:anim calcmode="lin" valueType="num">
                                      <p:cBhvr additive="base">
                                        <p:cTn id="28" dur="500" fill="hold"/>
                                        <p:tgtEl>
                                          <p:spTgt spid="13330"/>
                                        </p:tgtEl>
                                        <p:attrNameLst>
                                          <p:attrName>ppt_x</p:attrName>
                                        </p:attrNameLst>
                                      </p:cBhvr>
                                      <p:tavLst>
                                        <p:tav tm="0">
                                          <p:val>
                                            <p:strVal val="0-#ppt_w/2"/>
                                          </p:val>
                                        </p:tav>
                                        <p:tav tm="100000">
                                          <p:val>
                                            <p:strVal val="#ppt_x"/>
                                          </p:val>
                                        </p:tav>
                                      </p:tavLst>
                                    </p:anim>
                                    <p:anim calcmode="lin" valueType="num">
                                      <p:cBhvr additive="base">
                                        <p:cTn id="29" dur="500" fill="hold"/>
                                        <p:tgtEl>
                                          <p:spTgt spid="13330"/>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3325"/>
                                        </p:tgtEl>
                                        <p:attrNameLst>
                                          <p:attrName>style.visibility</p:attrName>
                                        </p:attrNameLst>
                                      </p:cBhvr>
                                      <p:to>
                                        <p:strVal val="visible"/>
                                      </p:to>
                                    </p:set>
                                    <p:animEffect transition="in" filter="wipe(left)">
                                      <p:cBhvr>
                                        <p:cTn id="34" dur="3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P spid="13321" grpId="0" autoUpdateAnimBg="0"/>
      <p:bldP spid="1332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5"/>
          <p:cNvSpPr>
            <a:spLocks noGrp="1"/>
          </p:cNvSpPr>
          <p:nvPr>
            <p:ph type="sldNum" sz="quarter" idx="12"/>
          </p:nvPr>
        </p:nvSpPr>
        <p:spPr/>
        <p:txBody>
          <a:bodyPr/>
          <a:lstStyle/>
          <a:p>
            <a:fld id="{EFF87BED-4B93-45D1-A51B-BD9EB1BA3D62}" type="slidenum">
              <a:rPr lang="zh-CN" altLang="en-US"/>
              <a:pPr/>
              <a:t>12</a:t>
            </a:fld>
            <a:endParaRPr lang="en-US" altLang="zh-CN"/>
          </a:p>
        </p:txBody>
      </p:sp>
      <p:sp>
        <p:nvSpPr>
          <p:cNvPr id="14340" name="Text Box 4"/>
          <p:cNvSpPr txBox="1">
            <a:spLocks noChangeArrowheads="1"/>
          </p:cNvSpPr>
          <p:nvPr/>
        </p:nvSpPr>
        <p:spPr bwMode="auto">
          <a:xfrm>
            <a:off x="1098402" y="438465"/>
            <a:ext cx="936861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(2) 齿厚上、下极限偏差的计算</a:t>
            </a:r>
            <a:endParaRPr lang="en-US" altLang="zh-CN" b="1" dirty="0"/>
          </a:p>
        </p:txBody>
      </p:sp>
      <p:graphicFrame>
        <p:nvGraphicFramePr>
          <p:cNvPr id="14341" name="Object 5"/>
          <p:cNvGraphicFramePr>
            <a:graphicFrameLocks noChangeAspect="1"/>
          </p:cNvGraphicFramePr>
          <p:nvPr>
            <p:extLst>
              <p:ext uri="{D42A27DB-BD31-4B8C-83A1-F6EECF244321}">
                <p14:modId xmlns:p14="http://schemas.microsoft.com/office/powerpoint/2010/main" val="813244111"/>
              </p:ext>
            </p:extLst>
          </p:nvPr>
        </p:nvGraphicFramePr>
        <p:xfrm>
          <a:off x="5681719" y="1217498"/>
          <a:ext cx="10034874" cy="1339585"/>
        </p:xfrm>
        <a:graphic>
          <a:graphicData uri="http://schemas.openxmlformats.org/presentationml/2006/ole">
            <mc:AlternateContent xmlns:mc="http://schemas.openxmlformats.org/markup-compatibility/2006">
              <mc:Choice xmlns:v="urn:schemas-microsoft-com:vml" Requires="v">
                <p:oleObj spid="_x0000_s14462" name="Equation" r:id="rId3" imgW="2793960" imgH="482400" progId="Equation.3">
                  <p:embed/>
                </p:oleObj>
              </mc:Choice>
              <mc:Fallback>
                <p:oleObj name="Equation" r:id="rId3" imgW="2793960" imgH="4824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719" y="1217498"/>
                        <a:ext cx="10034874" cy="1339585"/>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43" name="Object 7"/>
          <p:cNvGraphicFramePr>
            <a:graphicFrameLocks noChangeAspect="1"/>
          </p:cNvGraphicFramePr>
          <p:nvPr>
            <p:extLst>
              <p:ext uri="{D42A27DB-BD31-4B8C-83A1-F6EECF244321}">
                <p14:modId xmlns:p14="http://schemas.microsoft.com/office/powerpoint/2010/main" val="862900567"/>
              </p:ext>
            </p:extLst>
          </p:nvPr>
        </p:nvGraphicFramePr>
        <p:xfrm>
          <a:off x="1018647" y="2602011"/>
          <a:ext cx="14194345" cy="1016398"/>
        </p:xfrm>
        <a:graphic>
          <a:graphicData uri="http://schemas.openxmlformats.org/presentationml/2006/ole">
            <mc:AlternateContent xmlns:mc="http://schemas.openxmlformats.org/markup-compatibility/2006">
              <mc:Choice xmlns:v="urn:schemas-microsoft-com:vml" Requires="v">
                <p:oleObj spid="_x0000_s14463" name="Equation" r:id="rId5" imgW="3429000" imgH="317160" progId="Equation.3">
                  <p:embed/>
                </p:oleObj>
              </mc:Choice>
              <mc:Fallback>
                <p:oleObj name="Equation" r:id="rId5" imgW="3429000" imgH="31716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647" y="2602011"/>
                        <a:ext cx="14194345" cy="1016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45" name="Text Box 9"/>
          <p:cNvSpPr txBox="1">
            <a:spLocks noChangeArrowheads="1"/>
          </p:cNvSpPr>
          <p:nvPr/>
        </p:nvSpPr>
        <p:spPr bwMode="auto">
          <a:xfrm>
            <a:off x="1060596" y="3541020"/>
            <a:ext cx="15279688"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由表10.1和表10.2查得</a:t>
            </a:r>
            <a:r>
              <a:rPr lang="zh-CN" altLang="en-US" b="1" i="1" dirty="0"/>
              <a:t> </a:t>
            </a:r>
            <a:r>
              <a:rPr lang="en-US" altLang="zh-CN" b="1" i="1" dirty="0"/>
              <a:t>f</a:t>
            </a:r>
            <a:r>
              <a:rPr lang="en-US" altLang="zh-CN" b="1" baseline="-25000" dirty="0"/>
              <a:t>pt1</a:t>
            </a:r>
            <a:r>
              <a:rPr lang="en-US" altLang="zh-CN" b="1" i="1" dirty="0"/>
              <a:t>=</a:t>
            </a:r>
            <a:r>
              <a:rPr lang="en-US" altLang="zh-CN" b="1" dirty="0"/>
              <a:t>17</a:t>
            </a:r>
            <a:r>
              <a:rPr lang="en-US" altLang="zh-CN" b="1" i="1" dirty="0"/>
              <a:t>μ</a:t>
            </a:r>
            <a:r>
              <a:rPr lang="en-US" altLang="zh-CN" b="1" dirty="0"/>
              <a:t>m, </a:t>
            </a:r>
            <a:r>
              <a:rPr lang="en-US" altLang="zh-CN" b="1" i="1" dirty="0"/>
              <a:t>f</a:t>
            </a:r>
            <a:r>
              <a:rPr lang="en-US" altLang="zh-CN" b="1" baseline="-25000" dirty="0"/>
              <a:t>pt2</a:t>
            </a:r>
            <a:r>
              <a:rPr lang="en-US" altLang="zh-CN" b="1" i="1" dirty="0"/>
              <a:t>=</a:t>
            </a:r>
            <a:r>
              <a:rPr lang="en-US" altLang="zh-CN" b="1" dirty="0"/>
              <a:t>18</a:t>
            </a:r>
            <a:r>
              <a:rPr lang="en-US" altLang="zh-CN" b="1" i="1" dirty="0"/>
              <a:t>μ</a:t>
            </a:r>
            <a:r>
              <a:rPr lang="en-US" altLang="zh-CN" b="1" dirty="0"/>
              <a:t>m, </a:t>
            </a:r>
            <a:r>
              <a:rPr lang="en-US" altLang="zh-CN" b="1" i="1" dirty="0"/>
              <a:t>F</a:t>
            </a:r>
            <a:r>
              <a:rPr lang="en-US" altLang="zh-CN" b="1" baseline="-25000" dirty="0"/>
              <a:t>β</a:t>
            </a:r>
            <a:r>
              <a:rPr lang="en-US" altLang="zh-CN" b="1" dirty="0"/>
              <a:t>=21 </a:t>
            </a:r>
            <a:r>
              <a:rPr lang="en-US" altLang="zh-CN" b="1" i="1" dirty="0" err="1"/>
              <a:t>μ</a:t>
            </a:r>
            <a:r>
              <a:rPr lang="en-US" altLang="zh-CN" b="1" dirty="0" err="1"/>
              <a:t>m</a:t>
            </a:r>
            <a:r>
              <a:rPr lang="en-US" altLang="zh-CN" b="1" dirty="0"/>
              <a:t> </a:t>
            </a:r>
            <a:r>
              <a:rPr lang="zh-CN" altLang="en-US" b="1" dirty="0"/>
              <a:t>和 </a:t>
            </a:r>
            <a:r>
              <a:rPr lang="en-US" altLang="zh-CN" b="1" i="1" dirty="0"/>
              <a:t>L </a:t>
            </a:r>
            <a:r>
              <a:rPr lang="en-US" altLang="zh-CN" b="1" dirty="0"/>
              <a:t>= 100 , </a:t>
            </a:r>
            <a:r>
              <a:rPr lang="en-US" altLang="zh-CN" b="1" i="1" dirty="0"/>
              <a:t>b </a:t>
            </a:r>
            <a:r>
              <a:rPr lang="en-US" altLang="zh-CN" b="1" dirty="0"/>
              <a:t>= 60 。</a:t>
            </a:r>
          </a:p>
        </p:txBody>
      </p:sp>
      <p:sp>
        <p:nvSpPr>
          <p:cNvPr id="14346" name="Text Box 10"/>
          <p:cNvSpPr txBox="1">
            <a:spLocks noChangeArrowheads="1"/>
          </p:cNvSpPr>
          <p:nvPr/>
        </p:nvSpPr>
        <p:spPr bwMode="auto">
          <a:xfrm>
            <a:off x="1891815" y="5058569"/>
            <a:ext cx="883524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将上述数据代入上式(10.4)</a:t>
            </a:r>
          </a:p>
        </p:txBody>
      </p:sp>
      <p:sp>
        <p:nvSpPr>
          <p:cNvPr id="14348" name="Text Box 12"/>
          <p:cNvSpPr txBox="1">
            <a:spLocks noChangeArrowheads="1"/>
          </p:cNvSpPr>
          <p:nvPr/>
        </p:nvSpPr>
        <p:spPr bwMode="auto">
          <a:xfrm>
            <a:off x="1528718" y="7306822"/>
            <a:ext cx="468698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由表10.8得 </a:t>
            </a:r>
          </a:p>
        </p:txBody>
      </p:sp>
      <p:grpSp>
        <p:nvGrpSpPr>
          <p:cNvPr id="14358" name="Group 22"/>
          <p:cNvGrpSpPr>
            <a:grpSpLocks/>
          </p:cNvGrpSpPr>
          <p:nvPr/>
        </p:nvGrpSpPr>
        <p:grpSpPr bwMode="auto">
          <a:xfrm>
            <a:off x="5384271" y="6714753"/>
            <a:ext cx="10331980" cy="2697903"/>
            <a:chOff x="1776" y="2928"/>
            <a:chExt cx="3408" cy="1152"/>
          </a:xfrm>
        </p:grpSpPr>
        <p:grpSp>
          <p:nvGrpSpPr>
            <p:cNvPr id="14350" name="Group 14"/>
            <p:cNvGrpSpPr>
              <a:grpSpLocks/>
            </p:cNvGrpSpPr>
            <p:nvPr/>
          </p:nvGrpSpPr>
          <p:grpSpPr bwMode="auto">
            <a:xfrm>
              <a:off x="1776" y="2928"/>
              <a:ext cx="3408" cy="1136"/>
              <a:chOff x="665" y="3038"/>
              <a:chExt cx="4127" cy="1083"/>
            </a:xfrm>
          </p:grpSpPr>
          <p:pic>
            <p:nvPicPr>
              <p:cNvPr id="14351"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5" y="3038"/>
                <a:ext cx="4080" cy="60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14352"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 y="3689"/>
                <a:ext cx="4082" cy="4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353" name="Line 17"/>
              <p:cNvSpPr>
                <a:spLocks noChangeShapeType="1"/>
              </p:cNvSpPr>
              <p:nvPr/>
            </p:nvSpPr>
            <p:spPr bwMode="auto">
              <a:xfrm>
                <a:off x="774" y="3641"/>
                <a:ext cx="3954"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4354" name="Line 18"/>
              <p:cNvSpPr>
                <a:spLocks noChangeShapeType="1"/>
              </p:cNvSpPr>
              <p:nvPr/>
            </p:nvSpPr>
            <p:spPr bwMode="auto">
              <a:xfrm>
                <a:off x="688" y="3203"/>
                <a:ext cx="3954"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sp>
          <p:nvSpPr>
            <p:cNvPr id="14355" name="Rectangle 19"/>
            <p:cNvSpPr>
              <a:spLocks noChangeArrowheads="1"/>
            </p:cNvSpPr>
            <p:nvPr/>
          </p:nvSpPr>
          <p:spPr bwMode="auto">
            <a:xfrm>
              <a:off x="4560" y="3888"/>
              <a:ext cx="384" cy="192"/>
            </a:xfrm>
            <a:prstGeom prst="rect">
              <a:avLst/>
            </a:prstGeom>
            <a:noFill/>
            <a:ln w="38100">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356" name="Text Box 20"/>
          <p:cNvSpPr txBox="1">
            <a:spLocks noChangeArrowheads="1"/>
          </p:cNvSpPr>
          <p:nvPr/>
        </p:nvSpPr>
        <p:spPr bwMode="auto">
          <a:xfrm>
            <a:off x="1559034" y="8032820"/>
            <a:ext cx="480218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i="1">
                <a:solidFill>
                  <a:srgbClr val="CC0066"/>
                </a:solidFill>
              </a:rPr>
              <a:t>f</a:t>
            </a:r>
            <a:r>
              <a:rPr lang="en-US" altLang="zh-CN" b="1" i="1" baseline="-25000">
                <a:solidFill>
                  <a:srgbClr val="CC0066"/>
                </a:solidFill>
              </a:rPr>
              <a:t>a</a:t>
            </a:r>
            <a:r>
              <a:rPr lang="en-US" altLang="zh-CN" b="1" i="1">
                <a:solidFill>
                  <a:srgbClr val="CC0066"/>
                </a:solidFill>
              </a:rPr>
              <a:t>=</a:t>
            </a:r>
            <a:r>
              <a:rPr lang="en-US" altLang="zh-CN" b="1">
                <a:solidFill>
                  <a:srgbClr val="CC0066"/>
                </a:solidFill>
              </a:rPr>
              <a:t>31.5</a:t>
            </a:r>
            <a:r>
              <a:rPr lang="en-US" altLang="zh-CN" b="1"/>
              <a:t> </a:t>
            </a:r>
            <a:r>
              <a:rPr lang="en-US" altLang="zh-CN" b="1" i="1"/>
              <a:t>μ</a:t>
            </a:r>
            <a:r>
              <a:rPr lang="en-US" altLang="zh-CN" b="1"/>
              <a:t>m。</a:t>
            </a:r>
            <a:endParaRPr lang="zh-CN" altLang="en-US" b="1"/>
          </a:p>
        </p:txBody>
      </p:sp>
      <p:sp>
        <p:nvSpPr>
          <p:cNvPr id="14357" name="Text Box 21"/>
          <p:cNvSpPr txBox="1">
            <a:spLocks noChangeArrowheads="1"/>
          </p:cNvSpPr>
          <p:nvPr/>
        </p:nvSpPr>
        <p:spPr bwMode="auto">
          <a:xfrm>
            <a:off x="1170571" y="1503214"/>
            <a:ext cx="523875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① 上极限偏差：</a:t>
            </a:r>
          </a:p>
        </p:txBody>
      </p:sp>
      <p:pic>
        <p:nvPicPr>
          <p:cNvPr id="14441" name="Picture 10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62498" y="5778649"/>
            <a:ext cx="12144375" cy="952500"/>
          </a:xfrm>
          <a:prstGeom prst="rect">
            <a:avLst/>
          </a:prstGeom>
          <a:noFill/>
          <a:ln>
            <a:noFill/>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40"/>
                                        </p:tgtEl>
                                        <p:attrNameLst>
                                          <p:attrName>style.visibility</p:attrName>
                                        </p:attrNameLst>
                                      </p:cBhvr>
                                      <p:to>
                                        <p:strVal val="visible"/>
                                      </p:to>
                                    </p:set>
                                    <p:animEffect transition="in" filter="wipe(left)">
                                      <p:cBhvr>
                                        <p:cTn id="7" dur="300"/>
                                        <p:tgtEl>
                                          <p:spTgt spid="14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57"/>
                                        </p:tgtEl>
                                        <p:attrNameLst>
                                          <p:attrName>style.visibility</p:attrName>
                                        </p:attrNameLst>
                                      </p:cBhvr>
                                      <p:to>
                                        <p:strVal val="visible"/>
                                      </p:to>
                                    </p:set>
                                    <p:animEffect transition="in" filter="wipe(left)">
                                      <p:cBhvr>
                                        <p:cTn id="12" dur="300"/>
                                        <p:tgtEl>
                                          <p:spTgt spid="143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341"/>
                                        </p:tgtEl>
                                        <p:attrNameLst>
                                          <p:attrName>style.visibility</p:attrName>
                                        </p:attrNameLst>
                                      </p:cBhvr>
                                      <p:to>
                                        <p:strVal val="visible"/>
                                      </p:to>
                                    </p:set>
                                    <p:animEffect transition="in" filter="wipe(left)">
                                      <p:cBhvr>
                                        <p:cTn id="17" dur="500"/>
                                        <p:tgtEl>
                                          <p:spTgt spid="143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343"/>
                                        </p:tgtEl>
                                        <p:attrNameLst>
                                          <p:attrName>style.visibility</p:attrName>
                                        </p:attrNameLst>
                                      </p:cBhvr>
                                      <p:to>
                                        <p:strVal val="visible"/>
                                      </p:to>
                                    </p:set>
                                    <p:animEffect transition="in" filter="wipe(left)">
                                      <p:cBhvr>
                                        <p:cTn id="22" dur="500"/>
                                        <p:tgtEl>
                                          <p:spTgt spid="1434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4345"/>
                                        </p:tgtEl>
                                        <p:attrNameLst>
                                          <p:attrName>style.visibility</p:attrName>
                                        </p:attrNameLst>
                                      </p:cBhvr>
                                      <p:to>
                                        <p:strVal val="visible"/>
                                      </p:to>
                                    </p:set>
                                    <p:animEffect transition="in" filter="wipe(left)">
                                      <p:cBhvr>
                                        <p:cTn id="27" dur="300"/>
                                        <p:tgtEl>
                                          <p:spTgt spid="143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4346"/>
                                        </p:tgtEl>
                                        <p:attrNameLst>
                                          <p:attrName>style.visibility</p:attrName>
                                        </p:attrNameLst>
                                      </p:cBhvr>
                                      <p:to>
                                        <p:strVal val="visible"/>
                                      </p:to>
                                    </p:set>
                                    <p:animEffect transition="in" filter="wipe(left)">
                                      <p:cBhvr>
                                        <p:cTn id="32" dur="300"/>
                                        <p:tgtEl>
                                          <p:spTgt spid="1434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4441"/>
                                        </p:tgtEl>
                                        <p:attrNameLst>
                                          <p:attrName>style.visibility</p:attrName>
                                        </p:attrNameLst>
                                      </p:cBhvr>
                                      <p:to>
                                        <p:strVal val="visible"/>
                                      </p:to>
                                    </p:set>
                                    <p:animEffect transition="in" filter="wipe(left)">
                                      <p:cBhvr>
                                        <p:cTn id="37" dur="500"/>
                                        <p:tgtEl>
                                          <p:spTgt spid="1444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4348"/>
                                        </p:tgtEl>
                                        <p:attrNameLst>
                                          <p:attrName>style.visibility</p:attrName>
                                        </p:attrNameLst>
                                      </p:cBhvr>
                                      <p:to>
                                        <p:strVal val="visible"/>
                                      </p:to>
                                    </p:set>
                                    <p:animEffect transition="in" filter="wipe(left)">
                                      <p:cBhvr>
                                        <p:cTn id="42" dur="300"/>
                                        <p:tgtEl>
                                          <p:spTgt spid="14348"/>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4358"/>
                                        </p:tgtEl>
                                        <p:attrNameLst>
                                          <p:attrName>style.visibility</p:attrName>
                                        </p:attrNameLst>
                                      </p:cBhvr>
                                      <p:to>
                                        <p:strVal val="visible"/>
                                      </p:to>
                                    </p:set>
                                    <p:anim calcmode="lin" valueType="num">
                                      <p:cBhvr additive="base">
                                        <p:cTn id="47" dur="500" fill="hold"/>
                                        <p:tgtEl>
                                          <p:spTgt spid="14358"/>
                                        </p:tgtEl>
                                        <p:attrNameLst>
                                          <p:attrName>ppt_x</p:attrName>
                                        </p:attrNameLst>
                                      </p:cBhvr>
                                      <p:tavLst>
                                        <p:tav tm="0">
                                          <p:val>
                                            <p:strVal val="1+#ppt_w/2"/>
                                          </p:val>
                                        </p:tav>
                                        <p:tav tm="100000">
                                          <p:val>
                                            <p:strVal val="#ppt_x"/>
                                          </p:val>
                                        </p:tav>
                                      </p:tavLst>
                                    </p:anim>
                                    <p:anim calcmode="lin" valueType="num">
                                      <p:cBhvr additive="base">
                                        <p:cTn id="48" dur="500" fill="hold"/>
                                        <p:tgtEl>
                                          <p:spTgt spid="1435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4356"/>
                                        </p:tgtEl>
                                        <p:attrNameLst>
                                          <p:attrName>style.visibility</p:attrName>
                                        </p:attrNameLst>
                                      </p:cBhvr>
                                      <p:to>
                                        <p:strVal val="visible"/>
                                      </p:to>
                                    </p:set>
                                    <p:animEffect transition="in" filter="wipe(left)">
                                      <p:cBhvr>
                                        <p:cTn id="53" dur="300"/>
                                        <p:tgtEl>
                                          <p:spTgt spid="14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5" grpId="0" autoUpdateAnimBg="0"/>
      <p:bldP spid="14346" grpId="0" autoUpdateAnimBg="0"/>
      <p:bldP spid="14348" grpId="0" autoUpdateAnimBg="0"/>
      <p:bldP spid="14356" grpId="0" autoUpdateAnimBg="0"/>
      <p:bldP spid="1435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D2C6A5B-35C6-423C-8FD1-9CED485A2FB3}" type="slidenum">
              <a:rPr lang="zh-CN" altLang="en-US"/>
              <a:pPr/>
              <a:t>13</a:t>
            </a:fld>
            <a:endParaRPr lang="en-US" altLang="zh-CN"/>
          </a:p>
        </p:txBody>
      </p:sp>
      <p:sp>
        <p:nvSpPr>
          <p:cNvPr id="15364" name="Text Box 4"/>
          <p:cNvSpPr txBox="1">
            <a:spLocks noChangeArrowheads="1"/>
          </p:cNvSpPr>
          <p:nvPr/>
        </p:nvSpPr>
        <p:spPr bwMode="auto">
          <a:xfrm>
            <a:off x="1995384" y="830372"/>
            <a:ext cx="6193729"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将上述数据:</a:t>
            </a:r>
          </a:p>
        </p:txBody>
      </p:sp>
      <p:graphicFrame>
        <p:nvGraphicFramePr>
          <p:cNvPr id="15365" name="Object 5"/>
          <p:cNvGraphicFramePr>
            <a:graphicFrameLocks noChangeAspect="1"/>
          </p:cNvGraphicFramePr>
          <p:nvPr>
            <p:extLst>
              <p:ext uri="{D42A27DB-BD31-4B8C-83A1-F6EECF244321}">
                <p14:modId xmlns:p14="http://schemas.microsoft.com/office/powerpoint/2010/main" val="3739796319"/>
              </p:ext>
            </p:extLst>
          </p:nvPr>
        </p:nvGraphicFramePr>
        <p:xfrm>
          <a:off x="1517598" y="4833746"/>
          <a:ext cx="10332108" cy="1733736"/>
        </p:xfrm>
        <a:graphic>
          <a:graphicData uri="http://schemas.openxmlformats.org/presentationml/2006/ole">
            <mc:AlternateContent xmlns:mc="http://schemas.openxmlformats.org/markup-compatibility/2006">
              <mc:Choice xmlns:v="urn:schemas-microsoft-com:vml" Requires="v">
                <p:oleObj spid="_x0000_s15472" name="Equation" r:id="rId3" imgW="2222280" imgH="482400" progId="Equation.3">
                  <p:embed/>
                </p:oleObj>
              </mc:Choice>
              <mc:Fallback>
                <p:oleObj name="Equation" r:id="rId3" imgW="2222280" imgH="4824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7598" y="4833746"/>
                        <a:ext cx="10332108" cy="1733736"/>
                      </a:xfrm>
                      <a:prstGeom prst="rect">
                        <a:avLst/>
                      </a:prstGeom>
                      <a:noFill/>
                      <a:ln>
                        <a:noFill/>
                      </a:ln>
                      <a:effectLst/>
                      <a:extLst/>
                    </p:spPr>
                  </p:pic>
                </p:oleObj>
              </mc:Fallback>
            </mc:AlternateContent>
          </a:graphicData>
        </a:graphic>
      </p:graphicFrame>
      <p:sp>
        <p:nvSpPr>
          <p:cNvPr id="15372" name="Rectangle 12"/>
          <p:cNvSpPr>
            <a:spLocks noChangeArrowheads="1"/>
          </p:cNvSpPr>
          <p:nvPr/>
        </p:nvSpPr>
        <p:spPr bwMode="auto">
          <a:xfrm>
            <a:off x="1850249" y="3934443"/>
            <a:ext cx="9874719"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代人式(10.5)得齿厚上极限偏差为</a:t>
            </a:r>
          </a:p>
        </p:txBody>
      </p:sp>
      <p:pic>
        <p:nvPicPr>
          <p:cNvPr id="15457" name="Picture 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0249" y="1620441"/>
            <a:ext cx="1022032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461" name="Picture 1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0038" y="6603603"/>
            <a:ext cx="121539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4"/>
                                        </p:tgtEl>
                                        <p:attrNameLst>
                                          <p:attrName>style.visibility</p:attrName>
                                        </p:attrNameLst>
                                      </p:cBhvr>
                                      <p:to>
                                        <p:strVal val="visible"/>
                                      </p:to>
                                    </p:set>
                                    <p:animEffect transition="in" filter="wipe(left)">
                                      <p:cBhvr>
                                        <p:cTn id="7" dur="3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457"/>
                                        </p:tgtEl>
                                        <p:attrNameLst>
                                          <p:attrName>style.visibility</p:attrName>
                                        </p:attrNameLst>
                                      </p:cBhvr>
                                      <p:to>
                                        <p:strVal val="visible"/>
                                      </p:to>
                                    </p:set>
                                    <p:animEffect transition="in" filter="wipe(left)">
                                      <p:cBhvr>
                                        <p:cTn id="12" dur="500"/>
                                        <p:tgtEl>
                                          <p:spTgt spid="154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372"/>
                                        </p:tgtEl>
                                        <p:attrNameLst>
                                          <p:attrName>style.visibility</p:attrName>
                                        </p:attrNameLst>
                                      </p:cBhvr>
                                      <p:to>
                                        <p:strVal val="visible"/>
                                      </p:to>
                                    </p:set>
                                    <p:animEffect transition="in" filter="wipe(left)">
                                      <p:cBhvr>
                                        <p:cTn id="17" dur="300"/>
                                        <p:tgtEl>
                                          <p:spTgt spid="153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365"/>
                                        </p:tgtEl>
                                        <p:attrNameLst>
                                          <p:attrName>style.visibility</p:attrName>
                                        </p:attrNameLst>
                                      </p:cBhvr>
                                      <p:to>
                                        <p:strVal val="visible"/>
                                      </p:to>
                                    </p:set>
                                    <p:animEffect transition="in" filter="wipe(left)">
                                      <p:cBhvr>
                                        <p:cTn id="22" dur="500"/>
                                        <p:tgtEl>
                                          <p:spTgt spid="153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461"/>
                                        </p:tgtEl>
                                        <p:attrNameLst>
                                          <p:attrName>style.visibility</p:attrName>
                                        </p:attrNameLst>
                                      </p:cBhvr>
                                      <p:to>
                                        <p:strVal val="visible"/>
                                      </p:to>
                                    </p:set>
                                    <p:animEffect transition="in" filter="wipe(left)">
                                      <p:cBhvr>
                                        <p:cTn id="27" dur="500"/>
                                        <p:tgtEl>
                                          <p:spTgt spid="15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7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p>
            <a:fld id="{3A2A1495-363C-46C7-A484-C1BBAA25918C}" type="slidenum">
              <a:rPr lang="zh-CN" altLang="en-US"/>
              <a:pPr/>
              <a:t>14</a:t>
            </a:fld>
            <a:endParaRPr lang="en-US" altLang="zh-CN"/>
          </a:p>
        </p:txBody>
      </p:sp>
      <p:sp>
        <p:nvSpPr>
          <p:cNvPr id="16388" name="Text Box 4"/>
          <p:cNvSpPr txBox="1">
            <a:spLocks noChangeArrowheads="1"/>
          </p:cNvSpPr>
          <p:nvPr/>
        </p:nvSpPr>
        <p:spPr bwMode="auto">
          <a:xfrm>
            <a:off x="977829" y="605174"/>
            <a:ext cx="563287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② 下极限偏差：</a:t>
            </a:r>
          </a:p>
        </p:txBody>
      </p:sp>
      <p:graphicFrame>
        <p:nvGraphicFramePr>
          <p:cNvPr id="16389" name="Object 5"/>
          <p:cNvGraphicFramePr>
            <a:graphicFrameLocks noChangeAspect="1"/>
          </p:cNvGraphicFramePr>
          <p:nvPr>
            <p:extLst>
              <p:ext uri="{D42A27DB-BD31-4B8C-83A1-F6EECF244321}">
                <p14:modId xmlns:p14="http://schemas.microsoft.com/office/powerpoint/2010/main" val="220354411"/>
              </p:ext>
            </p:extLst>
          </p:nvPr>
        </p:nvGraphicFramePr>
        <p:xfrm>
          <a:off x="5987008" y="433210"/>
          <a:ext cx="5384271" cy="1084410"/>
        </p:xfrm>
        <a:graphic>
          <a:graphicData uri="http://schemas.openxmlformats.org/presentationml/2006/ole">
            <mc:AlternateContent xmlns:mc="http://schemas.openxmlformats.org/markup-compatibility/2006">
              <mc:Choice xmlns:v="urn:schemas-microsoft-com:vml" Requires="v">
                <p:oleObj spid="_x0000_s82164" name="Equation" r:id="rId3" imgW="876240" imgH="228600" progId="Equation.3">
                  <p:embed/>
                </p:oleObj>
              </mc:Choice>
              <mc:Fallback>
                <p:oleObj name="Equation" r:id="rId3" imgW="87624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7008" y="433210"/>
                        <a:ext cx="5384271" cy="1084410"/>
                      </a:xfrm>
                      <a:prstGeom prst="rect">
                        <a:avLst/>
                      </a:prstGeom>
                      <a:noFill/>
                      <a:ln>
                        <a:noFill/>
                      </a:ln>
                      <a:effectLst/>
                      <a:extLst/>
                    </p:spPr>
                  </p:pic>
                </p:oleObj>
              </mc:Fallback>
            </mc:AlternateContent>
          </a:graphicData>
        </a:graphic>
      </p:graphicFrame>
      <p:graphicFrame>
        <p:nvGraphicFramePr>
          <p:cNvPr id="16390" name="Object 6"/>
          <p:cNvGraphicFramePr>
            <a:graphicFrameLocks noChangeAspect="1"/>
          </p:cNvGraphicFramePr>
          <p:nvPr/>
        </p:nvGraphicFramePr>
        <p:xfrm>
          <a:off x="1164167" y="1426236"/>
          <a:ext cx="10892841" cy="1046843"/>
        </p:xfrm>
        <a:graphic>
          <a:graphicData uri="http://schemas.openxmlformats.org/presentationml/2006/ole">
            <mc:AlternateContent xmlns:mc="http://schemas.openxmlformats.org/markup-compatibility/2006">
              <mc:Choice xmlns:v="urn:schemas-microsoft-com:vml" Requires="v">
                <p:oleObj spid="_x0000_s82165" name="Microsoft 公式 3.0" r:id="rId5" imgW="2349360" imgH="291960" progId="Equation.3">
                  <p:embed/>
                </p:oleObj>
              </mc:Choice>
              <mc:Fallback>
                <p:oleObj name="Microsoft 公式 3.0" r:id="rId5" imgW="2349360" imgH="29196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4167" y="1426236"/>
                        <a:ext cx="10892841" cy="1046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391" name="Text Box 7"/>
          <p:cNvSpPr txBox="1">
            <a:spLocks noChangeArrowheads="1"/>
          </p:cNvSpPr>
          <p:nvPr/>
        </p:nvSpPr>
        <p:spPr bwMode="auto">
          <a:xfrm>
            <a:off x="988330" y="2473078"/>
            <a:ext cx="1167198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由表10.7 求切齿径向进刀公差 </a:t>
            </a:r>
            <a:r>
              <a:rPr lang="en-US" altLang="zh-CN" b="1" i="1" dirty="0" err="1"/>
              <a:t>b</a:t>
            </a:r>
            <a:r>
              <a:rPr lang="en-US" altLang="zh-CN" b="1" baseline="-25000" dirty="0" err="1"/>
              <a:t>r</a:t>
            </a:r>
            <a:endParaRPr lang="en-US" altLang="zh-CN" b="1" dirty="0"/>
          </a:p>
        </p:txBody>
      </p:sp>
      <p:grpSp>
        <p:nvGrpSpPr>
          <p:cNvPr id="16394" name="Group 10"/>
          <p:cNvGrpSpPr>
            <a:grpSpLocks/>
          </p:cNvGrpSpPr>
          <p:nvPr/>
        </p:nvGrpSpPr>
        <p:grpSpPr bwMode="auto">
          <a:xfrm>
            <a:off x="1455208" y="3259968"/>
            <a:ext cx="12514792" cy="2426240"/>
            <a:chOff x="480" y="1440"/>
            <a:chExt cx="4128" cy="1036"/>
          </a:xfrm>
        </p:grpSpPr>
        <p:pic>
          <p:nvPicPr>
            <p:cNvPr id="16392" name="Picture 8" descr="表10-07径向进刀公差"/>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 y="1440"/>
              <a:ext cx="4128" cy="1036"/>
            </a:xfrm>
            <a:prstGeom prst="rect">
              <a:avLst/>
            </a:prstGeom>
            <a:noFill/>
            <a:extLst>
              <a:ext uri="{909E8E84-426E-40DD-AFC4-6F175D3DCCD1}">
                <a14:hiddenFill xmlns:a14="http://schemas.microsoft.com/office/drawing/2010/main">
                  <a:solidFill>
                    <a:srgbClr val="FFFFFF"/>
                  </a:solidFill>
                </a14:hiddenFill>
              </a:ext>
            </a:extLst>
          </p:spPr>
        </p:pic>
        <p:sp>
          <p:nvSpPr>
            <p:cNvPr id="16393" name="Rectangle 9"/>
            <p:cNvSpPr>
              <a:spLocks noChangeArrowheads="1"/>
            </p:cNvSpPr>
            <p:nvPr/>
          </p:nvSpPr>
          <p:spPr bwMode="auto">
            <a:xfrm>
              <a:off x="3456" y="2016"/>
              <a:ext cx="576" cy="192"/>
            </a:xfrm>
            <a:prstGeom prst="rect">
              <a:avLst/>
            </a:prstGeom>
            <a:noFill/>
            <a:ln w="38100">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6396" name="Object 12"/>
          <p:cNvGraphicFramePr>
            <a:graphicFrameLocks noChangeAspect="1"/>
          </p:cNvGraphicFramePr>
          <p:nvPr/>
        </p:nvGraphicFramePr>
        <p:xfrm>
          <a:off x="1600729" y="5906349"/>
          <a:ext cx="7858125" cy="613585"/>
        </p:xfrm>
        <a:graphic>
          <a:graphicData uri="http://schemas.openxmlformats.org/presentationml/2006/ole">
            <mc:AlternateContent xmlns:mc="http://schemas.openxmlformats.org/markup-compatibility/2006">
              <mc:Choice xmlns:v="urn:schemas-microsoft-com:vml" Requires="v">
                <p:oleObj spid="_x0000_s82166" name="Microsoft 公式 3.0" r:id="rId8" imgW="2133360" imgH="215640" progId="Equation.3">
                  <p:embed/>
                </p:oleObj>
              </mc:Choice>
              <mc:Fallback>
                <p:oleObj name="Microsoft 公式 3.0" r:id="rId8" imgW="2133360" imgH="21564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00729" y="5906349"/>
                        <a:ext cx="7858125" cy="61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97" name="Object 13"/>
          <p:cNvGraphicFramePr>
            <a:graphicFrameLocks noChangeAspect="1"/>
          </p:cNvGraphicFramePr>
          <p:nvPr/>
        </p:nvGraphicFramePr>
        <p:xfrm>
          <a:off x="9749896" y="5866535"/>
          <a:ext cx="5966355" cy="653398"/>
        </p:xfrm>
        <a:graphic>
          <a:graphicData uri="http://schemas.openxmlformats.org/presentationml/2006/ole">
            <mc:AlternateContent xmlns:mc="http://schemas.openxmlformats.org/markup-compatibility/2006">
              <mc:Choice xmlns:v="urn:schemas-microsoft-com:vml" Requires="v">
                <p:oleObj spid="_x0000_s82167" name="Equation" r:id="rId10" imgW="1523880" imgH="215640" progId="Equation.3">
                  <p:embed/>
                </p:oleObj>
              </mc:Choice>
              <mc:Fallback>
                <p:oleObj name="Equation" r:id="rId10" imgW="1523880" imgH="215640" progId="Equation.3">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49896" y="5866535"/>
                        <a:ext cx="5966355" cy="653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98" name="Object 14"/>
          <p:cNvGraphicFramePr>
            <a:graphicFrameLocks noChangeAspect="1"/>
          </p:cNvGraphicFramePr>
          <p:nvPr/>
        </p:nvGraphicFramePr>
        <p:xfrm>
          <a:off x="961046" y="6632348"/>
          <a:ext cx="12921037" cy="988294"/>
        </p:xfrm>
        <a:graphic>
          <a:graphicData uri="http://schemas.openxmlformats.org/presentationml/2006/ole">
            <mc:AlternateContent xmlns:mc="http://schemas.openxmlformats.org/markup-compatibility/2006">
              <mc:Choice xmlns:v="urn:schemas-microsoft-com:vml" Requires="v">
                <p:oleObj spid="_x0000_s82168" name="Equation" r:id="rId12" imgW="2819160" imgH="279360" progId="Equation.3">
                  <p:embed/>
                </p:oleObj>
              </mc:Choice>
              <mc:Fallback>
                <p:oleObj name="Equation" r:id="rId12" imgW="2819160" imgH="279360" progId="Equation.3">
                  <p:embed/>
                  <p:pic>
                    <p:nvPicPr>
                      <p:cNvPr id="0"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61046" y="6632348"/>
                        <a:ext cx="12921037" cy="988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399" name="Object 15"/>
          <p:cNvGraphicFramePr>
            <a:graphicFrameLocks noChangeAspect="1"/>
          </p:cNvGraphicFramePr>
          <p:nvPr/>
        </p:nvGraphicFramePr>
        <p:xfrm>
          <a:off x="2764896" y="7531647"/>
          <a:ext cx="5072008" cy="1021082"/>
        </p:xfrm>
        <a:graphic>
          <a:graphicData uri="http://schemas.openxmlformats.org/presentationml/2006/ole">
            <mc:AlternateContent xmlns:mc="http://schemas.openxmlformats.org/markup-compatibility/2006">
              <mc:Choice xmlns:v="urn:schemas-microsoft-com:vml" Requires="v">
                <p:oleObj spid="_x0000_s82169" name="Equation" r:id="rId14" imgW="876240" imgH="228600" progId="Equation.3">
                  <p:embed/>
                </p:oleObj>
              </mc:Choice>
              <mc:Fallback>
                <p:oleObj name="Equation" r:id="rId14" imgW="876240" imgH="228600" progId="Equation.3">
                  <p:embed/>
                  <p:pic>
                    <p:nvPicPr>
                      <p:cNvPr id="0"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64896" y="7531647"/>
                        <a:ext cx="5072008" cy="1021082"/>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82103" name="Picture 18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38762" y="8514953"/>
            <a:ext cx="931545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6388"/>
                                        </p:tgtEl>
                                        <p:attrNameLst>
                                          <p:attrName>style.visibility</p:attrName>
                                        </p:attrNameLst>
                                      </p:cBhvr>
                                      <p:to>
                                        <p:strVal val="visible"/>
                                      </p:to>
                                    </p:set>
                                    <p:animEffect transition="in" filter="wipe(left)">
                                      <p:cBhvr>
                                        <p:cTn id="7" dur="300"/>
                                        <p:tgtEl>
                                          <p:spTgt spid="163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wipe(left)">
                                      <p:cBhvr>
                                        <p:cTn id="12" dur="500"/>
                                        <p:tgtEl>
                                          <p:spTgt spid="163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6390"/>
                                        </p:tgtEl>
                                        <p:attrNameLst>
                                          <p:attrName>style.visibility</p:attrName>
                                        </p:attrNameLst>
                                      </p:cBhvr>
                                      <p:to>
                                        <p:strVal val="visible"/>
                                      </p:to>
                                    </p:set>
                                    <p:animEffect transition="in" filter="wipe(left)">
                                      <p:cBhvr>
                                        <p:cTn id="17" dur="500"/>
                                        <p:tgtEl>
                                          <p:spTgt spid="163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391"/>
                                        </p:tgtEl>
                                        <p:attrNameLst>
                                          <p:attrName>style.visibility</p:attrName>
                                        </p:attrNameLst>
                                      </p:cBhvr>
                                      <p:to>
                                        <p:strVal val="visible"/>
                                      </p:to>
                                    </p:set>
                                    <p:animEffect transition="in" filter="wipe(left)">
                                      <p:cBhvr>
                                        <p:cTn id="22" dur="300"/>
                                        <p:tgtEl>
                                          <p:spTgt spid="163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16394"/>
                                        </p:tgtEl>
                                        <p:attrNameLst>
                                          <p:attrName>style.visibility</p:attrName>
                                        </p:attrNameLst>
                                      </p:cBhvr>
                                      <p:to>
                                        <p:strVal val="visible"/>
                                      </p:to>
                                    </p:set>
                                    <p:anim calcmode="lin" valueType="num">
                                      <p:cBhvr additive="base">
                                        <p:cTn id="27" dur="500" fill="hold"/>
                                        <p:tgtEl>
                                          <p:spTgt spid="16394"/>
                                        </p:tgtEl>
                                        <p:attrNameLst>
                                          <p:attrName>ppt_x</p:attrName>
                                        </p:attrNameLst>
                                      </p:cBhvr>
                                      <p:tavLst>
                                        <p:tav tm="0">
                                          <p:val>
                                            <p:strVal val="1+#ppt_w/2"/>
                                          </p:val>
                                        </p:tav>
                                        <p:tav tm="100000">
                                          <p:val>
                                            <p:strVal val="#ppt_x"/>
                                          </p:val>
                                        </p:tav>
                                      </p:tavLst>
                                    </p:anim>
                                    <p:anim calcmode="lin" valueType="num">
                                      <p:cBhvr additive="base">
                                        <p:cTn id="28" dur="500" fill="hold"/>
                                        <p:tgtEl>
                                          <p:spTgt spid="16394"/>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6396"/>
                                        </p:tgtEl>
                                        <p:attrNameLst>
                                          <p:attrName>style.visibility</p:attrName>
                                        </p:attrNameLst>
                                      </p:cBhvr>
                                      <p:to>
                                        <p:strVal val="visible"/>
                                      </p:to>
                                    </p:set>
                                    <p:animEffect transition="in" filter="wipe(left)">
                                      <p:cBhvr>
                                        <p:cTn id="33" dur="500"/>
                                        <p:tgtEl>
                                          <p:spTgt spid="1639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6397"/>
                                        </p:tgtEl>
                                        <p:attrNameLst>
                                          <p:attrName>style.visibility</p:attrName>
                                        </p:attrNameLst>
                                      </p:cBhvr>
                                      <p:to>
                                        <p:strVal val="visible"/>
                                      </p:to>
                                    </p:set>
                                    <p:animEffect transition="in" filter="wipe(left)">
                                      <p:cBhvr>
                                        <p:cTn id="38" dur="500"/>
                                        <p:tgtEl>
                                          <p:spTgt spid="1639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6398"/>
                                        </p:tgtEl>
                                        <p:attrNameLst>
                                          <p:attrName>style.visibility</p:attrName>
                                        </p:attrNameLst>
                                      </p:cBhvr>
                                      <p:to>
                                        <p:strVal val="visible"/>
                                      </p:to>
                                    </p:set>
                                    <p:animEffect transition="in" filter="wipe(left)">
                                      <p:cBhvr>
                                        <p:cTn id="43" dur="500"/>
                                        <p:tgtEl>
                                          <p:spTgt spid="1639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6399"/>
                                        </p:tgtEl>
                                        <p:attrNameLst>
                                          <p:attrName>style.visibility</p:attrName>
                                        </p:attrNameLst>
                                      </p:cBhvr>
                                      <p:to>
                                        <p:strVal val="visible"/>
                                      </p:to>
                                    </p:set>
                                    <p:animEffect transition="in" filter="wipe(left)">
                                      <p:cBhvr>
                                        <p:cTn id="48" dur="500"/>
                                        <p:tgtEl>
                                          <p:spTgt spid="1639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82103"/>
                                        </p:tgtEl>
                                        <p:attrNameLst>
                                          <p:attrName>style.visibility</p:attrName>
                                        </p:attrNameLst>
                                      </p:cBhvr>
                                      <p:to>
                                        <p:strVal val="visible"/>
                                      </p:to>
                                    </p:set>
                                    <p:animEffect transition="in" filter="wipe(left)">
                                      <p:cBhvr>
                                        <p:cTn id="53" dur="500"/>
                                        <p:tgtEl>
                                          <p:spTgt spid="82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9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2C41E739-B7A7-4655-9CE2-C9FB94C7C623}" type="slidenum">
              <a:rPr lang="zh-CN" altLang="en-US"/>
              <a:pPr/>
              <a:t>15</a:t>
            </a:fld>
            <a:endParaRPr lang="en-US" altLang="zh-CN"/>
          </a:p>
        </p:txBody>
      </p:sp>
      <p:sp>
        <p:nvSpPr>
          <p:cNvPr id="17412" name="Text Box 4"/>
          <p:cNvSpPr txBox="1">
            <a:spLocks noChangeArrowheads="1"/>
          </p:cNvSpPr>
          <p:nvPr/>
        </p:nvSpPr>
        <p:spPr bwMode="auto">
          <a:xfrm>
            <a:off x="2048397" y="587991"/>
            <a:ext cx="1242081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(3)  公法线长度及其上、下极限偏差的计算</a:t>
            </a:r>
          </a:p>
        </p:txBody>
      </p:sp>
      <p:sp>
        <p:nvSpPr>
          <p:cNvPr id="17413" name="Text Box 5"/>
          <p:cNvSpPr txBox="1">
            <a:spLocks noChangeArrowheads="1"/>
          </p:cNvSpPr>
          <p:nvPr/>
        </p:nvSpPr>
        <p:spPr bwMode="auto">
          <a:xfrm>
            <a:off x="1039471" y="1324488"/>
            <a:ext cx="14926598"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对于中等模数的齿轮通常用公法线长度上、下极限偏差代替齿厚上、下极限偏差。</a:t>
            </a:r>
          </a:p>
        </p:txBody>
      </p:sp>
      <p:sp>
        <p:nvSpPr>
          <p:cNvPr id="17414" name="Text Box 6"/>
          <p:cNvSpPr txBox="1">
            <a:spLocks noChangeArrowheads="1"/>
          </p:cNvSpPr>
          <p:nvPr/>
        </p:nvSpPr>
        <p:spPr bwMode="auto">
          <a:xfrm>
            <a:off x="1570414" y="2900348"/>
            <a:ext cx="948917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公法线长度</a:t>
            </a:r>
            <a:r>
              <a:rPr lang="zh-CN" altLang="en-US" b="1" dirty="0" smtClean="0"/>
              <a:t>按式（</a:t>
            </a:r>
            <a:r>
              <a:rPr lang="en-US" altLang="zh-CN" b="1" dirty="0" smtClean="0"/>
              <a:t>10.19</a:t>
            </a:r>
            <a:r>
              <a:rPr lang="zh-CN" altLang="en-US" b="1" dirty="0" smtClean="0"/>
              <a:t>）计算</a:t>
            </a:r>
            <a:endParaRPr lang="zh-CN" altLang="en-US" b="1" dirty="0"/>
          </a:p>
        </p:txBody>
      </p:sp>
      <p:graphicFrame>
        <p:nvGraphicFramePr>
          <p:cNvPr id="17415" name="Object 7"/>
          <p:cNvGraphicFramePr>
            <a:graphicFrameLocks noChangeAspect="1"/>
          </p:cNvGraphicFramePr>
          <p:nvPr>
            <p:extLst>
              <p:ext uri="{D42A27DB-BD31-4B8C-83A1-F6EECF244321}">
                <p14:modId xmlns:p14="http://schemas.microsoft.com/office/powerpoint/2010/main" val="801035560"/>
              </p:ext>
            </p:extLst>
          </p:nvPr>
        </p:nvGraphicFramePr>
        <p:xfrm>
          <a:off x="1891772" y="3610123"/>
          <a:ext cx="12660312" cy="1016398"/>
        </p:xfrm>
        <a:graphic>
          <a:graphicData uri="http://schemas.openxmlformats.org/presentationml/2006/ole">
            <mc:AlternateContent xmlns:mc="http://schemas.openxmlformats.org/markup-compatibility/2006">
              <mc:Choice xmlns:v="urn:schemas-microsoft-com:vml" Requires="v">
                <p:oleObj spid="_x0000_s17531" name="Equation" r:id="rId3" imgW="2197080" imgH="228600" progId="Equation.3">
                  <p:embed/>
                </p:oleObj>
              </mc:Choice>
              <mc:Fallback>
                <p:oleObj name="Equation" r:id="rId3" imgW="2197080" imgH="228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1772" y="3610123"/>
                        <a:ext cx="12660312" cy="1016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16" name="Text Box 8"/>
          <p:cNvSpPr txBox="1">
            <a:spLocks noChangeArrowheads="1"/>
          </p:cNvSpPr>
          <p:nvPr/>
        </p:nvSpPr>
        <p:spPr bwMode="auto">
          <a:xfrm>
            <a:off x="1570415" y="4772556"/>
            <a:ext cx="1128696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端面分度圆压力角</a:t>
            </a:r>
            <a:r>
              <a:rPr lang="en-US" altLang="zh-CN" b="1" i="1"/>
              <a:t>α</a:t>
            </a:r>
            <a:r>
              <a:rPr lang="en-US" altLang="zh-CN" b="1" baseline="-25000"/>
              <a:t> t</a:t>
            </a:r>
            <a:r>
              <a:rPr lang="en-US" altLang="zh-CN" b="1"/>
              <a:t> </a:t>
            </a:r>
            <a:r>
              <a:rPr lang="zh-CN" altLang="en-US" b="1"/>
              <a:t>为</a:t>
            </a:r>
            <a:endParaRPr lang="zh-CN" altLang="en-US" b="1" baseline="-25000"/>
          </a:p>
        </p:txBody>
      </p:sp>
      <p:graphicFrame>
        <p:nvGraphicFramePr>
          <p:cNvPr id="17417" name="Object 9"/>
          <p:cNvGraphicFramePr>
            <a:graphicFrameLocks noChangeAspect="1"/>
          </p:cNvGraphicFramePr>
          <p:nvPr/>
        </p:nvGraphicFramePr>
        <p:xfrm>
          <a:off x="2037292" y="5395807"/>
          <a:ext cx="11787188" cy="1658087"/>
        </p:xfrm>
        <a:graphic>
          <a:graphicData uri="http://schemas.openxmlformats.org/presentationml/2006/ole">
            <mc:AlternateContent xmlns:mc="http://schemas.openxmlformats.org/markup-compatibility/2006">
              <mc:Choice xmlns:v="urn:schemas-microsoft-com:vml" Requires="v">
                <p:oleObj spid="_x0000_s17532" name="Equation" r:id="rId5" imgW="2438280" imgH="444240" progId="Equation.3">
                  <p:embed/>
                </p:oleObj>
              </mc:Choice>
              <mc:Fallback>
                <p:oleObj name="Equation" r:id="rId5" imgW="2438280" imgH="44424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7292" y="5395807"/>
                        <a:ext cx="11787188" cy="1658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9" name="Object 11"/>
          <p:cNvGraphicFramePr>
            <a:graphicFrameLocks noChangeAspect="1"/>
          </p:cNvGraphicFramePr>
          <p:nvPr/>
        </p:nvGraphicFramePr>
        <p:xfrm>
          <a:off x="2182812" y="7306822"/>
          <a:ext cx="8149167" cy="1510546"/>
        </p:xfrm>
        <a:graphic>
          <a:graphicData uri="http://schemas.openxmlformats.org/presentationml/2006/ole">
            <mc:AlternateContent xmlns:mc="http://schemas.openxmlformats.org/markup-compatibility/2006">
              <mc:Choice xmlns:v="urn:schemas-microsoft-com:vml" Requires="v">
                <p:oleObj spid="_x0000_s17533" name="Equation" r:id="rId7" imgW="952200" imgH="228600" progId="Equation.3">
                  <p:embed/>
                </p:oleObj>
              </mc:Choice>
              <mc:Fallback>
                <p:oleObj name="Equation" r:id="rId7" imgW="952200" imgH="228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2812" y="7306822"/>
                        <a:ext cx="8149167" cy="1510546"/>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412"/>
                                        </p:tgtEl>
                                        <p:attrNameLst>
                                          <p:attrName>style.visibility</p:attrName>
                                        </p:attrNameLst>
                                      </p:cBhvr>
                                      <p:to>
                                        <p:strVal val="visible"/>
                                      </p:to>
                                    </p:set>
                                    <p:animEffect transition="in" filter="wipe(left)">
                                      <p:cBhvr>
                                        <p:cTn id="7" dur="3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3"/>
                                        </p:tgtEl>
                                        <p:attrNameLst>
                                          <p:attrName>style.visibility</p:attrName>
                                        </p:attrNameLst>
                                      </p:cBhvr>
                                      <p:to>
                                        <p:strVal val="visible"/>
                                      </p:to>
                                    </p:set>
                                    <p:animEffect transition="in" filter="wipe(left)">
                                      <p:cBhvr>
                                        <p:cTn id="12" dur="300"/>
                                        <p:tgtEl>
                                          <p:spTgt spid="174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7414"/>
                                        </p:tgtEl>
                                        <p:attrNameLst>
                                          <p:attrName>style.visibility</p:attrName>
                                        </p:attrNameLst>
                                      </p:cBhvr>
                                      <p:to>
                                        <p:strVal val="visible"/>
                                      </p:to>
                                    </p:set>
                                    <p:animEffect transition="in" filter="wipe(left)">
                                      <p:cBhvr>
                                        <p:cTn id="17" dur="300"/>
                                        <p:tgtEl>
                                          <p:spTgt spid="174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7415"/>
                                        </p:tgtEl>
                                        <p:attrNameLst>
                                          <p:attrName>style.visibility</p:attrName>
                                        </p:attrNameLst>
                                      </p:cBhvr>
                                      <p:to>
                                        <p:strVal val="visible"/>
                                      </p:to>
                                    </p:set>
                                    <p:animEffect transition="in" filter="wipe(left)">
                                      <p:cBhvr>
                                        <p:cTn id="22" dur="500"/>
                                        <p:tgtEl>
                                          <p:spTgt spid="174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7416"/>
                                        </p:tgtEl>
                                        <p:attrNameLst>
                                          <p:attrName>style.visibility</p:attrName>
                                        </p:attrNameLst>
                                      </p:cBhvr>
                                      <p:to>
                                        <p:strVal val="visible"/>
                                      </p:to>
                                    </p:set>
                                    <p:animEffect transition="in" filter="wipe(left)">
                                      <p:cBhvr>
                                        <p:cTn id="27" dur="300"/>
                                        <p:tgtEl>
                                          <p:spTgt spid="174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7417"/>
                                        </p:tgtEl>
                                        <p:attrNameLst>
                                          <p:attrName>style.visibility</p:attrName>
                                        </p:attrNameLst>
                                      </p:cBhvr>
                                      <p:to>
                                        <p:strVal val="visible"/>
                                      </p:to>
                                    </p:set>
                                    <p:animEffect transition="in" filter="wipe(left)">
                                      <p:cBhvr>
                                        <p:cTn id="32" dur="500"/>
                                        <p:tgtEl>
                                          <p:spTgt spid="174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7419"/>
                                        </p:tgtEl>
                                        <p:attrNameLst>
                                          <p:attrName>style.visibility</p:attrName>
                                        </p:attrNameLst>
                                      </p:cBhvr>
                                      <p:to>
                                        <p:strVal val="visible"/>
                                      </p:to>
                                    </p:set>
                                    <p:animEffect transition="in" filter="wipe(left)">
                                      <p:cBhvr>
                                        <p:cTn id="37"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P spid="17413" grpId="0" autoUpdateAnimBg="0"/>
      <p:bldP spid="17414" grpId="0" autoUpdateAnimBg="0"/>
      <p:bldP spid="1741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8BFA9EEA-24B9-449A-9DA8-8A4BC653F9CD}" type="slidenum">
              <a:rPr lang="zh-CN" altLang="en-US"/>
              <a:pPr/>
              <a:t>16</a:t>
            </a:fld>
            <a:endParaRPr lang="en-US" altLang="zh-CN"/>
          </a:p>
        </p:txBody>
      </p:sp>
      <p:sp>
        <p:nvSpPr>
          <p:cNvPr id="18436" name="Text Box 4"/>
          <p:cNvSpPr txBox="1">
            <a:spLocks noChangeArrowheads="1"/>
          </p:cNvSpPr>
          <p:nvPr/>
        </p:nvSpPr>
        <p:spPr bwMode="auto">
          <a:xfrm>
            <a:off x="1247639" y="680128"/>
            <a:ext cx="1062302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smtClean="0"/>
              <a:t>按式（</a:t>
            </a:r>
            <a:r>
              <a:rPr lang="en-US" altLang="zh-CN" b="1" dirty="0" smtClean="0"/>
              <a:t>10.21</a:t>
            </a:r>
            <a:r>
              <a:rPr lang="zh-CN" altLang="en-US" b="1" dirty="0" smtClean="0"/>
              <a:t>）计算引用</a:t>
            </a:r>
            <a:r>
              <a:rPr lang="zh-CN" altLang="en-US" b="1" dirty="0"/>
              <a:t>齿数 </a:t>
            </a:r>
            <a:r>
              <a:rPr lang="en-US" altLang="zh-CN" b="1" i="1" dirty="0">
                <a:solidFill>
                  <a:srgbClr val="CC0066"/>
                </a:solidFill>
              </a:rPr>
              <a:t>z</a:t>
            </a:r>
            <a:r>
              <a:rPr lang="en-US" altLang="zh-CN" b="1" i="1" dirty="0" smtClean="0">
                <a:solidFill>
                  <a:srgbClr val="CC0066"/>
                </a:solidFill>
              </a:rPr>
              <a:t>′</a:t>
            </a:r>
            <a:endParaRPr lang="zh-CN" altLang="en-US" b="1" dirty="0"/>
          </a:p>
        </p:txBody>
      </p:sp>
      <p:graphicFrame>
        <p:nvGraphicFramePr>
          <p:cNvPr id="18437" name="Object 5"/>
          <p:cNvGraphicFramePr>
            <a:graphicFrameLocks noChangeAspect="1"/>
          </p:cNvGraphicFramePr>
          <p:nvPr>
            <p:extLst>
              <p:ext uri="{D42A27DB-BD31-4B8C-83A1-F6EECF244321}">
                <p14:modId xmlns:p14="http://schemas.microsoft.com/office/powerpoint/2010/main" val="4177795694"/>
              </p:ext>
            </p:extLst>
          </p:nvPr>
        </p:nvGraphicFramePr>
        <p:xfrm>
          <a:off x="1247639" y="1406128"/>
          <a:ext cx="13970000" cy="1325532"/>
        </p:xfrm>
        <a:graphic>
          <a:graphicData uri="http://schemas.openxmlformats.org/presentationml/2006/ole">
            <mc:AlternateContent xmlns:mc="http://schemas.openxmlformats.org/markup-compatibility/2006">
              <mc:Choice xmlns:v="urn:schemas-microsoft-com:vml" Requires="v">
                <p:oleObj spid="_x0000_s18620" name="Equation" r:id="rId3" imgW="3517560" imgH="431640" progId="Equation.3">
                  <p:embed/>
                </p:oleObj>
              </mc:Choice>
              <mc:Fallback>
                <p:oleObj name="Equation" r:id="rId3" imgW="3517560" imgH="4316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639" y="1406128"/>
                        <a:ext cx="13970000" cy="1325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9" name="Text Box 7"/>
          <p:cNvSpPr txBox="1">
            <a:spLocks noChangeArrowheads="1"/>
          </p:cNvSpPr>
          <p:nvPr/>
        </p:nvSpPr>
        <p:spPr bwMode="auto">
          <a:xfrm>
            <a:off x="1279372" y="2737611"/>
            <a:ext cx="790922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smtClean="0"/>
              <a:t>按</a:t>
            </a:r>
            <a:r>
              <a:rPr lang="en-US" altLang="zh-CN" b="1" dirty="0" smtClean="0"/>
              <a:t>(10.20</a:t>
            </a:r>
            <a:r>
              <a:rPr lang="zh-CN" altLang="en-US" b="1" dirty="0" smtClean="0"/>
              <a:t>式计算</a:t>
            </a:r>
            <a:r>
              <a:rPr lang="zh-CN" altLang="en-US" b="1" dirty="0"/>
              <a:t>卡量</a:t>
            </a:r>
            <a:r>
              <a:rPr lang="zh-CN" altLang="en-US" b="1" dirty="0" smtClean="0"/>
              <a:t>齿数 </a:t>
            </a:r>
            <a:r>
              <a:rPr lang="en-US" altLang="zh-CN" b="1" i="1" dirty="0" smtClean="0">
                <a:solidFill>
                  <a:srgbClr val="D60093"/>
                </a:solidFill>
              </a:rPr>
              <a:t>k</a:t>
            </a:r>
            <a:endParaRPr lang="en-US" altLang="zh-CN" b="1" i="1" dirty="0">
              <a:solidFill>
                <a:srgbClr val="D60093"/>
              </a:solidFill>
            </a:endParaRPr>
          </a:p>
        </p:txBody>
      </p:sp>
      <p:graphicFrame>
        <p:nvGraphicFramePr>
          <p:cNvPr id="18440" name="Object 8"/>
          <p:cNvGraphicFramePr>
            <a:graphicFrameLocks noChangeAspect="1"/>
          </p:cNvGraphicFramePr>
          <p:nvPr>
            <p:extLst>
              <p:ext uri="{D42A27DB-BD31-4B8C-83A1-F6EECF244321}">
                <p14:modId xmlns:p14="http://schemas.microsoft.com/office/powerpoint/2010/main" val="4034127575"/>
              </p:ext>
            </p:extLst>
          </p:nvPr>
        </p:nvGraphicFramePr>
        <p:xfrm>
          <a:off x="1574580" y="3484792"/>
          <a:ext cx="12645153" cy="1585488"/>
        </p:xfrm>
        <a:graphic>
          <a:graphicData uri="http://schemas.openxmlformats.org/presentationml/2006/ole">
            <mc:AlternateContent xmlns:mc="http://schemas.openxmlformats.org/markup-compatibility/2006">
              <mc:Choice xmlns:v="urn:schemas-microsoft-com:vml" Requires="v">
                <p:oleObj spid="_x0000_s18621" name="Equation" r:id="rId5" imgW="2425680" imgH="393480" progId="Equation.3">
                  <p:embed/>
                </p:oleObj>
              </mc:Choice>
              <mc:Fallback>
                <p:oleObj name="Equation" r:id="rId5" imgW="2425680" imgH="39348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4580" y="3484792"/>
                        <a:ext cx="12645153" cy="158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41" name="Object 9"/>
          <p:cNvGraphicFramePr>
            <a:graphicFrameLocks noChangeAspect="1"/>
          </p:cNvGraphicFramePr>
          <p:nvPr>
            <p:extLst>
              <p:ext uri="{D42A27DB-BD31-4B8C-83A1-F6EECF244321}">
                <p14:modId xmlns:p14="http://schemas.microsoft.com/office/powerpoint/2010/main" val="2568144753"/>
              </p:ext>
            </p:extLst>
          </p:nvPr>
        </p:nvGraphicFramePr>
        <p:xfrm>
          <a:off x="1371691" y="5665589"/>
          <a:ext cx="12881627" cy="1016398"/>
        </p:xfrm>
        <a:graphic>
          <a:graphicData uri="http://schemas.openxmlformats.org/presentationml/2006/ole">
            <mc:AlternateContent xmlns:mc="http://schemas.openxmlformats.org/markup-compatibility/2006">
              <mc:Choice xmlns:v="urn:schemas-microsoft-com:vml" Requires="v">
                <p:oleObj spid="_x0000_s18622" name="Equation" r:id="rId7" imgW="2234880" imgH="228600" progId="Equation.3">
                  <p:embed/>
                </p:oleObj>
              </mc:Choice>
              <mc:Fallback>
                <p:oleObj name="Equation" r:id="rId7" imgW="2234880" imgH="228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91" y="5665589"/>
                        <a:ext cx="12881627" cy="1016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42" name="Object 10"/>
          <p:cNvGraphicFramePr>
            <a:graphicFrameLocks noChangeAspect="1"/>
          </p:cNvGraphicFramePr>
          <p:nvPr>
            <p:extLst>
              <p:ext uri="{D42A27DB-BD31-4B8C-83A1-F6EECF244321}">
                <p14:modId xmlns:p14="http://schemas.microsoft.com/office/powerpoint/2010/main" val="1774582781"/>
              </p:ext>
            </p:extLst>
          </p:nvPr>
        </p:nvGraphicFramePr>
        <p:xfrm>
          <a:off x="2535860" y="6766297"/>
          <a:ext cx="12369271" cy="765812"/>
        </p:xfrm>
        <a:graphic>
          <a:graphicData uri="http://schemas.openxmlformats.org/presentationml/2006/ole">
            <mc:AlternateContent xmlns:mc="http://schemas.openxmlformats.org/markup-compatibility/2006">
              <mc:Choice xmlns:v="urn:schemas-microsoft-com:vml" Requires="v">
                <p:oleObj spid="_x0000_s18623" name="Equation" r:id="rId9" imgW="2692080" imgH="215640" progId="Equation.3">
                  <p:embed/>
                </p:oleObj>
              </mc:Choice>
              <mc:Fallback>
                <p:oleObj name="Equation" r:id="rId9" imgW="2692080" imgH="21564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35860" y="6766297"/>
                        <a:ext cx="12369271" cy="765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43" name="Text Box 11"/>
          <p:cNvSpPr txBox="1">
            <a:spLocks noChangeArrowheads="1"/>
          </p:cNvSpPr>
          <p:nvPr/>
        </p:nvSpPr>
        <p:spPr bwMode="auto">
          <a:xfrm>
            <a:off x="1279373" y="4797698"/>
            <a:ext cx="2088133"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800" b="1" dirty="0"/>
              <a:t>则</a:t>
            </a:r>
          </a:p>
        </p:txBody>
      </p:sp>
      <p:graphicFrame>
        <p:nvGraphicFramePr>
          <p:cNvPr id="18444" name="Object 12"/>
          <p:cNvGraphicFramePr>
            <a:graphicFrameLocks noChangeAspect="1"/>
          </p:cNvGraphicFramePr>
          <p:nvPr>
            <p:extLst>
              <p:ext uri="{D42A27DB-BD31-4B8C-83A1-F6EECF244321}">
                <p14:modId xmlns:p14="http://schemas.microsoft.com/office/powerpoint/2010/main" val="1279973777"/>
              </p:ext>
            </p:extLst>
          </p:nvPr>
        </p:nvGraphicFramePr>
        <p:xfrm>
          <a:off x="2244819" y="7553184"/>
          <a:ext cx="4820378" cy="1084315"/>
        </p:xfrm>
        <a:graphic>
          <a:graphicData uri="http://schemas.openxmlformats.org/presentationml/2006/ole">
            <mc:AlternateContent xmlns:mc="http://schemas.openxmlformats.org/markup-compatibility/2006">
              <mc:Choice xmlns:v="urn:schemas-microsoft-com:vml" Requires="v">
                <p:oleObj spid="_x0000_s18624" name="Equation" r:id="rId11" imgW="609480" imgH="177480" progId="Equation.3">
                  <p:embed/>
                </p:oleObj>
              </mc:Choice>
              <mc:Fallback>
                <p:oleObj name="Equation" r:id="rId11" imgW="609480" imgH="17748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44819" y="7553184"/>
                        <a:ext cx="4820378" cy="1084315"/>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6"/>
                                        </p:tgtEl>
                                        <p:attrNameLst>
                                          <p:attrName>style.visibility</p:attrName>
                                        </p:attrNameLst>
                                      </p:cBhvr>
                                      <p:to>
                                        <p:strVal val="visible"/>
                                      </p:to>
                                    </p:set>
                                    <p:animEffect transition="in" filter="wipe(left)">
                                      <p:cBhvr>
                                        <p:cTn id="7" dur="300"/>
                                        <p:tgtEl>
                                          <p:spTgt spid="184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8437"/>
                                        </p:tgtEl>
                                        <p:attrNameLst>
                                          <p:attrName>style.visibility</p:attrName>
                                        </p:attrNameLst>
                                      </p:cBhvr>
                                      <p:to>
                                        <p:strVal val="visible"/>
                                      </p:to>
                                    </p:set>
                                    <p:animEffect transition="in" filter="wipe(left)">
                                      <p:cBhvr>
                                        <p:cTn id="12" dur="500"/>
                                        <p:tgtEl>
                                          <p:spTgt spid="184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8439"/>
                                        </p:tgtEl>
                                        <p:attrNameLst>
                                          <p:attrName>style.visibility</p:attrName>
                                        </p:attrNameLst>
                                      </p:cBhvr>
                                      <p:to>
                                        <p:strVal val="visible"/>
                                      </p:to>
                                    </p:set>
                                    <p:animEffect transition="in" filter="wipe(left)">
                                      <p:cBhvr>
                                        <p:cTn id="17" dur="300"/>
                                        <p:tgtEl>
                                          <p:spTgt spid="184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8440"/>
                                        </p:tgtEl>
                                        <p:attrNameLst>
                                          <p:attrName>style.visibility</p:attrName>
                                        </p:attrNameLst>
                                      </p:cBhvr>
                                      <p:to>
                                        <p:strVal val="visible"/>
                                      </p:to>
                                    </p:set>
                                    <p:animEffect transition="in" filter="wipe(left)">
                                      <p:cBhvr>
                                        <p:cTn id="22" dur="500"/>
                                        <p:tgtEl>
                                          <p:spTgt spid="184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8443"/>
                                        </p:tgtEl>
                                        <p:attrNameLst>
                                          <p:attrName>style.visibility</p:attrName>
                                        </p:attrNameLst>
                                      </p:cBhvr>
                                      <p:to>
                                        <p:strVal val="visible"/>
                                      </p:to>
                                    </p:set>
                                    <p:animEffect transition="in" filter="wipe(left)">
                                      <p:cBhvr>
                                        <p:cTn id="27" dur="300"/>
                                        <p:tgtEl>
                                          <p:spTgt spid="184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8441"/>
                                        </p:tgtEl>
                                        <p:attrNameLst>
                                          <p:attrName>style.visibility</p:attrName>
                                        </p:attrNameLst>
                                      </p:cBhvr>
                                      <p:to>
                                        <p:strVal val="visible"/>
                                      </p:to>
                                    </p:set>
                                    <p:animEffect transition="in" filter="wipe(left)">
                                      <p:cBhvr>
                                        <p:cTn id="32" dur="500"/>
                                        <p:tgtEl>
                                          <p:spTgt spid="1844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8442"/>
                                        </p:tgtEl>
                                        <p:attrNameLst>
                                          <p:attrName>style.visibility</p:attrName>
                                        </p:attrNameLst>
                                      </p:cBhvr>
                                      <p:to>
                                        <p:strVal val="visible"/>
                                      </p:to>
                                    </p:set>
                                    <p:animEffect transition="in" filter="wipe(left)">
                                      <p:cBhvr>
                                        <p:cTn id="37" dur="500"/>
                                        <p:tgtEl>
                                          <p:spTgt spid="1844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8444"/>
                                        </p:tgtEl>
                                        <p:attrNameLst>
                                          <p:attrName>style.visibility</p:attrName>
                                        </p:attrNameLst>
                                      </p:cBhvr>
                                      <p:to>
                                        <p:strVal val="visible"/>
                                      </p:to>
                                    </p:set>
                                    <p:animEffect transition="in" filter="wipe(left)">
                                      <p:cBhvr>
                                        <p:cTn id="42" dur="500"/>
                                        <p:tgtEl>
                                          <p:spTgt spid="18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utoUpdateAnimBg="0"/>
      <p:bldP spid="18439" grpId="0" autoUpdateAnimBg="0"/>
      <p:bldP spid="1844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EF1CE7CA-B161-48FB-9362-68AC64EE4523}" type="slidenum">
              <a:rPr lang="zh-CN" altLang="en-US"/>
              <a:pPr/>
              <a:t>17</a:t>
            </a:fld>
            <a:endParaRPr lang="en-US" altLang="zh-CN"/>
          </a:p>
        </p:txBody>
      </p:sp>
      <p:sp>
        <p:nvSpPr>
          <p:cNvPr id="19460" name="Text Box 4"/>
          <p:cNvSpPr txBox="1">
            <a:spLocks noChangeArrowheads="1"/>
          </p:cNvSpPr>
          <p:nvPr/>
        </p:nvSpPr>
        <p:spPr bwMode="auto">
          <a:xfrm>
            <a:off x="513574" y="529582"/>
            <a:ext cx="15452495" cy="1802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800" b="1" dirty="0"/>
              <a:t>        </a:t>
            </a:r>
            <a:r>
              <a:rPr lang="zh-CN" altLang="en-US" b="1" dirty="0"/>
              <a:t>根据</a:t>
            </a:r>
            <a:r>
              <a:rPr lang="en-US" altLang="zh-CN" b="1" i="1" dirty="0" err="1"/>
              <a:t>E</a:t>
            </a:r>
            <a:r>
              <a:rPr lang="en-US" altLang="zh-CN" b="1" baseline="-25000" dirty="0" err="1"/>
              <a:t>sns</a:t>
            </a:r>
            <a:r>
              <a:rPr lang="en-US" altLang="zh-CN" b="1" dirty="0"/>
              <a:t>=-</a:t>
            </a:r>
            <a:r>
              <a:rPr lang="en-US" altLang="zh-CN" b="1" dirty="0" smtClean="0"/>
              <a:t>0.1167、 </a:t>
            </a:r>
            <a:r>
              <a:rPr lang="en-US" altLang="zh-CN" b="1" i="1" dirty="0" err="1"/>
              <a:t>E</a:t>
            </a:r>
            <a:r>
              <a:rPr lang="en-US" altLang="zh-CN" b="1" baseline="-25000" dirty="0" err="1"/>
              <a:t>sni</a:t>
            </a:r>
            <a:r>
              <a:rPr lang="en-US" altLang="zh-CN" b="1" dirty="0"/>
              <a:t>=-</a:t>
            </a:r>
            <a:r>
              <a:rPr lang="en-US" altLang="zh-CN" b="1" dirty="0" smtClean="0"/>
              <a:t>0.2297 </a:t>
            </a:r>
            <a:r>
              <a:rPr lang="zh-CN" altLang="en-US" b="1" dirty="0" smtClean="0"/>
              <a:t>和 </a:t>
            </a:r>
            <a:r>
              <a:rPr lang="en-US" altLang="zh-CN" b="1" i="1" dirty="0" err="1"/>
              <a:t>F</a:t>
            </a:r>
            <a:r>
              <a:rPr lang="en-US" altLang="zh-CN" b="1" dirty="0" err="1"/>
              <a:t>r</a:t>
            </a:r>
            <a:r>
              <a:rPr lang="en-US" altLang="zh-CN" b="1" dirty="0"/>
              <a:t>=0.056</a:t>
            </a:r>
            <a:r>
              <a:rPr lang="zh-CN" altLang="en-US" b="1" dirty="0"/>
              <a:t>代入式（10.8</a:t>
            </a:r>
            <a:r>
              <a:rPr lang="zh-CN" altLang="en-US" b="1" dirty="0" smtClean="0"/>
              <a:t>）、式（</a:t>
            </a:r>
            <a:r>
              <a:rPr lang="en-US" altLang="zh-CN" b="1" dirty="0" smtClean="0"/>
              <a:t>10.9</a:t>
            </a:r>
            <a:r>
              <a:rPr lang="zh-CN" altLang="en-US" b="1" dirty="0" smtClean="0"/>
              <a:t>），</a:t>
            </a:r>
            <a:r>
              <a:rPr lang="zh-CN" altLang="en-US" b="1" dirty="0"/>
              <a:t>可得公法线长度上、下极限偏差为</a:t>
            </a:r>
          </a:p>
        </p:txBody>
      </p:sp>
      <p:graphicFrame>
        <p:nvGraphicFramePr>
          <p:cNvPr id="19461" name="Object 5"/>
          <p:cNvGraphicFramePr>
            <a:graphicFrameLocks noChangeAspect="1"/>
          </p:cNvGraphicFramePr>
          <p:nvPr>
            <p:extLst>
              <p:ext uri="{D42A27DB-BD31-4B8C-83A1-F6EECF244321}">
                <p14:modId xmlns:p14="http://schemas.microsoft.com/office/powerpoint/2010/main" val="388614159"/>
              </p:ext>
            </p:extLst>
          </p:nvPr>
        </p:nvGraphicFramePr>
        <p:xfrm>
          <a:off x="1600728" y="2216710"/>
          <a:ext cx="8500842" cy="793913"/>
        </p:xfrm>
        <a:graphic>
          <a:graphicData uri="http://schemas.openxmlformats.org/presentationml/2006/ole">
            <mc:AlternateContent xmlns:mc="http://schemas.openxmlformats.org/markup-compatibility/2006">
              <mc:Choice xmlns:v="urn:schemas-microsoft-com:vml" Requires="v">
                <p:oleObj spid="_x0000_s19622" name="Equation" r:id="rId3" imgW="1892160" imgH="228600" progId="Equation.3">
                  <p:embed/>
                </p:oleObj>
              </mc:Choice>
              <mc:Fallback>
                <p:oleObj name="Equation" r:id="rId3" imgW="189216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728" y="2216710"/>
                        <a:ext cx="8500842" cy="79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462" name="Object 6"/>
          <p:cNvGraphicFramePr>
            <a:graphicFrameLocks noChangeAspect="1"/>
          </p:cNvGraphicFramePr>
          <p:nvPr/>
        </p:nvGraphicFramePr>
        <p:xfrm>
          <a:off x="1600730" y="3815005"/>
          <a:ext cx="8443241" cy="793913"/>
        </p:xfrm>
        <a:graphic>
          <a:graphicData uri="http://schemas.openxmlformats.org/presentationml/2006/ole">
            <mc:AlternateContent xmlns:mc="http://schemas.openxmlformats.org/markup-compatibility/2006">
              <mc:Choice xmlns:v="urn:schemas-microsoft-com:vml" Requires="v">
                <p:oleObj spid="_x0000_s19623" name="Equation" r:id="rId5" imgW="1879560" imgH="228600" progId="Equation.3">
                  <p:embed/>
                </p:oleObj>
              </mc:Choice>
              <mc:Fallback>
                <p:oleObj name="Equation" r:id="rId5" imgW="1879560" imgH="228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730" y="3815005"/>
                        <a:ext cx="8443241" cy="79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463" name="Text Box 7"/>
          <p:cNvSpPr txBox="1">
            <a:spLocks noChangeArrowheads="1"/>
          </p:cNvSpPr>
          <p:nvPr/>
        </p:nvSpPr>
        <p:spPr bwMode="auto">
          <a:xfrm>
            <a:off x="1133851" y="5346601"/>
            <a:ext cx="1327271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dirty="0"/>
              <a:t>  </a:t>
            </a:r>
            <a:r>
              <a:rPr lang="zh-CN" altLang="en-US" b="1" dirty="0"/>
              <a:t>按计算结果，</a:t>
            </a:r>
            <a:r>
              <a:rPr lang="zh-CN" altLang="en-US" b="1" dirty="0">
                <a:solidFill>
                  <a:srgbClr val="CC0066"/>
                </a:solidFill>
              </a:rPr>
              <a:t>在图样上的标注为</a:t>
            </a:r>
          </a:p>
        </p:txBody>
      </p:sp>
      <p:pic>
        <p:nvPicPr>
          <p:cNvPr id="19598" name="Picture 1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8602" y="3114353"/>
            <a:ext cx="1243012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599" name="Picture 1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4054" y="4667250"/>
            <a:ext cx="1215390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603" name="Picture 14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24978" y="6261720"/>
            <a:ext cx="11591925" cy="2181225"/>
          </a:xfrm>
          <a:prstGeom prst="rect">
            <a:avLst/>
          </a:prstGeom>
          <a:solidFill>
            <a:srgbClr val="FF0000"/>
          </a:solidFill>
          <a:ln w="57150">
            <a:solidFill>
              <a:srgbClr val="FF0000"/>
            </a:solidFill>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0"/>
                                        </p:tgtEl>
                                        <p:attrNameLst>
                                          <p:attrName>style.visibility</p:attrName>
                                        </p:attrNameLst>
                                      </p:cBhvr>
                                      <p:to>
                                        <p:strVal val="visible"/>
                                      </p:to>
                                    </p:set>
                                    <p:animEffect transition="in" filter="wipe(left)">
                                      <p:cBhvr>
                                        <p:cTn id="7" dur="300"/>
                                        <p:tgtEl>
                                          <p:spTgt spid="194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left)">
                                      <p:cBhvr>
                                        <p:cTn id="12" dur="500"/>
                                        <p:tgtEl>
                                          <p:spTgt spid="194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9598"/>
                                        </p:tgtEl>
                                        <p:attrNameLst>
                                          <p:attrName>style.visibility</p:attrName>
                                        </p:attrNameLst>
                                      </p:cBhvr>
                                      <p:to>
                                        <p:strVal val="visible"/>
                                      </p:to>
                                    </p:set>
                                    <p:animEffect transition="in" filter="wipe(left)">
                                      <p:cBhvr>
                                        <p:cTn id="17" dur="500"/>
                                        <p:tgtEl>
                                          <p:spTgt spid="195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500"/>
                                        <p:tgtEl>
                                          <p:spTgt spid="194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9599"/>
                                        </p:tgtEl>
                                        <p:attrNameLst>
                                          <p:attrName>style.visibility</p:attrName>
                                        </p:attrNameLst>
                                      </p:cBhvr>
                                      <p:to>
                                        <p:strVal val="visible"/>
                                      </p:to>
                                    </p:set>
                                    <p:animEffect transition="in" filter="wipe(down)">
                                      <p:cBhvr>
                                        <p:cTn id="27" dur="500"/>
                                        <p:tgtEl>
                                          <p:spTgt spid="1959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9463"/>
                                        </p:tgtEl>
                                        <p:attrNameLst>
                                          <p:attrName>style.visibility</p:attrName>
                                        </p:attrNameLst>
                                      </p:cBhvr>
                                      <p:to>
                                        <p:strVal val="visible"/>
                                      </p:to>
                                    </p:set>
                                    <p:animEffect transition="in" filter="wipe(left)">
                                      <p:cBhvr>
                                        <p:cTn id="32" dur="300"/>
                                        <p:tgtEl>
                                          <p:spTgt spid="1946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9603"/>
                                        </p:tgtEl>
                                        <p:attrNameLst>
                                          <p:attrName>style.visibility</p:attrName>
                                        </p:attrNameLst>
                                      </p:cBhvr>
                                      <p:to>
                                        <p:strVal val="visible"/>
                                      </p:to>
                                    </p:set>
                                    <p:animEffect transition="in" filter="wipe(left)">
                                      <p:cBhvr>
                                        <p:cTn id="37" dur="500"/>
                                        <p:tgtEl>
                                          <p:spTgt spid="19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p:txBody>
          <a:bodyPr/>
          <a:lstStyle/>
          <a:p>
            <a:fld id="{4204FC19-588D-451A-B438-27DA48BB0E15}" type="slidenum">
              <a:rPr lang="zh-CN" altLang="en-US"/>
              <a:pPr/>
              <a:t>18</a:t>
            </a:fld>
            <a:endParaRPr lang="en-US" altLang="zh-CN"/>
          </a:p>
        </p:txBody>
      </p:sp>
      <p:sp>
        <p:nvSpPr>
          <p:cNvPr id="20484" name="Text Box 4"/>
          <p:cNvSpPr txBox="1">
            <a:spLocks noChangeArrowheads="1"/>
          </p:cNvSpPr>
          <p:nvPr/>
        </p:nvSpPr>
        <p:spPr bwMode="auto">
          <a:xfrm>
            <a:off x="1277272" y="234033"/>
            <a:ext cx="731606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4. 确定齿坯精度</a:t>
            </a:r>
          </a:p>
        </p:txBody>
      </p:sp>
      <p:sp>
        <p:nvSpPr>
          <p:cNvPr id="20485" name="Text Box 5"/>
          <p:cNvSpPr txBox="1">
            <a:spLocks noChangeArrowheads="1"/>
          </p:cNvSpPr>
          <p:nvPr/>
        </p:nvSpPr>
        <p:spPr bwMode="auto">
          <a:xfrm>
            <a:off x="1246954" y="832689"/>
            <a:ext cx="1015451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(1)  基准孔的尺寸公差和几何公差</a:t>
            </a:r>
            <a:endParaRPr lang="en-US" altLang="zh-CN" b="1" dirty="0"/>
          </a:p>
        </p:txBody>
      </p:sp>
      <mc:AlternateContent xmlns:mc="http://schemas.openxmlformats.org/markup-compatibility/2006" xmlns:a14="http://schemas.microsoft.com/office/drawing/2010/main">
        <mc:Choice Requires="a14">
          <p:sp>
            <p:nvSpPr>
              <p:cNvPr id="20486" name="Text Box 6"/>
              <p:cNvSpPr txBox="1">
                <a:spLocks noChangeArrowheads="1"/>
              </p:cNvSpPr>
              <p:nvPr/>
            </p:nvSpPr>
            <p:spPr bwMode="auto">
              <a:xfrm>
                <a:off x="1277271" y="2107431"/>
                <a:ext cx="15085682"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smtClean="0"/>
                  <a:t>根据齿轮精度等级查表</a:t>
                </a:r>
                <a:r>
                  <a:rPr lang="zh-CN" altLang="en-US" b="1" dirty="0"/>
                  <a:t>10.10得基准孔</a:t>
                </a:r>
                <a14:m>
                  <m:oMath xmlns:m="http://schemas.openxmlformats.org/officeDocument/2006/math">
                    <m:r>
                      <a:rPr lang="en-US" altLang="zh-CN" b="1" i="1" dirty="0">
                        <a:latin typeface="Cambria Math"/>
                        <a:ea typeface="Cambria Math"/>
                      </a:rPr>
                      <m:t>∅</m:t>
                    </m:r>
                  </m:oMath>
                </a14:m>
                <a:r>
                  <a:rPr lang="en-US" altLang="zh-CN" b="1" i="1" dirty="0">
                    <a:ea typeface="Dotum" pitchFamily="34" charset="-127"/>
                  </a:rPr>
                  <a:t> </a:t>
                </a:r>
                <a:r>
                  <a:rPr lang="en-US" altLang="zh-CN" b="1" dirty="0"/>
                  <a:t>58</a:t>
                </a:r>
                <a:r>
                  <a:rPr lang="zh-CN" altLang="en-US" b="1" dirty="0"/>
                  <a:t>的尺寸公差为</a:t>
                </a:r>
              </a:p>
            </p:txBody>
          </p:sp>
        </mc:Choice>
        <mc:Fallback xmlns="">
          <p:sp>
            <p:nvSpPr>
              <p:cNvPr id="20486" name="Text Box 6"/>
              <p:cNvSpPr txBox="1">
                <a:spLocks noRot="1" noChangeAspect="1" noMove="1" noResize="1" noEditPoints="1" noAdjustHandles="1" noChangeArrowheads="1" noChangeShapeType="1" noTextEdit="1"/>
              </p:cNvSpPr>
              <p:nvPr/>
            </p:nvSpPr>
            <p:spPr bwMode="auto">
              <a:xfrm>
                <a:off x="1277271" y="2107431"/>
                <a:ext cx="15085682" cy="790069"/>
              </a:xfrm>
              <a:prstGeom prst="rect">
                <a:avLst/>
              </a:prstGeom>
              <a:blipFill rotWithShape="1">
                <a:blip r:embed="rId3"/>
                <a:stretch>
                  <a:fillRect l="-1051" t="-13178" b="-302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0490" name="Text Box 10"/>
          <p:cNvSpPr txBox="1">
            <a:spLocks noChangeArrowheads="1"/>
          </p:cNvSpPr>
          <p:nvPr/>
        </p:nvSpPr>
        <p:spPr bwMode="auto">
          <a:xfrm>
            <a:off x="12994224" y="2721544"/>
            <a:ext cx="2062729"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en-US" altLang="zh-CN" sz="4800" b="1" dirty="0">
                <a:solidFill>
                  <a:srgbClr val="CC0066"/>
                </a:solidFill>
              </a:rPr>
              <a:t>IT7</a:t>
            </a:r>
          </a:p>
        </p:txBody>
      </p:sp>
      <p:grpSp>
        <p:nvGrpSpPr>
          <p:cNvPr id="20499" name="Group 19"/>
          <p:cNvGrpSpPr>
            <a:grpSpLocks/>
          </p:cNvGrpSpPr>
          <p:nvPr/>
        </p:nvGrpSpPr>
        <p:grpSpPr bwMode="auto">
          <a:xfrm>
            <a:off x="1378312" y="2941010"/>
            <a:ext cx="11344562" cy="1004689"/>
            <a:chOff x="507" y="3411"/>
            <a:chExt cx="3742" cy="429"/>
          </a:xfrm>
        </p:grpSpPr>
        <p:grpSp>
          <p:nvGrpSpPr>
            <p:cNvPr id="20496" name="Group 16"/>
            <p:cNvGrpSpPr>
              <a:grpSpLocks/>
            </p:cNvGrpSpPr>
            <p:nvPr/>
          </p:nvGrpSpPr>
          <p:grpSpPr bwMode="auto">
            <a:xfrm>
              <a:off x="507" y="3411"/>
              <a:ext cx="3742" cy="361"/>
              <a:chOff x="507" y="3207"/>
              <a:chExt cx="3742" cy="361"/>
            </a:xfrm>
          </p:grpSpPr>
          <mc:AlternateContent xmlns:mc="http://schemas.openxmlformats.org/markup-compatibility/2006" xmlns:a14="http://schemas.microsoft.com/office/drawing/2010/main">
            <mc:Choice Requires="a14">
              <p:sp>
                <p:nvSpPr>
                  <p:cNvPr id="20491" name="Text Box 11"/>
                  <p:cNvSpPr txBox="1">
                    <a:spLocks noChangeArrowheads="1"/>
                  </p:cNvSpPr>
                  <p:nvPr/>
                </p:nvSpPr>
                <p:spPr bwMode="auto">
                  <a:xfrm>
                    <a:off x="507" y="3207"/>
                    <a:ext cx="3742" cy="35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zh-CN" altLang="en-US" sz="4800" b="1" dirty="0"/>
                      <a:t>即</a:t>
                    </a:r>
                    <a14:m>
                      <m:oMath xmlns:m="http://schemas.openxmlformats.org/officeDocument/2006/math">
                        <m:r>
                          <a:rPr lang="en-US" altLang="zh-CN" sz="4800" b="1" i="1" dirty="0">
                            <a:latin typeface="Cambria Math"/>
                            <a:ea typeface="Cambria Math"/>
                          </a:rPr>
                          <m:t>∅ </m:t>
                        </m:r>
                      </m:oMath>
                    </a14:m>
                    <a:r>
                      <a:rPr lang="en-US" altLang="zh-CN" sz="4800" b="1" dirty="0"/>
                      <a:t>58H7          =</a:t>
                    </a:r>
                    <a:endParaRPr lang="zh-CN" altLang="en-US" sz="4800" b="1" dirty="0"/>
                  </a:p>
                </p:txBody>
              </p:sp>
            </mc:Choice>
            <mc:Fallback xmlns="">
              <p:sp>
                <p:nvSpPr>
                  <p:cNvPr id="20491" name="Text Box 11"/>
                  <p:cNvSpPr txBox="1">
                    <a:spLocks noRot="1" noChangeAspect="1" noMove="1" noResize="1" noEditPoints="1" noAdjustHandles="1" noChangeArrowheads="1" noChangeShapeType="1" noTextEdit="1"/>
                  </p:cNvSpPr>
                  <p:nvPr/>
                </p:nvSpPr>
                <p:spPr bwMode="auto">
                  <a:xfrm>
                    <a:off x="507" y="3207"/>
                    <a:ext cx="3742" cy="332"/>
                  </a:xfrm>
                  <a:prstGeom prst="rect">
                    <a:avLst/>
                  </a:prstGeom>
                  <a:blipFill rotWithShape="1">
                    <a:blip r:embed="rId4"/>
                    <a:stretch>
                      <a:fillRect l="-2235" t="-17582" b="-340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0492" name="Oval 12"/>
              <p:cNvSpPr>
                <a:spLocks noChangeArrowheads="1"/>
              </p:cNvSpPr>
              <p:nvPr/>
            </p:nvSpPr>
            <p:spPr bwMode="auto">
              <a:xfrm>
                <a:off x="1532" y="3216"/>
                <a:ext cx="331" cy="331"/>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a:t>E</a:t>
                </a:r>
              </a:p>
            </p:txBody>
          </p:sp>
          <p:sp>
            <p:nvSpPr>
              <p:cNvPr id="20493" name="Oval 13"/>
              <p:cNvSpPr>
                <a:spLocks noChangeArrowheads="1"/>
              </p:cNvSpPr>
              <p:nvPr/>
            </p:nvSpPr>
            <p:spPr bwMode="auto">
              <a:xfrm>
                <a:off x="2982" y="3236"/>
                <a:ext cx="332" cy="33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dirty="0"/>
                  <a:t>E</a:t>
                </a:r>
              </a:p>
            </p:txBody>
          </p:sp>
        </p:grpSp>
        <mc:AlternateContent xmlns:mc="http://schemas.openxmlformats.org/markup-compatibility/2006" xmlns:a14="http://schemas.microsoft.com/office/drawing/2010/main">
          <mc:Choice Requires="a14">
            <p:graphicFrame>
              <p:nvGraphicFramePr>
                <p:cNvPr id="20494" name="Object 14"/>
                <p:cNvGraphicFramePr>
                  <a:graphicFrameLocks noChangeAspect="1"/>
                </p:cNvGraphicFramePr>
                <p:nvPr>
                  <p:extLst>
                    <p:ext uri="{D42A27DB-BD31-4B8C-83A1-F6EECF244321}">
                      <p14:modId xmlns:p14="http://schemas.microsoft.com/office/powerpoint/2010/main" val="3352326303"/>
                    </p:ext>
                  </p:extLst>
                </p:nvPr>
              </p:nvGraphicFramePr>
              <p:xfrm>
                <a:off x="2110" y="3420"/>
                <a:ext cx="841" cy="420"/>
              </p:xfrm>
              <a:graphic>
                <a:graphicData uri="http://schemas.openxmlformats.org/presentationml/2006/ole">
                  <mc:AlternateContent>
                    <mc:Choice xmlns:v="urn:schemas-microsoft-com:vml" Requires="v">
                      <p:oleObj spid="_x0000_s82982" name="Equation" r:id="rId5" imgW="482400" imgH="241200" progId="Equation.3">
                        <p:embed/>
                      </p:oleObj>
                    </mc:Choice>
                    <mc:Fallback>
                      <p:oleObj name="Equation" r:id="rId5" imgW="482400" imgH="241200" progId="Equation.3">
                        <p:embed/>
                        <p:pic>
                          <p:nvPicPr>
                            <p:cNvPr id="0" name="Object 14"/>
                            <p:cNvPicPr>
                              <a:picLocks noChangeAspect="1" noChangeArrowheads="1"/>
                            </p:cNvPicPr>
                            <p:nvPr/>
                          </p:nvPicPr>
                          <p:blipFill>
                            <a:blip r:embed="rId6">
                              <a:extLst>
                                <a:ext uri="{28A0092B-C50C-407E-A947-70E740481C1C}">
                                  <a14:useLocalDpi val="0"/>
                                </a:ext>
                              </a:extLst>
                            </a:blip>
                            <a:srcRect/>
                            <a:stretch>
                              <a:fillRect/>
                            </a:stretch>
                          </p:blipFill>
                          <p:spPr bwMode="auto">
                            <a:xfrm>
                              <a:off x="2110" y="3420"/>
                              <a:ext cx="841" cy="420"/>
                            </a:xfrm>
                            <a:prstGeom prst="rect">
                              <a:avLst/>
                            </a:prstGeom>
                            <a:noFill/>
                            <a:ln>
                              <a:noFill/>
                            </a:ln>
                            <a:effectLst/>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pic>
                      </p:oleObj>
                    </mc:Fallback>
                  </mc:AlternateContent>
                </a:graphicData>
              </a:graphic>
            </p:graphicFrame>
          </mc:Choice>
          <mc:Fallback xmlns="">
            <p:graphicFrame>
              <p:nvGraphicFramePr>
                <p:cNvPr id="20494" name="Object 14"/>
                <p:cNvGraphicFramePr>
                  <a:graphicFrameLocks noChangeAspect="1"/>
                </p:cNvGraphicFramePr>
                <p:nvPr>
                  <p:extLst>
                    <p:ext uri="{D42A27DB-BD31-4B8C-83A1-F6EECF244321}">
                      <p14:modId xmlns:p14="http://schemas.microsoft.com/office/powerpoint/2010/main" val="3352326303"/>
                    </p:ext>
                  </p:extLst>
                </p:nvPr>
              </p:nvGraphicFramePr>
              <p:xfrm>
                <a:off x="2110" y="3420"/>
                <a:ext cx="841" cy="420"/>
              </p:xfrm>
              <a:graphic>
                <a:graphicData uri="http://schemas.openxmlformats.org/presentationml/2006/ole">
                  <mc:AlternateContent>
                    <mc:Choice xmlns:v="urn:schemas-microsoft-com:vml" Requires="v">
                      <p:oleObj spid="_x0000_s82969" name="Equation" r:id="rId7" imgW="482400" imgH="241200" progId="Equation.3">
                        <p:embed/>
                      </p:oleObj>
                    </mc:Choice>
                    <mc:Fallback>
                      <p:oleObj name="Equation" r:id="rId7" imgW="482400" imgH="2412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 y="3420"/>
                              <a:ext cx="841" cy="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Fallback>
        </mc:AlternateContent>
      </p:grpSp>
      <p:sp>
        <p:nvSpPr>
          <p:cNvPr id="20498" name="Text Box 18"/>
          <p:cNvSpPr txBox="1">
            <a:spLocks noChangeArrowheads="1"/>
          </p:cNvSpPr>
          <p:nvPr/>
        </p:nvSpPr>
        <p:spPr bwMode="auto">
          <a:xfrm>
            <a:off x="1277271" y="1470060"/>
            <a:ext cx="840733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①  基准孔的尺寸公差</a:t>
            </a:r>
            <a:endParaRPr lang="en-US" altLang="zh-CN" b="1" dirty="0"/>
          </a:p>
        </p:txBody>
      </p:sp>
      <p:pic>
        <p:nvPicPr>
          <p:cNvPr id="82947" name="Picture 20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5853" y="3890057"/>
            <a:ext cx="15188738" cy="605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8"/>
          <p:cNvSpPr>
            <a:spLocks noChangeArrowheads="1"/>
          </p:cNvSpPr>
          <p:nvPr/>
        </p:nvSpPr>
        <p:spPr bwMode="auto">
          <a:xfrm>
            <a:off x="8043674" y="4846112"/>
            <a:ext cx="1746251" cy="562063"/>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484"/>
                                        </p:tgtEl>
                                        <p:attrNameLst>
                                          <p:attrName>style.visibility</p:attrName>
                                        </p:attrNameLst>
                                      </p:cBhvr>
                                      <p:to>
                                        <p:strVal val="visible"/>
                                      </p:to>
                                    </p:set>
                                    <p:animEffect transition="in" filter="wipe(left)">
                                      <p:cBhvr>
                                        <p:cTn id="7" dur="300"/>
                                        <p:tgtEl>
                                          <p:spTgt spid="20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0485"/>
                                        </p:tgtEl>
                                        <p:attrNameLst>
                                          <p:attrName>style.visibility</p:attrName>
                                        </p:attrNameLst>
                                      </p:cBhvr>
                                      <p:to>
                                        <p:strVal val="visible"/>
                                      </p:to>
                                    </p:set>
                                    <p:animEffect transition="in" filter="wipe(left)">
                                      <p:cBhvr>
                                        <p:cTn id="12" dur="300"/>
                                        <p:tgtEl>
                                          <p:spTgt spid="204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498"/>
                                        </p:tgtEl>
                                        <p:attrNameLst>
                                          <p:attrName>style.visibility</p:attrName>
                                        </p:attrNameLst>
                                      </p:cBhvr>
                                      <p:to>
                                        <p:strVal val="visible"/>
                                      </p:to>
                                    </p:set>
                                    <p:animEffect transition="in" filter="wipe(left)">
                                      <p:cBhvr>
                                        <p:cTn id="17" dur="300"/>
                                        <p:tgtEl>
                                          <p:spTgt spid="204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486"/>
                                        </p:tgtEl>
                                        <p:attrNameLst>
                                          <p:attrName>style.visibility</p:attrName>
                                        </p:attrNameLst>
                                      </p:cBhvr>
                                      <p:to>
                                        <p:strVal val="visible"/>
                                      </p:to>
                                    </p:set>
                                    <p:animEffect transition="in" filter="wipe(left)">
                                      <p:cBhvr>
                                        <p:cTn id="22" dur="300"/>
                                        <p:tgtEl>
                                          <p:spTgt spid="204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82947"/>
                                        </p:tgtEl>
                                        <p:attrNameLst>
                                          <p:attrName>style.visibility</p:attrName>
                                        </p:attrNameLst>
                                      </p:cBhvr>
                                      <p:to>
                                        <p:strVal val="visible"/>
                                      </p:to>
                                    </p:set>
                                    <p:anim calcmode="lin" valueType="num">
                                      <p:cBhvr additive="base">
                                        <p:cTn id="27" dur="500" fill="hold"/>
                                        <p:tgtEl>
                                          <p:spTgt spid="82947"/>
                                        </p:tgtEl>
                                        <p:attrNameLst>
                                          <p:attrName>ppt_x</p:attrName>
                                        </p:attrNameLst>
                                      </p:cBhvr>
                                      <p:tavLst>
                                        <p:tav tm="0">
                                          <p:val>
                                            <p:strVal val="#ppt_x"/>
                                          </p:val>
                                        </p:tav>
                                        <p:tav tm="100000">
                                          <p:val>
                                            <p:strVal val="#ppt_x"/>
                                          </p:val>
                                        </p:tav>
                                      </p:tavLst>
                                    </p:anim>
                                    <p:anim calcmode="lin" valueType="num">
                                      <p:cBhvr additive="base">
                                        <p:cTn id="28" dur="500" fill="hold"/>
                                        <p:tgtEl>
                                          <p:spTgt spid="8294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1000" fill="hold"/>
                                        <p:tgtEl>
                                          <p:spTgt spid="18"/>
                                        </p:tgtEl>
                                        <p:attrNameLst>
                                          <p:attrName>ppt_w</p:attrName>
                                        </p:attrNameLst>
                                      </p:cBhvr>
                                      <p:tavLst>
                                        <p:tav tm="0">
                                          <p:val>
                                            <p:fltVal val="0"/>
                                          </p:val>
                                        </p:tav>
                                        <p:tav tm="100000">
                                          <p:val>
                                            <p:strVal val="#ppt_w"/>
                                          </p:val>
                                        </p:tav>
                                      </p:tavLst>
                                    </p:anim>
                                    <p:anim calcmode="lin" valueType="num">
                                      <p:cBhvr>
                                        <p:cTn id="34" dur="1000" fill="hold"/>
                                        <p:tgtEl>
                                          <p:spTgt spid="18"/>
                                        </p:tgtEl>
                                        <p:attrNameLst>
                                          <p:attrName>ppt_h</p:attrName>
                                        </p:attrNameLst>
                                      </p:cBhvr>
                                      <p:tavLst>
                                        <p:tav tm="0">
                                          <p:val>
                                            <p:fltVal val="0"/>
                                          </p:val>
                                        </p:tav>
                                        <p:tav tm="100000">
                                          <p:val>
                                            <p:strVal val="#ppt_h"/>
                                          </p:val>
                                        </p:tav>
                                      </p:tavLst>
                                    </p:anim>
                                    <p:anim calcmode="lin" valueType="num">
                                      <p:cBhvr>
                                        <p:cTn id="35" dur="1000" fill="hold"/>
                                        <p:tgtEl>
                                          <p:spTgt spid="18"/>
                                        </p:tgtEl>
                                        <p:attrNameLst>
                                          <p:attrName>style.rotation</p:attrName>
                                        </p:attrNameLst>
                                      </p:cBhvr>
                                      <p:tavLst>
                                        <p:tav tm="0">
                                          <p:val>
                                            <p:fltVal val="90"/>
                                          </p:val>
                                        </p:tav>
                                        <p:tav tm="100000">
                                          <p:val>
                                            <p:fltVal val="0"/>
                                          </p:val>
                                        </p:tav>
                                      </p:tavLst>
                                    </p:anim>
                                    <p:animEffect transition="in" filter="fade">
                                      <p:cBhvr>
                                        <p:cTn id="36" dur="10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20490"/>
                                        </p:tgtEl>
                                        <p:attrNameLst>
                                          <p:attrName>style.visibility</p:attrName>
                                        </p:attrNameLst>
                                      </p:cBhvr>
                                      <p:to>
                                        <p:strVal val="visible"/>
                                      </p:to>
                                    </p:set>
                                    <p:animEffect transition="in" filter="wipe(left)">
                                      <p:cBhvr>
                                        <p:cTn id="41" dur="300"/>
                                        <p:tgtEl>
                                          <p:spTgt spid="2049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20499"/>
                                        </p:tgtEl>
                                        <p:attrNameLst>
                                          <p:attrName>style.visibility</p:attrName>
                                        </p:attrNameLst>
                                      </p:cBhvr>
                                      <p:to>
                                        <p:strVal val="visible"/>
                                      </p:to>
                                    </p:set>
                                    <p:animEffect transition="in" filter="wipe(left)">
                                      <p:cBhvr>
                                        <p:cTn id="46" dur="500"/>
                                        <p:tgtEl>
                                          <p:spTgt spid="20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p:bldP spid="20485" grpId="0" autoUpdateAnimBg="0"/>
      <p:bldP spid="20486" grpId="0" autoUpdateAnimBg="0"/>
      <p:bldP spid="20490" grpId="0" autoUpdateAnimBg="0"/>
      <p:bldP spid="20498" grpId="0" autoUpdateAnimBg="0"/>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p:txBody>
          <a:bodyPr/>
          <a:lstStyle/>
          <a:p>
            <a:fld id="{82B61143-EC35-4419-ABCE-D5170E3BBB99}" type="slidenum">
              <a:rPr lang="zh-CN" altLang="en-US"/>
              <a:pPr/>
              <a:t>19</a:t>
            </a:fld>
            <a:endParaRPr lang="en-US" altLang="zh-CN"/>
          </a:p>
        </p:txBody>
      </p:sp>
      <p:sp>
        <p:nvSpPr>
          <p:cNvPr id="21508" name="Text Box 4"/>
          <p:cNvSpPr txBox="1">
            <a:spLocks noChangeArrowheads="1"/>
          </p:cNvSpPr>
          <p:nvPr/>
        </p:nvSpPr>
        <p:spPr bwMode="auto">
          <a:xfrm>
            <a:off x="888366" y="371492"/>
            <a:ext cx="896552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②  基准孔的几何公差</a:t>
            </a:r>
          </a:p>
        </p:txBody>
      </p:sp>
      <p:sp>
        <p:nvSpPr>
          <p:cNvPr id="21509" name="Text Box 5"/>
          <p:cNvSpPr txBox="1">
            <a:spLocks noChangeArrowheads="1"/>
          </p:cNvSpPr>
          <p:nvPr/>
        </p:nvSpPr>
        <p:spPr bwMode="auto">
          <a:xfrm>
            <a:off x="1575941" y="1045968"/>
            <a:ext cx="1114693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a:t>
            </a:r>
            <a:r>
              <a:rPr lang="zh-CN" altLang="en-US" b="1" dirty="0" smtClean="0"/>
              <a:t>根据表</a:t>
            </a:r>
            <a:r>
              <a:rPr lang="en-US" altLang="zh-CN" b="1" dirty="0" smtClean="0"/>
              <a:t>10.10</a:t>
            </a:r>
            <a:r>
              <a:rPr lang="zh-CN" altLang="en-US" b="1" dirty="0" smtClean="0"/>
              <a:t>得基准孔</a:t>
            </a:r>
            <a:r>
              <a:rPr lang="zh-CN" altLang="en-US" b="1" dirty="0"/>
              <a:t>的圆柱度</a:t>
            </a:r>
            <a:r>
              <a:rPr lang="zh-CN" altLang="en-US" b="1" dirty="0" smtClean="0"/>
              <a:t>公差为</a:t>
            </a:r>
            <a:endParaRPr lang="zh-CN" altLang="en-US" b="1" dirty="0"/>
          </a:p>
        </p:txBody>
      </p:sp>
      <p:graphicFrame>
        <p:nvGraphicFramePr>
          <p:cNvPr id="21510" name="Object 6"/>
          <p:cNvGraphicFramePr>
            <a:graphicFrameLocks noChangeAspect="1"/>
          </p:cNvGraphicFramePr>
          <p:nvPr>
            <p:extLst>
              <p:ext uri="{D42A27DB-BD31-4B8C-83A1-F6EECF244321}">
                <p14:modId xmlns:p14="http://schemas.microsoft.com/office/powerpoint/2010/main" val="1088814903"/>
              </p:ext>
            </p:extLst>
          </p:nvPr>
        </p:nvGraphicFramePr>
        <p:xfrm>
          <a:off x="1098402" y="1780595"/>
          <a:ext cx="2977539" cy="1117734"/>
        </p:xfrm>
        <a:graphic>
          <a:graphicData uri="http://schemas.openxmlformats.org/presentationml/2006/ole">
            <mc:AlternateContent xmlns:mc="http://schemas.openxmlformats.org/markup-compatibility/2006">
              <mc:Choice xmlns:v="urn:schemas-microsoft-com:vml" Requires="v">
                <p:oleObj spid="_x0000_s84125" name="Equation" r:id="rId3" imgW="888840" imgH="431640" progId="Equation.3">
                  <p:embed/>
                </p:oleObj>
              </mc:Choice>
              <mc:Fallback>
                <p:oleObj name="Equation" r:id="rId3" imgW="888840" imgH="4316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402" y="1780595"/>
                        <a:ext cx="2977539" cy="1117734"/>
                      </a:xfrm>
                      <a:prstGeom prst="rect">
                        <a:avLst/>
                      </a:prstGeom>
                      <a:noFill/>
                      <a:ln>
                        <a:noFill/>
                      </a:ln>
                      <a:effectLst/>
                      <a:extLst/>
                    </p:spPr>
                  </p:pic>
                </p:oleObj>
              </mc:Fallback>
            </mc:AlternateContent>
          </a:graphicData>
        </a:graphic>
      </p:graphicFrame>
      <p:graphicFrame>
        <p:nvGraphicFramePr>
          <p:cNvPr id="21511" name="Object 7"/>
          <p:cNvGraphicFramePr>
            <a:graphicFrameLocks noChangeAspect="1"/>
          </p:cNvGraphicFramePr>
          <p:nvPr>
            <p:extLst>
              <p:ext uri="{D42A27DB-BD31-4B8C-83A1-F6EECF244321}">
                <p14:modId xmlns:p14="http://schemas.microsoft.com/office/powerpoint/2010/main" val="463790132"/>
              </p:ext>
            </p:extLst>
          </p:nvPr>
        </p:nvGraphicFramePr>
        <p:xfrm>
          <a:off x="8875266" y="2017763"/>
          <a:ext cx="2937702" cy="880566"/>
        </p:xfrm>
        <a:graphic>
          <a:graphicData uri="http://schemas.openxmlformats.org/presentationml/2006/ole">
            <mc:AlternateContent xmlns:mc="http://schemas.openxmlformats.org/markup-compatibility/2006">
              <mc:Choice xmlns:v="urn:schemas-microsoft-com:vml" Requires="v">
                <p:oleObj spid="_x0000_s84126" name="公式" r:id="rId5" imgW="622080" imgH="241200" progId="Equation.3">
                  <p:embed/>
                </p:oleObj>
              </mc:Choice>
              <mc:Fallback>
                <p:oleObj name="公式" r:id="rId5" imgW="622080" imgH="241200" progId="Equation.3">
                  <p:embed/>
                  <p:pic>
                    <p:nvPicPr>
                      <p:cNvPr id="0" name="Object 7"/>
                      <p:cNvPicPr>
                        <a:picLocks noChangeAspect="1" noChangeArrowheads="1"/>
                      </p:cNvPicPr>
                      <p:nvPr/>
                    </p:nvPicPr>
                    <p:blipFill>
                      <a:blip r:embed="rId6"/>
                      <a:srcRect/>
                      <a:stretch>
                        <a:fillRect/>
                      </a:stretch>
                    </p:blipFill>
                    <p:spPr bwMode="auto">
                      <a:xfrm>
                        <a:off x="8875266" y="2017763"/>
                        <a:ext cx="2937702" cy="880566"/>
                      </a:xfrm>
                      <a:prstGeom prst="rect">
                        <a:avLst/>
                      </a:prstGeom>
                      <a:noFill/>
                      <a:ln>
                        <a:noFill/>
                      </a:ln>
                      <a:effectLst/>
                      <a:extLst/>
                    </p:spPr>
                  </p:pic>
                </p:oleObj>
              </mc:Fallback>
            </mc:AlternateContent>
          </a:graphicData>
        </a:graphic>
      </p:graphicFrame>
      <p:graphicFrame>
        <p:nvGraphicFramePr>
          <p:cNvPr id="21520" name="Object 16"/>
          <p:cNvGraphicFramePr>
            <a:graphicFrameLocks noChangeAspect="1"/>
          </p:cNvGraphicFramePr>
          <p:nvPr>
            <p:extLst>
              <p:ext uri="{D42A27DB-BD31-4B8C-83A1-F6EECF244321}">
                <p14:modId xmlns:p14="http://schemas.microsoft.com/office/powerpoint/2010/main" val="1414635452"/>
              </p:ext>
            </p:extLst>
          </p:nvPr>
        </p:nvGraphicFramePr>
        <p:xfrm>
          <a:off x="11900602" y="2123992"/>
          <a:ext cx="4813035" cy="543353"/>
        </p:xfrm>
        <a:graphic>
          <a:graphicData uri="http://schemas.openxmlformats.org/presentationml/2006/ole">
            <mc:AlternateContent xmlns:mc="http://schemas.openxmlformats.org/markup-compatibility/2006">
              <mc:Choice xmlns:v="urn:schemas-microsoft-com:vml" Requires="v">
                <p:oleObj spid="_x0000_s84127" name="Equation" r:id="rId7" imgW="1218960" imgH="177480" progId="Equation.3">
                  <p:embed/>
                </p:oleObj>
              </mc:Choice>
              <mc:Fallback>
                <p:oleObj name="Equation" r:id="rId7" imgW="1218960" imgH="17748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00602" y="2123992"/>
                        <a:ext cx="4813035" cy="543353"/>
                      </a:xfrm>
                      <a:prstGeom prst="rect">
                        <a:avLst/>
                      </a:prstGeom>
                      <a:solidFill>
                        <a:srgbClr val="CCFFFF"/>
                      </a:solidFill>
                      <a:ln>
                        <a:noFill/>
                      </a:ln>
                      <a:effectLst/>
                      <a:extLst/>
                    </p:spPr>
                  </p:pic>
                </p:oleObj>
              </mc:Fallback>
            </mc:AlternateContent>
          </a:graphicData>
        </a:graphic>
      </p:graphicFrame>
      <p:graphicFrame>
        <p:nvGraphicFramePr>
          <p:cNvPr id="21521" name="Object 17"/>
          <p:cNvGraphicFramePr>
            <a:graphicFrameLocks noChangeAspect="1"/>
          </p:cNvGraphicFramePr>
          <p:nvPr>
            <p:extLst>
              <p:ext uri="{D42A27DB-BD31-4B8C-83A1-F6EECF244321}">
                <p14:modId xmlns:p14="http://schemas.microsoft.com/office/powerpoint/2010/main" val="3323150133"/>
              </p:ext>
            </p:extLst>
          </p:nvPr>
        </p:nvGraphicFramePr>
        <p:xfrm>
          <a:off x="4256993" y="1945755"/>
          <a:ext cx="4439713" cy="845479"/>
        </p:xfrm>
        <a:graphic>
          <a:graphicData uri="http://schemas.openxmlformats.org/presentationml/2006/ole">
            <mc:AlternateContent xmlns:mc="http://schemas.openxmlformats.org/markup-compatibility/2006">
              <mc:Choice xmlns:v="urn:schemas-microsoft-com:vml" Requires="v">
                <p:oleObj spid="_x0000_s84128" name="Equation" r:id="rId9" imgW="1752480" imgH="431640" progId="Equation.3">
                  <p:embed/>
                </p:oleObj>
              </mc:Choice>
              <mc:Fallback>
                <p:oleObj name="Equation" r:id="rId9" imgW="1752480" imgH="431640"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6993" y="1945755"/>
                        <a:ext cx="4439713" cy="845479"/>
                      </a:xfrm>
                      <a:prstGeom prst="rect">
                        <a:avLst/>
                      </a:prstGeom>
                      <a:solidFill>
                        <a:srgbClr val="CCFFFF"/>
                      </a:solidFill>
                      <a:ln>
                        <a:noFill/>
                      </a:ln>
                      <a:effectLst/>
                      <a:extLst/>
                    </p:spPr>
                  </p:pic>
                </p:oleObj>
              </mc:Fallback>
            </mc:AlternateContent>
          </a:graphicData>
        </a:graphic>
      </p:graphicFrame>
      <p:pic>
        <p:nvPicPr>
          <p:cNvPr id="17" name="Picture 205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30395" y="3570163"/>
            <a:ext cx="15188738" cy="605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圆角矩形 1"/>
          <p:cNvSpPr/>
          <p:nvPr/>
        </p:nvSpPr>
        <p:spPr bwMode="auto">
          <a:xfrm>
            <a:off x="5018339" y="6545769"/>
            <a:ext cx="3563082" cy="1334091"/>
          </a:xfrm>
          <a:prstGeom prst="roundRect">
            <a:avLst/>
          </a:prstGeom>
          <a:noFill/>
          <a:ln w="38100" cap="flat" cmpd="sng" algn="ctr">
            <a:solidFill>
              <a:srgbClr val="FF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endParaRPr lang="zh-CN" altLang="en-US"/>
          </a:p>
        </p:txBody>
      </p:sp>
      <p:pic>
        <p:nvPicPr>
          <p:cNvPr id="83984"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16606" y="2721545"/>
            <a:ext cx="4626823" cy="742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914769" y="2784080"/>
            <a:ext cx="3025336" cy="790069"/>
          </a:xfrm>
          <a:prstGeom prst="rect">
            <a:avLst/>
          </a:prstGeom>
          <a:noFill/>
        </p:spPr>
        <p:txBody>
          <a:bodyPr wrap="square" lIns="157589" tIns="78794" rIns="157589" bIns="78794" rtlCol="0">
            <a:spAutoFit/>
          </a:bodyPr>
          <a:lstStyle/>
          <a:p>
            <a:r>
              <a:rPr lang="en-US" altLang="zh-CN" b="1" dirty="0" smtClean="0">
                <a:solidFill>
                  <a:srgbClr val="C00000"/>
                </a:solidFill>
              </a:rPr>
              <a:t>0.003</a:t>
            </a:r>
            <a:endParaRPr lang="zh-CN" altLang="en-US" b="1" dirty="0">
              <a:solidFill>
                <a:srgbClr val="C0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1508"/>
                                        </p:tgtEl>
                                        <p:attrNameLst>
                                          <p:attrName>style.visibility</p:attrName>
                                        </p:attrNameLst>
                                      </p:cBhvr>
                                      <p:to>
                                        <p:strVal val="visible"/>
                                      </p:to>
                                    </p:set>
                                    <p:animEffect transition="in" filter="wipe(left)">
                                      <p:cBhvr>
                                        <p:cTn id="7" dur="3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1509"/>
                                        </p:tgtEl>
                                        <p:attrNameLst>
                                          <p:attrName>style.visibility</p:attrName>
                                        </p:attrNameLst>
                                      </p:cBhvr>
                                      <p:to>
                                        <p:strVal val="visible"/>
                                      </p:to>
                                    </p:set>
                                    <p:animEffect transition="in" filter="wipe(left)">
                                      <p:cBhvr>
                                        <p:cTn id="12" dur="300"/>
                                        <p:tgtEl>
                                          <p:spTgt spid="2150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1"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randombar(horizont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1510"/>
                                        </p:tgtEl>
                                        <p:attrNameLst>
                                          <p:attrName>style.visibility</p:attrName>
                                        </p:attrNameLst>
                                      </p:cBhvr>
                                      <p:to>
                                        <p:strVal val="visible"/>
                                      </p:to>
                                    </p:set>
                                    <p:animEffect transition="in" filter="wipe(left)">
                                      <p:cBhvr>
                                        <p:cTn id="28" dur="500"/>
                                        <p:tgtEl>
                                          <p:spTgt spid="215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1521"/>
                                        </p:tgtEl>
                                        <p:attrNameLst>
                                          <p:attrName>style.visibility</p:attrName>
                                        </p:attrNameLst>
                                      </p:cBhvr>
                                      <p:to>
                                        <p:strVal val="visible"/>
                                      </p:to>
                                    </p:set>
                                    <p:animEffect transition="in" filter="wipe(left)">
                                      <p:cBhvr>
                                        <p:cTn id="33" dur="500"/>
                                        <p:tgtEl>
                                          <p:spTgt spid="2152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1511"/>
                                        </p:tgtEl>
                                        <p:attrNameLst>
                                          <p:attrName>style.visibility</p:attrName>
                                        </p:attrNameLst>
                                      </p:cBhvr>
                                      <p:to>
                                        <p:strVal val="visible"/>
                                      </p:to>
                                    </p:set>
                                    <p:animEffect transition="in" filter="wipe(left)">
                                      <p:cBhvr>
                                        <p:cTn id="38" dur="500"/>
                                        <p:tgtEl>
                                          <p:spTgt spid="215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1520"/>
                                        </p:tgtEl>
                                        <p:attrNameLst>
                                          <p:attrName>style.visibility</p:attrName>
                                        </p:attrNameLst>
                                      </p:cBhvr>
                                      <p:to>
                                        <p:strVal val="visible"/>
                                      </p:to>
                                    </p:set>
                                    <p:animEffect transition="in" filter="wipe(left)">
                                      <p:cBhvr>
                                        <p:cTn id="43" dur="500"/>
                                        <p:tgtEl>
                                          <p:spTgt spid="215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3984"/>
                                        </p:tgtEl>
                                        <p:attrNameLst>
                                          <p:attrName>style.visibility</p:attrName>
                                        </p:attrNameLst>
                                      </p:cBhvr>
                                      <p:to>
                                        <p:strVal val="visible"/>
                                      </p:to>
                                    </p:set>
                                    <p:animEffect transition="in" filter="wipe(left)">
                                      <p:cBhvr>
                                        <p:cTn id="48" dur="500"/>
                                        <p:tgtEl>
                                          <p:spTgt spid="83984"/>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1000"/>
                                        <p:tgtEl>
                                          <p:spTgt spid="3"/>
                                        </p:tgtEl>
                                      </p:cBhvr>
                                    </p:animEffect>
                                    <p:anim calcmode="lin" valueType="num">
                                      <p:cBhvr>
                                        <p:cTn id="54" dur="1000" fill="hold"/>
                                        <p:tgtEl>
                                          <p:spTgt spid="3"/>
                                        </p:tgtEl>
                                        <p:attrNameLst>
                                          <p:attrName>ppt_x</p:attrName>
                                        </p:attrNameLst>
                                      </p:cBhvr>
                                      <p:tavLst>
                                        <p:tav tm="0">
                                          <p:val>
                                            <p:strVal val="#ppt_x"/>
                                          </p:val>
                                        </p:tav>
                                        <p:tav tm="100000">
                                          <p:val>
                                            <p:strVal val="#ppt_x"/>
                                          </p:val>
                                        </p:tav>
                                      </p:tavLst>
                                    </p:anim>
                                    <p:anim calcmode="lin" valueType="num">
                                      <p:cBhvr>
                                        <p:cTn id="5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P spid="2" grpId="1" animBg="1"/>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5"/>
          <p:cNvSpPr>
            <a:spLocks noGrp="1"/>
          </p:cNvSpPr>
          <p:nvPr>
            <p:ph type="sldNum" sz="quarter" idx="12"/>
          </p:nvPr>
        </p:nvSpPr>
        <p:spPr/>
        <p:txBody>
          <a:bodyPr/>
          <a:lstStyle/>
          <a:p>
            <a:fld id="{7015574D-26BD-4AED-89D4-D93C1A101140}" type="slidenum">
              <a:rPr lang="zh-CN" altLang="en-US"/>
              <a:pPr/>
              <a:t>2</a:t>
            </a:fld>
            <a:endParaRPr lang="en-US" altLang="zh-CN"/>
          </a:p>
        </p:txBody>
      </p:sp>
      <p:sp>
        <p:nvSpPr>
          <p:cNvPr id="66564" name="Text Box 4"/>
          <p:cNvSpPr txBox="1">
            <a:spLocks noChangeArrowheads="1"/>
          </p:cNvSpPr>
          <p:nvPr/>
        </p:nvSpPr>
        <p:spPr bwMode="auto">
          <a:xfrm>
            <a:off x="1386434" y="1170137"/>
            <a:ext cx="7597400"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gn="ctr"/>
            <a:r>
              <a:rPr lang="zh-CN" altLang="en-US" sz="4800" b="1" dirty="0">
                <a:solidFill>
                  <a:srgbClr val="CC0066"/>
                </a:solidFill>
              </a:rPr>
              <a:t>内  容  提  要</a:t>
            </a:r>
          </a:p>
        </p:txBody>
      </p:sp>
      <p:sp>
        <p:nvSpPr>
          <p:cNvPr id="66565" name="Text Box 5"/>
          <p:cNvSpPr txBox="1">
            <a:spLocks noChangeArrowheads="1"/>
          </p:cNvSpPr>
          <p:nvPr/>
        </p:nvSpPr>
        <p:spPr bwMode="auto">
          <a:xfrm>
            <a:off x="1860128" y="2180339"/>
            <a:ext cx="12646764" cy="6142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lvl1pPr marL="457200" indent="-457200">
              <a:defRPr kumimoji="1" sz="2400">
                <a:solidFill>
                  <a:schemeClr val="tx1"/>
                </a:solidFill>
                <a:latin typeface="Times New Roman" pitchFamily="18" charset="0"/>
                <a:ea typeface="宋体" pitchFamily="2" charset="-122"/>
              </a:defRPr>
            </a:lvl1pPr>
            <a:lvl2pPr marL="914400" indent="-457200">
              <a:defRPr kumimoji="1" sz="2400">
                <a:solidFill>
                  <a:schemeClr val="tx1"/>
                </a:solidFill>
                <a:latin typeface="Times New Roman" pitchFamily="18" charset="0"/>
                <a:ea typeface="宋体" pitchFamily="2" charset="-122"/>
              </a:defRPr>
            </a:lvl2pPr>
            <a:lvl3pPr marL="1371600" indent="-457200">
              <a:defRPr kumimoji="1" sz="2400">
                <a:solidFill>
                  <a:schemeClr val="tx1"/>
                </a:solidFill>
                <a:latin typeface="Times New Roman" pitchFamily="18" charset="0"/>
                <a:ea typeface="宋体" pitchFamily="2" charset="-122"/>
              </a:defRPr>
            </a:lvl3pPr>
            <a:lvl4pPr marL="1828800" indent="-457200">
              <a:defRPr kumimoji="1" sz="2400">
                <a:solidFill>
                  <a:schemeClr val="tx1"/>
                </a:solidFill>
                <a:latin typeface="Times New Roman" pitchFamily="18" charset="0"/>
                <a:ea typeface="宋体" pitchFamily="2" charset="-122"/>
              </a:defRPr>
            </a:lvl4pPr>
            <a:lvl5pPr marL="2286000" indent="-457200">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20000"/>
              </a:lnSpc>
            </a:pPr>
            <a:r>
              <a:rPr lang="zh-CN" altLang="en-US" sz="3600" b="1" dirty="0"/>
              <a:t>1. 机械零件精度设计的内容及选用。</a:t>
            </a:r>
          </a:p>
          <a:p>
            <a:pPr>
              <a:lnSpc>
                <a:spcPct val="120000"/>
              </a:lnSpc>
            </a:pPr>
            <a:r>
              <a:rPr lang="zh-CN" altLang="en-US" sz="3600" b="1" dirty="0"/>
              <a:t>2. 圆柱齿轮精度设计的内容及选用：</a:t>
            </a:r>
          </a:p>
          <a:p>
            <a:pPr>
              <a:lnSpc>
                <a:spcPct val="120000"/>
              </a:lnSpc>
            </a:pPr>
            <a:r>
              <a:rPr lang="zh-CN" altLang="en-US" sz="3600" b="1" dirty="0"/>
              <a:t>（1）单个齿轮的精度设计内容及选用。</a:t>
            </a:r>
          </a:p>
          <a:p>
            <a:pPr>
              <a:lnSpc>
                <a:spcPct val="120000"/>
              </a:lnSpc>
            </a:pPr>
            <a:r>
              <a:rPr lang="zh-CN" altLang="en-US" sz="3600" b="1" dirty="0"/>
              <a:t>（2）齿轮坯的精度设计内容及选用。</a:t>
            </a:r>
          </a:p>
          <a:p>
            <a:pPr>
              <a:lnSpc>
                <a:spcPct val="120000"/>
              </a:lnSpc>
            </a:pPr>
            <a:r>
              <a:rPr lang="zh-CN" altLang="en-US" sz="3600" b="1" dirty="0"/>
              <a:t>（3) 齿轮副的精度设计内容及选用。</a:t>
            </a:r>
          </a:p>
          <a:p>
            <a:pPr>
              <a:lnSpc>
                <a:spcPct val="120000"/>
              </a:lnSpc>
            </a:pPr>
            <a:r>
              <a:rPr lang="en-US" altLang="zh-CN" sz="3600" b="1" dirty="0"/>
              <a:t>3. </a:t>
            </a:r>
            <a:r>
              <a:rPr lang="zh-CN" altLang="en-US" sz="3600" b="1" dirty="0"/>
              <a:t>轴的精度设计内容及选用。</a:t>
            </a:r>
          </a:p>
          <a:p>
            <a:pPr>
              <a:lnSpc>
                <a:spcPct val="120000"/>
              </a:lnSpc>
            </a:pPr>
            <a:r>
              <a:rPr lang="zh-CN" altLang="en-US" sz="3600" b="1" dirty="0"/>
              <a:t>4. 齿轮减速器箱体的精度设计内容及选用。</a:t>
            </a:r>
          </a:p>
          <a:p>
            <a:pPr>
              <a:lnSpc>
                <a:spcPct val="120000"/>
              </a:lnSpc>
            </a:pPr>
            <a:r>
              <a:rPr lang="zh-CN" altLang="en-US" sz="3600" b="1" dirty="0"/>
              <a:t>5. 轴承端盖的精度设计。</a:t>
            </a:r>
            <a:endParaRPr lang="en-US" altLang="zh-CN" sz="3600" b="1" dirty="0"/>
          </a:p>
          <a:p>
            <a:pPr>
              <a:lnSpc>
                <a:spcPct val="120000"/>
              </a:lnSpc>
            </a:pPr>
            <a:r>
              <a:rPr lang="zh-CN" altLang="en-US" sz="3600" b="1" dirty="0"/>
              <a:t>6. 装配图上标注的尺寸和配合代号。</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gtEl>
                                        <p:attrNameLst>
                                          <p:attrName>style.visibility</p:attrName>
                                        </p:attrNameLst>
                                      </p:cBhvr>
                                      <p:to>
                                        <p:strVal val="visible"/>
                                      </p:to>
                                    </p:set>
                                    <p:animEffect transition="in" filter="wipe(left)">
                                      <p:cBhvr>
                                        <p:cTn id="7" dur="300"/>
                                        <p:tgtEl>
                                          <p:spTgt spid="66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6565">
                                            <p:txEl>
                                              <p:pRg st="0" end="0"/>
                                            </p:txEl>
                                          </p:spTgt>
                                        </p:tgtEl>
                                        <p:attrNameLst>
                                          <p:attrName>style.visibility</p:attrName>
                                        </p:attrNameLst>
                                      </p:cBhvr>
                                      <p:to>
                                        <p:strVal val="visible"/>
                                      </p:to>
                                    </p:set>
                                    <p:animEffect transition="in" filter="wipe(left)">
                                      <p:cBhvr>
                                        <p:cTn id="12" dur="500"/>
                                        <p:tgtEl>
                                          <p:spTgt spid="6656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6565">
                                            <p:txEl>
                                              <p:pRg st="1" end="1"/>
                                            </p:txEl>
                                          </p:spTgt>
                                        </p:tgtEl>
                                        <p:attrNameLst>
                                          <p:attrName>style.visibility</p:attrName>
                                        </p:attrNameLst>
                                      </p:cBhvr>
                                      <p:to>
                                        <p:strVal val="visible"/>
                                      </p:to>
                                    </p:set>
                                    <p:animEffect transition="in" filter="wipe(down)">
                                      <p:cBhvr>
                                        <p:cTn id="17" dur="500"/>
                                        <p:tgtEl>
                                          <p:spTgt spid="6656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6565">
                                            <p:txEl>
                                              <p:pRg st="2" end="2"/>
                                            </p:txEl>
                                          </p:spTgt>
                                        </p:tgtEl>
                                        <p:attrNameLst>
                                          <p:attrName>style.visibility</p:attrName>
                                        </p:attrNameLst>
                                      </p:cBhvr>
                                      <p:to>
                                        <p:strVal val="visible"/>
                                      </p:to>
                                    </p:set>
                                    <p:animEffect transition="in" filter="wipe(left)">
                                      <p:cBhvr>
                                        <p:cTn id="22" dur="500"/>
                                        <p:tgtEl>
                                          <p:spTgt spid="6656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6565">
                                            <p:txEl>
                                              <p:pRg st="3" end="3"/>
                                            </p:txEl>
                                          </p:spTgt>
                                        </p:tgtEl>
                                        <p:attrNameLst>
                                          <p:attrName>style.visibility</p:attrName>
                                        </p:attrNameLst>
                                      </p:cBhvr>
                                      <p:to>
                                        <p:strVal val="visible"/>
                                      </p:to>
                                    </p:set>
                                    <p:animEffect transition="in" filter="wipe(left)">
                                      <p:cBhvr>
                                        <p:cTn id="27" dur="500"/>
                                        <p:tgtEl>
                                          <p:spTgt spid="6656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6565">
                                            <p:txEl>
                                              <p:pRg st="4" end="4"/>
                                            </p:txEl>
                                          </p:spTgt>
                                        </p:tgtEl>
                                        <p:attrNameLst>
                                          <p:attrName>style.visibility</p:attrName>
                                        </p:attrNameLst>
                                      </p:cBhvr>
                                      <p:to>
                                        <p:strVal val="visible"/>
                                      </p:to>
                                    </p:set>
                                    <p:animEffect transition="in" filter="wipe(left)">
                                      <p:cBhvr>
                                        <p:cTn id="32" dur="500"/>
                                        <p:tgtEl>
                                          <p:spTgt spid="6656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6565">
                                            <p:txEl>
                                              <p:pRg st="5" end="5"/>
                                            </p:txEl>
                                          </p:spTgt>
                                        </p:tgtEl>
                                        <p:attrNameLst>
                                          <p:attrName>style.visibility</p:attrName>
                                        </p:attrNameLst>
                                      </p:cBhvr>
                                      <p:to>
                                        <p:strVal val="visible"/>
                                      </p:to>
                                    </p:set>
                                    <p:animEffect transition="in" filter="wipe(left)">
                                      <p:cBhvr>
                                        <p:cTn id="37" dur="500"/>
                                        <p:tgtEl>
                                          <p:spTgt spid="6656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6565">
                                            <p:txEl>
                                              <p:pRg st="6" end="6"/>
                                            </p:txEl>
                                          </p:spTgt>
                                        </p:tgtEl>
                                        <p:attrNameLst>
                                          <p:attrName>style.visibility</p:attrName>
                                        </p:attrNameLst>
                                      </p:cBhvr>
                                      <p:to>
                                        <p:strVal val="visible"/>
                                      </p:to>
                                    </p:set>
                                    <p:animEffect transition="in" filter="wipe(down)">
                                      <p:cBhvr>
                                        <p:cTn id="42" dur="500"/>
                                        <p:tgtEl>
                                          <p:spTgt spid="6656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6565">
                                            <p:txEl>
                                              <p:pRg st="7" end="7"/>
                                            </p:txEl>
                                          </p:spTgt>
                                        </p:tgtEl>
                                        <p:attrNameLst>
                                          <p:attrName>style.visibility</p:attrName>
                                        </p:attrNameLst>
                                      </p:cBhvr>
                                      <p:to>
                                        <p:strVal val="visible"/>
                                      </p:to>
                                    </p:set>
                                    <p:animEffect transition="in" filter="wipe(left)">
                                      <p:cBhvr>
                                        <p:cTn id="47" dur="500"/>
                                        <p:tgtEl>
                                          <p:spTgt spid="6656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66565">
                                            <p:txEl>
                                              <p:pRg st="8" end="8"/>
                                            </p:txEl>
                                          </p:spTgt>
                                        </p:tgtEl>
                                        <p:attrNameLst>
                                          <p:attrName>style.visibility</p:attrName>
                                        </p:attrNameLst>
                                      </p:cBhvr>
                                      <p:to>
                                        <p:strVal val="visible"/>
                                      </p:to>
                                    </p:set>
                                    <p:animEffect transition="in" filter="wipe(left)">
                                      <p:cBhvr>
                                        <p:cTn id="52" dur="500"/>
                                        <p:tgtEl>
                                          <p:spTgt spid="6656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39A67349-B755-4132-88FD-72109D472BBE}" type="slidenum">
              <a:rPr lang="zh-CN" altLang="en-US"/>
              <a:pPr/>
              <a:t>20</a:t>
            </a:fld>
            <a:endParaRPr lang="en-US" altLang="zh-CN"/>
          </a:p>
        </p:txBody>
      </p:sp>
      <p:sp>
        <p:nvSpPr>
          <p:cNvPr id="22532" name="Text Box 4"/>
          <p:cNvSpPr txBox="1">
            <a:spLocks noChangeArrowheads="1"/>
          </p:cNvSpPr>
          <p:nvPr/>
        </p:nvSpPr>
        <p:spPr bwMode="auto">
          <a:xfrm>
            <a:off x="1487283" y="489356"/>
            <a:ext cx="1086137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(2) 齿顶园的尺寸公差和几何公差</a:t>
            </a:r>
            <a:endParaRPr lang="en-US" altLang="zh-CN" b="1" dirty="0"/>
          </a:p>
        </p:txBody>
      </p:sp>
      <p:sp>
        <p:nvSpPr>
          <p:cNvPr id="22533" name="Text Box 5"/>
          <p:cNvSpPr txBox="1">
            <a:spLocks noChangeArrowheads="1"/>
          </p:cNvSpPr>
          <p:nvPr/>
        </p:nvSpPr>
        <p:spPr bwMode="auto">
          <a:xfrm>
            <a:off x="1508451" y="1180295"/>
            <a:ext cx="8470525"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①  齿顶园的尺寸公差</a:t>
            </a:r>
          </a:p>
        </p:txBody>
      </p:sp>
      <p:sp>
        <p:nvSpPr>
          <p:cNvPr id="22538" name="Text Box 10"/>
          <p:cNvSpPr txBox="1">
            <a:spLocks noChangeArrowheads="1"/>
          </p:cNvSpPr>
          <p:nvPr/>
        </p:nvSpPr>
        <p:spPr bwMode="auto">
          <a:xfrm>
            <a:off x="1496431" y="1854771"/>
            <a:ext cx="1191175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由表10.10得齿顶园（作基准）的尺寸公差为</a:t>
            </a:r>
          </a:p>
        </p:txBody>
      </p:sp>
      <p:sp>
        <p:nvSpPr>
          <p:cNvPr id="22539" name="Text Box 11"/>
          <p:cNvSpPr txBox="1">
            <a:spLocks noChangeArrowheads="1"/>
          </p:cNvSpPr>
          <p:nvPr/>
        </p:nvSpPr>
        <p:spPr bwMode="auto">
          <a:xfrm>
            <a:off x="13357600" y="1573778"/>
            <a:ext cx="3231776"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sz="4800" b="1">
                <a:solidFill>
                  <a:srgbClr val="D60093"/>
                </a:solidFill>
              </a:rPr>
              <a:t>IT8</a:t>
            </a:r>
          </a:p>
        </p:txBody>
      </p:sp>
      <p:graphicFrame>
        <p:nvGraphicFramePr>
          <p:cNvPr id="22540" name="Object 12"/>
          <p:cNvGraphicFramePr>
            <a:graphicFrameLocks noChangeAspect="1"/>
          </p:cNvGraphicFramePr>
          <p:nvPr>
            <p:extLst>
              <p:ext uri="{D42A27DB-BD31-4B8C-83A1-F6EECF244321}">
                <p14:modId xmlns:p14="http://schemas.microsoft.com/office/powerpoint/2010/main" val="1728733024"/>
              </p:ext>
            </p:extLst>
          </p:nvPr>
        </p:nvGraphicFramePr>
        <p:xfrm>
          <a:off x="1654085" y="2499169"/>
          <a:ext cx="12690386" cy="1047232"/>
        </p:xfrm>
        <a:graphic>
          <a:graphicData uri="http://schemas.openxmlformats.org/presentationml/2006/ole">
            <mc:AlternateContent xmlns:mc="http://schemas.openxmlformats.org/markup-compatibility/2006">
              <mc:Choice xmlns:v="urn:schemas-microsoft-com:vml" Requires="v">
                <p:oleObj spid="_x0000_s85028" name="Equation" r:id="rId3" imgW="2260440" imgH="241200" progId="Equation.3">
                  <p:embed/>
                </p:oleObj>
              </mc:Choice>
              <mc:Fallback>
                <p:oleObj name="Equation" r:id="rId3" imgW="2260440" imgH="2412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4085" y="2499169"/>
                        <a:ext cx="12690386" cy="1047232"/>
                      </a:xfrm>
                      <a:prstGeom prst="rect">
                        <a:avLst/>
                      </a:prstGeom>
                      <a:noFill/>
                      <a:ln>
                        <a:noFill/>
                      </a:ln>
                      <a:effectLst/>
                      <a:extLst/>
                    </p:spPr>
                  </p:pic>
                </p:oleObj>
              </mc:Fallback>
            </mc:AlternateContent>
          </a:graphicData>
        </a:graphic>
      </p:graphicFrame>
      <p:pic>
        <p:nvPicPr>
          <p:cNvPr id="11" name="Picture 20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0395" y="3570163"/>
            <a:ext cx="15188738" cy="605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bwMode="auto">
          <a:xfrm>
            <a:off x="6895520" y="5377254"/>
            <a:ext cx="2708857" cy="674476"/>
          </a:xfrm>
          <a:prstGeom prst="ellipse">
            <a:avLst/>
          </a:prstGeom>
          <a:noFill/>
          <a:ln w="3810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2532"/>
                                        </p:tgtEl>
                                        <p:attrNameLst>
                                          <p:attrName>style.visibility</p:attrName>
                                        </p:attrNameLst>
                                      </p:cBhvr>
                                      <p:to>
                                        <p:strVal val="visible"/>
                                      </p:to>
                                    </p:set>
                                    <p:animEffect transition="in" filter="wipe(left)">
                                      <p:cBhvr>
                                        <p:cTn id="7" dur="300"/>
                                        <p:tgtEl>
                                          <p:spTgt spid="22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2533"/>
                                        </p:tgtEl>
                                        <p:attrNameLst>
                                          <p:attrName>style.visibility</p:attrName>
                                        </p:attrNameLst>
                                      </p:cBhvr>
                                      <p:to>
                                        <p:strVal val="visible"/>
                                      </p:to>
                                    </p:set>
                                    <p:animEffect transition="in" filter="wipe(left)">
                                      <p:cBhvr>
                                        <p:cTn id="12" dur="300"/>
                                        <p:tgtEl>
                                          <p:spTgt spid="225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2538"/>
                                        </p:tgtEl>
                                        <p:attrNameLst>
                                          <p:attrName>style.visibility</p:attrName>
                                        </p:attrNameLst>
                                      </p:cBhvr>
                                      <p:to>
                                        <p:strVal val="visible"/>
                                      </p:to>
                                    </p:set>
                                    <p:animEffect transition="in" filter="wipe(left)">
                                      <p:cBhvr>
                                        <p:cTn id="17" dur="300"/>
                                        <p:tgtEl>
                                          <p:spTgt spid="225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fltVal val="0"/>
                                          </p:val>
                                        </p:tav>
                                        <p:tav tm="100000">
                                          <p:val>
                                            <p:strVal val="#ppt_w"/>
                                          </p:val>
                                        </p:tav>
                                      </p:tavLst>
                                    </p:anim>
                                    <p:anim calcmode="lin" valueType="num">
                                      <p:cBhvr>
                                        <p:cTn id="29" dur="1000" fill="hold"/>
                                        <p:tgtEl>
                                          <p:spTgt spid="2"/>
                                        </p:tgtEl>
                                        <p:attrNameLst>
                                          <p:attrName>ppt_h</p:attrName>
                                        </p:attrNameLst>
                                      </p:cBhvr>
                                      <p:tavLst>
                                        <p:tav tm="0">
                                          <p:val>
                                            <p:fltVal val="0"/>
                                          </p:val>
                                        </p:tav>
                                        <p:tav tm="100000">
                                          <p:val>
                                            <p:strVal val="#ppt_h"/>
                                          </p:val>
                                        </p:tav>
                                      </p:tavLst>
                                    </p:anim>
                                    <p:anim calcmode="lin" valueType="num">
                                      <p:cBhvr>
                                        <p:cTn id="30" dur="1000" fill="hold"/>
                                        <p:tgtEl>
                                          <p:spTgt spid="2"/>
                                        </p:tgtEl>
                                        <p:attrNameLst>
                                          <p:attrName>style.rotation</p:attrName>
                                        </p:attrNameLst>
                                      </p:cBhvr>
                                      <p:tavLst>
                                        <p:tav tm="0">
                                          <p:val>
                                            <p:fltVal val="90"/>
                                          </p:val>
                                        </p:tav>
                                        <p:tav tm="100000">
                                          <p:val>
                                            <p:fltVal val="0"/>
                                          </p:val>
                                        </p:tav>
                                      </p:tavLst>
                                    </p:anim>
                                    <p:animEffect transition="in" filter="fade">
                                      <p:cBhvr>
                                        <p:cTn id="31" dur="10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2539"/>
                                        </p:tgtEl>
                                        <p:attrNameLst>
                                          <p:attrName>style.visibility</p:attrName>
                                        </p:attrNameLst>
                                      </p:cBhvr>
                                      <p:to>
                                        <p:strVal val="visible"/>
                                      </p:to>
                                    </p:set>
                                    <p:animEffect transition="in" filter="wipe(left)">
                                      <p:cBhvr>
                                        <p:cTn id="36" dur="300"/>
                                        <p:tgtEl>
                                          <p:spTgt spid="225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2540"/>
                                        </p:tgtEl>
                                        <p:attrNameLst>
                                          <p:attrName>style.visibility</p:attrName>
                                        </p:attrNameLst>
                                      </p:cBhvr>
                                      <p:to>
                                        <p:strVal val="visible"/>
                                      </p:to>
                                    </p:set>
                                    <p:animEffect transition="in" filter="wipe(left)">
                                      <p:cBhvr>
                                        <p:cTn id="41" dur="500"/>
                                        <p:tgtEl>
                                          <p:spTgt spid="22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3" grpId="0" autoUpdateAnimBg="0"/>
      <p:bldP spid="22538" grpId="0" autoUpdateAnimBg="0"/>
      <p:bldP spid="22539" grpId="0" autoUpdateAnimBg="0"/>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5"/>
          <p:cNvSpPr>
            <a:spLocks noGrp="1"/>
          </p:cNvSpPr>
          <p:nvPr>
            <p:ph type="sldNum" sz="quarter" idx="12"/>
          </p:nvPr>
        </p:nvSpPr>
        <p:spPr/>
        <p:txBody>
          <a:bodyPr/>
          <a:lstStyle/>
          <a:p>
            <a:fld id="{8C7FB569-6BC2-4424-B232-95DE71D8F88A}" type="slidenum">
              <a:rPr lang="zh-CN" altLang="en-US"/>
              <a:pPr/>
              <a:t>21</a:t>
            </a:fld>
            <a:endParaRPr lang="en-US" altLang="zh-CN"/>
          </a:p>
        </p:txBody>
      </p:sp>
      <p:sp>
        <p:nvSpPr>
          <p:cNvPr id="23556" name="Text Box 4"/>
          <p:cNvSpPr txBox="1">
            <a:spLocks noChangeArrowheads="1"/>
          </p:cNvSpPr>
          <p:nvPr/>
        </p:nvSpPr>
        <p:spPr bwMode="auto">
          <a:xfrm>
            <a:off x="1185844" y="329074"/>
            <a:ext cx="1157904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② 齿顶园的几何</a:t>
            </a:r>
            <a:r>
              <a:rPr lang="zh-CN" altLang="en-US" b="1" dirty="0" smtClean="0"/>
              <a:t>公差 （根据表</a:t>
            </a:r>
            <a:r>
              <a:rPr lang="en-US" altLang="zh-CN" b="1" dirty="0" smtClean="0"/>
              <a:t>10.10</a:t>
            </a:r>
            <a:r>
              <a:rPr lang="zh-CN" altLang="en-US" b="1" dirty="0" smtClean="0"/>
              <a:t>）</a:t>
            </a:r>
            <a:endParaRPr lang="en-US" altLang="zh-CN" b="1" dirty="0"/>
          </a:p>
        </p:txBody>
      </p:sp>
      <p:sp>
        <p:nvSpPr>
          <p:cNvPr id="23557" name="Text Box 5"/>
          <p:cNvSpPr txBox="1">
            <a:spLocks noChangeArrowheads="1"/>
          </p:cNvSpPr>
          <p:nvPr/>
        </p:nvSpPr>
        <p:spPr bwMode="auto">
          <a:xfrm>
            <a:off x="1213605" y="1028140"/>
            <a:ext cx="1056845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齿顶园的圆柱度公差值</a:t>
            </a:r>
            <a:r>
              <a:rPr lang="zh-CN" altLang="en-US" b="1" dirty="0" smtClean="0"/>
              <a:t>为：</a:t>
            </a:r>
            <a:endParaRPr lang="zh-CN" altLang="en-US" b="1" dirty="0"/>
          </a:p>
        </p:txBody>
      </p:sp>
      <p:sp>
        <p:nvSpPr>
          <p:cNvPr id="23568" name="Text Box 16"/>
          <p:cNvSpPr txBox="1">
            <a:spLocks noChangeArrowheads="1"/>
          </p:cNvSpPr>
          <p:nvPr/>
        </p:nvSpPr>
        <p:spPr bwMode="auto">
          <a:xfrm>
            <a:off x="1206116" y="1659258"/>
            <a:ext cx="1288887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smtClean="0"/>
              <a:t>得</a:t>
            </a:r>
            <a:r>
              <a:rPr lang="zh-CN" altLang="en-US" b="1" dirty="0"/>
              <a:t>齿顶圆对基准孔轴线</a:t>
            </a:r>
            <a:r>
              <a:rPr lang="zh-CN" altLang="en-US" b="1" dirty="0" smtClean="0"/>
              <a:t>的径向圆</a:t>
            </a:r>
            <a:r>
              <a:rPr lang="zh-CN" altLang="en-US" b="1" dirty="0"/>
              <a:t>跳动公差为</a:t>
            </a:r>
          </a:p>
        </p:txBody>
      </p:sp>
      <p:sp>
        <p:nvSpPr>
          <p:cNvPr id="23578" name="Text Box 26"/>
          <p:cNvSpPr txBox="1">
            <a:spLocks noChangeArrowheads="1"/>
          </p:cNvSpPr>
          <p:nvPr/>
        </p:nvSpPr>
        <p:spPr bwMode="auto">
          <a:xfrm>
            <a:off x="576802" y="8498349"/>
            <a:ext cx="15264529" cy="161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        </a:t>
            </a:r>
            <a:r>
              <a:rPr lang="zh-CN" altLang="en-US" sz="3800" b="1" dirty="0"/>
              <a:t>如果齿顶园不做基准时，其尺寸公差带为</a:t>
            </a:r>
            <a:r>
              <a:rPr lang="en-US" altLang="zh-CN" sz="3800" b="1" dirty="0"/>
              <a:t>h11,</a:t>
            </a:r>
            <a:r>
              <a:rPr lang="zh-CN" altLang="en-US" sz="3800" b="1" dirty="0"/>
              <a:t>图样上不必给出注出几何公差。</a:t>
            </a:r>
          </a:p>
        </p:txBody>
      </p:sp>
      <p:pic>
        <p:nvPicPr>
          <p:cNvPr id="20" name="Picture 20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882" y="2832830"/>
            <a:ext cx="14747146" cy="588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椭圆 20"/>
          <p:cNvSpPr/>
          <p:nvPr/>
        </p:nvSpPr>
        <p:spPr bwMode="auto">
          <a:xfrm>
            <a:off x="8868765" y="5671770"/>
            <a:ext cx="2708857" cy="1405141"/>
          </a:xfrm>
          <a:prstGeom prst="ellipse">
            <a:avLst/>
          </a:prstGeom>
          <a:noFill/>
          <a:ln w="3810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endParaRPr lang="zh-CN" altLang="en-US"/>
          </a:p>
        </p:txBody>
      </p:sp>
      <p:sp>
        <p:nvSpPr>
          <p:cNvPr id="22" name="椭圆 21"/>
          <p:cNvSpPr/>
          <p:nvPr/>
        </p:nvSpPr>
        <p:spPr bwMode="auto">
          <a:xfrm>
            <a:off x="5018337" y="5483483"/>
            <a:ext cx="3152264" cy="1699655"/>
          </a:xfrm>
          <a:prstGeom prst="ellipse">
            <a:avLst/>
          </a:prstGeom>
          <a:noFill/>
          <a:ln w="3810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endParaRPr lang="zh-CN" altLang="en-US"/>
          </a:p>
        </p:txBody>
      </p:sp>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6721" y="1055128"/>
            <a:ext cx="5354059" cy="555038"/>
          </a:xfrm>
          <a:prstGeom prst="rect">
            <a:avLst/>
          </a:prstGeom>
          <a:solidFill>
            <a:srgbClr val="FFC000"/>
          </a:solidFill>
          <a:ln>
            <a:solidFill>
              <a:srgbClr val="C00000"/>
            </a:solidFill>
          </a:ln>
          <a:effectLst/>
        </p:spPr>
      </p:pic>
      <p:pic>
        <p:nvPicPr>
          <p:cNvPr id="870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7440" y="2349291"/>
            <a:ext cx="5038658" cy="407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493613" y="2237517"/>
            <a:ext cx="2337760" cy="697736"/>
          </a:xfrm>
          <a:prstGeom prst="rect">
            <a:avLst/>
          </a:prstGeom>
          <a:noFill/>
        </p:spPr>
        <p:txBody>
          <a:bodyPr wrap="square" lIns="157589" tIns="78794" rIns="157589" bIns="78794" rtlCol="0">
            <a:spAutoFit/>
          </a:bodyPr>
          <a:lstStyle/>
          <a:p>
            <a:r>
              <a:rPr lang="en-US" altLang="zh-CN" sz="3500" b="1" dirty="0">
                <a:solidFill>
                  <a:srgbClr val="C00000"/>
                </a:solidFill>
              </a:rPr>
              <a:t>0.021</a:t>
            </a:r>
            <a:endParaRPr lang="zh-CN" altLang="en-US" sz="3500" b="1" dirty="0">
              <a:solidFill>
                <a:srgbClr val="C0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556"/>
                                        </p:tgtEl>
                                        <p:attrNameLst>
                                          <p:attrName>style.visibility</p:attrName>
                                        </p:attrNameLst>
                                      </p:cBhvr>
                                      <p:to>
                                        <p:strVal val="visible"/>
                                      </p:to>
                                    </p:set>
                                    <p:animEffect transition="in" filter="wipe(left)">
                                      <p:cBhvr>
                                        <p:cTn id="7" dur="3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3557"/>
                                        </p:tgtEl>
                                        <p:attrNameLst>
                                          <p:attrName>style.visibility</p:attrName>
                                        </p:attrNameLst>
                                      </p:cBhvr>
                                      <p:to>
                                        <p:strVal val="visible"/>
                                      </p:to>
                                    </p:set>
                                    <p:animEffect transition="in" filter="wipe(left)">
                                      <p:cBhvr>
                                        <p:cTn id="18" dur="300"/>
                                        <p:tgtEl>
                                          <p:spTgt spid="2355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7042"/>
                                        </p:tgtEl>
                                        <p:attrNameLst>
                                          <p:attrName>style.visibility</p:attrName>
                                        </p:attrNameLst>
                                      </p:cBhvr>
                                      <p:to>
                                        <p:strVal val="visible"/>
                                      </p:to>
                                    </p:set>
                                    <p:animEffect transition="in" filter="wipe(left)">
                                      <p:cBhvr>
                                        <p:cTn id="31" dur="500"/>
                                        <p:tgtEl>
                                          <p:spTgt spid="8704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23568"/>
                                        </p:tgtEl>
                                        <p:attrNameLst>
                                          <p:attrName>style.visibility</p:attrName>
                                        </p:attrNameLst>
                                      </p:cBhvr>
                                      <p:to>
                                        <p:strVal val="visible"/>
                                      </p:to>
                                    </p:set>
                                    <p:animEffect transition="in" filter="wipe(left)">
                                      <p:cBhvr>
                                        <p:cTn id="36" dur="300"/>
                                        <p:tgtEl>
                                          <p:spTgt spid="2356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fltVal val="0"/>
                                          </p:val>
                                        </p:tav>
                                        <p:tav tm="100000">
                                          <p:val>
                                            <p:strVal val="#ppt_w"/>
                                          </p:val>
                                        </p:tav>
                                      </p:tavLst>
                                    </p:anim>
                                    <p:anim calcmode="lin" valueType="num">
                                      <p:cBhvr>
                                        <p:cTn id="42" dur="1000" fill="hold"/>
                                        <p:tgtEl>
                                          <p:spTgt spid="21"/>
                                        </p:tgtEl>
                                        <p:attrNameLst>
                                          <p:attrName>ppt_h</p:attrName>
                                        </p:attrNameLst>
                                      </p:cBhvr>
                                      <p:tavLst>
                                        <p:tav tm="0">
                                          <p:val>
                                            <p:fltVal val="0"/>
                                          </p:val>
                                        </p:tav>
                                        <p:tav tm="100000">
                                          <p:val>
                                            <p:strVal val="#ppt_h"/>
                                          </p:val>
                                        </p:tav>
                                      </p:tavLst>
                                    </p:anim>
                                    <p:anim calcmode="lin" valueType="num">
                                      <p:cBhvr>
                                        <p:cTn id="43" dur="1000" fill="hold"/>
                                        <p:tgtEl>
                                          <p:spTgt spid="21"/>
                                        </p:tgtEl>
                                        <p:attrNameLst>
                                          <p:attrName>style.rotation</p:attrName>
                                        </p:attrNameLst>
                                      </p:cBhvr>
                                      <p:tavLst>
                                        <p:tav tm="0">
                                          <p:val>
                                            <p:fltVal val="90"/>
                                          </p:val>
                                        </p:tav>
                                        <p:tav tm="100000">
                                          <p:val>
                                            <p:fltVal val="0"/>
                                          </p:val>
                                        </p:tav>
                                      </p:tavLst>
                                    </p:anim>
                                    <p:animEffect transition="in" filter="fade">
                                      <p:cBhvr>
                                        <p:cTn id="44" dur="10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87043"/>
                                        </p:tgtEl>
                                        <p:attrNameLst>
                                          <p:attrName>style.visibility</p:attrName>
                                        </p:attrNameLst>
                                      </p:cBhvr>
                                      <p:to>
                                        <p:strVal val="visible"/>
                                      </p:to>
                                    </p:set>
                                    <p:animEffect transition="in" filter="wipe(left)">
                                      <p:cBhvr>
                                        <p:cTn id="49" dur="500"/>
                                        <p:tgtEl>
                                          <p:spTgt spid="87043"/>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1000" fill="hold"/>
                                        <p:tgtEl>
                                          <p:spTgt spid="3"/>
                                        </p:tgtEl>
                                        <p:attrNameLst>
                                          <p:attrName>ppt_w</p:attrName>
                                        </p:attrNameLst>
                                      </p:cBhvr>
                                      <p:tavLst>
                                        <p:tav tm="0">
                                          <p:val>
                                            <p:fltVal val="0"/>
                                          </p:val>
                                        </p:tav>
                                        <p:tav tm="100000">
                                          <p:val>
                                            <p:strVal val="#ppt_w"/>
                                          </p:val>
                                        </p:tav>
                                      </p:tavLst>
                                    </p:anim>
                                    <p:anim calcmode="lin" valueType="num">
                                      <p:cBhvr>
                                        <p:cTn id="55" dur="1000" fill="hold"/>
                                        <p:tgtEl>
                                          <p:spTgt spid="3"/>
                                        </p:tgtEl>
                                        <p:attrNameLst>
                                          <p:attrName>ppt_h</p:attrName>
                                        </p:attrNameLst>
                                      </p:cBhvr>
                                      <p:tavLst>
                                        <p:tav tm="0">
                                          <p:val>
                                            <p:fltVal val="0"/>
                                          </p:val>
                                        </p:tav>
                                        <p:tav tm="100000">
                                          <p:val>
                                            <p:strVal val="#ppt_h"/>
                                          </p:val>
                                        </p:tav>
                                      </p:tavLst>
                                    </p:anim>
                                    <p:anim calcmode="lin" valueType="num">
                                      <p:cBhvr>
                                        <p:cTn id="56" dur="1000" fill="hold"/>
                                        <p:tgtEl>
                                          <p:spTgt spid="3"/>
                                        </p:tgtEl>
                                        <p:attrNameLst>
                                          <p:attrName>style.rotation</p:attrName>
                                        </p:attrNameLst>
                                      </p:cBhvr>
                                      <p:tavLst>
                                        <p:tav tm="0">
                                          <p:val>
                                            <p:fltVal val="90"/>
                                          </p:val>
                                        </p:tav>
                                        <p:tav tm="100000">
                                          <p:val>
                                            <p:fltVal val="0"/>
                                          </p:val>
                                        </p:tav>
                                      </p:tavLst>
                                    </p:anim>
                                    <p:animEffect transition="in" filter="fade">
                                      <p:cBhvr>
                                        <p:cTn id="57" dur="1000"/>
                                        <p:tgtEl>
                                          <p:spTgt spid="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23578"/>
                                        </p:tgtEl>
                                        <p:attrNameLst>
                                          <p:attrName>style.visibility</p:attrName>
                                        </p:attrNameLst>
                                      </p:cBhvr>
                                      <p:to>
                                        <p:strVal val="visible"/>
                                      </p:to>
                                    </p:set>
                                    <p:animEffect transition="in" filter="wipe(left)">
                                      <p:cBhvr>
                                        <p:cTn id="62" dur="300"/>
                                        <p:tgtEl>
                                          <p:spTgt spid="23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68" grpId="0" autoUpdateAnimBg="0"/>
      <p:bldP spid="23578" grpId="0" autoUpdateAnimBg="0"/>
      <p:bldP spid="21" grpId="0" animBg="1"/>
      <p:bldP spid="22"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FD442E5F-F424-4BC7-834F-BA2DD5CEC84F}" type="slidenum">
              <a:rPr lang="zh-CN" altLang="en-US"/>
              <a:pPr/>
              <a:t>22</a:t>
            </a:fld>
            <a:endParaRPr lang="en-US" altLang="zh-CN"/>
          </a:p>
        </p:txBody>
      </p:sp>
      <p:sp>
        <p:nvSpPr>
          <p:cNvPr id="24580" name="Text Box 4"/>
          <p:cNvSpPr txBox="1">
            <a:spLocks noChangeArrowheads="1"/>
          </p:cNvSpPr>
          <p:nvPr/>
        </p:nvSpPr>
        <p:spPr bwMode="auto">
          <a:xfrm>
            <a:off x="1092285" y="589500"/>
            <a:ext cx="9759515"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(3) 基准端面的圆跳动公差</a:t>
            </a:r>
            <a:endParaRPr lang="en-US" altLang="zh-CN" b="1" dirty="0"/>
          </a:p>
        </p:txBody>
      </p:sp>
      <p:sp>
        <p:nvSpPr>
          <p:cNvPr id="24581" name="Text Box 5"/>
          <p:cNvSpPr txBox="1">
            <a:spLocks noChangeArrowheads="1"/>
          </p:cNvSpPr>
          <p:nvPr/>
        </p:nvSpPr>
        <p:spPr bwMode="auto">
          <a:xfrm>
            <a:off x="1131696" y="1226870"/>
            <a:ext cx="15083850"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smtClean="0"/>
              <a:t> 由表10.</a:t>
            </a:r>
            <a:r>
              <a:rPr lang="en-US" altLang="zh-CN" b="1" dirty="0" smtClean="0"/>
              <a:t>10</a:t>
            </a:r>
            <a:r>
              <a:rPr lang="zh-CN" altLang="en-US" b="1" dirty="0" smtClean="0"/>
              <a:t>得</a:t>
            </a:r>
            <a:r>
              <a:rPr lang="zh-CN" altLang="en-US" b="1" dirty="0"/>
              <a:t>基准端面对基准孔轴线的轴向圆跳动公差为</a:t>
            </a:r>
          </a:p>
        </p:txBody>
      </p:sp>
      <p:graphicFrame>
        <p:nvGraphicFramePr>
          <p:cNvPr id="24582" name="Object 6"/>
          <p:cNvGraphicFramePr>
            <a:graphicFrameLocks noChangeAspect="1"/>
          </p:cNvGraphicFramePr>
          <p:nvPr>
            <p:extLst>
              <p:ext uri="{D42A27DB-BD31-4B8C-83A1-F6EECF244321}">
                <p14:modId xmlns:p14="http://schemas.microsoft.com/office/powerpoint/2010/main" val="4176547786"/>
              </p:ext>
            </p:extLst>
          </p:nvPr>
        </p:nvGraphicFramePr>
        <p:xfrm>
          <a:off x="1442160" y="2623680"/>
          <a:ext cx="6163414" cy="922721"/>
        </p:xfrm>
        <a:graphic>
          <a:graphicData uri="http://schemas.openxmlformats.org/presentationml/2006/ole">
            <mc:AlternateContent xmlns:mc="http://schemas.openxmlformats.org/markup-compatibility/2006">
              <mc:Choice xmlns:v="urn:schemas-microsoft-com:vml" Requires="v">
                <p:oleObj spid="_x0000_s24670" name="公式" r:id="rId3" imgW="1244520" imgH="241200" progId="Equation.3">
                  <p:embed/>
                </p:oleObj>
              </mc:Choice>
              <mc:Fallback>
                <p:oleObj name="公式" r:id="rId3" imgW="1244520" imgH="241200" progId="Equation.3">
                  <p:embed/>
                  <p:pic>
                    <p:nvPicPr>
                      <p:cNvPr id="0" name="Object 6"/>
                      <p:cNvPicPr>
                        <a:picLocks noChangeAspect="1" noChangeArrowheads="1"/>
                      </p:cNvPicPr>
                      <p:nvPr/>
                    </p:nvPicPr>
                    <p:blipFill>
                      <a:blip r:embed="rId4"/>
                      <a:srcRect/>
                      <a:stretch>
                        <a:fillRect/>
                      </a:stretch>
                    </p:blipFill>
                    <p:spPr bwMode="auto">
                      <a:xfrm>
                        <a:off x="1442160" y="2623680"/>
                        <a:ext cx="6163414" cy="9227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588" name="Object 12"/>
          <p:cNvGraphicFramePr>
            <a:graphicFrameLocks noChangeAspect="1"/>
          </p:cNvGraphicFramePr>
          <p:nvPr>
            <p:extLst>
              <p:ext uri="{D42A27DB-BD31-4B8C-83A1-F6EECF244321}">
                <p14:modId xmlns:p14="http://schemas.microsoft.com/office/powerpoint/2010/main" val="4293754734"/>
              </p:ext>
            </p:extLst>
          </p:nvPr>
        </p:nvGraphicFramePr>
        <p:xfrm>
          <a:off x="7373935" y="2696572"/>
          <a:ext cx="8117174" cy="743600"/>
        </p:xfrm>
        <a:graphic>
          <a:graphicData uri="http://schemas.openxmlformats.org/presentationml/2006/ole">
            <mc:AlternateContent xmlns:mc="http://schemas.openxmlformats.org/markup-compatibility/2006">
              <mc:Choice xmlns:v="urn:schemas-microsoft-com:vml" Requires="v">
                <p:oleObj spid="_x0000_s24671" name="公式" r:id="rId5" imgW="1815840" imgH="215640" progId="Equation.3">
                  <p:embed/>
                </p:oleObj>
              </mc:Choice>
              <mc:Fallback>
                <p:oleObj name="公式" r:id="rId5" imgW="1815840" imgH="215640" progId="Equation.3">
                  <p:embed/>
                  <p:pic>
                    <p:nvPicPr>
                      <p:cNvPr id="0" name="Object 12"/>
                      <p:cNvPicPr>
                        <a:picLocks noChangeAspect="1" noChangeArrowheads="1"/>
                      </p:cNvPicPr>
                      <p:nvPr/>
                    </p:nvPicPr>
                    <p:blipFill>
                      <a:blip r:embed="rId6"/>
                      <a:srcRect/>
                      <a:stretch>
                        <a:fillRect/>
                      </a:stretch>
                    </p:blipFill>
                    <p:spPr bwMode="auto">
                      <a:xfrm>
                        <a:off x="7373935" y="2696572"/>
                        <a:ext cx="8117174" cy="743600"/>
                      </a:xfrm>
                      <a:prstGeom prst="rect">
                        <a:avLst/>
                      </a:prstGeom>
                      <a:solidFill>
                        <a:srgbClr val="FFCCFF"/>
                      </a:solidFill>
                      <a:ln>
                        <a:noFill/>
                      </a:ln>
                      <a:effectLst/>
                      <a:extLst/>
                    </p:spPr>
                  </p:pic>
                </p:oleObj>
              </mc:Fallback>
            </mc:AlternateContent>
          </a:graphicData>
        </a:graphic>
      </p:graphicFrame>
      <p:pic>
        <p:nvPicPr>
          <p:cNvPr id="12" name="Picture 20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2882" y="3571370"/>
            <a:ext cx="14747146" cy="588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椭圆 12"/>
          <p:cNvSpPr/>
          <p:nvPr/>
        </p:nvSpPr>
        <p:spPr bwMode="auto">
          <a:xfrm>
            <a:off x="12051679" y="6370900"/>
            <a:ext cx="2708857" cy="1062285"/>
          </a:xfrm>
          <a:prstGeom prst="ellipse">
            <a:avLst/>
          </a:prstGeom>
          <a:noFill/>
          <a:ln w="3810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endParaRPr lang="zh-CN" altLang="en-US"/>
          </a:p>
        </p:txBody>
      </p:sp>
      <mc:AlternateContent xmlns:mc="http://schemas.openxmlformats.org/markup-compatibility/2006" xmlns:a14="http://schemas.microsoft.com/office/drawing/2010/main">
        <mc:Choice Requires="a14">
          <p:sp>
            <p:nvSpPr>
              <p:cNvPr id="2" name="矩形 1"/>
              <p:cNvSpPr/>
              <p:nvPr/>
            </p:nvSpPr>
            <p:spPr>
              <a:xfrm>
                <a:off x="1279872" y="1926779"/>
                <a:ext cx="13064600" cy="790069"/>
              </a:xfrm>
              <a:prstGeom prst="rect">
                <a:avLst/>
              </a:prstGeom>
            </p:spPr>
            <p:txBody>
              <a:bodyPr wrap="square" lIns="157589" tIns="78794" rIns="157589" bIns="78794">
                <a:spAutoFit/>
              </a:bodyPr>
              <a:lstStyle/>
              <a:p>
                <a:r>
                  <a:rPr lang="zh-CN" altLang="en-US" b="1" dirty="0"/>
                  <a:t>基准端面直径</a:t>
                </a:r>
                <a:r>
                  <a:rPr lang="zh-CN" altLang="en-US" b="1" dirty="0" smtClean="0"/>
                  <a:t>取</a:t>
                </a:r>
                <a14:m>
                  <m:oMath xmlns:m="http://schemas.openxmlformats.org/officeDocument/2006/math">
                    <m:r>
                      <a:rPr lang="zh-CN" altLang="en-US" b="1" i="1" smtClean="0">
                        <a:latin typeface="Cambria Math"/>
                      </a:rPr>
                      <m:t>∅</m:t>
                    </m:r>
                  </m:oMath>
                </a14:m>
                <a:r>
                  <a:rPr lang="en-US" altLang="zh-CN" b="1" dirty="0" smtClean="0"/>
                  <a:t>228(</a:t>
                </a:r>
                <a:r>
                  <a:rPr lang="zh-CN" altLang="en-US" b="1" dirty="0" smtClean="0"/>
                  <a:t>小于</a:t>
                </a:r>
                <a:r>
                  <a:rPr lang="zh-CN" altLang="en-US" b="1" dirty="0"/>
                  <a:t>齿根圆直径 </a:t>
                </a:r>
                <a:r>
                  <a:rPr lang="en-US" altLang="zh-CN" b="1" dirty="0" smtClean="0"/>
                  <a:t>4~5 </a:t>
                </a:r>
                <a:r>
                  <a:rPr lang="en-US" altLang="zh-CN" b="1" dirty="0"/>
                  <a:t>mm)</a:t>
                </a:r>
                <a:r>
                  <a:rPr lang="zh-CN" altLang="en-US" b="1" dirty="0"/>
                  <a:t>。</a:t>
                </a:r>
              </a:p>
            </p:txBody>
          </p:sp>
        </mc:Choice>
        <mc:Fallback xmlns="">
          <p:sp>
            <p:nvSpPr>
              <p:cNvPr id="2" name="矩形 1"/>
              <p:cNvSpPr>
                <a:spLocks noRot="1" noChangeAspect="1" noMove="1" noResize="1" noEditPoints="1" noAdjustHandles="1" noChangeArrowheads="1" noChangeShapeType="1" noTextEdit="1"/>
              </p:cNvSpPr>
              <p:nvPr/>
            </p:nvSpPr>
            <p:spPr>
              <a:xfrm>
                <a:off x="1279872" y="1926779"/>
                <a:ext cx="13064600" cy="790069"/>
              </a:xfrm>
              <a:prstGeom prst="rect">
                <a:avLst/>
              </a:prstGeom>
              <a:blipFill rotWithShape="1">
                <a:blip r:embed="rId8"/>
                <a:stretch>
                  <a:fillRect l="-1213" t="-13077" b="-29231"/>
                </a:stretch>
              </a:blipFill>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gtEl>
                                        <p:attrNameLst>
                                          <p:attrName>style.visibility</p:attrName>
                                        </p:attrNameLst>
                                      </p:cBhvr>
                                      <p:to>
                                        <p:strVal val="visible"/>
                                      </p:to>
                                    </p:set>
                                    <p:animEffect transition="in" filter="wipe(left)">
                                      <p:cBhvr>
                                        <p:cTn id="7" dur="300"/>
                                        <p:tgtEl>
                                          <p:spTgt spid="24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581"/>
                                        </p:tgtEl>
                                        <p:attrNameLst>
                                          <p:attrName>style.visibility</p:attrName>
                                        </p:attrNameLst>
                                      </p:cBhvr>
                                      <p:to>
                                        <p:strVal val="visible"/>
                                      </p:to>
                                    </p:set>
                                    <p:animEffect transition="in" filter="wipe(left)">
                                      <p:cBhvr>
                                        <p:cTn id="12" dur="300"/>
                                        <p:tgtEl>
                                          <p:spTgt spid="245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4582"/>
                                        </p:tgtEl>
                                        <p:attrNameLst>
                                          <p:attrName>style.visibility</p:attrName>
                                        </p:attrNameLst>
                                      </p:cBhvr>
                                      <p:to>
                                        <p:strVal val="visible"/>
                                      </p:to>
                                    </p:set>
                                    <p:animEffect transition="in" filter="wipe(left)">
                                      <p:cBhvr>
                                        <p:cTn id="36" dur="500"/>
                                        <p:tgtEl>
                                          <p:spTgt spid="2458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4588"/>
                                        </p:tgtEl>
                                        <p:attrNameLst>
                                          <p:attrName>style.visibility</p:attrName>
                                        </p:attrNameLst>
                                      </p:cBhvr>
                                      <p:to>
                                        <p:strVal val="visible"/>
                                      </p:to>
                                    </p:set>
                                    <p:animEffect transition="in" filter="wipe(left)">
                                      <p:cBhvr>
                                        <p:cTn id="41" dur="5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utoUpdateAnimBg="0"/>
      <p:bldP spid="24581" grpId="0" autoUpdateAnimBg="0"/>
      <p:bldP spid="13"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03603F67-80D4-4462-B54B-345C15DFCB04}" type="slidenum">
              <a:rPr lang="zh-CN" altLang="en-US"/>
              <a:pPr/>
              <a:t>23</a:t>
            </a:fld>
            <a:endParaRPr lang="en-US" altLang="zh-CN"/>
          </a:p>
        </p:txBody>
      </p:sp>
      <p:sp>
        <p:nvSpPr>
          <p:cNvPr id="25604" name="Text Box 4"/>
          <p:cNvSpPr txBox="1">
            <a:spLocks noChangeArrowheads="1"/>
          </p:cNvSpPr>
          <p:nvPr/>
        </p:nvSpPr>
        <p:spPr bwMode="auto">
          <a:xfrm>
            <a:off x="1030912" y="5286234"/>
            <a:ext cx="869824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（2） 轴线平行度偏差</a:t>
            </a:r>
          </a:p>
        </p:txBody>
      </p:sp>
      <p:sp>
        <p:nvSpPr>
          <p:cNvPr id="25605" name="Text Box 5"/>
          <p:cNvSpPr txBox="1">
            <a:spLocks noChangeArrowheads="1"/>
          </p:cNvSpPr>
          <p:nvPr/>
        </p:nvSpPr>
        <p:spPr bwMode="auto">
          <a:xfrm>
            <a:off x="1185334" y="7587818"/>
            <a:ext cx="1462754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a:t>
            </a:r>
            <a:r>
              <a:rPr lang="zh-CN" altLang="en-US" b="1" dirty="0" smtClean="0"/>
              <a:t>由</a:t>
            </a:r>
            <a:r>
              <a:rPr lang="zh-CN" altLang="en-US" b="1" dirty="0"/>
              <a:t>式（10.11）得垂直平面上的平行度偏差最大值为</a:t>
            </a:r>
          </a:p>
        </p:txBody>
      </p:sp>
      <p:graphicFrame>
        <p:nvGraphicFramePr>
          <p:cNvPr id="25606" name="Object 6"/>
          <p:cNvGraphicFramePr>
            <a:graphicFrameLocks noChangeAspect="1"/>
          </p:cNvGraphicFramePr>
          <p:nvPr>
            <p:extLst>
              <p:ext uri="{D42A27DB-BD31-4B8C-83A1-F6EECF244321}">
                <p14:modId xmlns:p14="http://schemas.microsoft.com/office/powerpoint/2010/main" val="3812471729"/>
              </p:ext>
            </p:extLst>
          </p:nvPr>
        </p:nvGraphicFramePr>
        <p:xfrm>
          <a:off x="1371692" y="6792990"/>
          <a:ext cx="4253011" cy="788864"/>
        </p:xfrm>
        <a:graphic>
          <a:graphicData uri="http://schemas.openxmlformats.org/presentationml/2006/ole">
            <mc:AlternateContent xmlns:mc="http://schemas.openxmlformats.org/markup-compatibility/2006">
              <mc:Choice xmlns:v="urn:schemas-microsoft-com:vml" Requires="v">
                <p:oleObj spid="_x0000_s25794" name="公式" r:id="rId3" imgW="1002960" imgH="241200" progId="Equation.3">
                  <p:embed/>
                </p:oleObj>
              </mc:Choice>
              <mc:Fallback>
                <p:oleObj name="公式" r:id="rId3" imgW="1002960" imgH="241200" progId="Equation.3">
                  <p:embed/>
                  <p:pic>
                    <p:nvPicPr>
                      <p:cNvPr id="0" name="Object 6"/>
                      <p:cNvPicPr>
                        <a:picLocks noChangeAspect="1" noChangeArrowheads="1"/>
                      </p:cNvPicPr>
                      <p:nvPr/>
                    </p:nvPicPr>
                    <p:blipFill>
                      <a:blip r:embed="rId4"/>
                      <a:srcRect/>
                      <a:stretch>
                        <a:fillRect/>
                      </a:stretch>
                    </p:blipFill>
                    <p:spPr bwMode="auto">
                      <a:xfrm>
                        <a:off x="1371692" y="6792990"/>
                        <a:ext cx="4253011" cy="788864"/>
                      </a:xfrm>
                      <a:prstGeom prst="rect">
                        <a:avLst/>
                      </a:prstGeom>
                      <a:noFill/>
                      <a:ln>
                        <a:noFill/>
                      </a:ln>
                      <a:effectLst/>
                      <a:extLst/>
                    </p:spPr>
                  </p:pic>
                </p:oleObj>
              </mc:Fallback>
            </mc:AlternateContent>
          </a:graphicData>
        </a:graphic>
      </p:graphicFrame>
      <p:sp>
        <p:nvSpPr>
          <p:cNvPr id="25607" name="Text Box 7"/>
          <p:cNvSpPr txBox="1">
            <a:spLocks noChangeArrowheads="1"/>
          </p:cNvSpPr>
          <p:nvPr/>
        </p:nvSpPr>
        <p:spPr bwMode="auto">
          <a:xfrm>
            <a:off x="1185335" y="5923605"/>
            <a:ext cx="15279688"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 </a:t>
            </a:r>
            <a:r>
              <a:rPr lang="zh-CN" altLang="en-US" b="1" dirty="0" smtClean="0"/>
              <a:t>由</a:t>
            </a:r>
            <a:r>
              <a:rPr lang="zh-CN" altLang="en-US" b="1" dirty="0"/>
              <a:t>式（10.10）得轴线平面上的平行度偏差最大值为</a:t>
            </a:r>
          </a:p>
        </p:txBody>
      </p:sp>
      <p:graphicFrame>
        <p:nvGraphicFramePr>
          <p:cNvPr id="25608" name="Object 8"/>
          <p:cNvGraphicFramePr>
            <a:graphicFrameLocks noChangeAspect="1"/>
          </p:cNvGraphicFramePr>
          <p:nvPr>
            <p:extLst>
              <p:ext uri="{D42A27DB-BD31-4B8C-83A1-F6EECF244321}">
                <p14:modId xmlns:p14="http://schemas.microsoft.com/office/powerpoint/2010/main" val="252761257"/>
              </p:ext>
            </p:extLst>
          </p:nvPr>
        </p:nvGraphicFramePr>
        <p:xfrm>
          <a:off x="1496430" y="8397178"/>
          <a:ext cx="6357584" cy="930731"/>
        </p:xfrm>
        <a:graphic>
          <a:graphicData uri="http://schemas.openxmlformats.org/presentationml/2006/ole">
            <mc:AlternateContent xmlns:mc="http://schemas.openxmlformats.org/markup-compatibility/2006">
              <mc:Choice xmlns:v="urn:schemas-microsoft-com:vml" Requires="v">
                <p:oleObj spid="_x0000_s25795" name="公式" r:id="rId5" imgW="1269720" imgH="241200" progId="Equation.3">
                  <p:embed/>
                </p:oleObj>
              </mc:Choice>
              <mc:Fallback>
                <p:oleObj name="公式" r:id="rId5" imgW="1269720" imgH="241200" progId="Equation.3">
                  <p:embed/>
                  <p:pic>
                    <p:nvPicPr>
                      <p:cNvPr id="0" name="Object 8"/>
                      <p:cNvPicPr>
                        <a:picLocks noChangeAspect="1" noChangeArrowheads="1"/>
                      </p:cNvPicPr>
                      <p:nvPr/>
                    </p:nvPicPr>
                    <p:blipFill>
                      <a:blip r:embed="rId6"/>
                      <a:srcRect/>
                      <a:stretch>
                        <a:fillRect/>
                      </a:stretch>
                    </p:blipFill>
                    <p:spPr bwMode="auto">
                      <a:xfrm>
                        <a:off x="1496430" y="8397178"/>
                        <a:ext cx="6357584" cy="930731"/>
                      </a:xfrm>
                      <a:prstGeom prst="rect">
                        <a:avLst/>
                      </a:prstGeom>
                      <a:noFill/>
                      <a:ln>
                        <a:noFill/>
                      </a:ln>
                      <a:effectLst/>
                      <a:extLst/>
                    </p:spPr>
                  </p:pic>
                </p:oleObj>
              </mc:Fallback>
            </mc:AlternateContent>
          </a:graphicData>
        </a:graphic>
      </p:graphicFrame>
      <p:graphicFrame>
        <p:nvGraphicFramePr>
          <p:cNvPr id="25609" name="Object 9"/>
          <p:cNvGraphicFramePr>
            <a:graphicFrameLocks noChangeAspect="1"/>
          </p:cNvGraphicFramePr>
          <p:nvPr>
            <p:extLst>
              <p:ext uri="{D42A27DB-BD31-4B8C-83A1-F6EECF244321}">
                <p14:modId xmlns:p14="http://schemas.microsoft.com/office/powerpoint/2010/main" val="454359342"/>
              </p:ext>
            </p:extLst>
          </p:nvPr>
        </p:nvGraphicFramePr>
        <p:xfrm>
          <a:off x="5547833" y="6778459"/>
          <a:ext cx="7721700" cy="785016"/>
        </p:xfrm>
        <a:graphic>
          <a:graphicData uri="http://schemas.openxmlformats.org/presentationml/2006/ole">
            <mc:AlternateContent xmlns:mc="http://schemas.openxmlformats.org/markup-compatibility/2006">
              <mc:Choice xmlns:v="urn:schemas-microsoft-com:vml" Requires="v">
                <p:oleObj spid="_x0000_s25796" name="Equation" r:id="rId7" imgW="1638000" imgH="215640" progId="Equation.3">
                  <p:embed/>
                </p:oleObj>
              </mc:Choice>
              <mc:Fallback>
                <p:oleObj name="Equation" r:id="rId7" imgW="1638000" imgH="21564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7833" y="6778459"/>
                        <a:ext cx="7721700" cy="785016"/>
                      </a:xfrm>
                      <a:prstGeom prst="rect">
                        <a:avLst/>
                      </a:prstGeom>
                      <a:solidFill>
                        <a:srgbClr val="FFCCFF"/>
                      </a:solidFill>
                      <a:ln>
                        <a:noFill/>
                      </a:ln>
                      <a:effectLst/>
                      <a:extLst/>
                    </p:spPr>
                  </p:pic>
                </p:oleObj>
              </mc:Fallback>
            </mc:AlternateContent>
          </a:graphicData>
        </a:graphic>
      </p:graphicFrame>
      <p:graphicFrame>
        <p:nvGraphicFramePr>
          <p:cNvPr id="25610" name="Object 10"/>
          <p:cNvGraphicFramePr>
            <a:graphicFrameLocks noChangeAspect="1"/>
          </p:cNvGraphicFramePr>
          <p:nvPr>
            <p:extLst>
              <p:ext uri="{D42A27DB-BD31-4B8C-83A1-F6EECF244321}">
                <p14:modId xmlns:p14="http://schemas.microsoft.com/office/powerpoint/2010/main" val="1683988672"/>
              </p:ext>
            </p:extLst>
          </p:nvPr>
        </p:nvGraphicFramePr>
        <p:xfrm>
          <a:off x="7363728" y="8543088"/>
          <a:ext cx="7661396" cy="698691"/>
        </p:xfrm>
        <a:graphic>
          <a:graphicData uri="http://schemas.openxmlformats.org/presentationml/2006/ole">
            <mc:AlternateContent xmlns:mc="http://schemas.openxmlformats.org/markup-compatibility/2006">
              <mc:Choice xmlns:v="urn:schemas-microsoft-com:vml" Requires="v">
                <p:oleObj spid="_x0000_s25797" name="公式" r:id="rId9" imgW="1828800" imgH="215640" progId="Equation.3">
                  <p:embed/>
                </p:oleObj>
              </mc:Choice>
              <mc:Fallback>
                <p:oleObj name="公式" r:id="rId9" imgW="1828800" imgH="215640" progId="Equation.3">
                  <p:embed/>
                  <p:pic>
                    <p:nvPicPr>
                      <p:cNvPr id="0" name="Object 10"/>
                      <p:cNvPicPr>
                        <a:picLocks noChangeAspect="1" noChangeArrowheads="1"/>
                      </p:cNvPicPr>
                      <p:nvPr/>
                    </p:nvPicPr>
                    <p:blipFill>
                      <a:blip r:embed="rId10"/>
                      <a:srcRect/>
                      <a:stretch>
                        <a:fillRect/>
                      </a:stretch>
                    </p:blipFill>
                    <p:spPr bwMode="auto">
                      <a:xfrm>
                        <a:off x="7363728" y="8543088"/>
                        <a:ext cx="7661396" cy="698691"/>
                      </a:xfrm>
                      <a:prstGeom prst="rect">
                        <a:avLst/>
                      </a:prstGeom>
                      <a:solidFill>
                        <a:srgbClr val="FFCCFF"/>
                      </a:solidFill>
                      <a:ln>
                        <a:noFill/>
                      </a:ln>
                      <a:effectLst/>
                      <a:extLst/>
                    </p:spPr>
                  </p:pic>
                </p:oleObj>
              </mc:Fallback>
            </mc:AlternateContent>
          </a:graphicData>
        </a:graphic>
      </p:graphicFrame>
      <p:sp>
        <p:nvSpPr>
          <p:cNvPr id="10" name="Text Box 7"/>
          <p:cNvSpPr txBox="1">
            <a:spLocks noChangeArrowheads="1"/>
          </p:cNvSpPr>
          <p:nvPr/>
        </p:nvSpPr>
        <p:spPr bwMode="auto">
          <a:xfrm>
            <a:off x="1512576" y="805594"/>
            <a:ext cx="80339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5. 确定齿轮副精度</a:t>
            </a:r>
            <a:endParaRPr lang="en-US" altLang="zh-CN" b="1" dirty="0"/>
          </a:p>
        </p:txBody>
      </p:sp>
      <p:sp>
        <p:nvSpPr>
          <p:cNvPr id="11" name="Text Box 8"/>
          <p:cNvSpPr txBox="1">
            <a:spLocks noChangeArrowheads="1"/>
          </p:cNvSpPr>
          <p:nvPr/>
        </p:nvSpPr>
        <p:spPr bwMode="auto">
          <a:xfrm>
            <a:off x="982270" y="1531592"/>
            <a:ext cx="1065333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 齿轮副中心距极限偏差</a:t>
            </a:r>
          </a:p>
        </p:txBody>
      </p:sp>
      <p:sp>
        <p:nvSpPr>
          <p:cNvPr id="12" name="Text Box 9"/>
          <p:cNvSpPr txBox="1">
            <a:spLocks noChangeArrowheads="1"/>
          </p:cNvSpPr>
          <p:nvPr/>
        </p:nvSpPr>
        <p:spPr bwMode="auto">
          <a:xfrm>
            <a:off x="2494935" y="2143671"/>
            <a:ext cx="914067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由表10.8查得     </a:t>
            </a:r>
            <a:r>
              <a:rPr lang="zh-CN" altLang="en-US" b="1" i="1" dirty="0"/>
              <a:t> </a:t>
            </a:r>
            <a:r>
              <a:rPr lang="en-US" altLang="zh-CN" b="1" i="1" dirty="0" err="1">
                <a:solidFill>
                  <a:srgbClr val="D60093"/>
                </a:solidFill>
              </a:rPr>
              <a:t>f</a:t>
            </a:r>
            <a:r>
              <a:rPr lang="en-US" altLang="zh-CN" b="1" baseline="-25000" dirty="0" err="1">
                <a:solidFill>
                  <a:srgbClr val="D60093"/>
                </a:solidFill>
              </a:rPr>
              <a:t>a</a:t>
            </a:r>
            <a:r>
              <a:rPr lang="en-US" altLang="zh-CN" b="1" dirty="0">
                <a:solidFill>
                  <a:srgbClr val="D60093"/>
                </a:solidFill>
              </a:rPr>
              <a:t>=±0.0315</a:t>
            </a:r>
          </a:p>
        </p:txBody>
      </p:sp>
      <p:sp>
        <p:nvSpPr>
          <p:cNvPr id="13" name="Text Box 10"/>
          <p:cNvSpPr txBox="1">
            <a:spLocks noChangeArrowheads="1"/>
          </p:cNvSpPr>
          <p:nvPr/>
        </p:nvSpPr>
        <p:spPr bwMode="auto">
          <a:xfrm>
            <a:off x="1424894" y="2828340"/>
            <a:ext cx="774292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则在图样上标注为</a:t>
            </a:r>
          </a:p>
        </p:txBody>
      </p:sp>
      <p:graphicFrame>
        <p:nvGraphicFramePr>
          <p:cNvPr id="14" name="Object 11"/>
          <p:cNvGraphicFramePr>
            <a:graphicFrameLocks noChangeAspect="1"/>
          </p:cNvGraphicFramePr>
          <p:nvPr>
            <p:extLst>
              <p:ext uri="{D42A27DB-BD31-4B8C-83A1-F6EECF244321}">
                <p14:modId xmlns:p14="http://schemas.microsoft.com/office/powerpoint/2010/main" val="2573260146"/>
              </p:ext>
            </p:extLst>
          </p:nvPr>
        </p:nvGraphicFramePr>
        <p:xfrm>
          <a:off x="2473853" y="3743561"/>
          <a:ext cx="11059584" cy="1459024"/>
        </p:xfrm>
        <a:graphic>
          <a:graphicData uri="http://schemas.openxmlformats.org/presentationml/2006/ole">
            <mc:AlternateContent xmlns:mc="http://schemas.openxmlformats.org/markup-compatibility/2006">
              <mc:Choice xmlns:v="urn:schemas-microsoft-com:vml" Requires="v">
                <p:oleObj spid="_x0000_s25798" name="Equation" r:id="rId11" imgW="1041120" imgH="177480" progId="Equation.3">
                  <p:embed/>
                </p:oleObj>
              </mc:Choice>
              <mc:Fallback>
                <p:oleObj name="Equation" r:id="rId11" imgW="1041120" imgH="1774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73853" y="3743561"/>
                        <a:ext cx="11059584" cy="1459024"/>
                      </a:xfrm>
                      <a:prstGeom prst="rect">
                        <a:avLst/>
                      </a:prstGeom>
                      <a:solidFill>
                        <a:srgbClr val="FF99FF"/>
                      </a:solidFill>
                      <a:ln>
                        <a:noFill/>
                      </a:ln>
                      <a:effectLst/>
                      <a:extLst>
                        <a:ext uri="{91240B29-F687-4F45-9708-019B960494DF}">
                          <a14:hiddenLine xmlns:a14="http://schemas.microsoft.com/office/drawing/2010/main" w="9525">
                            <a:solidFill>
                              <a:srgbClr val="CC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
                                        </p:tgtEl>
                                        <p:attrNameLst>
                                          <p:attrName>style.visibility</p:attrName>
                                        </p:attrNameLst>
                                      </p:cBhvr>
                                      <p:to>
                                        <p:strVal val="visible"/>
                                      </p:to>
                                    </p:set>
                                    <p:animEffect transition="in" filter="wipe(left)">
                                      <p:cBhvr>
                                        <p:cTn id="7" dur="3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3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
                                        </p:tgtEl>
                                        <p:attrNameLst>
                                          <p:attrName>style.visibility</p:attrName>
                                        </p:attrNameLst>
                                      </p:cBhvr>
                                      <p:to>
                                        <p:strVal val="visible"/>
                                      </p:to>
                                    </p:set>
                                    <p:animEffect transition="in" filter="wipe(left)">
                                      <p:cBhvr>
                                        <p:cTn id="17" dur="3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
                                        </p:tgtEl>
                                        <p:attrNameLst>
                                          <p:attrName>style.visibility</p:attrName>
                                        </p:attrNameLst>
                                      </p:cBhvr>
                                      <p:to>
                                        <p:strVal val="visible"/>
                                      </p:to>
                                    </p:set>
                                    <p:animEffect transition="in" filter="wipe(left)">
                                      <p:cBhvr>
                                        <p:cTn id="22" dur="3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25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5604"/>
                                        </p:tgtEl>
                                        <p:attrNameLst>
                                          <p:attrName>style.visibility</p:attrName>
                                        </p:attrNameLst>
                                      </p:cBhvr>
                                      <p:to>
                                        <p:strVal val="visible"/>
                                      </p:to>
                                    </p:set>
                                    <p:animEffect transition="in" filter="wipe(left)">
                                      <p:cBhvr>
                                        <p:cTn id="32" dur="300"/>
                                        <p:tgtEl>
                                          <p:spTgt spid="2560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5607"/>
                                        </p:tgtEl>
                                        <p:attrNameLst>
                                          <p:attrName>style.visibility</p:attrName>
                                        </p:attrNameLst>
                                      </p:cBhvr>
                                      <p:to>
                                        <p:strVal val="visible"/>
                                      </p:to>
                                    </p:set>
                                    <p:animEffect transition="in" filter="wipe(left)">
                                      <p:cBhvr>
                                        <p:cTn id="37" dur="300"/>
                                        <p:tgtEl>
                                          <p:spTgt spid="2560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5606"/>
                                        </p:tgtEl>
                                        <p:attrNameLst>
                                          <p:attrName>style.visibility</p:attrName>
                                        </p:attrNameLst>
                                      </p:cBhvr>
                                      <p:to>
                                        <p:strVal val="visible"/>
                                      </p:to>
                                    </p:set>
                                    <p:animEffect transition="in" filter="wipe(left)">
                                      <p:cBhvr>
                                        <p:cTn id="42" dur="500"/>
                                        <p:tgtEl>
                                          <p:spTgt spid="2560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5609"/>
                                        </p:tgtEl>
                                        <p:attrNameLst>
                                          <p:attrName>style.visibility</p:attrName>
                                        </p:attrNameLst>
                                      </p:cBhvr>
                                      <p:to>
                                        <p:strVal val="visible"/>
                                      </p:to>
                                    </p:set>
                                    <p:animEffect transition="in" filter="wipe(left)">
                                      <p:cBhvr>
                                        <p:cTn id="47" dur="500"/>
                                        <p:tgtEl>
                                          <p:spTgt spid="2560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5605"/>
                                        </p:tgtEl>
                                        <p:attrNameLst>
                                          <p:attrName>style.visibility</p:attrName>
                                        </p:attrNameLst>
                                      </p:cBhvr>
                                      <p:to>
                                        <p:strVal val="visible"/>
                                      </p:to>
                                    </p:set>
                                    <p:animEffect transition="in" filter="wipe(left)">
                                      <p:cBhvr>
                                        <p:cTn id="52" dur="300"/>
                                        <p:tgtEl>
                                          <p:spTgt spid="2560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5608"/>
                                        </p:tgtEl>
                                        <p:attrNameLst>
                                          <p:attrName>style.visibility</p:attrName>
                                        </p:attrNameLst>
                                      </p:cBhvr>
                                      <p:to>
                                        <p:strVal val="visible"/>
                                      </p:to>
                                    </p:set>
                                    <p:animEffect transition="in" filter="wipe(left)">
                                      <p:cBhvr>
                                        <p:cTn id="57" dur="500"/>
                                        <p:tgtEl>
                                          <p:spTgt spid="2560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5610"/>
                                        </p:tgtEl>
                                        <p:attrNameLst>
                                          <p:attrName>style.visibility</p:attrName>
                                        </p:attrNameLst>
                                      </p:cBhvr>
                                      <p:to>
                                        <p:strVal val="visible"/>
                                      </p:to>
                                    </p:set>
                                    <p:animEffect transition="in" filter="wipe(left)">
                                      <p:cBhvr>
                                        <p:cTn id="62" dur="500"/>
                                        <p:tgtEl>
                                          <p:spTgt spid="25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05" grpId="0" autoUpdateAnimBg="0"/>
      <p:bldP spid="25607" grpId="0" autoUpdateAnimBg="0"/>
      <p:bldP spid="10" grpId="0" autoUpdateAnimBg="0"/>
      <p:bldP spid="11" grpId="0" autoUpdateAnimBg="0"/>
      <p:bldP spid="12" grpId="0" autoUpdateAnimBg="0"/>
      <p:bldP spid="1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BB06FD4A-A7D7-42C2-A211-3D7D560250AB}" type="slidenum">
              <a:rPr lang="zh-CN" altLang="en-US"/>
              <a:pPr/>
              <a:t>24</a:t>
            </a:fld>
            <a:endParaRPr lang="en-US" altLang="zh-CN"/>
          </a:p>
        </p:txBody>
      </p:sp>
      <p:sp>
        <p:nvSpPr>
          <p:cNvPr id="26628" name="Text Box 4"/>
          <p:cNvSpPr txBox="1">
            <a:spLocks noChangeArrowheads="1"/>
          </p:cNvSpPr>
          <p:nvPr/>
        </p:nvSpPr>
        <p:spPr bwMode="auto">
          <a:xfrm>
            <a:off x="1205776" y="384091"/>
            <a:ext cx="1263974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6. 确定齿轮内孔键槽尺寸及其极限偏差</a:t>
            </a:r>
          </a:p>
        </p:txBody>
      </p:sp>
      <p:sp>
        <p:nvSpPr>
          <p:cNvPr id="26629" name="Text Box 5"/>
          <p:cNvSpPr txBox="1">
            <a:spLocks noChangeArrowheads="1"/>
          </p:cNvSpPr>
          <p:nvPr/>
        </p:nvSpPr>
        <p:spPr bwMode="auto">
          <a:xfrm>
            <a:off x="1903064" y="1058567"/>
            <a:ext cx="1219193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齿轮内孔与轴结合采用普通平键正常联结。</a:t>
            </a:r>
          </a:p>
        </p:txBody>
      </p:sp>
      <mc:AlternateContent xmlns:mc="http://schemas.openxmlformats.org/markup-compatibility/2006" xmlns:a14="http://schemas.microsoft.com/office/drawing/2010/main">
        <mc:Choice Requires="a14">
          <p:sp>
            <p:nvSpPr>
              <p:cNvPr id="26630" name="Text Box 6"/>
              <p:cNvSpPr txBox="1">
                <a:spLocks noChangeArrowheads="1"/>
              </p:cNvSpPr>
              <p:nvPr/>
            </p:nvSpPr>
            <p:spPr bwMode="auto">
              <a:xfrm>
                <a:off x="1903065" y="1676212"/>
                <a:ext cx="9447689"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根据齿轮内孔为</a:t>
                </a:r>
                <a14:m>
                  <m:oMath xmlns:m="http://schemas.openxmlformats.org/officeDocument/2006/math">
                    <m:r>
                      <a:rPr lang="en-US" altLang="zh-CN" b="1" i="1" dirty="0" smtClean="0">
                        <a:latin typeface="Cambria Math"/>
                        <a:ea typeface="Cambria Math"/>
                      </a:rPr>
                      <m:t>∅</m:t>
                    </m:r>
                  </m:oMath>
                </a14:m>
                <a:r>
                  <a:rPr lang="en-US" altLang="zh-CN" b="1" i="1" dirty="0">
                    <a:ea typeface="Dotum" pitchFamily="34" charset="-127"/>
                  </a:rPr>
                  <a:t> </a:t>
                </a:r>
                <a:r>
                  <a:rPr lang="en-US" altLang="zh-CN" b="1" dirty="0"/>
                  <a:t>58</a:t>
                </a:r>
                <a:r>
                  <a:rPr lang="zh-CN" altLang="en-US" b="1" dirty="0"/>
                  <a:t>查表8.1，</a:t>
                </a:r>
              </a:p>
            </p:txBody>
          </p:sp>
        </mc:Choice>
        <mc:Fallback xmlns="">
          <p:sp>
            <p:nvSpPr>
              <p:cNvPr id="26630" name="Text Box 6"/>
              <p:cNvSpPr txBox="1">
                <a:spLocks noRot="1" noChangeAspect="1" noMove="1" noResize="1" noEditPoints="1" noAdjustHandles="1" noChangeArrowheads="1" noChangeShapeType="1" noTextEdit="1"/>
              </p:cNvSpPr>
              <p:nvPr/>
            </p:nvSpPr>
            <p:spPr bwMode="auto">
              <a:xfrm>
                <a:off x="1903065" y="1676212"/>
                <a:ext cx="9447689" cy="790069"/>
              </a:xfrm>
              <a:prstGeom prst="rect">
                <a:avLst/>
              </a:prstGeom>
              <a:blipFill rotWithShape="1">
                <a:blip r:embed="rId3"/>
                <a:stretch>
                  <a:fillRect l="-1613" t="-13077" b="-2923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26635" name="Group 11"/>
          <p:cNvGrpSpPr>
            <a:grpSpLocks/>
          </p:cNvGrpSpPr>
          <p:nvPr/>
        </p:nvGrpSpPr>
        <p:grpSpPr bwMode="auto">
          <a:xfrm>
            <a:off x="1642593" y="3743359"/>
            <a:ext cx="12951355" cy="5861851"/>
            <a:chOff x="480" y="1632"/>
            <a:chExt cx="4272" cy="2503"/>
          </a:xfrm>
        </p:grpSpPr>
        <p:pic>
          <p:nvPicPr>
            <p:cNvPr id="266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1632"/>
              <a:ext cx="4272" cy="2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4" name="Line 10"/>
            <p:cNvSpPr>
              <a:spLocks noChangeShapeType="1"/>
            </p:cNvSpPr>
            <p:nvPr/>
          </p:nvSpPr>
          <p:spPr bwMode="auto">
            <a:xfrm>
              <a:off x="480" y="4115"/>
              <a:ext cx="4128"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636" name="Text Box 12"/>
          <p:cNvSpPr txBox="1">
            <a:spLocks noChangeArrowheads="1"/>
          </p:cNvSpPr>
          <p:nvPr/>
        </p:nvSpPr>
        <p:spPr bwMode="auto">
          <a:xfrm>
            <a:off x="1933380" y="2248253"/>
            <a:ext cx="1340899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键槽宽度公差带为16</a:t>
            </a:r>
            <a:r>
              <a:rPr lang="en-US" altLang="zh-CN" b="1" dirty="0"/>
              <a:t>JS9 = 16±0.0215, </a:t>
            </a:r>
            <a:r>
              <a:rPr lang="en-US" altLang="zh-CN" b="1" i="1" dirty="0"/>
              <a:t>t</a:t>
            </a:r>
            <a:r>
              <a:rPr lang="en-US" altLang="zh-CN" b="1" baseline="-25000" dirty="0"/>
              <a:t>2 </a:t>
            </a:r>
            <a:r>
              <a:rPr lang="en-US" altLang="zh-CN" b="1" dirty="0"/>
              <a:t>= 4.3,</a:t>
            </a:r>
          </a:p>
        </p:txBody>
      </p:sp>
      <p:sp>
        <p:nvSpPr>
          <p:cNvPr id="26637" name="Text Box 13"/>
          <p:cNvSpPr txBox="1">
            <a:spLocks noChangeArrowheads="1"/>
          </p:cNvSpPr>
          <p:nvPr/>
        </p:nvSpPr>
        <p:spPr bwMode="auto">
          <a:xfrm>
            <a:off x="2048585" y="2953175"/>
            <a:ext cx="628771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图上尺寸标注为</a:t>
            </a:r>
          </a:p>
        </p:txBody>
      </p:sp>
      <p:graphicFrame>
        <p:nvGraphicFramePr>
          <p:cNvPr id="26638" name="Object 14"/>
          <p:cNvGraphicFramePr>
            <a:graphicFrameLocks noChangeAspect="1"/>
          </p:cNvGraphicFramePr>
          <p:nvPr>
            <p:extLst>
              <p:ext uri="{D42A27DB-BD31-4B8C-83A1-F6EECF244321}">
                <p14:modId xmlns:p14="http://schemas.microsoft.com/office/powerpoint/2010/main" val="3208148078"/>
              </p:ext>
            </p:extLst>
          </p:nvPr>
        </p:nvGraphicFramePr>
        <p:xfrm>
          <a:off x="6984914" y="2933999"/>
          <a:ext cx="5144769" cy="754102"/>
        </p:xfrm>
        <a:graphic>
          <a:graphicData uri="http://schemas.openxmlformats.org/presentationml/2006/ole">
            <mc:AlternateContent xmlns:mc="http://schemas.openxmlformats.org/markup-compatibility/2006">
              <mc:Choice xmlns:v="urn:schemas-microsoft-com:vml" Requires="v">
                <p:oleObj spid="_x0000_s26676" name="公式" r:id="rId5" imgW="1269720" imgH="241200" progId="Equation.3">
                  <p:embed/>
                </p:oleObj>
              </mc:Choice>
              <mc:Fallback>
                <p:oleObj name="公式" r:id="rId5" imgW="1269720" imgH="24120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4914" y="2933999"/>
                        <a:ext cx="5144769" cy="75410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8"/>
                                        </p:tgtEl>
                                        <p:attrNameLst>
                                          <p:attrName>style.visibility</p:attrName>
                                        </p:attrNameLst>
                                      </p:cBhvr>
                                      <p:to>
                                        <p:strVal val="visible"/>
                                      </p:to>
                                    </p:set>
                                    <p:animEffect transition="in" filter="wipe(left)">
                                      <p:cBhvr>
                                        <p:cTn id="7" dur="300"/>
                                        <p:tgtEl>
                                          <p:spTgt spid="26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6629"/>
                                        </p:tgtEl>
                                        <p:attrNameLst>
                                          <p:attrName>style.visibility</p:attrName>
                                        </p:attrNameLst>
                                      </p:cBhvr>
                                      <p:to>
                                        <p:strVal val="visible"/>
                                      </p:to>
                                    </p:set>
                                    <p:animEffect transition="in" filter="wipe(left)">
                                      <p:cBhvr>
                                        <p:cTn id="12" dur="300"/>
                                        <p:tgtEl>
                                          <p:spTgt spid="26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6630"/>
                                        </p:tgtEl>
                                        <p:attrNameLst>
                                          <p:attrName>style.visibility</p:attrName>
                                        </p:attrNameLst>
                                      </p:cBhvr>
                                      <p:to>
                                        <p:strVal val="visible"/>
                                      </p:to>
                                    </p:set>
                                    <p:animEffect transition="in" filter="wipe(left)">
                                      <p:cBhvr>
                                        <p:cTn id="17" dur="300"/>
                                        <p:tgtEl>
                                          <p:spTgt spid="266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26635"/>
                                        </p:tgtEl>
                                        <p:attrNameLst>
                                          <p:attrName>style.visibility</p:attrName>
                                        </p:attrNameLst>
                                      </p:cBhvr>
                                      <p:to>
                                        <p:strVal val="visible"/>
                                      </p:to>
                                    </p:set>
                                    <p:anim calcmode="lin" valueType="num">
                                      <p:cBhvr additive="base">
                                        <p:cTn id="22" dur="500" fill="hold"/>
                                        <p:tgtEl>
                                          <p:spTgt spid="26635"/>
                                        </p:tgtEl>
                                        <p:attrNameLst>
                                          <p:attrName>ppt_x</p:attrName>
                                        </p:attrNameLst>
                                      </p:cBhvr>
                                      <p:tavLst>
                                        <p:tav tm="0">
                                          <p:val>
                                            <p:strVal val="0-#ppt_w/2"/>
                                          </p:val>
                                        </p:tav>
                                        <p:tav tm="100000">
                                          <p:val>
                                            <p:strVal val="#ppt_x"/>
                                          </p:val>
                                        </p:tav>
                                      </p:tavLst>
                                    </p:anim>
                                    <p:anim calcmode="lin" valueType="num">
                                      <p:cBhvr additive="base">
                                        <p:cTn id="23" dur="500" fill="hold"/>
                                        <p:tgtEl>
                                          <p:spTgt spid="26635"/>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6636"/>
                                        </p:tgtEl>
                                        <p:attrNameLst>
                                          <p:attrName>style.visibility</p:attrName>
                                        </p:attrNameLst>
                                      </p:cBhvr>
                                      <p:to>
                                        <p:strVal val="visible"/>
                                      </p:to>
                                    </p:set>
                                    <p:animEffect transition="in" filter="wipe(left)">
                                      <p:cBhvr>
                                        <p:cTn id="28" dur="300"/>
                                        <p:tgtEl>
                                          <p:spTgt spid="2663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6637"/>
                                        </p:tgtEl>
                                        <p:attrNameLst>
                                          <p:attrName>style.visibility</p:attrName>
                                        </p:attrNameLst>
                                      </p:cBhvr>
                                      <p:to>
                                        <p:strVal val="visible"/>
                                      </p:to>
                                    </p:set>
                                    <p:animEffect transition="in" filter="wipe(left)">
                                      <p:cBhvr>
                                        <p:cTn id="33" dur="300"/>
                                        <p:tgtEl>
                                          <p:spTgt spid="2663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26638"/>
                                        </p:tgtEl>
                                        <p:attrNameLst>
                                          <p:attrName>style.visibility</p:attrName>
                                        </p:attrNameLst>
                                      </p:cBhvr>
                                      <p:to>
                                        <p:strVal val="visible"/>
                                      </p:to>
                                    </p:set>
                                    <p:animEffect transition="in" filter="wipe(left)">
                                      <p:cBhvr>
                                        <p:cTn id="38" dur="500"/>
                                        <p:tgtEl>
                                          <p:spTgt spid="26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utoUpdateAnimBg="0"/>
      <p:bldP spid="26629" grpId="0" autoUpdateAnimBg="0"/>
      <p:bldP spid="26630" grpId="0" autoUpdateAnimBg="0"/>
      <p:bldP spid="26636" grpId="0" autoUpdateAnimBg="0"/>
      <p:bldP spid="2663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18200AA3-7898-4467-A291-F04E5207ECCE}" type="slidenum">
              <a:rPr lang="zh-CN" altLang="en-US"/>
              <a:pPr/>
              <a:t>25</a:t>
            </a:fld>
            <a:endParaRPr lang="en-US" altLang="zh-CN"/>
          </a:p>
        </p:txBody>
      </p:sp>
      <p:sp>
        <p:nvSpPr>
          <p:cNvPr id="27654" name="Text Box 6"/>
          <p:cNvSpPr txBox="1">
            <a:spLocks noChangeArrowheads="1"/>
          </p:cNvSpPr>
          <p:nvPr/>
        </p:nvSpPr>
        <p:spPr bwMode="auto">
          <a:xfrm>
            <a:off x="1039470" y="641349"/>
            <a:ext cx="13305001"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dirty="0"/>
              <a:t>        </a:t>
            </a:r>
            <a:r>
              <a:rPr lang="zh-CN" altLang="en-US" b="1" dirty="0"/>
              <a:t>键槽配合表面的中心平面对基准孔轴线对称度公差取8级和 </a:t>
            </a:r>
            <a:r>
              <a:rPr lang="en-US" altLang="zh-CN" b="1" i="1" dirty="0"/>
              <a:t>b </a:t>
            </a:r>
            <a:r>
              <a:rPr lang="en-US" altLang="zh-CN" b="1" dirty="0"/>
              <a:t>= 16,</a:t>
            </a:r>
            <a:r>
              <a:rPr lang="zh-CN" altLang="en-US" b="1" dirty="0"/>
              <a:t>查表4.16得</a:t>
            </a:r>
          </a:p>
        </p:txBody>
      </p:sp>
      <p:sp>
        <p:nvSpPr>
          <p:cNvPr id="27655" name="Text Box 7"/>
          <p:cNvSpPr txBox="1">
            <a:spLocks noChangeArrowheads="1"/>
          </p:cNvSpPr>
          <p:nvPr/>
        </p:nvSpPr>
        <p:spPr bwMode="auto">
          <a:xfrm>
            <a:off x="2058246" y="2130591"/>
            <a:ext cx="1004093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对称度公差值为 </a:t>
            </a:r>
            <a:r>
              <a:rPr lang="en-US" altLang="zh-CN" b="1" i="1" dirty="0">
                <a:solidFill>
                  <a:srgbClr val="CC0066"/>
                </a:solidFill>
              </a:rPr>
              <a:t>t</a:t>
            </a:r>
            <a:r>
              <a:rPr lang="en-US" altLang="zh-CN" b="1" dirty="0">
                <a:solidFill>
                  <a:srgbClr val="CC0066"/>
                </a:solidFill>
              </a:rPr>
              <a:t> = 0.02</a:t>
            </a:r>
            <a:r>
              <a:rPr lang="en-US" altLang="zh-CN" b="1" dirty="0"/>
              <a:t>。</a:t>
            </a:r>
          </a:p>
        </p:txBody>
      </p:sp>
      <p:grpSp>
        <p:nvGrpSpPr>
          <p:cNvPr id="27662" name="Group 14"/>
          <p:cNvGrpSpPr>
            <a:grpSpLocks/>
          </p:cNvGrpSpPr>
          <p:nvPr/>
        </p:nvGrpSpPr>
        <p:grpSpPr bwMode="auto">
          <a:xfrm>
            <a:off x="1164167" y="2922730"/>
            <a:ext cx="13242396" cy="6248270"/>
            <a:chOff x="384" y="1248"/>
            <a:chExt cx="4368" cy="2668"/>
          </a:xfrm>
        </p:grpSpPr>
        <p:grpSp>
          <p:nvGrpSpPr>
            <p:cNvPr id="27660" name="Group 12"/>
            <p:cNvGrpSpPr>
              <a:grpSpLocks/>
            </p:cNvGrpSpPr>
            <p:nvPr/>
          </p:nvGrpSpPr>
          <p:grpSpPr bwMode="auto">
            <a:xfrm>
              <a:off x="384" y="1296"/>
              <a:ext cx="4368" cy="2620"/>
              <a:chOff x="624" y="1344"/>
              <a:chExt cx="4368" cy="2620"/>
            </a:xfrm>
          </p:grpSpPr>
          <p:pic>
            <p:nvPicPr>
              <p:cNvPr id="276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 y="1344"/>
                <a:ext cx="4368" cy="2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8" name="Line 10"/>
              <p:cNvSpPr>
                <a:spLocks noChangeShapeType="1"/>
              </p:cNvSpPr>
              <p:nvPr/>
            </p:nvSpPr>
            <p:spPr bwMode="auto">
              <a:xfrm>
                <a:off x="672" y="2736"/>
                <a:ext cx="4272"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59" name="Rectangle 11"/>
              <p:cNvSpPr>
                <a:spLocks noChangeArrowheads="1"/>
              </p:cNvSpPr>
              <p:nvPr/>
            </p:nvSpPr>
            <p:spPr bwMode="auto">
              <a:xfrm>
                <a:off x="3456" y="2544"/>
                <a:ext cx="336"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7661" name="Rectangle 13"/>
            <p:cNvSpPr>
              <a:spLocks noChangeArrowheads="1"/>
            </p:cNvSpPr>
            <p:nvPr/>
          </p:nvSpPr>
          <p:spPr bwMode="auto">
            <a:xfrm>
              <a:off x="864" y="1248"/>
              <a:ext cx="816"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r>
                <a:rPr lang="zh-CN" altLang="en-US" sz="3000"/>
                <a:t>表4.16</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4"/>
                                        </p:tgtEl>
                                        <p:attrNameLst>
                                          <p:attrName>style.visibility</p:attrName>
                                        </p:attrNameLst>
                                      </p:cBhvr>
                                      <p:to>
                                        <p:strVal val="visible"/>
                                      </p:to>
                                    </p:set>
                                    <p:animEffect transition="in" filter="wipe(left)">
                                      <p:cBhvr>
                                        <p:cTn id="7" dur="300"/>
                                        <p:tgtEl>
                                          <p:spTgt spid="276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7662"/>
                                        </p:tgtEl>
                                        <p:attrNameLst>
                                          <p:attrName>style.visibility</p:attrName>
                                        </p:attrNameLst>
                                      </p:cBhvr>
                                      <p:to>
                                        <p:strVal val="visible"/>
                                      </p:to>
                                    </p:set>
                                    <p:anim calcmode="lin" valueType="num">
                                      <p:cBhvr additive="base">
                                        <p:cTn id="12" dur="500" fill="hold"/>
                                        <p:tgtEl>
                                          <p:spTgt spid="27662"/>
                                        </p:tgtEl>
                                        <p:attrNameLst>
                                          <p:attrName>ppt_x</p:attrName>
                                        </p:attrNameLst>
                                      </p:cBhvr>
                                      <p:tavLst>
                                        <p:tav tm="0">
                                          <p:val>
                                            <p:strVal val="0-#ppt_w/2"/>
                                          </p:val>
                                        </p:tav>
                                        <p:tav tm="100000">
                                          <p:val>
                                            <p:strVal val="#ppt_x"/>
                                          </p:val>
                                        </p:tav>
                                      </p:tavLst>
                                    </p:anim>
                                    <p:anim calcmode="lin" valueType="num">
                                      <p:cBhvr additive="base">
                                        <p:cTn id="13" dur="500" fill="hold"/>
                                        <p:tgtEl>
                                          <p:spTgt spid="2766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7655"/>
                                        </p:tgtEl>
                                        <p:attrNameLst>
                                          <p:attrName>style.visibility</p:attrName>
                                        </p:attrNameLst>
                                      </p:cBhvr>
                                      <p:to>
                                        <p:strVal val="visible"/>
                                      </p:to>
                                    </p:set>
                                    <p:animEffect transition="in" filter="wipe(left)">
                                      <p:cBhvr>
                                        <p:cTn id="18" dur="3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utoUpdateAnimBg="0"/>
      <p:bldP spid="2765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4F6C25DA-D49B-4E48-BE6C-0659FE020367}" type="slidenum">
              <a:rPr lang="zh-CN" altLang="en-US"/>
              <a:pPr/>
              <a:t>26</a:t>
            </a:fld>
            <a:endParaRPr lang="en-US" altLang="zh-CN"/>
          </a:p>
        </p:txBody>
      </p:sp>
      <p:sp>
        <p:nvSpPr>
          <p:cNvPr id="28676" name="Text Box 4"/>
          <p:cNvSpPr txBox="1">
            <a:spLocks noChangeArrowheads="1"/>
          </p:cNvSpPr>
          <p:nvPr/>
        </p:nvSpPr>
        <p:spPr bwMode="auto">
          <a:xfrm>
            <a:off x="2078944" y="826592"/>
            <a:ext cx="1201605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7. 确定齿轮各部分的表面粗糙度轮廓参数值</a:t>
            </a:r>
            <a:endParaRPr lang="en-US" altLang="zh-CN" b="1" dirty="0"/>
          </a:p>
        </p:txBody>
      </p:sp>
      <p:grpSp>
        <p:nvGrpSpPr>
          <p:cNvPr id="28682" name="Group 10"/>
          <p:cNvGrpSpPr>
            <a:grpSpLocks/>
          </p:cNvGrpSpPr>
          <p:nvPr/>
        </p:nvGrpSpPr>
        <p:grpSpPr bwMode="auto">
          <a:xfrm>
            <a:off x="1309688" y="2480536"/>
            <a:ext cx="13824480" cy="5208453"/>
            <a:chOff x="2064" y="480"/>
            <a:chExt cx="3408" cy="1521"/>
          </a:xfrm>
        </p:grpSpPr>
        <p:pic>
          <p:nvPicPr>
            <p:cNvPr id="286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4" y="480"/>
              <a:ext cx="3408" cy="152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8679" name="Rectangle 7"/>
            <p:cNvSpPr>
              <a:spLocks noChangeArrowheads="1"/>
            </p:cNvSpPr>
            <p:nvPr/>
          </p:nvSpPr>
          <p:spPr bwMode="auto">
            <a:xfrm>
              <a:off x="2976" y="1488"/>
              <a:ext cx="384" cy="144"/>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8680" name="Text Box 8"/>
          <p:cNvSpPr txBox="1">
            <a:spLocks noChangeArrowheads="1"/>
          </p:cNvSpPr>
          <p:nvPr/>
        </p:nvSpPr>
        <p:spPr bwMode="auto">
          <a:xfrm>
            <a:off x="1787900" y="1613482"/>
            <a:ext cx="1230709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（1）</a:t>
            </a:r>
            <a:r>
              <a:rPr lang="zh-CN" altLang="en-US" b="1" dirty="0">
                <a:solidFill>
                  <a:srgbClr val="CC0066"/>
                </a:solidFill>
              </a:rPr>
              <a:t>齿面</a:t>
            </a:r>
            <a:r>
              <a:rPr lang="zh-CN" altLang="en-US" b="1" dirty="0"/>
              <a:t>表面粗糙度轮廓参数值(表10.11）</a:t>
            </a:r>
            <a:r>
              <a:rPr lang="zh-CN" altLang="en-US" dirty="0"/>
              <a:t>：          </a:t>
            </a:r>
            <a:endParaRPr lang="en-US" altLang="zh-CN" dirty="0"/>
          </a:p>
        </p:txBody>
      </p:sp>
      <p:sp>
        <p:nvSpPr>
          <p:cNvPr id="28692" name="Rectangle 20"/>
          <p:cNvSpPr>
            <a:spLocks noChangeArrowheads="1"/>
          </p:cNvSpPr>
          <p:nvPr/>
        </p:nvSpPr>
        <p:spPr bwMode="auto">
          <a:xfrm>
            <a:off x="2910417" y="7763499"/>
            <a:ext cx="11496145"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齿面表面粗糙度为   </a:t>
            </a:r>
            <a:r>
              <a:rPr lang="en-US" altLang="zh-CN" b="1" i="1" dirty="0" smtClean="0">
                <a:solidFill>
                  <a:srgbClr val="C00000"/>
                </a:solidFill>
              </a:rPr>
              <a:t>R</a:t>
            </a:r>
            <a:r>
              <a:rPr lang="en-US" altLang="zh-CN" b="1" i="1" dirty="0" smtClean="0">
                <a:solidFill>
                  <a:srgbClr val="CC0066"/>
                </a:solidFill>
              </a:rPr>
              <a:t>a</a:t>
            </a:r>
            <a:r>
              <a:rPr lang="en-US" altLang="zh-CN" b="1" dirty="0">
                <a:solidFill>
                  <a:srgbClr val="CC0066"/>
                </a:solidFill>
              </a:rPr>
              <a:t>≤1.25μm</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6"/>
                                        </p:tgtEl>
                                        <p:attrNameLst>
                                          <p:attrName>style.visibility</p:attrName>
                                        </p:attrNameLst>
                                      </p:cBhvr>
                                      <p:to>
                                        <p:strVal val="visible"/>
                                      </p:to>
                                    </p:set>
                                    <p:animEffect transition="in" filter="wipe(left)">
                                      <p:cBhvr>
                                        <p:cTn id="7" dur="300"/>
                                        <p:tgtEl>
                                          <p:spTgt spid="286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680"/>
                                        </p:tgtEl>
                                        <p:attrNameLst>
                                          <p:attrName>style.visibility</p:attrName>
                                        </p:attrNameLst>
                                      </p:cBhvr>
                                      <p:to>
                                        <p:strVal val="visible"/>
                                      </p:to>
                                    </p:set>
                                    <p:animEffect transition="in" filter="wipe(left)">
                                      <p:cBhvr>
                                        <p:cTn id="12" dur="300"/>
                                        <p:tgtEl>
                                          <p:spTgt spid="286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8682"/>
                                        </p:tgtEl>
                                        <p:attrNameLst>
                                          <p:attrName>style.visibility</p:attrName>
                                        </p:attrNameLst>
                                      </p:cBhvr>
                                      <p:to>
                                        <p:strVal val="visible"/>
                                      </p:to>
                                    </p:set>
                                    <p:anim calcmode="lin" valueType="num">
                                      <p:cBhvr additive="base">
                                        <p:cTn id="17" dur="500" fill="hold"/>
                                        <p:tgtEl>
                                          <p:spTgt spid="28682"/>
                                        </p:tgtEl>
                                        <p:attrNameLst>
                                          <p:attrName>ppt_x</p:attrName>
                                        </p:attrNameLst>
                                      </p:cBhvr>
                                      <p:tavLst>
                                        <p:tav tm="0">
                                          <p:val>
                                            <p:strVal val="0-#ppt_w/2"/>
                                          </p:val>
                                        </p:tav>
                                        <p:tav tm="100000">
                                          <p:val>
                                            <p:strVal val="#ppt_x"/>
                                          </p:val>
                                        </p:tav>
                                      </p:tavLst>
                                    </p:anim>
                                    <p:anim calcmode="lin" valueType="num">
                                      <p:cBhvr additive="base">
                                        <p:cTn id="18" dur="500" fill="hold"/>
                                        <p:tgtEl>
                                          <p:spTgt spid="2868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28692"/>
                                        </p:tgtEl>
                                        <p:attrNameLst>
                                          <p:attrName>style.visibility</p:attrName>
                                        </p:attrNameLst>
                                      </p:cBhvr>
                                      <p:to>
                                        <p:strVal val="visible"/>
                                      </p:to>
                                    </p:set>
                                    <p:animEffect transition="in" filter="wipe(left)">
                                      <p:cBhvr>
                                        <p:cTn id="23" dur="300"/>
                                        <p:tgtEl>
                                          <p:spTgt spid="2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80" grpId="0" autoUpdateAnimBg="0"/>
      <p:bldP spid="2869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B8B2024A-FFE3-4CF9-BEBF-94FC2D1078C2}" type="slidenum">
              <a:rPr lang="zh-CN" altLang="en-US"/>
              <a:pPr/>
              <a:t>27</a:t>
            </a:fld>
            <a:endParaRPr lang="en-US" altLang="zh-CN"/>
          </a:p>
        </p:txBody>
      </p:sp>
      <p:sp>
        <p:nvSpPr>
          <p:cNvPr id="59396" name="Text Box 4"/>
          <p:cNvSpPr txBox="1">
            <a:spLocks noChangeArrowheads="1"/>
          </p:cNvSpPr>
          <p:nvPr/>
        </p:nvSpPr>
        <p:spPr bwMode="auto">
          <a:xfrm>
            <a:off x="1310029" y="916552"/>
            <a:ext cx="144065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（2）</a:t>
            </a:r>
            <a:r>
              <a:rPr lang="zh-CN" altLang="en-US" b="1" dirty="0">
                <a:solidFill>
                  <a:srgbClr val="CC0066"/>
                </a:solidFill>
              </a:rPr>
              <a:t>基准孔</a:t>
            </a:r>
            <a:r>
              <a:rPr lang="zh-CN" altLang="en-US" b="1" dirty="0"/>
              <a:t>表面粗糙度轮廓参数值</a:t>
            </a:r>
            <a:r>
              <a:rPr lang="zh-CN" altLang="en-US" dirty="0"/>
              <a:t>（表10.12）：</a:t>
            </a:r>
          </a:p>
        </p:txBody>
      </p:sp>
      <p:sp>
        <p:nvSpPr>
          <p:cNvPr id="59397" name="Rectangle 5"/>
          <p:cNvSpPr>
            <a:spLocks noChangeArrowheads="1"/>
          </p:cNvSpPr>
          <p:nvPr/>
        </p:nvSpPr>
        <p:spPr bwMode="auto">
          <a:xfrm>
            <a:off x="2765153" y="5564419"/>
            <a:ext cx="1120510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en-US" altLang="zh-CN" b="1" i="1"/>
              <a:t>Ra</a:t>
            </a:r>
            <a:r>
              <a:rPr lang="zh-CN" altLang="en-US" b="1"/>
              <a:t>的上限值为</a:t>
            </a:r>
          </a:p>
        </p:txBody>
      </p:sp>
      <p:grpSp>
        <p:nvGrpSpPr>
          <p:cNvPr id="59404" name="Group 12"/>
          <p:cNvGrpSpPr>
            <a:grpSpLocks/>
          </p:cNvGrpSpPr>
          <p:nvPr/>
        </p:nvGrpSpPr>
        <p:grpSpPr bwMode="auto">
          <a:xfrm>
            <a:off x="1310029" y="1821130"/>
            <a:ext cx="14406563" cy="3655753"/>
            <a:chOff x="288" y="480"/>
            <a:chExt cx="4752" cy="1561"/>
          </a:xfrm>
        </p:grpSpPr>
        <p:pic>
          <p:nvPicPr>
            <p:cNvPr id="5939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 y="480"/>
              <a:ext cx="4752" cy="15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9400" name="Rectangle 8"/>
            <p:cNvSpPr>
              <a:spLocks noChangeArrowheads="1"/>
            </p:cNvSpPr>
            <p:nvPr/>
          </p:nvSpPr>
          <p:spPr bwMode="auto">
            <a:xfrm>
              <a:off x="3360" y="1344"/>
              <a:ext cx="768"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9403" name="Rectangle 11"/>
          <p:cNvSpPr>
            <a:spLocks noChangeArrowheads="1"/>
          </p:cNvSpPr>
          <p:nvPr/>
        </p:nvSpPr>
        <p:spPr bwMode="auto">
          <a:xfrm>
            <a:off x="2764897" y="6295108"/>
            <a:ext cx="10040937" cy="104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spcBef>
                <a:spcPct val="50000"/>
              </a:spcBef>
            </a:pPr>
            <a:r>
              <a:rPr lang="zh-CN" altLang="en-US" sz="4800" b="1"/>
              <a:t>1.25~2.5</a:t>
            </a:r>
            <a:r>
              <a:rPr lang="en-US" altLang="zh-CN" sz="4800" b="1"/>
              <a:t>μm </a:t>
            </a:r>
            <a:r>
              <a:rPr lang="zh-CN" altLang="en-US" sz="4800" b="1"/>
              <a:t>   取</a:t>
            </a:r>
            <a:r>
              <a:rPr lang="zh-CN" altLang="en-US" sz="4800" b="1">
                <a:solidFill>
                  <a:srgbClr val="CC0066"/>
                </a:solidFill>
              </a:rPr>
              <a:t>2 </a:t>
            </a:r>
            <a:r>
              <a:rPr lang="en-US" altLang="zh-CN" sz="4800" b="1">
                <a:solidFill>
                  <a:srgbClr val="CC0066"/>
                </a:solidFill>
              </a:rPr>
              <a:t>μm</a:t>
            </a:r>
            <a:r>
              <a:rPr lang="en-US" altLang="zh-CN" sz="4800" b="1"/>
              <a:t>。</a:t>
            </a:r>
            <a:endParaRPr lang="zh-CN" altLang="en-US" sz="48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9396"/>
                                        </p:tgtEl>
                                        <p:attrNameLst>
                                          <p:attrName>style.visibility</p:attrName>
                                        </p:attrNameLst>
                                      </p:cBhvr>
                                      <p:to>
                                        <p:strVal val="visible"/>
                                      </p:to>
                                    </p:set>
                                    <p:animEffect transition="in" filter="wipe(left)">
                                      <p:cBhvr>
                                        <p:cTn id="7" dur="300"/>
                                        <p:tgtEl>
                                          <p:spTgt spid="593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9404"/>
                                        </p:tgtEl>
                                        <p:attrNameLst>
                                          <p:attrName>style.visibility</p:attrName>
                                        </p:attrNameLst>
                                      </p:cBhvr>
                                      <p:to>
                                        <p:strVal val="visible"/>
                                      </p:to>
                                    </p:set>
                                    <p:anim calcmode="lin" valueType="num">
                                      <p:cBhvr additive="base">
                                        <p:cTn id="12" dur="500" fill="hold"/>
                                        <p:tgtEl>
                                          <p:spTgt spid="59404"/>
                                        </p:tgtEl>
                                        <p:attrNameLst>
                                          <p:attrName>ppt_x</p:attrName>
                                        </p:attrNameLst>
                                      </p:cBhvr>
                                      <p:tavLst>
                                        <p:tav tm="0">
                                          <p:val>
                                            <p:strVal val="0-#ppt_w/2"/>
                                          </p:val>
                                        </p:tav>
                                        <p:tav tm="100000">
                                          <p:val>
                                            <p:strVal val="#ppt_x"/>
                                          </p:val>
                                        </p:tav>
                                      </p:tavLst>
                                    </p:anim>
                                    <p:anim calcmode="lin" valueType="num">
                                      <p:cBhvr additive="base">
                                        <p:cTn id="13" dur="500" fill="hold"/>
                                        <p:tgtEl>
                                          <p:spTgt spid="5940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9397"/>
                                        </p:tgtEl>
                                        <p:attrNameLst>
                                          <p:attrName>style.visibility</p:attrName>
                                        </p:attrNameLst>
                                      </p:cBhvr>
                                      <p:to>
                                        <p:strVal val="visible"/>
                                      </p:to>
                                    </p:set>
                                    <p:animEffect transition="in" filter="wipe(left)">
                                      <p:cBhvr>
                                        <p:cTn id="18" dur="300"/>
                                        <p:tgtEl>
                                          <p:spTgt spid="5939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9403"/>
                                        </p:tgtEl>
                                        <p:attrNameLst>
                                          <p:attrName>style.visibility</p:attrName>
                                        </p:attrNameLst>
                                      </p:cBhvr>
                                      <p:to>
                                        <p:strVal val="visible"/>
                                      </p:to>
                                    </p:set>
                                    <p:animEffect transition="in" filter="wipe(left)">
                                      <p:cBhvr>
                                        <p:cTn id="23" dur="300"/>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autoUpdateAnimBg="0"/>
      <p:bldP spid="59397" grpId="0" autoUpdateAnimBg="0"/>
      <p:bldP spid="5940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5"/>
          <p:cNvSpPr>
            <a:spLocks noGrp="1"/>
          </p:cNvSpPr>
          <p:nvPr>
            <p:ph type="sldNum" sz="quarter" idx="12"/>
          </p:nvPr>
        </p:nvSpPr>
        <p:spPr/>
        <p:txBody>
          <a:bodyPr/>
          <a:lstStyle/>
          <a:p>
            <a:fld id="{67226BE0-9154-4F6B-87F9-2E216A8811CE}" type="slidenum">
              <a:rPr lang="zh-CN" altLang="en-US"/>
              <a:pPr/>
              <a:t>28</a:t>
            </a:fld>
            <a:endParaRPr lang="en-US" altLang="zh-CN"/>
          </a:p>
        </p:txBody>
      </p:sp>
      <p:sp>
        <p:nvSpPr>
          <p:cNvPr id="60420" name="Text Box 4"/>
          <p:cNvSpPr txBox="1">
            <a:spLocks noChangeArrowheads="1"/>
          </p:cNvSpPr>
          <p:nvPr/>
        </p:nvSpPr>
        <p:spPr bwMode="auto">
          <a:xfrm>
            <a:off x="1039730" y="757936"/>
            <a:ext cx="14302647"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(3)</a:t>
            </a:r>
            <a:r>
              <a:rPr lang="zh-CN" altLang="en-US" b="1" dirty="0">
                <a:solidFill>
                  <a:srgbClr val="CC0066"/>
                </a:solidFill>
              </a:rPr>
              <a:t> 基准端面和顶圆</a:t>
            </a:r>
            <a:r>
              <a:rPr lang="zh-CN" altLang="en-US" b="1" dirty="0"/>
              <a:t>表面粗糙度轮廓参数值(表10.12）</a:t>
            </a:r>
            <a:r>
              <a:rPr lang="en-US" altLang="zh-CN" b="1" dirty="0">
                <a:solidFill>
                  <a:srgbClr val="CC0066"/>
                </a:solidFill>
              </a:rPr>
              <a:t>：</a:t>
            </a:r>
          </a:p>
        </p:txBody>
      </p:sp>
      <p:sp>
        <p:nvSpPr>
          <p:cNvPr id="60421" name="Rectangle 5"/>
          <p:cNvSpPr>
            <a:spLocks noChangeArrowheads="1"/>
          </p:cNvSpPr>
          <p:nvPr/>
        </p:nvSpPr>
        <p:spPr bwMode="auto">
          <a:xfrm>
            <a:off x="3305028" y="5877060"/>
            <a:ext cx="8294688" cy="104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800" dirty="0"/>
              <a:t>   </a:t>
            </a:r>
            <a:r>
              <a:rPr lang="zh-CN" altLang="en-US" sz="4800" b="1" dirty="0"/>
              <a:t>取</a:t>
            </a:r>
            <a:r>
              <a:rPr lang="zh-CN" altLang="en-US" sz="4800" b="1" dirty="0">
                <a:solidFill>
                  <a:srgbClr val="CC0066"/>
                </a:solidFill>
              </a:rPr>
              <a:t>3.2 </a:t>
            </a:r>
            <a:r>
              <a:rPr lang="en-US" altLang="zh-CN" sz="4800" b="1" dirty="0" err="1">
                <a:solidFill>
                  <a:srgbClr val="CC0066"/>
                </a:solidFill>
              </a:rPr>
              <a:t>μm</a:t>
            </a:r>
            <a:r>
              <a:rPr lang="en-US" altLang="zh-CN" sz="4800" b="1" dirty="0"/>
              <a:t>。</a:t>
            </a:r>
            <a:endParaRPr lang="zh-CN" altLang="en-US" sz="4800" b="1" dirty="0"/>
          </a:p>
        </p:txBody>
      </p:sp>
      <p:sp>
        <p:nvSpPr>
          <p:cNvPr id="60422" name="Text Box 6"/>
          <p:cNvSpPr txBox="1">
            <a:spLocks noChangeArrowheads="1"/>
          </p:cNvSpPr>
          <p:nvPr/>
        </p:nvSpPr>
        <p:spPr bwMode="auto">
          <a:xfrm>
            <a:off x="810777" y="6697677"/>
            <a:ext cx="455254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dirty="0"/>
              <a:t>(4) </a:t>
            </a:r>
            <a:r>
              <a:rPr lang="zh-CN" altLang="en-US" b="1" dirty="0">
                <a:solidFill>
                  <a:srgbClr val="CC0066"/>
                </a:solidFill>
              </a:rPr>
              <a:t>键槽</a:t>
            </a:r>
            <a:endParaRPr lang="zh-CN" altLang="en-US" dirty="0"/>
          </a:p>
        </p:txBody>
      </p:sp>
      <p:sp>
        <p:nvSpPr>
          <p:cNvPr id="60423" name="Text Box 7"/>
          <p:cNvSpPr txBox="1">
            <a:spLocks noChangeArrowheads="1"/>
          </p:cNvSpPr>
          <p:nvPr/>
        </p:nvSpPr>
        <p:spPr bwMode="auto">
          <a:xfrm>
            <a:off x="498524" y="8136514"/>
            <a:ext cx="1370346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（5）</a:t>
            </a:r>
            <a:r>
              <a:rPr lang="zh-CN" altLang="en-US" b="1" dirty="0">
                <a:solidFill>
                  <a:srgbClr val="CC0066"/>
                </a:solidFill>
              </a:rPr>
              <a:t>其余表面</a:t>
            </a:r>
            <a:r>
              <a:rPr lang="zh-CN" altLang="en-US" b="1" dirty="0"/>
              <a:t>粗糙度轮廓参数值：    </a:t>
            </a:r>
            <a:r>
              <a:rPr lang="en-US" altLang="zh-CN" b="1" i="1" dirty="0"/>
              <a:t>Ra</a:t>
            </a:r>
            <a:r>
              <a:rPr lang="en-US" altLang="zh-CN" b="1" dirty="0"/>
              <a:t>≤12.5μm。</a:t>
            </a:r>
            <a:endParaRPr lang="zh-CN" altLang="en-US" b="1" dirty="0"/>
          </a:p>
        </p:txBody>
      </p:sp>
      <p:grpSp>
        <p:nvGrpSpPr>
          <p:cNvPr id="60428" name="Group 12"/>
          <p:cNvGrpSpPr>
            <a:grpSpLocks/>
          </p:cNvGrpSpPr>
          <p:nvPr/>
        </p:nvGrpSpPr>
        <p:grpSpPr bwMode="auto">
          <a:xfrm>
            <a:off x="1060553" y="1605156"/>
            <a:ext cx="14406563" cy="3655753"/>
            <a:chOff x="192" y="720"/>
            <a:chExt cx="4752" cy="1561"/>
          </a:xfrm>
        </p:grpSpPr>
        <p:pic>
          <p:nvPicPr>
            <p:cNvPr id="6042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 y="720"/>
              <a:ext cx="4752" cy="156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nvGrpSpPr>
            <p:cNvPr id="60427" name="Group 11"/>
            <p:cNvGrpSpPr>
              <a:grpSpLocks/>
            </p:cNvGrpSpPr>
            <p:nvPr/>
          </p:nvGrpSpPr>
          <p:grpSpPr bwMode="auto">
            <a:xfrm>
              <a:off x="2592" y="1920"/>
              <a:ext cx="1248" cy="336"/>
              <a:chOff x="2592" y="1920"/>
              <a:chExt cx="1248" cy="336"/>
            </a:xfrm>
          </p:grpSpPr>
          <p:sp>
            <p:nvSpPr>
              <p:cNvPr id="60425" name="Rectangle 9"/>
              <p:cNvSpPr>
                <a:spLocks noChangeArrowheads="1"/>
              </p:cNvSpPr>
              <p:nvPr/>
            </p:nvSpPr>
            <p:spPr bwMode="auto">
              <a:xfrm>
                <a:off x="2592" y="1920"/>
                <a:ext cx="576"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6" name="Rectangle 10"/>
              <p:cNvSpPr>
                <a:spLocks noChangeArrowheads="1"/>
              </p:cNvSpPr>
              <p:nvPr/>
            </p:nvSpPr>
            <p:spPr bwMode="auto">
              <a:xfrm>
                <a:off x="3264" y="2064"/>
                <a:ext cx="576"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0429" name="Rectangle 13"/>
          <p:cNvSpPr>
            <a:spLocks noChangeArrowheads="1"/>
          </p:cNvSpPr>
          <p:nvPr/>
        </p:nvSpPr>
        <p:spPr bwMode="auto">
          <a:xfrm>
            <a:off x="1122215" y="5202585"/>
            <a:ext cx="1186153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spcBef>
                <a:spcPct val="50000"/>
              </a:spcBef>
            </a:pPr>
            <a:r>
              <a:rPr lang="zh-CN" altLang="en-US" b="1" dirty="0"/>
              <a:t>基准端面和顶圆</a:t>
            </a:r>
            <a:r>
              <a:rPr lang="en-US" altLang="zh-CN" b="1" i="1" dirty="0"/>
              <a:t>Ra</a:t>
            </a:r>
            <a:r>
              <a:rPr lang="zh-CN" altLang="en-US" b="1" dirty="0"/>
              <a:t>的上限值为2.5~5</a:t>
            </a:r>
            <a:r>
              <a:rPr lang="en-US" altLang="zh-CN" b="1" dirty="0" err="1"/>
              <a:t>μm</a:t>
            </a:r>
            <a:endParaRPr lang="zh-CN" altLang="en-US" b="1" dirty="0"/>
          </a:p>
        </p:txBody>
      </p:sp>
      <p:sp>
        <p:nvSpPr>
          <p:cNvPr id="60430" name="Rectangle 14"/>
          <p:cNvSpPr>
            <a:spLocks noChangeArrowheads="1"/>
          </p:cNvSpPr>
          <p:nvPr/>
        </p:nvSpPr>
        <p:spPr bwMode="auto">
          <a:xfrm>
            <a:off x="2993290" y="6611046"/>
            <a:ext cx="11995358" cy="104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spcBef>
                <a:spcPct val="50000"/>
              </a:spcBef>
            </a:pPr>
            <a:r>
              <a:rPr lang="zh-CN" altLang="en-US" b="1" dirty="0"/>
              <a:t>配合表面粗糙度轮廓参数值：</a:t>
            </a:r>
            <a:r>
              <a:rPr lang="en-US" altLang="zh-CN" sz="4800" b="1" i="1" dirty="0"/>
              <a:t>Ra</a:t>
            </a:r>
            <a:r>
              <a:rPr lang="en-US" altLang="zh-CN" sz="4800" b="1" dirty="0"/>
              <a:t>≤3.2μm</a:t>
            </a:r>
            <a:r>
              <a:rPr lang="zh-CN" altLang="en-US" b="1" dirty="0"/>
              <a:t>；</a:t>
            </a:r>
          </a:p>
        </p:txBody>
      </p:sp>
      <p:sp>
        <p:nvSpPr>
          <p:cNvPr id="60431" name="Rectangle 15"/>
          <p:cNvSpPr>
            <a:spLocks noChangeArrowheads="1"/>
          </p:cNvSpPr>
          <p:nvPr/>
        </p:nvSpPr>
        <p:spPr bwMode="auto">
          <a:xfrm>
            <a:off x="2868550" y="7372154"/>
            <a:ext cx="11870660"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spcBef>
                <a:spcPct val="50000"/>
              </a:spcBef>
            </a:pPr>
            <a:r>
              <a:rPr lang="zh-CN" altLang="en-US" b="1" dirty="0"/>
              <a:t>非配合表面粗糙度轮廓参数值： </a:t>
            </a:r>
            <a:r>
              <a:rPr lang="en-US" altLang="zh-CN" b="1" i="1" dirty="0"/>
              <a:t>Ra</a:t>
            </a:r>
            <a:r>
              <a:rPr lang="en-US" altLang="zh-CN" b="1" dirty="0"/>
              <a:t>≤6.3μm。</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gtEl>
                                        <p:attrNameLst>
                                          <p:attrName>style.visibility</p:attrName>
                                        </p:attrNameLst>
                                      </p:cBhvr>
                                      <p:to>
                                        <p:strVal val="visible"/>
                                      </p:to>
                                    </p:set>
                                    <p:animEffect transition="in" filter="wipe(left)">
                                      <p:cBhvr>
                                        <p:cTn id="7" dur="300"/>
                                        <p:tgtEl>
                                          <p:spTgt spid="60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0428"/>
                                        </p:tgtEl>
                                        <p:attrNameLst>
                                          <p:attrName>style.visibility</p:attrName>
                                        </p:attrNameLst>
                                      </p:cBhvr>
                                      <p:to>
                                        <p:strVal val="visible"/>
                                      </p:to>
                                    </p:set>
                                    <p:anim calcmode="lin" valueType="num">
                                      <p:cBhvr additive="base">
                                        <p:cTn id="12" dur="500" fill="hold"/>
                                        <p:tgtEl>
                                          <p:spTgt spid="60428"/>
                                        </p:tgtEl>
                                        <p:attrNameLst>
                                          <p:attrName>ppt_x</p:attrName>
                                        </p:attrNameLst>
                                      </p:cBhvr>
                                      <p:tavLst>
                                        <p:tav tm="0">
                                          <p:val>
                                            <p:strVal val="0-#ppt_w/2"/>
                                          </p:val>
                                        </p:tav>
                                        <p:tav tm="100000">
                                          <p:val>
                                            <p:strVal val="#ppt_x"/>
                                          </p:val>
                                        </p:tav>
                                      </p:tavLst>
                                    </p:anim>
                                    <p:anim calcmode="lin" valueType="num">
                                      <p:cBhvr additive="base">
                                        <p:cTn id="13" dur="500" fill="hold"/>
                                        <p:tgtEl>
                                          <p:spTgt spid="6042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0429"/>
                                        </p:tgtEl>
                                        <p:attrNameLst>
                                          <p:attrName>style.visibility</p:attrName>
                                        </p:attrNameLst>
                                      </p:cBhvr>
                                      <p:to>
                                        <p:strVal val="visible"/>
                                      </p:to>
                                    </p:set>
                                    <p:animEffect transition="in" filter="wipe(left)">
                                      <p:cBhvr>
                                        <p:cTn id="18" dur="300"/>
                                        <p:tgtEl>
                                          <p:spTgt spid="6042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0421"/>
                                        </p:tgtEl>
                                        <p:attrNameLst>
                                          <p:attrName>style.visibility</p:attrName>
                                        </p:attrNameLst>
                                      </p:cBhvr>
                                      <p:to>
                                        <p:strVal val="visible"/>
                                      </p:to>
                                    </p:set>
                                    <p:animEffect transition="in" filter="wipe(left)">
                                      <p:cBhvr>
                                        <p:cTn id="23" dur="300"/>
                                        <p:tgtEl>
                                          <p:spTgt spid="6042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0422"/>
                                        </p:tgtEl>
                                        <p:attrNameLst>
                                          <p:attrName>style.visibility</p:attrName>
                                        </p:attrNameLst>
                                      </p:cBhvr>
                                      <p:to>
                                        <p:strVal val="visible"/>
                                      </p:to>
                                    </p:set>
                                    <p:animEffect transition="in" filter="wipe(left)">
                                      <p:cBhvr>
                                        <p:cTn id="28" dur="300"/>
                                        <p:tgtEl>
                                          <p:spTgt spid="604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0430"/>
                                        </p:tgtEl>
                                        <p:attrNameLst>
                                          <p:attrName>style.visibility</p:attrName>
                                        </p:attrNameLst>
                                      </p:cBhvr>
                                      <p:to>
                                        <p:strVal val="visible"/>
                                      </p:to>
                                    </p:set>
                                    <p:animEffect transition="in" filter="wipe(left)">
                                      <p:cBhvr>
                                        <p:cTn id="33" dur="300"/>
                                        <p:tgtEl>
                                          <p:spTgt spid="6043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0431"/>
                                        </p:tgtEl>
                                        <p:attrNameLst>
                                          <p:attrName>style.visibility</p:attrName>
                                        </p:attrNameLst>
                                      </p:cBhvr>
                                      <p:to>
                                        <p:strVal val="visible"/>
                                      </p:to>
                                    </p:set>
                                    <p:animEffect transition="in" filter="wipe(left)">
                                      <p:cBhvr>
                                        <p:cTn id="38" dur="300"/>
                                        <p:tgtEl>
                                          <p:spTgt spid="6043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60423"/>
                                        </p:tgtEl>
                                        <p:attrNameLst>
                                          <p:attrName>style.visibility</p:attrName>
                                        </p:attrNameLst>
                                      </p:cBhvr>
                                      <p:to>
                                        <p:strVal val="visible"/>
                                      </p:to>
                                    </p:set>
                                    <p:animEffect transition="in" filter="wipe(left)">
                                      <p:cBhvr>
                                        <p:cTn id="43" dur="3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utoUpdateAnimBg="0"/>
      <p:bldP spid="60421" grpId="0" autoUpdateAnimBg="0"/>
      <p:bldP spid="60422" grpId="0" autoUpdateAnimBg="0"/>
      <p:bldP spid="60423" grpId="0" autoUpdateAnimBg="0"/>
      <p:bldP spid="60429" grpId="0" autoUpdateAnimBg="0"/>
      <p:bldP spid="60430" grpId="0" autoUpdateAnimBg="0"/>
      <p:bldP spid="6043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835F2D9C-BCD7-4066-A81F-D653A55D70E9}" type="slidenum">
              <a:rPr lang="zh-CN" altLang="en-US"/>
              <a:pPr/>
              <a:t>29</a:t>
            </a:fld>
            <a:endParaRPr lang="en-US" altLang="zh-CN"/>
          </a:p>
        </p:txBody>
      </p:sp>
      <p:sp>
        <p:nvSpPr>
          <p:cNvPr id="29700" name="Text Box 4"/>
          <p:cNvSpPr txBox="1">
            <a:spLocks noChangeArrowheads="1"/>
          </p:cNvSpPr>
          <p:nvPr/>
        </p:nvSpPr>
        <p:spPr bwMode="auto">
          <a:xfrm>
            <a:off x="1870643" y="1799835"/>
            <a:ext cx="13418533"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800" b="1" dirty="0"/>
              <a:t>8. 确定齿轮的未注尺寸公差和未注几何公差</a:t>
            </a:r>
          </a:p>
        </p:txBody>
      </p:sp>
      <p:sp>
        <p:nvSpPr>
          <p:cNvPr id="29701" name="Text Box 5"/>
          <p:cNvSpPr txBox="1">
            <a:spLocks noChangeArrowheads="1"/>
          </p:cNvSpPr>
          <p:nvPr/>
        </p:nvSpPr>
        <p:spPr bwMode="auto">
          <a:xfrm>
            <a:off x="1371692" y="2700928"/>
            <a:ext cx="14727921" cy="2375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50000"/>
              </a:lnSpc>
            </a:pPr>
            <a:r>
              <a:rPr lang="zh-CN" altLang="en-US" sz="4800" b="1"/>
              <a:t>（1） 未注尺寸公差按</a:t>
            </a:r>
            <a:r>
              <a:rPr lang="en-US" altLang="zh-CN" sz="4800" b="1"/>
              <a:t>GB/T1804</a:t>
            </a:r>
            <a:r>
              <a:rPr lang="zh-CN" altLang="en-US" sz="4800" b="1"/>
              <a:t>给出公差等级 </a:t>
            </a:r>
          </a:p>
          <a:p>
            <a:pPr>
              <a:lnSpc>
                <a:spcPct val="150000"/>
              </a:lnSpc>
            </a:pPr>
            <a:r>
              <a:rPr lang="zh-CN" altLang="en-US" sz="4800" b="1"/>
              <a:t>            中取中等级</a:t>
            </a:r>
            <a:r>
              <a:rPr lang="en-US" altLang="zh-CN" sz="4800" b="1"/>
              <a:t>m 。</a:t>
            </a:r>
          </a:p>
        </p:txBody>
      </p:sp>
      <p:sp>
        <p:nvSpPr>
          <p:cNvPr id="29702" name="Text Box 6"/>
          <p:cNvSpPr txBox="1">
            <a:spLocks noChangeArrowheads="1"/>
          </p:cNvSpPr>
          <p:nvPr/>
        </p:nvSpPr>
        <p:spPr bwMode="auto">
          <a:xfrm>
            <a:off x="1371692" y="4611943"/>
            <a:ext cx="14727921" cy="2375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50000"/>
              </a:lnSpc>
            </a:pPr>
            <a:r>
              <a:rPr lang="zh-CN" altLang="en-US" sz="4800" b="1" dirty="0"/>
              <a:t>（2） 未注几何公差按</a:t>
            </a:r>
            <a:r>
              <a:rPr lang="en-US" altLang="zh-CN" sz="4800" b="1" dirty="0"/>
              <a:t>GB/T1184</a:t>
            </a:r>
            <a:r>
              <a:rPr lang="zh-CN" altLang="en-US" sz="4800" b="1" dirty="0"/>
              <a:t>给出公差等级 </a:t>
            </a:r>
          </a:p>
          <a:p>
            <a:pPr>
              <a:lnSpc>
                <a:spcPct val="150000"/>
              </a:lnSpc>
            </a:pPr>
            <a:r>
              <a:rPr lang="zh-CN" altLang="en-US" sz="4800" b="1" dirty="0"/>
              <a:t>            中取中等级</a:t>
            </a:r>
            <a:r>
              <a:rPr lang="en-US" altLang="zh-CN" sz="4800" b="1" dirty="0"/>
              <a:t>K 。</a:t>
            </a:r>
          </a:p>
        </p:txBody>
      </p:sp>
      <p:sp>
        <p:nvSpPr>
          <p:cNvPr id="29703" name="Text Box 7"/>
          <p:cNvSpPr txBox="1">
            <a:spLocks noChangeArrowheads="1"/>
          </p:cNvSpPr>
          <p:nvPr/>
        </p:nvSpPr>
        <p:spPr bwMode="auto">
          <a:xfrm>
            <a:off x="1942182" y="6697927"/>
            <a:ext cx="11205104"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a:t>9. 齿轮工作图( 在下页</a:t>
            </a:r>
            <a:r>
              <a:rPr lang="en-US" altLang="zh-CN" sz="4800" b="1"/>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0"/>
                                        </p:tgtEl>
                                        <p:attrNameLst>
                                          <p:attrName>style.visibility</p:attrName>
                                        </p:attrNameLst>
                                      </p:cBhvr>
                                      <p:to>
                                        <p:strVal val="visible"/>
                                      </p:to>
                                    </p:set>
                                    <p:animEffect transition="in" filter="wipe(left)">
                                      <p:cBhvr>
                                        <p:cTn id="7" dur="300"/>
                                        <p:tgtEl>
                                          <p:spTgt spid="297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9701"/>
                                        </p:tgtEl>
                                        <p:attrNameLst>
                                          <p:attrName>style.visibility</p:attrName>
                                        </p:attrNameLst>
                                      </p:cBhvr>
                                      <p:to>
                                        <p:strVal val="visible"/>
                                      </p:to>
                                    </p:set>
                                    <p:animEffect transition="in" filter="wipe(left)">
                                      <p:cBhvr>
                                        <p:cTn id="12" dur="300"/>
                                        <p:tgtEl>
                                          <p:spTgt spid="297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9702"/>
                                        </p:tgtEl>
                                        <p:attrNameLst>
                                          <p:attrName>style.visibility</p:attrName>
                                        </p:attrNameLst>
                                      </p:cBhvr>
                                      <p:to>
                                        <p:strVal val="visible"/>
                                      </p:to>
                                    </p:set>
                                    <p:animEffect transition="in" filter="wipe(left)">
                                      <p:cBhvr>
                                        <p:cTn id="17" dur="300"/>
                                        <p:tgtEl>
                                          <p:spTgt spid="297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9703"/>
                                        </p:tgtEl>
                                        <p:attrNameLst>
                                          <p:attrName>style.visibility</p:attrName>
                                        </p:attrNameLst>
                                      </p:cBhvr>
                                      <p:to>
                                        <p:strVal val="visible"/>
                                      </p:to>
                                    </p:set>
                                    <p:animEffect transition="in" filter="wipe(left)">
                                      <p:cBhvr>
                                        <p:cTn id="22" dur="3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P spid="29701" grpId="0" autoUpdateAnimBg="0"/>
      <p:bldP spid="29702" grpId="0" autoUpdateAnimBg="0"/>
      <p:bldP spid="29703"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1192A45-7801-4366-AA02-F2DF4524B158}" type="slidenum">
              <a:rPr lang="zh-CN" altLang="en-US"/>
              <a:pPr/>
              <a:t>3</a:t>
            </a:fld>
            <a:endParaRPr lang="en-US" altLang="zh-CN"/>
          </a:p>
        </p:txBody>
      </p:sp>
      <p:sp>
        <p:nvSpPr>
          <p:cNvPr id="6148" name="Text Box 4"/>
          <p:cNvSpPr txBox="1">
            <a:spLocks noChangeArrowheads="1"/>
          </p:cNvSpPr>
          <p:nvPr/>
        </p:nvSpPr>
        <p:spPr bwMode="auto">
          <a:xfrm>
            <a:off x="3346980" y="345327"/>
            <a:ext cx="11984247"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12.1 典 型 零 件 的 精 度 设 计</a:t>
            </a:r>
          </a:p>
        </p:txBody>
      </p:sp>
      <p:sp>
        <p:nvSpPr>
          <p:cNvPr id="6149" name="Text Box 5"/>
          <p:cNvSpPr txBox="1">
            <a:spLocks noChangeArrowheads="1"/>
          </p:cNvSpPr>
          <p:nvPr/>
        </p:nvSpPr>
        <p:spPr bwMode="auto">
          <a:xfrm>
            <a:off x="1371692" y="1031101"/>
            <a:ext cx="13959535" cy="150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a:t>
            </a:r>
            <a:r>
              <a:rPr lang="zh-CN" altLang="en-US" sz="3200" b="1" dirty="0"/>
              <a:t>以一级圆柱齿轮减速器(图12.1所示</a:t>
            </a:r>
            <a:r>
              <a:rPr lang="en-US" altLang="zh-CN" sz="3200" b="1" dirty="0"/>
              <a:t>)</a:t>
            </a:r>
            <a:r>
              <a:rPr lang="zh-CN" altLang="en-US" sz="3200" b="1" dirty="0"/>
              <a:t>的主要零件为例，来说明机械零件的精度设计的具体过程和方法，以便为后续课打下基础。</a:t>
            </a:r>
          </a:p>
        </p:txBody>
      </p:sp>
      <p:pic>
        <p:nvPicPr>
          <p:cNvPr id="870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9597" y="2370156"/>
            <a:ext cx="12410325" cy="7512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8"/>
                                        </p:tgtEl>
                                        <p:attrNameLst>
                                          <p:attrName>style.visibility</p:attrName>
                                        </p:attrNameLst>
                                      </p:cBhvr>
                                      <p:to>
                                        <p:strVal val="visible"/>
                                      </p:to>
                                    </p:set>
                                    <p:animEffect transition="in" filter="wipe(left)">
                                      <p:cBhvr>
                                        <p:cTn id="7" dur="300"/>
                                        <p:tgtEl>
                                          <p:spTgt spid="61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49"/>
                                        </p:tgtEl>
                                        <p:attrNameLst>
                                          <p:attrName>style.visibility</p:attrName>
                                        </p:attrNameLst>
                                      </p:cBhvr>
                                      <p:to>
                                        <p:strVal val="visible"/>
                                      </p:to>
                                    </p:set>
                                    <p:animEffect transition="in" filter="wipe(left)">
                                      <p:cBhvr>
                                        <p:cTn id="12" dur="300"/>
                                        <p:tgtEl>
                                          <p:spTgt spid="614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7042"/>
                                        </p:tgtEl>
                                        <p:attrNameLst>
                                          <p:attrName>style.visibility</p:attrName>
                                        </p:attrNameLst>
                                      </p:cBhvr>
                                      <p:to>
                                        <p:strVal val="visible"/>
                                      </p:to>
                                    </p:set>
                                    <p:anim calcmode="lin" valueType="num">
                                      <p:cBhvr additive="base">
                                        <p:cTn id="17" dur="500" fill="hold"/>
                                        <p:tgtEl>
                                          <p:spTgt spid="87042"/>
                                        </p:tgtEl>
                                        <p:attrNameLst>
                                          <p:attrName>ppt_x</p:attrName>
                                        </p:attrNameLst>
                                      </p:cBhvr>
                                      <p:tavLst>
                                        <p:tav tm="0">
                                          <p:val>
                                            <p:strVal val="#ppt_x"/>
                                          </p:val>
                                        </p:tav>
                                        <p:tav tm="100000">
                                          <p:val>
                                            <p:strVal val="#ppt_x"/>
                                          </p:val>
                                        </p:tav>
                                      </p:tavLst>
                                    </p:anim>
                                    <p:anim calcmode="lin" valueType="num">
                                      <p:cBhvr additive="base">
                                        <p:cTn id="1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utoUpdateAnimBg="0"/>
      <p:bldP spid="6149"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5"/>
          <p:cNvSpPr>
            <a:spLocks noGrp="1"/>
          </p:cNvSpPr>
          <p:nvPr>
            <p:ph type="sldNum" sz="quarter" idx="12"/>
          </p:nvPr>
        </p:nvSpPr>
        <p:spPr>
          <a:xfrm>
            <a:off x="13627794" y="337238"/>
            <a:ext cx="3638020" cy="674476"/>
          </a:xfrm>
        </p:spPr>
        <p:txBody>
          <a:bodyPr/>
          <a:lstStyle/>
          <a:p>
            <a:fld id="{C869A6C7-B8FA-42C3-B23A-06BB8BA449C9}" type="slidenum">
              <a:rPr lang="zh-CN" altLang="en-US"/>
              <a:pPr/>
              <a:t>30</a:t>
            </a:fld>
            <a:endParaRPr lang="en-US" altLang="zh-CN"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8402" y="90017"/>
            <a:ext cx="14631929" cy="995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燕尾形箭头 8">
            <a:hlinkClick r:id="rId3" action="ppaction://hlinksldjump"/>
          </p:cNvPr>
          <p:cNvSpPr/>
          <p:nvPr/>
        </p:nvSpPr>
        <p:spPr bwMode="auto">
          <a:xfrm>
            <a:off x="522338" y="8082905"/>
            <a:ext cx="3544940" cy="1608257"/>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灯片编号占位符 5"/>
          <p:cNvSpPr>
            <a:spLocks noGrp="1"/>
          </p:cNvSpPr>
          <p:nvPr>
            <p:ph type="sldNum" sz="quarter" idx="12"/>
          </p:nvPr>
        </p:nvSpPr>
        <p:spPr/>
        <p:txBody>
          <a:bodyPr/>
          <a:lstStyle/>
          <a:p>
            <a:fld id="{ADAC9652-5E2B-45B9-9A9D-5E5E811B3937}" type="slidenum">
              <a:rPr lang="zh-CN" altLang="en-US"/>
              <a:pPr/>
              <a:t>31</a:t>
            </a:fld>
            <a:endParaRPr lang="en-US" altLang="zh-CN"/>
          </a:p>
        </p:txBody>
      </p:sp>
      <p:sp>
        <p:nvSpPr>
          <p:cNvPr id="30724" name="Text Box 4"/>
          <p:cNvSpPr txBox="1">
            <a:spLocks noChangeArrowheads="1"/>
          </p:cNvSpPr>
          <p:nvPr/>
        </p:nvSpPr>
        <p:spPr bwMode="auto">
          <a:xfrm>
            <a:off x="3795219" y="700101"/>
            <a:ext cx="9634692"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a:t>12.1.2  </a:t>
            </a:r>
            <a:r>
              <a:rPr lang="zh-CN" altLang="en-US" sz="4800" b="1"/>
              <a:t>轴 的 精 度 设 计</a:t>
            </a:r>
          </a:p>
        </p:txBody>
      </p:sp>
      <p:sp>
        <p:nvSpPr>
          <p:cNvPr id="30725" name="Text Box 5"/>
          <p:cNvSpPr txBox="1">
            <a:spLocks noChangeArrowheads="1"/>
          </p:cNvSpPr>
          <p:nvPr/>
        </p:nvSpPr>
        <p:spPr bwMode="auto">
          <a:xfrm>
            <a:off x="769598" y="1501042"/>
            <a:ext cx="14650978" cy="243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dirty="0"/>
              <a:t>         </a:t>
            </a:r>
            <a:r>
              <a:rPr lang="zh-CN" altLang="en-US" b="1" dirty="0"/>
              <a:t>轴类零件的精度设计应根据与轴相配合零件（如滚动轴承、齿轮等）对轴的精度要求，合理地确定轴的各部位的</a:t>
            </a:r>
            <a:r>
              <a:rPr lang="zh-CN" altLang="en-US" b="1" dirty="0">
                <a:solidFill>
                  <a:srgbClr val="D60093"/>
                </a:solidFill>
              </a:rPr>
              <a:t>尺寸公差、几何公差和表面粗糙度参数值</a:t>
            </a:r>
            <a:r>
              <a:rPr lang="zh-CN" altLang="en-US" b="1" dirty="0"/>
              <a:t>。</a:t>
            </a:r>
          </a:p>
        </p:txBody>
      </p:sp>
      <p:sp>
        <p:nvSpPr>
          <p:cNvPr id="30726" name="Text Box 6"/>
          <p:cNvSpPr txBox="1">
            <a:spLocks noChangeArrowheads="1"/>
          </p:cNvSpPr>
          <p:nvPr/>
        </p:nvSpPr>
        <p:spPr bwMode="auto">
          <a:xfrm>
            <a:off x="915119" y="3636881"/>
            <a:ext cx="16298333"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dirty="0"/>
              <a:t>        </a:t>
            </a:r>
            <a:r>
              <a:rPr lang="zh-CN" altLang="en-US" b="1" dirty="0"/>
              <a:t>我们以图12.1减速器的输出轴为例来说明轴的精度设计。</a:t>
            </a:r>
          </a:p>
        </p:txBody>
      </p:sp>
      <p:grpSp>
        <p:nvGrpSpPr>
          <p:cNvPr id="30789" name="Group 69"/>
          <p:cNvGrpSpPr>
            <a:grpSpLocks/>
          </p:cNvGrpSpPr>
          <p:nvPr/>
        </p:nvGrpSpPr>
        <p:grpSpPr bwMode="auto">
          <a:xfrm>
            <a:off x="1314660" y="4788731"/>
            <a:ext cx="14054069" cy="3709617"/>
            <a:chOff x="547" y="2592"/>
            <a:chExt cx="4359" cy="1440"/>
          </a:xfrm>
        </p:grpSpPr>
        <p:grpSp>
          <p:nvGrpSpPr>
            <p:cNvPr id="30771" name="Group 51"/>
            <p:cNvGrpSpPr>
              <a:grpSpLocks/>
            </p:cNvGrpSpPr>
            <p:nvPr/>
          </p:nvGrpSpPr>
          <p:grpSpPr bwMode="auto">
            <a:xfrm>
              <a:off x="547" y="2592"/>
              <a:ext cx="4359" cy="1440"/>
              <a:chOff x="547" y="2544"/>
              <a:chExt cx="4359" cy="1440"/>
            </a:xfrm>
          </p:grpSpPr>
          <p:sp>
            <p:nvSpPr>
              <p:cNvPr id="30731" name="Rectangle 11"/>
              <p:cNvSpPr>
                <a:spLocks noChangeArrowheads="1"/>
              </p:cNvSpPr>
              <p:nvPr/>
            </p:nvSpPr>
            <p:spPr bwMode="auto">
              <a:xfrm flipV="1">
                <a:off x="1007" y="2904"/>
                <a:ext cx="650" cy="7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2" name="Rectangle 12"/>
              <p:cNvSpPr>
                <a:spLocks noChangeArrowheads="1"/>
              </p:cNvSpPr>
              <p:nvPr/>
            </p:nvSpPr>
            <p:spPr bwMode="auto">
              <a:xfrm flipV="1">
                <a:off x="1657" y="2724"/>
                <a:ext cx="910" cy="108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3" name="Rectangle 13"/>
              <p:cNvSpPr>
                <a:spLocks noChangeArrowheads="1"/>
              </p:cNvSpPr>
              <p:nvPr/>
            </p:nvSpPr>
            <p:spPr bwMode="auto">
              <a:xfrm flipV="1">
                <a:off x="2567" y="2679"/>
                <a:ext cx="519"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4" name="Rectangle 14"/>
              <p:cNvSpPr>
                <a:spLocks noChangeArrowheads="1"/>
              </p:cNvSpPr>
              <p:nvPr/>
            </p:nvSpPr>
            <p:spPr bwMode="auto">
              <a:xfrm flipV="1">
                <a:off x="3086" y="2589"/>
                <a:ext cx="845" cy="135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5" name="Rectangle 15"/>
              <p:cNvSpPr>
                <a:spLocks noChangeArrowheads="1"/>
              </p:cNvSpPr>
              <p:nvPr/>
            </p:nvSpPr>
            <p:spPr bwMode="auto">
              <a:xfrm flipV="1">
                <a:off x="3931" y="2544"/>
                <a:ext cx="195" cy="144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6" name="Rectangle 16"/>
              <p:cNvSpPr>
                <a:spLocks noChangeArrowheads="1"/>
              </p:cNvSpPr>
              <p:nvPr/>
            </p:nvSpPr>
            <p:spPr bwMode="auto">
              <a:xfrm flipV="1">
                <a:off x="4126" y="2679"/>
                <a:ext cx="520"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37" name="Line 17"/>
              <p:cNvSpPr>
                <a:spLocks noChangeShapeType="1"/>
              </p:cNvSpPr>
              <p:nvPr/>
            </p:nvSpPr>
            <p:spPr bwMode="auto">
              <a:xfrm flipH="1" flipV="1">
                <a:off x="942" y="353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38" name="Line 18"/>
              <p:cNvSpPr>
                <a:spLocks noChangeShapeType="1"/>
              </p:cNvSpPr>
              <p:nvPr/>
            </p:nvSpPr>
            <p:spPr bwMode="auto">
              <a:xfrm flipH="1">
                <a:off x="942" y="290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39" name="Line 19"/>
              <p:cNvSpPr>
                <a:spLocks noChangeShapeType="1"/>
              </p:cNvSpPr>
              <p:nvPr/>
            </p:nvSpPr>
            <p:spPr bwMode="auto">
              <a:xfrm flipV="1">
                <a:off x="942" y="2994"/>
                <a:ext cx="0" cy="5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0" name="Line 20"/>
              <p:cNvSpPr>
                <a:spLocks noChangeShapeType="1"/>
              </p:cNvSpPr>
              <p:nvPr/>
            </p:nvSpPr>
            <p:spPr bwMode="auto">
              <a:xfrm flipV="1">
                <a:off x="4646" y="3624"/>
                <a:ext cx="65"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1" name="Line 21"/>
              <p:cNvSpPr>
                <a:spLocks noChangeShapeType="1"/>
              </p:cNvSpPr>
              <p:nvPr/>
            </p:nvSpPr>
            <p:spPr bwMode="auto">
              <a:xfrm>
                <a:off x="4646" y="272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2" name="Line 22"/>
              <p:cNvSpPr>
                <a:spLocks noChangeShapeType="1"/>
              </p:cNvSpPr>
              <p:nvPr/>
            </p:nvSpPr>
            <p:spPr bwMode="auto">
              <a:xfrm flipV="1">
                <a:off x="4711" y="2814"/>
                <a:ext cx="0" cy="8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3" name="Line 23"/>
              <p:cNvSpPr>
                <a:spLocks noChangeShapeType="1"/>
              </p:cNvSpPr>
              <p:nvPr/>
            </p:nvSpPr>
            <p:spPr bwMode="auto">
              <a:xfrm>
                <a:off x="812" y="3264"/>
                <a:ext cx="4094"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0744" name="Group 24"/>
              <p:cNvGrpSpPr>
                <a:grpSpLocks/>
              </p:cNvGrpSpPr>
              <p:nvPr/>
            </p:nvGrpSpPr>
            <p:grpSpPr bwMode="auto">
              <a:xfrm>
                <a:off x="3151" y="3084"/>
                <a:ext cx="650" cy="360"/>
                <a:chOff x="2208" y="3120"/>
                <a:chExt cx="672" cy="192"/>
              </a:xfrm>
            </p:grpSpPr>
            <p:sp>
              <p:nvSpPr>
                <p:cNvPr id="30745" name="Oval 25"/>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6" name="Oval 26"/>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7" name="Rectangle 27"/>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48" name="Line 28"/>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49" name="Line 29"/>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0750" name="Group 30"/>
              <p:cNvGrpSpPr>
                <a:grpSpLocks/>
              </p:cNvGrpSpPr>
              <p:nvPr/>
            </p:nvGrpSpPr>
            <p:grpSpPr bwMode="auto">
              <a:xfrm>
                <a:off x="1072" y="3129"/>
                <a:ext cx="520" cy="270"/>
                <a:chOff x="2208" y="3120"/>
                <a:chExt cx="672" cy="192"/>
              </a:xfrm>
            </p:grpSpPr>
            <p:sp>
              <p:nvSpPr>
                <p:cNvPr id="30751" name="Oval 3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2" name="Oval 3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3" name="Rectangle 3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754" name="Line 3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55" name="Line 3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6" name="Line 36"/>
              <p:cNvSpPr>
                <a:spLocks noChangeShapeType="1"/>
              </p:cNvSpPr>
              <p:nvPr/>
            </p:nvSpPr>
            <p:spPr bwMode="auto">
              <a:xfrm>
                <a:off x="682" y="290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57" name="Line 37"/>
              <p:cNvSpPr>
                <a:spLocks noChangeShapeType="1"/>
              </p:cNvSpPr>
              <p:nvPr/>
            </p:nvSpPr>
            <p:spPr bwMode="auto">
              <a:xfrm>
                <a:off x="682" y="362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58" name="Line 38"/>
              <p:cNvSpPr>
                <a:spLocks noChangeShapeType="1"/>
              </p:cNvSpPr>
              <p:nvPr/>
            </p:nvSpPr>
            <p:spPr bwMode="auto">
              <a:xfrm>
                <a:off x="747" y="2904"/>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59" name="Line 39"/>
              <p:cNvSpPr>
                <a:spLocks noChangeShapeType="1"/>
              </p:cNvSpPr>
              <p:nvPr/>
            </p:nvSpPr>
            <p:spPr bwMode="auto">
              <a:xfrm>
                <a:off x="2112" y="2724"/>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0" name="Line 40"/>
              <p:cNvSpPr>
                <a:spLocks noChangeShapeType="1"/>
              </p:cNvSpPr>
              <p:nvPr/>
            </p:nvSpPr>
            <p:spPr bwMode="auto">
              <a:xfrm flipH="1">
                <a:off x="2890" y="2682"/>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1" name="Line 41"/>
              <p:cNvSpPr>
                <a:spLocks noChangeShapeType="1"/>
              </p:cNvSpPr>
              <p:nvPr/>
            </p:nvSpPr>
            <p:spPr bwMode="auto">
              <a:xfrm>
                <a:off x="3671" y="2586"/>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2" name="Line 42"/>
              <p:cNvSpPr>
                <a:spLocks noChangeShapeType="1"/>
              </p:cNvSpPr>
              <p:nvPr/>
            </p:nvSpPr>
            <p:spPr bwMode="auto">
              <a:xfrm>
                <a:off x="3996" y="2544"/>
                <a:ext cx="0" cy="36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3" name="Line 43"/>
              <p:cNvSpPr>
                <a:spLocks noChangeShapeType="1"/>
              </p:cNvSpPr>
              <p:nvPr/>
            </p:nvSpPr>
            <p:spPr bwMode="auto">
              <a:xfrm>
                <a:off x="3996" y="3534"/>
                <a:ext cx="0" cy="4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4" name="Line 44"/>
              <p:cNvSpPr>
                <a:spLocks noChangeShapeType="1"/>
              </p:cNvSpPr>
              <p:nvPr/>
            </p:nvSpPr>
            <p:spPr bwMode="auto">
              <a:xfrm>
                <a:off x="4516" y="2670"/>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65" name="Text Box 45"/>
              <p:cNvSpPr txBox="1">
                <a:spLocks noChangeArrowheads="1"/>
              </p:cNvSpPr>
              <p:nvPr/>
            </p:nvSpPr>
            <p:spPr bwMode="auto">
              <a:xfrm rot="16200000">
                <a:off x="4084" y="2808"/>
                <a:ext cx="627"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500" i="1" dirty="0"/>
                  <a:t>Φ</a:t>
                </a:r>
                <a:r>
                  <a:rPr lang="en-US" altLang="zh-CN" sz="3500" dirty="0"/>
                  <a:t>55</a:t>
                </a:r>
              </a:p>
            </p:txBody>
          </p:sp>
          <mc:AlternateContent xmlns:mc="http://schemas.openxmlformats.org/markup-compatibility/2006" xmlns:a14="http://schemas.microsoft.com/office/drawing/2010/main">
            <mc:Choice Requires="a14">
              <p:sp>
                <p:nvSpPr>
                  <p:cNvPr id="30766" name="Text Box 46"/>
                  <p:cNvSpPr txBox="1">
                    <a:spLocks noChangeArrowheads="1"/>
                  </p:cNvSpPr>
                  <p:nvPr/>
                </p:nvSpPr>
                <p:spPr bwMode="auto">
                  <a:xfrm rot="16200000">
                    <a:off x="371" y="3125"/>
                    <a:ext cx="547" cy="1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a:t>
                    </a:r>
                  </a:p>
                </p:txBody>
              </p:sp>
            </mc:Choice>
            <mc:Fallback xmlns="">
              <p:sp>
                <p:nvSpPr>
                  <p:cNvPr id="30766" name="Text Box 46"/>
                  <p:cNvSpPr txBox="1">
                    <a:spLocks noRot="1" noChangeAspect="1" noMove="1" noResize="1" noEditPoints="1" noAdjustHandles="1" noChangeArrowheads="1" noChangeShapeType="1" noTextEdit="1"/>
                  </p:cNvSpPr>
                  <p:nvPr/>
                </p:nvSpPr>
                <p:spPr bwMode="auto">
                  <a:xfrm rot="16200000">
                    <a:off x="371" y="3104"/>
                    <a:ext cx="547" cy="237"/>
                  </a:xfrm>
                  <a:prstGeom prst="rect">
                    <a:avLst/>
                  </a:prstGeom>
                  <a:blipFill rotWithShape="1">
                    <a:blip r:embed="rId2"/>
                    <a:stretch>
                      <a:fillRect l="-7576" r="-25758" b="-63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767" name="Text Box 47"/>
                  <p:cNvSpPr txBox="1">
                    <a:spLocks noChangeArrowheads="1"/>
                  </p:cNvSpPr>
                  <p:nvPr/>
                </p:nvSpPr>
                <p:spPr bwMode="auto">
                  <a:xfrm rot="16200000">
                    <a:off x="1681" y="2898"/>
                    <a:ext cx="616" cy="1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0767" name="Text Box 47"/>
                  <p:cNvSpPr txBox="1">
                    <a:spLocks noRot="1" noChangeAspect="1" noMove="1" noResize="1" noEditPoints="1" noAdjustHandles="1" noChangeArrowheads="1" noChangeShapeType="1" noTextEdit="1"/>
                  </p:cNvSpPr>
                  <p:nvPr/>
                </p:nvSpPr>
                <p:spPr bwMode="auto">
                  <a:xfrm rot="16200000">
                    <a:off x="1681" y="2877"/>
                    <a:ext cx="616" cy="237"/>
                  </a:xfrm>
                  <a:prstGeom prst="rect">
                    <a:avLst/>
                  </a:prstGeom>
                  <a:blipFill rotWithShape="1">
                    <a:blip r:embed="rId3"/>
                    <a:stretch>
                      <a:fillRect l="-7576" r="-25758" b="-56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768" name="Text Box 48"/>
                  <p:cNvSpPr txBox="1">
                    <a:spLocks noChangeArrowheads="1"/>
                  </p:cNvSpPr>
                  <p:nvPr/>
                </p:nvSpPr>
                <p:spPr bwMode="auto">
                  <a:xfrm rot="16200000">
                    <a:off x="2501" y="2939"/>
                    <a:ext cx="535" cy="1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0768" name="Text Box 48"/>
                  <p:cNvSpPr txBox="1">
                    <a:spLocks noRot="1" noChangeAspect="1" noMove="1" noResize="1" noEditPoints="1" noAdjustHandles="1" noChangeArrowheads="1" noChangeShapeType="1" noTextEdit="1"/>
                  </p:cNvSpPr>
                  <p:nvPr/>
                </p:nvSpPr>
                <p:spPr bwMode="auto">
                  <a:xfrm rot="16200000">
                    <a:off x="2501" y="2918"/>
                    <a:ext cx="535" cy="237"/>
                  </a:xfrm>
                  <a:prstGeom prst="rect">
                    <a:avLst/>
                  </a:prstGeom>
                  <a:blipFill rotWithShape="1">
                    <a:blip r:embed="rId4"/>
                    <a:stretch>
                      <a:fillRect l="-7576" r="-25758" b="-64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769" name="Text Box 49"/>
                  <p:cNvSpPr txBox="1">
                    <a:spLocks noChangeArrowheads="1"/>
                  </p:cNvSpPr>
                  <p:nvPr/>
                </p:nvSpPr>
                <p:spPr bwMode="auto">
                  <a:xfrm rot="16200000">
                    <a:off x="3181" y="3393"/>
                    <a:ext cx="688" cy="19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altLang="zh-CN" sz="3500" b="1" dirty="0">
                        <a:ea typeface="Cambria Math"/>
                      </a:rPr>
                      <a:t> </a:t>
                    </a:r>
                    <a14:m>
                      <m:oMath xmlns:m="http://schemas.openxmlformats.org/officeDocument/2006/math">
                        <m:r>
                          <a:rPr lang="en-US" altLang="zh-CN" sz="3500" b="1" i="1" dirty="0">
                            <a:latin typeface="Cambria Math"/>
                            <a:ea typeface="Cambria Math"/>
                          </a:rPr>
                          <m:t>∅ </m:t>
                        </m:r>
                      </m:oMath>
                    </a14:m>
                    <a:r>
                      <a:rPr lang="en-US" altLang="zh-CN" sz="3500" dirty="0"/>
                      <a:t>58</a:t>
                    </a:r>
                  </a:p>
                </p:txBody>
              </p:sp>
            </mc:Choice>
            <mc:Fallback xmlns="">
              <p:sp>
                <p:nvSpPr>
                  <p:cNvPr id="30769" name="Text Box 49"/>
                  <p:cNvSpPr txBox="1">
                    <a:spLocks noRot="1" noChangeAspect="1" noMove="1" noResize="1" noEditPoints="1" noAdjustHandles="1" noChangeArrowheads="1" noChangeShapeType="1" noTextEdit="1"/>
                  </p:cNvSpPr>
                  <p:nvPr/>
                </p:nvSpPr>
                <p:spPr bwMode="auto">
                  <a:xfrm rot="16200000">
                    <a:off x="3181" y="3372"/>
                    <a:ext cx="688" cy="237"/>
                  </a:xfrm>
                  <a:prstGeom prst="rect">
                    <a:avLst/>
                  </a:prstGeom>
                  <a:blipFill rotWithShape="1">
                    <a:blip r:embed="rId5"/>
                    <a:stretch>
                      <a:fillRect l="-7692" r="-2769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0770" name="Text Box 50"/>
              <p:cNvSpPr txBox="1">
                <a:spLocks noChangeArrowheads="1"/>
              </p:cNvSpPr>
              <p:nvPr/>
            </p:nvSpPr>
            <p:spPr bwMode="auto">
              <a:xfrm rot="16200000">
                <a:off x="3685" y="2945"/>
                <a:ext cx="638"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500" i="1" dirty="0"/>
                  <a:t>Φ</a:t>
                </a:r>
                <a:r>
                  <a:rPr lang="en-US" altLang="zh-CN" sz="3500" dirty="0"/>
                  <a:t>62</a:t>
                </a:r>
              </a:p>
            </p:txBody>
          </p:sp>
        </p:grpSp>
        <p:sp>
          <p:nvSpPr>
            <p:cNvPr id="30772" name="Line 52"/>
            <p:cNvSpPr>
              <a:spLocks noChangeShapeType="1"/>
            </p:cNvSpPr>
            <p:nvPr/>
          </p:nvSpPr>
          <p:spPr bwMode="auto">
            <a:xfrm>
              <a:off x="2544" y="2736"/>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73" name="Line 53"/>
            <p:cNvSpPr>
              <a:spLocks noChangeShapeType="1"/>
            </p:cNvSpPr>
            <p:nvPr/>
          </p:nvSpPr>
          <p:spPr bwMode="auto">
            <a:xfrm>
              <a:off x="2544" y="38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74" name="Line 54"/>
            <p:cNvSpPr>
              <a:spLocks noChangeShapeType="1"/>
            </p:cNvSpPr>
            <p:nvPr/>
          </p:nvSpPr>
          <p:spPr bwMode="auto">
            <a:xfrm>
              <a:off x="4128" y="2736"/>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75" name="Line 55"/>
            <p:cNvSpPr>
              <a:spLocks noChangeShapeType="1"/>
            </p:cNvSpPr>
            <p:nvPr/>
          </p:nvSpPr>
          <p:spPr bwMode="auto">
            <a:xfrm>
              <a:off x="4128" y="38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78" name="Line 58"/>
            <p:cNvSpPr>
              <a:spLocks noChangeShapeType="1"/>
            </p:cNvSpPr>
            <p:nvPr/>
          </p:nvSpPr>
          <p:spPr bwMode="auto">
            <a:xfrm>
              <a:off x="3072" y="3984"/>
              <a:ext cx="816"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2" name="Line 62"/>
            <p:cNvSpPr>
              <a:spLocks noChangeShapeType="1"/>
            </p:cNvSpPr>
            <p:nvPr/>
          </p:nvSpPr>
          <p:spPr bwMode="auto">
            <a:xfrm>
              <a:off x="1008" y="2934"/>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3" name="Line 63"/>
            <p:cNvSpPr>
              <a:spLocks noChangeShapeType="1"/>
            </p:cNvSpPr>
            <p:nvPr/>
          </p:nvSpPr>
          <p:spPr bwMode="auto">
            <a:xfrm>
              <a:off x="1008" y="3696"/>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5" name="Line 65"/>
            <p:cNvSpPr>
              <a:spLocks noChangeShapeType="1"/>
            </p:cNvSpPr>
            <p:nvPr/>
          </p:nvSpPr>
          <p:spPr bwMode="auto">
            <a:xfrm>
              <a:off x="3072" y="2640"/>
              <a:ext cx="864"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6" name="Line 66"/>
            <p:cNvSpPr>
              <a:spLocks noChangeShapeType="1"/>
            </p:cNvSpPr>
            <p:nvPr/>
          </p:nvSpPr>
          <p:spPr bwMode="auto">
            <a:xfrm>
              <a:off x="1488" y="3168"/>
              <a:ext cx="0" cy="288"/>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787" name="Line 67"/>
            <p:cNvSpPr>
              <a:spLocks noChangeShapeType="1"/>
            </p:cNvSpPr>
            <p:nvPr/>
          </p:nvSpPr>
          <p:spPr bwMode="auto">
            <a:xfrm>
              <a:off x="3360" y="3120"/>
              <a:ext cx="0" cy="38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724"/>
                                        </p:tgtEl>
                                        <p:attrNameLst>
                                          <p:attrName>style.visibility</p:attrName>
                                        </p:attrNameLst>
                                      </p:cBhvr>
                                      <p:to>
                                        <p:strVal val="visible"/>
                                      </p:to>
                                    </p:set>
                                    <p:animEffect transition="in" filter="wipe(left)">
                                      <p:cBhvr>
                                        <p:cTn id="7" dur="300"/>
                                        <p:tgtEl>
                                          <p:spTgt spid="30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0725"/>
                                        </p:tgtEl>
                                        <p:attrNameLst>
                                          <p:attrName>style.visibility</p:attrName>
                                        </p:attrNameLst>
                                      </p:cBhvr>
                                      <p:to>
                                        <p:strVal val="visible"/>
                                      </p:to>
                                    </p:set>
                                    <p:animEffect transition="in" filter="wipe(left)">
                                      <p:cBhvr>
                                        <p:cTn id="12" dur="300"/>
                                        <p:tgtEl>
                                          <p:spTgt spid="307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0726"/>
                                        </p:tgtEl>
                                        <p:attrNameLst>
                                          <p:attrName>style.visibility</p:attrName>
                                        </p:attrNameLst>
                                      </p:cBhvr>
                                      <p:to>
                                        <p:strVal val="visible"/>
                                      </p:to>
                                    </p:set>
                                    <p:animEffect transition="in" filter="wipe(left)">
                                      <p:cBhvr>
                                        <p:cTn id="17" dur="300"/>
                                        <p:tgtEl>
                                          <p:spTgt spid="307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30789"/>
                                        </p:tgtEl>
                                        <p:attrNameLst>
                                          <p:attrName>style.visibility</p:attrName>
                                        </p:attrNameLst>
                                      </p:cBhvr>
                                      <p:to>
                                        <p:strVal val="visible"/>
                                      </p:to>
                                    </p:set>
                                    <p:anim calcmode="lin" valueType="num">
                                      <p:cBhvr additive="base">
                                        <p:cTn id="22" dur="500" fill="hold"/>
                                        <p:tgtEl>
                                          <p:spTgt spid="30789"/>
                                        </p:tgtEl>
                                        <p:attrNameLst>
                                          <p:attrName>ppt_x</p:attrName>
                                        </p:attrNameLst>
                                      </p:cBhvr>
                                      <p:tavLst>
                                        <p:tav tm="0">
                                          <p:val>
                                            <p:strVal val="0-#ppt_w/2"/>
                                          </p:val>
                                        </p:tav>
                                        <p:tav tm="100000">
                                          <p:val>
                                            <p:strVal val="#ppt_x"/>
                                          </p:val>
                                        </p:tav>
                                      </p:tavLst>
                                    </p:anim>
                                    <p:anim calcmode="lin" valueType="num">
                                      <p:cBhvr additive="base">
                                        <p:cTn id="23" dur="500" fill="hold"/>
                                        <p:tgtEl>
                                          <p:spTgt spid="307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utoUpdateAnimBg="0"/>
      <p:bldP spid="30725" grpId="0" autoUpdateAnimBg="0"/>
      <p:bldP spid="30726"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灯片编号占位符 5"/>
          <p:cNvSpPr>
            <a:spLocks noGrp="1"/>
          </p:cNvSpPr>
          <p:nvPr>
            <p:ph type="sldNum" sz="quarter" idx="12"/>
          </p:nvPr>
        </p:nvSpPr>
        <p:spPr/>
        <p:txBody>
          <a:bodyPr/>
          <a:lstStyle/>
          <a:p>
            <a:fld id="{EE62B29A-3D6F-4E69-B5C9-2E93E884B376}" type="slidenum">
              <a:rPr lang="zh-CN" altLang="en-US"/>
              <a:pPr/>
              <a:t>32</a:t>
            </a:fld>
            <a:endParaRPr lang="en-US" altLang="zh-CN"/>
          </a:p>
        </p:txBody>
      </p:sp>
      <p:grpSp>
        <p:nvGrpSpPr>
          <p:cNvPr id="31823" name="Group 79"/>
          <p:cNvGrpSpPr>
            <a:grpSpLocks/>
          </p:cNvGrpSpPr>
          <p:nvPr/>
        </p:nvGrpSpPr>
        <p:grpSpPr bwMode="auto">
          <a:xfrm>
            <a:off x="1953932" y="6373793"/>
            <a:ext cx="12307113" cy="2810316"/>
            <a:chOff x="550" y="2544"/>
            <a:chExt cx="4356" cy="1440"/>
          </a:xfrm>
        </p:grpSpPr>
        <p:grpSp>
          <p:nvGrpSpPr>
            <p:cNvPr id="31824" name="Group 80"/>
            <p:cNvGrpSpPr>
              <a:grpSpLocks/>
            </p:cNvGrpSpPr>
            <p:nvPr/>
          </p:nvGrpSpPr>
          <p:grpSpPr bwMode="auto">
            <a:xfrm>
              <a:off x="550" y="2544"/>
              <a:ext cx="4356" cy="1440"/>
              <a:chOff x="550" y="2544"/>
              <a:chExt cx="4356" cy="1440"/>
            </a:xfrm>
          </p:grpSpPr>
          <p:sp>
            <p:nvSpPr>
              <p:cNvPr id="31825" name="Rectangle 81"/>
              <p:cNvSpPr>
                <a:spLocks noChangeArrowheads="1"/>
              </p:cNvSpPr>
              <p:nvPr/>
            </p:nvSpPr>
            <p:spPr bwMode="auto">
              <a:xfrm flipV="1">
                <a:off x="1007" y="2904"/>
                <a:ext cx="650" cy="7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6" name="Rectangle 82"/>
              <p:cNvSpPr>
                <a:spLocks noChangeArrowheads="1"/>
              </p:cNvSpPr>
              <p:nvPr/>
            </p:nvSpPr>
            <p:spPr bwMode="auto">
              <a:xfrm flipV="1">
                <a:off x="1657" y="2724"/>
                <a:ext cx="910" cy="108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7" name="Rectangle 83"/>
              <p:cNvSpPr>
                <a:spLocks noChangeArrowheads="1"/>
              </p:cNvSpPr>
              <p:nvPr/>
            </p:nvSpPr>
            <p:spPr bwMode="auto">
              <a:xfrm flipV="1">
                <a:off x="2567" y="2679"/>
                <a:ext cx="519"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8" name="Rectangle 84"/>
              <p:cNvSpPr>
                <a:spLocks noChangeArrowheads="1"/>
              </p:cNvSpPr>
              <p:nvPr/>
            </p:nvSpPr>
            <p:spPr bwMode="auto">
              <a:xfrm flipV="1">
                <a:off x="3086" y="2589"/>
                <a:ext cx="845" cy="135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29" name="Rectangle 85"/>
              <p:cNvSpPr>
                <a:spLocks noChangeArrowheads="1"/>
              </p:cNvSpPr>
              <p:nvPr/>
            </p:nvSpPr>
            <p:spPr bwMode="auto">
              <a:xfrm flipV="1">
                <a:off x="3931" y="2544"/>
                <a:ext cx="195" cy="144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30" name="Rectangle 86"/>
              <p:cNvSpPr>
                <a:spLocks noChangeArrowheads="1"/>
              </p:cNvSpPr>
              <p:nvPr/>
            </p:nvSpPr>
            <p:spPr bwMode="auto">
              <a:xfrm flipV="1">
                <a:off x="4126" y="2679"/>
                <a:ext cx="520"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31" name="Line 87"/>
              <p:cNvSpPr>
                <a:spLocks noChangeShapeType="1"/>
              </p:cNvSpPr>
              <p:nvPr/>
            </p:nvSpPr>
            <p:spPr bwMode="auto">
              <a:xfrm flipH="1" flipV="1">
                <a:off x="942" y="353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2" name="Line 88"/>
              <p:cNvSpPr>
                <a:spLocks noChangeShapeType="1"/>
              </p:cNvSpPr>
              <p:nvPr/>
            </p:nvSpPr>
            <p:spPr bwMode="auto">
              <a:xfrm flipH="1">
                <a:off x="942" y="290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3" name="Line 89"/>
              <p:cNvSpPr>
                <a:spLocks noChangeShapeType="1"/>
              </p:cNvSpPr>
              <p:nvPr/>
            </p:nvSpPr>
            <p:spPr bwMode="auto">
              <a:xfrm flipV="1">
                <a:off x="942" y="2994"/>
                <a:ext cx="0" cy="5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4" name="Line 90"/>
              <p:cNvSpPr>
                <a:spLocks noChangeShapeType="1"/>
              </p:cNvSpPr>
              <p:nvPr/>
            </p:nvSpPr>
            <p:spPr bwMode="auto">
              <a:xfrm flipV="1">
                <a:off x="4646" y="3624"/>
                <a:ext cx="65"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5" name="Line 91"/>
              <p:cNvSpPr>
                <a:spLocks noChangeShapeType="1"/>
              </p:cNvSpPr>
              <p:nvPr/>
            </p:nvSpPr>
            <p:spPr bwMode="auto">
              <a:xfrm>
                <a:off x="4646" y="272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6" name="Line 92"/>
              <p:cNvSpPr>
                <a:spLocks noChangeShapeType="1"/>
              </p:cNvSpPr>
              <p:nvPr/>
            </p:nvSpPr>
            <p:spPr bwMode="auto">
              <a:xfrm flipV="1">
                <a:off x="4711" y="2814"/>
                <a:ext cx="0" cy="8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37" name="Line 93"/>
              <p:cNvSpPr>
                <a:spLocks noChangeShapeType="1"/>
              </p:cNvSpPr>
              <p:nvPr/>
            </p:nvSpPr>
            <p:spPr bwMode="auto">
              <a:xfrm>
                <a:off x="812" y="3264"/>
                <a:ext cx="4094"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838" name="Group 94"/>
              <p:cNvGrpSpPr>
                <a:grpSpLocks/>
              </p:cNvGrpSpPr>
              <p:nvPr/>
            </p:nvGrpSpPr>
            <p:grpSpPr bwMode="auto">
              <a:xfrm>
                <a:off x="3151" y="3084"/>
                <a:ext cx="650" cy="360"/>
                <a:chOff x="2208" y="3120"/>
                <a:chExt cx="672" cy="192"/>
              </a:xfrm>
            </p:grpSpPr>
            <p:sp>
              <p:nvSpPr>
                <p:cNvPr id="31839" name="Oval 95"/>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0" name="Oval 96"/>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1" name="Rectangle 97"/>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2" name="Line 98"/>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43" name="Line 99"/>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1844" name="Group 100"/>
              <p:cNvGrpSpPr>
                <a:grpSpLocks/>
              </p:cNvGrpSpPr>
              <p:nvPr/>
            </p:nvGrpSpPr>
            <p:grpSpPr bwMode="auto">
              <a:xfrm>
                <a:off x="1072" y="3129"/>
                <a:ext cx="520" cy="270"/>
                <a:chOff x="2208" y="3120"/>
                <a:chExt cx="672" cy="192"/>
              </a:xfrm>
            </p:grpSpPr>
            <p:sp>
              <p:nvSpPr>
                <p:cNvPr id="31845" name="Oval 10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6" name="Oval 10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7" name="Rectangle 10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48" name="Line 10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49" name="Line 10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850" name="Line 106"/>
              <p:cNvSpPr>
                <a:spLocks noChangeShapeType="1"/>
              </p:cNvSpPr>
              <p:nvPr/>
            </p:nvSpPr>
            <p:spPr bwMode="auto">
              <a:xfrm>
                <a:off x="682" y="290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1" name="Line 107"/>
              <p:cNvSpPr>
                <a:spLocks noChangeShapeType="1"/>
              </p:cNvSpPr>
              <p:nvPr/>
            </p:nvSpPr>
            <p:spPr bwMode="auto">
              <a:xfrm>
                <a:off x="682" y="362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2" name="Line 108"/>
              <p:cNvSpPr>
                <a:spLocks noChangeShapeType="1"/>
              </p:cNvSpPr>
              <p:nvPr/>
            </p:nvSpPr>
            <p:spPr bwMode="auto">
              <a:xfrm>
                <a:off x="747" y="2904"/>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3" name="Line 109"/>
              <p:cNvSpPr>
                <a:spLocks noChangeShapeType="1"/>
              </p:cNvSpPr>
              <p:nvPr/>
            </p:nvSpPr>
            <p:spPr bwMode="auto">
              <a:xfrm>
                <a:off x="2112" y="2724"/>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4" name="Line 110"/>
              <p:cNvSpPr>
                <a:spLocks noChangeShapeType="1"/>
              </p:cNvSpPr>
              <p:nvPr/>
            </p:nvSpPr>
            <p:spPr bwMode="auto">
              <a:xfrm flipH="1">
                <a:off x="2890" y="2682"/>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5" name="Line 111"/>
              <p:cNvSpPr>
                <a:spLocks noChangeShapeType="1"/>
              </p:cNvSpPr>
              <p:nvPr/>
            </p:nvSpPr>
            <p:spPr bwMode="auto">
              <a:xfrm>
                <a:off x="3671" y="2586"/>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6" name="Line 112"/>
              <p:cNvSpPr>
                <a:spLocks noChangeShapeType="1"/>
              </p:cNvSpPr>
              <p:nvPr/>
            </p:nvSpPr>
            <p:spPr bwMode="auto">
              <a:xfrm>
                <a:off x="3996" y="2544"/>
                <a:ext cx="0" cy="36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7" name="Line 113"/>
              <p:cNvSpPr>
                <a:spLocks noChangeShapeType="1"/>
              </p:cNvSpPr>
              <p:nvPr/>
            </p:nvSpPr>
            <p:spPr bwMode="auto">
              <a:xfrm>
                <a:off x="3996" y="3534"/>
                <a:ext cx="0" cy="4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58" name="Line 114"/>
              <p:cNvSpPr>
                <a:spLocks noChangeShapeType="1"/>
              </p:cNvSpPr>
              <p:nvPr/>
            </p:nvSpPr>
            <p:spPr bwMode="auto">
              <a:xfrm>
                <a:off x="4516" y="2670"/>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1859" name="Text Box 115"/>
                  <p:cNvSpPr txBox="1">
                    <a:spLocks noChangeArrowheads="1"/>
                  </p:cNvSpPr>
                  <p:nvPr/>
                </p:nvSpPr>
                <p:spPr bwMode="auto">
                  <a:xfrm rot="16200000">
                    <a:off x="4082" y="3035"/>
                    <a:ext cx="665"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1859" name="Text Box 115"/>
                  <p:cNvSpPr txBox="1">
                    <a:spLocks noRot="1" noChangeAspect="1" noMove="1" noResize="1" noEditPoints="1" noAdjustHandles="1" noChangeArrowheads="1" noChangeShapeType="1" noTextEdit="1"/>
                  </p:cNvSpPr>
                  <p:nvPr/>
                </p:nvSpPr>
                <p:spPr bwMode="auto">
                  <a:xfrm rot="16200000">
                    <a:off x="4082" y="3012"/>
                    <a:ext cx="665" cy="270"/>
                  </a:xfrm>
                  <a:prstGeom prst="rect">
                    <a:avLst/>
                  </a:prstGeom>
                  <a:blipFill rotWithShape="1">
                    <a:blip r:embed="rId3"/>
                    <a:stretch>
                      <a:fillRect l="-7692" r="-27692" b="-6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860" name="Text Box 116"/>
                  <p:cNvSpPr txBox="1">
                    <a:spLocks noChangeArrowheads="1"/>
                  </p:cNvSpPr>
                  <p:nvPr/>
                </p:nvSpPr>
                <p:spPr bwMode="auto">
                  <a:xfrm rot="16200000">
                    <a:off x="315" y="3034"/>
                    <a:ext cx="693"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a:t>
                    </a:r>
                  </a:p>
                </p:txBody>
              </p:sp>
            </mc:Choice>
            <mc:Fallback xmlns="">
              <p:sp>
                <p:nvSpPr>
                  <p:cNvPr id="31860" name="Text Box 116"/>
                  <p:cNvSpPr txBox="1">
                    <a:spLocks noRot="1" noChangeAspect="1" noMove="1" noResize="1" noEditPoints="1" noAdjustHandles="1" noChangeArrowheads="1" noChangeShapeType="1" noTextEdit="1"/>
                  </p:cNvSpPr>
                  <p:nvPr/>
                </p:nvSpPr>
                <p:spPr bwMode="auto">
                  <a:xfrm rot="16200000">
                    <a:off x="315" y="3011"/>
                    <a:ext cx="693" cy="270"/>
                  </a:xfrm>
                  <a:prstGeom prst="rect">
                    <a:avLst/>
                  </a:prstGeom>
                  <a:blipFill rotWithShape="1">
                    <a:blip r:embed="rId4"/>
                    <a:stretch>
                      <a:fillRect l="-7576" r="-25758" b="-1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861" name="Text Box 117"/>
                  <p:cNvSpPr txBox="1">
                    <a:spLocks noChangeArrowheads="1"/>
                  </p:cNvSpPr>
                  <p:nvPr/>
                </p:nvSpPr>
                <p:spPr bwMode="auto">
                  <a:xfrm rot="16200000">
                    <a:off x="1652" y="2835"/>
                    <a:ext cx="710"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1861" name="Text Box 117"/>
                  <p:cNvSpPr txBox="1">
                    <a:spLocks noRot="1" noChangeAspect="1" noMove="1" noResize="1" noEditPoints="1" noAdjustHandles="1" noChangeArrowheads="1" noChangeShapeType="1" noTextEdit="1"/>
                  </p:cNvSpPr>
                  <p:nvPr/>
                </p:nvSpPr>
                <p:spPr bwMode="auto">
                  <a:xfrm rot="16200000">
                    <a:off x="1652" y="2812"/>
                    <a:ext cx="710" cy="270"/>
                  </a:xfrm>
                  <a:prstGeom prst="rect">
                    <a:avLst/>
                  </a:prstGeom>
                  <a:blipFill rotWithShape="1">
                    <a:blip r:embed="rId5"/>
                    <a:stretch>
                      <a:fillRect l="-7692" r="-27692" b="-64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862" name="Text Box 118"/>
                  <p:cNvSpPr txBox="1">
                    <a:spLocks noChangeArrowheads="1"/>
                  </p:cNvSpPr>
                  <p:nvPr/>
                </p:nvSpPr>
                <p:spPr bwMode="auto">
                  <a:xfrm rot="16200000">
                    <a:off x="2348" y="2877"/>
                    <a:ext cx="872"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1862" name="Text Box 118"/>
                  <p:cNvSpPr txBox="1">
                    <a:spLocks noRot="1" noChangeAspect="1" noMove="1" noResize="1" noEditPoints="1" noAdjustHandles="1" noChangeArrowheads="1" noChangeShapeType="1" noTextEdit="1"/>
                  </p:cNvSpPr>
                  <p:nvPr/>
                </p:nvSpPr>
                <p:spPr bwMode="auto">
                  <a:xfrm rot="16200000">
                    <a:off x="2348" y="2854"/>
                    <a:ext cx="872" cy="270"/>
                  </a:xfrm>
                  <a:prstGeom prst="rect">
                    <a:avLst/>
                  </a:prstGeom>
                  <a:blipFill rotWithShape="1">
                    <a:blip r:embed="rId6"/>
                    <a:stretch>
                      <a:fillRect l="-7576" r="-25758" b="-52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863" name="Text Box 119"/>
                  <p:cNvSpPr txBox="1">
                    <a:spLocks noChangeArrowheads="1"/>
                  </p:cNvSpPr>
                  <p:nvPr/>
                </p:nvSpPr>
                <p:spPr bwMode="auto">
                  <a:xfrm rot="16200000">
                    <a:off x="3160" y="2994"/>
                    <a:ext cx="764"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a:t>
                    </a:r>
                  </a:p>
                </p:txBody>
              </p:sp>
            </mc:Choice>
            <mc:Fallback xmlns="">
              <p:sp>
                <p:nvSpPr>
                  <p:cNvPr id="31863" name="Text Box 119"/>
                  <p:cNvSpPr txBox="1">
                    <a:spLocks noRot="1" noChangeAspect="1" noMove="1" noResize="1" noEditPoints="1" noAdjustHandles="1" noChangeArrowheads="1" noChangeShapeType="1" noTextEdit="1"/>
                  </p:cNvSpPr>
                  <p:nvPr/>
                </p:nvSpPr>
                <p:spPr bwMode="auto">
                  <a:xfrm rot="16200000">
                    <a:off x="3160" y="2971"/>
                    <a:ext cx="764" cy="270"/>
                  </a:xfrm>
                  <a:prstGeom prst="rect">
                    <a:avLst/>
                  </a:prstGeom>
                  <a:blipFill rotWithShape="1">
                    <a:blip r:embed="rId7"/>
                    <a:stretch>
                      <a:fillRect l="-7576" r="-25758" b="-121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1864" name="Text Box 120"/>
                  <p:cNvSpPr txBox="1">
                    <a:spLocks noChangeArrowheads="1"/>
                  </p:cNvSpPr>
                  <p:nvPr/>
                </p:nvSpPr>
                <p:spPr bwMode="auto">
                  <a:xfrm rot="16200000">
                    <a:off x="3642" y="2990"/>
                    <a:ext cx="756"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1864" name="Text Box 120"/>
                  <p:cNvSpPr txBox="1">
                    <a:spLocks noRot="1" noChangeAspect="1" noMove="1" noResize="1" noEditPoints="1" noAdjustHandles="1" noChangeArrowheads="1" noChangeShapeType="1" noTextEdit="1"/>
                  </p:cNvSpPr>
                  <p:nvPr/>
                </p:nvSpPr>
                <p:spPr bwMode="auto">
                  <a:xfrm rot="16200000">
                    <a:off x="3642" y="2967"/>
                    <a:ext cx="756" cy="270"/>
                  </a:xfrm>
                  <a:prstGeom prst="rect">
                    <a:avLst/>
                  </a:prstGeom>
                  <a:blipFill rotWithShape="1">
                    <a:blip r:embed="rId8"/>
                    <a:stretch>
                      <a:fillRect l="-7576" r="-25758" b="-6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
          <p:nvSpPr>
            <p:cNvPr id="31865" name="Line 121"/>
            <p:cNvSpPr>
              <a:spLocks noChangeShapeType="1"/>
            </p:cNvSpPr>
            <p:nvPr/>
          </p:nvSpPr>
          <p:spPr bwMode="auto">
            <a:xfrm>
              <a:off x="2544"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6" name="Line 122"/>
            <p:cNvSpPr>
              <a:spLocks noChangeShapeType="1"/>
            </p:cNvSpPr>
            <p:nvPr/>
          </p:nvSpPr>
          <p:spPr bwMode="auto">
            <a:xfrm>
              <a:off x="2544"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7" name="Line 123"/>
            <p:cNvSpPr>
              <a:spLocks noChangeShapeType="1"/>
            </p:cNvSpPr>
            <p:nvPr/>
          </p:nvSpPr>
          <p:spPr bwMode="auto">
            <a:xfrm>
              <a:off x="4128"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8" name="Line 124"/>
            <p:cNvSpPr>
              <a:spLocks noChangeShapeType="1"/>
            </p:cNvSpPr>
            <p:nvPr/>
          </p:nvSpPr>
          <p:spPr bwMode="auto">
            <a:xfrm>
              <a:off x="4128"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69" name="Line 125"/>
            <p:cNvSpPr>
              <a:spLocks noChangeShapeType="1"/>
            </p:cNvSpPr>
            <p:nvPr/>
          </p:nvSpPr>
          <p:spPr bwMode="auto">
            <a:xfrm>
              <a:off x="3072" y="3936"/>
              <a:ext cx="816"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0" name="Line 126"/>
            <p:cNvSpPr>
              <a:spLocks noChangeShapeType="1"/>
            </p:cNvSpPr>
            <p:nvPr/>
          </p:nvSpPr>
          <p:spPr bwMode="auto">
            <a:xfrm>
              <a:off x="1008" y="2880"/>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1" name="Line 127"/>
            <p:cNvSpPr>
              <a:spLocks noChangeShapeType="1"/>
            </p:cNvSpPr>
            <p:nvPr/>
          </p:nvSpPr>
          <p:spPr bwMode="auto">
            <a:xfrm>
              <a:off x="1008" y="3648"/>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2" name="Line 128"/>
            <p:cNvSpPr>
              <a:spLocks noChangeShapeType="1"/>
            </p:cNvSpPr>
            <p:nvPr/>
          </p:nvSpPr>
          <p:spPr bwMode="auto">
            <a:xfrm>
              <a:off x="3072" y="2592"/>
              <a:ext cx="864"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3" name="Line 129"/>
            <p:cNvSpPr>
              <a:spLocks noChangeShapeType="1"/>
            </p:cNvSpPr>
            <p:nvPr/>
          </p:nvSpPr>
          <p:spPr bwMode="auto">
            <a:xfrm>
              <a:off x="1488" y="3120"/>
              <a:ext cx="0" cy="288"/>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74" name="Line 130"/>
            <p:cNvSpPr>
              <a:spLocks noChangeShapeType="1"/>
            </p:cNvSpPr>
            <p:nvPr/>
          </p:nvSpPr>
          <p:spPr bwMode="auto">
            <a:xfrm>
              <a:off x="3360" y="3072"/>
              <a:ext cx="0" cy="38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875" name="Text Box 131"/>
          <p:cNvSpPr txBox="1">
            <a:spLocks noChangeArrowheads="1"/>
          </p:cNvSpPr>
          <p:nvPr/>
        </p:nvSpPr>
        <p:spPr bwMode="auto">
          <a:xfrm>
            <a:off x="1746474" y="403816"/>
            <a:ext cx="654843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 确定尺寸精度</a:t>
            </a:r>
          </a:p>
        </p:txBody>
      </p:sp>
      <mc:AlternateContent xmlns:mc="http://schemas.openxmlformats.org/markup-compatibility/2006" xmlns:a14="http://schemas.microsoft.com/office/drawing/2010/main">
        <mc:Choice Requires="a14">
          <p:sp>
            <p:nvSpPr>
              <p:cNvPr id="31876" name="Text Box 132"/>
              <p:cNvSpPr txBox="1">
                <a:spLocks noChangeArrowheads="1"/>
              </p:cNvSpPr>
              <p:nvPr/>
            </p:nvSpPr>
            <p:spPr bwMode="auto">
              <a:xfrm>
                <a:off x="1328802" y="1100148"/>
                <a:ext cx="15011482"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（1） </a:t>
                </a:r>
                <a14:m>
                  <m:oMath xmlns:m="http://schemas.openxmlformats.org/officeDocument/2006/math">
                    <m:r>
                      <a:rPr lang="en-US" altLang="zh-CN" b="1" i="1" dirty="0" smtClean="0">
                        <a:latin typeface="Cambria Math"/>
                        <a:ea typeface="Cambria Math"/>
                      </a:rPr>
                      <m:t>∅</m:t>
                    </m:r>
                  </m:oMath>
                </a14:m>
                <a:r>
                  <a:rPr lang="en-US" altLang="zh-CN" b="1" dirty="0"/>
                  <a:t>55（</a:t>
                </a:r>
                <a:r>
                  <a:rPr lang="zh-CN" altLang="en-US" b="1" dirty="0" smtClean="0"/>
                  <a:t>与普通级级轴承</a:t>
                </a:r>
                <a:r>
                  <a:rPr lang="zh-CN" altLang="en-US" b="1" dirty="0"/>
                  <a:t>内圈配合）轴颈</a:t>
                </a:r>
                <a:r>
                  <a:rPr lang="zh-CN" altLang="en-US" b="1" dirty="0" smtClean="0"/>
                  <a:t>尺寸</a:t>
                </a:r>
                <a:r>
                  <a:rPr lang="zh-CN" altLang="en-US" b="1" dirty="0"/>
                  <a:t>公差带</a:t>
                </a:r>
              </a:p>
            </p:txBody>
          </p:sp>
        </mc:Choice>
        <mc:Fallback xmlns="">
          <p:sp>
            <p:nvSpPr>
              <p:cNvPr id="31876" name="Text Box 132"/>
              <p:cNvSpPr txBox="1">
                <a:spLocks noRot="1" noChangeAspect="1" noMove="1" noResize="1" noEditPoints="1" noAdjustHandles="1" noChangeArrowheads="1" noChangeShapeType="1" noTextEdit="1"/>
              </p:cNvSpPr>
              <p:nvPr/>
            </p:nvSpPr>
            <p:spPr bwMode="auto">
              <a:xfrm>
                <a:off x="1328802" y="1100148"/>
                <a:ext cx="15011482" cy="790069"/>
              </a:xfrm>
              <a:prstGeom prst="rect">
                <a:avLst/>
              </a:prstGeom>
              <a:blipFill rotWithShape="1">
                <a:blip r:embed="rId9"/>
                <a:stretch>
                  <a:fillRect l="-1056" t="-12308" b="-30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1893" name="Group 149"/>
          <p:cNvGrpSpPr>
            <a:grpSpLocks/>
          </p:cNvGrpSpPr>
          <p:nvPr/>
        </p:nvGrpSpPr>
        <p:grpSpPr bwMode="auto">
          <a:xfrm>
            <a:off x="678605" y="3711477"/>
            <a:ext cx="15661679" cy="2177995"/>
            <a:chOff x="96" y="1648"/>
            <a:chExt cx="5166" cy="930"/>
          </a:xfrm>
        </p:grpSpPr>
        <mc:AlternateContent xmlns:mc="http://schemas.openxmlformats.org/markup-compatibility/2006" xmlns:a14="http://schemas.microsoft.com/office/drawing/2010/main">
          <mc:Choice Requires="a14">
            <p:sp>
              <p:nvSpPr>
                <p:cNvPr id="31880" name="Text Box 136"/>
                <p:cNvSpPr txBox="1">
                  <a:spLocks noChangeArrowheads="1"/>
                </p:cNvSpPr>
                <p:nvPr/>
              </p:nvSpPr>
              <p:spPr bwMode="auto">
                <a:xfrm>
                  <a:off x="96" y="1648"/>
                  <a:ext cx="5166" cy="7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20000"/>
                    </a:lnSpc>
                  </a:pPr>
                  <a:r>
                    <a:rPr lang="zh-CN" altLang="en-US" sz="4800" b="1" dirty="0"/>
                    <a:t>       </a:t>
                  </a:r>
                  <a:r>
                    <a:rPr lang="zh-CN" altLang="en-US" b="1" dirty="0"/>
                    <a:t>轴承工作时承受定向负荷作用。内圈与轴一起转动，故内圈承受旋转负荷。根据表6</a:t>
                  </a:r>
                  <a:r>
                    <a:rPr lang="zh-CN" altLang="en-US" b="1" dirty="0" smtClean="0"/>
                    <a:t>.</a:t>
                  </a:r>
                  <a:r>
                    <a:rPr lang="en-US" altLang="zh-CN" b="1" dirty="0" smtClean="0"/>
                    <a:t>3</a:t>
                  </a:r>
                  <a:r>
                    <a:rPr lang="zh-CN" altLang="en-US" b="1" dirty="0" smtClean="0"/>
                    <a:t> </a:t>
                  </a:r>
                  <a:r>
                    <a:rPr lang="zh-CN" altLang="en-US" b="1" dirty="0"/>
                    <a:t>得两轴颈的公差带代号为</a:t>
                  </a:r>
                  <a14:m>
                    <m:oMath xmlns:m="http://schemas.openxmlformats.org/officeDocument/2006/math">
                      <m:r>
                        <a:rPr lang="en-US" altLang="zh-CN" b="1" i="1" dirty="0">
                          <a:latin typeface="Cambria Math"/>
                          <a:ea typeface="Cambria Math"/>
                        </a:rPr>
                        <m:t>∅ </m:t>
                      </m:r>
                    </m:oMath>
                  </a14:m>
                  <a:r>
                    <a:rPr lang="en-US" altLang="zh-CN" b="1" dirty="0" smtClean="0">
                      <a:solidFill>
                        <a:srgbClr val="CC0066"/>
                      </a:solidFill>
                    </a:rPr>
                    <a:t>55k6        </a:t>
                  </a:r>
                  <a:r>
                    <a:rPr lang="en-US" altLang="zh-CN" b="1" dirty="0"/>
                    <a:t>。</a:t>
                  </a:r>
                </a:p>
              </p:txBody>
            </p:sp>
          </mc:Choice>
          <mc:Fallback xmlns="">
            <p:sp>
              <p:nvSpPr>
                <p:cNvPr id="31880" name="Text Box 136"/>
                <p:cNvSpPr txBox="1">
                  <a:spLocks noRot="1" noChangeAspect="1" noMove="1" noResize="1" noEditPoints="1" noAdjustHandles="1" noChangeArrowheads="1" noChangeShapeType="1" noTextEdit="1"/>
                </p:cNvSpPr>
                <p:nvPr/>
              </p:nvSpPr>
              <p:spPr bwMode="auto">
                <a:xfrm>
                  <a:off x="96" y="1648"/>
                  <a:ext cx="5166" cy="964"/>
                </a:xfrm>
                <a:prstGeom prst="rect">
                  <a:avLst/>
                </a:prstGeom>
                <a:blipFill rotWithShape="1">
                  <a:blip r:embed="rId10"/>
                  <a:stretch>
                    <a:fillRect l="-1146" b="-606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1886" name="Oval 142"/>
            <p:cNvSpPr>
              <a:spLocks noChangeArrowheads="1"/>
            </p:cNvSpPr>
            <p:nvPr/>
          </p:nvSpPr>
          <p:spPr bwMode="auto">
            <a:xfrm>
              <a:off x="782" y="2290"/>
              <a:ext cx="249" cy="288"/>
            </a:xfrm>
            <a:prstGeom prst="ellipse">
              <a:avLst/>
            </a:prstGeom>
            <a:solidFill>
              <a:schemeClr val="bg1"/>
            </a:solidFill>
            <a:ln w="19050">
              <a:solidFill>
                <a:srgbClr val="D6009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dirty="0"/>
                <a:t>E</a:t>
              </a:r>
            </a:p>
          </p:txBody>
        </p:sp>
      </p:grpSp>
      <p:grpSp>
        <p:nvGrpSpPr>
          <p:cNvPr id="31891" name="Group 147"/>
          <p:cNvGrpSpPr>
            <a:grpSpLocks/>
          </p:cNvGrpSpPr>
          <p:nvPr/>
        </p:nvGrpSpPr>
        <p:grpSpPr bwMode="auto">
          <a:xfrm>
            <a:off x="10186460" y="5362079"/>
            <a:ext cx="3055937" cy="1798602"/>
            <a:chOff x="3360" y="2400"/>
            <a:chExt cx="1008" cy="768"/>
          </a:xfrm>
        </p:grpSpPr>
        <mc:AlternateContent xmlns:mc="http://schemas.openxmlformats.org/markup-compatibility/2006" xmlns:a14="http://schemas.microsoft.com/office/drawing/2010/main">
          <mc:Choice Requires="a14">
            <p:sp>
              <p:nvSpPr>
                <p:cNvPr id="31883" name="AutoShape 139"/>
                <p:cNvSpPr>
                  <a:spLocks/>
                </p:cNvSpPr>
                <p:nvPr/>
              </p:nvSpPr>
              <p:spPr bwMode="auto">
                <a:xfrm>
                  <a:off x="3360" y="2400"/>
                  <a:ext cx="1008" cy="336"/>
                </a:xfrm>
                <a:prstGeom prst="borderCallout2">
                  <a:avLst>
                    <a:gd name="adj1" fmla="val 21431"/>
                    <a:gd name="adj2" fmla="val -4764"/>
                    <a:gd name="adj3" fmla="val 21431"/>
                    <a:gd name="adj4" fmla="val -15079"/>
                    <a:gd name="adj5" fmla="val 264880"/>
                    <a:gd name="adj6" fmla="val -52380"/>
                  </a:avLst>
                </a:prstGeom>
                <a:solidFill>
                  <a:schemeClr val="bg1"/>
                </a:solidFill>
                <a:ln w="28575">
                  <a:solidFill>
                    <a:srgbClr val="D60093"/>
                  </a:solidFill>
                  <a:miter lim="800000"/>
                  <a:headEnd/>
                  <a:tailEnd type="triangle" w="med" len="med"/>
                </a:ln>
                <a:effectLst/>
                <a:extLst>
                  <a:ext uri="{AF507438-7753-43E0-B8FC-AC1667EBCBE1}">
                    <a14:hiddenEffects>
                      <a:effectLst>
                        <a:outerShdw dist="35921" dir="2700000" algn="ctr" rotWithShape="0">
                          <a:schemeClr val="bg2"/>
                        </a:outerShdw>
                      </a:effectLst>
                    </a14:hiddenEffects>
                  </a:ext>
                </a:extLst>
              </p:spPr>
              <p:txBody>
                <a:bodyPr/>
                <a:lstStyle/>
                <a:p>
                  <a14:m>
                    <m:oMath xmlns:m="http://schemas.openxmlformats.org/officeDocument/2006/math">
                      <m:r>
                        <a:rPr lang="en-US" altLang="zh-CN" b="1" i="1" dirty="0">
                          <a:latin typeface="Cambria Math"/>
                          <a:ea typeface="Cambria Math"/>
                        </a:rPr>
                        <m:t>∅ </m:t>
                      </m:r>
                    </m:oMath>
                  </a14:m>
                  <a:r>
                    <a:rPr lang="en-US" altLang="zh-CN" dirty="0">
                      <a:solidFill>
                        <a:srgbClr val="CC0066"/>
                      </a:solidFill>
                    </a:rPr>
                    <a:t>55k6</a:t>
                  </a:r>
                  <a:endParaRPr lang="zh-CN" altLang="en-US" dirty="0">
                    <a:solidFill>
                      <a:srgbClr val="CC0066"/>
                    </a:solidFill>
                  </a:endParaRPr>
                </a:p>
              </p:txBody>
            </p:sp>
          </mc:Choice>
          <mc:Fallback xmlns="">
            <p:sp>
              <p:nvSpPr>
                <p:cNvPr id="31883" name="AutoShape 139"/>
                <p:cNvSpPr>
                  <a:spLocks noRot="1" noChangeAspect="1" noMove="1" noResize="1" noEditPoints="1" noAdjustHandles="1" noChangeArrowheads="1" noChangeShapeType="1" noTextEdit="1"/>
                </p:cNvSpPr>
                <p:nvPr/>
              </p:nvSpPr>
              <p:spPr bwMode="auto">
                <a:xfrm>
                  <a:off x="3360" y="2400"/>
                  <a:ext cx="1008" cy="336"/>
                </a:xfrm>
                <a:prstGeom prst="borderCallout2">
                  <a:avLst>
                    <a:gd name="adj1" fmla="val 21431"/>
                    <a:gd name="adj2" fmla="val -4764"/>
                    <a:gd name="adj3" fmla="val 21431"/>
                    <a:gd name="adj4" fmla="val -15079"/>
                    <a:gd name="adj5" fmla="val 264880"/>
                    <a:gd name="adj6" fmla="val -52380"/>
                  </a:avLst>
                </a:prstGeom>
                <a:blipFill rotWithShape="1">
                  <a:blip r:embed="rId13"/>
                  <a:stretch>
                    <a:fillRect t="-2390"/>
                  </a:stretch>
                </a:blipFill>
                <a:ln w="28575">
                  <a:solidFill>
                    <a:srgbClr val="D60093"/>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1884" name="Line 140"/>
            <p:cNvSpPr>
              <a:spLocks noChangeShapeType="1"/>
            </p:cNvSpPr>
            <p:nvPr/>
          </p:nvSpPr>
          <p:spPr bwMode="auto">
            <a:xfrm>
              <a:off x="3936" y="2688"/>
              <a:ext cx="384" cy="480"/>
            </a:xfrm>
            <a:prstGeom prst="line">
              <a:avLst/>
            </a:prstGeom>
            <a:noFill/>
            <a:ln w="28575">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890" name="Oval 146"/>
            <p:cNvSpPr>
              <a:spLocks noChangeArrowheads="1"/>
            </p:cNvSpPr>
            <p:nvPr/>
          </p:nvSpPr>
          <p:spPr bwMode="auto">
            <a:xfrm>
              <a:off x="4032" y="2448"/>
              <a:ext cx="240" cy="240"/>
            </a:xfrm>
            <a:prstGeom prst="ellipse">
              <a:avLst/>
            </a:prstGeom>
            <a:solidFill>
              <a:schemeClr val="bg1"/>
            </a:solidFill>
            <a:ln w="19050">
              <a:solidFill>
                <a:srgbClr val="D6009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E</a:t>
              </a:r>
            </a:p>
          </p:txBody>
        </p:sp>
      </p:grpSp>
      <p:sp>
        <p:nvSpPr>
          <p:cNvPr id="31892" name="Text Box 148"/>
          <p:cNvSpPr txBox="1">
            <a:spLocks noChangeArrowheads="1"/>
          </p:cNvSpPr>
          <p:nvPr/>
        </p:nvSpPr>
        <p:spPr bwMode="auto">
          <a:xfrm>
            <a:off x="1850249" y="1674193"/>
            <a:ext cx="784041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计算轴承</a:t>
            </a:r>
            <a:r>
              <a:rPr lang="zh-CN" altLang="en-US" b="1" dirty="0" smtClean="0"/>
              <a:t>承受载荷类型</a:t>
            </a:r>
            <a:r>
              <a:rPr lang="en-US" altLang="zh-CN" b="1" dirty="0" smtClean="0"/>
              <a:t>:</a:t>
            </a:r>
            <a:endParaRPr lang="zh-CN" altLang="en-US" b="1" dirty="0"/>
          </a:p>
        </p:txBody>
      </p:sp>
      <p:grpSp>
        <p:nvGrpSpPr>
          <p:cNvPr id="4" name="组合 3"/>
          <p:cNvGrpSpPr/>
          <p:nvPr/>
        </p:nvGrpSpPr>
        <p:grpSpPr>
          <a:xfrm>
            <a:off x="2082802" y="2386145"/>
            <a:ext cx="11977040" cy="944232"/>
            <a:chOff x="1147611" y="1664617"/>
            <a:chExt cx="7277077" cy="774564"/>
          </a:xfrm>
        </p:grpSpPr>
        <p:pic>
          <p:nvPicPr>
            <p:cNvPr id="31915" name="Picture 17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7611" y="1664617"/>
              <a:ext cx="1084389" cy="774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92241" y="1821884"/>
              <a:ext cx="6232447" cy="514793"/>
            </a:xfrm>
            <a:prstGeom prst="rect">
              <a:avLst/>
            </a:prstGeom>
            <a:noFill/>
          </p:spPr>
          <p:txBody>
            <a:bodyPr wrap="square" rtlCol="0">
              <a:spAutoFit/>
            </a:bodyPr>
            <a:lstStyle/>
            <a:p>
              <a:r>
                <a:rPr lang="en-US" altLang="zh-CN" dirty="0" smtClean="0"/>
                <a:t>= </a:t>
              </a:r>
              <a:r>
                <a:rPr lang="en-US" altLang="zh-CN" b="1" dirty="0" smtClean="0"/>
                <a:t>1804</a:t>
              </a:r>
              <a:r>
                <a:rPr lang="zh-CN" altLang="en-US" b="1" dirty="0" smtClean="0"/>
                <a:t>（</a:t>
              </a:r>
              <a:r>
                <a:rPr lang="en-US" altLang="zh-CN" b="1" dirty="0" smtClean="0"/>
                <a:t>1320</a:t>
              </a:r>
              <a:r>
                <a:rPr lang="zh-CN" altLang="en-US" b="1" dirty="0" smtClean="0"/>
                <a:t>）</a:t>
              </a:r>
              <a:r>
                <a:rPr lang="en-US" altLang="zh-CN" b="1" dirty="0" smtClean="0"/>
                <a:t>/86500 = 0.021</a:t>
              </a:r>
              <a:r>
                <a:rPr lang="en-US" altLang="zh-CN" b="1" dirty="0" smtClean="0">
                  <a:latin typeface="华文细黑"/>
                  <a:ea typeface="华文细黑"/>
                </a:rPr>
                <a:t>&lt;0.06</a:t>
              </a:r>
              <a:r>
                <a:rPr lang="en-US" altLang="zh-CN" b="1" dirty="0" smtClean="0"/>
                <a:t> </a:t>
              </a:r>
              <a:endParaRPr lang="zh-CN" altLang="en-US" b="1" dirty="0"/>
            </a:p>
          </p:txBody>
        </p:sp>
      </p:grpSp>
      <p:pic>
        <p:nvPicPr>
          <p:cNvPr id="31916" name="Picture 17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95384" y="3198251"/>
            <a:ext cx="10966849" cy="708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875"/>
                                        </p:tgtEl>
                                        <p:attrNameLst>
                                          <p:attrName>style.visibility</p:attrName>
                                        </p:attrNameLst>
                                      </p:cBhvr>
                                      <p:to>
                                        <p:strVal val="visible"/>
                                      </p:to>
                                    </p:set>
                                    <p:animEffect transition="in" filter="wipe(left)">
                                      <p:cBhvr>
                                        <p:cTn id="7" dur="500"/>
                                        <p:tgtEl>
                                          <p:spTgt spid="318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1823"/>
                                        </p:tgtEl>
                                        <p:attrNameLst>
                                          <p:attrName>style.visibility</p:attrName>
                                        </p:attrNameLst>
                                      </p:cBhvr>
                                      <p:to>
                                        <p:strVal val="visible"/>
                                      </p:to>
                                    </p:set>
                                    <p:anim calcmode="lin" valueType="num">
                                      <p:cBhvr additive="base">
                                        <p:cTn id="12" dur="500" fill="hold"/>
                                        <p:tgtEl>
                                          <p:spTgt spid="31823"/>
                                        </p:tgtEl>
                                        <p:attrNameLst>
                                          <p:attrName>ppt_x</p:attrName>
                                        </p:attrNameLst>
                                      </p:cBhvr>
                                      <p:tavLst>
                                        <p:tav tm="0">
                                          <p:val>
                                            <p:strVal val="0-#ppt_w/2"/>
                                          </p:val>
                                        </p:tav>
                                        <p:tav tm="100000">
                                          <p:val>
                                            <p:strVal val="#ppt_x"/>
                                          </p:val>
                                        </p:tav>
                                      </p:tavLst>
                                    </p:anim>
                                    <p:anim calcmode="lin" valueType="num">
                                      <p:cBhvr additive="base">
                                        <p:cTn id="13" dur="500" fill="hold"/>
                                        <p:tgtEl>
                                          <p:spTgt spid="318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1876"/>
                                        </p:tgtEl>
                                        <p:attrNameLst>
                                          <p:attrName>style.visibility</p:attrName>
                                        </p:attrNameLst>
                                      </p:cBhvr>
                                      <p:to>
                                        <p:strVal val="visible"/>
                                      </p:to>
                                    </p:set>
                                    <p:animEffect transition="in" filter="wipe(left)">
                                      <p:cBhvr>
                                        <p:cTn id="18" dur="500"/>
                                        <p:tgtEl>
                                          <p:spTgt spid="3187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1892"/>
                                        </p:tgtEl>
                                        <p:attrNameLst>
                                          <p:attrName>style.visibility</p:attrName>
                                        </p:attrNameLst>
                                      </p:cBhvr>
                                      <p:to>
                                        <p:strVal val="visible"/>
                                      </p:to>
                                    </p:set>
                                    <p:animEffect transition="in" filter="wipe(left)">
                                      <p:cBhvr>
                                        <p:cTn id="23" dur="500"/>
                                        <p:tgtEl>
                                          <p:spTgt spid="318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1916"/>
                                        </p:tgtEl>
                                        <p:attrNameLst>
                                          <p:attrName>style.visibility</p:attrName>
                                        </p:attrNameLst>
                                      </p:cBhvr>
                                      <p:to>
                                        <p:strVal val="visible"/>
                                      </p:to>
                                    </p:set>
                                    <p:animEffect transition="in" filter="wipe(left)">
                                      <p:cBhvr>
                                        <p:cTn id="33" dur="500"/>
                                        <p:tgtEl>
                                          <p:spTgt spid="319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1893"/>
                                        </p:tgtEl>
                                        <p:attrNameLst>
                                          <p:attrName>style.visibility</p:attrName>
                                        </p:attrNameLst>
                                      </p:cBhvr>
                                      <p:to>
                                        <p:strVal val="visible"/>
                                      </p:to>
                                    </p:set>
                                    <p:animEffect transition="in" filter="wipe(left)">
                                      <p:cBhvr>
                                        <p:cTn id="38" dur="2000"/>
                                        <p:tgtEl>
                                          <p:spTgt spid="31893"/>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 fill="hold" nodeType="clickEffect">
                                  <p:stCondLst>
                                    <p:cond delay="0"/>
                                  </p:stCondLst>
                                  <p:childTnLst>
                                    <p:set>
                                      <p:cBhvr>
                                        <p:cTn id="42" dur="1" fill="hold">
                                          <p:stCondLst>
                                            <p:cond delay="0"/>
                                          </p:stCondLst>
                                        </p:cTn>
                                        <p:tgtEl>
                                          <p:spTgt spid="31891"/>
                                        </p:tgtEl>
                                        <p:attrNameLst>
                                          <p:attrName>style.visibility</p:attrName>
                                        </p:attrNameLst>
                                      </p:cBhvr>
                                      <p:to>
                                        <p:strVal val="visible"/>
                                      </p:to>
                                    </p:set>
                                    <p:anim calcmode="lin" valueType="num">
                                      <p:cBhvr>
                                        <p:cTn id="43" dur="500" fill="hold"/>
                                        <p:tgtEl>
                                          <p:spTgt spid="31891"/>
                                        </p:tgtEl>
                                        <p:attrNameLst>
                                          <p:attrName>ppt_x</p:attrName>
                                        </p:attrNameLst>
                                      </p:cBhvr>
                                      <p:tavLst>
                                        <p:tav tm="0">
                                          <p:val>
                                            <p:strVal val="#ppt_x"/>
                                          </p:val>
                                        </p:tav>
                                        <p:tav tm="100000">
                                          <p:val>
                                            <p:strVal val="#ppt_x"/>
                                          </p:val>
                                        </p:tav>
                                      </p:tavLst>
                                    </p:anim>
                                    <p:anim calcmode="lin" valueType="num">
                                      <p:cBhvr>
                                        <p:cTn id="44" dur="500" fill="hold"/>
                                        <p:tgtEl>
                                          <p:spTgt spid="31891"/>
                                        </p:tgtEl>
                                        <p:attrNameLst>
                                          <p:attrName>ppt_y</p:attrName>
                                        </p:attrNameLst>
                                      </p:cBhvr>
                                      <p:tavLst>
                                        <p:tav tm="0">
                                          <p:val>
                                            <p:strVal val="#ppt_y-#ppt_h/2"/>
                                          </p:val>
                                        </p:tav>
                                        <p:tav tm="100000">
                                          <p:val>
                                            <p:strVal val="#ppt_y"/>
                                          </p:val>
                                        </p:tav>
                                      </p:tavLst>
                                    </p:anim>
                                    <p:anim calcmode="lin" valueType="num">
                                      <p:cBhvr>
                                        <p:cTn id="45" dur="500" fill="hold"/>
                                        <p:tgtEl>
                                          <p:spTgt spid="31891"/>
                                        </p:tgtEl>
                                        <p:attrNameLst>
                                          <p:attrName>ppt_w</p:attrName>
                                        </p:attrNameLst>
                                      </p:cBhvr>
                                      <p:tavLst>
                                        <p:tav tm="0">
                                          <p:val>
                                            <p:strVal val="#ppt_w"/>
                                          </p:val>
                                        </p:tav>
                                        <p:tav tm="100000">
                                          <p:val>
                                            <p:strVal val="#ppt_w"/>
                                          </p:val>
                                        </p:tav>
                                      </p:tavLst>
                                    </p:anim>
                                    <p:anim calcmode="lin" valueType="num">
                                      <p:cBhvr>
                                        <p:cTn id="46" dur="500" fill="hold"/>
                                        <p:tgtEl>
                                          <p:spTgt spid="3189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75" grpId="0" autoUpdateAnimBg="0"/>
      <p:bldP spid="31876" grpId="0" autoUpdateAnimBg="0"/>
      <p:bldP spid="31892"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灯片编号占位符 8"/>
          <p:cNvSpPr>
            <a:spLocks noGrp="1"/>
          </p:cNvSpPr>
          <p:nvPr>
            <p:ph type="sldNum" sz="quarter" idx="12"/>
          </p:nvPr>
        </p:nvSpPr>
        <p:spPr/>
        <p:txBody>
          <a:bodyPr/>
          <a:lstStyle/>
          <a:p>
            <a:fld id="{4FAEFC54-46E1-4FE3-A04D-99C8D7928BEE}" type="slidenum">
              <a:rPr lang="zh-CN" altLang="en-US"/>
              <a:pPr/>
              <a:t>33</a:t>
            </a:fld>
            <a:endParaRPr lang="en-US" altLang="zh-CN"/>
          </a:p>
        </p:txBody>
      </p:sp>
      <p:grpSp>
        <p:nvGrpSpPr>
          <p:cNvPr id="32772" name="Group 4"/>
          <p:cNvGrpSpPr>
            <a:grpSpLocks/>
          </p:cNvGrpSpPr>
          <p:nvPr/>
        </p:nvGrpSpPr>
        <p:grpSpPr bwMode="auto">
          <a:xfrm>
            <a:off x="2244970" y="5620632"/>
            <a:ext cx="12307115" cy="2810316"/>
            <a:chOff x="550" y="2544"/>
            <a:chExt cx="4356" cy="1440"/>
          </a:xfrm>
        </p:grpSpPr>
        <p:grpSp>
          <p:nvGrpSpPr>
            <p:cNvPr id="32773" name="Group 5"/>
            <p:cNvGrpSpPr>
              <a:grpSpLocks/>
            </p:cNvGrpSpPr>
            <p:nvPr/>
          </p:nvGrpSpPr>
          <p:grpSpPr bwMode="auto">
            <a:xfrm>
              <a:off x="550" y="2544"/>
              <a:ext cx="4356" cy="1440"/>
              <a:chOff x="550" y="2544"/>
              <a:chExt cx="4356" cy="1440"/>
            </a:xfrm>
          </p:grpSpPr>
          <p:sp>
            <p:nvSpPr>
              <p:cNvPr id="32774" name="Rectangle 6"/>
              <p:cNvSpPr>
                <a:spLocks noChangeArrowheads="1"/>
              </p:cNvSpPr>
              <p:nvPr/>
            </p:nvSpPr>
            <p:spPr bwMode="auto">
              <a:xfrm flipV="1">
                <a:off x="1007" y="2904"/>
                <a:ext cx="650" cy="7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5" name="Rectangle 7"/>
              <p:cNvSpPr>
                <a:spLocks noChangeArrowheads="1"/>
              </p:cNvSpPr>
              <p:nvPr/>
            </p:nvSpPr>
            <p:spPr bwMode="auto">
              <a:xfrm flipV="1">
                <a:off x="1657" y="2724"/>
                <a:ext cx="910" cy="108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6" name="Rectangle 8"/>
              <p:cNvSpPr>
                <a:spLocks noChangeArrowheads="1"/>
              </p:cNvSpPr>
              <p:nvPr/>
            </p:nvSpPr>
            <p:spPr bwMode="auto">
              <a:xfrm flipV="1">
                <a:off x="2567" y="2679"/>
                <a:ext cx="519"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7" name="Rectangle 9"/>
              <p:cNvSpPr>
                <a:spLocks noChangeArrowheads="1"/>
              </p:cNvSpPr>
              <p:nvPr/>
            </p:nvSpPr>
            <p:spPr bwMode="auto">
              <a:xfrm flipV="1">
                <a:off x="3086" y="2589"/>
                <a:ext cx="845" cy="135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8" name="Rectangle 10"/>
              <p:cNvSpPr>
                <a:spLocks noChangeArrowheads="1"/>
              </p:cNvSpPr>
              <p:nvPr/>
            </p:nvSpPr>
            <p:spPr bwMode="auto">
              <a:xfrm flipV="1">
                <a:off x="3931" y="2544"/>
                <a:ext cx="195" cy="144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79" name="Rectangle 11"/>
              <p:cNvSpPr>
                <a:spLocks noChangeArrowheads="1"/>
              </p:cNvSpPr>
              <p:nvPr/>
            </p:nvSpPr>
            <p:spPr bwMode="auto">
              <a:xfrm flipV="1">
                <a:off x="4126" y="2679"/>
                <a:ext cx="520"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0" name="Line 12"/>
              <p:cNvSpPr>
                <a:spLocks noChangeShapeType="1"/>
              </p:cNvSpPr>
              <p:nvPr/>
            </p:nvSpPr>
            <p:spPr bwMode="auto">
              <a:xfrm flipH="1" flipV="1">
                <a:off x="942" y="353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1" name="Line 13"/>
              <p:cNvSpPr>
                <a:spLocks noChangeShapeType="1"/>
              </p:cNvSpPr>
              <p:nvPr/>
            </p:nvSpPr>
            <p:spPr bwMode="auto">
              <a:xfrm flipH="1">
                <a:off x="942" y="290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2" name="Line 14"/>
              <p:cNvSpPr>
                <a:spLocks noChangeShapeType="1"/>
              </p:cNvSpPr>
              <p:nvPr/>
            </p:nvSpPr>
            <p:spPr bwMode="auto">
              <a:xfrm flipV="1">
                <a:off x="942" y="2994"/>
                <a:ext cx="0" cy="5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3" name="Line 15"/>
              <p:cNvSpPr>
                <a:spLocks noChangeShapeType="1"/>
              </p:cNvSpPr>
              <p:nvPr/>
            </p:nvSpPr>
            <p:spPr bwMode="auto">
              <a:xfrm flipV="1">
                <a:off x="4646" y="3624"/>
                <a:ext cx="65"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4" name="Line 16"/>
              <p:cNvSpPr>
                <a:spLocks noChangeShapeType="1"/>
              </p:cNvSpPr>
              <p:nvPr/>
            </p:nvSpPr>
            <p:spPr bwMode="auto">
              <a:xfrm>
                <a:off x="4646" y="272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5" name="Line 17"/>
              <p:cNvSpPr>
                <a:spLocks noChangeShapeType="1"/>
              </p:cNvSpPr>
              <p:nvPr/>
            </p:nvSpPr>
            <p:spPr bwMode="auto">
              <a:xfrm flipV="1">
                <a:off x="4711" y="2814"/>
                <a:ext cx="0" cy="8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86" name="Line 18"/>
              <p:cNvSpPr>
                <a:spLocks noChangeShapeType="1"/>
              </p:cNvSpPr>
              <p:nvPr/>
            </p:nvSpPr>
            <p:spPr bwMode="auto">
              <a:xfrm>
                <a:off x="812" y="3264"/>
                <a:ext cx="4094"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2787" name="Group 19"/>
              <p:cNvGrpSpPr>
                <a:grpSpLocks/>
              </p:cNvGrpSpPr>
              <p:nvPr/>
            </p:nvGrpSpPr>
            <p:grpSpPr bwMode="auto">
              <a:xfrm>
                <a:off x="3151" y="3084"/>
                <a:ext cx="650" cy="360"/>
                <a:chOff x="2208" y="3120"/>
                <a:chExt cx="672" cy="192"/>
              </a:xfrm>
            </p:grpSpPr>
            <p:sp>
              <p:nvSpPr>
                <p:cNvPr id="32788" name="Oval 20"/>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89" name="Oval 21"/>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90" name="Rectangle 22"/>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91" name="Line 23"/>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92" name="Line 24"/>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2793" name="Group 25"/>
              <p:cNvGrpSpPr>
                <a:grpSpLocks/>
              </p:cNvGrpSpPr>
              <p:nvPr/>
            </p:nvGrpSpPr>
            <p:grpSpPr bwMode="auto">
              <a:xfrm>
                <a:off x="1072" y="3129"/>
                <a:ext cx="520" cy="270"/>
                <a:chOff x="2208" y="3120"/>
                <a:chExt cx="672" cy="192"/>
              </a:xfrm>
            </p:grpSpPr>
            <p:sp>
              <p:nvSpPr>
                <p:cNvPr id="32794" name="Oval 26"/>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95" name="Oval 27"/>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96" name="Rectangle 28"/>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97" name="Line 29"/>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98" name="Line 30"/>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2799" name="Line 31"/>
              <p:cNvSpPr>
                <a:spLocks noChangeShapeType="1"/>
              </p:cNvSpPr>
              <p:nvPr/>
            </p:nvSpPr>
            <p:spPr bwMode="auto">
              <a:xfrm>
                <a:off x="682" y="290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0" name="Line 32"/>
              <p:cNvSpPr>
                <a:spLocks noChangeShapeType="1"/>
              </p:cNvSpPr>
              <p:nvPr/>
            </p:nvSpPr>
            <p:spPr bwMode="auto">
              <a:xfrm>
                <a:off x="682" y="362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1" name="Line 33"/>
              <p:cNvSpPr>
                <a:spLocks noChangeShapeType="1"/>
              </p:cNvSpPr>
              <p:nvPr/>
            </p:nvSpPr>
            <p:spPr bwMode="auto">
              <a:xfrm>
                <a:off x="747" y="2904"/>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2" name="Line 34"/>
              <p:cNvSpPr>
                <a:spLocks noChangeShapeType="1"/>
              </p:cNvSpPr>
              <p:nvPr/>
            </p:nvSpPr>
            <p:spPr bwMode="auto">
              <a:xfrm>
                <a:off x="2112" y="2724"/>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3" name="Line 35"/>
              <p:cNvSpPr>
                <a:spLocks noChangeShapeType="1"/>
              </p:cNvSpPr>
              <p:nvPr/>
            </p:nvSpPr>
            <p:spPr bwMode="auto">
              <a:xfrm flipH="1">
                <a:off x="2890" y="2682"/>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4" name="Line 36"/>
              <p:cNvSpPr>
                <a:spLocks noChangeShapeType="1"/>
              </p:cNvSpPr>
              <p:nvPr/>
            </p:nvSpPr>
            <p:spPr bwMode="auto">
              <a:xfrm>
                <a:off x="3671" y="2586"/>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5" name="Line 37"/>
              <p:cNvSpPr>
                <a:spLocks noChangeShapeType="1"/>
              </p:cNvSpPr>
              <p:nvPr/>
            </p:nvSpPr>
            <p:spPr bwMode="auto">
              <a:xfrm>
                <a:off x="3996" y="2544"/>
                <a:ext cx="0" cy="36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6" name="Line 38"/>
              <p:cNvSpPr>
                <a:spLocks noChangeShapeType="1"/>
              </p:cNvSpPr>
              <p:nvPr/>
            </p:nvSpPr>
            <p:spPr bwMode="auto">
              <a:xfrm>
                <a:off x="3996" y="3534"/>
                <a:ext cx="0" cy="4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07" name="Line 39"/>
              <p:cNvSpPr>
                <a:spLocks noChangeShapeType="1"/>
              </p:cNvSpPr>
              <p:nvPr/>
            </p:nvSpPr>
            <p:spPr bwMode="auto">
              <a:xfrm>
                <a:off x="4516" y="2670"/>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2808" name="Text Box 40"/>
                  <p:cNvSpPr txBox="1">
                    <a:spLocks noChangeArrowheads="1"/>
                  </p:cNvSpPr>
                  <p:nvPr/>
                </p:nvSpPr>
                <p:spPr bwMode="auto">
                  <a:xfrm rot="16200000">
                    <a:off x="4018" y="3054"/>
                    <a:ext cx="794"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2808" name="Text Box 40"/>
                  <p:cNvSpPr txBox="1">
                    <a:spLocks noRot="1" noChangeAspect="1" noMove="1" noResize="1" noEditPoints="1" noAdjustHandles="1" noChangeArrowheads="1" noChangeShapeType="1" noTextEdit="1"/>
                  </p:cNvSpPr>
                  <p:nvPr/>
                </p:nvSpPr>
                <p:spPr bwMode="auto">
                  <a:xfrm rot="16200000">
                    <a:off x="4018" y="3031"/>
                    <a:ext cx="794" cy="270"/>
                  </a:xfrm>
                  <a:prstGeom prst="rect">
                    <a:avLst/>
                  </a:prstGeom>
                  <a:blipFill rotWithShape="1">
                    <a:blip r:embed="rId3"/>
                    <a:stretch>
                      <a:fillRect l="-7576" r="-25758" b="-116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809" name="Text Box 41"/>
                  <p:cNvSpPr txBox="1">
                    <a:spLocks noChangeArrowheads="1"/>
                  </p:cNvSpPr>
                  <p:nvPr/>
                </p:nvSpPr>
                <p:spPr bwMode="auto">
                  <a:xfrm rot="16200000">
                    <a:off x="276" y="2998"/>
                    <a:ext cx="771"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r>
                      <a:rPr lang="en-US" altLang="zh-CN" sz="3500" b="1" dirty="0">
                        <a:ea typeface="Cambria Math"/>
                      </a:rPr>
                      <a:t> </a:t>
                    </a:r>
                    <a14:m>
                      <m:oMath xmlns:m="http://schemas.openxmlformats.org/officeDocument/2006/math">
                        <m:r>
                          <a:rPr lang="en-US" altLang="zh-CN" sz="3500" b="1" i="1" dirty="0">
                            <a:latin typeface="Cambria Math"/>
                            <a:ea typeface="Cambria Math"/>
                          </a:rPr>
                          <m:t>∅</m:t>
                        </m:r>
                      </m:oMath>
                    </a14:m>
                    <a:r>
                      <a:rPr lang="en-US" altLang="zh-CN" sz="3500" dirty="0"/>
                      <a:t>45</a:t>
                    </a:r>
                  </a:p>
                </p:txBody>
              </p:sp>
            </mc:Choice>
            <mc:Fallback xmlns="">
              <p:sp>
                <p:nvSpPr>
                  <p:cNvPr id="32809" name="Text Box 41"/>
                  <p:cNvSpPr txBox="1">
                    <a:spLocks noRot="1" noChangeAspect="1" noMove="1" noResize="1" noEditPoints="1" noAdjustHandles="1" noChangeArrowheads="1" noChangeShapeType="1" noTextEdit="1"/>
                  </p:cNvSpPr>
                  <p:nvPr/>
                </p:nvSpPr>
                <p:spPr bwMode="auto">
                  <a:xfrm rot="16200000">
                    <a:off x="276" y="2975"/>
                    <a:ext cx="771" cy="270"/>
                  </a:xfrm>
                  <a:prstGeom prst="rect">
                    <a:avLst/>
                  </a:prstGeom>
                  <a:blipFill rotWithShape="1">
                    <a:blip r:embed="rId4"/>
                    <a:stretch>
                      <a:fillRect l="-7576" r="-257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810" name="Text Box 42"/>
                  <p:cNvSpPr txBox="1">
                    <a:spLocks noChangeArrowheads="1"/>
                  </p:cNvSpPr>
                  <p:nvPr/>
                </p:nvSpPr>
                <p:spPr bwMode="auto">
                  <a:xfrm rot="16200000">
                    <a:off x="1649" y="2929"/>
                    <a:ext cx="716"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2810" name="Text Box 42"/>
                  <p:cNvSpPr txBox="1">
                    <a:spLocks noRot="1" noChangeAspect="1" noMove="1" noResize="1" noEditPoints="1" noAdjustHandles="1" noChangeArrowheads="1" noChangeShapeType="1" noTextEdit="1"/>
                  </p:cNvSpPr>
                  <p:nvPr/>
                </p:nvSpPr>
                <p:spPr bwMode="auto">
                  <a:xfrm rot="16200000">
                    <a:off x="1649" y="2906"/>
                    <a:ext cx="716" cy="270"/>
                  </a:xfrm>
                  <a:prstGeom prst="rect">
                    <a:avLst/>
                  </a:prstGeom>
                  <a:blipFill rotWithShape="1">
                    <a:blip r:embed="rId5"/>
                    <a:stretch>
                      <a:fillRect l="-7692" r="-27692" b="-6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811" name="Text Box 43"/>
                  <p:cNvSpPr txBox="1">
                    <a:spLocks noChangeArrowheads="1"/>
                  </p:cNvSpPr>
                  <p:nvPr/>
                </p:nvSpPr>
                <p:spPr bwMode="auto">
                  <a:xfrm rot="16200000">
                    <a:off x="2426" y="3093"/>
                    <a:ext cx="715"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2811" name="Text Box 43"/>
                  <p:cNvSpPr txBox="1">
                    <a:spLocks noRot="1" noChangeAspect="1" noMove="1" noResize="1" noEditPoints="1" noAdjustHandles="1" noChangeArrowheads="1" noChangeShapeType="1" noTextEdit="1"/>
                  </p:cNvSpPr>
                  <p:nvPr/>
                </p:nvSpPr>
                <p:spPr bwMode="auto">
                  <a:xfrm rot="16200000">
                    <a:off x="2426" y="3070"/>
                    <a:ext cx="715" cy="270"/>
                  </a:xfrm>
                  <a:prstGeom prst="rect">
                    <a:avLst/>
                  </a:prstGeom>
                  <a:blipFill rotWithShape="1">
                    <a:blip r:embed="rId6"/>
                    <a:stretch>
                      <a:fillRect l="-7576" r="-25758" b="-12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812" name="Text Box 44"/>
                  <p:cNvSpPr txBox="1">
                    <a:spLocks noChangeArrowheads="1"/>
                  </p:cNvSpPr>
                  <p:nvPr/>
                </p:nvSpPr>
                <p:spPr bwMode="auto">
                  <a:xfrm rot="16200000">
                    <a:off x="3182" y="3016"/>
                    <a:ext cx="719"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a:t>
                    </a:r>
                  </a:p>
                </p:txBody>
              </p:sp>
            </mc:Choice>
            <mc:Fallback xmlns="">
              <p:sp>
                <p:nvSpPr>
                  <p:cNvPr id="32812" name="Text Box 44"/>
                  <p:cNvSpPr txBox="1">
                    <a:spLocks noRot="1" noChangeAspect="1" noMove="1" noResize="1" noEditPoints="1" noAdjustHandles="1" noChangeArrowheads="1" noChangeShapeType="1" noTextEdit="1"/>
                  </p:cNvSpPr>
                  <p:nvPr/>
                </p:nvSpPr>
                <p:spPr bwMode="auto">
                  <a:xfrm rot="16200000">
                    <a:off x="3182" y="2993"/>
                    <a:ext cx="719" cy="270"/>
                  </a:xfrm>
                  <a:prstGeom prst="rect">
                    <a:avLst/>
                  </a:prstGeom>
                  <a:blipFill rotWithShape="1">
                    <a:blip r:embed="rId7"/>
                    <a:stretch>
                      <a:fillRect l="-7576" r="-25758" b="-6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2813" name="Text Box 45"/>
                  <p:cNvSpPr txBox="1">
                    <a:spLocks noChangeArrowheads="1"/>
                  </p:cNvSpPr>
                  <p:nvPr/>
                </p:nvSpPr>
                <p:spPr bwMode="auto">
                  <a:xfrm rot="16200000">
                    <a:off x="3641" y="2858"/>
                    <a:ext cx="757" cy="2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2813" name="Text Box 45"/>
                  <p:cNvSpPr txBox="1">
                    <a:spLocks noRot="1" noChangeAspect="1" noMove="1" noResize="1" noEditPoints="1" noAdjustHandles="1" noChangeArrowheads="1" noChangeShapeType="1" noTextEdit="1"/>
                  </p:cNvSpPr>
                  <p:nvPr/>
                </p:nvSpPr>
                <p:spPr bwMode="auto">
                  <a:xfrm rot="16200000">
                    <a:off x="3641" y="2835"/>
                    <a:ext cx="757" cy="270"/>
                  </a:xfrm>
                  <a:prstGeom prst="rect">
                    <a:avLst/>
                  </a:prstGeom>
                  <a:blipFill rotWithShape="1">
                    <a:blip r:embed="rId8"/>
                    <a:stretch>
                      <a:fillRect l="-7576" r="-25758" b="-60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
          <p:nvSpPr>
            <p:cNvPr id="32814" name="Line 46"/>
            <p:cNvSpPr>
              <a:spLocks noChangeShapeType="1"/>
            </p:cNvSpPr>
            <p:nvPr/>
          </p:nvSpPr>
          <p:spPr bwMode="auto">
            <a:xfrm>
              <a:off x="2544"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5" name="Line 47"/>
            <p:cNvSpPr>
              <a:spLocks noChangeShapeType="1"/>
            </p:cNvSpPr>
            <p:nvPr/>
          </p:nvSpPr>
          <p:spPr bwMode="auto">
            <a:xfrm>
              <a:off x="2544"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6" name="Line 48"/>
            <p:cNvSpPr>
              <a:spLocks noChangeShapeType="1"/>
            </p:cNvSpPr>
            <p:nvPr/>
          </p:nvSpPr>
          <p:spPr bwMode="auto">
            <a:xfrm>
              <a:off x="4128"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7" name="Line 49"/>
            <p:cNvSpPr>
              <a:spLocks noChangeShapeType="1"/>
            </p:cNvSpPr>
            <p:nvPr/>
          </p:nvSpPr>
          <p:spPr bwMode="auto">
            <a:xfrm>
              <a:off x="4128"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8" name="Line 50"/>
            <p:cNvSpPr>
              <a:spLocks noChangeShapeType="1"/>
            </p:cNvSpPr>
            <p:nvPr/>
          </p:nvSpPr>
          <p:spPr bwMode="auto">
            <a:xfrm>
              <a:off x="3072" y="3936"/>
              <a:ext cx="816"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19" name="Line 51"/>
            <p:cNvSpPr>
              <a:spLocks noChangeShapeType="1"/>
            </p:cNvSpPr>
            <p:nvPr/>
          </p:nvSpPr>
          <p:spPr bwMode="auto">
            <a:xfrm>
              <a:off x="1008" y="2880"/>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20" name="Line 52"/>
            <p:cNvSpPr>
              <a:spLocks noChangeShapeType="1"/>
            </p:cNvSpPr>
            <p:nvPr/>
          </p:nvSpPr>
          <p:spPr bwMode="auto">
            <a:xfrm>
              <a:off x="1008" y="3648"/>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21" name="Line 53"/>
            <p:cNvSpPr>
              <a:spLocks noChangeShapeType="1"/>
            </p:cNvSpPr>
            <p:nvPr/>
          </p:nvSpPr>
          <p:spPr bwMode="auto">
            <a:xfrm>
              <a:off x="3072" y="2592"/>
              <a:ext cx="864"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22" name="Line 54"/>
            <p:cNvSpPr>
              <a:spLocks noChangeShapeType="1"/>
            </p:cNvSpPr>
            <p:nvPr/>
          </p:nvSpPr>
          <p:spPr bwMode="auto">
            <a:xfrm>
              <a:off x="1488" y="3120"/>
              <a:ext cx="0" cy="288"/>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823" name="Line 55"/>
            <p:cNvSpPr>
              <a:spLocks noChangeShapeType="1"/>
            </p:cNvSpPr>
            <p:nvPr/>
          </p:nvSpPr>
          <p:spPr bwMode="auto">
            <a:xfrm>
              <a:off x="3360" y="3072"/>
              <a:ext cx="0" cy="38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sp>
            <p:nvSpPr>
              <p:cNvPr id="32824" name="Text Box 56"/>
              <p:cNvSpPr txBox="1">
                <a:spLocks noChangeArrowheads="1"/>
              </p:cNvSpPr>
              <p:nvPr/>
            </p:nvSpPr>
            <p:spPr bwMode="auto">
              <a:xfrm>
                <a:off x="2016851" y="503994"/>
                <a:ext cx="13824480" cy="9162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(2) </a:t>
                </a:r>
                <a14:m>
                  <m:oMath xmlns:m="http://schemas.openxmlformats.org/officeDocument/2006/math">
                    <m:r>
                      <a:rPr lang="en-US" altLang="zh-CN" b="1" i="1" dirty="0">
                        <a:latin typeface="Cambria Math"/>
                        <a:ea typeface="Cambria Math"/>
                      </a:rPr>
                      <m:t>∅ </m:t>
                    </m:r>
                  </m:oMath>
                </a14:m>
                <a:r>
                  <a:rPr lang="en-US" altLang="zh-CN" b="1" dirty="0"/>
                  <a:t>58（</a:t>
                </a:r>
                <a:r>
                  <a:rPr lang="zh-CN" altLang="en-US" b="1" dirty="0"/>
                  <a:t>与齿轮基准孔的配合）轴径的尺寸公差带</a:t>
                </a:r>
              </a:p>
            </p:txBody>
          </p:sp>
        </mc:Choice>
        <mc:Fallback xmlns="">
          <p:sp>
            <p:nvSpPr>
              <p:cNvPr id="32824" name="Text Box 56"/>
              <p:cNvSpPr txBox="1">
                <a:spLocks noRot="1" noChangeAspect="1" noMove="1" noResize="1" noEditPoints="1" noAdjustHandles="1" noChangeArrowheads="1" noChangeShapeType="1" noTextEdit="1"/>
              </p:cNvSpPr>
              <p:nvPr/>
            </p:nvSpPr>
            <p:spPr bwMode="auto">
              <a:xfrm>
                <a:off x="1164273" y="358719"/>
                <a:ext cx="7980495" cy="579842"/>
              </a:xfrm>
              <a:prstGeom prst="rect">
                <a:avLst/>
              </a:prstGeom>
              <a:blipFill rotWithShape="1">
                <a:blip r:embed="rId9"/>
                <a:stretch>
                  <a:fillRect l="-1222" t="-5263" b="-178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2825" name="Text Box 57"/>
          <p:cNvSpPr txBox="1">
            <a:spLocks noChangeArrowheads="1"/>
          </p:cNvSpPr>
          <p:nvPr/>
        </p:nvSpPr>
        <p:spPr bwMode="auto">
          <a:xfrm>
            <a:off x="956299" y="1286199"/>
            <a:ext cx="14760294"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根据齿轮最高精度等级为7级，查表10.10得齿轮基准内孔尺寸公差为</a:t>
            </a:r>
            <a:r>
              <a:rPr lang="en-US" altLang="zh-CN" b="1" dirty="0"/>
              <a:t>IT7 ，</a:t>
            </a:r>
            <a:r>
              <a:rPr lang="zh-CN" altLang="en-US" b="1" dirty="0"/>
              <a:t>与其配合的轴为</a:t>
            </a:r>
            <a:r>
              <a:rPr lang="en-US" altLang="zh-CN" b="1" dirty="0"/>
              <a:t>IT6。</a:t>
            </a:r>
          </a:p>
        </p:txBody>
      </p:sp>
      <p:grpSp>
        <p:nvGrpSpPr>
          <p:cNvPr id="32853" name="Group 85"/>
          <p:cNvGrpSpPr>
            <a:grpSpLocks/>
          </p:cNvGrpSpPr>
          <p:nvPr/>
        </p:nvGrpSpPr>
        <p:grpSpPr bwMode="auto">
          <a:xfrm>
            <a:off x="956298" y="2731171"/>
            <a:ext cx="14761269" cy="1606564"/>
            <a:chOff x="192" y="1136"/>
            <a:chExt cx="4869" cy="686"/>
          </a:xfrm>
        </p:grpSpPr>
        <mc:AlternateContent xmlns:mc="http://schemas.openxmlformats.org/markup-compatibility/2006" xmlns:a14="http://schemas.microsoft.com/office/drawing/2010/main">
          <mc:Choice Requires="a14">
            <p:sp>
              <p:nvSpPr>
                <p:cNvPr id="32826" name="Text Box 58"/>
                <p:cNvSpPr txBox="1">
                  <a:spLocks noChangeArrowheads="1"/>
                </p:cNvSpPr>
                <p:nvPr/>
              </p:nvSpPr>
              <p:spPr bwMode="auto">
                <a:xfrm>
                  <a:off x="192" y="1136"/>
                  <a:ext cx="4869" cy="68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t>        根据表3.10 可选轴的基本偏差代号为</a:t>
                  </a:r>
                  <a:r>
                    <a:rPr lang="en-US" altLang="zh-CN" b="1" dirty="0"/>
                    <a:t>r,</a:t>
                  </a:r>
                  <a:r>
                    <a:rPr lang="zh-CN" altLang="en-US" b="1" dirty="0"/>
                    <a:t>则轴的公差带代号为</a:t>
                  </a:r>
                  <a14:m>
                    <m:oMath xmlns:m="http://schemas.openxmlformats.org/officeDocument/2006/math">
                      <m:r>
                        <a:rPr lang="en-US" altLang="zh-CN" b="1" i="1" dirty="0">
                          <a:latin typeface="Cambria Math"/>
                          <a:ea typeface="Cambria Math"/>
                        </a:rPr>
                        <m:t>∅ </m:t>
                      </m:r>
                    </m:oMath>
                  </a14:m>
                  <a:r>
                    <a:rPr lang="en-US" altLang="zh-CN" b="1" dirty="0">
                      <a:solidFill>
                        <a:srgbClr val="CC0066"/>
                      </a:solidFill>
                    </a:rPr>
                    <a:t>58r6       。</a:t>
                  </a:r>
                  <a:r>
                    <a:rPr lang="zh-CN" altLang="en-US" b="1" dirty="0"/>
                    <a:t>其配合代号为</a:t>
                  </a:r>
                  <a14:m>
                    <m:oMath xmlns:m="http://schemas.openxmlformats.org/officeDocument/2006/math">
                      <m:r>
                        <a:rPr lang="en-US" altLang="zh-CN" b="1" i="1" dirty="0">
                          <a:latin typeface="Cambria Math"/>
                          <a:ea typeface="Cambria Math"/>
                        </a:rPr>
                        <m:t>∅ </m:t>
                      </m:r>
                    </m:oMath>
                  </a14:m>
                  <a:r>
                    <a:rPr lang="en-US" altLang="zh-CN" b="1" dirty="0">
                      <a:solidFill>
                        <a:srgbClr val="CC0066"/>
                      </a:solidFill>
                    </a:rPr>
                    <a:t>58H7/r6。</a:t>
                  </a:r>
                  <a:endParaRPr lang="zh-CN" altLang="en-US" b="1" dirty="0">
                    <a:solidFill>
                      <a:srgbClr val="CC0066"/>
                    </a:solidFill>
                  </a:endParaRPr>
                </a:p>
              </p:txBody>
            </p:sp>
          </mc:Choice>
          <mc:Fallback xmlns="">
            <p:sp>
              <p:nvSpPr>
                <p:cNvPr id="32826" name="Text Box 58"/>
                <p:cNvSpPr txBox="1">
                  <a:spLocks noRot="1" noChangeAspect="1" noMove="1" noResize="1" noEditPoints="1" noAdjustHandles="1" noChangeArrowheads="1" noChangeShapeType="1" noTextEdit="1"/>
                </p:cNvSpPr>
                <p:nvPr/>
              </p:nvSpPr>
              <p:spPr bwMode="auto">
                <a:xfrm>
                  <a:off x="192" y="1136"/>
                  <a:ext cx="4869" cy="686"/>
                </a:xfrm>
                <a:prstGeom prst="rect">
                  <a:avLst/>
                </a:prstGeom>
                <a:blipFill rotWithShape="1">
                  <a:blip r:embed="rId10"/>
                  <a:stretch>
                    <a:fillRect t="-5303" r="-496" b="-113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2829" name="Oval 61"/>
            <p:cNvSpPr>
              <a:spLocks noChangeArrowheads="1"/>
            </p:cNvSpPr>
            <p:nvPr/>
          </p:nvSpPr>
          <p:spPr bwMode="auto">
            <a:xfrm>
              <a:off x="1283" y="1407"/>
              <a:ext cx="280" cy="317"/>
            </a:xfrm>
            <a:prstGeom prst="ellipse">
              <a:avLst/>
            </a:prstGeom>
            <a:solidFill>
              <a:schemeClr val="bg1"/>
            </a:solidFill>
            <a:ln w="19050">
              <a:solidFill>
                <a:srgbClr val="D6009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b="1" dirty="0"/>
                <a:t>E</a:t>
              </a:r>
            </a:p>
          </p:txBody>
        </p:sp>
      </p:grpSp>
      <p:grpSp>
        <p:nvGrpSpPr>
          <p:cNvPr id="32833" name="Group 65"/>
          <p:cNvGrpSpPr>
            <a:grpSpLocks/>
          </p:cNvGrpSpPr>
          <p:nvPr/>
        </p:nvGrpSpPr>
        <p:grpSpPr bwMode="auto">
          <a:xfrm>
            <a:off x="10768542" y="4271681"/>
            <a:ext cx="3201459" cy="899301"/>
            <a:chOff x="3456" y="2208"/>
            <a:chExt cx="1056" cy="384"/>
          </a:xfrm>
        </p:grpSpPr>
        <mc:AlternateContent xmlns:mc="http://schemas.openxmlformats.org/markup-compatibility/2006" xmlns:a14="http://schemas.microsoft.com/office/drawing/2010/main">
          <mc:Choice Requires="a14">
            <p:sp>
              <p:nvSpPr>
                <p:cNvPr id="32831" name="AutoShape 63"/>
                <p:cNvSpPr>
                  <a:spLocks noChangeArrowheads="1"/>
                </p:cNvSpPr>
                <p:nvPr/>
              </p:nvSpPr>
              <p:spPr bwMode="auto">
                <a:xfrm>
                  <a:off x="3456" y="2208"/>
                  <a:ext cx="1056" cy="384"/>
                </a:xfrm>
                <a:prstGeom prst="wedgeRoundRectCallout">
                  <a:avLst>
                    <a:gd name="adj1" fmla="val -40815"/>
                    <a:gd name="adj2" fmla="val 230468"/>
                    <a:gd name="adj3" fmla="val 16667"/>
                  </a:avLst>
                </a:prstGeom>
                <a:solidFill>
                  <a:schemeClr val="bg1"/>
                </a:solidFill>
                <a:ln w="28575">
                  <a:solidFill>
                    <a:srgbClr val="D60093"/>
                  </a:solidFill>
                  <a:miter lim="800000"/>
                  <a:headEnd/>
                  <a:tailEnd/>
                </a:ln>
                <a:effectLst/>
                <a:extLst>
                  <a:ext uri="{AF507438-7753-43E0-B8FC-AC1667EBCBE1}">
                    <a14:hiddenEffects>
                      <a:effectLst>
                        <a:outerShdw dist="35921" dir="2700000" algn="ctr" rotWithShape="0">
                          <a:schemeClr val="bg2"/>
                        </a:outerShdw>
                      </a:effectLst>
                    </a14:hiddenEffects>
                  </a:ext>
                </a:extLst>
              </p:spPr>
              <p:txBody>
                <a:bodyPr/>
                <a:lstStyle/>
                <a:p>
                  <a14:m>
                    <m:oMath xmlns:m="http://schemas.openxmlformats.org/officeDocument/2006/math">
                      <m:r>
                        <a:rPr lang="en-US" altLang="zh-CN" b="1" i="1" dirty="0">
                          <a:latin typeface="Cambria Math"/>
                          <a:ea typeface="Cambria Math"/>
                        </a:rPr>
                        <m:t>∅ </m:t>
                      </m:r>
                    </m:oMath>
                  </a14:m>
                  <a:r>
                    <a:rPr lang="en-US" altLang="zh-CN" b="1" dirty="0">
                      <a:solidFill>
                        <a:srgbClr val="CC0066"/>
                      </a:solidFill>
                    </a:rPr>
                    <a:t>58r6</a:t>
                  </a:r>
                  <a:endParaRPr lang="zh-CN" altLang="en-US" b="1" dirty="0">
                    <a:solidFill>
                      <a:srgbClr val="CC0066"/>
                    </a:solidFill>
                  </a:endParaRPr>
                </a:p>
              </p:txBody>
            </p:sp>
          </mc:Choice>
          <mc:Fallback xmlns="">
            <p:sp>
              <p:nvSpPr>
                <p:cNvPr id="32831" name="AutoShape 63"/>
                <p:cNvSpPr>
                  <a:spLocks noRot="1" noChangeAspect="1" noMove="1" noResize="1" noEditPoints="1" noAdjustHandles="1" noChangeArrowheads="1" noChangeShapeType="1" noTextEdit="1"/>
                </p:cNvSpPr>
                <p:nvPr/>
              </p:nvSpPr>
              <p:spPr bwMode="auto">
                <a:xfrm>
                  <a:off x="3456" y="2208"/>
                  <a:ext cx="1056" cy="384"/>
                </a:xfrm>
                <a:prstGeom prst="wedgeRoundRectCallout">
                  <a:avLst>
                    <a:gd name="adj1" fmla="val -40815"/>
                    <a:gd name="adj2" fmla="val 230468"/>
                    <a:gd name="adj3" fmla="val 16667"/>
                  </a:avLst>
                </a:prstGeom>
                <a:blipFill rotWithShape="1">
                  <a:blip r:embed="rId11"/>
                  <a:stretch>
                    <a:fillRect t="-337"/>
                  </a:stretch>
                </a:blipFill>
                <a:ln w="28575">
                  <a:solidFill>
                    <a:srgbClr val="D6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2832" name="Oval 64"/>
            <p:cNvSpPr>
              <a:spLocks noChangeArrowheads="1"/>
            </p:cNvSpPr>
            <p:nvPr/>
          </p:nvSpPr>
          <p:spPr bwMode="auto">
            <a:xfrm>
              <a:off x="4128" y="2304"/>
              <a:ext cx="240" cy="240"/>
            </a:xfrm>
            <a:prstGeom prst="ellipse">
              <a:avLst/>
            </a:prstGeom>
            <a:solidFill>
              <a:schemeClr val="bg1"/>
            </a:solidFill>
            <a:ln w="19050">
              <a:solidFill>
                <a:srgbClr val="D6009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E</a:t>
              </a:r>
            </a:p>
          </p:txBody>
        </p:sp>
      </p:grpSp>
      <p:graphicFrame>
        <p:nvGraphicFramePr>
          <p:cNvPr id="32840" name="Object 72"/>
          <p:cNvGraphicFramePr>
            <a:graphicFrameLocks noGrp="1" noChangeAspect="1"/>
          </p:cNvGraphicFramePr>
          <p:nvPr>
            <p:ph sz="quarter" idx="1"/>
          </p:nvPr>
        </p:nvGraphicFramePr>
        <p:xfrm>
          <a:off x="4838567" y="4224844"/>
          <a:ext cx="218282" cy="318502"/>
        </p:xfrm>
        <a:graphic>
          <a:graphicData uri="http://schemas.openxmlformats.org/presentationml/2006/ole">
            <mc:AlternateContent xmlns:mc="http://schemas.openxmlformats.org/markup-compatibility/2006">
              <mc:Choice xmlns:v="urn:schemas-microsoft-com:vml" Requires="v">
                <p:oleObj spid="_x0000_s32928" name="公式" r:id="rId12" imgW="114120" imgH="215640" progId="Equation.3">
                  <p:embed/>
                </p:oleObj>
              </mc:Choice>
              <mc:Fallback>
                <p:oleObj name="公式" r:id="rId12" imgW="114120" imgH="215640" progId="Equation.3">
                  <p:embed/>
                  <p:pic>
                    <p:nvPicPr>
                      <p:cNvPr id="0" name="Object 7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38567" y="4224844"/>
                        <a:ext cx="218282" cy="3185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845" name="Object 77"/>
          <p:cNvGraphicFramePr>
            <a:graphicFrameLocks noGrp="1" noChangeAspect="1"/>
          </p:cNvGraphicFramePr>
          <p:nvPr>
            <p:ph sz="quarter" idx="3"/>
          </p:nvPr>
        </p:nvGraphicFramePr>
        <p:xfrm>
          <a:off x="4838567" y="7372398"/>
          <a:ext cx="218282" cy="318502"/>
        </p:xfrm>
        <a:graphic>
          <a:graphicData uri="http://schemas.openxmlformats.org/presentationml/2006/ole">
            <mc:AlternateContent xmlns:mc="http://schemas.openxmlformats.org/markup-compatibility/2006">
              <mc:Choice xmlns:v="urn:schemas-microsoft-com:vml" Requires="v">
                <p:oleObj spid="_x0000_s32929" name="公式" r:id="rId14" imgW="114120" imgH="215640" progId="Equation.3">
                  <p:embed/>
                </p:oleObj>
              </mc:Choice>
              <mc:Fallback>
                <p:oleObj name="公式" r:id="rId14" imgW="114120" imgH="215640" progId="Equation.3">
                  <p:embed/>
                  <p:pic>
                    <p:nvPicPr>
                      <p:cNvPr id="0" name="Object 7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38567" y="7372398"/>
                        <a:ext cx="218282" cy="3185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2824"/>
                                        </p:tgtEl>
                                        <p:attrNameLst>
                                          <p:attrName>style.visibility</p:attrName>
                                        </p:attrNameLst>
                                      </p:cBhvr>
                                      <p:to>
                                        <p:strVal val="visible"/>
                                      </p:to>
                                    </p:set>
                                    <p:animEffect transition="in" filter="wipe(left)">
                                      <p:cBhvr>
                                        <p:cTn id="7" dur="300"/>
                                        <p:tgtEl>
                                          <p:spTgt spid="328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2772"/>
                                        </p:tgtEl>
                                        <p:attrNameLst>
                                          <p:attrName>style.visibility</p:attrName>
                                        </p:attrNameLst>
                                      </p:cBhvr>
                                      <p:to>
                                        <p:strVal val="visible"/>
                                      </p:to>
                                    </p:set>
                                    <p:anim calcmode="lin" valueType="num">
                                      <p:cBhvr additive="base">
                                        <p:cTn id="12" dur="500" fill="hold"/>
                                        <p:tgtEl>
                                          <p:spTgt spid="32772"/>
                                        </p:tgtEl>
                                        <p:attrNameLst>
                                          <p:attrName>ppt_x</p:attrName>
                                        </p:attrNameLst>
                                      </p:cBhvr>
                                      <p:tavLst>
                                        <p:tav tm="0">
                                          <p:val>
                                            <p:strVal val="0-#ppt_w/2"/>
                                          </p:val>
                                        </p:tav>
                                        <p:tav tm="100000">
                                          <p:val>
                                            <p:strVal val="#ppt_x"/>
                                          </p:val>
                                        </p:tav>
                                      </p:tavLst>
                                    </p:anim>
                                    <p:anim calcmode="lin" valueType="num">
                                      <p:cBhvr additive="base">
                                        <p:cTn id="13" dur="500" fill="hold"/>
                                        <p:tgtEl>
                                          <p:spTgt spid="3277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2825"/>
                                        </p:tgtEl>
                                        <p:attrNameLst>
                                          <p:attrName>style.visibility</p:attrName>
                                        </p:attrNameLst>
                                      </p:cBhvr>
                                      <p:to>
                                        <p:strVal val="visible"/>
                                      </p:to>
                                    </p:set>
                                    <p:animEffect transition="in" filter="wipe(left)">
                                      <p:cBhvr>
                                        <p:cTn id="18" dur="300"/>
                                        <p:tgtEl>
                                          <p:spTgt spid="3282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32853"/>
                                        </p:tgtEl>
                                        <p:attrNameLst>
                                          <p:attrName>style.visibility</p:attrName>
                                        </p:attrNameLst>
                                      </p:cBhvr>
                                      <p:to>
                                        <p:strVal val="visible"/>
                                      </p:to>
                                    </p:set>
                                    <p:animEffect transition="in" filter="wipe(left)">
                                      <p:cBhvr>
                                        <p:cTn id="23" dur="2000"/>
                                        <p:tgtEl>
                                          <p:spTgt spid="3285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nodeType="clickEffect">
                                  <p:stCondLst>
                                    <p:cond delay="0"/>
                                  </p:stCondLst>
                                  <p:childTnLst>
                                    <p:set>
                                      <p:cBhvr>
                                        <p:cTn id="27" dur="1" fill="hold">
                                          <p:stCondLst>
                                            <p:cond delay="0"/>
                                          </p:stCondLst>
                                        </p:cTn>
                                        <p:tgtEl>
                                          <p:spTgt spid="32833"/>
                                        </p:tgtEl>
                                        <p:attrNameLst>
                                          <p:attrName>style.visibility</p:attrName>
                                        </p:attrNameLst>
                                      </p:cBhvr>
                                      <p:to>
                                        <p:strVal val="visible"/>
                                      </p:to>
                                    </p:set>
                                    <p:anim calcmode="lin" valueType="num">
                                      <p:cBhvr>
                                        <p:cTn id="28" dur="500" fill="hold"/>
                                        <p:tgtEl>
                                          <p:spTgt spid="32833"/>
                                        </p:tgtEl>
                                        <p:attrNameLst>
                                          <p:attrName>ppt_x</p:attrName>
                                        </p:attrNameLst>
                                      </p:cBhvr>
                                      <p:tavLst>
                                        <p:tav tm="0">
                                          <p:val>
                                            <p:strVal val="#ppt_x"/>
                                          </p:val>
                                        </p:tav>
                                        <p:tav tm="100000">
                                          <p:val>
                                            <p:strVal val="#ppt_x"/>
                                          </p:val>
                                        </p:tav>
                                      </p:tavLst>
                                    </p:anim>
                                    <p:anim calcmode="lin" valueType="num">
                                      <p:cBhvr>
                                        <p:cTn id="29" dur="500" fill="hold"/>
                                        <p:tgtEl>
                                          <p:spTgt spid="32833"/>
                                        </p:tgtEl>
                                        <p:attrNameLst>
                                          <p:attrName>ppt_y</p:attrName>
                                        </p:attrNameLst>
                                      </p:cBhvr>
                                      <p:tavLst>
                                        <p:tav tm="0">
                                          <p:val>
                                            <p:strVal val="#ppt_y-#ppt_h/2"/>
                                          </p:val>
                                        </p:tav>
                                        <p:tav tm="100000">
                                          <p:val>
                                            <p:strVal val="#ppt_y"/>
                                          </p:val>
                                        </p:tav>
                                      </p:tavLst>
                                    </p:anim>
                                    <p:anim calcmode="lin" valueType="num">
                                      <p:cBhvr>
                                        <p:cTn id="30" dur="500" fill="hold"/>
                                        <p:tgtEl>
                                          <p:spTgt spid="32833"/>
                                        </p:tgtEl>
                                        <p:attrNameLst>
                                          <p:attrName>ppt_w</p:attrName>
                                        </p:attrNameLst>
                                      </p:cBhvr>
                                      <p:tavLst>
                                        <p:tav tm="0">
                                          <p:val>
                                            <p:strVal val="#ppt_w"/>
                                          </p:val>
                                        </p:tav>
                                        <p:tav tm="100000">
                                          <p:val>
                                            <p:strVal val="#ppt_w"/>
                                          </p:val>
                                        </p:tav>
                                      </p:tavLst>
                                    </p:anim>
                                    <p:anim calcmode="lin" valueType="num">
                                      <p:cBhvr>
                                        <p:cTn id="31" dur="500" fill="hold"/>
                                        <p:tgtEl>
                                          <p:spTgt spid="328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24" grpId="0" autoUpdateAnimBg="0"/>
      <p:bldP spid="3282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灯片编号占位符 5"/>
          <p:cNvSpPr>
            <a:spLocks noGrp="1"/>
          </p:cNvSpPr>
          <p:nvPr>
            <p:ph type="sldNum" sz="quarter" idx="12"/>
          </p:nvPr>
        </p:nvSpPr>
        <p:spPr>
          <a:xfrm>
            <a:off x="15766804" y="337238"/>
            <a:ext cx="1627910" cy="674476"/>
          </a:xfrm>
        </p:spPr>
        <p:txBody>
          <a:bodyPr/>
          <a:lstStyle/>
          <a:p>
            <a:fld id="{F56A5C0E-D8D2-4098-8F41-89DA7FEA31FF}" type="slidenum">
              <a:rPr lang="zh-CN" altLang="en-US"/>
              <a:pPr/>
              <a:t>34</a:t>
            </a:fld>
            <a:endParaRPr lang="en-US" altLang="zh-CN" dirty="0"/>
          </a:p>
        </p:txBody>
      </p:sp>
      <mc:AlternateContent xmlns:mc="http://schemas.openxmlformats.org/markup-compatibility/2006" xmlns:a14="http://schemas.microsoft.com/office/drawing/2010/main">
        <mc:Choice Requires="a14">
          <p:sp>
            <p:nvSpPr>
              <p:cNvPr id="61444" name="Text Box 4"/>
              <p:cNvSpPr txBox="1">
                <a:spLocks noChangeArrowheads="1"/>
              </p:cNvSpPr>
              <p:nvPr/>
            </p:nvSpPr>
            <p:spPr bwMode="auto">
              <a:xfrm>
                <a:off x="738362" y="829944"/>
                <a:ext cx="15371724" cy="9162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smtClean="0"/>
                  <a:t>      （</a:t>
                </a:r>
                <a:r>
                  <a:rPr lang="zh-CN" altLang="en-US" b="1" dirty="0"/>
                  <a:t>3）</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a:t>与</a:t>
                </a:r>
                <a:r>
                  <a:rPr lang="en-US" altLang="zh-CN" b="1" dirty="0"/>
                  <a:t>IT9</a:t>
                </a:r>
                <a:r>
                  <a:rPr lang="zh-CN" altLang="en-US" b="1" dirty="0"/>
                  <a:t>的齿轮基准孔的配合）轴径的尺寸公差带</a:t>
                </a:r>
              </a:p>
            </p:txBody>
          </p:sp>
        </mc:Choice>
        <mc:Fallback xmlns="">
          <p:sp>
            <p:nvSpPr>
              <p:cNvPr id="61444" name="Text Box 4"/>
              <p:cNvSpPr txBox="1">
                <a:spLocks noRot="1" noChangeAspect="1" noMove="1" noResize="1" noEditPoints="1" noAdjustHandles="1" noChangeArrowheads="1" noChangeShapeType="1" noTextEdit="1"/>
              </p:cNvSpPr>
              <p:nvPr/>
            </p:nvSpPr>
            <p:spPr bwMode="auto">
              <a:xfrm>
                <a:off x="738362" y="829944"/>
                <a:ext cx="15371724" cy="916257"/>
              </a:xfrm>
              <a:prstGeom prst="rect">
                <a:avLst/>
              </a:prstGeom>
              <a:blipFill rotWithShape="1">
                <a:blip r:embed="rId2"/>
                <a:stretch>
                  <a:fillRect t="-5333" b="-18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61446" name="Group 6"/>
          <p:cNvGrpSpPr>
            <a:grpSpLocks/>
          </p:cNvGrpSpPr>
          <p:nvPr/>
        </p:nvGrpSpPr>
        <p:grpSpPr bwMode="auto">
          <a:xfrm>
            <a:off x="1951321" y="4496506"/>
            <a:ext cx="13619409" cy="3709617"/>
            <a:chOff x="547" y="2544"/>
            <a:chExt cx="4359" cy="1440"/>
          </a:xfrm>
        </p:grpSpPr>
        <p:grpSp>
          <p:nvGrpSpPr>
            <p:cNvPr id="61447" name="Group 7"/>
            <p:cNvGrpSpPr>
              <a:grpSpLocks/>
            </p:cNvGrpSpPr>
            <p:nvPr/>
          </p:nvGrpSpPr>
          <p:grpSpPr bwMode="auto">
            <a:xfrm>
              <a:off x="547" y="2544"/>
              <a:ext cx="4359" cy="1440"/>
              <a:chOff x="547" y="2544"/>
              <a:chExt cx="4359" cy="1440"/>
            </a:xfrm>
          </p:grpSpPr>
          <p:sp>
            <p:nvSpPr>
              <p:cNvPr id="61448" name="Rectangle 8"/>
              <p:cNvSpPr>
                <a:spLocks noChangeArrowheads="1"/>
              </p:cNvSpPr>
              <p:nvPr/>
            </p:nvSpPr>
            <p:spPr bwMode="auto">
              <a:xfrm flipV="1">
                <a:off x="1007" y="2904"/>
                <a:ext cx="650" cy="7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49" name="Rectangle 9"/>
              <p:cNvSpPr>
                <a:spLocks noChangeArrowheads="1"/>
              </p:cNvSpPr>
              <p:nvPr/>
            </p:nvSpPr>
            <p:spPr bwMode="auto">
              <a:xfrm flipV="1">
                <a:off x="1657" y="2724"/>
                <a:ext cx="910" cy="108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0" name="Rectangle 10"/>
              <p:cNvSpPr>
                <a:spLocks noChangeArrowheads="1"/>
              </p:cNvSpPr>
              <p:nvPr/>
            </p:nvSpPr>
            <p:spPr bwMode="auto">
              <a:xfrm flipV="1">
                <a:off x="2567" y="2679"/>
                <a:ext cx="519"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1" name="Rectangle 11"/>
              <p:cNvSpPr>
                <a:spLocks noChangeArrowheads="1"/>
              </p:cNvSpPr>
              <p:nvPr/>
            </p:nvSpPr>
            <p:spPr bwMode="auto">
              <a:xfrm flipV="1">
                <a:off x="3086" y="2589"/>
                <a:ext cx="845" cy="135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2" name="Rectangle 12"/>
              <p:cNvSpPr>
                <a:spLocks noChangeArrowheads="1"/>
              </p:cNvSpPr>
              <p:nvPr/>
            </p:nvSpPr>
            <p:spPr bwMode="auto">
              <a:xfrm flipV="1">
                <a:off x="3931" y="2544"/>
                <a:ext cx="195" cy="144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3" name="Rectangle 13"/>
              <p:cNvSpPr>
                <a:spLocks noChangeArrowheads="1"/>
              </p:cNvSpPr>
              <p:nvPr/>
            </p:nvSpPr>
            <p:spPr bwMode="auto">
              <a:xfrm flipV="1">
                <a:off x="4126" y="2679"/>
                <a:ext cx="520" cy="117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54" name="Line 14"/>
              <p:cNvSpPr>
                <a:spLocks noChangeShapeType="1"/>
              </p:cNvSpPr>
              <p:nvPr/>
            </p:nvSpPr>
            <p:spPr bwMode="auto">
              <a:xfrm flipH="1" flipV="1">
                <a:off x="942" y="353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5" name="Line 15"/>
              <p:cNvSpPr>
                <a:spLocks noChangeShapeType="1"/>
              </p:cNvSpPr>
              <p:nvPr/>
            </p:nvSpPr>
            <p:spPr bwMode="auto">
              <a:xfrm flipH="1">
                <a:off x="942" y="290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6" name="Line 16"/>
              <p:cNvSpPr>
                <a:spLocks noChangeShapeType="1"/>
              </p:cNvSpPr>
              <p:nvPr/>
            </p:nvSpPr>
            <p:spPr bwMode="auto">
              <a:xfrm flipV="1">
                <a:off x="942" y="2994"/>
                <a:ext cx="0" cy="5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7" name="Line 17"/>
              <p:cNvSpPr>
                <a:spLocks noChangeShapeType="1"/>
              </p:cNvSpPr>
              <p:nvPr/>
            </p:nvSpPr>
            <p:spPr bwMode="auto">
              <a:xfrm flipV="1">
                <a:off x="4646" y="3624"/>
                <a:ext cx="65"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8" name="Line 18"/>
              <p:cNvSpPr>
                <a:spLocks noChangeShapeType="1"/>
              </p:cNvSpPr>
              <p:nvPr/>
            </p:nvSpPr>
            <p:spPr bwMode="auto">
              <a:xfrm>
                <a:off x="4646" y="2724"/>
                <a:ext cx="65" cy="9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9" name="Line 19"/>
              <p:cNvSpPr>
                <a:spLocks noChangeShapeType="1"/>
              </p:cNvSpPr>
              <p:nvPr/>
            </p:nvSpPr>
            <p:spPr bwMode="auto">
              <a:xfrm flipV="1">
                <a:off x="4711" y="2814"/>
                <a:ext cx="0" cy="8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60" name="Line 20"/>
              <p:cNvSpPr>
                <a:spLocks noChangeShapeType="1"/>
              </p:cNvSpPr>
              <p:nvPr/>
            </p:nvSpPr>
            <p:spPr bwMode="auto">
              <a:xfrm>
                <a:off x="812" y="3264"/>
                <a:ext cx="4094"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1461" name="Group 21"/>
              <p:cNvGrpSpPr>
                <a:grpSpLocks/>
              </p:cNvGrpSpPr>
              <p:nvPr/>
            </p:nvGrpSpPr>
            <p:grpSpPr bwMode="auto">
              <a:xfrm>
                <a:off x="3151" y="3084"/>
                <a:ext cx="650" cy="360"/>
                <a:chOff x="2208" y="3120"/>
                <a:chExt cx="672" cy="192"/>
              </a:xfrm>
            </p:grpSpPr>
            <p:sp>
              <p:nvSpPr>
                <p:cNvPr id="61462" name="Oval 22"/>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3" name="Oval 23"/>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4" name="Rectangle 24"/>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5" name="Line 25"/>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66" name="Line 26"/>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1467" name="Group 27"/>
              <p:cNvGrpSpPr>
                <a:grpSpLocks/>
              </p:cNvGrpSpPr>
              <p:nvPr/>
            </p:nvGrpSpPr>
            <p:grpSpPr bwMode="auto">
              <a:xfrm>
                <a:off x="1072" y="3129"/>
                <a:ext cx="520" cy="270"/>
                <a:chOff x="2208" y="3120"/>
                <a:chExt cx="672" cy="192"/>
              </a:xfrm>
            </p:grpSpPr>
            <p:sp>
              <p:nvSpPr>
                <p:cNvPr id="61468" name="Oval 28"/>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69" name="Oval 29"/>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0" name="Rectangle 30"/>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471" name="Line 31"/>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2" name="Line 32"/>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1473" name="Line 33"/>
              <p:cNvSpPr>
                <a:spLocks noChangeShapeType="1"/>
              </p:cNvSpPr>
              <p:nvPr/>
            </p:nvSpPr>
            <p:spPr bwMode="auto">
              <a:xfrm>
                <a:off x="682" y="290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4" name="Line 34"/>
              <p:cNvSpPr>
                <a:spLocks noChangeShapeType="1"/>
              </p:cNvSpPr>
              <p:nvPr/>
            </p:nvSpPr>
            <p:spPr bwMode="auto">
              <a:xfrm>
                <a:off x="682" y="3624"/>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5" name="Line 35"/>
              <p:cNvSpPr>
                <a:spLocks noChangeShapeType="1"/>
              </p:cNvSpPr>
              <p:nvPr/>
            </p:nvSpPr>
            <p:spPr bwMode="auto">
              <a:xfrm>
                <a:off x="747" y="2904"/>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6" name="Line 36"/>
              <p:cNvSpPr>
                <a:spLocks noChangeShapeType="1"/>
              </p:cNvSpPr>
              <p:nvPr/>
            </p:nvSpPr>
            <p:spPr bwMode="auto">
              <a:xfrm>
                <a:off x="2112" y="2724"/>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7" name="Line 37"/>
              <p:cNvSpPr>
                <a:spLocks noChangeShapeType="1"/>
              </p:cNvSpPr>
              <p:nvPr/>
            </p:nvSpPr>
            <p:spPr bwMode="auto">
              <a:xfrm flipH="1">
                <a:off x="2890" y="2682"/>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8" name="Line 38"/>
              <p:cNvSpPr>
                <a:spLocks noChangeShapeType="1"/>
              </p:cNvSpPr>
              <p:nvPr/>
            </p:nvSpPr>
            <p:spPr bwMode="auto">
              <a:xfrm>
                <a:off x="3671" y="2586"/>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79" name="Line 39"/>
              <p:cNvSpPr>
                <a:spLocks noChangeShapeType="1"/>
              </p:cNvSpPr>
              <p:nvPr/>
            </p:nvSpPr>
            <p:spPr bwMode="auto">
              <a:xfrm>
                <a:off x="3996" y="2544"/>
                <a:ext cx="0" cy="36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80" name="Line 40"/>
              <p:cNvSpPr>
                <a:spLocks noChangeShapeType="1"/>
              </p:cNvSpPr>
              <p:nvPr/>
            </p:nvSpPr>
            <p:spPr bwMode="auto">
              <a:xfrm>
                <a:off x="3996" y="3534"/>
                <a:ext cx="0" cy="4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81" name="Line 41"/>
              <p:cNvSpPr>
                <a:spLocks noChangeShapeType="1"/>
              </p:cNvSpPr>
              <p:nvPr/>
            </p:nvSpPr>
            <p:spPr bwMode="auto">
              <a:xfrm>
                <a:off x="4516" y="2670"/>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61482" name="Text Box 42"/>
                  <p:cNvSpPr txBox="1">
                    <a:spLocks noChangeArrowheads="1"/>
                  </p:cNvSpPr>
                  <p:nvPr/>
                </p:nvSpPr>
                <p:spPr bwMode="auto">
                  <a:xfrm rot="16200000">
                    <a:off x="4110" y="2871"/>
                    <a:ext cx="584" cy="2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61482" name="Text Box 42"/>
                  <p:cNvSpPr txBox="1">
                    <a:spLocks noRot="1" noChangeAspect="1" noMove="1" noResize="1" noEditPoints="1" noAdjustHandles="1" noChangeArrowheads="1" noChangeShapeType="1" noTextEdit="1"/>
                  </p:cNvSpPr>
                  <p:nvPr/>
                </p:nvSpPr>
                <p:spPr bwMode="auto">
                  <a:xfrm rot="16200000">
                    <a:off x="4110" y="2849"/>
                    <a:ext cx="584" cy="245"/>
                  </a:xfrm>
                  <a:prstGeom prst="rect">
                    <a:avLst/>
                  </a:prstGeom>
                  <a:blipFill rotWithShape="1">
                    <a:blip r:embed="rId3"/>
                    <a:stretch>
                      <a:fillRect l="-7576" r="-25758" b="-119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1483" name="Text Box 43"/>
              <p:cNvSpPr txBox="1">
                <a:spLocks noChangeArrowheads="1"/>
              </p:cNvSpPr>
              <p:nvPr/>
            </p:nvSpPr>
            <p:spPr bwMode="auto">
              <a:xfrm rot="16200000">
                <a:off x="371" y="3125"/>
                <a:ext cx="554" cy="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500" i="1" dirty="0"/>
                  <a:t>Φ</a:t>
                </a:r>
                <a:r>
                  <a:rPr lang="en-US" altLang="zh-CN" sz="3500" dirty="0"/>
                  <a:t>45</a:t>
                </a:r>
              </a:p>
            </p:txBody>
          </p:sp>
          <mc:AlternateContent xmlns:mc="http://schemas.openxmlformats.org/markup-compatibility/2006" xmlns:a14="http://schemas.microsoft.com/office/drawing/2010/main">
            <mc:Choice Requires="a14">
              <p:sp>
                <p:nvSpPr>
                  <p:cNvPr id="61484" name="Text Box 44"/>
                  <p:cNvSpPr txBox="1">
                    <a:spLocks noChangeArrowheads="1"/>
                  </p:cNvSpPr>
                  <p:nvPr/>
                </p:nvSpPr>
                <p:spPr bwMode="auto">
                  <a:xfrm rot="16200000">
                    <a:off x="1726" y="2935"/>
                    <a:ext cx="534" cy="2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61484" name="Text Box 44"/>
                  <p:cNvSpPr txBox="1">
                    <a:spLocks noRot="1" noChangeAspect="1" noMove="1" noResize="1" noEditPoints="1" noAdjustHandles="1" noChangeArrowheads="1" noChangeShapeType="1" noTextEdit="1"/>
                  </p:cNvSpPr>
                  <p:nvPr/>
                </p:nvSpPr>
                <p:spPr bwMode="auto">
                  <a:xfrm rot="16200000">
                    <a:off x="1726" y="2913"/>
                    <a:ext cx="534" cy="245"/>
                  </a:xfrm>
                  <a:prstGeom prst="rect">
                    <a:avLst/>
                  </a:prstGeom>
                  <a:blipFill rotWithShape="1">
                    <a:blip r:embed="rId4"/>
                    <a:stretch>
                      <a:fillRect l="-7576" r="-25758" b="-130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1485" name="Text Box 45"/>
                  <p:cNvSpPr txBox="1">
                    <a:spLocks noChangeArrowheads="1"/>
                  </p:cNvSpPr>
                  <p:nvPr/>
                </p:nvSpPr>
                <p:spPr bwMode="auto">
                  <a:xfrm rot="16200000">
                    <a:off x="2482" y="2912"/>
                    <a:ext cx="578" cy="2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61485" name="Text Box 45"/>
                  <p:cNvSpPr txBox="1">
                    <a:spLocks noRot="1" noChangeAspect="1" noMove="1" noResize="1" noEditPoints="1" noAdjustHandles="1" noChangeArrowheads="1" noChangeShapeType="1" noTextEdit="1"/>
                  </p:cNvSpPr>
                  <p:nvPr/>
                </p:nvSpPr>
                <p:spPr bwMode="auto">
                  <a:xfrm rot="16200000">
                    <a:off x="2482" y="2890"/>
                    <a:ext cx="578" cy="245"/>
                  </a:xfrm>
                  <a:prstGeom prst="rect">
                    <a:avLst/>
                  </a:prstGeom>
                  <a:blipFill rotWithShape="1">
                    <a:blip r:embed="rId5"/>
                    <a:stretch>
                      <a:fillRect l="-7692" r="-27692" b="-60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1486" name="Text Box 46"/>
                  <p:cNvSpPr txBox="1">
                    <a:spLocks noChangeArrowheads="1"/>
                  </p:cNvSpPr>
                  <p:nvPr/>
                </p:nvSpPr>
                <p:spPr bwMode="auto">
                  <a:xfrm rot="16200000">
                    <a:off x="3234" y="3096"/>
                    <a:ext cx="586" cy="2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a:t>
                    </a:r>
                  </a:p>
                </p:txBody>
              </p:sp>
            </mc:Choice>
            <mc:Fallback xmlns="">
              <p:sp>
                <p:nvSpPr>
                  <p:cNvPr id="61486" name="Text Box 46"/>
                  <p:cNvSpPr txBox="1">
                    <a:spLocks noRot="1" noChangeAspect="1" noMove="1" noResize="1" noEditPoints="1" noAdjustHandles="1" noChangeArrowheads="1" noChangeShapeType="1" noTextEdit="1"/>
                  </p:cNvSpPr>
                  <p:nvPr/>
                </p:nvSpPr>
                <p:spPr bwMode="auto">
                  <a:xfrm rot="16200000">
                    <a:off x="3234" y="3074"/>
                    <a:ext cx="586" cy="245"/>
                  </a:xfrm>
                  <a:prstGeom prst="rect">
                    <a:avLst/>
                  </a:prstGeom>
                  <a:blipFill rotWithShape="1">
                    <a:blip r:embed="rId6"/>
                    <a:stretch>
                      <a:fillRect l="-7692" r="-27692" b="-5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1487" name="Text Box 47"/>
                  <p:cNvSpPr txBox="1">
                    <a:spLocks noChangeArrowheads="1"/>
                  </p:cNvSpPr>
                  <p:nvPr/>
                </p:nvSpPr>
                <p:spPr bwMode="auto">
                  <a:xfrm rot="16200000">
                    <a:off x="3718" y="2958"/>
                    <a:ext cx="581" cy="20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61487" name="Text Box 47"/>
                  <p:cNvSpPr txBox="1">
                    <a:spLocks noRot="1" noChangeAspect="1" noMove="1" noResize="1" noEditPoints="1" noAdjustHandles="1" noChangeArrowheads="1" noChangeShapeType="1" noTextEdit="1"/>
                  </p:cNvSpPr>
                  <p:nvPr/>
                </p:nvSpPr>
                <p:spPr bwMode="auto">
                  <a:xfrm rot="16200000">
                    <a:off x="3718" y="2936"/>
                    <a:ext cx="581" cy="245"/>
                  </a:xfrm>
                  <a:prstGeom prst="rect">
                    <a:avLst/>
                  </a:prstGeom>
                  <a:blipFill rotWithShape="1">
                    <a:blip r:embed="rId7"/>
                    <a:stretch>
                      <a:fillRect l="-7576" r="-25758" b="-59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
          <p:nvSpPr>
            <p:cNvPr id="61488" name="Line 48"/>
            <p:cNvSpPr>
              <a:spLocks noChangeShapeType="1"/>
            </p:cNvSpPr>
            <p:nvPr/>
          </p:nvSpPr>
          <p:spPr bwMode="auto">
            <a:xfrm>
              <a:off x="2544"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89" name="Line 49"/>
            <p:cNvSpPr>
              <a:spLocks noChangeShapeType="1"/>
            </p:cNvSpPr>
            <p:nvPr/>
          </p:nvSpPr>
          <p:spPr bwMode="auto">
            <a:xfrm>
              <a:off x="2544"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0" name="Line 50"/>
            <p:cNvSpPr>
              <a:spLocks noChangeShapeType="1"/>
            </p:cNvSpPr>
            <p:nvPr/>
          </p:nvSpPr>
          <p:spPr bwMode="auto">
            <a:xfrm>
              <a:off x="4128" y="2688"/>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1" name="Line 51"/>
            <p:cNvSpPr>
              <a:spLocks noChangeShapeType="1"/>
            </p:cNvSpPr>
            <p:nvPr/>
          </p:nvSpPr>
          <p:spPr bwMode="auto">
            <a:xfrm>
              <a:off x="4128" y="3840"/>
              <a:ext cx="528"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2" name="Line 52"/>
            <p:cNvSpPr>
              <a:spLocks noChangeShapeType="1"/>
            </p:cNvSpPr>
            <p:nvPr/>
          </p:nvSpPr>
          <p:spPr bwMode="auto">
            <a:xfrm>
              <a:off x="3072" y="3936"/>
              <a:ext cx="816"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3" name="Line 53"/>
            <p:cNvSpPr>
              <a:spLocks noChangeShapeType="1"/>
            </p:cNvSpPr>
            <p:nvPr/>
          </p:nvSpPr>
          <p:spPr bwMode="auto">
            <a:xfrm>
              <a:off x="1008" y="2880"/>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4" name="Line 54"/>
            <p:cNvSpPr>
              <a:spLocks noChangeShapeType="1"/>
            </p:cNvSpPr>
            <p:nvPr/>
          </p:nvSpPr>
          <p:spPr bwMode="auto">
            <a:xfrm>
              <a:off x="1008" y="3648"/>
              <a:ext cx="67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5" name="Line 55"/>
            <p:cNvSpPr>
              <a:spLocks noChangeShapeType="1"/>
            </p:cNvSpPr>
            <p:nvPr/>
          </p:nvSpPr>
          <p:spPr bwMode="auto">
            <a:xfrm>
              <a:off x="3072" y="2592"/>
              <a:ext cx="864"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6" name="Line 56"/>
            <p:cNvSpPr>
              <a:spLocks noChangeShapeType="1"/>
            </p:cNvSpPr>
            <p:nvPr/>
          </p:nvSpPr>
          <p:spPr bwMode="auto">
            <a:xfrm>
              <a:off x="1488" y="3120"/>
              <a:ext cx="0" cy="288"/>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97" name="Line 57"/>
            <p:cNvSpPr>
              <a:spLocks noChangeShapeType="1"/>
            </p:cNvSpPr>
            <p:nvPr/>
          </p:nvSpPr>
          <p:spPr bwMode="auto">
            <a:xfrm>
              <a:off x="3360" y="3072"/>
              <a:ext cx="0" cy="38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1498" name="Group 58"/>
          <p:cNvGrpSpPr>
            <a:grpSpLocks/>
          </p:cNvGrpSpPr>
          <p:nvPr/>
        </p:nvGrpSpPr>
        <p:grpSpPr bwMode="auto">
          <a:xfrm>
            <a:off x="2328334" y="3822030"/>
            <a:ext cx="3201459" cy="674476"/>
            <a:chOff x="720" y="2592"/>
            <a:chExt cx="1056" cy="288"/>
          </a:xfrm>
        </p:grpSpPr>
        <mc:AlternateContent xmlns:mc="http://schemas.openxmlformats.org/markup-compatibility/2006" xmlns:a14="http://schemas.microsoft.com/office/drawing/2010/main">
          <mc:Choice Requires="a14">
            <p:sp>
              <p:nvSpPr>
                <p:cNvPr id="61499" name="AutoShape 59"/>
                <p:cNvSpPr>
                  <a:spLocks noChangeArrowheads="1"/>
                </p:cNvSpPr>
                <p:nvPr/>
              </p:nvSpPr>
              <p:spPr bwMode="auto">
                <a:xfrm>
                  <a:off x="720" y="2592"/>
                  <a:ext cx="1056" cy="288"/>
                </a:xfrm>
                <a:prstGeom prst="wedgeRoundRectCallout">
                  <a:avLst>
                    <a:gd name="adj1" fmla="val -39111"/>
                    <a:gd name="adj2" fmla="val 232292"/>
                    <a:gd name="adj3" fmla="val 16667"/>
                  </a:avLst>
                </a:prstGeom>
                <a:solidFill>
                  <a:schemeClr val="bg1"/>
                </a:solidFill>
                <a:ln w="28575">
                  <a:solidFill>
                    <a:srgbClr val="D60093"/>
                  </a:solidFill>
                  <a:miter lim="800000"/>
                  <a:headEnd/>
                  <a:tailEnd/>
                </a:ln>
                <a:effectLst/>
                <a:extLst>
                  <a:ext uri="{AF507438-7753-43E0-B8FC-AC1667EBCBE1}">
                    <a14:hiddenEffects>
                      <a:effectLst>
                        <a:outerShdw dist="35921" dir="2700000" algn="ctr" rotWithShape="0">
                          <a:schemeClr val="bg2"/>
                        </a:outerShdw>
                      </a:effectLst>
                    </a14:hiddenEffects>
                  </a:ext>
                </a:extLst>
              </p:spPr>
              <p:txBody>
                <a:bodyPr/>
                <a:lstStyle/>
                <a:p>
                  <a14:m>
                    <m:oMath xmlns:m="http://schemas.openxmlformats.org/officeDocument/2006/math">
                      <m:r>
                        <a:rPr lang="en-US" altLang="zh-CN" b="1" i="1" dirty="0">
                          <a:latin typeface="Cambria Math"/>
                          <a:ea typeface="Cambria Math"/>
                        </a:rPr>
                        <m:t>∅ </m:t>
                      </m:r>
                    </m:oMath>
                  </a14:m>
                  <a:r>
                    <a:rPr lang="en-US" altLang="zh-CN" b="1" dirty="0">
                      <a:solidFill>
                        <a:srgbClr val="CC0066"/>
                      </a:solidFill>
                    </a:rPr>
                    <a:t>45n7</a:t>
                  </a:r>
                  <a:endParaRPr lang="zh-CN" altLang="en-US" b="1" dirty="0">
                    <a:solidFill>
                      <a:srgbClr val="CC0066"/>
                    </a:solidFill>
                  </a:endParaRPr>
                </a:p>
              </p:txBody>
            </p:sp>
          </mc:Choice>
          <mc:Fallback xmlns="">
            <p:sp>
              <p:nvSpPr>
                <p:cNvPr id="61499" name="AutoShape 59"/>
                <p:cNvSpPr>
                  <a:spLocks noRot="1" noChangeAspect="1" noMove="1" noResize="1" noEditPoints="1" noAdjustHandles="1" noChangeArrowheads="1" noChangeShapeType="1" noTextEdit="1"/>
                </p:cNvSpPr>
                <p:nvPr/>
              </p:nvSpPr>
              <p:spPr bwMode="auto">
                <a:xfrm>
                  <a:off x="720" y="2592"/>
                  <a:ext cx="1056" cy="288"/>
                </a:xfrm>
                <a:prstGeom prst="wedgeRoundRectCallout">
                  <a:avLst>
                    <a:gd name="adj1" fmla="val -39111"/>
                    <a:gd name="adj2" fmla="val 232292"/>
                    <a:gd name="adj3" fmla="val 16667"/>
                  </a:avLst>
                </a:prstGeom>
                <a:blipFill rotWithShape="1">
                  <a:blip r:embed="rId8"/>
                  <a:stretch>
                    <a:fillRect t="-885"/>
                  </a:stretch>
                </a:blipFill>
                <a:ln w="28575">
                  <a:solidFill>
                    <a:srgbClr val="D6009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1500" name="Oval 60"/>
            <p:cNvSpPr>
              <a:spLocks noChangeArrowheads="1"/>
            </p:cNvSpPr>
            <p:nvPr/>
          </p:nvSpPr>
          <p:spPr bwMode="auto">
            <a:xfrm>
              <a:off x="1392" y="2669"/>
              <a:ext cx="192" cy="192"/>
            </a:xfrm>
            <a:prstGeom prst="ellipse">
              <a:avLst/>
            </a:prstGeom>
            <a:solidFill>
              <a:schemeClr val="bg1"/>
            </a:solidFill>
            <a:ln w="19050">
              <a:solidFill>
                <a:srgbClr val="D6009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dirty="0"/>
                <a:t>E</a:t>
              </a:r>
            </a:p>
          </p:txBody>
        </p:sp>
      </p:grpSp>
      <p:pic>
        <p:nvPicPr>
          <p:cNvPr id="8806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6394" y="1818209"/>
            <a:ext cx="1419225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444"/>
                                        </p:tgtEl>
                                        <p:attrNameLst>
                                          <p:attrName>style.visibility</p:attrName>
                                        </p:attrNameLst>
                                      </p:cBhvr>
                                      <p:to>
                                        <p:strVal val="visible"/>
                                      </p:to>
                                    </p:set>
                                    <p:animEffect transition="in" filter="wipe(left)">
                                      <p:cBhvr>
                                        <p:cTn id="7" dur="300"/>
                                        <p:tgtEl>
                                          <p:spTgt spid="614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8066"/>
                                        </p:tgtEl>
                                        <p:attrNameLst>
                                          <p:attrName>style.visibility</p:attrName>
                                        </p:attrNameLst>
                                      </p:cBhvr>
                                      <p:to>
                                        <p:strVal val="visible"/>
                                      </p:to>
                                    </p:set>
                                    <p:animEffect transition="in" filter="wipe(left)">
                                      <p:cBhvr>
                                        <p:cTn id="12" dur="500"/>
                                        <p:tgtEl>
                                          <p:spTgt spid="8806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1446"/>
                                        </p:tgtEl>
                                        <p:attrNameLst>
                                          <p:attrName>style.visibility</p:attrName>
                                        </p:attrNameLst>
                                      </p:cBhvr>
                                      <p:to>
                                        <p:strVal val="visible"/>
                                      </p:to>
                                    </p:set>
                                    <p:anim calcmode="lin" valueType="num">
                                      <p:cBhvr additive="base">
                                        <p:cTn id="17" dur="500" fill="hold"/>
                                        <p:tgtEl>
                                          <p:spTgt spid="61446"/>
                                        </p:tgtEl>
                                        <p:attrNameLst>
                                          <p:attrName>ppt_x</p:attrName>
                                        </p:attrNameLst>
                                      </p:cBhvr>
                                      <p:tavLst>
                                        <p:tav tm="0">
                                          <p:val>
                                            <p:strVal val="0-#ppt_w/2"/>
                                          </p:val>
                                        </p:tav>
                                        <p:tav tm="100000">
                                          <p:val>
                                            <p:strVal val="#ppt_x"/>
                                          </p:val>
                                        </p:tav>
                                      </p:tavLst>
                                    </p:anim>
                                    <p:anim calcmode="lin" valueType="num">
                                      <p:cBhvr additive="base">
                                        <p:cTn id="18" dur="500" fill="hold"/>
                                        <p:tgtEl>
                                          <p:spTgt spid="6144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61498"/>
                                        </p:tgtEl>
                                        <p:attrNameLst>
                                          <p:attrName>style.visibility</p:attrName>
                                        </p:attrNameLst>
                                      </p:cBhvr>
                                      <p:to>
                                        <p:strVal val="visible"/>
                                      </p:to>
                                    </p:set>
                                    <p:anim calcmode="lin" valueType="num">
                                      <p:cBhvr>
                                        <p:cTn id="23" dur="500" fill="hold"/>
                                        <p:tgtEl>
                                          <p:spTgt spid="61498"/>
                                        </p:tgtEl>
                                        <p:attrNameLst>
                                          <p:attrName>ppt_x</p:attrName>
                                        </p:attrNameLst>
                                      </p:cBhvr>
                                      <p:tavLst>
                                        <p:tav tm="0">
                                          <p:val>
                                            <p:strVal val="#ppt_x"/>
                                          </p:val>
                                        </p:tav>
                                        <p:tav tm="100000">
                                          <p:val>
                                            <p:strVal val="#ppt_x"/>
                                          </p:val>
                                        </p:tav>
                                      </p:tavLst>
                                    </p:anim>
                                    <p:anim calcmode="lin" valueType="num">
                                      <p:cBhvr>
                                        <p:cTn id="24" dur="500" fill="hold"/>
                                        <p:tgtEl>
                                          <p:spTgt spid="61498"/>
                                        </p:tgtEl>
                                        <p:attrNameLst>
                                          <p:attrName>ppt_y</p:attrName>
                                        </p:attrNameLst>
                                      </p:cBhvr>
                                      <p:tavLst>
                                        <p:tav tm="0">
                                          <p:val>
                                            <p:strVal val="#ppt_y-#ppt_h/2"/>
                                          </p:val>
                                        </p:tav>
                                        <p:tav tm="100000">
                                          <p:val>
                                            <p:strVal val="#ppt_y"/>
                                          </p:val>
                                        </p:tav>
                                      </p:tavLst>
                                    </p:anim>
                                    <p:anim calcmode="lin" valueType="num">
                                      <p:cBhvr>
                                        <p:cTn id="25" dur="500" fill="hold"/>
                                        <p:tgtEl>
                                          <p:spTgt spid="61498"/>
                                        </p:tgtEl>
                                        <p:attrNameLst>
                                          <p:attrName>ppt_w</p:attrName>
                                        </p:attrNameLst>
                                      </p:cBhvr>
                                      <p:tavLst>
                                        <p:tav tm="0">
                                          <p:val>
                                            <p:strVal val="#ppt_w"/>
                                          </p:val>
                                        </p:tav>
                                        <p:tav tm="100000">
                                          <p:val>
                                            <p:strVal val="#ppt_w"/>
                                          </p:val>
                                        </p:tav>
                                      </p:tavLst>
                                    </p:anim>
                                    <p:anim calcmode="lin" valueType="num">
                                      <p:cBhvr>
                                        <p:cTn id="26" dur="500" fill="hold"/>
                                        <p:tgtEl>
                                          <p:spTgt spid="6149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灯片编号占位符 5"/>
          <p:cNvSpPr>
            <a:spLocks noGrp="1"/>
          </p:cNvSpPr>
          <p:nvPr>
            <p:ph type="sldNum" sz="quarter" idx="12"/>
          </p:nvPr>
        </p:nvSpPr>
        <p:spPr/>
        <p:txBody>
          <a:bodyPr/>
          <a:lstStyle/>
          <a:p>
            <a:fld id="{0DBCE9E0-7F87-46DD-8C74-1EA41FBF6AB4}" type="slidenum">
              <a:rPr lang="zh-CN" altLang="en-US"/>
              <a:pPr/>
              <a:t>35</a:t>
            </a:fld>
            <a:endParaRPr lang="en-US" altLang="zh-CN"/>
          </a:p>
        </p:txBody>
      </p:sp>
      <mc:AlternateContent xmlns:mc="http://schemas.openxmlformats.org/markup-compatibility/2006" xmlns:a14="http://schemas.microsoft.com/office/drawing/2010/main">
        <mc:Choice Requires="a14">
          <p:sp>
            <p:nvSpPr>
              <p:cNvPr id="33848" name="Text Box 56"/>
              <p:cNvSpPr txBox="1">
                <a:spLocks noChangeArrowheads="1"/>
              </p:cNvSpPr>
              <p:nvPr/>
            </p:nvSpPr>
            <p:spPr bwMode="auto">
              <a:xfrm>
                <a:off x="961704" y="1420758"/>
                <a:ext cx="15402394" cy="10455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sz="4800" dirty="0"/>
                  <a:t>(4) </a:t>
                </a:r>
                <a14:m>
                  <m:oMath xmlns:m="http://schemas.openxmlformats.org/officeDocument/2006/math">
                    <m:r>
                      <a:rPr lang="en-US" altLang="zh-CN" sz="4800" b="1" i="1" dirty="0">
                        <a:latin typeface="Cambria Math"/>
                        <a:ea typeface="Cambria Math"/>
                      </a:rPr>
                      <m:t>∅ </m:t>
                    </m:r>
                  </m:oMath>
                </a14:m>
                <a:r>
                  <a:rPr lang="en-US" altLang="zh-CN" sz="4800" b="1" dirty="0">
                    <a:solidFill>
                      <a:srgbClr val="CC0066"/>
                    </a:solidFill>
                  </a:rPr>
                  <a:t>58r6</a:t>
                </a:r>
                <a:r>
                  <a:rPr lang="zh-CN" altLang="en-US" sz="4800" dirty="0"/>
                  <a:t> 和</a:t>
                </a:r>
                <a14:m>
                  <m:oMath xmlns:m="http://schemas.openxmlformats.org/officeDocument/2006/math">
                    <m:r>
                      <a:rPr lang="en-US" altLang="zh-CN" sz="4800" b="1" i="1" dirty="0">
                        <a:latin typeface="Cambria Math"/>
                        <a:ea typeface="Cambria Math"/>
                      </a:rPr>
                      <m:t>∅ </m:t>
                    </m:r>
                  </m:oMath>
                </a14:m>
                <a:r>
                  <a:rPr lang="en-US" altLang="zh-CN" sz="4800" b="1" dirty="0">
                    <a:solidFill>
                      <a:srgbClr val="CC0066"/>
                    </a:solidFill>
                  </a:rPr>
                  <a:t>45n7</a:t>
                </a:r>
                <a:r>
                  <a:rPr lang="zh-CN" altLang="en-US" sz="4800" b="1" dirty="0"/>
                  <a:t>轴上</a:t>
                </a:r>
                <a:r>
                  <a:rPr lang="zh-CN" altLang="en-US" sz="4800" dirty="0"/>
                  <a:t> </a:t>
                </a:r>
                <a:r>
                  <a:rPr lang="zh-CN" altLang="en-US" sz="4800" b="1" dirty="0"/>
                  <a:t>的键槽宽度尺寸公差 </a:t>
                </a:r>
                <a:r>
                  <a:rPr lang="zh-CN" altLang="en-US" sz="4800" b="1" dirty="0" smtClean="0"/>
                  <a:t>带</a:t>
                </a:r>
                <a:r>
                  <a:rPr lang="zh-CN" altLang="en-US" sz="4800" b="1" dirty="0"/>
                  <a:t>公差带</a:t>
                </a:r>
              </a:p>
            </p:txBody>
          </p:sp>
        </mc:Choice>
        <mc:Fallback xmlns="">
          <p:sp>
            <p:nvSpPr>
              <p:cNvPr id="33848" name="Text Box 56"/>
              <p:cNvSpPr txBox="1">
                <a:spLocks noRot="1" noChangeAspect="1" noMove="1" noResize="1" noEditPoints="1" noAdjustHandles="1" noChangeArrowheads="1" noChangeShapeType="1" noTextEdit="1"/>
              </p:cNvSpPr>
              <p:nvPr/>
            </p:nvSpPr>
            <p:spPr bwMode="auto">
              <a:xfrm>
                <a:off x="961704" y="1420758"/>
                <a:ext cx="15402394" cy="1045523"/>
              </a:xfrm>
              <a:prstGeom prst="rect">
                <a:avLst/>
              </a:prstGeom>
              <a:blipFill rotWithShape="1">
                <a:blip r:embed="rId2"/>
                <a:stretch>
                  <a:fillRect l="-1386" t="-7558" b="-1918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3850" name="Text Box 58"/>
          <p:cNvSpPr txBox="1">
            <a:spLocks noChangeArrowheads="1"/>
          </p:cNvSpPr>
          <p:nvPr/>
        </p:nvSpPr>
        <p:spPr bwMode="auto">
          <a:xfrm>
            <a:off x="1778624" y="2360578"/>
            <a:ext cx="13563754"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dirty="0"/>
              <a:t>若都采用普通平键联结，根据表8.1得</a:t>
            </a:r>
          </a:p>
        </p:txBody>
      </p:sp>
      <mc:AlternateContent xmlns:mc="http://schemas.openxmlformats.org/markup-compatibility/2006" xmlns:a14="http://schemas.microsoft.com/office/drawing/2010/main">
        <mc:Choice Requires="a14">
          <p:sp>
            <p:nvSpPr>
              <p:cNvPr id="33851" name="Rectangle 59"/>
              <p:cNvSpPr>
                <a:spLocks noChangeArrowheads="1"/>
              </p:cNvSpPr>
              <p:nvPr/>
            </p:nvSpPr>
            <p:spPr bwMode="auto">
              <a:xfrm>
                <a:off x="1962498" y="3158372"/>
                <a:ext cx="11932708" cy="89779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14:m>
                  <m:oMath xmlns:m="http://schemas.openxmlformats.org/officeDocument/2006/math">
                    <m:r>
                      <a:rPr lang="en-US" altLang="zh-CN" sz="4800" b="1" i="1" dirty="0">
                        <a:latin typeface="Cambria Math"/>
                        <a:ea typeface="Cambria Math"/>
                      </a:rPr>
                      <m:t>∅ </m:t>
                    </m:r>
                  </m:oMath>
                </a14:m>
                <a:r>
                  <a:rPr lang="en-US" altLang="zh-CN" sz="4800" b="1" dirty="0">
                    <a:solidFill>
                      <a:srgbClr val="CC0066"/>
                    </a:solidFill>
                  </a:rPr>
                  <a:t>58r6</a:t>
                </a:r>
                <a:r>
                  <a:rPr lang="zh-CN" altLang="en-US" sz="4800" dirty="0"/>
                  <a:t> </a:t>
                </a:r>
                <a:r>
                  <a:rPr lang="zh-CN" altLang="en-US" sz="4800" b="1" dirty="0"/>
                  <a:t>轴上的键槽公差带为</a:t>
                </a:r>
                <a:r>
                  <a:rPr lang="zh-CN" altLang="en-US" sz="4800" b="1" dirty="0">
                    <a:solidFill>
                      <a:srgbClr val="CC0066"/>
                    </a:solidFill>
                  </a:rPr>
                  <a:t>16</a:t>
                </a:r>
                <a:r>
                  <a:rPr lang="en-US" altLang="zh-CN" sz="4800" b="1" dirty="0">
                    <a:solidFill>
                      <a:srgbClr val="CC0066"/>
                    </a:solidFill>
                  </a:rPr>
                  <a:t>N9</a:t>
                </a:r>
                <a:r>
                  <a:rPr lang="en-US" altLang="zh-CN" sz="4800" b="1" dirty="0"/>
                  <a:t>。</a:t>
                </a:r>
              </a:p>
            </p:txBody>
          </p:sp>
        </mc:Choice>
        <mc:Fallback xmlns="">
          <p:sp>
            <p:nvSpPr>
              <p:cNvPr id="33851" name="Rectangle 59"/>
              <p:cNvSpPr>
                <a:spLocks noRot="1" noChangeAspect="1" noMove="1" noResize="1" noEditPoints="1" noAdjustHandles="1" noChangeArrowheads="1" noChangeShapeType="1" noTextEdit="1"/>
              </p:cNvSpPr>
              <p:nvPr/>
            </p:nvSpPr>
            <p:spPr bwMode="auto">
              <a:xfrm>
                <a:off x="1962498" y="3158372"/>
                <a:ext cx="11932708" cy="897791"/>
              </a:xfrm>
              <a:prstGeom prst="rect">
                <a:avLst/>
              </a:prstGeom>
              <a:blipFill rotWithShape="1">
                <a:blip r:embed="rId3"/>
                <a:stretch>
                  <a:fillRect t="-14966" b="-33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852" name="Rectangle 60"/>
              <p:cNvSpPr>
                <a:spLocks noChangeArrowheads="1"/>
              </p:cNvSpPr>
              <p:nvPr/>
            </p:nvSpPr>
            <p:spPr bwMode="auto">
              <a:xfrm>
                <a:off x="1962498" y="3966338"/>
                <a:ext cx="11932708" cy="89779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14:m>
                  <m:oMath xmlns:m="http://schemas.openxmlformats.org/officeDocument/2006/math">
                    <m:r>
                      <a:rPr lang="en-US" altLang="zh-CN" sz="4800" b="1" i="1" dirty="0">
                        <a:latin typeface="Cambria Math"/>
                        <a:ea typeface="Cambria Math"/>
                      </a:rPr>
                      <m:t>∅ </m:t>
                    </m:r>
                  </m:oMath>
                </a14:m>
                <a:r>
                  <a:rPr lang="en-US" altLang="zh-CN" sz="4800" b="1" dirty="0">
                    <a:solidFill>
                      <a:srgbClr val="CC0066"/>
                    </a:solidFill>
                  </a:rPr>
                  <a:t>45n7</a:t>
                </a:r>
                <a:r>
                  <a:rPr lang="zh-CN" altLang="en-US" sz="4800" dirty="0"/>
                  <a:t> </a:t>
                </a:r>
                <a:r>
                  <a:rPr lang="zh-CN" altLang="en-US" sz="4800" b="1" dirty="0"/>
                  <a:t>轴上的键槽公差带为</a:t>
                </a:r>
                <a:r>
                  <a:rPr lang="zh-CN" altLang="en-US" sz="4800" b="1" dirty="0">
                    <a:solidFill>
                      <a:srgbClr val="CC0066"/>
                    </a:solidFill>
                  </a:rPr>
                  <a:t>14</a:t>
                </a:r>
                <a:r>
                  <a:rPr lang="en-US" altLang="zh-CN" sz="4800" b="1" dirty="0">
                    <a:solidFill>
                      <a:srgbClr val="CC0066"/>
                    </a:solidFill>
                  </a:rPr>
                  <a:t>N9</a:t>
                </a:r>
                <a:r>
                  <a:rPr lang="en-US" altLang="zh-CN" sz="4800" b="1" dirty="0"/>
                  <a:t>。</a:t>
                </a:r>
              </a:p>
            </p:txBody>
          </p:sp>
        </mc:Choice>
        <mc:Fallback xmlns="">
          <p:sp>
            <p:nvSpPr>
              <p:cNvPr id="33852" name="Rectangle 60"/>
              <p:cNvSpPr>
                <a:spLocks noRot="1" noChangeAspect="1" noMove="1" noResize="1" noEditPoints="1" noAdjustHandles="1" noChangeArrowheads="1" noChangeShapeType="1" noTextEdit="1"/>
              </p:cNvSpPr>
              <p:nvPr/>
            </p:nvSpPr>
            <p:spPr bwMode="auto">
              <a:xfrm>
                <a:off x="1962498" y="3966338"/>
                <a:ext cx="11932708" cy="897791"/>
              </a:xfrm>
              <a:prstGeom prst="rect">
                <a:avLst/>
              </a:prstGeom>
              <a:blipFill rotWithShape="1">
                <a:blip r:embed="rId4"/>
                <a:stretch>
                  <a:fillRect t="-15646" b="-3265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3871" name="Group 79"/>
          <p:cNvGrpSpPr>
            <a:grpSpLocks/>
          </p:cNvGrpSpPr>
          <p:nvPr/>
        </p:nvGrpSpPr>
        <p:grpSpPr bwMode="auto">
          <a:xfrm>
            <a:off x="784401" y="5845458"/>
            <a:ext cx="14504383" cy="3147554"/>
            <a:chOff x="580" y="432"/>
            <a:chExt cx="4364" cy="1440"/>
          </a:xfrm>
        </p:grpSpPr>
        <p:grpSp>
          <p:nvGrpSpPr>
            <p:cNvPr id="33872" name="Group 80"/>
            <p:cNvGrpSpPr>
              <a:grpSpLocks/>
            </p:cNvGrpSpPr>
            <p:nvPr/>
          </p:nvGrpSpPr>
          <p:grpSpPr bwMode="auto">
            <a:xfrm>
              <a:off x="720" y="432"/>
              <a:ext cx="4224" cy="1440"/>
              <a:chOff x="720" y="432"/>
              <a:chExt cx="4224" cy="1440"/>
            </a:xfrm>
          </p:grpSpPr>
          <p:grpSp>
            <p:nvGrpSpPr>
              <p:cNvPr id="33873" name="Group 81"/>
              <p:cNvGrpSpPr>
                <a:grpSpLocks/>
              </p:cNvGrpSpPr>
              <p:nvPr/>
            </p:nvGrpSpPr>
            <p:grpSpPr bwMode="auto">
              <a:xfrm>
                <a:off x="850" y="432"/>
                <a:ext cx="4094" cy="1440"/>
                <a:chOff x="1200" y="2016"/>
                <a:chExt cx="3024" cy="768"/>
              </a:xfrm>
            </p:grpSpPr>
            <p:sp>
              <p:nvSpPr>
                <p:cNvPr id="33874" name="Rectangle 82"/>
                <p:cNvSpPr>
                  <a:spLocks noChangeArrowheads="1"/>
                </p:cNvSpPr>
                <p:nvPr/>
              </p:nvSpPr>
              <p:spPr bwMode="auto">
                <a:xfrm flipV="1">
                  <a:off x="1344" y="2208"/>
                  <a:ext cx="480" cy="38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75" name="Rectangle 83"/>
                <p:cNvSpPr>
                  <a:spLocks noChangeArrowheads="1"/>
                </p:cNvSpPr>
                <p:nvPr/>
              </p:nvSpPr>
              <p:spPr bwMode="auto">
                <a:xfrm flipV="1">
                  <a:off x="1824" y="2112"/>
                  <a:ext cx="672" cy="57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76" name="Rectangle 84"/>
                <p:cNvSpPr>
                  <a:spLocks noChangeArrowheads="1"/>
                </p:cNvSpPr>
                <p:nvPr/>
              </p:nvSpPr>
              <p:spPr bwMode="auto">
                <a:xfrm flipV="1">
                  <a:off x="2496" y="2088"/>
                  <a:ext cx="384" cy="62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77" name="Rectangle 85"/>
                <p:cNvSpPr>
                  <a:spLocks noChangeArrowheads="1"/>
                </p:cNvSpPr>
                <p:nvPr/>
              </p:nvSpPr>
              <p:spPr bwMode="auto">
                <a:xfrm flipV="1">
                  <a:off x="2880" y="2040"/>
                  <a:ext cx="624" cy="72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78" name="Rectangle 86"/>
                <p:cNvSpPr>
                  <a:spLocks noChangeArrowheads="1"/>
                </p:cNvSpPr>
                <p:nvPr/>
              </p:nvSpPr>
              <p:spPr bwMode="auto">
                <a:xfrm flipV="1">
                  <a:off x="3504" y="2016"/>
                  <a:ext cx="144" cy="76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79" name="Rectangle 87"/>
                <p:cNvSpPr>
                  <a:spLocks noChangeArrowheads="1"/>
                </p:cNvSpPr>
                <p:nvPr/>
              </p:nvSpPr>
              <p:spPr bwMode="auto">
                <a:xfrm flipV="1">
                  <a:off x="3648" y="2088"/>
                  <a:ext cx="384" cy="62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80" name="Line 88"/>
                <p:cNvSpPr>
                  <a:spLocks noChangeShapeType="1"/>
                </p:cNvSpPr>
                <p:nvPr/>
              </p:nvSpPr>
              <p:spPr bwMode="auto">
                <a:xfrm flipH="1" flipV="1">
                  <a:off x="1296" y="2544"/>
                  <a:ext cx="48"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1" name="Line 89"/>
                <p:cNvSpPr>
                  <a:spLocks noChangeShapeType="1"/>
                </p:cNvSpPr>
                <p:nvPr/>
              </p:nvSpPr>
              <p:spPr bwMode="auto">
                <a:xfrm flipH="1">
                  <a:off x="1296" y="2208"/>
                  <a:ext cx="48"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2" name="Line 90"/>
                <p:cNvSpPr>
                  <a:spLocks noChangeShapeType="1"/>
                </p:cNvSpPr>
                <p:nvPr/>
              </p:nvSpPr>
              <p:spPr bwMode="auto">
                <a:xfrm flipV="1">
                  <a:off x="1296" y="225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3" name="Line 91"/>
                <p:cNvSpPr>
                  <a:spLocks noChangeShapeType="1"/>
                </p:cNvSpPr>
                <p:nvPr/>
              </p:nvSpPr>
              <p:spPr bwMode="auto">
                <a:xfrm flipV="1">
                  <a:off x="4032" y="2592"/>
                  <a:ext cx="48"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4" name="Line 92"/>
                <p:cNvSpPr>
                  <a:spLocks noChangeShapeType="1"/>
                </p:cNvSpPr>
                <p:nvPr/>
              </p:nvSpPr>
              <p:spPr bwMode="auto">
                <a:xfrm>
                  <a:off x="4032" y="2112"/>
                  <a:ext cx="48" cy="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5" name="Line 93"/>
                <p:cNvSpPr>
                  <a:spLocks noChangeShapeType="1"/>
                </p:cNvSpPr>
                <p:nvPr/>
              </p:nvSpPr>
              <p:spPr bwMode="auto">
                <a:xfrm flipV="1">
                  <a:off x="4080" y="2160"/>
                  <a:ext cx="0" cy="43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86" name="Line 94"/>
                <p:cNvSpPr>
                  <a:spLocks noChangeShapeType="1"/>
                </p:cNvSpPr>
                <p:nvPr/>
              </p:nvSpPr>
              <p:spPr bwMode="auto">
                <a:xfrm>
                  <a:off x="1200" y="2400"/>
                  <a:ext cx="3024"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3887" name="Group 95"/>
                <p:cNvGrpSpPr>
                  <a:grpSpLocks/>
                </p:cNvGrpSpPr>
                <p:nvPr/>
              </p:nvGrpSpPr>
              <p:grpSpPr bwMode="auto">
                <a:xfrm>
                  <a:off x="2928" y="2304"/>
                  <a:ext cx="480" cy="192"/>
                  <a:chOff x="2208" y="3120"/>
                  <a:chExt cx="672" cy="192"/>
                </a:xfrm>
              </p:grpSpPr>
              <p:sp>
                <p:nvSpPr>
                  <p:cNvPr id="33888" name="Oval 96"/>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89" name="Oval 97"/>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90" name="Rectangle 98"/>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91" name="Line 99"/>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92" name="Line 100"/>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893" name="Group 101"/>
                <p:cNvGrpSpPr>
                  <a:grpSpLocks/>
                </p:cNvGrpSpPr>
                <p:nvPr/>
              </p:nvGrpSpPr>
              <p:grpSpPr bwMode="auto">
                <a:xfrm>
                  <a:off x="1392" y="2328"/>
                  <a:ext cx="384" cy="144"/>
                  <a:chOff x="2208" y="3120"/>
                  <a:chExt cx="672" cy="192"/>
                </a:xfrm>
              </p:grpSpPr>
              <p:sp>
                <p:nvSpPr>
                  <p:cNvPr id="33894" name="Oval 102"/>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95" name="Oval 103"/>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96" name="Rectangle 104"/>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97" name="Line 105"/>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98" name="Line 106"/>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33899" name="Line 107"/>
              <p:cNvSpPr>
                <a:spLocks noChangeShapeType="1"/>
              </p:cNvSpPr>
              <p:nvPr/>
            </p:nvSpPr>
            <p:spPr bwMode="auto">
              <a:xfrm>
                <a:off x="720" y="792"/>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0" name="Line 108"/>
              <p:cNvSpPr>
                <a:spLocks noChangeShapeType="1"/>
              </p:cNvSpPr>
              <p:nvPr/>
            </p:nvSpPr>
            <p:spPr bwMode="auto">
              <a:xfrm>
                <a:off x="720" y="1512"/>
                <a:ext cx="4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1" name="Line 109"/>
              <p:cNvSpPr>
                <a:spLocks noChangeShapeType="1"/>
              </p:cNvSpPr>
              <p:nvPr/>
            </p:nvSpPr>
            <p:spPr bwMode="auto">
              <a:xfrm>
                <a:off x="785" y="792"/>
                <a:ext cx="0" cy="72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2" name="Line 110"/>
              <p:cNvSpPr>
                <a:spLocks noChangeShapeType="1"/>
              </p:cNvSpPr>
              <p:nvPr/>
            </p:nvSpPr>
            <p:spPr bwMode="auto">
              <a:xfrm>
                <a:off x="2150" y="612"/>
                <a:ext cx="0" cy="10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3" name="Line 111"/>
              <p:cNvSpPr>
                <a:spLocks noChangeShapeType="1"/>
              </p:cNvSpPr>
              <p:nvPr/>
            </p:nvSpPr>
            <p:spPr bwMode="auto">
              <a:xfrm flipH="1">
                <a:off x="2928" y="570"/>
                <a:ext cx="1" cy="1158"/>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4" name="Line 112"/>
              <p:cNvSpPr>
                <a:spLocks noChangeShapeType="1"/>
              </p:cNvSpPr>
              <p:nvPr/>
            </p:nvSpPr>
            <p:spPr bwMode="auto">
              <a:xfrm>
                <a:off x="3709" y="474"/>
                <a:ext cx="0" cy="135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5" name="Line 113"/>
              <p:cNvSpPr>
                <a:spLocks noChangeShapeType="1"/>
              </p:cNvSpPr>
              <p:nvPr/>
            </p:nvSpPr>
            <p:spPr bwMode="auto">
              <a:xfrm>
                <a:off x="4034" y="432"/>
                <a:ext cx="0" cy="36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6" name="Line 114"/>
              <p:cNvSpPr>
                <a:spLocks noChangeShapeType="1"/>
              </p:cNvSpPr>
              <p:nvPr/>
            </p:nvSpPr>
            <p:spPr bwMode="auto">
              <a:xfrm>
                <a:off x="4034" y="1422"/>
                <a:ext cx="0" cy="4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07" name="Line 115"/>
              <p:cNvSpPr>
                <a:spLocks noChangeShapeType="1"/>
              </p:cNvSpPr>
              <p:nvPr/>
            </p:nvSpPr>
            <p:spPr bwMode="auto">
              <a:xfrm>
                <a:off x="4554" y="558"/>
                <a:ext cx="0" cy="117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mc:AlternateContent xmlns:mc="http://schemas.openxmlformats.org/markup-compatibility/2006" xmlns:a14="http://schemas.microsoft.com/office/drawing/2010/main">
          <mc:Choice Requires="a14">
            <p:sp>
              <p:nvSpPr>
                <p:cNvPr id="33908" name="Text Box 116"/>
                <p:cNvSpPr txBox="1">
                  <a:spLocks noChangeArrowheads="1"/>
                </p:cNvSpPr>
                <p:nvPr/>
              </p:nvSpPr>
              <p:spPr bwMode="auto">
                <a:xfrm rot="16200000">
                  <a:off x="4111" y="873"/>
                  <a:ext cx="638"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3908" name="Text Box 116"/>
                <p:cNvSpPr txBox="1">
                  <a:spLocks noRot="1" noChangeAspect="1" noMove="1" noResize="1" noEditPoints="1" noAdjustHandles="1" noChangeArrowheads="1" noChangeShapeType="1" noTextEdit="1"/>
                </p:cNvSpPr>
                <p:nvPr/>
              </p:nvSpPr>
              <p:spPr bwMode="auto">
                <a:xfrm rot="16200000">
                  <a:off x="4111" y="853"/>
                  <a:ext cx="638" cy="230"/>
                </a:xfrm>
                <a:prstGeom prst="rect">
                  <a:avLst/>
                </a:prstGeom>
                <a:blipFill rotWithShape="1">
                  <a:blip r:embed="rId5"/>
                  <a:stretch>
                    <a:fillRect l="-7692" r="-27692" b="-64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909" name="Text Box 117"/>
                <p:cNvSpPr txBox="1">
                  <a:spLocks noChangeArrowheads="1"/>
                </p:cNvSpPr>
                <p:nvPr/>
              </p:nvSpPr>
              <p:spPr bwMode="auto">
                <a:xfrm rot="16200000">
                  <a:off x="303" y="915"/>
                  <a:ext cx="744"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45n7</a:t>
                  </a:r>
                </a:p>
              </p:txBody>
            </p:sp>
          </mc:Choice>
          <mc:Fallback xmlns="">
            <p:sp>
              <p:nvSpPr>
                <p:cNvPr id="33909" name="Text Box 117"/>
                <p:cNvSpPr txBox="1">
                  <a:spLocks noRot="1" noChangeAspect="1" noMove="1" noResize="1" noEditPoints="1" noAdjustHandles="1" noChangeArrowheads="1" noChangeShapeType="1" noTextEdit="1"/>
                </p:cNvSpPr>
                <p:nvPr/>
              </p:nvSpPr>
              <p:spPr bwMode="auto">
                <a:xfrm rot="16200000">
                  <a:off x="303" y="895"/>
                  <a:ext cx="744" cy="230"/>
                </a:xfrm>
                <a:prstGeom prst="rect">
                  <a:avLst/>
                </a:prstGeom>
                <a:blipFill rotWithShape="1">
                  <a:blip r:embed="rId6"/>
                  <a:stretch>
                    <a:fillRect l="-7692" r="-27692" b="-55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910" name="Text Box 118"/>
                <p:cNvSpPr txBox="1">
                  <a:spLocks noChangeArrowheads="1"/>
                </p:cNvSpPr>
                <p:nvPr/>
              </p:nvSpPr>
              <p:spPr bwMode="auto">
                <a:xfrm rot="16200000">
                  <a:off x="1745" y="819"/>
                  <a:ext cx="552"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3910" name="Text Box 118"/>
                <p:cNvSpPr txBox="1">
                  <a:spLocks noRot="1" noChangeAspect="1" noMove="1" noResize="1" noEditPoints="1" noAdjustHandles="1" noChangeArrowheads="1" noChangeShapeType="1" noTextEdit="1"/>
                </p:cNvSpPr>
                <p:nvPr/>
              </p:nvSpPr>
              <p:spPr bwMode="auto">
                <a:xfrm rot="16200000">
                  <a:off x="1745" y="799"/>
                  <a:ext cx="552" cy="230"/>
                </a:xfrm>
                <a:prstGeom prst="rect">
                  <a:avLst/>
                </a:prstGeom>
                <a:blipFill rotWithShape="1">
                  <a:blip r:embed="rId7"/>
                  <a:stretch>
                    <a:fillRect l="-7576" r="-25758" b="-14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911" name="Text Box 119"/>
                <p:cNvSpPr txBox="1">
                  <a:spLocks noChangeArrowheads="1"/>
                </p:cNvSpPr>
                <p:nvPr/>
              </p:nvSpPr>
              <p:spPr bwMode="auto">
                <a:xfrm rot="16200000">
                  <a:off x="2533" y="829"/>
                  <a:ext cx="533"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a:t>
                  </a:r>
                </a:p>
              </p:txBody>
            </p:sp>
          </mc:Choice>
          <mc:Fallback xmlns="">
            <p:sp>
              <p:nvSpPr>
                <p:cNvPr id="33911" name="Text Box 119"/>
                <p:cNvSpPr txBox="1">
                  <a:spLocks noRot="1" noChangeAspect="1" noMove="1" noResize="1" noEditPoints="1" noAdjustHandles="1" noChangeArrowheads="1" noChangeShapeType="1" noTextEdit="1"/>
                </p:cNvSpPr>
                <p:nvPr/>
              </p:nvSpPr>
              <p:spPr bwMode="auto">
                <a:xfrm rot="16200000">
                  <a:off x="2533" y="809"/>
                  <a:ext cx="533" cy="230"/>
                </a:xfrm>
                <a:prstGeom prst="rect">
                  <a:avLst/>
                </a:prstGeom>
                <a:blipFill rotWithShape="1">
                  <a:blip r:embed="rId8"/>
                  <a:stretch>
                    <a:fillRect l="-7576" r="-25758" b="-155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912" name="Text Box 120"/>
                <p:cNvSpPr txBox="1">
                  <a:spLocks noChangeArrowheads="1"/>
                </p:cNvSpPr>
                <p:nvPr/>
              </p:nvSpPr>
              <p:spPr bwMode="auto">
                <a:xfrm rot="16200000">
                  <a:off x="3175" y="900"/>
                  <a:ext cx="765"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58r6</a:t>
                  </a:r>
                </a:p>
              </p:txBody>
            </p:sp>
          </mc:Choice>
          <mc:Fallback xmlns="">
            <p:sp>
              <p:nvSpPr>
                <p:cNvPr id="33912" name="Text Box 120"/>
                <p:cNvSpPr txBox="1">
                  <a:spLocks noRot="1" noChangeAspect="1" noMove="1" noResize="1" noEditPoints="1" noAdjustHandles="1" noChangeArrowheads="1" noChangeShapeType="1" noTextEdit="1"/>
                </p:cNvSpPr>
                <p:nvPr/>
              </p:nvSpPr>
              <p:spPr bwMode="auto">
                <a:xfrm rot="16200000">
                  <a:off x="3175" y="880"/>
                  <a:ext cx="765" cy="230"/>
                </a:xfrm>
                <a:prstGeom prst="rect">
                  <a:avLst/>
                </a:prstGeom>
                <a:blipFill rotWithShape="1">
                  <a:blip r:embed="rId9"/>
                  <a:stretch>
                    <a:fillRect l="-7692" r="-27692" b="-5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3913" name="Text Box 121"/>
                <p:cNvSpPr txBox="1">
                  <a:spLocks noChangeArrowheads="1"/>
                </p:cNvSpPr>
                <p:nvPr/>
              </p:nvSpPr>
              <p:spPr bwMode="auto">
                <a:xfrm rot="16200000">
                  <a:off x="3746" y="852"/>
                  <a:ext cx="580" cy="19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3913" name="Text Box 121"/>
                <p:cNvSpPr txBox="1">
                  <a:spLocks noRot="1" noChangeAspect="1" noMove="1" noResize="1" noEditPoints="1" noAdjustHandles="1" noChangeArrowheads="1" noChangeShapeType="1" noTextEdit="1"/>
                </p:cNvSpPr>
                <p:nvPr/>
              </p:nvSpPr>
              <p:spPr bwMode="auto">
                <a:xfrm rot="16200000">
                  <a:off x="3746" y="832"/>
                  <a:ext cx="580" cy="230"/>
                </a:xfrm>
                <a:prstGeom prst="rect">
                  <a:avLst/>
                </a:prstGeom>
                <a:blipFill rotWithShape="1">
                  <a:blip r:embed="rId10"/>
                  <a:stretch>
                    <a:fillRect l="-7576" r="-25758" b="-70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grpSp>
        <p:nvGrpSpPr>
          <p:cNvPr id="33918" name="Group 126"/>
          <p:cNvGrpSpPr>
            <a:grpSpLocks/>
          </p:cNvGrpSpPr>
          <p:nvPr/>
        </p:nvGrpSpPr>
        <p:grpSpPr bwMode="auto">
          <a:xfrm>
            <a:off x="3055941" y="4833744"/>
            <a:ext cx="1746251" cy="3597205"/>
            <a:chOff x="1008" y="1536"/>
            <a:chExt cx="576" cy="1536"/>
          </a:xfrm>
        </p:grpSpPr>
        <p:sp>
          <p:nvSpPr>
            <p:cNvPr id="33864" name="Line 72"/>
            <p:cNvSpPr>
              <a:spLocks noChangeShapeType="1"/>
            </p:cNvSpPr>
            <p:nvPr/>
          </p:nvSpPr>
          <p:spPr bwMode="auto">
            <a:xfrm>
              <a:off x="1056" y="1872"/>
              <a:ext cx="528" cy="0"/>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66" name="Rectangle 74"/>
            <p:cNvSpPr>
              <a:spLocks noChangeArrowheads="1"/>
            </p:cNvSpPr>
            <p:nvPr/>
          </p:nvSpPr>
          <p:spPr bwMode="auto">
            <a:xfrm>
              <a:off x="1008" y="1536"/>
              <a:ext cx="512"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CC0066"/>
                  </a:solidFill>
                </a:rPr>
                <a:t>14</a:t>
              </a:r>
              <a:r>
                <a:rPr lang="en-US" altLang="zh-CN" sz="4800" b="1">
                  <a:solidFill>
                    <a:srgbClr val="CC0066"/>
                  </a:solidFill>
                </a:rPr>
                <a:t>N9</a:t>
              </a:r>
              <a:endParaRPr lang="zh-CN" altLang="en-US" sz="4800" b="1">
                <a:solidFill>
                  <a:srgbClr val="CC0066"/>
                </a:solidFill>
              </a:endParaRPr>
            </a:p>
          </p:txBody>
        </p:sp>
        <p:grpSp>
          <p:nvGrpSpPr>
            <p:cNvPr id="33917" name="Group 125"/>
            <p:cNvGrpSpPr>
              <a:grpSpLocks/>
            </p:cNvGrpSpPr>
            <p:nvPr/>
          </p:nvGrpSpPr>
          <p:grpSpPr bwMode="auto">
            <a:xfrm>
              <a:off x="1056" y="1872"/>
              <a:ext cx="0" cy="1200"/>
              <a:chOff x="1056" y="1872"/>
              <a:chExt cx="0" cy="1200"/>
            </a:xfrm>
          </p:grpSpPr>
          <p:sp>
            <p:nvSpPr>
              <p:cNvPr id="33914" name="Line 122"/>
              <p:cNvSpPr>
                <a:spLocks noChangeShapeType="1"/>
              </p:cNvSpPr>
              <p:nvPr/>
            </p:nvSpPr>
            <p:spPr bwMode="auto">
              <a:xfrm>
                <a:off x="1056" y="2784"/>
                <a:ext cx="0" cy="288"/>
              </a:xfrm>
              <a:prstGeom prst="line">
                <a:avLst/>
              </a:prstGeom>
              <a:noFill/>
              <a:ln w="1905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15" name="Line 123"/>
              <p:cNvSpPr>
                <a:spLocks noChangeShapeType="1"/>
              </p:cNvSpPr>
              <p:nvPr/>
            </p:nvSpPr>
            <p:spPr bwMode="auto">
              <a:xfrm>
                <a:off x="1056" y="1872"/>
                <a:ext cx="0" cy="624"/>
              </a:xfrm>
              <a:prstGeom prst="line">
                <a:avLst/>
              </a:prstGeom>
              <a:noFill/>
              <a:ln w="19050">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16" name="Line 124"/>
              <p:cNvSpPr>
                <a:spLocks noChangeShapeType="1"/>
              </p:cNvSpPr>
              <p:nvPr/>
            </p:nvSpPr>
            <p:spPr bwMode="auto">
              <a:xfrm>
                <a:off x="1056" y="2496"/>
                <a:ext cx="0" cy="288"/>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33922" name="Group 130"/>
          <p:cNvGrpSpPr>
            <a:grpSpLocks/>
          </p:cNvGrpSpPr>
          <p:nvPr/>
        </p:nvGrpSpPr>
        <p:grpSpPr bwMode="auto">
          <a:xfrm>
            <a:off x="9895423" y="4833744"/>
            <a:ext cx="1746251" cy="3709617"/>
            <a:chOff x="3264" y="1536"/>
            <a:chExt cx="576" cy="1584"/>
          </a:xfrm>
        </p:grpSpPr>
        <p:grpSp>
          <p:nvGrpSpPr>
            <p:cNvPr id="33921" name="Group 129"/>
            <p:cNvGrpSpPr>
              <a:grpSpLocks/>
            </p:cNvGrpSpPr>
            <p:nvPr/>
          </p:nvGrpSpPr>
          <p:grpSpPr bwMode="auto">
            <a:xfrm>
              <a:off x="3264" y="1536"/>
              <a:ext cx="576" cy="355"/>
              <a:chOff x="4896" y="336"/>
              <a:chExt cx="576" cy="355"/>
            </a:xfrm>
          </p:grpSpPr>
          <p:sp>
            <p:nvSpPr>
              <p:cNvPr id="33863" name="Line 71"/>
              <p:cNvSpPr>
                <a:spLocks noChangeShapeType="1"/>
              </p:cNvSpPr>
              <p:nvPr/>
            </p:nvSpPr>
            <p:spPr bwMode="auto">
              <a:xfrm>
                <a:off x="4944" y="615"/>
                <a:ext cx="528" cy="0"/>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65" name="Rectangle 73"/>
              <p:cNvSpPr>
                <a:spLocks noChangeArrowheads="1"/>
              </p:cNvSpPr>
              <p:nvPr/>
            </p:nvSpPr>
            <p:spPr bwMode="auto">
              <a:xfrm>
                <a:off x="4896" y="336"/>
                <a:ext cx="512"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CC0066"/>
                    </a:solidFill>
                  </a:rPr>
                  <a:t>16</a:t>
                </a:r>
                <a:r>
                  <a:rPr lang="en-US" altLang="zh-CN" sz="4800" b="1">
                    <a:solidFill>
                      <a:srgbClr val="CC0066"/>
                    </a:solidFill>
                  </a:rPr>
                  <a:t>N9</a:t>
                </a:r>
                <a:endParaRPr lang="zh-CN" altLang="en-US" sz="4800" b="1">
                  <a:solidFill>
                    <a:srgbClr val="CC0066"/>
                  </a:solidFill>
                </a:endParaRPr>
              </a:p>
            </p:txBody>
          </p:sp>
        </p:grpSp>
        <p:grpSp>
          <p:nvGrpSpPr>
            <p:cNvPr id="33920" name="Group 128"/>
            <p:cNvGrpSpPr>
              <a:grpSpLocks/>
            </p:cNvGrpSpPr>
            <p:nvPr/>
          </p:nvGrpSpPr>
          <p:grpSpPr bwMode="auto">
            <a:xfrm>
              <a:off x="3312" y="1824"/>
              <a:ext cx="0" cy="1296"/>
              <a:chOff x="3312" y="1824"/>
              <a:chExt cx="0" cy="1296"/>
            </a:xfrm>
          </p:grpSpPr>
          <p:sp>
            <p:nvSpPr>
              <p:cNvPr id="33855" name="Line 63"/>
              <p:cNvSpPr>
                <a:spLocks noChangeShapeType="1"/>
              </p:cNvSpPr>
              <p:nvPr/>
            </p:nvSpPr>
            <p:spPr bwMode="auto">
              <a:xfrm>
                <a:off x="3312" y="1824"/>
                <a:ext cx="0" cy="624"/>
              </a:xfrm>
              <a:prstGeom prst="line">
                <a:avLst/>
              </a:prstGeom>
              <a:noFill/>
              <a:ln w="19050">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56" name="Line 64"/>
              <p:cNvSpPr>
                <a:spLocks noChangeShapeType="1"/>
              </p:cNvSpPr>
              <p:nvPr/>
            </p:nvSpPr>
            <p:spPr bwMode="auto">
              <a:xfrm>
                <a:off x="3312" y="2832"/>
                <a:ext cx="0" cy="288"/>
              </a:xfrm>
              <a:prstGeom prst="line">
                <a:avLst/>
              </a:prstGeom>
              <a:noFill/>
              <a:ln w="1905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919" name="Line 127"/>
              <p:cNvSpPr>
                <a:spLocks noChangeShapeType="1"/>
              </p:cNvSpPr>
              <p:nvPr/>
            </p:nvSpPr>
            <p:spPr bwMode="auto">
              <a:xfrm>
                <a:off x="3312" y="2448"/>
                <a:ext cx="0" cy="432"/>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848"/>
                                        </p:tgtEl>
                                        <p:attrNameLst>
                                          <p:attrName>style.visibility</p:attrName>
                                        </p:attrNameLst>
                                      </p:cBhvr>
                                      <p:to>
                                        <p:strVal val="visible"/>
                                      </p:to>
                                    </p:set>
                                    <p:animEffect transition="in" filter="wipe(left)">
                                      <p:cBhvr>
                                        <p:cTn id="7" dur="300"/>
                                        <p:tgtEl>
                                          <p:spTgt spid="338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3871"/>
                                        </p:tgtEl>
                                        <p:attrNameLst>
                                          <p:attrName>style.visibility</p:attrName>
                                        </p:attrNameLst>
                                      </p:cBhvr>
                                      <p:to>
                                        <p:strVal val="visible"/>
                                      </p:to>
                                    </p:set>
                                    <p:anim calcmode="lin" valueType="num">
                                      <p:cBhvr additive="base">
                                        <p:cTn id="12" dur="500" fill="hold"/>
                                        <p:tgtEl>
                                          <p:spTgt spid="33871"/>
                                        </p:tgtEl>
                                        <p:attrNameLst>
                                          <p:attrName>ppt_x</p:attrName>
                                        </p:attrNameLst>
                                      </p:cBhvr>
                                      <p:tavLst>
                                        <p:tav tm="0">
                                          <p:val>
                                            <p:strVal val="0-#ppt_w/2"/>
                                          </p:val>
                                        </p:tav>
                                        <p:tav tm="100000">
                                          <p:val>
                                            <p:strVal val="#ppt_x"/>
                                          </p:val>
                                        </p:tav>
                                      </p:tavLst>
                                    </p:anim>
                                    <p:anim calcmode="lin" valueType="num">
                                      <p:cBhvr additive="base">
                                        <p:cTn id="13" dur="500" fill="hold"/>
                                        <p:tgtEl>
                                          <p:spTgt spid="3387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3850"/>
                                        </p:tgtEl>
                                        <p:attrNameLst>
                                          <p:attrName>style.visibility</p:attrName>
                                        </p:attrNameLst>
                                      </p:cBhvr>
                                      <p:to>
                                        <p:strVal val="visible"/>
                                      </p:to>
                                    </p:set>
                                    <p:animEffect transition="in" filter="wipe(left)">
                                      <p:cBhvr>
                                        <p:cTn id="18" dur="300"/>
                                        <p:tgtEl>
                                          <p:spTgt spid="3385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3851"/>
                                        </p:tgtEl>
                                        <p:attrNameLst>
                                          <p:attrName>style.visibility</p:attrName>
                                        </p:attrNameLst>
                                      </p:cBhvr>
                                      <p:to>
                                        <p:strVal val="visible"/>
                                      </p:to>
                                    </p:set>
                                    <p:animEffect transition="in" filter="wipe(left)">
                                      <p:cBhvr>
                                        <p:cTn id="23" dur="300"/>
                                        <p:tgtEl>
                                          <p:spTgt spid="3385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nodeType="clickEffect">
                                  <p:stCondLst>
                                    <p:cond delay="0"/>
                                  </p:stCondLst>
                                  <p:childTnLst>
                                    <p:set>
                                      <p:cBhvr>
                                        <p:cTn id="27" dur="1" fill="hold">
                                          <p:stCondLst>
                                            <p:cond delay="0"/>
                                          </p:stCondLst>
                                        </p:cTn>
                                        <p:tgtEl>
                                          <p:spTgt spid="33922"/>
                                        </p:tgtEl>
                                        <p:attrNameLst>
                                          <p:attrName>style.visibility</p:attrName>
                                        </p:attrNameLst>
                                      </p:cBhvr>
                                      <p:to>
                                        <p:strVal val="visible"/>
                                      </p:to>
                                    </p:set>
                                    <p:anim calcmode="lin" valueType="num">
                                      <p:cBhvr>
                                        <p:cTn id="28" dur="500" fill="hold"/>
                                        <p:tgtEl>
                                          <p:spTgt spid="33922"/>
                                        </p:tgtEl>
                                        <p:attrNameLst>
                                          <p:attrName>ppt_x</p:attrName>
                                        </p:attrNameLst>
                                      </p:cBhvr>
                                      <p:tavLst>
                                        <p:tav tm="0">
                                          <p:val>
                                            <p:strVal val="#ppt_x"/>
                                          </p:val>
                                        </p:tav>
                                        <p:tav tm="100000">
                                          <p:val>
                                            <p:strVal val="#ppt_x"/>
                                          </p:val>
                                        </p:tav>
                                      </p:tavLst>
                                    </p:anim>
                                    <p:anim calcmode="lin" valueType="num">
                                      <p:cBhvr>
                                        <p:cTn id="29" dur="500" fill="hold"/>
                                        <p:tgtEl>
                                          <p:spTgt spid="33922"/>
                                        </p:tgtEl>
                                        <p:attrNameLst>
                                          <p:attrName>ppt_y</p:attrName>
                                        </p:attrNameLst>
                                      </p:cBhvr>
                                      <p:tavLst>
                                        <p:tav tm="0">
                                          <p:val>
                                            <p:strVal val="#ppt_y-#ppt_h/2"/>
                                          </p:val>
                                        </p:tav>
                                        <p:tav tm="100000">
                                          <p:val>
                                            <p:strVal val="#ppt_y"/>
                                          </p:val>
                                        </p:tav>
                                      </p:tavLst>
                                    </p:anim>
                                    <p:anim calcmode="lin" valueType="num">
                                      <p:cBhvr>
                                        <p:cTn id="30" dur="500" fill="hold"/>
                                        <p:tgtEl>
                                          <p:spTgt spid="33922"/>
                                        </p:tgtEl>
                                        <p:attrNameLst>
                                          <p:attrName>ppt_w</p:attrName>
                                        </p:attrNameLst>
                                      </p:cBhvr>
                                      <p:tavLst>
                                        <p:tav tm="0">
                                          <p:val>
                                            <p:strVal val="#ppt_w"/>
                                          </p:val>
                                        </p:tav>
                                        <p:tav tm="100000">
                                          <p:val>
                                            <p:strVal val="#ppt_w"/>
                                          </p:val>
                                        </p:tav>
                                      </p:tavLst>
                                    </p:anim>
                                    <p:anim calcmode="lin" valueType="num">
                                      <p:cBhvr>
                                        <p:cTn id="31" dur="500" fill="hold"/>
                                        <p:tgtEl>
                                          <p:spTgt spid="33922"/>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33852"/>
                                        </p:tgtEl>
                                        <p:attrNameLst>
                                          <p:attrName>style.visibility</p:attrName>
                                        </p:attrNameLst>
                                      </p:cBhvr>
                                      <p:to>
                                        <p:strVal val="visible"/>
                                      </p:to>
                                    </p:set>
                                    <p:animEffect transition="in" filter="wipe(left)">
                                      <p:cBhvr>
                                        <p:cTn id="36" dur="300"/>
                                        <p:tgtEl>
                                          <p:spTgt spid="3385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 fill="hold" nodeType="clickEffect">
                                  <p:stCondLst>
                                    <p:cond delay="0"/>
                                  </p:stCondLst>
                                  <p:childTnLst>
                                    <p:set>
                                      <p:cBhvr>
                                        <p:cTn id="40" dur="1" fill="hold">
                                          <p:stCondLst>
                                            <p:cond delay="0"/>
                                          </p:stCondLst>
                                        </p:cTn>
                                        <p:tgtEl>
                                          <p:spTgt spid="33918"/>
                                        </p:tgtEl>
                                        <p:attrNameLst>
                                          <p:attrName>style.visibility</p:attrName>
                                        </p:attrNameLst>
                                      </p:cBhvr>
                                      <p:to>
                                        <p:strVal val="visible"/>
                                      </p:to>
                                    </p:set>
                                    <p:anim calcmode="lin" valueType="num">
                                      <p:cBhvr>
                                        <p:cTn id="41" dur="500" fill="hold"/>
                                        <p:tgtEl>
                                          <p:spTgt spid="33918"/>
                                        </p:tgtEl>
                                        <p:attrNameLst>
                                          <p:attrName>ppt_x</p:attrName>
                                        </p:attrNameLst>
                                      </p:cBhvr>
                                      <p:tavLst>
                                        <p:tav tm="0">
                                          <p:val>
                                            <p:strVal val="#ppt_x"/>
                                          </p:val>
                                        </p:tav>
                                        <p:tav tm="100000">
                                          <p:val>
                                            <p:strVal val="#ppt_x"/>
                                          </p:val>
                                        </p:tav>
                                      </p:tavLst>
                                    </p:anim>
                                    <p:anim calcmode="lin" valueType="num">
                                      <p:cBhvr>
                                        <p:cTn id="42" dur="500" fill="hold"/>
                                        <p:tgtEl>
                                          <p:spTgt spid="33918"/>
                                        </p:tgtEl>
                                        <p:attrNameLst>
                                          <p:attrName>ppt_y</p:attrName>
                                        </p:attrNameLst>
                                      </p:cBhvr>
                                      <p:tavLst>
                                        <p:tav tm="0">
                                          <p:val>
                                            <p:strVal val="#ppt_y-#ppt_h/2"/>
                                          </p:val>
                                        </p:tav>
                                        <p:tav tm="100000">
                                          <p:val>
                                            <p:strVal val="#ppt_y"/>
                                          </p:val>
                                        </p:tav>
                                      </p:tavLst>
                                    </p:anim>
                                    <p:anim calcmode="lin" valueType="num">
                                      <p:cBhvr>
                                        <p:cTn id="43" dur="500" fill="hold"/>
                                        <p:tgtEl>
                                          <p:spTgt spid="33918"/>
                                        </p:tgtEl>
                                        <p:attrNameLst>
                                          <p:attrName>ppt_w</p:attrName>
                                        </p:attrNameLst>
                                      </p:cBhvr>
                                      <p:tavLst>
                                        <p:tav tm="0">
                                          <p:val>
                                            <p:strVal val="#ppt_w"/>
                                          </p:val>
                                        </p:tav>
                                        <p:tav tm="100000">
                                          <p:val>
                                            <p:strVal val="#ppt_w"/>
                                          </p:val>
                                        </p:tav>
                                      </p:tavLst>
                                    </p:anim>
                                    <p:anim calcmode="lin" valueType="num">
                                      <p:cBhvr>
                                        <p:cTn id="44" dur="500" fill="hold"/>
                                        <p:tgtEl>
                                          <p:spTgt spid="339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48" grpId="0" autoUpdateAnimBg="0"/>
      <p:bldP spid="33850" grpId="0" autoUpdateAnimBg="0"/>
      <p:bldP spid="33851" grpId="0" autoUpdateAnimBg="0"/>
      <p:bldP spid="3385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灯片编号占位符 5"/>
          <p:cNvSpPr>
            <a:spLocks noGrp="1"/>
          </p:cNvSpPr>
          <p:nvPr>
            <p:ph type="sldNum" sz="quarter" idx="12"/>
          </p:nvPr>
        </p:nvSpPr>
        <p:spPr>
          <a:xfrm>
            <a:off x="13306051" y="577508"/>
            <a:ext cx="3638020" cy="674476"/>
          </a:xfrm>
        </p:spPr>
        <p:txBody>
          <a:bodyPr/>
          <a:lstStyle/>
          <a:p>
            <a:fld id="{B115559A-CBD1-4228-BE3C-EF9E4108631F}" type="slidenum">
              <a:rPr lang="zh-CN" altLang="en-US"/>
              <a:pPr/>
              <a:t>36</a:t>
            </a:fld>
            <a:endParaRPr lang="en-US" altLang="zh-CN"/>
          </a:p>
        </p:txBody>
      </p:sp>
      <p:sp>
        <p:nvSpPr>
          <p:cNvPr id="35887" name="Text Box 47"/>
          <p:cNvSpPr txBox="1">
            <a:spLocks noChangeArrowheads="1"/>
          </p:cNvSpPr>
          <p:nvPr/>
        </p:nvSpPr>
        <p:spPr bwMode="auto">
          <a:xfrm>
            <a:off x="1051985" y="465096"/>
            <a:ext cx="7742921"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dirty="0"/>
              <a:t>2. 确定几何公差</a:t>
            </a:r>
            <a:endParaRPr lang="en-US" altLang="zh-CN" sz="4800" b="1" dirty="0"/>
          </a:p>
        </p:txBody>
      </p:sp>
      <p:sp>
        <p:nvSpPr>
          <p:cNvPr id="35986" name="Rectangle 146"/>
          <p:cNvSpPr>
            <a:spLocks noChangeArrowheads="1"/>
          </p:cNvSpPr>
          <p:nvPr/>
        </p:nvSpPr>
        <p:spPr bwMode="auto">
          <a:xfrm>
            <a:off x="1105051" y="2731660"/>
            <a:ext cx="14466959" cy="1636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marL="787944" indent="-787944">
              <a:spcBef>
                <a:spcPct val="10000"/>
              </a:spcBef>
              <a:buFontTx/>
              <a:buAutoNum type="arabicParenBoth" startAt="2"/>
            </a:pPr>
            <a:r>
              <a:rPr lang="zh-CN" altLang="en-US" b="1" dirty="0"/>
              <a:t> </a:t>
            </a:r>
            <a:r>
              <a:rPr lang="zh-CN" altLang="en-US" sz="4800" b="1" dirty="0"/>
              <a:t>与轴承内圈配合表面要求圆柱度公差，按普通</a:t>
            </a:r>
            <a:r>
              <a:rPr lang="zh-CN" altLang="en-US" sz="4800" b="1" dirty="0" smtClean="0"/>
              <a:t>级  级</a:t>
            </a:r>
            <a:r>
              <a:rPr lang="zh-CN" altLang="en-US" sz="4800" b="1" dirty="0"/>
              <a:t>轴承查表6</a:t>
            </a:r>
            <a:r>
              <a:rPr lang="zh-CN" altLang="en-US" sz="4800" b="1" dirty="0" smtClean="0"/>
              <a:t>.</a:t>
            </a:r>
            <a:r>
              <a:rPr lang="en-US" altLang="zh-CN" sz="4800" b="1" dirty="0" smtClean="0"/>
              <a:t>6</a:t>
            </a:r>
            <a:r>
              <a:rPr lang="zh-CN" altLang="en-US" sz="4800" b="1" dirty="0" smtClean="0"/>
              <a:t>, </a:t>
            </a:r>
            <a:r>
              <a:rPr lang="zh-CN" altLang="en-US" sz="4800" b="1" dirty="0"/>
              <a:t>得圆柱度公差值为0.005。</a:t>
            </a:r>
            <a:endParaRPr lang="en-US" altLang="zh-CN" sz="4800" b="1" dirty="0"/>
          </a:p>
        </p:txBody>
      </p:sp>
      <p:grpSp>
        <p:nvGrpSpPr>
          <p:cNvPr id="36008" name="Group 168"/>
          <p:cNvGrpSpPr>
            <a:grpSpLocks/>
          </p:cNvGrpSpPr>
          <p:nvPr/>
        </p:nvGrpSpPr>
        <p:grpSpPr bwMode="auto">
          <a:xfrm>
            <a:off x="1565608" y="5965263"/>
            <a:ext cx="12481445" cy="3259967"/>
            <a:chOff x="501" y="2544"/>
            <a:chExt cx="4117" cy="1392"/>
          </a:xfrm>
        </p:grpSpPr>
        <p:grpSp>
          <p:nvGrpSpPr>
            <p:cNvPr id="35980" name="Group 140"/>
            <p:cNvGrpSpPr>
              <a:grpSpLocks/>
            </p:cNvGrpSpPr>
            <p:nvPr/>
          </p:nvGrpSpPr>
          <p:grpSpPr bwMode="auto">
            <a:xfrm>
              <a:off x="501" y="2544"/>
              <a:ext cx="4117" cy="1200"/>
              <a:chOff x="587" y="2832"/>
              <a:chExt cx="4117" cy="1200"/>
            </a:xfrm>
          </p:grpSpPr>
          <p:sp>
            <p:nvSpPr>
              <p:cNvPr id="35891" name="Rectangle 51"/>
              <p:cNvSpPr>
                <a:spLocks noChangeArrowheads="1"/>
              </p:cNvSpPr>
              <p:nvPr/>
            </p:nvSpPr>
            <p:spPr bwMode="auto">
              <a:xfrm flipV="1">
                <a:off x="1070" y="3132"/>
                <a:ext cx="606" cy="6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2" name="Rectangle 52"/>
              <p:cNvSpPr>
                <a:spLocks noChangeArrowheads="1"/>
              </p:cNvSpPr>
              <p:nvPr/>
            </p:nvSpPr>
            <p:spPr bwMode="auto">
              <a:xfrm flipV="1">
                <a:off x="1676" y="2982"/>
                <a:ext cx="848" cy="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3" name="Rectangle 53"/>
              <p:cNvSpPr>
                <a:spLocks noChangeArrowheads="1"/>
              </p:cNvSpPr>
              <p:nvPr/>
            </p:nvSpPr>
            <p:spPr bwMode="auto">
              <a:xfrm flipV="1">
                <a:off x="2524" y="2945"/>
                <a:ext cx="484"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4" name="Rectangle 54"/>
              <p:cNvSpPr>
                <a:spLocks noChangeArrowheads="1"/>
              </p:cNvSpPr>
              <p:nvPr/>
            </p:nvSpPr>
            <p:spPr bwMode="auto">
              <a:xfrm flipV="1">
                <a:off x="3008" y="2870"/>
                <a:ext cx="787" cy="112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5" name="Rectangle 55"/>
              <p:cNvSpPr>
                <a:spLocks noChangeArrowheads="1"/>
              </p:cNvSpPr>
              <p:nvPr/>
            </p:nvSpPr>
            <p:spPr bwMode="auto">
              <a:xfrm flipV="1">
                <a:off x="3795" y="2832"/>
                <a:ext cx="182" cy="12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6" name="Rectangle 56"/>
              <p:cNvSpPr>
                <a:spLocks noChangeArrowheads="1"/>
              </p:cNvSpPr>
              <p:nvPr/>
            </p:nvSpPr>
            <p:spPr bwMode="auto">
              <a:xfrm flipV="1">
                <a:off x="3977" y="2945"/>
                <a:ext cx="485"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97" name="Line 57"/>
              <p:cNvSpPr>
                <a:spLocks noChangeShapeType="1"/>
              </p:cNvSpPr>
              <p:nvPr/>
            </p:nvSpPr>
            <p:spPr bwMode="auto">
              <a:xfrm flipH="1" flipV="1">
                <a:off x="1010" y="3657"/>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98" name="Line 58"/>
              <p:cNvSpPr>
                <a:spLocks noChangeShapeType="1"/>
              </p:cNvSpPr>
              <p:nvPr/>
            </p:nvSpPr>
            <p:spPr bwMode="auto">
              <a:xfrm flipH="1">
                <a:off x="1010" y="3132"/>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99" name="Line 59"/>
              <p:cNvSpPr>
                <a:spLocks noChangeShapeType="1"/>
              </p:cNvSpPr>
              <p:nvPr/>
            </p:nvSpPr>
            <p:spPr bwMode="auto">
              <a:xfrm flipV="1">
                <a:off x="1010" y="3207"/>
                <a:ext cx="0" cy="4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00" name="Line 60"/>
              <p:cNvSpPr>
                <a:spLocks noChangeShapeType="1"/>
              </p:cNvSpPr>
              <p:nvPr/>
            </p:nvSpPr>
            <p:spPr bwMode="auto">
              <a:xfrm flipV="1">
                <a:off x="4462" y="3732"/>
                <a:ext cx="60" cy="1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01" name="Line 61"/>
              <p:cNvSpPr>
                <a:spLocks noChangeShapeType="1"/>
              </p:cNvSpPr>
              <p:nvPr/>
            </p:nvSpPr>
            <p:spPr bwMode="auto">
              <a:xfrm>
                <a:off x="4462" y="2982"/>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02" name="Line 62"/>
              <p:cNvSpPr>
                <a:spLocks noChangeShapeType="1"/>
              </p:cNvSpPr>
              <p:nvPr/>
            </p:nvSpPr>
            <p:spPr bwMode="auto">
              <a:xfrm flipV="1">
                <a:off x="4522" y="3057"/>
                <a:ext cx="0" cy="6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03" name="Line 63"/>
              <p:cNvSpPr>
                <a:spLocks noChangeShapeType="1"/>
              </p:cNvSpPr>
              <p:nvPr/>
            </p:nvSpPr>
            <p:spPr bwMode="auto">
              <a:xfrm>
                <a:off x="889" y="3432"/>
                <a:ext cx="3815"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5904" name="Group 64"/>
              <p:cNvGrpSpPr>
                <a:grpSpLocks/>
              </p:cNvGrpSpPr>
              <p:nvPr/>
            </p:nvGrpSpPr>
            <p:grpSpPr bwMode="auto">
              <a:xfrm>
                <a:off x="3068" y="3282"/>
                <a:ext cx="606" cy="300"/>
                <a:chOff x="2208" y="3120"/>
                <a:chExt cx="672" cy="192"/>
              </a:xfrm>
            </p:grpSpPr>
            <p:sp>
              <p:nvSpPr>
                <p:cNvPr id="35905" name="Oval 65"/>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06" name="Oval 66"/>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07" name="Rectangle 67"/>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08" name="Line 68"/>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09" name="Line 69"/>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5910" name="Group 70"/>
              <p:cNvGrpSpPr>
                <a:grpSpLocks/>
              </p:cNvGrpSpPr>
              <p:nvPr/>
            </p:nvGrpSpPr>
            <p:grpSpPr bwMode="auto">
              <a:xfrm>
                <a:off x="1131" y="3320"/>
                <a:ext cx="485" cy="225"/>
                <a:chOff x="2208" y="3120"/>
                <a:chExt cx="672" cy="192"/>
              </a:xfrm>
            </p:grpSpPr>
            <p:sp>
              <p:nvSpPr>
                <p:cNvPr id="35911" name="Oval 7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12" name="Oval 7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13" name="Rectangle 7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14" name="Line 7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15" name="Line 7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5916" name="Line 76"/>
              <p:cNvSpPr>
                <a:spLocks noChangeShapeType="1"/>
              </p:cNvSpPr>
              <p:nvPr/>
            </p:nvSpPr>
            <p:spPr bwMode="auto">
              <a:xfrm>
                <a:off x="768" y="3132"/>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17" name="Line 77"/>
              <p:cNvSpPr>
                <a:spLocks noChangeShapeType="1"/>
              </p:cNvSpPr>
              <p:nvPr/>
            </p:nvSpPr>
            <p:spPr bwMode="auto">
              <a:xfrm>
                <a:off x="768" y="3732"/>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18" name="Line 78"/>
              <p:cNvSpPr>
                <a:spLocks noChangeShapeType="1"/>
              </p:cNvSpPr>
              <p:nvPr/>
            </p:nvSpPr>
            <p:spPr bwMode="auto">
              <a:xfrm>
                <a:off x="828" y="3132"/>
                <a:ext cx="0" cy="6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19" name="Line 79"/>
              <p:cNvSpPr>
                <a:spLocks noChangeShapeType="1"/>
              </p:cNvSpPr>
              <p:nvPr/>
            </p:nvSpPr>
            <p:spPr bwMode="auto">
              <a:xfrm>
                <a:off x="2100" y="2982"/>
                <a:ext cx="0" cy="9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20" name="Line 80"/>
              <p:cNvSpPr>
                <a:spLocks noChangeShapeType="1"/>
              </p:cNvSpPr>
              <p:nvPr/>
            </p:nvSpPr>
            <p:spPr bwMode="auto">
              <a:xfrm flipH="1">
                <a:off x="2825" y="2947"/>
                <a:ext cx="1" cy="96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21" name="Line 81"/>
              <p:cNvSpPr>
                <a:spLocks noChangeShapeType="1"/>
              </p:cNvSpPr>
              <p:nvPr/>
            </p:nvSpPr>
            <p:spPr bwMode="auto">
              <a:xfrm>
                <a:off x="3553" y="2867"/>
                <a:ext cx="0" cy="11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22" name="Line 82"/>
              <p:cNvSpPr>
                <a:spLocks noChangeShapeType="1"/>
              </p:cNvSpPr>
              <p:nvPr/>
            </p:nvSpPr>
            <p:spPr bwMode="auto">
              <a:xfrm>
                <a:off x="3856" y="2832"/>
                <a:ext cx="0" cy="3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23" name="Line 83"/>
              <p:cNvSpPr>
                <a:spLocks noChangeShapeType="1"/>
              </p:cNvSpPr>
              <p:nvPr/>
            </p:nvSpPr>
            <p:spPr bwMode="auto">
              <a:xfrm>
                <a:off x="3856" y="3657"/>
                <a:ext cx="0" cy="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24" name="Line 84"/>
              <p:cNvSpPr>
                <a:spLocks noChangeShapeType="1"/>
              </p:cNvSpPr>
              <p:nvPr/>
            </p:nvSpPr>
            <p:spPr bwMode="auto">
              <a:xfrm>
                <a:off x="4341" y="2937"/>
                <a:ext cx="0" cy="97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5927" name="Text Box 87"/>
                  <p:cNvSpPr txBox="1">
                    <a:spLocks noChangeArrowheads="1"/>
                  </p:cNvSpPr>
                  <p:nvPr/>
                </p:nvSpPr>
                <p:spPr bwMode="auto">
                  <a:xfrm rot="16200000">
                    <a:off x="1740" y="3095"/>
                    <a:ext cx="525"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5927" name="Text Box 87"/>
                  <p:cNvSpPr txBox="1">
                    <a:spLocks noRot="1" noChangeAspect="1" noMove="1" noResize="1" noEditPoints="1" noAdjustHandles="1" noChangeArrowheads="1" noChangeShapeType="1" noTextEdit="1"/>
                  </p:cNvSpPr>
                  <p:nvPr/>
                </p:nvSpPr>
                <p:spPr bwMode="auto">
                  <a:xfrm rot="16200000">
                    <a:off x="1740" y="3073"/>
                    <a:ext cx="525" cy="252"/>
                  </a:xfrm>
                  <a:prstGeom prst="rect">
                    <a:avLst/>
                  </a:prstGeom>
                  <a:blipFill rotWithShape="1">
                    <a:blip r:embed="rId2"/>
                    <a:stretch>
                      <a:fillRect l="-7576" r="-25758" b="-147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930" name="Text Box 90"/>
                  <p:cNvSpPr txBox="1">
                    <a:spLocks noChangeArrowheads="1"/>
                  </p:cNvSpPr>
                  <p:nvPr/>
                </p:nvSpPr>
                <p:spPr bwMode="auto">
                  <a:xfrm rot="16200000">
                    <a:off x="3563" y="3083"/>
                    <a:ext cx="629"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5930" name="Text Box 90"/>
                  <p:cNvSpPr txBox="1">
                    <a:spLocks noRot="1" noChangeAspect="1" noMove="1" noResize="1" noEditPoints="1" noAdjustHandles="1" noChangeArrowheads="1" noChangeShapeType="1" noTextEdit="1"/>
                  </p:cNvSpPr>
                  <p:nvPr/>
                </p:nvSpPr>
                <p:spPr bwMode="auto">
                  <a:xfrm rot="16200000">
                    <a:off x="3563" y="3061"/>
                    <a:ext cx="629" cy="252"/>
                  </a:xfrm>
                  <a:prstGeom prst="rect">
                    <a:avLst/>
                  </a:prstGeom>
                  <a:blipFill rotWithShape="1">
                    <a:blip r:embed="rId3"/>
                    <a:stretch>
                      <a:fillRect l="-7692" r="-27692" b="-6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5931" name="Line 91"/>
              <p:cNvSpPr>
                <a:spLocks noChangeShapeType="1"/>
              </p:cNvSpPr>
              <p:nvPr/>
            </p:nvSpPr>
            <p:spPr bwMode="auto">
              <a:xfrm>
                <a:off x="2503" y="2952"/>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2" name="Line 92"/>
              <p:cNvSpPr>
                <a:spLocks noChangeShapeType="1"/>
              </p:cNvSpPr>
              <p:nvPr/>
            </p:nvSpPr>
            <p:spPr bwMode="auto">
              <a:xfrm>
                <a:off x="2503" y="3912"/>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3" name="Line 93"/>
              <p:cNvSpPr>
                <a:spLocks noChangeShapeType="1"/>
              </p:cNvSpPr>
              <p:nvPr/>
            </p:nvSpPr>
            <p:spPr bwMode="auto">
              <a:xfrm>
                <a:off x="3979" y="2952"/>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4" name="Line 94"/>
              <p:cNvSpPr>
                <a:spLocks noChangeShapeType="1"/>
              </p:cNvSpPr>
              <p:nvPr/>
            </p:nvSpPr>
            <p:spPr bwMode="auto">
              <a:xfrm>
                <a:off x="3979" y="3912"/>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5" name="Line 95"/>
              <p:cNvSpPr>
                <a:spLocks noChangeShapeType="1"/>
              </p:cNvSpPr>
              <p:nvPr/>
            </p:nvSpPr>
            <p:spPr bwMode="auto">
              <a:xfrm>
                <a:off x="2995" y="3992"/>
                <a:ext cx="760"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6" name="Line 96"/>
              <p:cNvSpPr>
                <a:spLocks noChangeShapeType="1"/>
              </p:cNvSpPr>
              <p:nvPr/>
            </p:nvSpPr>
            <p:spPr bwMode="auto">
              <a:xfrm>
                <a:off x="1071" y="3112"/>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7" name="Line 97"/>
              <p:cNvSpPr>
                <a:spLocks noChangeShapeType="1"/>
              </p:cNvSpPr>
              <p:nvPr/>
            </p:nvSpPr>
            <p:spPr bwMode="auto">
              <a:xfrm>
                <a:off x="1071" y="3752"/>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8" name="Line 98"/>
              <p:cNvSpPr>
                <a:spLocks noChangeShapeType="1"/>
              </p:cNvSpPr>
              <p:nvPr/>
            </p:nvSpPr>
            <p:spPr bwMode="auto">
              <a:xfrm>
                <a:off x="2995" y="2872"/>
                <a:ext cx="805"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39" name="Line 99"/>
              <p:cNvSpPr>
                <a:spLocks noChangeShapeType="1"/>
              </p:cNvSpPr>
              <p:nvPr/>
            </p:nvSpPr>
            <p:spPr bwMode="auto">
              <a:xfrm>
                <a:off x="1519" y="3312"/>
                <a:ext cx="0" cy="240"/>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940" name="Line 100"/>
              <p:cNvSpPr>
                <a:spLocks noChangeShapeType="1"/>
              </p:cNvSpPr>
              <p:nvPr/>
            </p:nvSpPr>
            <p:spPr bwMode="auto">
              <a:xfrm>
                <a:off x="3263" y="3272"/>
                <a:ext cx="0" cy="320"/>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5954" name="Group 114"/>
              <p:cNvGrpSpPr>
                <a:grpSpLocks/>
              </p:cNvGrpSpPr>
              <p:nvPr/>
            </p:nvGrpSpPr>
            <p:grpSpPr bwMode="auto">
              <a:xfrm>
                <a:off x="587" y="2975"/>
                <a:ext cx="208" cy="787"/>
                <a:chOff x="1141" y="1217"/>
                <a:chExt cx="208" cy="787"/>
              </a:xfrm>
            </p:grpSpPr>
            <mc:AlternateContent xmlns:mc="http://schemas.openxmlformats.org/markup-compatibility/2006" xmlns:a14="http://schemas.microsoft.com/office/drawing/2010/main">
              <mc:Choice Requires="a14">
                <p:sp>
                  <p:nvSpPr>
                    <p:cNvPr id="35926" name="Text Box 86"/>
                    <p:cNvSpPr txBox="1">
                      <a:spLocks noChangeArrowheads="1"/>
                    </p:cNvSpPr>
                    <p:nvPr/>
                  </p:nvSpPr>
                  <p:spPr bwMode="auto">
                    <a:xfrm rot="16200000">
                      <a:off x="851" y="1507"/>
                      <a:ext cx="787"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 n7</a:t>
                      </a:r>
                    </a:p>
                  </p:txBody>
                </p:sp>
              </mc:Choice>
              <mc:Fallback xmlns="">
                <p:sp>
                  <p:nvSpPr>
                    <p:cNvPr id="35926" name="Text Box 86"/>
                    <p:cNvSpPr txBox="1">
                      <a:spLocks noRot="1" noChangeAspect="1" noMove="1" noResize="1" noEditPoints="1" noAdjustHandles="1" noChangeArrowheads="1" noChangeShapeType="1" noTextEdit="1"/>
                    </p:cNvSpPr>
                    <p:nvPr/>
                  </p:nvSpPr>
                  <p:spPr bwMode="auto">
                    <a:xfrm rot="16200000">
                      <a:off x="851" y="1485"/>
                      <a:ext cx="787" cy="252"/>
                    </a:xfrm>
                    <a:prstGeom prst="rect">
                      <a:avLst/>
                    </a:prstGeom>
                    <a:blipFill rotWithShape="1">
                      <a:blip r:embed="rId4"/>
                      <a:stretch>
                        <a:fillRect l="-7692" r="-27692" b="-48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5945" name="Group 105"/>
                <p:cNvGrpSpPr>
                  <a:grpSpLocks/>
                </p:cNvGrpSpPr>
                <p:nvPr/>
              </p:nvGrpSpPr>
              <p:grpSpPr bwMode="auto">
                <a:xfrm rot="-5400000">
                  <a:off x="1168" y="1266"/>
                  <a:ext cx="163" cy="163"/>
                  <a:chOff x="2928" y="1248"/>
                  <a:chExt cx="192" cy="192"/>
                </a:xfrm>
              </p:grpSpPr>
              <p:sp>
                <p:nvSpPr>
                  <p:cNvPr id="35946" name="Oval 106"/>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47" name="WordArt 107"/>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dirty="0">
                        <a:ln w="9525">
                          <a:solidFill>
                            <a:srgbClr val="000000"/>
                          </a:solidFill>
                          <a:round/>
                          <a:headEnd/>
                          <a:tailEnd/>
                        </a:ln>
                        <a:solidFill>
                          <a:srgbClr val="FF99FF"/>
                        </a:solidFill>
                        <a:latin typeface="宋体"/>
                        <a:ea typeface="宋体"/>
                      </a:rPr>
                      <a:t>E</a:t>
                    </a:r>
                    <a:endParaRPr lang="zh-CN" altLang="en-US" sz="6200" kern="10" dirty="0">
                      <a:ln w="9525">
                        <a:solidFill>
                          <a:srgbClr val="000000"/>
                        </a:solidFill>
                        <a:round/>
                        <a:headEnd/>
                        <a:tailEnd/>
                      </a:ln>
                      <a:solidFill>
                        <a:srgbClr val="FF99FF"/>
                      </a:solidFill>
                      <a:latin typeface="宋体"/>
                      <a:ea typeface="宋体"/>
                    </a:endParaRPr>
                  </a:p>
                </p:txBody>
              </p:sp>
            </p:grpSp>
          </p:grpSp>
          <p:grpSp>
            <p:nvGrpSpPr>
              <p:cNvPr id="35960" name="Group 120"/>
              <p:cNvGrpSpPr>
                <a:grpSpLocks/>
              </p:cNvGrpSpPr>
              <p:nvPr/>
            </p:nvGrpSpPr>
            <p:grpSpPr bwMode="auto">
              <a:xfrm>
                <a:off x="3323" y="2975"/>
                <a:ext cx="208" cy="739"/>
                <a:chOff x="1141" y="1265"/>
                <a:chExt cx="208" cy="739"/>
              </a:xfrm>
            </p:grpSpPr>
            <mc:AlternateContent xmlns:mc="http://schemas.openxmlformats.org/markup-compatibility/2006" xmlns:a14="http://schemas.microsoft.com/office/drawing/2010/main">
              <mc:Choice Requires="a14">
                <p:sp>
                  <p:nvSpPr>
                    <p:cNvPr id="35961" name="Text Box 121"/>
                    <p:cNvSpPr txBox="1">
                      <a:spLocks noChangeArrowheads="1"/>
                    </p:cNvSpPr>
                    <p:nvPr/>
                  </p:nvSpPr>
                  <p:spPr bwMode="auto">
                    <a:xfrm rot="16200000">
                      <a:off x="875" y="1531"/>
                      <a:ext cx="739"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 r6</a:t>
                      </a:r>
                    </a:p>
                  </p:txBody>
                </p:sp>
              </mc:Choice>
              <mc:Fallback xmlns="">
                <p:sp>
                  <p:nvSpPr>
                    <p:cNvPr id="35961" name="Text Box 121"/>
                    <p:cNvSpPr txBox="1">
                      <a:spLocks noRot="1" noChangeAspect="1" noMove="1" noResize="1" noEditPoints="1" noAdjustHandles="1" noChangeArrowheads="1" noChangeShapeType="1" noTextEdit="1"/>
                    </p:cNvSpPr>
                    <p:nvPr/>
                  </p:nvSpPr>
                  <p:spPr bwMode="auto">
                    <a:xfrm rot="16200000">
                      <a:off x="875" y="1509"/>
                      <a:ext cx="739" cy="252"/>
                    </a:xfrm>
                    <a:prstGeom prst="rect">
                      <a:avLst/>
                    </a:prstGeom>
                    <a:blipFill rotWithShape="1">
                      <a:blip r:embed="rId5"/>
                      <a:stretch>
                        <a:fillRect l="-7576" r="-25758" b="-104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5962" name="Group 122"/>
                <p:cNvGrpSpPr>
                  <a:grpSpLocks/>
                </p:cNvGrpSpPr>
                <p:nvPr/>
              </p:nvGrpSpPr>
              <p:grpSpPr bwMode="auto">
                <a:xfrm rot="-5400000">
                  <a:off x="1168" y="1266"/>
                  <a:ext cx="163" cy="163"/>
                  <a:chOff x="2928" y="1248"/>
                  <a:chExt cx="192" cy="192"/>
                </a:xfrm>
              </p:grpSpPr>
              <p:sp>
                <p:nvSpPr>
                  <p:cNvPr id="35963" name="Oval 123"/>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64" name="WordArt 124"/>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5970" name="Group 130"/>
              <p:cNvGrpSpPr>
                <a:grpSpLocks/>
              </p:cNvGrpSpPr>
              <p:nvPr/>
            </p:nvGrpSpPr>
            <p:grpSpPr bwMode="auto">
              <a:xfrm>
                <a:off x="2565" y="3013"/>
                <a:ext cx="208" cy="748"/>
                <a:chOff x="1140" y="1255"/>
                <a:chExt cx="208" cy="748"/>
              </a:xfrm>
            </p:grpSpPr>
            <mc:AlternateContent xmlns:mc="http://schemas.openxmlformats.org/markup-compatibility/2006" xmlns:a14="http://schemas.microsoft.com/office/drawing/2010/main">
              <mc:Choice Requires="a14">
                <p:sp>
                  <p:nvSpPr>
                    <p:cNvPr id="35971" name="Text Box 131"/>
                    <p:cNvSpPr txBox="1">
                      <a:spLocks noChangeArrowheads="1"/>
                    </p:cNvSpPr>
                    <p:nvPr/>
                  </p:nvSpPr>
                  <p:spPr bwMode="auto">
                    <a:xfrm rot="16200000">
                      <a:off x="870" y="1525"/>
                      <a:ext cx="748"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 k6</a:t>
                      </a:r>
                    </a:p>
                  </p:txBody>
                </p:sp>
              </mc:Choice>
              <mc:Fallback xmlns="">
                <p:sp>
                  <p:nvSpPr>
                    <p:cNvPr id="35971" name="Text Box 131"/>
                    <p:cNvSpPr txBox="1">
                      <a:spLocks noRot="1" noChangeAspect="1" noMove="1" noResize="1" noEditPoints="1" noAdjustHandles="1" noChangeArrowheads="1" noChangeShapeType="1" noTextEdit="1"/>
                    </p:cNvSpPr>
                    <p:nvPr/>
                  </p:nvSpPr>
                  <p:spPr bwMode="auto">
                    <a:xfrm rot="16200000">
                      <a:off x="870" y="1503"/>
                      <a:ext cx="748" cy="252"/>
                    </a:xfrm>
                    <a:prstGeom prst="rect">
                      <a:avLst/>
                    </a:prstGeom>
                    <a:blipFill rotWithShape="1">
                      <a:blip r:embed="rId6"/>
                      <a:stretch>
                        <a:fillRect l="-7692" r="-27692" b="-1031"/>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5972" name="Group 132"/>
                <p:cNvGrpSpPr>
                  <a:grpSpLocks/>
                </p:cNvGrpSpPr>
                <p:nvPr/>
              </p:nvGrpSpPr>
              <p:grpSpPr bwMode="auto">
                <a:xfrm rot="-5400000">
                  <a:off x="1168" y="1266"/>
                  <a:ext cx="163" cy="163"/>
                  <a:chOff x="2928" y="1248"/>
                  <a:chExt cx="192" cy="192"/>
                </a:xfrm>
              </p:grpSpPr>
              <p:sp>
                <p:nvSpPr>
                  <p:cNvPr id="35973" name="Oval 133"/>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4" name="WordArt 134"/>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5975" name="Group 135"/>
              <p:cNvGrpSpPr>
                <a:grpSpLocks/>
              </p:cNvGrpSpPr>
              <p:nvPr/>
            </p:nvGrpSpPr>
            <p:grpSpPr bwMode="auto">
              <a:xfrm>
                <a:off x="4101" y="2982"/>
                <a:ext cx="208" cy="779"/>
                <a:chOff x="1140" y="1224"/>
                <a:chExt cx="208" cy="779"/>
              </a:xfrm>
            </p:grpSpPr>
            <mc:AlternateContent xmlns:mc="http://schemas.openxmlformats.org/markup-compatibility/2006" xmlns:a14="http://schemas.microsoft.com/office/drawing/2010/main">
              <mc:Choice Requires="a14">
                <p:sp>
                  <p:nvSpPr>
                    <p:cNvPr id="35976" name="Text Box 136"/>
                    <p:cNvSpPr txBox="1">
                      <a:spLocks noChangeArrowheads="1"/>
                    </p:cNvSpPr>
                    <p:nvPr/>
                  </p:nvSpPr>
                  <p:spPr bwMode="auto">
                    <a:xfrm rot="16200000">
                      <a:off x="854" y="1510"/>
                      <a:ext cx="779"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 k6</a:t>
                      </a:r>
                    </a:p>
                  </p:txBody>
                </p:sp>
              </mc:Choice>
              <mc:Fallback xmlns="">
                <p:sp>
                  <p:nvSpPr>
                    <p:cNvPr id="35976" name="Text Box 136"/>
                    <p:cNvSpPr txBox="1">
                      <a:spLocks noRot="1" noChangeAspect="1" noMove="1" noResize="1" noEditPoints="1" noAdjustHandles="1" noChangeArrowheads="1" noChangeShapeType="1" noTextEdit="1"/>
                    </p:cNvSpPr>
                    <p:nvPr/>
                  </p:nvSpPr>
                  <p:spPr bwMode="auto">
                    <a:xfrm rot="16200000">
                      <a:off x="854" y="1488"/>
                      <a:ext cx="779" cy="252"/>
                    </a:xfrm>
                    <a:prstGeom prst="rect">
                      <a:avLst/>
                    </a:prstGeom>
                    <a:blipFill rotWithShape="1">
                      <a:blip r:embed="rId7"/>
                      <a:stretch>
                        <a:fillRect l="-7692" r="-27692" b="-49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5977" name="Group 137"/>
                <p:cNvGrpSpPr>
                  <a:grpSpLocks/>
                </p:cNvGrpSpPr>
                <p:nvPr/>
              </p:nvGrpSpPr>
              <p:grpSpPr bwMode="auto">
                <a:xfrm rot="-5400000">
                  <a:off x="1168" y="1266"/>
                  <a:ext cx="163" cy="163"/>
                  <a:chOff x="2928" y="1248"/>
                  <a:chExt cx="192" cy="192"/>
                </a:xfrm>
              </p:grpSpPr>
              <p:sp>
                <p:nvSpPr>
                  <p:cNvPr id="35978" name="Oval 138"/>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979" name="WordArt 139"/>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grpSp>
          <p:nvGrpSpPr>
            <p:cNvPr id="35996" name="Group 156"/>
            <p:cNvGrpSpPr>
              <a:grpSpLocks/>
            </p:cNvGrpSpPr>
            <p:nvPr/>
          </p:nvGrpSpPr>
          <p:grpSpPr bwMode="auto">
            <a:xfrm>
              <a:off x="2674" y="3647"/>
              <a:ext cx="143" cy="289"/>
              <a:chOff x="4019" y="1873"/>
              <a:chExt cx="191" cy="386"/>
            </a:xfrm>
          </p:grpSpPr>
          <p:sp>
            <p:nvSpPr>
              <p:cNvPr id="35997" name="AutoShape 157"/>
              <p:cNvSpPr>
                <a:spLocks noChangeArrowheads="1"/>
              </p:cNvSpPr>
              <p:nvPr/>
            </p:nvSpPr>
            <p:spPr bwMode="auto">
              <a:xfrm flipV="1">
                <a:off x="4019" y="1873"/>
                <a:ext cx="191" cy="144"/>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998" name="Rectangle 158"/>
              <p:cNvSpPr>
                <a:spLocks noChangeArrowheads="1"/>
              </p:cNvSpPr>
              <p:nvPr/>
            </p:nvSpPr>
            <p:spPr bwMode="auto">
              <a:xfrm flipV="1">
                <a:off x="4038" y="2115"/>
                <a:ext cx="144" cy="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700" i="1" dirty="0"/>
                  <a:t>B</a:t>
                </a:r>
              </a:p>
            </p:txBody>
          </p:sp>
          <p:sp>
            <p:nvSpPr>
              <p:cNvPr id="35999" name="Line 159"/>
              <p:cNvSpPr>
                <a:spLocks noChangeShapeType="1"/>
              </p:cNvSpPr>
              <p:nvPr/>
            </p:nvSpPr>
            <p:spPr bwMode="auto">
              <a:xfrm>
                <a:off x="4098" y="2016"/>
                <a:ext cx="0"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6000" name="Group 160"/>
            <p:cNvGrpSpPr>
              <a:grpSpLocks/>
            </p:cNvGrpSpPr>
            <p:nvPr/>
          </p:nvGrpSpPr>
          <p:grpSpPr bwMode="auto">
            <a:xfrm>
              <a:off x="4176" y="3648"/>
              <a:ext cx="144" cy="288"/>
              <a:chOff x="4032" y="1872"/>
              <a:chExt cx="192" cy="384"/>
            </a:xfrm>
          </p:grpSpPr>
          <p:sp>
            <p:nvSpPr>
              <p:cNvPr id="36001" name="AutoShape 161"/>
              <p:cNvSpPr>
                <a:spLocks noChangeArrowheads="1"/>
              </p:cNvSpPr>
              <p:nvPr/>
            </p:nvSpPr>
            <p:spPr bwMode="auto">
              <a:xfrm flipV="1">
                <a:off x="4032" y="1872"/>
                <a:ext cx="192" cy="144"/>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002" name="Rectangle 162"/>
              <p:cNvSpPr>
                <a:spLocks noChangeArrowheads="1"/>
              </p:cNvSpPr>
              <p:nvPr/>
            </p:nvSpPr>
            <p:spPr bwMode="auto">
              <a:xfrm flipV="1">
                <a:off x="4056" y="2112"/>
                <a:ext cx="144" cy="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700" i="1"/>
                  <a:t>A</a:t>
                </a:r>
              </a:p>
            </p:txBody>
          </p:sp>
          <p:sp>
            <p:nvSpPr>
              <p:cNvPr id="36003" name="Line 163"/>
              <p:cNvSpPr>
                <a:spLocks noChangeShapeType="1"/>
              </p:cNvSpPr>
              <p:nvPr/>
            </p:nvSpPr>
            <p:spPr bwMode="auto">
              <a:xfrm>
                <a:off x="4128" y="2016"/>
                <a:ext cx="0"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pic>
        <p:nvPicPr>
          <p:cNvPr id="8909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025" y="1362886"/>
            <a:ext cx="1367790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2"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70410" y="4380756"/>
            <a:ext cx="1403985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87"/>
                                        </p:tgtEl>
                                        <p:attrNameLst>
                                          <p:attrName>style.visibility</p:attrName>
                                        </p:attrNameLst>
                                      </p:cBhvr>
                                      <p:to>
                                        <p:strVal val="visible"/>
                                      </p:to>
                                    </p:set>
                                    <p:animEffect transition="in" filter="wipe(left)">
                                      <p:cBhvr>
                                        <p:cTn id="7" dur="300"/>
                                        <p:tgtEl>
                                          <p:spTgt spid="358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9090"/>
                                        </p:tgtEl>
                                        <p:attrNameLst>
                                          <p:attrName>style.visibility</p:attrName>
                                        </p:attrNameLst>
                                      </p:cBhvr>
                                      <p:to>
                                        <p:strVal val="visible"/>
                                      </p:to>
                                    </p:set>
                                    <p:animEffect transition="in" filter="wipe(left)">
                                      <p:cBhvr>
                                        <p:cTn id="12" dur="500"/>
                                        <p:tgtEl>
                                          <p:spTgt spid="890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6008"/>
                                        </p:tgtEl>
                                        <p:attrNameLst>
                                          <p:attrName>style.visibility</p:attrName>
                                        </p:attrNameLst>
                                      </p:cBhvr>
                                      <p:to>
                                        <p:strVal val="visible"/>
                                      </p:to>
                                    </p:set>
                                    <p:anim calcmode="lin" valueType="num">
                                      <p:cBhvr additive="base">
                                        <p:cTn id="17" dur="500" fill="hold"/>
                                        <p:tgtEl>
                                          <p:spTgt spid="36008"/>
                                        </p:tgtEl>
                                        <p:attrNameLst>
                                          <p:attrName>ppt_x</p:attrName>
                                        </p:attrNameLst>
                                      </p:cBhvr>
                                      <p:tavLst>
                                        <p:tav tm="0">
                                          <p:val>
                                            <p:strVal val="0-#ppt_w/2"/>
                                          </p:val>
                                        </p:tav>
                                        <p:tav tm="100000">
                                          <p:val>
                                            <p:strVal val="#ppt_x"/>
                                          </p:val>
                                        </p:tav>
                                      </p:tavLst>
                                    </p:anim>
                                    <p:anim calcmode="lin" valueType="num">
                                      <p:cBhvr additive="base">
                                        <p:cTn id="18" dur="500" fill="hold"/>
                                        <p:tgtEl>
                                          <p:spTgt spid="3600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5986"/>
                                        </p:tgtEl>
                                        <p:attrNameLst>
                                          <p:attrName>style.visibility</p:attrName>
                                        </p:attrNameLst>
                                      </p:cBhvr>
                                      <p:to>
                                        <p:strVal val="visible"/>
                                      </p:to>
                                    </p:set>
                                    <p:animEffect transition="in" filter="wipe(left)">
                                      <p:cBhvr>
                                        <p:cTn id="23" dur="300"/>
                                        <p:tgtEl>
                                          <p:spTgt spid="3598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9092"/>
                                        </p:tgtEl>
                                        <p:attrNameLst>
                                          <p:attrName>style.visibility</p:attrName>
                                        </p:attrNameLst>
                                      </p:cBhvr>
                                      <p:to>
                                        <p:strVal val="visible"/>
                                      </p:to>
                                    </p:set>
                                    <p:animEffect transition="in" filter="wipe(left)">
                                      <p:cBhvr>
                                        <p:cTn id="28"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87" grpId="0" autoUpdateAnimBg="0"/>
      <p:bldP spid="3598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灯片编号占位符 5"/>
          <p:cNvSpPr>
            <a:spLocks noGrp="1"/>
          </p:cNvSpPr>
          <p:nvPr>
            <p:ph type="sldNum" sz="quarter" idx="12"/>
          </p:nvPr>
        </p:nvSpPr>
        <p:spPr>
          <a:xfrm>
            <a:off x="13481661" y="337238"/>
            <a:ext cx="3638020" cy="674476"/>
          </a:xfrm>
        </p:spPr>
        <p:txBody>
          <a:bodyPr/>
          <a:lstStyle/>
          <a:p>
            <a:fld id="{4487014A-C843-4B70-82A5-BC60BD1DD40A}" type="slidenum">
              <a:rPr lang="zh-CN" altLang="en-US"/>
              <a:pPr/>
              <a:t>37</a:t>
            </a:fld>
            <a:endParaRPr lang="en-US" altLang="zh-CN" dirty="0"/>
          </a:p>
        </p:txBody>
      </p:sp>
      <mc:AlternateContent xmlns:mc="http://schemas.openxmlformats.org/markup-compatibility/2006" xmlns:a14="http://schemas.microsoft.com/office/drawing/2010/main">
        <mc:Choice Requires="a14">
          <p:sp>
            <p:nvSpPr>
              <p:cNvPr id="36943" name="Text Box 79"/>
              <p:cNvSpPr txBox="1">
                <a:spLocks noChangeArrowheads="1"/>
              </p:cNvSpPr>
              <p:nvPr/>
            </p:nvSpPr>
            <p:spPr bwMode="auto">
              <a:xfrm>
                <a:off x="872738" y="718793"/>
                <a:ext cx="15155291" cy="31876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(4) 为保证</a:t>
                </a:r>
                <a14:m>
                  <m:oMath xmlns:m="http://schemas.openxmlformats.org/officeDocument/2006/math">
                    <m:r>
                      <a:rPr lang="en-US" altLang="zh-CN" b="1" i="1" dirty="0">
                        <a:latin typeface="Cambria Math"/>
                        <a:ea typeface="Cambria Math"/>
                      </a:rPr>
                      <m:t>∅ </m:t>
                    </m:r>
                  </m:oMath>
                </a14:m>
                <a:r>
                  <a:rPr lang="en-US" altLang="zh-CN" b="1" dirty="0"/>
                  <a:t>55、</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58</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a:t>轴线与</a:t>
                </a:r>
                <a:r>
                  <a:rPr lang="en-US" altLang="zh-CN" b="1" i="1" dirty="0"/>
                  <a:t>A</a:t>
                </a:r>
                <a:r>
                  <a:rPr lang="en-US" altLang="zh-CN" b="1" dirty="0"/>
                  <a:t>－</a:t>
                </a:r>
                <a:r>
                  <a:rPr lang="en-US" altLang="zh-CN" b="1" i="1" dirty="0"/>
                  <a:t>B</a:t>
                </a:r>
                <a:r>
                  <a:rPr lang="zh-CN" altLang="en-US" b="1" dirty="0"/>
                  <a:t>同轴，应规定它们的径向圆跳动公差。根据齿轮精度为8级和</a:t>
                </a:r>
                <a:r>
                  <a:rPr lang="zh-CN" altLang="en-US" b="1" dirty="0" smtClean="0"/>
                  <a:t>式1</a:t>
                </a:r>
                <a:r>
                  <a:rPr lang="en-US" altLang="zh-CN" b="1" dirty="0" smtClean="0"/>
                  <a:t>0.</a:t>
                </a:r>
                <a:r>
                  <a:rPr lang="zh-CN" altLang="en-US" b="1" dirty="0" smtClean="0"/>
                  <a:t>1</a:t>
                </a:r>
                <a:r>
                  <a:rPr lang="en-US" altLang="zh-CN" b="1" dirty="0" smtClean="0"/>
                  <a:t>0</a:t>
                </a:r>
                <a:r>
                  <a:rPr lang="zh-CN" altLang="en-US" b="1" dirty="0" smtClean="0"/>
                  <a:t>得</a:t>
                </a:r>
                <a:r>
                  <a:rPr lang="en-US" altLang="zh-CN" b="1" i="1" dirty="0" err="1"/>
                  <a:t>t</a:t>
                </a:r>
                <a:r>
                  <a:rPr lang="en-US" altLang="zh-CN" b="1" baseline="-25000" dirty="0" err="1"/>
                  <a:t>r</a:t>
                </a:r>
                <a:r>
                  <a:rPr lang="en-US" altLang="zh-CN" b="1" dirty="0"/>
                  <a:t>= 0.3</a:t>
                </a:r>
                <a:r>
                  <a:rPr lang="en-US" altLang="zh-CN" b="1" i="1" dirty="0"/>
                  <a:t>F</a:t>
                </a:r>
                <a:r>
                  <a:rPr lang="en-US" altLang="zh-CN" b="1" baseline="-25000" dirty="0"/>
                  <a:t>P</a:t>
                </a:r>
                <a:r>
                  <a:rPr lang="en-US" altLang="zh-CN" b="1" dirty="0"/>
                  <a:t>=0.3×0.07=0.021,</a:t>
                </a:r>
                <a:r>
                  <a:rPr lang="zh-CN" altLang="en-US" b="1" dirty="0"/>
                  <a:t>按尺寸大小类比法，得</a:t>
                </a:r>
                <a14:m>
                  <m:oMath xmlns:m="http://schemas.openxmlformats.org/officeDocument/2006/math">
                    <m:r>
                      <a:rPr lang="en-US" altLang="zh-CN" b="1" i="1" dirty="0">
                        <a:latin typeface="Cambria Math"/>
                        <a:ea typeface="Cambria Math"/>
                      </a:rPr>
                      <m:t>∅ </m:t>
                    </m:r>
                  </m:oMath>
                </a14:m>
                <a:r>
                  <a:rPr lang="en-US" altLang="zh-CN" b="1" dirty="0"/>
                  <a:t>58</a:t>
                </a:r>
                <a:r>
                  <a:rPr lang="zh-CN" altLang="en-US" b="1" dirty="0"/>
                  <a:t>的径向圆跳动公差</a:t>
                </a:r>
                <a:r>
                  <a:rPr lang="en-US" altLang="zh-CN" b="1" i="1" dirty="0" err="1"/>
                  <a:t>t</a:t>
                </a:r>
                <a:r>
                  <a:rPr lang="en-US" altLang="zh-CN" b="1" baseline="-25000" dirty="0" err="1"/>
                  <a:t>r</a:t>
                </a:r>
                <a:r>
                  <a:rPr lang="en-US" altLang="zh-CN" b="1" dirty="0"/>
                  <a:t>= 0.022，</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a:t>的径向圆跳动公差</a:t>
                </a:r>
                <a:r>
                  <a:rPr lang="en-US" altLang="zh-CN" b="1" i="1" dirty="0" err="1"/>
                  <a:t>t</a:t>
                </a:r>
                <a:r>
                  <a:rPr lang="en-US" altLang="zh-CN" b="1" baseline="-25000" dirty="0" err="1"/>
                  <a:t>r</a:t>
                </a:r>
                <a:r>
                  <a:rPr lang="en-US" altLang="zh-CN" b="1" dirty="0"/>
                  <a:t>= 0.017。</a:t>
                </a:r>
              </a:p>
            </p:txBody>
          </p:sp>
        </mc:Choice>
        <mc:Fallback xmlns="">
          <p:sp>
            <p:nvSpPr>
              <p:cNvPr id="36943" name="Text Box 79"/>
              <p:cNvSpPr txBox="1">
                <a:spLocks noRot="1" noChangeAspect="1" noMove="1" noResize="1" noEditPoints="1" noAdjustHandles="1" noChangeArrowheads="1" noChangeShapeType="1" noTextEdit="1"/>
              </p:cNvSpPr>
              <p:nvPr/>
            </p:nvSpPr>
            <p:spPr bwMode="auto">
              <a:xfrm>
                <a:off x="872738" y="718793"/>
                <a:ext cx="15155291" cy="3187648"/>
              </a:xfrm>
              <a:prstGeom prst="rect">
                <a:avLst/>
              </a:prstGeom>
              <a:blipFill rotWithShape="1">
                <a:blip r:embed="rId2"/>
                <a:stretch>
                  <a:fillRect l="-1006" t="-1721" r="-603" b="-420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6964" name="Group 100"/>
          <p:cNvGrpSpPr>
            <a:grpSpLocks/>
          </p:cNvGrpSpPr>
          <p:nvPr/>
        </p:nvGrpSpPr>
        <p:grpSpPr bwMode="auto">
          <a:xfrm>
            <a:off x="2437476" y="4733041"/>
            <a:ext cx="12481445" cy="4363016"/>
            <a:chOff x="501" y="2361"/>
            <a:chExt cx="4117" cy="1863"/>
          </a:xfrm>
        </p:grpSpPr>
        <p:grpSp>
          <p:nvGrpSpPr>
            <p:cNvPr id="36951" name="Group 87"/>
            <p:cNvGrpSpPr>
              <a:grpSpLocks/>
            </p:cNvGrpSpPr>
            <p:nvPr/>
          </p:nvGrpSpPr>
          <p:grpSpPr bwMode="auto">
            <a:xfrm>
              <a:off x="1200" y="2409"/>
              <a:ext cx="576" cy="1431"/>
              <a:chOff x="1200" y="2265"/>
              <a:chExt cx="576" cy="1431"/>
            </a:xfrm>
          </p:grpSpPr>
          <p:sp>
            <p:nvSpPr>
              <p:cNvPr id="36945" name="Line 81"/>
              <p:cNvSpPr>
                <a:spLocks noChangeShapeType="1"/>
              </p:cNvSpPr>
              <p:nvPr/>
            </p:nvSpPr>
            <p:spPr bwMode="auto">
              <a:xfrm>
                <a:off x="1248" y="2544"/>
                <a:ext cx="528" cy="0"/>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46" name="Rectangle 82"/>
              <p:cNvSpPr>
                <a:spLocks noChangeArrowheads="1"/>
              </p:cNvSpPr>
              <p:nvPr/>
            </p:nvSpPr>
            <p:spPr bwMode="auto">
              <a:xfrm>
                <a:off x="1200" y="2265"/>
                <a:ext cx="512"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CC0066"/>
                    </a:solidFill>
                  </a:rPr>
                  <a:t>14</a:t>
                </a:r>
                <a:r>
                  <a:rPr lang="en-US" altLang="zh-CN" sz="4800" b="1">
                    <a:solidFill>
                      <a:srgbClr val="CC0066"/>
                    </a:solidFill>
                  </a:rPr>
                  <a:t>N9</a:t>
                </a:r>
                <a:endParaRPr lang="zh-CN" altLang="en-US" sz="4800" b="1">
                  <a:solidFill>
                    <a:srgbClr val="CC0066"/>
                  </a:solidFill>
                </a:endParaRPr>
              </a:p>
            </p:txBody>
          </p:sp>
          <p:sp>
            <p:nvSpPr>
              <p:cNvPr id="36948" name="Line 84"/>
              <p:cNvSpPr>
                <a:spLocks noChangeShapeType="1"/>
              </p:cNvSpPr>
              <p:nvPr/>
            </p:nvSpPr>
            <p:spPr bwMode="auto">
              <a:xfrm>
                <a:off x="1248" y="3408"/>
                <a:ext cx="0" cy="288"/>
              </a:xfrm>
              <a:prstGeom prst="line">
                <a:avLst/>
              </a:prstGeom>
              <a:noFill/>
              <a:ln w="1905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49" name="Line 85"/>
              <p:cNvSpPr>
                <a:spLocks noChangeShapeType="1"/>
              </p:cNvSpPr>
              <p:nvPr/>
            </p:nvSpPr>
            <p:spPr bwMode="auto">
              <a:xfrm>
                <a:off x="1248" y="2544"/>
                <a:ext cx="0" cy="624"/>
              </a:xfrm>
              <a:prstGeom prst="line">
                <a:avLst/>
              </a:prstGeom>
              <a:noFill/>
              <a:ln w="19050">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50" name="Line 86"/>
              <p:cNvSpPr>
                <a:spLocks noChangeShapeType="1"/>
              </p:cNvSpPr>
              <p:nvPr/>
            </p:nvSpPr>
            <p:spPr bwMode="auto">
              <a:xfrm>
                <a:off x="1248" y="3120"/>
                <a:ext cx="0" cy="288"/>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6952" name="Group 88"/>
            <p:cNvGrpSpPr>
              <a:grpSpLocks/>
            </p:cNvGrpSpPr>
            <p:nvPr/>
          </p:nvGrpSpPr>
          <p:grpSpPr bwMode="auto">
            <a:xfrm>
              <a:off x="501" y="2832"/>
              <a:ext cx="4117" cy="1392"/>
              <a:chOff x="501" y="2688"/>
              <a:chExt cx="4117" cy="1392"/>
            </a:xfrm>
          </p:grpSpPr>
          <p:sp>
            <p:nvSpPr>
              <p:cNvPr id="36869" name="Rectangle 5"/>
              <p:cNvSpPr>
                <a:spLocks noChangeArrowheads="1"/>
              </p:cNvSpPr>
              <p:nvPr/>
            </p:nvSpPr>
            <p:spPr bwMode="auto">
              <a:xfrm flipV="1">
                <a:off x="984" y="2988"/>
                <a:ext cx="606" cy="6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0" name="Rectangle 6"/>
              <p:cNvSpPr>
                <a:spLocks noChangeArrowheads="1"/>
              </p:cNvSpPr>
              <p:nvPr/>
            </p:nvSpPr>
            <p:spPr bwMode="auto">
              <a:xfrm flipV="1">
                <a:off x="1590" y="2838"/>
                <a:ext cx="848" cy="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1" name="Rectangle 7"/>
              <p:cNvSpPr>
                <a:spLocks noChangeArrowheads="1"/>
              </p:cNvSpPr>
              <p:nvPr/>
            </p:nvSpPr>
            <p:spPr bwMode="auto">
              <a:xfrm flipV="1">
                <a:off x="2438" y="2801"/>
                <a:ext cx="484"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2" name="Rectangle 8"/>
              <p:cNvSpPr>
                <a:spLocks noChangeArrowheads="1"/>
              </p:cNvSpPr>
              <p:nvPr/>
            </p:nvSpPr>
            <p:spPr bwMode="auto">
              <a:xfrm flipV="1">
                <a:off x="2922" y="2726"/>
                <a:ext cx="787" cy="112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3" name="Rectangle 9"/>
              <p:cNvSpPr>
                <a:spLocks noChangeArrowheads="1"/>
              </p:cNvSpPr>
              <p:nvPr/>
            </p:nvSpPr>
            <p:spPr bwMode="auto">
              <a:xfrm flipV="1">
                <a:off x="3709" y="2688"/>
                <a:ext cx="182" cy="12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4" name="Rectangle 10"/>
              <p:cNvSpPr>
                <a:spLocks noChangeArrowheads="1"/>
              </p:cNvSpPr>
              <p:nvPr/>
            </p:nvSpPr>
            <p:spPr bwMode="auto">
              <a:xfrm flipV="1">
                <a:off x="3891" y="2801"/>
                <a:ext cx="485"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5" name="Line 11"/>
              <p:cNvSpPr>
                <a:spLocks noChangeShapeType="1"/>
              </p:cNvSpPr>
              <p:nvPr/>
            </p:nvSpPr>
            <p:spPr bwMode="auto">
              <a:xfrm flipH="1" flipV="1">
                <a:off x="924" y="3513"/>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6" name="Line 12"/>
              <p:cNvSpPr>
                <a:spLocks noChangeShapeType="1"/>
              </p:cNvSpPr>
              <p:nvPr/>
            </p:nvSpPr>
            <p:spPr bwMode="auto">
              <a:xfrm flipH="1">
                <a:off x="924" y="2988"/>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7" name="Line 13"/>
              <p:cNvSpPr>
                <a:spLocks noChangeShapeType="1"/>
              </p:cNvSpPr>
              <p:nvPr/>
            </p:nvSpPr>
            <p:spPr bwMode="auto">
              <a:xfrm flipV="1">
                <a:off x="924" y="3063"/>
                <a:ext cx="0" cy="4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8" name="Line 14"/>
              <p:cNvSpPr>
                <a:spLocks noChangeShapeType="1"/>
              </p:cNvSpPr>
              <p:nvPr/>
            </p:nvSpPr>
            <p:spPr bwMode="auto">
              <a:xfrm flipV="1">
                <a:off x="4376" y="3588"/>
                <a:ext cx="60" cy="1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79" name="Line 15"/>
              <p:cNvSpPr>
                <a:spLocks noChangeShapeType="1"/>
              </p:cNvSpPr>
              <p:nvPr/>
            </p:nvSpPr>
            <p:spPr bwMode="auto">
              <a:xfrm>
                <a:off x="4376" y="2838"/>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0" name="Line 16"/>
              <p:cNvSpPr>
                <a:spLocks noChangeShapeType="1"/>
              </p:cNvSpPr>
              <p:nvPr/>
            </p:nvSpPr>
            <p:spPr bwMode="auto">
              <a:xfrm flipV="1">
                <a:off x="4436" y="2913"/>
                <a:ext cx="0" cy="6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1" name="Line 17"/>
              <p:cNvSpPr>
                <a:spLocks noChangeShapeType="1"/>
              </p:cNvSpPr>
              <p:nvPr/>
            </p:nvSpPr>
            <p:spPr bwMode="auto">
              <a:xfrm>
                <a:off x="803" y="3288"/>
                <a:ext cx="3815"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6882" name="Group 18"/>
              <p:cNvGrpSpPr>
                <a:grpSpLocks/>
              </p:cNvGrpSpPr>
              <p:nvPr/>
            </p:nvGrpSpPr>
            <p:grpSpPr bwMode="auto">
              <a:xfrm>
                <a:off x="2982" y="3138"/>
                <a:ext cx="606" cy="300"/>
                <a:chOff x="2208" y="3120"/>
                <a:chExt cx="672" cy="192"/>
              </a:xfrm>
            </p:grpSpPr>
            <p:sp>
              <p:nvSpPr>
                <p:cNvPr id="36883" name="Oval 19"/>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4" name="Oval 20"/>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5" name="Rectangle 21"/>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6" name="Line 22"/>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7" name="Line 23"/>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6888" name="Group 24"/>
              <p:cNvGrpSpPr>
                <a:grpSpLocks/>
              </p:cNvGrpSpPr>
              <p:nvPr/>
            </p:nvGrpSpPr>
            <p:grpSpPr bwMode="auto">
              <a:xfrm>
                <a:off x="1045" y="3176"/>
                <a:ext cx="485" cy="225"/>
                <a:chOff x="2208" y="3120"/>
                <a:chExt cx="672" cy="192"/>
              </a:xfrm>
            </p:grpSpPr>
            <p:sp>
              <p:nvSpPr>
                <p:cNvPr id="36889" name="Oval 25"/>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0" name="Oval 26"/>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1" name="Rectangle 27"/>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2" name="Line 28"/>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3" name="Line 29"/>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894" name="Line 30"/>
              <p:cNvSpPr>
                <a:spLocks noChangeShapeType="1"/>
              </p:cNvSpPr>
              <p:nvPr/>
            </p:nvSpPr>
            <p:spPr bwMode="auto">
              <a:xfrm>
                <a:off x="682" y="2988"/>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5" name="Line 31"/>
              <p:cNvSpPr>
                <a:spLocks noChangeShapeType="1"/>
              </p:cNvSpPr>
              <p:nvPr/>
            </p:nvSpPr>
            <p:spPr bwMode="auto">
              <a:xfrm>
                <a:off x="682" y="3588"/>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6" name="Line 32"/>
              <p:cNvSpPr>
                <a:spLocks noChangeShapeType="1"/>
              </p:cNvSpPr>
              <p:nvPr/>
            </p:nvSpPr>
            <p:spPr bwMode="auto">
              <a:xfrm>
                <a:off x="742" y="2988"/>
                <a:ext cx="0" cy="6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7" name="Line 33"/>
              <p:cNvSpPr>
                <a:spLocks noChangeShapeType="1"/>
              </p:cNvSpPr>
              <p:nvPr/>
            </p:nvSpPr>
            <p:spPr bwMode="auto">
              <a:xfrm>
                <a:off x="2014" y="2838"/>
                <a:ext cx="0" cy="9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8" name="Line 34"/>
              <p:cNvSpPr>
                <a:spLocks noChangeShapeType="1"/>
              </p:cNvSpPr>
              <p:nvPr/>
            </p:nvSpPr>
            <p:spPr bwMode="auto">
              <a:xfrm flipH="1">
                <a:off x="2739" y="2803"/>
                <a:ext cx="1" cy="96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9" name="Line 35"/>
              <p:cNvSpPr>
                <a:spLocks noChangeShapeType="1"/>
              </p:cNvSpPr>
              <p:nvPr/>
            </p:nvSpPr>
            <p:spPr bwMode="auto">
              <a:xfrm>
                <a:off x="3467" y="2723"/>
                <a:ext cx="0" cy="11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0" name="Line 36"/>
              <p:cNvSpPr>
                <a:spLocks noChangeShapeType="1"/>
              </p:cNvSpPr>
              <p:nvPr/>
            </p:nvSpPr>
            <p:spPr bwMode="auto">
              <a:xfrm>
                <a:off x="3770" y="2688"/>
                <a:ext cx="0" cy="3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1" name="Line 37"/>
              <p:cNvSpPr>
                <a:spLocks noChangeShapeType="1"/>
              </p:cNvSpPr>
              <p:nvPr/>
            </p:nvSpPr>
            <p:spPr bwMode="auto">
              <a:xfrm>
                <a:off x="3770" y="3513"/>
                <a:ext cx="0" cy="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2" name="Line 38"/>
              <p:cNvSpPr>
                <a:spLocks noChangeShapeType="1"/>
              </p:cNvSpPr>
              <p:nvPr/>
            </p:nvSpPr>
            <p:spPr bwMode="auto">
              <a:xfrm>
                <a:off x="4255" y="2793"/>
                <a:ext cx="0" cy="97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6903" name="Text Box 39"/>
                  <p:cNvSpPr txBox="1">
                    <a:spLocks noChangeArrowheads="1"/>
                  </p:cNvSpPr>
                  <p:nvPr/>
                </p:nvSpPr>
                <p:spPr bwMode="auto">
                  <a:xfrm rot="16200000">
                    <a:off x="1621" y="2919"/>
                    <a:ext cx="590"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6903" name="Text Box 39"/>
                  <p:cNvSpPr txBox="1">
                    <a:spLocks noRot="1" noChangeAspect="1" noMove="1" noResize="1" noEditPoints="1" noAdjustHandles="1" noChangeArrowheads="1" noChangeShapeType="1" noTextEdit="1"/>
                  </p:cNvSpPr>
                  <p:nvPr/>
                </p:nvSpPr>
                <p:spPr bwMode="auto">
                  <a:xfrm rot="16200000">
                    <a:off x="1621" y="2897"/>
                    <a:ext cx="590" cy="252"/>
                  </a:xfrm>
                  <a:prstGeom prst="rect">
                    <a:avLst/>
                  </a:prstGeom>
                  <a:blipFill rotWithShape="1">
                    <a:blip r:embed="rId3"/>
                    <a:stretch>
                      <a:fillRect l="-7576" r="-25758" b="-129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904" name="Text Box 40"/>
                  <p:cNvSpPr txBox="1">
                    <a:spLocks noChangeArrowheads="1"/>
                  </p:cNvSpPr>
                  <p:nvPr/>
                </p:nvSpPr>
                <p:spPr bwMode="auto">
                  <a:xfrm rot="16200000">
                    <a:off x="3518" y="2979"/>
                    <a:ext cx="547"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6904" name="Text Box 40"/>
                  <p:cNvSpPr txBox="1">
                    <a:spLocks noRot="1" noChangeAspect="1" noMove="1" noResize="1" noEditPoints="1" noAdjustHandles="1" noChangeArrowheads="1" noChangeShapeType="1" noTextEdit="1"/>
                  </p:cNvSpPr>
                  <p:nvPr/>
                </p:nvSpPr>
                <p:spPr bwMode="auto">
                  <a:xfrm rot="16200000">
                    <a:off x="3518" y="2957"/>
                    <a:ext cx="547" cy="252"/>
                  </a:xfrm>
                  <a:prstGeom prst="rect">
                    <a:avLst/>
                  </a:prstGeom>
                  <a:blipFill rotWithShape="1">
                    <a:blip r:embed="rId4"/>
                    <a:stretch>
                      <a:fillRect l="-7576" r="-25758" b="-140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6905" name="Line 41"/>
              <p:cNvSpPr>
                <a:spLocks noChangeShapeType="1"/>
              </p:cNvSpPr>
              <p:nvPr/>
            </p:nvSpPr>
            <p:spPr bwMode="auto">
              <a:xfrm>
                <a:off x="2417" y="2808"/>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6" name="Line 42"/>
              <p:cNvSpPr>
                <a:spLocks noChangeShapeType="1"/>
              </p:cNvSpPr>
              <p:nvPr/>
            </p:nvSpPr>
            <p:spPr bwMode="auto">
              <a:xfrm>
                <a:off x="2417" y="3768"/>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7" name="Line 43"/>
              <p:cNvSpPr>
                <a:spLocks noChangeShapeType="1"/>
              </p:cNvSpPr>
              <p:nvPr/>
            </p:nvSpPr>
            <p:spPr bwMode="auto">
              <a:xfrm>
                <a:off x="3893" y="2808"/>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8" name="Line 44"/>
              <p:cNvSpPr>
                <a:spLocks noChangeShapeType="1"/>
              </p:cNvSpPr>
              <p:nvPr/>
            </p:nvSpPr>
            <p:spPr bwMode="auto">
              <a:xfrm>
                <a:off x="3893" y="3768"/>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09" name="Line 45"/>
              <p:cNvSpPr>
                <a:spLocks noChangeShapeType="1"/>
              </p:cNvSpPr>
              <p:nvPr/>
            </p:nvSpPr>
            <p:spPr bwMode="auto">
              <a:xfrm>
                <a:off x="2909" y="3848"/>
                <a:ext cx="760"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10" name="Line 46"/>
              <p:cNvSpPr>
                <a:spLocks noChangeShapeType="1"/>
              </p:cNvSpPr>
              <p:nvPr/>
            </p:nvSpPr>
            <p:spPr bwMode="auto">
              <a:xfrm>
                <a:off x="985" y="2968"/>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11" name="Line 47"/>
              <p:cNvSpPr>
                <a:spLocks noChangeShapeType="1"/>
              </p:cNvSpPr>
              <p:nvPr/>
            </p:nvSpPr>
            <p:spPr bwMode="auto">
              <a:xfrm>
                <a:off x="985" y="3608"/>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12" name="Line 48"/>
              <p:cNvSpPr>
                <a:spLocks noChangeShapeType="1"/>
              </p:cNvSpPr>
              <p:nvPr/>
            </p:nvSpPr>
            <p:spPr bwMode="auto">
              <a:xfrm>
                <a:off x="2909" y="2728"/>
                <a:ext cx="805"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6915" name="Group 51"/>
              <p:cNvGrpSpPr>
                <a:grpSpLocks/>
              </p:cNvGrpSpPr>
              <p:nvPr/>
            </p:nvGrpSpPr>
            <p:grpSpPr bwMode="auto">
              <a:xfrm>
                <a:off x="501" y="2880"/>
                <a:ext cx="208" cy="739"/>
                <a:chOff x="1141" y="1266"/>
                <a:chExt cx="208" cy="739"/>
              </a:xfrm>
            </p:grpSpPr>
            <mc:AlternateContent xmlns:mc="http://schemas.openxmlformats.org/markup-compatibility/2006" xmlns:a14="http://schemas.microsoft.com/office/drawing/2010/main">
              <mc:Choice Requires="a14">
                <p:sp>
                  <p:nvSpPr>
                    <p:cNvPr id="36916" name="Text Box 52"/>
                    <p:cNvSpPr txBox="1">
                      <a:spLocks noChangeArrowheads="1"/>
                    </p:cNvSpPr>
                    <p:nvPr/>
                  </p:nvSpPr>
                  <p:spPr bwMode="auto">
                    <a:xfrm rot="16200000">
                      <a:off x="875" y="1532"/>
                      <a:ext cx="739"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 n7</a:t>
                      </a:r>
                    </a:p>
                  </p:txBody>
                </p:sp>
              </mc:Choice>
              <mc:Fallback xmlns="">
                <p:sp>
                  <p:nvSpPr>
                    <p:cNvPr id="36916" name="Text Box 52"/>
                    <p:cNvSpPr txBox="1">
                      <a:spLocks noRot="1" noChangeAspect="1" noMove="1" noResize="1" noEditPoints="1" noAdjustHandles="1" noChangeArrowheads="1" noChangeShapeType="1" noTextEdit="1"/>
                    </p:cNvSpPr>
                    <p:nvPr/>
                  </p:nvSpPr>
                  <p:spPr bwMode="auto">
                    <a:xfrm rot="16200000">
                      <a:off x="875" y="1510"/>
                      <a:ext cx="739" cy="252"/>
                    </a:xfrm>
                    <a:prstGeom prst="rect">
                      <a:avLst/>
                    </a:prstGeom>
                    <a:blipFill rotWithShape="1">
                      <a:blip r:embed="rId5"/>
                      <a:stretch>
                        <a:fillRect l="-7692" r="-27692" b="-51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6917" name="Group 53"/>
                <p:cNvGrpSpPr>
                  <a:grpSpLocks/>
                </p:cNvGrpSpPr>
                <p:nvPr/>
              </p:nvGrpSpPr>
              <p:grpSpPr bwMode="auto">
                <a:xfrm rot="-5400000">
                  <a:off x="1168" y="1266"/>
                  <a:ext cx="163" cy="163"/>
                  <a:chOff x="2928" y="1248"/>
                  <a:chExt cx="192" cy="192"/>
                </a:xfrm>
              </p:grpSpPr>
              <p:sp>
                <p:nvSpPr>
                  <p:cNvPr id="36918" name="Oval 54"/>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19" name="WordArt 55"/>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6920" name="Group 56"/>
              <p:cNvGrpSpPr>
                <a:grpSpLocks/>
              </p:cNvGrpSpPr>
              <p:nvPr/>
            </p:nvGrpSpPr>
            <p:grpSpPr bwMode="auto">
              <a:xfrm>
                <a:off x="3237" y="2809"/>
                <a:ext cx="208" cy="761"/>
                <a:chOff x="1141" y="1243"/>
                <a:chExt cx="208" cy="761"/>
              </a:xfrm>
            </p:grpSpPr>
            <mc:AlternateContent xmlns:mc="http://schemas.openxmlformats.org/markup-compatibility/2006" xmlns:a14="http://schemas.microsoft.com/office/drawing/2010/main">
              <mc:Choice Requires="a14">
                <p:sp>
                  <p:nvSpPr>
                    <p:cNvPr id="36921" name="Text Box 57"/>
                    <p:cNvSpPr txBox="1">
                      <a:spLocks noChangeArrowheads="1"/>
                    </p:cNvSpPr>
                    <p:nvPr/>
                  </p:nvSpPr>
                  <p:spPr bwMode="auto">
                    <a:xfrm rot="16200000">
                      <a:off x="864" y="1520"/>
                      <a:ext cx="761"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 r6</a:t>
                      </a:r>
                    </a:p>
                  </p:txBody>
                </p:sp>
              </mc:Choice>
              <mc:Fallback xmlns="">
                <p:sp>
                  <p:nvSpPr>
                    <p:cNvPr id="36921" name="Text Box 57"/>
                    <p:cNvSpPr txBox="1">
                      <a:spLocks noRot="1" noChangeAspect="1" noMove="1" noResize="1" noEditPoints="1" noAdjustHandles="1" noChangeArrowheads="1" noChangeShapeType="1" noTextEdit="1"/>
                    </p:cNvSpPr>
                    <p:nvPr/>
                  </p:nvSpPr>
                  <p:spPr bwMode="auto">
                    <a:xfrm rot="16200000">
                      <a:off x="864" y="1498"/>
                      <a:ext cx="761" cy="252"/>
                    </a:xfrm>
                    <a:prstGeom prst="rect">
                      <a:avLst/>
                    </a:prstGeom>
                    <a:blipFill rotWithShape="1">
                      <a:blip r:embed="rId6"/>
                      <a:stretch>
                        <a:fillRect l="-7576" r="-25758" b="-50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6922" name="Group 58"/>
                <p:cNvGrpSpPr>
                  <a:grpSpLocks/>
                </p:cNvGrpSpPr>
                <p:nvPr/>
              </p:nvGrpSpPr>
              <p:grpSpPr bwMode="auto">
                <a:xfrm rot="-5400000">
                  <a:off x="1168" y="1266"/>
                  <a:ext cx="163" cy="163"/>
                  <a:chOff x="2928" y="1248"/>
                  <a:chExt cx="192" cy="192"/>
                </a:xfrm>
              </p:grpSpPr>
              <p:sp>
                <p:nvSpPr>
                  <p:cNvPr id="36923" name="Oval 59"/>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4" name="WordArt 60"/>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6925" name="Group 61"/>
              <p:cNvGrpSpPr>
                <a:grpSpLocks/>
              </p:cNvGrpSpPr>
              <p:nvPr/>
            </p:nvGrpSpPr>
            <p:grpSpPr bwMode="auto">
              <a:xfrm>
                <a:off x="2479" y="2875"/>
                <a:ext cx="208" cy="742"/>
                <a:chOff x="1140" y="1261"/>
                <a:chExt cx="208" cy="742"/>
              </a:xfrm>
            </p:grpSpPr>
            <mc:AlternateContent xmlns:mc="http://schemas.openxmlformats.org/markup-compatibility/2006" xmlns:a14="http://schemas.microsoft.com/office/drawing/2010/main">
              <mc:Choice Requires="a14">
                <p:sp>
                  <p:nvSpPr>
                    <p:cNvPr id="36926" name="Text Box 62"/>
                    <p:cNvSpPr txBox="1">
                      <a:spLocks noChangeArrowheads="1"/>
                    </p:cNvSpPr>
                    <p:nvPr/>
                  </p:nvSpPr>
                  <p:spPr bwMode="auto">
                    <a:xfrm rot="16200000">
                      <a:off x="873" y="1528"/>
                      <a:ext cx="742"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 k6</a:t>
                      </a:r>
                    </a:p>
                  </p:txBody>
                </p:sp>
              </mc:Choice>
              <mc:Fallback xmlns="">
                <p:sp>
                  <p:nvSpPr>
                    <p:cNvPr id="36926" name="Text Box 62"/>
                    <p:cNvSpPr txBox="1">
                      <a:spLocks noRot="1" noChangeAspect="1" noMove="1" noResize="1" noEditPoints="1" noAdjustHandles="1" noChangeArrowheads="1" noChangeShapeType="1" noTextEdit="1"/>
                    </p:cNvSpPr>
                    <p:nvPr/>
                  </p:nvSpPr>
                  <p:spPr bwMode="auto">
                    <a:xfrm rot="16200000">
                      <a:off x="873" y="1506"/>
                      <a:ext cx="742" cy="252"/>
                    </a:xfrm>
                    <a:prstGeom prst="rect">
                      <a:avLst/>
                    </a:prstGeom>
                    <a:blipFill rotWithShape="1">
                      <a:blip r:embed="rId7"/>
                      <a:stretch>
                        <a:fillRect l="-7692" r="-27692" b="-51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6927" name="Group 63"/>
                <p:cNvGrpSpPr>
                  <a:grpSpLocks/>
                </p:cNvGrpSpPr>
                <p:nvPr/>
              </p:nvGrpSpPr>
              <p:grpSpPr bwMode="auto">
                <a:xfrm rot="-5400000">
                  <a:off x="1168" y="1266"/>
                  <a:ext cx="163" cy="163"/>
                  <a:chOff x="2928" y="1248"/>
                  <a:chExt cx="192" cy="192"/>
                </a:xfrm>
              </p:grpSpPr>
              <p:sp>
                <p:nvSpPr>
                  <p:cNvPr id="36928" name="Oval 64"/>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29" name="WordArt 65"/>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6930" name="Group 66"/>
              <p:cNvGrpSpPr>
                <a:grpSpLocks/>
              </p:cNvGrpSpPr>
              <p:nvPr/>
            </p:nvGrpSpPr>
            <p:grpSpPr bwMode="auto">
              <a:xfrm>
                <a:off x="4016" y="2880"/>
                <a:ext cx="208" cy="737"/>
                <a:chOff x="1141" y="1266"/>
                <a:chExt cx="208" cy="737"/>
              </a:xfrm>
            </p:grpSpPr>
            <mc:AlternateContent xmlns:mc="http://schemas.openxmlformats.org/markup-compatibility/2006" xmlns:a14="http://schemas.microsoft.com/office/drawing/2010/main">
              <mc:Choice Requires="a14">
                <p:sp>
                  <p:nvSpPr>
                    <p:cNvPr id="36931" name="Text Box 67"/>
                    <p:cNvSpPr txBox="1">
                      <a:spLocks noChangeArrowheads="1"/>
                    </p:cNvSpPr>
                    <p:nvPr/>
                  </p:nvSpPr>
                  <p:spPr bwMode="auto">
                    <a:xfrm rot="16200000">
                      <a:off x="876" y="1531"/>
                      <a:ext cx="737" cy="208"/>
                    </a:xfrm>
                    <a:prstGeom prst="rect">
                      <a:avLst/>
                    </a:prstGeom>
                    <a:solidFill>
                      <a:srgbClr val="FF99FF"/>
                    </a:solidFill>
                    <a:ln>
                      <a:noFill/>
                    </a:ln>
                    <a:effectLst/>
                    <a:extLs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 k6</a:t>
                      </a:r>
                    </a:p>
                  </p:txBody>
                </p:sp>
              </mc:Choice>
              <mc:Fallback xmlns="">
                <p:sp>
                  <p:nvSpPr>
                    <p:cNvPr id="36931" name="Text Box 67"/>
                    <p:cNvSpPr txBox="1">
                      <a:spLocks noRot="1" noChangeAspect="1" noMove="1" noResize="1" noEditPoints="1" noAdjustHandles="1" noChangeArrowheads="1" noChangeShapeType="1" noTextEdit="1"/>
                    </p:cNvSpPr>
                    <p:nvPr/>
                  </p:nvSpPr>
                  <p:spPr bwMode="auto">
                    <a:xfrm rot="16200000">
                      <a:off x="876" y="1509"/>
                      <a:ext cx="737" cy="252"/>
                    </a:xfrm>
                    <a:prstGeom prst="rect">
                      <a:avLst/>
                    </a:prstGeom>
                    <a:blipFill rotWithShape="1">
                      <a:blip r:embed="rId8"/>
                      <a:stretch>
                        <a:fillRect l="-7576" r="-25758" b="-1042"/>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36932" name="Group 68"/>
                <p:cNvGrpSpPr>
                  <a:grpSpLocks/>
                </p:cNvGrpSpPr>
                <p:nvPr/>
              </p:nvGrpSpPr>
              <p:grpSpPr bwMode="auto">
                <a:xfrm rot="-5400000">
                  <a:off x="1168" y="1266"/>
                  <a:ext cx="163" cy="163"/>
                  <a:chOff x="2928" y="1248"/>
                  <a:chExt cx="192" cy="192"/>
                </a:xfrm>
              </p:grpSpPr>
              <p:sp>
                <p:nvSpPr>
                  <p:cNvPr id="36933" name="Oval 69"/>
                  <p:cNvSpPr>
                    <a:spLocks noChangeArrowheads="1"/>
                  </p:cNvSpPr>
                  <p:nvPr/>
                </p:nvSpPr>
                <p:spPr bwMode="auto">
                  <a:xfrm>
                    <a:off x="2928" y="1248"/>
                    <a:ext cx="192" cy="192"/>
                  </a:xfrm>
                  <a:prstGeom prst="ellipse">
                    <a:avLst/>
                  </a:prstGeom>
                  <a:solidFill>
                    <a:srgbClr val="FF99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934" name="WordArt 70"/>
                  <p:cNvSpPr>
                    <a:spLocks noChangeArrowheads="1" noChangeShapeType="1" noTextEdit="1"/>
                  </p:cNvSpPr>
                  <p:nvPr/>
                </p:nvSpPr>
                <p:spPr bwMode="auto">
                  <a:xfrm>
                    <a:off x="2976" y="1296"/>
                    <a:ext cx="101" cy="8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altLang="zh-CN" sz="6200" kern="10">
                        <a:ln w="9525">
                          <a:solidFill>
                            <a:srgbClr val="000000"/>
                          </a:solidFill>
                          <a:round/>
                          <a:headEnd/>
                          <a:tailEnd/>
                        </a:ln>
                        <a:solidFill>
                          <a:srgbClr val="FF99FF"/>
                        </a:solidFill>
                        <a:latin typeface="宋体"/>
                        <a:ea typeface="宋体"/>
                      </a:rPr>
                      <a:t>E</a:t>
                    </a:r>
                    <a:endParaRPr lang="zh-CN" altLang="en-US" sz="6200" kern="10">
                      <a:ln w="9525">
                        <a:solidFill>
                          <a:srgbClr val="000000"/>
                        </a:solidFill>
                        <a:round/>
                        <a:headEnd/>
                        <a:tailEnd/>
                      </a:ln>
                      <a:solidFill>
                        <a:srgbClr val="FF99FF"/>
                      </a:solidFill>
                      <a:latin typeface="宋体"/>
                      <a:ea typeface="宋体"/>
                    </a:endParaRPr>
                  </a:p>
                </p:txBody>
              </p:sp>
            </p:grpSp>
          </p:grpSp>
          <p:grpSp>
            <p:nvGrpSpPr>
              <p:cNvPr id="36935" name="Group 71"/>
              <p:cNvGrpSpPr>
                <a:grpSpLocks/>
              </p:cNvGrpSpPr>
              <p:nvPr/>
            </p:nvGrpSpPr>
            <p:grpSpPr bwMode="auto">
              <a:xfrm>
                <a:off x="2688" y="3792"/>
                <a:ext cx="144" cy="288"/>
                <a:chOff x="4032" y="1872"/>
                <a:chExt cx="192" cy="384"/>
              </a:xfrm>
            </p:grpSpPr>
            <p:sp>
              <p:nvSpPr>
                <p:cNvPr id="36936" name="AutoShape 72"/>
                <p:cNvSpPr>
                  <a:spLocks noChangeArrowheads="1"/>
                </p:cNvSpPr>
                <p:nvPr/>
              </p:nvSpPr>
              <p:spPr bwMode="auto">
                <a:xfrm flipV="1">
                  <a:off x="4032" y="1872"/>
                  <a:ext cx="192" cy="144"/>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37" name="Rectangle 73"/>
                <p:cNvSpPr>
                  <a:spLocks noChangeArrowheads="1"/>
                </p:cNvSpPr>
                <p:nvPr/>
              </p:nvSpPr>
              <p:spPr bwMode="auto">
                <a:xfrm flipV="1">
                  <a:off x="4056" y="2112"/>
                  <a:ext cx="144" cy="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700" i="1"/>
                    <a:t>B</a:t>
                  </a:r>
                </a:p>
              </p:txBody>
            </p:sp>
            <p:sp>
              <p:nvSpPr>
                <p:cNvPr id="36938" name="Line 74"/>
                <p:cNvSpPr>
                  <a:spLocks noChangeShapeType="1"/>
                </p:cNvSpPr>
                <p:nvPr/>
              </p:nvSpPr>
              <p:spPr bwMode="auto">
                <a:xfrm>
                  <a:off x="4128" y="2016"/>
                  <a:ext cx="0"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6939" name="Group 75"/>
              <p:cNvGrpSpPr>
                <a:grpSpLocks/>
              </p:cNvGrpSpPr>
              <p:nvPr/>
            </p:nvGrpSpPr>
            <p:grpSpPr bwMode="auto">
              <a:xfrm>
                <a:off x="4176" y="3792"/>
                <a:ext cx="144" cy="288"/>
                <a:chOff x="4032" y="1872"/>
                <a:chExt cx="192" cy="384"/>
              </a:xfrm>
            </p:grpSpPr>
            <p:sp>
              <p:nvSpPr>
                <p:cNvPr id="36940" name="AutoShape 76"/>
                <p:cNvSpPr>
                  <a:spLocks noChangeArrowheads="1"/>
                </p:cNvSpPr>
                <p:nvPr/>
              </p:nvSpPr>
              <p:spPr bwMode="auto">
                <a:xfrm flipV="1">
                  <a:off x="4032" y="1872"/>
                  <a:ext cx="192" cy="144"/>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941" name="Rectangle 77"/>
                <p:cNvSpPr>
                  <a:spLocks noChangeArrowheads="1"/>
                </p:cNvSpPr>
                <p:nvPr/>
              </p:nvSpPr>
              <p:spPr bwMode="auto">
                <a:xfrm flipV="1">
                  <a:off x="4056" y="2112"/>
                  <a:ext cx="144" cy="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sz="2700" i="1"/>
                    <a:t>A</a:t>
                  </a:r>
                </a:p>
              </p:txBody>
            </p:sp>
            <p:sp>
              <p:nvSpPr>
                <p:cNvPr id="36942" name="Line 78"/>
                <p:cNvSpPr>
                  <a:spLocks noChangeShapeType="1"/>
                </p:cNvSpPr>
                <p:nvPr/>
              </p:nvSpPr>
              <p:spPr bwMode="auto">
                <a:xfrm>
                  <a:off x="4128" y="2016"/>
                  <a:ext cx="0"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36962" name="Group 98"/>
            <p:cNvGrpSpPr>
              <a:grpSpLocks/>
            </p:cNvGrpSpPr>
            <p:nvPr/>
          </p:nvGrpSpPr>
          <p:grpSpPr bwMode="auto">
            <a:xfrm>
              <a:off x="3072" y="2361"/>
              <a:ext cx="576" cy="1527"/>
              <a:chOff x="3072" y="1545"/>
              <a:chExt cx="576" cy="1527"/>
            </a:xfrm>
          </p:grpSpPr>
          <p:grpSp>
            <p:nvGrpSpPr>
              <p:cNvPr id="36954" name="Group 90"/>
              <p:cNvGrpSpPr>
                <a:grpSpLocks/>
              </p:cNvGrpSpPr>
              <p:nvPr/>
            </p:nvGrpSpPr>
            <p:grpSpPr bwMode="auto">
              <a:xfrm>
                <a:off x="3072" y="1545"/>
                <a:ext cx="576" cy="355"/>
                <a:chOff x="4896" y="336"/>
                <a:chExt cx="576" cy="355"/>
              </a:xfrm>
            </p:grpSpPr>
            <p:sp>
              <p:nvSpPr>
                <p:cNvPr id="36955" name="Line 91"/>
                <p:cNvSpPr>
                  <a:spLocks noChangeShapeType="1"/>
                </p:cNvSpPr>
                <p:nvPr/>
              </p:nvSpPr>
              <p:spPr bwMode="auto">
                <a:xfrm>
                  <a:off x="4944" y="615"/>
                  <a:ext cx="528" cy="0"/>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56" name="Rectangle 92"/>
                <p:cNvSpPr>
                  <a:spLocks noChangeArrowheads="1"/>
                </p:cNvSpPr>
                <p:nvPr/>
              </p:nvSpPr>
              <p:spPr bwMode="auto">
                <a:xfrm>
                  <a:off x="4896" y="336"/>
                  <a:ext cx="512"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800" b="1">
                      <a:solidFill>
                        <a:srgbClr val="CC0066"/>
                      </a:solidFill>
                    </a:rPr>
                    <a:t>16</a:t>
                  </a:r>
                  <a:r>
                    <a:rPr lang="en-US" altLang="zh-CN" sz="4800" b="1">
                      <a:solidFill>
                        <a:srgbClr val="CC0066"/>
                      </a:solidFill>
                    </a:rPr>
                    <a:t>N9</a:t>
                  </a:r>
                  <a:endParaRPr lang="zh-CN" altLang="en-US" sz="4800" b="1">
                    <a:solidFill>
                      <a:srgbClr val="CC0066"/>
                    </a:solidFill>
                  </a:endParaRPr>
                </a:p>
              </p:txBody>
            </p:sp>
          </p:grpSp>
          <p:sp>
            <p:nvSpPr>
              <p:cNvPr id="36958" name="Line 94"/>
              <p:cNvSpPr>
                <a:spLocks noChangeShapeType="1"/>
              </p:cNvSpPr>
              <p:nvPr/>
            </p:nvSpPr>
            <p:spPr bwMode="auto">
              <a:xfrm>
                <a:off x="3120" y="1824"/>
                <a:ext cx="0" cy="624"/>
              </a:xfrm>
              <a:prstGeom prst="line">
                <a:avLst/>
              </a:prstGeom>
              <a:noFill/>
              <a:ln w="19050">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59" name="Line 95"/>
              <p:cNvSpPr>
                <a:spLocks noChangeShapeType="1"/>
              </p:cNvSpPr>
              <p:nvPr/>
            </p:nvSpPr>
            <p:spPr bwMode="auto">
              <a:xfrm>
                <a:off x="3120" y="2784"/>
                <a:ext cx="0" cy="288"/>
              </a:xfrm>
              <a:prstGeom prst="line">
                <a:avLst/>
              </a:prstGeom>
              <a:noFill/>
              <a:ln w="1905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960" name="Line 96"/>
              <p:cNvSpPr>
                <a:spLocks noChangeShapeType="1"/>
              </p:cNvSpPr>
              <p:nvPr/>
            </p:nvSpPr>
            <p:spPr bwMode="auto">
              <a:xfrm>
                <a:off x="3120" y="2400"/>
                <a:ext cx="0" cy="432"/>
              </a:xfrm>
              <a:prstGeom prst="line">
                <a:avLst/>
              </a:prstGeom>
              <a:noFill/>
              <a:ln w="190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mc:AlternateContent xmlns:mc="http://schemas.openxmlformats.org/markup-compatibility/2006" xmlns:a14="http://schemas.microsoft.com/office/drawing/2010/main">
        <mc:Choice Requires="a14">
          <p:sp>
            <p:nvSpPr>
              <p:cNvPr id="36963" name="Text Box 99"/>
              <p:cNvSpPr txBox="1">
                <a:spLocks noChangeArrowheads="1"/>
              </p:cNvSpPr>
              <p:nvPr/>
            </p:nvSpPr>
            <p:spPr bwMode="auto">
              <a:xfrm>
                <a:off x="810370" y="3745221"/>
                <a:ext cx="15362323" cy="16733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en-US" altLang="zh-CN" b="1" dirty="0"/>
                  <a:t>     （5）</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58</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45</a:t>
                </a:r>
                <a:r>
                  <a:rPr lang="zh-CN" altLang="en-US" b="1" dirty="0"/>
                  <a:t>轴上的键槽对称度公差，按8级查表4.16得公差值为0.02。</a:t>
                </a:r>
              </a:p>
            </p:txBody>
          </p:sp>
        </mc:Choice>
        <mc:Fallback xmlns="">
          <p:sp>
            <p:nvSpPr>
              <p:cNvPr id="36963" name="Text Box 99"/>
              <p:cNvSpPr txBox="1">
                <a:spLocks noRot="1" noChangeAspect="1" noMove="1" noResize="1" noEditPoints="1" noAdjustHandles="1" noChangeArrowheads="1" noChangeShapeType="1" noTextEdit="1"/>
              </p:cNvSpPr>
              <p:nvPr/>
            </p:nvSpPr>
            <p:spPr bwMode="auto">
              <a:xfrm>
                <a:off x="810370" y="3745221"/>
                <a:ext cx="15362323" cy="1673388"/>
              </a:xfrm>
              <a:prstGeom prst="rect">
                <a:avLst/>
              </a:prstGeom>
              <a:blipFill rotWithShape="1">
                <a:blip r:embed="rId9"/>
                <a:stretch>
                  <a:fillRect l="-1032" t="-2909" b="-909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6964"/>
                                        </p:tgtEl>
                                        <p:attrNameLst>
                                          <p:attrName>style.visibility</p:attrName>
                                        </p:attrNameLst>
                                      </p:cBhvr>
                                      <p:to>
                                        <p:strVal val="visible"/>
                                      </p:to>
                                    </p:set>
                                    <p:anim calcmode="lin" valueType="num">
                                      <p:cBhvr additive="base">
                                        <p:cTn id="7" dur="500" fill="hold"/>
                                        <p:tgtEl>
                                          <p:spTgt spid="36964"/>
                                        </p:tgtEl>
                                        <p:attrNameLst>
                                          <p:attrName>ppt_x</p:attrName>
                                        </p:attrNameLst>
                                      </p:cBhvr>
                                      <p:tavLst>
                                        <p:tav tm="0">
                                          <p:val>
                                            <p:strVal val="0-#ppt_w/2"/>
                                          </p:val>
                                        </p:tav>
                                        <p:tav tm="100000">
                                          <p:val>
                                            <p:strVal val="#ppt_x"/>
                                          </p:val>
                                        </p:tav>
                                      </p:tavLst>
                                    </p:anim>
                                    <p:anim calcmode="lin" valueType="num">
                                      <p:cBhvr additive="base">
                                        <p:cTn id="8" dur="500" fill="hold"/>
                                        <p:tgtEl>
                                          <p:spTgt spid="3696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36943"/>
                                        </p:tgtEl>
                                        <p:attrNameLst>
                                          <p:attrName>style.visibility</p:attrName>
                                        </p:attrNameLst>
                                      </p:cBhvr>
                                      <p:to>
                                        <p:strVal val="visible"/>
                                      </p:to>
                                    </p:set>
                                    <p:animEffect transition="in" filter="wipe(left)">
                                      <p:cBhvr>
                                        <p:cTn id="13" dur="300"/>
                                        <p:tgtEl>
                                          <p:spTgt spid="3694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6963"/>
                                        </p:tgtEl>
                                        <p:attrNameLst>
                                          <p:attrName>style.visibility</p:attrName>
                                        </p:attrNameLst>
                                      </p:cBhvr>
                                      <p:to>
                                        <p:strVal val="visible"/>
                                      </p:to>
                                    </p:set>
                                    <p:animEffect transition="in" filter="wipe(left)">
                                      <p:cBhvr>
                                        <p:cTn id="18" dur="300"/>
                                        <p:tgtEl>
                                          <p:spTgt spid="36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43" grpId="0" autoUpdateAnimBg="0"/>
      <p:bldP spid="3696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灯片编号占位符 3"/>
          <p:cNvSpPr>
            <a:spLocks noGrp="1"/>
          </p:cNvSpPr>
          <p:nvPr>
            <p:ph type="sldNum" sz="quarter" idx="12"/>
          </p:nvPr>
        </p:nvSpPr>
        <p:spPr/>
        <p:txBody>
          <a:bodyPr/>
          <a:lstStyle/>
          <a:p>
            <a:fld id="{67642E6D-BA13-4803-BD46-9580728A0CF7}" type="slidenum">
              <a:rPr lang="zh-CN" altLang="en-US"/>
              <a:pPr/>
              <a:t>38</a:t>
            </a:fld>
            <a:endParaRPr lang="en-US" altLang="zh-CN"/>
          </a:p>
        </p:txBody>
      </p:sp>
      <p:sp>
        <p:nvSpPr>
          <p:cNvPr id="37892" name="Text Box 4"/>
          <p:cNvSpPr txBox="1">
            <a:spLocks noChangeArrowheads="1"/>
          </p:cNvSpPr>
          <p:nvPr/>
        </p:nvSpPr>
        <p:spPr bwMode="auto">
          <a:xfrm>
            <a:off x="1986406" y="452076"/>
            <a:ext cx="1123542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3. 确定表面粗糙度轮廓参数值</a:t>
            </a:r>
          </a:p>
        </p:txBody>
      </p:sp>
      <p:grpSp>
        <p:nvGrpSpPr>
          <p:cNvPr id="37954" name="Group 66"/>
          <p:cNvGrpSpPr>
            <a:grpSpLocks/>
          </p:cNvGrpSpPr>
          <p:nvPr/>
        </p:nvGrpSpPr>
        <p:grpSpPr bwMode="auto">
          <a:xfrm>
            <a:off x="1803800" y="6070269"/>
            <a:ext cx="13039625" cy="2941466"/>
            <a:chOff x="402" y="2880"/>
            <a:chExt cx="4110" cy="1200"/>
          </a:xfrm>
        </p:grpSpPr>
        <p:sp>
          <p:nvSpPr>
            <p:cNvPr id="37895" name="Rectangle 7"/>
            <p:cNvSpPr>
              <a:spLocks noChangeArrowheads="1"/>
            </p:cNvSpPr>
            <p:nvPr/>
          </p:nvSpPr>
          <p:spPr bwMode="auto">
            <a:xfrm flipV="1">
              <a:off x="878" y="3180"/>
              <a:ext cx="606" cy="6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896" name="Rectangle 8"/>
            <p:cNvSpPr>
              <a:spLocks noChangeArrowheads="1"/>
            </p:cNvSpPr>
            <p:nvPr/>
          </p:nvSpPr>
          <p:spPr bwMode="auto">
            <a:xfrm flipV="1">
              <a:off x="1484" y="3030"/>
              <a:ext cx="848" cy="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897" name="Rectangle 9"/>
            <p:cNvSpPr>
              <a:spLocks noChangeArrowheads="1"/>
            </p:cNvSpPr>
            <p:nvPr/>
          </p:nvSpPr>
          <p:spPr bwMode="auto">
            <a:xfrm flipV="1">
              <a:off x="2332" y="2993"/>
              <a:ext cx="484"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898" name="Rectangle 10"/>
            <p:cNvSpPr>
              <a:spLocks noChangeArrowheads="1"/>
            </p:cNvSpPr>
            <p:nvPr/>
          </p:nvSpPr>
          <p:spPr bwMode="auto">
            <a:xfrm flipV="1">
              <a:off x="2816" y="2918"/>
              <a:ext cx="787" cy="112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899" name="Rectangle 11"/>
            <p:cNvSpPr>
              <a:spLocks noChangeArrowheads="1"/>
            </p:cNvSpPr>
            <p:nvPr/>
          </p:nvSpPr>
          <p:spPr bwMode="auto">
            <a:xfrm flipV="1">
              <a:off x="3603" y="2880"/>
              <a:ext cx="182" cy="12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0" name="Rectangle 12"/>
            <p:cNvSpPr>
              <a:spLocks noChangeArrowheads="1"/>
            </p:cNvSpPr>
            <p:nvPr/>
          </p:nvSpPr>
          <p:spPr bwMode="auto">
            <a:xfrm flipV="1">
              <a:off x="3785" y="2993"/>
              <a:ext cx="485" cy="97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1" name="Line 13"/>
            <p:cNvSpPr>
              <a:spLocks noChangeShapeType="1"/>
            </p:cNvSpPr>
            <p:nvPr/>
          </p:nvSpPr>
          <p:spPr bwMode="auto">
            <a:xfrm flipH="1" flipV="1">
              <a:off x="818" y="3705"/>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2" name="Line 14"/>
            <p:cNvSpPr>
              <a:spLocks noChangeShapeType="1"/>
            </p:cNvSpPr>
            <p:nvPr/>
          </p:nvSpPr>
          <p:spPr bwMode="auto">
            <a:xfrm flipH="1">
              <a:off x="818" y="3180"/>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3" name="Line 15"/>
            <p:cNvSpPr>
              <a:spLocks noChangeShapeType="1"/>
            </p:cNvSpPr>
            <p:nvPr/>
          </p:nvSpPr>
          <p:spPr bwMode="auto">
            <a:xfrm flipV="1">
              <a:off x="818" y="3255"/>
              <a:ext cx="0" cy="4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4" name="Line 16"/>
            <p:cNvSpPr>
              <a:spLocks noChangeShapeType="1"/>
            </p:cNvSpPr>
            <p:nvPr/>
          </p:nvSpPr>
          <p:spPr bwMode="auto">
            <a:xfrm flipV="1">
              <a:off x="4270" y="3780"/>
              <a:ext cx="60" cy="1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5" name="Line 17"/>
            <p:cNvSpPr>
              <a:spLocks noChangeShapeType="1"/>
            </p:cNvSpPr>
            <p:nvPr/>
          </p:nvSpPr>
          <p:spPr bwMode="auto">
            <a:xfrm>
              <a:off x="4270" y="3030"/>
              <a:ext cx="60" cy="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6" name="Line 18"/>
            <p:cNvSpPr>
              <a:spLocks noChangeShapeType="1"/>
            </p:cNvSpPr>
            <p:nvPr/>
          </p:nvSpPr>
          <p:spPr bwMode="auto">
            <a:xfrm flipV="1">
              <a:off x="4330" y="3105"/>
              <a:ext cx="0" cy="6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7" name="Line 19"/>
            <p:cNvSpPr>
              <a:spLocks noChangeShapeType="1"/>
            </p:cNvSpPr>
            <p:nvPr/>
          </p:nvSpPr>
          <p:spPr bwMode="auto">
            <a:xfrm>
              <a:off x="697" y="3480"/>
              <a:ext cx="3815"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7908" name="Group 20"/>
            <p:cNvGrpSpPr>
              <a:grpSpLocks/>
            </p:cNvGrpSpPr>
            <p:nvPr/>
          </p:nvGrpSpPr>
          <p:grpSpPr bwMode="auto">
            <a:xfrm>
              <a:off x="2876" y="3330"/>
              <a:ext cx="606" cy="300"/>
              <a:chOff x="2208" y="3120"/>
              <a:chExt cx="672" cy="192"/>
            </a:xfrm>
          </p:grpSpPr>
          <p:sp>
            <p:nvSpPr>
              <p:cNvPr id="37909" name="Oval 2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0" name="Oval 2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1" name="Rectangle 2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2" name="Line 2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3" name="Line 2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14" name="Group 26"/>
            <p:cNvGrpSpPr>
              <a:grpSpLocks/>
            </p:cNvGrpSpPr>
            <p:nvPr/>
          </p:nvGrpSpPr>
          <p:grpSpPr bwMode="auto">
            <a:xfrm>
              <a:off x="939" y="3368"/>
              <a:ext cx="485" cy="225"/>
              <a:chOff x="2208" y="3120"/>
              <a:chExt cx="672" cy="192"/>
            </a:xfrm>
          </p:grpSpPr>
          <p:sp>
            <p:nvSpPr>
              <p:cNvPr id="37915" name="Oval 27"/>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6" name="Oval 28"/>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7" name="Rectangle 29"/>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8" name="Line 30"/>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9" name="Line 31"/>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7920" name="Line 32"/>
            <p:cNvSpPr>
              <a:spLocks noChangeShapeType="1"/>
            </p:cNvSpPr>
            <p:nvPr/>
          </p:nvSpPr>
          <p:spPr bwMode="auto">
            <a:xfrm>
              <a:off x="576" y="3180"/>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1" name="Line 33"/>
            <p:cNvSpPr>
              <a:spLocks noChangeShapeType="1"/>
            </p:cNvSpPr>
            <p:nvPr/>
          </p:nvSpPr>
          <p:spPr bwMode="auto">
            <a:xfrm>
              <a:off x="576" y="3780"/>
              <a:ext cx="42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2" name="Line 34"/>
            <p:cNvSpPr>
              <a:spLocks noChangeShapeType="1"/>
            </p:cNvSpPr>
            <p:nvPr/>
          </p:nvSpPr>
          <p:spPr bwMode="auto">
            <a:xfrm>
              <a:off x="636" y="3180"/>
              <a:ext cx="0" cy="6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3" name="Line 35"/>
            <p:cNvSpPr>
              <a:spLocks noChangeShapeType="1"/>
            </p:cNvSpPr>
            <p:nvPr/>
          </p:nvSpPr>
          <p:spPr bwMode="auto">
            <a:xfrm>
              <a:off x="1908" y="3030"/>
              <a:ext cx="0" cy="9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4" name="Line 36"/>
            <p:cNvSpPr>
              <a:spLocks noChangeShapeType="1"/>
            </p:cNvSpPr>
            <p:nvPr/>
          </p:nvSpPr>
          <p:spPr bwMode="auto">
            <a:xfrm flipH="1">
              <a:off x="2633" y="2995"/>
              <a:ext cx="1" cy="96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5" name="Line 37"/>
            <p:cNvSpPr>
              <a:spLocks noChangeShapeType="1"/>
            </p:cNvSpPr>
            <p:nvPr/>
          </p:nvSpPr>
          <p:spPr bwMode="auto">
            <a:xfrm>
              <a:off x="3361" y="2915"/>
              <a:ext cx="0" cy="112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6" name="Line 38"/>
            <p:cNvSpPr>
              <a:spLocks noChangeShapeType="1"/>
            </p:cNvSpPr>
            <p:nvPr/>
          </p:nvSpPr>
          <p:spPr bwMode="auto">
            <a:xfrm>
              <a:off x="3664" y="2880"/>
              <a:ext cx="0" cy="3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7" name="Line 39"/>
            <p:cNvSpPr>
              <a:spLocks noChangeShapeType="1"/>
            </p:cNvSpPr>
            <p:nvPr/>
          </p:nvSpPr>
          <p:spPr bwMode="auto">
            <a:xfrm>
              <a:off x="3664" y="3705"/>
              <a:ext cx="0" cy="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8" name="Line 40"/>
            <p:cNvSpPr>
              <a:spLocks noChangeShapeType="1"/>
            </p:cNvSpPr>
            <p:nvPr/>
          </p:nvSpPr>
          <p:spPr bwMode="auto">
            <a:xfrm>
              <a:off x="4149" y="2985"/>
              <a:ext cx="0" cy="97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7931" name="Text Box 43"/>
                <p:cNvSpPr txBox="1">
                  <a:spLocks noChangeArrowheads="1"/>
                </p:cNvSpPr>
                <p:nvPr/>
              </p:nvSpPr>
              <p:spPr bwMode="auto">
                <a:xfrm rot="16200000">
                  <a:off x="1511" y="3116"/>
                  <a:ext cx="591"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37931" name="Text Box 43"/>
                <p:cNvSpPr txBox="1">
                  <a:spLocks noRot="1" noChangeAspect="1" noMove="1" noResize="1" noEditPoints="1" noAdjustHandles="1" noChangeArrowheads="1" noChangeShapeType="1" noTextEdit="1"/>
                </p:cNvSpPr>
                <p:nvPr/>
              </p:nvSpPr>
              <p:spPr bwMode="auto">
                <a:xfrm rot="16200000">
                  <a:off x="1511" y="3095"/>
                  <a:ext cx="591" cy="241"/>
                </a:xfrm>
                <a:prstGeom prst="rect">
                  <a:avLst/>
                </a:prstGeom>
                <a:blipFill rotWithShape="1">
                  <a:blip r:embed="rId2"/>
                  <a:stretch>
                    <a:fillRect l="-7576" r="-25758" b="-62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34" name="Text Box 46"/>
                <p:cNvSpPr txBox="1">
                  <a:spLocks noChangeArrowheads="1"/>
                </p:cNvSpPr>
                <p:nvPr/>
              </p:nvSpPr>
              <p:spPr bwMode="auto">
                <a:xfrm rot="16200000">
                  <a:off x="3407" y="3175"/>
                  <a:ext cx="550"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37934" name="Text Box 46"/>
                <p:cNvSpPr txBox="1">
                  <a:spLocks noRot="1" noChangeAspect="1" noMove="1" noResize="1" noEditPoints="1" noAdjustHandles="1" noChangeArrowheads="1" noChangeShapeType="1" noTextEdit="1"/>
                </p:cNvSpPr>
                <p:nvPr/>
              </p:nvSpPr>
              <p:spPr bwMode="auto">
                <a:xfrm rot="16200000">
                  <a:off x="3407" y="3154"/>
                  <a:ext cx="550" cy="241"/>
                </a:xfrm>
                <a:prstGeom prst="rect">
                  <a:avLst/>
                </a:prstGeom>
                <a:blipFill rotWithShape="1">
                  <a:blip r:embed="rId3"/>
                  <a:stretch>
                    <a:fillRect l="-7576" r="-25758" b="-134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7935" name="Line 47"/>
            <p:cNvSpPr>
              <a:spLocks noChangeShapeType="1"/>
            </p:cNvSpPr>
            <p:nvPr/>
          </p:nvSpPr>
          <p:spPr bwMode="auto">
            <a:xfrm>
              <a:off x="2311" y="3000"/>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36" name="Line 48"/>
            <p:cNvSpPr>
              <a:spLocks noChangeShapeType="1"/>
            </p:cNvSpPr>
            <p:nvPr/>
          </p:nvSpPr>
          <p:spPr bwMode="auto">
            <a:xfrm>
              <a:off x="2311" y="3960"/>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37" name="Line 49"/>
            <p:cNvSpPr>
              <a:spLocks noChangeShapeType="1"/>
            </p:cNvSpPr>
            <p:nvPr/>
          </p:nvSpPr>
          <p:spPr bwMode="auto">
            <a:xfrm>
              <a:off x="3787" y="3000"/>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38" name="Line 50"/>
            <p:cNvSpPr>
              <a:spLocks noChangeShapeType="1"/>
            </p:cNvSpPr>
            <p:nvPr/>
          </p:nvSpPr>
          <p:spPr bwMode="auto">
            <a:xfrm>
              <a:off x="3787" y="3960"/>
              <a:ext cx="492" cy="0"/>
            </a:xfrm>
            <a:prstGeom prst="line">
              <a:avLst/>
            </a:prstGeom>
            <a:noFill/>
            <a:ln w="5715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39" name="Line 51"/>
            <p:cNvSpPr>
              <a:spLocks noChangeShapeType="1"/>
            </p:cNvSpPr>
            <p:nvPr/>
          </p:nvSpPr>
          <p:spPr bwMode="auto">
            <a:xfrm>
              <a:off x="2803" y="4040"/>
              <a:ext cx="760"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40" name="Line 52"/>
            <p:cNvSpPr>
              <a:spLocks noChangeShapeType="1"/>
            </p:cNvSpPr>
            <p:nvPr/>
          </p:nvSpPr>
          <p:spPr bwMode="auto">
            <a:xfrm>
              <a:off x="879" y="3160"/>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41" name="Line 53"/>
            <p:cNvSpPr>
              <a:spLocks noChangeShapeType="1"/>
            </p:cNvSpPr>
            <p:nvPr/>
          </p:nvSpPr>
          <p:spPr bwMode="auto">
            <a:xfrm>
              <a:off x="879" y="3800"/>
              <a:ext cx="627"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42" name="Line 54"/>
            <p:cNvSpPr>
              <a:spLocks noChangeShapeType="1"/>
            </p:cNvSpPr>
            <p:nvPr/>
          </p:nvSpPr>
          <p:spPr bwMode="auto">
            <a:xfrm>
              <a:off x="2803" y="2920"/>
              <a:ext cx="805"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37943" name="Text Box 55"/>
                <p:cNvSpPr txBox="1">
                  <a:spLocks noChangeArrowheads="1"/>
                </p:cNvSpPr>
                <p:nvPr/>
              </p:nvSpPr>
              <p:spPr bwMode="auto">
                <a:xfrm rot="16200000">
                  <a:off x="3646" y="3198"/>
                  <a:ext cx="719"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37943" name="Text Box 55"/>
                <p:cNvSpPr txBox="1">
                  <a:spLocks noRot="1" noChangeAspect="1" noMove="1" noResize="1" noEditPoints="1" noAdjustHandles="1" noChangeArrowheads="1" noChangeShapeType="1" noTextEdit="1"/>
                </p:cNvSpPr>
                <p:nvPr/>
              </p:nvSpPr>
              <p:spPr bwMode="auto">
                <a:xfrm rot="16200000">
                  <a:off x="3646" y="3177"/>
                  <a:ext cx="719" cy="241"/>
                </a:xfrm>
                <a:prstGeom prst="rect">
                  <a:avLst/>
                </a:prstGeom>
                <a:blipFill rotWithShape="1">
                  <a:blip r:embed="rId4"/>
                  <a:stretch>
                    <a:fillRect l="-7576" r="-25758" b="-51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44" name="Text Box 56"/>
                <p:cNvSpPr txBox="1">
                  <a:spLocks noChangeArrowheads="1"/>
                </p:cNvSpPr>
                <p:nvPr/>
              </p:nvSpPr>
              <p:spPr bwMode="auto">
                <a:xfrm rot="16200000">
                  <a:off x="159" y="3310"/>
                  <a:ext cx="685"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45n7</a:t>
                  </a:r>
                </a:p>
              </p:txBody>
            </p:sp>
          </mc:Choice>
          <mc:Fallback xmlns="">
            <p:sp>
              <p:nvSpPr>
                <p:cNvPr id="37944" name="Text Box 56"/>
                <p:cNvSpPr txBox="1">
                  <a:spLocks noRot="1" noChangeAspect="1" noMove="1" noResize="1" noEditPoints="1" noAdjustHandles="1" noChangeArrowheads="1" noChangeShapeType="1" noTextEdit="1"/>
                </p:cNvSpPr>
                <p:nvPr/>
              </p:nvSpPr>
              <p:spPr bwMode="auto">
                <a:xfrm rot="16200000">
                  <a:off x="159" y="3289"/>
                  <a:ext cx="685" cy="241"/>
                </a:xfrm>
                <a:prstGeom prst="rect">
                  <a:avLst/>
                </a:prstGeom>
                <a:blipFill rotWithShape="1">
                  <a:blip r:embed="rId5"/>
                  <a:stretch>
                    <a:fillRect l="-7576" r="-25758" b="-53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45" name="Text Box 57"/>
                <p:cNvSpPr txBox="1">
                  <a:spLocks noChangeArrowheads="1"/>
                </p:cNvSpPr>
                <p:nvPr/>
              </p:nvSpPr>
              <p:spPr bwMode="auto">
                <a:xfrm rot="16200000">
                  <a:off x="2891" y="3186"/>
                  <a:ext cx="694"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58r6</a:t>
                  </a:r>
                </a:p>
              </p:txBody>
            </p:sp>
          </mc:Choice>
          <mc:Fallback xmlns="">
            <p:sp>
              <p:nvSpPr>
                <p:cNvPr id="37945" name="Text Box 57"/>
                <p:cNvSpPr txBox="1">
                  <a:spLocks noRot="1" noChangeAspect="1" noMove="1" noResize="1" noEditPoints="1" noAdjustHandles="1" noChangeArrowheads="1" noChangeShapeType="1" noTextEdit="1"/>
                </p:cNvSpPr>
                <p:nvPr/>
              </p:nvSpPr>
              <p:spPr bwMode="auto">
                <a:xfrm rot="16200000">
                  <a:off x="2891" y="3165"/>
                  <a:ext cx="694" cy="241"/>
                </a:xfrm>
                <a:prstGeom prst="rect">
                  <a:avLst/>
                </a:prstGeom>
                <a:blipFill rotWithShape="1">
                  <a:blip r:embed="rId6"/>
                  <a:stretch>
                    <a:fillRect l="-7576" r="-25758" b="-105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47" name="Text Box 59"/>
                <p:cNvSpPr txBox="1">
                  <a:spLocks noChangeArrowheads="1"/>
                </p:cNvSpPr>
                <p:nvPr/>
              </p:nvSpPr>
              <p:spPr bwMode="auto">
                <a:xfrm rot="16200000">
                  <a:off x="2139" y="3351"/>
                  <a:ext cx="763" cy="19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37947" name="Text Box 59"/>
                <p:cNvSpPr txBox="1">
                  <a:spLocks noRot="1" noChangeAspect="1" noMove="1" noResize="1" noEditPoints="1" noAdjustHandles="1" noChangeArrowheads="1" noChangeShapeType="1" noTextEdit="1"/>
                </p:cNvSpPr>
                <p:nvPr/>
              </p:nvSpPr>
              <p:spPr bwMode="auto">
                <a:xfrm rot="16200000">
                  <a:off x="2139" y="3330"/>
                  <a:ext cx="763" cy="241"/>
                </a:xfrm>
                <a:prstGeom prst="rect">
                  <a:avLst/>
                </a:prstGeom>
                <a:blipFill rotWithShape="1">
                  <a:blip r:embed="rId7"/>
                  <a:stretch>
                    <a:fillRect l="-7576" r="-25758" b="-96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mc:AlternateContent xmlns:mc="http://schemas.openxmlformats.org/markup-compatibility/2006" xmlns:a14="http://schemas.microsoft.com/office/drawing/2010/main">
        <mc:Choice Requires="a14">
          <p:sp>
            <p:nvSpPr>
              <p:cNvPr id="37948" name="Text Box 60"/>
              <p:cNvSpPr txBox="1">
                <a:spLocks noChangeArrowheads="1"/>
              </p:cNvSpPr>
              <p:nvPr/>
            </p:nvSpPr>
            <p:spPr bwMode="auto">
              <a:xfrm>
                <a:off x="1600794" y="1121575"/>
                <a:ext cx="15051336" cy="148872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lvl1pPr marL="457200" indent="-457200">
                  <a:defRPr kumimoji="1" sz="2400">
                    <a:solidFill>
                      <a:schemeClr val="tx1"/>
                    </a:solidFill>
                    <a:latin typeface="Times New Roman" pitchFamily="18" charset="0"/>
                    <a:ea typeface="宋体" pitchFamily="2" charset="-122"/>
                  </a:defRPr>
                </a:lvl1pPr>
                <a:lvl2pPr marL="914400" indent="-457200">
                  <a:defRPr kumimoji="1" sz="2400">
                    <a:solidFill>
                      <a:schemeClr val="tx1"/>
                    </a:solidFill>
                    <a:latin typeface="Times New Roman" pitchFamily="18" charset="0"/>
                    <a:ea typeface="宋体" pitchFamily="2" charset="-122"/>
                  </a:defRPr>
                </a:lvl2pPr>
                <a:lvl3pPr marL="1371600" indent="-457200">
                  <a:defRPr kumimoji="1" sz="2400">
                    <a:solidFill>
                      <a:schemeClr val="tx1"/>
                    </a:solidFill>
                    <a:latin typeface="Times New Roman" pitchFamily="18" charset="0"/>
                    <a:ea typeface="宋体" pitchFamily="2" charset="-122"/>
                  </a:defRPr>
                </a:lvl3pPr>
                <a:lvl4pPr marL="1828800" indent="-457200">
                  <a:defRPr kumimoji="1" sz="2400">
                    <a:solidFill>
                      <a:schemeClr val="tx1"/>
                    </a:solidFill>
                    <a:latin typeface="Times New Roman" pitchFamily="18" charset="0"/>
                    <a:ea typeface="宋体" pitchFamily="2" charset="-122"/>
                  </a:defRPr>
                </a:lvl4pPr>
                <a:lvl5pPr marL="2286000" indent="-457200">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20000"/>
                  </a:lnSpc>
                </a:pPr>
                <a:r>
                  <a:rPr lang="zh-CN" altLang="en-US" b="1" dirty="0" smtClean="0"/>
                  <a:t> </a:t>
                </a:r>
                <a:r>
                  <a:rPr lang="zh-CN" altLang="en-US" sz="3600" b="1" dirty="0" smtClean="0"/>
                  <a:t>（</a:t>
                </a:r>
                <a:r>
                  <a:rPr lang="zh-CN" altLang="en-US" sz="3600" b="1" dirty="0"/>
                  <a:t>1）2－</a:t>
                </a:r>
                <a:r>
                  <a:rPr lang="en-US" altLang="zh-CN" sz="3600" b="1" dirty="0">
                    <a:ea typeface="Cambria Math"/>
                  </a:rPr>
                  <a:t> </a:t>
                </a:r>
                <a14:m>
                  <m:oMath xmlns:m="http://schemas.openxmlformats.org/officeDocument/2006/math">
                    <m:r>
                      <a:rPr lang="en-US" altLang="zh-CN" sz="3600" b="1" i="1" dirty="0">
                        <a:latin typeface="Cambria Math"/>
                        <a:ea typeface="Cambria Math"/>
                      </a:rPr>
                      <m:t>∅ </m:t>
                    </m:r>
                  </m:oMath>
                </a14:m>
                <a:r>
                  <a:rPr lang="en-US" altLang="zh-CN" sz="3600" b="1" dirty="0"/>
                  <a:t>55k6</a:t>
                </a:r>
                <a:r>
                  <a:rPr lang="zh-CN" altLang="en-US" sz="3600" b="1" dirty="0"/>
                  <a:t>轴颈表面粗糙度轮廓查表6</a:t>
                </a:r>
                <a:r>
                  <a:rPr lang="zh-CN" altLang="en-US" sz="3600" b="1" dirty="0" smtClean="0"/>
                  <a:t>.</a:t>
                </a:r>
                <a:r>
                  <a:rPr lang="en-US" altLang="zh-CN" sz="3600" b="1" dirty="0" smtClean="0"/>
                  <a:t>6</a:t>
                </a:r>
                <a:r>
                  <a:rPr lang="zh-CN" altLang="en-US" sz="3600" b="1" dirty="0" smtClean="0"/>
                  <a:t> </a:t>
                </a:r>
                <a:r>
                  <a:rPr lang="zh-CN" altLang="en-US" sz="3600" b="1" dirty="0"/>
                  <a:t>,得</a:t>
                </a:r>
                <a:r>
                  <a:rPr lang="en-US" altLang="zh-CN" sz="3600" b="1" i="1" dirty="0"/>
                  <a:t>Ra</a:t>
                </a:r>
                <a:r>
                  <a:rPr lang="zh-CN" altLang="en-US" sz="3600" b="1" dirty="0" smtClean="0"/>
                  <a:t>上限值</a:t>
                </a:r>
                <a:r>
                  <a:rPr lang="zh-CN" altLang="en-US" sz="3600" b="1" dirty="0"/>
                  <a:t>为0.8</a:t>
                </a:r>
                <a:r>
                  <a:rPr lang="en-US" altLang="zh-CN" sz="3600" b="1" dirty="0" err="1"/>
                  <a:t>μm</a:t>
                </a:r>
                <a:r>
                  <a:rPr lang="en-US" altLang="zh-CN" sz="3600" b="1" dirty="0" smtClean="0"/>
                  <a:t>；</a:t>
                </a:r>
              </a:p>
              <a:p>
                <a:pPr>
                  <a:lnSpc>
                    <a:spcPct val="120000"/>
                  </a:lnSpc>
                </a:pPr>
                <a:r>
                  <a:rPr lang="en-US" altLang="zh-CN" sz="3600" b="1" dirty="0">
                    <a:ea typeface="Cambria Math"/>
                  </a:rPr>
                  <a:t> </a:t>
                </a:r>
                <a:r>
                  <a:rPr lang="en-US" altLang="zh-CN" sz="3600" b="1" dirty="0" smtClean="0">
                    <a:ea typeface="Cambria Math"/>
                  </a:rPr>
                  <a:t>          </a:t>
                </a:r>
                <a14:m>
                  <m:oMath xmlns:m="http://schemas.openxmlformats.org/officeDocument/2006/math">
                    <m:r>
                      <a:rPr lang="en-US" altLang="zh-CN" sz="3600" b="1" i="1" dirty="0">
                        <a:latin typeface="Cambria Math"/>
                        <a:ea typeface="Cambria Math"/>
                      </a:rPr>
                      <m:t>∅ </m:t>
                    </m:r>
                  </m:oMath>
                </a14:m>
                <a:r>
                  <a:rPr lang="en-US" altLang="zh-CN" sz="3600" b="1" dirty="0"/>
                  <a:t>65</a:t>
                </a:r>
                <a:r>
                  <a:rPr lang="zh-CN" altLang="en-US" sz="3600" b="1" dirty="0"/>
                  <a:t>两端面</a:t>
                </a:r>
                <a:r>
                  <a:rPr lang="en-US" altLang="zh-CN" sz="3600" b="1" i="1" dirty="0"/>
                  <a:t>Ra</a:t>
                </a:r>
                <a:r>
                  <a:rPr lang="zh-CN" altLang="en-US" sz="3600" b="1" dirty="0"/>
                  <a:t>上限值</a:t>
                </a:r>
                <a:r>
                  <a:rPr lang="zh-CN" altLang="en-US" sz="3600" b="1" dirty="0" smtClean="0"/>
                  <a:t>为</a:t>
                </a:r>
                <a:r>
                  <a:rPr lang="en-US" altLang="zh-CN" sz="3600" b="1" dirty="0" smtClean="0"/>
                  <a:t>6</a:t>
                </a:r>
                <a:r>
                  <a:rPr lang="zh-CN" altLang="en-US" sz="3600" b="1" dirty="0" smtClean="0"/>
                  <a:t>.</a:t>
                </a:r>
                <a:r>
                  <a:rPr lang="en-US" altLang="zh-CN" sz="3600" b="1" dirty="0"/>
                  <a:t>3</a:t>
                </a:r>
                <a:r>
                  <a:rPr lang="zh-CN" altLang="en-US" sz="3600" b="1" dirty="0" smtClean="0"/>
                  <a:t> </a:t>
                </a:r>
                <a:r>
                  <a:rPr lang="en-US" altLang="zh-CN" sz="3600" b="1" dirty="0" err="1"/>
                  <a:t>μm</a:t>
                </a:r>
                <a:r>
                  <a:rPr lang="zh-CN" altLang="en-US" sz="3600" b="1" dirty="0"/>
                  <a:t> 。</a:t>
                </a:r>
              </a:p>
            </p:txBody>
          </p:sp>
        </mc:Choice>
        <mc:Fallback xmlns="">
          <p:sp>
            <p:nvSpPr>
              <p:cNvPr id="37948" name="Text Box 60"/>
              <p:cNvSpPr txBox="1">
                <a:spLocks noRot="1" noChangeAspect="1" noMove="1" noResize="1" noEditPoints="1" noAdjustHandles="1" noChangeArrowheads="1" noChangeShapeType="1" noTextEdit="1"/>
              </p:cNvSpPr>
              <p:nvPr/>
            </p:nvSpPr>
            <p:spPr bwMode="auto">
              <a:xfrm>
                <a:off x="1600794" y="1121575"/>
                <a:ext cx="15051336" cy="1488722"/>
              </a:xfrm>
              <a:prstGeom prst="rect">
                <a:avLst/>
              </a:prstGeom>
              <a:blipFill rotWithShape="1">
                <a:blip r:embed="rId8"/>
                <a:stretch>
                  <a:fillRect l="-324" t="-2459" b="-819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51" name="Text Box 63"/>
              <p:cNvSpPr txBox="1">
                <a:spLocks noChangeArrowheads="1"/>
              </p:cNvSpPr>
              <p:nvPr/>
            </p:nvSpPr>
            <p:spPr bwMode="auto">
              <a:xfrm>
                <a:off x="1602458" y="2412027"/>
                <a:ext cx="14427643" cy="243051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en-US" altLang="zh-CN" b="1" dirty="0"/>
                  <a:t>（2） </a:t>
                </a:r>
                <a14:m>
                  <m:oMath xmlns:m="http://schemas.openxmlformats.org/officeDocument/2006/math">
                    <m:r>
                      <a:rPr lang="en-US" altLang="zh-CN" b="1" i="1" dirty="0">
                        <a:latin typeface="Cambria Math"/>
                        <a:ea typeface="Cambria Math"/>
                      </a:rPr>
                      <m:t>∅ </m:t>
                    </m:r>
                  </m:oMath>
                </a14:m>
                <a:r>
                  <a:rPr lang="en-US" altLang="zh-CN" b="1" dirty="0"/>
                  <a:t>45n7</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58r6</a:t>
                </a:r>
                <a:r>
                  <a:rPr lang="zh-CN" altLang="en-US" b="1" dirty="0"/>
                  <a:t>轴颈表面粗糙度轮廓</a:t>
                </a:r>
                <a:r>
                  <a:rPr lang="en-US" altLang="zh-CN" b="1" i="1" dirty="0"/>
                  <a:t>Ra</a:t>
                </a:r>
                <a:r>
                  <a:rPr lang="zh-CN" altLang="en-US" b="1" dirty="0"/>
                  <a:t>上限值为0.8 </a:t>
                </a:r>
                <a:r>
                  <a:rPr lang="en-US" altLang="zh-CN" b="1" dirty="0" err="1" smtClean="0"/>
                  <a:t>μm</a:t>
                </a:r>
                <a:endParaRPr lang="en-US" altLang="zh-CN" b="1" dirty="0" smtClean="0"/>
              </a:p>
              <a:p>
                <a:pPr>
                  <a:lnSpc>
                    <a:spcPct val="120000"/>
                  </a:lnSpc>
                </a:pPr>
                <a:r>
                  <a:rPr lang="en-US" altLang="zh-CN" b="1" dirty="0"/>
                  <a:t> </a:t>
                </a:r>
                <a:r>
                  <a:rPr lang="en-US" altLang="zh-CN" b="1" dirty="0" smtClean="0"/>
                  <a:t>   </a:t>
                </a:r>
                <a:r>
                  <a:rPr lang="zh-CN" altLang="en-US" b="1" dirty="0" smtClean="0"/>
                  <a:t>   (</a:t>
                </a:r>
                <a:r>
                  <a:rPr lang="zh-CN" altLang="en-US" b="1" dirty="0"/>
                  <a:t>参考表5.7选取</a:t>
                </a:r>
                <a:r>
                  <a:rPr lang="en-US" altLang="zh-CN" b="1" dirty="0"/>
                  <a:t>)。</a:t>
                </a:r>
                <a:r>
                  <a:rPr lang="zh-CN" altLang="en-US" b="1" dirty="0"/>
                  <a:t>定位端面表面粗糙度</a:t>
                </a:r>
                <a:r>
                  <a:rPr lang="en-US" altLang="zh-CN" b="1" i="1" dirty="0"/>
                  <a:t>Ra</a:t>
                </a:r>
                <a:r>
                  <a:rPr lang="zh-CN" altLang="en-US" b="1" dirty="0"/>
                  <a:t>上限值分别</a:t>
                </a:r>
                <a:r>
                  <a:rPr lang="zh-CN" altLang="en-US" b="1" dirty="0" smtClean="0"/>
                  <a:t>为 </a:t>
                </a:r>
                <a:endParaRPr lang="en-US" altLang="zh-CN" b="1" dirty="0" smtClean="0"/>
              </a:p>
              <a:p>
                <a:pPr>
                  <a:lnSpc>
                    <a:spcPct val="120000"/>
                  </a:lnSpc>
                </a:pPr>
                <a:r>
                  <a:rPr lang="en-US" altLang="zh-CN" b="1" dirty="0"/>
                  <a:t> </a:t>
                </a:r>
                <a:r>
                  <a:rPr lang="en-US" altLang="zh-CN" b="1" dirty="0" smtClean="0"/>
                  <a:t>      </a:t>
                </a:r>
                <a:r>
                  <a:rPr lang="zh-CN" altLang="en-US" b="1" dirty="0" smtClean="0"/>
                  <a:t> 3.2 和1.6 </a:t>
                </a:r>
                <a:r>
                  <a:rPr lang="en-US" altLang="zh-CN" b="1" dirty="0" err="1" smtClean="0"/>
                  <a:t>μm</a:t>
                </a:r>
                <a:r>
                  <a:rPr lang="en-US" altLang="zh-CN" b="1" dirty="0" smtClean="0"/>
                  <a:t>。</a:t>
                </a:r>
                <a:endParaRPr lang="zh-CN" altLang="en-US" b="1" dirty="0"/>
              </a:p>
            </p:txBody>
          </p:sp>
        </mc:Choice>
        <mc:Fallback xmlns="">
          <p:sp>
            <p:nvSpPr>
              <p:cNvPr id="37951" name="Text Box 63"/>
              <p:cNvSpPr txBox="1">
                <a:spLocks noRot="1" noChangeAspect="1" noMove="1" noResize="1" noEditPoints="1" noAdjustHandles="1" noChangeArrowheads="1" noChangeShapeType="1" noTextEdit="1"/>
              </p:cNvSpPr>
              <p:nvPr/>
            </p:nvSpPr>
            <p:spPr bwMode="auto">
              <a:xfrm>
                <a:off x="1602458" y="2412027"/>
                <a:ext cx="14427643" cy="2430518"/>
              </a:xfrm>
              <a:prstGeom prst="rect">
                <a:avLst/>
              </a:prstGeom>
              <a:blipFill rotWithShape="1">
                <a:blip r:embed="rId9"/>
                <a:stretch>
                  <a:fillRect l="-1098" t="-2261" b="-603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952" name="Text Box 64"/>
              <p:cNvSpPr txBox="1">
                <a:spLocks noChangeArrowheads="1"/>
              </p:cNvSpPr>
              <p:nvPr/>
            </p:nvSpPr>
            <p:spPr bwMode="auto">
              <a:xfrm>
                <a:off x="1663164" y="4681325"/>
                <a:ext cx="14366937" cy="16733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（3）</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52</a:t>
                </a:r>
                <a:r>
                  <a:rPr lang="zh-CN" altLang="en-US" b="1" dirty="0"/>
                  <a:t>轴颈与密封件接触，此表面表面粗糙度一般选</a:t>
                </a:r>
                <a:r>
                  <a:rPr lang="en-US" altLang="zh-CN" b="1" i="1" dirty="0" smtClean="0"/>
                  <a:t>Ra</a:t>
                </a:r>
              </a:p>
              <a:p>
                <a:pPr>
                  <a:lnSpc>
                    <a:spcPct val="120000"/>
                  </a:lnSpc>
                </a:pPr>
                <a:r>
                  <a:rPr lang="en-US" altLang="zh-CN" b="1" i="1" dirty="0"/>
                  <a:t> </a:t>
                </a:r>
                <a:r>
                  <a:rPr lang="en-US" altLang="zh-CN" b="1" i="1" dirty="0" smtClean="0"/>
                  <a:t>        </a:t>
                </a:r>
                <a:r>
                  <a:rPr lang="zh-CN" altLang="en-US" b="1" dirty="0" smtClean="0"/>
                  <a:t>上 限值</a:t>
                </a:r>
                <a:r>
                  <a:rPr lang="zh-CN" altLang="en-US" b="1" dirty="0"/>
                  <a:t>为</a:t>
                </a:r>
                <a:r>
                  <a:rPr lang="en-US" altLang="zh-CN" b="1" dirty="0"/>
                  <a:t>3.2 </a:t>
                </a:r>
                <a:r>
                  <a:rPr lang="en-US" altLang="zh-CN" b="1" dirty="0" err="1"/>
                  <a:t>μm</a:t>
                </a:r>
                <a:r>
                  <a:rPr lang="en-US" altLang="zh-CN" b="1" dirty="0"/>
                  <a:t>。</a:t>
                </a:r>
                <a:endParaRPr lang="zh-CN" altLang="en-US" b="1" dirty="0"/>
              </a:p>
            </p:txBody>
          </p:sp>
        </mc:Choice>
        <mc:Fallback xmlns="">
          <p:sp>
            <p:nvSpPr>
              <p:cNvPr id="37952" name="Text Box 64"/>
              <p:cNvSpPr txBox="1">
                <a:spLocks noRot="1" noChangeAspect="1" noMove="1" noResize="1" noEditPoints="1" noAdjustHandles="1" noChangeArrowheads="1" noChangeShapeType="1" noTextEdit="1"/>
              </p:cNvSpPr>
              <p:nvPr/>
            </p:nvSpPr>
            <p:spPr bwMode="auto">
              <a:xfrm>
                <a:off x="1663164" y="4681325"/>
                <a:ext cx="14366937" cy="1673388"/>
              </a:xfrm>
              <a:prstGeom prst="rect">
                <a:avLst/>
              </a:prstGeom>
              <a:blipFill rotWithShape="1">
                <a:blip r:embed="rId10"/>
                <a:stretch>
                  <a:fillRect l="-1103" t="-3285" b="-912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2"/>
                                        </p:tgtEl>
                                        <p:attrNameLst>
                                          <p:attrName>style.visibility</p:attrName>
                                        </p:attrNameLst>
                                      </p:cBhvr>
                                      <p:to>
                                        <p:strVal val="visible"/>
                                      </p:to>
                                    </p:set>
                                    <p:animEffect transition="in" filter="wipe(left)">
                                      <p:cBhvr>
                                        <p:cTn id="7" dur="300"/>
                                        <p:tgtEl>
                                          <p:spTgt spid="378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37954"/>
                                        </p:tgtEl>
                                        <p:attrNameLst>
                                          <p:attrName>style.visibility</p:attrName>
                                        </p:attrNameLst>
                                      </p:cBhvr>
                                      <p:to>
                                        <p:strVal val="visible"/>
                                      </p:to>
                                    </p:set>
                                    <p:anim calcmode="lin" valueType="num">
                                      <p:cBhvr additive="base">
                                        <p:cTn id="12" dur="500" fill="hold"/>
                                        <p:tgtEl>
                                          <p:spTgt spid="37954"/>
                                        </p:tgtEl>
                                        <p:attrNameLst>
                                          <p:attrName>ppt_x</p:attrName>
                                        </p:attrNameLst>
                                      </p:cBhvr>
                                      <p:tavLst>
                                        <p:tav tm="0">
                                          <p:val>
                                            <p:strVal val="0-#ppt_w/2"/>
                                          </p:val>
                                        </p:tav>
                                        <p:tav tm="100000">
                                          <p:val>
                                            <p:strVal val="#ppt_x"/>
                                          </p:val>
                                        </p:tav>
                                      </p:tavLst>
                                    </p:anim>
                                    <p:anim calcmode="lin" valueType="num">
                                      <p:cBhvr additive="base">
                                        <p:cTn id="13" dur="500" fill="hold"/>
                                        <p:tgtEl>
                                          <p:spTgt spid="3795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7948"/>
                                        </p:tgtEl>
                                        <p:attrNameLst>
                                          <p:attrName>style.visibility</p:attrName>
                                        </p:attrNameLst>
                                      </p:cBhvr>
                                      <p:to>
                                        <p:strVal val="visible"/>
                                      </p:to>
                                    </p:set>
                                    <p:animEffect transition="in" filter="wipe(left)">
                                      <p:cBhvr>
                                        <p:cTn id="18" dur="300"/>
                                        <p:tgtEl>
                                          <p:spTgt spid="379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7951"/>
                                        </p:tgtEl>
                                        <p:attrNameLst>
                                          <p:attrName>style.visibility</p:attrName>
                                        </p:attrNameLst>
                                      </p:cBhvr>
                                      <p:to>
                                        <p:strVal val="visible"/>
                                      </p:to>
                                    </p:set>
                                    <p:animEffect transition="in" filter="wipe(left)">
                                      <p:cBhvr>
                                        <p:cTn id="23" dur="300"/>
                                        <p:tgtEl>
                                          <p:spTgt spid="3795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37952"/>
                                        </p:tgtEl>
                                        <p:attrNameLst>
                                          <p:attrName>style.visibility</p:attrName>
                                        </p:attrNameLst>
                                      </p:cBhvr>
                                      <p:to>
                                        <p:strVal val="visible"/>
                                      </p:to>
                                    </p:set>
                                    <p:animEffect transition="in" filter="wipe(left)">
                                      <p:cBhvr>
                                        <p:cTn id="28" dur="300"/>
                                        <p:tgtEl>
                                          <p:spTgt spid="37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948" grpId="0" autoUpdateAnimBg="0"/>
      <p:bldP spid="37951" grpId="0" autoUpdateAnimBg="0"/>
      <p:bldP spid="3795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5"/>
          <p:cNvSpPr>
            <a:spLocks noGrp="1"/>
          </p:cNvSpPr>
          <p:nvPr>
            <p:ph type="sldNum" sz="quarter" idx="12"/>
          </p:nvPr>
        </p:nvSpPr>
        <p:spPr>
          <a:xfrm>
            <a:off x="13057464" y="124123"/>
            <a:ext cx="3638020" cy="674476"/>
          </a:xfrm>
        </p:spPr>
        <p:txBody>
          <a:bodyPr/>
          <a:lstStyle/>
          <a:p>
            <a:fld id="{88AACED6-11AF-4736-98D3-12EFE29101BC}" type="slidenum">
              <a:rPr lang="zh-CN" altLang="en-US"/>
              <a:pPr/>
              <a:t>39</a:t>
            </a:fld>
            <a:endParaRPr lang="en-US" altLang="zh-CN"/>
          </a:p>
        </p:txBody>
      </p:sp>
      <mc:AlternateContent xmlns:mc="http://schemas.openxmlformats.org/markup-compatibility/2006" xmlns:a14="http://schemas.microsoft.com/office/drawing/2010/main">
        <mc:Choice Requires="a14">
          <p:sp>
            <p:nvSpPr>
              <p:cNvPr id="64516" name="Text Box 4"/>
              <p:cNvSpPr txBox="1">
                <a:spLocks noChangeArrowheads="1"/>
              </p:cNvSpPr>
              <p:nvPr/>
            </p:nvSpPr>
            <p:spPr bwMode="auto">
              <a:xfrm>
                <a:off x="1413685" y="738256"/>
                <a:ext cx="14677122" cy="16733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smtClean="0"/>
                  <a:t>       (</a:t>
                </a:r>
                <a:r>
                  <a:rPr lang="zh-CN" altLang="en-US" b="1" dirty="0"/>
                  <a:t>4) </a:t>
                </a:r>
                <a14:m>
                  <m:oMath xmlns:m="http://schemas.openxmlformats.org/officeDocument/2006/math">
                    <m:r>
                      <a:rPr lang="en-US" altLang="zh-CN" b="1" i="1" dirty="0">
                        <a:latin typeface="Cambria Math"/>
                        <a:ea typeface="Cambria Math"/>
                      </a:rPr>
                      <m:t>∅ </m:t>
                    </m:r>
                  </m:oMath>
                </a14:m>
                <a:r>
                  <a:rPr lang="en-US" altLang="zh-CN" b="1" dirty="0"/>
                  <a:t>45n7</a:t>
                </a:r>
                <a:r>
                  <a:rPr lang="zh-CN" altLang="en-US" b="1" dirty="0"/>
                  <a:t>和</a:t>
                </a:r>
                <a14:m>
                  <m:oMath xmlns:m="http://schemas.openxmlformats.org/officeDocument/2006/math">
                    <m:r>
                      <a:rPr lang="en-US" altLang="zh-CN" b="1" i="1" dirty="0">
                        <a:latin typeface="Cambria Math"/>
                        <a:ea typeface="Cambria Math"/>
                      </a:rPr>
                      <m:t>∅ </m:t>
                    </m:r>
                  </m:oMath>
                </a14:m>
                <a:r>
                  <a:rPr lang="en-US" altLang="zh-CN" b="1" dirty="0"/>
                  <a:t>58r6</a:t>
                </a:r>
                <a:r>
                  <a:rPr lang="zh-CN" altLang="en-US" b="1" dirty="0"/>
                  <a:t>轴颈两键槽</a:t>
                </a:r>
                <a:r>
                  <a:rPr lang="zh-CN" altLang="en-US" b="1" dirty="0">
                    <a:solidFill>
                      <a:srgbClr val="CC0066"/>
                    </a:solidFill>
                  </a:rPr>
                  <a:t>配合表面</a:t>
                </a:r>
                <a:r>
                  <a:rPr lang="zh-CN" altLang="en-US" b="1" dirty="0"/>
                  <a:t>表面粗糙度轮廓一般  </a:t>
                </a:r>
                <a:r>
                  <a:rPr lang="zh-CN" altLang="en-US" b="1" dirty="0" smtClean="0"/>
                  <a:t>选</a:t>
                </a:r>
                <a:r>
                  <a:rPr lang="en-US" altLang="zh-CN" b="1" i="1" dirty="0"/>
                  <a:t>Ra</a:t>
                </a:r>
                <a:r>
                  <a:rPr lang="zh-CN" altLang="en-US" b="1" dirty="0"/>
                  <a:t>上限值为</a:t>
                </a:r>
                <a:r>
                  <a:rPr lang="zh-CN" altLang="en-US" b="1" dirty="0">
                    <a:solidFill>
                      <a:srgbClr val="CC0066"/>
                    </a:solidFill>
                  </a:rPr>
                  <a:t>3.2 </a:t>
                </a:r>
                <a:r>
                  <a:rPr lang="en-US" altLang="zh-CN" b="1" dirty="0" err="1">
                    <a:solidFill>
                      <a:srgbClr val="CC0066"/>
                    </a:solidFill>
                  </a:rPr>
                  <a:t>μm</a:t>
                </a:r>
                <a:r>
                  <a:rPr lang="en-US" altLang="zh-CN" b="1" dirty="0"/>
                  <a:t>；</a:t>
                </a:r>
                <a:r>
                  <a:rPr lang="zh-CN" altLang="en-US" b="1" dirty="0">
                    <a:solidFill>
                      <a:srgbClr val="CC0066"/>
                    </a:solidFill>
                  </a:rPr>
                  <a:t>键槽底部</a:t>
                </a:r>
                <a:r>
                  <a:rPr lang="zh-CN" altLang="en-US" b="1" dirty="0"/>
                  <a:t>选</a:t>
                </a:r>
                <a:r>
                  <a:rPr lang="zh-CN" altLang="en-US" b="1" dirty="0">
                    <a:solidFill>
                      <a:srgbClr val="CC0066"/>
                    </a:solidFill>
                  </a:rPr>
                  <a:t>6.3 </a:t>
                </a:r>
                <a:r>
                  <a:rPr lang="en-US" altLang="zh-CN" b="1" dirty="0" err="1">
                    <a:solidFill>
                      <a:srgbClr val="CC0066"/>
                    </a:solidFill>
                  </a:rPr>
                  <a:t>μm</a:t>
                </a:r>
                <a:r>
                  <a:rPr lang="en-US" altLang="zh-CN" b="1" dirty="0"/>
                  <a:t>。</a:t>
                </a:r>
              </a:p>
            </p:txBody>
          </p:sp>
        </mc:Choice>
        <mc:Fallback xmlns="">
          <p:sp>
            <p:nvSpPr>
              <p:cNvPr id="64516" name="Text Box 4"/>
              <p:cNvSpPr txBox="1">
                <a:spLocks noRot="1" noChangeAspect="1" noMove="1" noResize="1" noEditPoints="1" noAdjustHandles="1" noChangeArrowheads="1" noChangeShapeType="1" noTextEdit="1"/>
              </p:cNvSpPr>
              <p:nvPr/>
            </p:nvSpPr>
            <p:spPr bwMode="auto">
              <a:xfrm>
                <a:off x="816082" y="525455"/>
                <a:ext cx="8472702" cy="1059973"/>
              </a:xfrm>
              <a:prstGeom prst="rect">
                <a:avLst/>
              </a:prstGeom>
              <a:blipFill rotWithShape="1">
                <a:blip r:embed="rId2"/>
                <a:stretch>
                  <a:fillRect l="-1151" t="-2299" r="-1007" b="-977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4517" name="Text Box 5"/>
          <p:cNvSpPr txBox="1">
            <a:spLocks noChangeArrowheads="1"/>
          </p:cNvSpPr>
          <p:nvPr/>
        </p:nvSpPr>
        <p:spPr bwMode="auto">
          <a:xfrm>
            <a:off x="2506313" y="2254117"/>
            <a:ext cx="14582400"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(5)  该轴其他表面粗糙度轮廓</a:t>
            </a:r>
            <a:r>
              <a:rPr lang="en-US" altLang="zh-CN" b="1" i="1" dirty="0"/>
              <a:t>Ra</a:t>
            </a:r>
            <a:r>
              <a:rPr lang="zh-CN" altLang="en-US" b="1" dirty="0"/>
              <a:t>上限值选为</a:t>
            </a:r>
          </a:p>
          <a:p>
            <a:pPr>
              <a:lnSpc>
                <a:spcPct val="120000"/>
              </a:lnSpc>
            </a:pPr>
            <a:r>
              <a:rPr lang="zh-CN" altLang="en-US" b="1" dirty="0"/>
              <a:t>                           </a:t>
            </a:r>
            <a:r>
              <a:rPr lang="zh-CN" altLang="en-US" b="1" dirty="0">
                <a:solidFill>
                  <a:srgbClr val="CC0066"/>
                </a:solidFill>
              </a:rPr>
              <a:t>12.5 </a:t>
            </a:r>
            <a:r>
              <a:rPr lang="en-US" altLang="zh-CN" b="1" dirty="0" err="1">
                <a:solidFill>
                  <a:srgbClr val="CC0066"/>
                </a:solidFill>
              </a:rPr>
              <a:t>μm</a:t>
            </a:r>
            <a:r>
              <a:rPr lang="en-US" altLang="zh-CN" b="1" dirty="0"/>
              <a:t>。</a:t>
            </a:r>
          </a:p>
        </p:txBody>
      </p:sp>
      <p:grpSp>
        <p:nvGrpSpPr>
          <p:cNvPr id="64573" name="Group 61"/>
          <p:cNvGrpSpPr>
            <a:grpSpLocks/>
          </p:cNvGrpSpPr>
          <p:nvPr/>
        </p:nvGrpSpPr>
        <p:grpSpPr bwMode="auto">
          <a:xfrm>
            <a:off x="1682587" y="3784559"/>
            <a:ext cx="14200409" cy="4608918"/>
            <a:chOff x="356" y="2064"/>
            <a:chExt cx="4684" cy="1968"/>
          </a:xfrm>
        </p:grpSpPr>
        <p:sp>
          <p:nvSpPr>
            <p:cNvPr id="64519" name="Rectangle 7"/>
            <p:cNvSpPr>
              <a:spLocks noChangeArrowheads="1"/>
            </p:cNvSpPr>
            <p:nvPr/>
          </p:nvSpPr>
          <p:spPr bwMode="auto">
            <a:xfrm flipV="1">
              <a:off x="899" y="2556"/>
              <a:ext cx="690" cy="98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0" name="Rectangle 8"/>
            <p:cNvSpPr>
              <a:spLocks noChangeArrowheads="1"/>
            </p:cNvSpPr>
            <p:nvPr/>
          </p:nvSpPr>
          <p:spPr bwMode="auto">
            <a:xfrm flipV="1">
              <a:off x="1589" y="2310"/>
              <a:ext cx="967" cy="147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1" name="Rectangle 9"/>
            <p:cNvSpPr>
              <a:spLocks noChangeArrowheads="1"/>
            </p:cNvSpPr>
            <p:nvPr/>
          </p:nvSpPr>
          <p:spPr bwMode="auto">
            <a:xfrm flipV="1">
              <a:off x="2556" y="2249"/>
              <a:ext cx="551" cy="159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2" name="Rectangle 10"/>
            <p:cNvSpPr>
              <a:spLocks noChangeArrowheads="1"/>
            </p:cNvSpPr>
            <p:nvPr/>
          </p:nvSpPr>
          <p:spPr bwMode="auto">
            <a:xfrm flipV="1">
              <a:off x="3107" y="2126"/>
              <a:ext cx="897" cy="184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3" name="Rectangle 11"/>
            <p:cNvSpPr>
              <a:spLocks noChangeArrowheads="1"/>
            </p:cNvSpPr>
            <p:nvPr/>
          </p:nvSpPr>
          <p:spPr bwMode="auto">
            <a:xfrm flipV="1">
              <a:off x="4004" y="2064"/>
              <a:ext cx="208" cy="196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4" name="Rectangle 12"/>
            <p:cNvSpPr>
              <a:spLocks noChangeArrowheads="1"/>
            </p:cNvSpPr>
            <p:nvPr/>
          </p:nvSpPr>
          <p:spPr bwMode="auto">
            <a:xfrm flipV="1">
              <a:off x="4212" y="2249"/>
              <a:ext cx="552" cy="159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5" name="Line 13"/>
            <p:cNvSpPr>
              <a:spLocks noChangeShapeType="1"/>
            </p:cNvSpPr>
            <p:nvPr/>
          </p:nvSpPr>
          <p:spPr bwMode="auto">
            <a:xfrm flipH="1" flipV="1">
              <a:off x="831" y="3417"/>
              <a:ext cx="68"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26" name="Line 14"/>
            <p:cNvSpPr>
              <a:spLocks noChangeShapeType="1"/>
            </p:cNvSpPr>
            <p:nvPr/>
          </p:nvSpPr>
          <p:spPr bwMode="auto">
            <a:xfrm flipH="1">
              <a:off x="831" y="2556"/>
              <a:ext cx="68"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27" name="Line 15"/>
            <p:cNvSpPr>
              <a:spLocks noChangeShapeType="1"/>
            </p:cNvSpPr>
            <p:nvPr/>
          </p:nvSpPr>
          <p:spPr bwMode="auto">
            <a:xfrm flipV="1">
              <a:off x="831" y="2679"/>
              <a:ext cx="0" cy="7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28" name="Line 16"/>
            <p:cNvSpPr>
              <a:spLocks noChangeShapeType="1"/>
            </p:cNvSpPr>
            <p:nvPr/>
          </p:nvSpPr>
          <p:spPr bwMode="auto">
            <a:xfrm flipV="1">
              <a:off x="4764" y="3540"/>
              <a:ext cx="69" cy="24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29" name="Line 17"/>
            <p:cNvSpPr>
              <a:spLocks noChangeShapeType="1"/>
            </p:cNvSpPr>
            <p:nvPr/>
          </p:nvSpPr>
          <p:spPr bwMode="auto">
            <a:xfrm>
              <a:off x="4764" y="2310"/>
              <a:ext cx="69"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30" name="Line 18"/>
            <p:cNvSpPr>
              <a:spLocks noChangeShapeType="1"/>
            </p:cNvSpPr>
            <p:nvPr/>
          </p:nvSpPr>
          <p:spPr bwMode="auto">
            <a:xfrm flipV="1">
              <a:off x="4833" y="2433"/>
              <a:ext cx="0" cy="110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31" name="Line 19"/>
            <p:cNvSpPr>
              <a:spLocks noChangeShapeType="1"/>
            </p:cNvSpPr>
            <p:nvPr/>
          </p:nvSpPr>
          <p:spPr bwMode="auto">
            <a:xfrm>
              <a:off x="693" y="3048"/>
              <a:ext cx="4347"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4532" name="Group 20"/>
            <p:cNvGrpSpPr>
              <a:grpSpLocks/>
            </p:cNvGrpSpPr>
            <p:nvPr/>
          </p:nvGrpSpPr>
          <p:grpSpPr bwMode="auto">
            <a:xfrm>
              <a:off x="3168" y="2784"/>
              <a:ext cx="690" cy="492"/>
              <a:chOff x="2208" y="3120"/>
              <a:chExt cx="672" cy="192"/>
            </a:xfrm>
          </p:grpSpPr>
          <p:sp>
            <p:nvSpPr>
              <p:cNvPr id="64533" name="Oval 2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34" name="Oval 2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35" name="Rectangle 2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36" name="Line 2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37" name="Line 2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4538" name="Group 26"/>
            <p:cNvGrpSpPr>
              <a:grpSpLocks/>
            </p:cNvGrpSpPr>
            <p:nvPr/>
          </p:nvGrpSpPr>
          <p:grpSpPr bwMode="auto">
            <a:xfrm>
              <a:off x="960" y="2880"/>
              <a:ext cx="553" cy="369"/>
              <a:chOff x="2208" y="3120"/>
              <a:chExt cx="672" cy="192"/>
            </a:xfrm>
          </p:grpSpPr>
          <p:sp>
            <p:nvSpPr>
              <p:cNvPr id="64539" name="Oval 27"/>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40" name="Oval 28"/>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41" name="Rectangle 29"/>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42" name="Line 30"/>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3" name="Line 31"/>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4544" name="Line 32"/>
            <p:cNvSpPr>
              <a:spLocks noChangeShapeType="1"/>
            </p:cNvSpPr>
            <p:nvPr/>
          </p:nvSpPr>
          <p:spPr bwMode="auto">
            <a:xfrm>
              <a:off x="555" y="2556"/>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5" name="Line 33"/>
            <p:cNvSpPr>
              <a:spLocks noChangeShapeType="1"/>
            </p:cNvSpPr>
            <p:nvPr/>
          </p:nvSpPr>
          <p:spPr bwMode="auto">
            <a:xfrm>
              <a:off x="555" y="3540"/>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6" name="Line 34"/>
            <p:cNvSpPr>
              <a:spLocks noChangeShapeType="1"/>
            </p:cNvSpPr>
            <p:nvPr/>
          </p:nvSpPr>
          <p:spPr bwMode="auto">
            <a:xfrm>
              <a:off x="623" y="2556"/>
              <a:ext cx="0" cy="98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7" name="Line 35"/>
            <p:cNvSpPr>
              <a:spLocks noChangeShapeType="1"/>
            </p:cNvSpPr>
            <p:nvPr/>
          </p:nvSpPr>
          <p:spPr bwMode="auto">
            <a:xfrm>
              <a:off x="2073" y="2310"/>
              <a:ext cx="0" cy="1476"/>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8" name="Line 36"/>
            <p:cNvSpPr>
              <a:spLocks noChangeShapeType="1"/>
            </p:cNvSpPr>
            <p:nvPr/>
          </p:nvSpPr>
          <p:spPr bwMode="auto">
            <a:xfrm flipH="1">
              <a:off x="2899" y="2253"/>
              <a:ext cx="1" cy="158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49" name="Line 37"/>
            <p:cNvSpPr>
              <a:spLocks noChangeShapeType="1"/>
            </p:cNvSpPr>
            <p:nvPr/>
          </p:nvSpPr>
          <p:spPr bwMode="auto">
            <a:xfrm>
              <a:off x="3728" y="2121"/>
              <a:ext cx="0" cy="184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50" name="Line 38"/>
            <p:cNvSpPr>
              <a:spLocks noChangeShapeType="1"/>
            </p:cNvSpPr>
            <p:nvPr/>
          </p:nvSpPr>
          <p:spPr bwMode="auto">
            <a:xfrm>
              <a:off x="4074" y="2064"/>
              <a:ext cx="0" cy="4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51" name="Line 39"/>
            <p:cNvSpPr>
              <a:spLocks noChangeShapeType="1"/>
            </p:cNvSpPr>
            <p:nvPr/>
          </p:nvSpPr>
          <p:spPr bwMode="auto">
            <a:xfrm>
              <a:off x="4074" y="3417"/>
              <a:ext cx="0" cy="6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52" name="Line 40"/>
            <p:cNvSpPr>
              <a:spLocks noChangeShapeType="1"/>
            </p:cNvSpPr>
            <p:nvPr/>
          </p:nvSpPr>
          <p:spPr bwMode="auto">
            <a:xfrm>
              <a:off x="4626" y="2236"/>
              <a:ext cx="0" cy="1599"/>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64553" name="Text Box 41"/>
                <p:cNvSpPr txBox="1">
                  <a:spLocks noChangeArrowheads="1"/>
                </p:cNvSpPr>
                <p:nvPr/>
              </p:nvSpPr>
              <p:spPr bwMode="auto">
                <a:xfrm rot="16200000">
                  <a:off x="1617" y="2656"/>
                  <a:ext cx="653"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64553" name="Text Box 41"/>
                <p:cNvSpPr txBox="1">
                  <a:spLocks noRot="1" noChangeAspect="1" noMove="1" noResize="1" noEditPoints="1" noAdjustHandles="1" noChangeArrowheads="1" noChangeShapeType="1" noTextEdit="1"/>
                </p:cNvSpPr>
                <p:nvPr/>
              </p:nvSpPr>
              <p:spPr bwMode="auto">
                <a:xfrm rot="16200000">
                  <a:off x="1617" y="2634"/>
                  <a:ext cx="653" cy="252"/>
                </a:xfrm>
                <a:prstGeom prst="rect">
                  <a:avLst/>
                </a:prstGeom>
                <a:blipFill rotWithShape="1">
                  <a:blip r:embed="rId3"/>
                  <a:stretch>
                    <a:fillRect l="-7576" r="-25758" b="-11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554" name="Text Box 42"/>
                <p:cNvSpPr txBox="1">
                  <a:spLocks noChangeArrowheads="1"/>
                </p:cNvSpPr>
                <p:nvPr/>
              </p:nvSpPr>
              <p:spPr bwMode="auto">
                <a:xfrm rot="16200000">
                  <a:off x="3775" y="2757"/>
                  <a:ext cx="610"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64554" name="Text Box 42"/>
                <p:cNvSpPr txBox="1">
                  <a:spLocks noRot="1" noChangeAspect="1" noMove="1" noResize="1" noEditPoints="1" noAdjustHandles="1" noChangeArrowheads="1" noChangeShapeType="1" noTextEdit="1"/>
                </p:cNvSpPr>
                <p:nvPr/>
              </p:nvSpPr>
              <p:spPr bwMode="auto">
                <a:xfrm rot="16200000">
                  <a:off x="3775" y="2735"/>
                  <a:ext cx="610" cy="252"/>
                </a:xfrm>
                <a:prstGeom prst="rect">
                  <a:avLst/>
                </a:prstGeom>
                <a:blipFill rotWithShape="1">
                  <a:blip r:embed="rId4"/>
                  <a:stretch>
                    <a:fillRect l="-7692" r="-27692" b="-6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563" name="Text Box 51"/>
                <p:cNvSpPr txBox="1">
                  <a:spLocks noChangeArrowheads="1"/>
                </p:cNvSpPr>
                <p:nvPr/>
              </p:nvSpPr>
              <p:spPr bwMode="auto">
                <a:xfrm rot="16200000">
                  <a:off x="3998" y="2785"/>
                  <a:ext cx="911"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64563" name="Text Box 51"/>
                <p:cNvSpPr txBox="1">
                  <a:spLocks noRot="1" noChangeAspect="1" noMove="1" noResize="1" noEditPoints="1" noAdjustHandles="1" noChangeArrowheads="1" noChangeShapeType="1" noTextEdit="1"/>
                </p:cNvSpPr>
                <p:nvPr/>
              </p:nvSpPr>
              <p:spPr bwMode="auto">
                <a:xfrm rot="16200000">
                  <a:off x="3998" y="2763"/>
                  <a:ext cx="911" cy="252"/>
                </a:xfrm>
                <a:prstGeom prst="rect">
                  <a:avLst/>
                </a:prstGeom>
                <a:blipFill rotWithShape="1">
                  <a:blip r:embed="rId5"/>
                  <a:stretch>
                    <a:fillRect l="-7692" r="-27692" b="-84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564" name="Text Box 52"/>
                <p:cNvSpPr txBox="1">
                  <a:spLocks noChangeArrowheads="1"/>
                </p:cNvSpPr>
                <p:nvPr/>
              </p:nvSpPr>
              <p:spPr bwMode="auto">
                <a:xfrm rot="16200000">
                  <a:off x="17" y="2956"/>
                  <a:ext cx="886"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45n7</a:t>
                  </a:r>
                </a:p>
              </p:txBody>
            </p:sp>
          </mc:Choice>
          <mc:Fallback xmlns="">
            <p:sp>
              <p:nvSpPr>
                <p:cNvPr id="64564" name="Text Box 52"/>
                <p:cNvSpPr txBox="1">
                  <a:spLocks noRot="1" noChangeAspect="1" noMove="1" noResize="1" noEditPoints="1" noAdjustHandles="1" noChangeArrowheads="1" noChangeShapeType="1" noTextEdit="1"/>
                </p:cNvSpPr>
                <p:nvPr/>
              </p:nvSpPr>
              <p:spPr bwMode="auto">
                <a:xfrm rot="16200000">
                  <a:off x="17" y="2934"/>
                  <a:ext cx="886" cy="252"/>
                </a:xfrm>
                <a:prstGeom prst="rect">
                  <a:avLst/>
                </a:prstGeom>
                <a:blipFill rotWithShape="1">
                  <a:blip r:embed="rId6"/>
                  <a:stretch>
                    <a:fillRect l="-7692" r="-27692" b="-4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565" name="Text Box 53"/>
                <p:cNvSpPr txBox="1">
                  <a:spLocks noChangeArrowheads="1"/>
                </p:cNvSpPr>
                <p:nvPr/>
              </p:nvSpPr>
              <p:spPr bwMode="auto">
                <a:xfrm rot="16200000">
                  <a:off x="3169" y="2655"/>
                  <a:ext cx="774"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58r6</a:t>
                  </a:r>
                </a:p>
              </p:txBody>
            </p:sp>
          </mc:Choice>
          <mc:Fallback xmlns="">
            <p:sp>
              <p:nvSpPr>
                <p:cNvPr id="64565" name="Text Box 53"/>
                <p:cNvSpPr txBox="1">
                  <a:spLocks noRot="1" noChangeAspect="1" noMove="1" noResize="1" noEditPoints="1" noAdjustHandles="1" noChangeArrowheads="1" noChangeShapeType="1" noTextEdit="1"/>
                </p:cNvSpPr>
                <p:nvPr/>
              </p:nvSpPr>
              <p:spPr bwMode="auto">
                <a:xfrm rot="16200000">
                  <a:off x="3169" y="2633"/>
                  <a:ext cx="774" cy="252"/>
                </a:xfrm>
                <a:prstGeom prst="rect">
                  <a:avLst/>
                </a:prstGeom>
                <a:blipFill rotWithShape="1">
                  <a:blip r:embed="rId7"/>
                  <a:stretch>
                    <a:fillRect l="-7576" r="-25758" b="-4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4566" name="Text Box 54"/>
                <p:cNvSpPr txBox="1">
                  <a:spLocks noChangeArrowheads="1"/>
                </p:cNvSpPr>
                <p:nvPr/>
              </p:nvSpPr>
              <p:spPr bwMode="auto">
                <a:xfrm rot="16200000">
                  <a:off x="2388" y="2946"/>
                  <a:ext cx="742"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64566" name="Text Box 54"/>
                <p:cNvSpPr txBox="1">
                  <a:spLocks noRot="1" noChangeAspect="1" noMove="1" noResize="1" noEditPoints="1" noAdjustHandles="1" noChangeArrowheads="1" noChangeShapeType="1" noTextEdit="1"/>
                </p:cNvSpPr>
                <p:nvPr/>
              </p:nvSpPr>
              <p:spPr bwMode="auto">
                <a:xfrm rot="16200000">
                  <a:off x="2388" y="2924"/>
                  <a:ext cx="742" cy="252"/>
                </a:xfrm>
                <a:prstGeom prst="rect">
                  <a:avLst/>
                </a:prstGeom>
                <a:blipFill rotWithShape="1">
                  <a:blip r:embed="rId8"/>
                  <a:stretch>
                    <a:fillRect l="-7692" r="-26154" b="-103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64569" name="Line 57"/>
            <p:cNvSpPr>
              <a:spLocks noChangeShapeType="1"/>
            </p:cNvSpPr>
            <p:nvPr/>
          </p:nvSpPr>
          <p:spPr bwMode="auto">
            <a:xfrm>
              <a:off x="1008" y="2880"/>
              <a:ext cx="432"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70" name="Line 58"/>
            <p:cNvSpPr>
              <a:spLocks noChangeShapeType="1"/>
            </p:cNvSpPr>
            <p:nvPr/>
          </p:nvSpPr>
          <p:spPr bwMode="auto">
            <a:xfrm>
              <a:off x="1008" y="3264"/>
              <a:ext cx="432"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71" name="Line 59"/>
            <p:cNvSpPr>
              <a:spLocks noChangeShapeType="1"/>
            </p:cNvSpPr>
            <p:nvPr/>
          </p:nvSpPr>
          <p:spPr bwMode="auto">
            <a:xfrm>
              <a:off x="3264" y="2784"/>
              <a:ext cx="528"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72" name="Line 60"/>
            <p:cNvSpPr>
              <a:spLocks noChangeShapeType="1"/>
            </p:cNvSpPr>
            <p:nvPr/>
          </p:nvSpPr>
          <p:spPr bwMode="auto">
            <a:xfrm>
              <a:off x="3264" y="3264"/>
              <a:ext cx="528"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4573"/>
                                        </p:tgtEl>
                                        <p:attrNameLst>
                                          <p:attrName>style.visibility</p:attrName>
                                        </p:attrNameLst>
                                      </p:cBhvr>
                                      <p:to>
                                        <p:strVal val="visible"/>
                                      </p:to>
                                    </p:set>
                                    <p:anim calcmode="lin" valueType="num">
                                      <p:cBhvr additive="base">
                                        <p:cTn id="7" dur="500" fill="hold"/>
                                        <p:tgtEl>
                                          <p:spTgt spid="64573"/>
                                        </p:tgtEl>
                                        <p:attrNameLst>
                                          <p:attrName>ppt_x</p:attrName>
                                        </p:attrNameLst>
                                      </p:cBhvr>
                                      <p:tavLst>
                                        <p:tav tm="0">
                                          <p:val>
                                            <p:strVal val="0-#ppt_w/2"/>
                                          </p:val>
                                        </p:tav>
                                        <p:tav tm="100000">
                                          <p:val>
                                            <p:strVal val="#ppt_x"/>
                                          </p:val>
                                        </p:tav>
                                      </p:tavLst>
                                    </p:anim>
                                    <p:anim calcmode="lin" valueType="num">
                                      <p:cBhvr additive="base">
                                        <p:cTn id="8" dur="500" fill="hold"/>
                                        <p:tgtEl>
                                          <p:spTgt spid="6457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4516"/>
                                        </p:tgtEl>
                                        <p:attrNameLst>
                                          <p:attrName>style.visibility</p:attrName>
                                        </p:attrNameLst>
                                      </p:cBhvr>
                                      <p:to>
                                        <p:strVal val="visible"/>
                                      </p:to>
                                    </p:set>
                                    <p:animEffect transition="in" filter="wipe(left)">
                                      <p:cBhvr>
                                        <p:cTn id="13" dur="300"/>
                                        <p:tgtEl>
                                          <p:spTgt spid="6451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4517"/>
                                        </p:tgtEl>
                                        <p:attrNameLst>
                                          <p:attrName>style.visibility</p:attrName>
                                        </p:attrNameLst>
                                      </p:cBhvr>
                                      <p:to>
                                        <p:strVal val="visible"/>
                                      </p:to>
                                    </p:set>
                                    <p:animEffect transition="in" filter="wipe(left)">
                                      <p:cBhvr>
                                        <p:cTn id="18" dur="3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1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5"/>
          <p:cNvSpPr>
            <a:spLocks noGrp="1"/>
          </p:cNvSpPr>
          <p:nvPr>
            <p:ph type="sldNum" sz="quarter" idx="12"/>
          </p:nvPr>
        </p:nvSpPr>
        <p:spPr/>
        <p:txBody>
          <a:bodyPr/>
          <a:lstStyle/>
          <a:p>
            <a:fld id="{01F82E8F-0E01-42C4-82B6-C3A0EC299D63}" type="slidenum">
              <a:rPr lang="zh-CN" altLang="en-US"/>
              <a:pPr/>
              <a:t>4</a:t>
            </a:fld>
            <a:endParaRPr lang="en-US" altLang="zh-CN"/>
          </a:p>
        </p:txBody>
      </p:sp>
      <mc:AlternateContent xmlns:mc="http://schemas.openxmlformats.org/markup-compatibility/2006" xmlns:a14="http://schemas.microsoft.com/office/drawing/2010/main">
        <mc:Choice Requires="a14">
          <p:sp>
            <p:nvSpPr>
              <p:cNvPr id="67621" name="Text Box 37"/>
              <p:cNvSpPr txBox="1">
                <a:spLocks noChangeArrowheads="1"/>
              </p:cNvSpPr>
              <p:nvPr/>
            </p:nvSpPr>
            <p:spPr bwMode="auto">
              <a:xfrm>
                <a:off x="1004701" y="4554513"/>
                <a:ext cx="15279688" cy="327536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pPr>
                  <a:lnSpc>
                    <a:spcPct val="150000"/>
                  </a:lnSpc>
                </a:pPr>
                <a:r>
                  <a:rPr lang="zh-CN" altLang="en-US" b="1" dirty="0" smtClean="0"/>
                  <a:t>               </a:t>
                </a:r>
                <a:r>
                  <a:rPr lang="zh-CN" altLang="en-US" sz="4500" b="1" dirty="0"/>
                  <a:t>从动齿轮宽度 </a:t>
                </a:r>
                <a:r>
                  <a:rPr lang="en-US" altLang="zh-CN" sz="4500" b="1" i="1" dirty="0"/>
                  <a:t>b </a:t>
                </a:r>
                <a:r>
                  <a:rPr lang="en-US" altLang="zh-CN" sz="4500" b="1" dirty="0"/>
                  <a:t>= 60mm ,</a:t>
                </a:r>
                <a:r>
                  <a:rPr lang="zh-CN" altLang="en-US" sz="4500" b="1" dirty="0"/>
                  <a:t>其基准孔的公称尺寸为</a:t>
                </a:r>
                <a14:m>
                  <m:oMath xmlns:m="http://schemas.openxmlformats.org/officeDocument/2006/math">
                    <m:r>
                      <a:rPr lang="en-US" altLang="zh-CN" sz="4500" b="1" i="1" dirty="0">
                        <a:latin typeface="Cambria Math"/>
                        <a:ea typeface="Cambria Math"/>
                      </a:rPr>
                      <m:t>∅</m:t>
                    </m:r>
                  </m:oMath>
                </a14:m>
                <a:r>
                  <a:rPr lang="en-US" altLang="zh-CN" sz="4500" b="1" dirty="0"/>
                  <a:t>58mm,</a:t>
                </a:r>
                <a:r>
                  <a:rPr lang="zh-CN" altLang="en-US" sz="4500" b="1" dirty="0"/>
                  <a:t>滚动轴承孔的跨距 </a:t>
                </a:r>
                <a:r>
                  <a:rPr lang="en-US" altLang="zh-CN" sz="4500" b="1" i="1" dirty="0"/>
                  <a:t>L </a:t>
                </a:r>
                <a:r>
                  <a:rPr lang="en-US" altLang="zh-CN" sz="4500" b="1" dirty="0"/>
                  <a:t>= 100 mm, </a:t>
                </a:r>
                <a:r>
                  <a:rPr lang="zh-CN" altLang="en-US" sz="4500" b="1" dirty="0"/>
                  <a:t>齿轮为钢</a:t>
                </a:r>
                <a:endParaRPr lang="en-US" altLang="zh-CN" sz="4500" b="1" dirty="0"/>
              </a:p>
              <a:p>
                <a:pPr>
                  <a:lnSpc>
                    <a:spcPct val="150000"/>
                  </a:lnSpc>
                </a:pPr>
                <a:r>
                  <a:rPr lang="zh-CN" altLang="en-US" sz="4500" b="1" dirty="0"/>
                  <a:t>制，箱体材料为铸铁。</a:t>
                </a:r>
              </a:p>
            </p:txBody>
          </p:sp>
        </mc:Choice>
        <mc:Fallback xmlns="">
          <p:sp>
            <p:nvSpPr>
              <p:cNvPr id="67621" name="Text Box 37"/>
              <p:cNvSpPr txBox="1">
                <a:spLocks noRot="1" noChangeAspect="1" noMove="1" noResize="1" noEditPoints="1" noAdjustHandles="1" noChangeArrowheads="1" noChangeShapeType="1" noTextEdit="1"/>
              </p:cNvSpPr>
              <p:nvPr/>
            </p:nvSpPr>
            <p:spPr bwMode="auto">
              <a:xfrm>
                <a:off x="1004701" y="4554513"/>
                <a:ext cx="15279688" cy="3275365"/>
              </a:xfrm>
              <a:prstGeom prst="rect">
                <a:avLst/>
              </a:prstGeom>
              <a:blipFill rotWithShape="1">
                <a:blip r:embed="rId2"/>
                <a:stretch>
                  <a:fillRect l="-1237" b="-242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7" name="燕尾形箭头 36">
            <a:hlinkClick r:id="rId3" action="ppaction://hlinksldjump"/>
          </p:cNvPr>
          <p:cNvSpPr/>
          <p:nvPr/>
        </p:nvSpPr>
        <p:spPr bwMode="auto">
          <a:xfrm>
            <a:off x="12444162" y="8093711"/>
            <a:ext cx="3544940" cy="1320225"/>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pic>
        <p:nvPicPr>
          <p:cNvPr id="880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337" y="1922301"/>
            <a:ext cx="15090730" cy="2620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8066"/>
                                        </p:tgtEl>
                                        <p:attrNameLst>
                                          <p:attrName>style.visibility</p:attrName>
                                        </p:attrNameLst>
                                      </p:cBhvr>
                                      <p:to>
                                        <p:strVal val="visible"/>
                                      </p:to>
                                    </p:set>
                                    <p:anim calcmode="lin" valueType="num">
                                      <p:cBhvr additive="base">
                                        <p:cTn id="7" dur="500" fill="hold"/>
                                        <p:tgtEl>
                                          <p:spTgt spid="88066"/>
                                        </p:tgtEl>
                                        <p:attrNameLst>
                                          <p:attrName>ppt_x</p:attrName>
                                        </p:attrNameLst>
                                      </p:cBhvr>
                                      <p:tavLst>
                                        <p:tav tm="0">
                                          <p:val>
                                            <p:strVal val="0-#ppt_w/2"/>
                                          </p:val>
                                        </p:tav>
                                        <p:tav tm="100000">
                                          <p:val>
                                            <p:strVal val="#ppt_x"/>
                                          </p:val>
                                        </p:tav>
                                      </p:tavLst>
                                    </p:anim>
                                    <p:anim calcmode="lin" valueType="num">
                                      <p:cBhvr additive="base">
                                        <p:cTn id="8" dur="500" fill="hold"/>
                                        <p:tgtEl>
                                          <p:spTgt spid="880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7621"/>
                                        </p:tgtEl>
                                        <p:attrNameLst>
                                          <p:attrName>style.visibility</p:attrName>
                                        </p:attrNameLst>
                                      </p:cBhvr>
                                      <p:to>
                                        <p:strVal val="visible"/>
                                      </p:to>
                                    </p:set>
                                    <p:animEffect transition="in" filter="wipe(left)">
                                      <p:cBhvr>
                                        <p:cTn id="13" dur="500"/>
                                        <p:tgtEl>
                                          <p:spTgt spid="67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5"/>
          <p:cNvSpPr>
            <a:spLocks noGrp="1"/>
          </p:cNvSpPr>
          <p:nvPr>
            <p:ph type="sldNum" sz="quarter" idx="12"/>
          </p:nvPr>
        </p:nvSpPr>
        <p:spPr/>
        <p:txBody>
          <a:bodyPr/>
          <a:lstStyle/>
          <a:p>
            <a:fld id="{A6B18F18-F963-48AA-9042-1605CD158C16}" type="slidenum">
              <a:rPr lang="zh-CN" altLang="en-US"/>
              <a:pPr/>
              <a:t>40</a:t>
            </a:fld>
            <a:endParaRPr lang="en-US" altLang="zh-CN"/>
          </a:p>
        </p:txBody>
      </p:sp>
      <p:sp>
        <p:nvSpPr>
          <p:cNvPr id="39011" name="Text Box 99"/>
          <p:cNvSpPr txBox="1">
            <a:spLocks noChangeArrowheads="1"/>
          </p:cNvSpPr>
          <p:nvPr/>
        </p:nvSpPr>
        <p:spPr bwMode="auto">
          <a:xfrm>
            <a:off x="2532868" y="1011770"/>
            <a:ext cx="1232986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4. 确定未注尺寸公差和未注几何公差等级</a:t>
            </a:r>
            <a:endParaRPr lang="en-US" altLang="zh-CN" b="1" dirty="0"/>
          </a:p>
        </p:txBody>
      </p:sp>
      <p:sp>
        <p:nvSpPr>
          <p:cNvPr id="39012" name="Text Box 100"/>
          <p:cNvSpPr txBox="1">
            <a:spLocks noChangeArrowheads="1"/>
          </p:cNvSpPr>
          <p:nvPr/>
        </p:nvSpPr>
        <p:spPr bwMode="auto">
          <a:xfrm>
            <a:off x="2244859" y="1915756"/>
            <a:ext cx="1291497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（1）确定未注尺寸公差按</a:t>
            </a:r>
            <a:r>
              <a:rPr lang="en-US" altLang="zh-CN" b="1" dirty="0"/>
              <a:t>GB/T1804－m</a:t>
            </a:r>
            <a:r>
              <a:rPr lang="zh-CN" altLang="en-US" b="1" dirty="0"/>
              <a:t>加工；</a:t>
            </a:r>
          </a:p>
        </p:txBody>
      </p:sp>
      <p:sp>
        <p:nvSpPr>
          <p:cNvPr id="39013" name="Text Box 101"/>
          <p:cNvSpPr txBox="1">
            <a:spLocks noChangeArrowheads="1"/>
          </p:cNvSpPr>
          <p:nvPr/>
        </p:nvSpPr>
        <p:spPr bwMode="auto">
          <a:xfrm>
            <a:off x="2384317" y="2871263"/>
            <a:ext cx="1279371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（2）确定未注几何公差按</a:t>
            </a:r>
            <a:r>
              <a:rPr lang="en-US" altLang="zh-CN" b="1" dirty="0"/>
              <a:t>GB/T1184－K</a:t>
            </a:r>
            <a:r>
              <a:rPr lang="zh-CN" altLang="en-US" b="1" dirty="0"/>
              <a:t>加工。</a:t>
            </a:r>
          </a:p>
        </p:txBody>
      </p:sp>
      <p:grpSp>
        <p:nvGrpSpPr>
          <p:cNvPr id="47" name="Group 61"/>
          <p:cNvGrpSpPr>
            <a:grpSpLocks/>
          </p:cNvGrpSpPr>
          <p:nvPr/>
        </p:nvGrpSpPr>
        <p:grpSpPr bwMode="auto">
          <a:xfrm>
            <a:off x="1682587" y="3784559"/>
            <a:ext cx="14200409" cy="4608918"/>
            <a:chOff x="356" y="2064"/>
            <a:chExt cx="4684" cy="1968"/>
          </a:xfrm>
        </p:grpSpPr>
        <p:sp>
          <p:nvSpPr>
            <p:cNvPr id="48" name="Rectangle 7"/>
            <p:cNvSpPr>
              <a:spLocks noChangeArrowheads="1"/>
            </p:cNvSpPr>
            <p:nvPr/>
          </p:nvSpPr>
          <p:spPr bwMode="auto">
            <a:xfrm flipV="1">
              <a:off x="899" y="2556"/>
              <a:ext cx="690" cy="984"/>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Rectangle 8"/>
            <p:cNvSpPr>
              <a:spLocks noChangeArrowheads="1"/>
            </p:cNvSpPr>
            <p:nvPr/>
          </p:nvSpPr>
          <p:spPr bwMode="auto">
            <a:xfrm flipV="1">
              <a:off x="1589" y="2310"/>
              <a:ext cx="967" cy="147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Rectangle 9"/>
            <p:cNvSpPr>
              <a:spLocks noChangeArrowheads="1"/>
            </p:cNvSpPr>
            <p:nvPr/>
          </p:nvSpPr>
          <p:spPr bwMode="auto">
            <a:xfrm flipV="1">
              <a:off x="2556" y="2249"/>
              <a:ext cx="551" cy="159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Rectangle 10"/>
            <p:cNvSpPr>
              <a:spLocks noChangeArrowheads="1"/>
            </p:cNvSpPr>
            <p:nvPr/>
          </p:nvSpPr>
          <p:spPr bwMode="auto">
            <a:xfrm flipV="1">
              <a:off x="3107" y="2126"/>
              <a:ext cx="897" cy="184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Rectangle 11"/>
            <p:cNvSpPr>
              <a:spLocks noChangeArrowheads="1"/>
            </p:cNvSpPr>
            <p:nvPr/>
          </p:nvSpPr>
          <p:spPr bwMode="auto">
            <a:xfrm flipV="1">
              <a:off x="4004" y="2064"/>
              <a:ext cx="208" cy="196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Rectangle 12"/>
            <p:cNvSpPr>
              <a:spLocks noChangeArrowheads="1"/>
            </p:cNvSpPr>
            <p:nvPr/>
          </p:nvSpPr>
          <p:spPr bwMode="auto">
            <a:xfrm flipV="1">
              <a:off x="4212" y="2249"/>
              <a:ext cx="552" cy="159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13"/>
            <p:cNvSpPr>
              <a:spLocks noChangeShapeType="1"/>
            </p:cNvSpPr>
            <p:nvPr/>
          </p:nvSpPr>
          <p:spPr bwMode="auto">
            <a:xfrm flipH="1" flipV="1">
              <a:off x="831" y="3417"/>
              <a:ext cx="68"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 name="Line 14"/>
            <p:cNvSpPr>
              <a:spLocks noChangeShapeType="1"/>
            </p:cNvSpPr>
            <p:nvPr/>
          </p:nvSpPr>
          <p:spPr bwMode="auto">
            <a:xfrm flipH="1">
              <a:off x="831" y="2556"/>
              <a:ext cx="68"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Line 15"/>
            <p:cNvSpPr>
              <a:spLocks noChangeShapeType="1"/>
            </p:cNvSpPr>
            <p:nvPr/>
          </p:nvSpPr>
          <p:spPr bwMode="auto">
            <a:xfrm flipV="1">
              <a:off x="831" y="2679"/>
              <a:ext cx="0" cy="7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Line 16"/>
            <p:cNvSpPr>
              <a:spLocks noChangeShapeType="1"/>
            </p:cNvSpPr>
            <p:nvPr/>
          </p:nvSpPr>
          <p:spPr bwMode="auto">
            <a:xfrm flipV="1">
              <a:off x="4764" y="3540"/>
              <a:ext cx="69" cy="24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 name="Line 17"/>
            <p:cNvSpPr>
              <a:spLocks noChangeShapeType="1"/>
            </p:cNvSpPr>
            <p:nvPr/>
          </p:nvSpPr>
          <p:spPr bwMode="auto">
            <a:xfrm>
              <a:off x="4764" y="2310"/>
              <a:ext cx="69"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Line 18"/>
            <p:cNvSpPr>
              <a:spLocks noChangeShapeType="1"/>
            </p:cNvSpPr>
            <p:nvPr/>
          </p:nvSpPr>
          <p:spPr bwMode="auto">
            <a:xfrm flipV="1">
              <a:off x="4833" y="2433"/>
              <a:ext cx="0" cy="110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 name="Line 19"/>
            <p:cNvSpPr>
              <a:spLocks noChangeShapeType="1"/>
            </p:cNvSpPr>
            <p:nvPr/>
          </p:nvSpPr>
          <p:spPr bwMode="auto">
            <a:xfrm>
              <a:off x="693" y="3048"/>
              <a:ext cx="4347"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1" name="Group 20"/>
            <p:cNvGrpSpPr>
              <a:grpSpLocks/>
            </p:cNvGrpSpPr>
            <p:nvPr/>
          </p:nvGrpSpPr>
          <p:grpSpPr bwMode="auto">
            <a:xfrm>
              <a:off x="3168" y="2784"/>
              <a:ext cx="690" cy="492"/>
              <a:chOff x="2208" y="3120"/>
              <a:chExt cx="672" cy="192"/>
            </a:xfrm>
          </p:grpSpPr>
          <p:sp>
            <p:nvSpPr>
              <p:cNvPr id="87" name="Oval 21"/>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Oval 22"/>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Rectangle 23"/>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 name="Line 24"/>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 name="Line 25"/>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2" name="Group 26"/>
            <p:cNvGrpSpPr>
              <a:grpSpLocks/>
            </p:cNvGrpSpPr>
            <p:nvPr/>
          </p:nvGrpSpPr>
          <p:grpSpPr bwMode="auto">
            <a:xfrm>
              <a:off x="960" y="2880"/>
              <a:ext cx="553" cy="369"/>
              <a:chOff x="2208" y="3120"/>
              <a:chExt cx="672" cy="192"/>
            </a:xfrm>
          </p:grpSpPr>
          <p:sp>
            <p:nvSpPr>
              <p:cNvPr id="82" name="Oval 27"/>
              <p:cNvSpPr>
                <a:spLocks noChangeArrowheads="1"/>
              </p:cNvSpPr>
              <p:nvPr/>
            </p:nvSpPr>
            <p:spPr bwMode="auto">
              <a:xfrm flipV="1">
                <a:off x="220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Oval 28"/>
              <p:cNvSpPr>
                <a:spLocks noChangeArrowheads="1"/>
              </p:cNvSpPr>
              <p:nvPr/>
            </p:nvSpPr>
            <p:spPr bwMode="auto">
              <a:xfrm flipV="1">
                <a:off x="2688" y="3120"/>
                <a:ext cx="192" cy="19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Rectangle 29"/>
              <p:cNvSpPr>
                <a:spLocks noChangeArrowheads="1"/>
              </p:cNvSpPr>
              <p:nvPr/>
            </p:nvSpPr>
            <p:spPr bwMode="auto">
              <a:xfrm>
                <a:off x="2304" y="3120"/>
                <a:ext cx="432"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Line 30"/>
              <p:cNvSpPr>
                <a:spLocks noChangeShapeType="1"/>
              </p:cNvSpPr>
              <p:nvPr/>
            </p:nvSpPr>
            <p:spPr bwMode="auto">
              <a:xfrm>
                <a:off x="2304" y="3312"/>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 name="Line 31"/>
              <p:cNvSpPr>
                <a:spLocks noChangeShapeType="1"/>
              </p:cNvSpPr>
              <p:nvPr/>
            </p:nvSpPr>
            <p:spPr bwMode="auto">
              <a:xfrm>
                <a:off x="2304" y="3120"/>
                <a:ext cx="48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3" name="Line 32"/>
            <p:cNvSpPr>
              <a:spLocks noChangeShapeType="1"/>
            </p:cNvSpPr>
            <p:nvPr/>
          </p:nvSpPr>
          <p:spPr bwMode="auto">
            <a:xfrm>
              <a:off x="555" y="2556"/>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 name="Line 33"/>
            <p:cNvSpPr>
              <a:spLocks noChangeShapeType="1"/>
            </p:cNvSpPr>
            <p:nvPr/>
          </p:nvSpPr>
          <p:spPr bwMode="auto">
            <a:xfrm>
              <a:off x="555" y="3540"/>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 name="Line 34"/>
            <p:cNvSpPr>
              <a:spLocks noChangeShapeType="1"/>
            </p:cNvSpPr>
            <p:nvPr/>
          </p:nvSpPr>
          <p:spPr bwMode="auto">
            <a:xfrm>
              <a:off x="623" y="2556"/>
              <a:ext cx="0" cy="984"/>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 name="Line 35"/>
            <p:cNvSpPr>
              <a:spLocks noChangeShapeType="1"/>
            </p:cNvSpPr>
            <p:nvPr/>
          </p:nvSpPr>
          <p:spPr bwMode="auto">
            <a:xfrm>
              <a:off x="2073" y="2310"/>
              <a:ext cx="0" cy="1476"/>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 name="Line 36"/>
            <p:cNvSpPr>
              <a:spLocks noChangeShapeType="1"/>
            </p:cNvSpPr>
            <p:nvPr/>
          </p:nvSpPr>
          <p:spPr bwMode="auto">
            <a:xfrm flipH="1">
              <a:off x="2899" y="2253"/>
              <a:ext cx="1" cy="1582"/>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 name="Line 37"/>
            <p:cNvSpPr>
              <a:spLocks noChangeShapeType="1"/>
            </p:cNvSpPr>
            <p:nvPr/>
          </p:nvSpPr>
          <p:spPr bwMode="auto">
            <a:xfrm>
              <a:off x="3728" y="2121"/>
              <a:ext cx="0" cy="184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 name="Line 38"/>
            <p:cNvSpPr>
              <a:spLocks noChangeShapeType="1"/>
            </p:cNvSpPr>
            <p:nvPr/>
          </p:nvSpPr>
          <p:spPr bwMode="auto">
            <a:xfrm>
              <a:off x="4074" y="2064"/>
              <a:ext cx="0" cy="4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 name="Line 39"/>
            <p:cNvSpPr>
              <a:spLocks noChangeShapeType="1"/>
            </p:cNvSpPr>
            <p:nvPr/>
          </p:nvSpPr>
          <p:spPr bwMode="auto">
            <a:xfrm>
              <a:off x="4074" y="3417"/>
              <a:ext cx="0" cy="61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 name="Line 40"/>
            <p:cNvSpPr>
              <a:spLocks noChangeShapeType="1"/>
            </p:cNvSpPr>
            <p:nvPr/>
          </p:nvSpPr>
          <p:spPr bwMode="auto">
            <a:xfrm>
              <a:off x="4626" y="2236"/>
              <a:ext cx="0" cy="1599"/>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mc:AlternateContent xmlns:mc="http://schemas.openxmlformats.org/markup-compatibility/2006" xmlns:a14="http://schemas.microsoft.com/office/drawing/2010/main">
          <mc:Choice Requires="a14">
            <p:sp>
              <p:nvSpPr>
                <p:cNvPr id="72" name="Text Box 41"/>
                <p:cNvSpPr txBox="1">
                  <a:spLocks noChangeArrowheads="1"/>
                </p:cNvSpPr>
                <p:nvPr/>
              </p:nvSpPr>
              <p:spPr bwMode="auto">
                <a:xfrm rot="16200000">
                  <a:off x="1617" y="2656"/>
                  <a:ext cx="653"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52</a:t>
                  </a:r>
                </a:p>
              </p:txBody>
            </p:sp>
          </mc:Choice>
          <mc:Fallback xmlns="">
            <p:sp>
              <p:nvSpPr>
                <p:cNvPr id="72" name="Text Box 41"/>
                <p:cNvSpPr txBox="1">
                  <a:spLocks noRot="1" noChangeAspect="1" noMove="1" noResize="1" noEditPoints="1" noAdjustHandles="1" noChangeArrowheads="1" noChangeShapeType="1" noTextEdit="1"/>
                </p:cNvSpPr>
                <p:nvPr/>
              </p:nvSpPr>
              <p:spPr bwMode="auto">
                <a:xfrm rot="16200000">
                  <a:off x="1617" y="2634"/>
                  <a:ext cx="653" cy="252"/>
                </a:xfrm>
                <a:prstGeom prst="rect">
                  <a:avLst/>
                </a:prstGeom>
                <a:blipFill rotWithShape="1">
                  <a:blip r:embed="rId2"/>
                  <a:stretch>
                    <a:fillRect l="-7576" r="-25758" b="-117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3" name="Text Box 42"/>
                <p:cNvSpPr txBox="1">
                  <a:spLocks noChangeArrowheads="1"/>
                </p:cNvSpPr>
                <p:nvPr/>
              </p:nvSpPr>
              <p:spPr bwMode="auto">
                <a:xfrm rot="16200000">
                  <a:off x="3775" y="2757"/>
                  <a:ext cx="610"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65</a:t>
                  </a:r>
                </a:p>
              </p:txBody>
            </p:sp>
          </mc:Choice>
          <mc:Fallback xmlns="">
            <p:sp>
              <p:nvSpPr>
                <p:cNvPr id="73" name="Text Box 42"/>
                <p:cNvSpPr txBox="1">
                  <a:spLocks noRot="1" noChangeAspect="1" noMove="1" noResize="1" noEditPoints="1" noAdjustHandles="1" noChangeArrowheads="1" noChangeShapeType="1" noTextEdit="1"/>
                </p:cNvSpPr>
                <p:nvPr/>
              </p:nvSpPr>
              <p:spPr bwMode="auto">
                <a:xfrm rot="16200000">
                  <a:off x="3775" y="2735"/>
                  <a:ext cx="610" cy="252"/>
                </a:xfrm>
                <a:prstGeom prst="rect">
                  <a:avLst/>
                </a:prstGeom>
                <a:blipFill rotWithShape="1">
                  <a:blip r:embed="rId3"/>
                  <a:stretch>
                    <a:fillRect l="-7692" r="-27692" b="-6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4" name="Text Box 51"/>
                <p:cNvSpPr txBox="1">
                  <a:spLocks noChangeArrowheads="1"/>
                </p:cNvSpPr>
                <p:nvPr/>
              </p:nvSpPr>
              <p:spPr bwMode="auto">
                <a:xfrm rot="16200000">
                  <a:off x="3998" y="2785"/>
                  <a:ext cx="911"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74" name="Text Box 51"/>
                <p:cNvSpPr txBox="1">
                  <a:spLocks noRot="1" noChangeAspect="1" noMove="1" noResize="1" noEditPoints="1" noAdjustHandles="1" noChangeArrowheads="1" noChangeShapeType="1" noTextEdit="1"/>
                </p:cNvSpPr>
                <p:nvPr/>
              </p:nvSpPr>
              <p:spPr bwMode="auto">
                <a:xfrm rot="16200000">
                  <a:off x="3998" y="2763"/>
                  <a:ext cx="911" cy="252"/>
                </a:xfrm>
                <a:prstGeom prst="rect">
                  <a:avLst/>
                </a:prstGeom>
                <a:blipFill rotWithShape="1">
                  <a:blip r:embed="rId4"/>
                  <a:stretch>
                    <a:fillRect l="-7692" r="-27692" b="-84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5" name="Text Box 52"/>
                <p:cNvSpPr txBox="1">
                  <a:spLocks noChangeArrowheads="1"/>
                </p:cNvSpPr>
                <p:nvPr/>
              </p:nvSpPr>
              <p:spPr bwMode="auto">
                <a:xfrm rot="16200000">
                  <a:off x="17" y="2956"/>
                  <a:ext cx="886"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45n7</a:t>
                  </a:r>
                </a:p>
              </p:txBody>
            </p:sp>
          </mc:Choice>
          <mc:Fallback xmlns="">
            <p:sp>
              <p:nvSpPr>
                <p:cNvPr id="75" name="Text Box 52"/>
                <p:cNvSpPr txBox="1">
                  <a:spLocks noRot="1" noChangeAspect="1" noMove="1" noResize="1" noEditPoints="1" noAdjustHandles="1" noChangeArrowheads="1" noChangeShapeType="1" noTextEdit="1"/>
                </p:cNvSpPr>
                <p:nvPr/>
              </p:nvSpPr>
              <p:spPr bwMode="auto">
                <a:xfrm rot="16200000">
                  <a:off x="17" y="2934"/>
                  <a:ext cx="886" cy="252"/>
                </a:xfrm>
                <a:prstGeom prst="rect">
                  <a:avLst/>
                </a:prstGeom>
                <a:blipFill rotWithShape="1">
                  <a:blip r:embed="rId5"/>
                  <a:stretch>
                    <a:fillRect l="-7692" r="-27692" b="-4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6" name="Text Box 53"/>
                <p:cNvSpPr txBox="1">
                  <a:spLocks noChangeArrowheads="1"/>
                </p:cNvSpPr>
                <p:nvPr/>
              </p:nvSpPr>
              <p:spPr bwMode="auto">
                <a:xfrm rot="16200000">
                  <a:off x="3169" y="2655"/>
                  <a:ext cx="774"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58r6</a:t>
                  </a:r>
                </a:p>
              </p:txBody>
            </p:sp>
          </mc:Choice>
          <mc:Fallback xmlns="">
            <p:sp>
              <p:nvSpPr>
                <p:cNvPr id="76" name="Text Box 53"/>
                <p:cNvSpPr txBox="1">
                  <a:spLocks noRot="1" noChangeAspect="1" noMove="1" noResize="1" noEditPoints="1" noAdjustHandles="1" noChangeArrowheads="1" noChangeShapeType="1" noTextEdit="1"/>
                </p:cNvSpPr>
                <p:nvPr/>
              </p:nvSpPr>
              <p:spPr bwMode="auto">
                <a:xfrm rot="16200000">
                  <a:off x="3169" y="2633"/>
                  <a:ext cx="774" cy="252"/>
                </a:xfrm>
                <a:prstGeom prst="rect">
                  <a:avLst/>
                </a:prstGeom>
                <a:blipFill rotWithShape="1">
                  <a:blip r:embed="rId6"/>
                  <a:stretch>
                    <a:fillRect l="-7576" r="-25758" b="-49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7" name="Text Box 54"/>
                <p:cNvSpPr txBox="1">
                  <a:spLocks noChangeArrowheads="1"/>
                </p:cNvSpPr>
                <p:nvPr/>
              </p:nvSpPr>
              <p:spPr bwMode="auto">
                <a:xfrm rot="16200000">
                  <a:off x="2388" y="2946"/>
                  <a:ext cx="742" cy="2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14:m>
                    <m:oMath xmlns:m="http://schemas.openxmlformats.org/officeDocument/2006/math">
                      <m:r>
                        <a:rPr lang="en-US" altLang="zh-CN" sz="3500" b="1" i="1" dirty="0">
                          <a:latin typeface="Cambria Math"/>
                          <a:ea typeface="Cambria Math"/>
                        </a:rPr>
                        <m:t>∅ </m:t>
                      </m:r>
                    </m:oMath>
                  </a14:m>
                  <a:r>
                    <a:rPr lang="en-US" altLang="zh-CN" sz="3500" dirty="0"/>
                    <a:t>55k6</a:t>
                  </a:r>
                </a:p>
              </p:txBody>
            </p:sp>
          </mc:Choice>
          <mc:Fallback xmlns="">
            <p:sp>
              <p:nvSpPr>
                <p:cNvPr id="77" name="Text Box 54"/>
                <p:cNvSpPr txBox="1">
                  <a:spLocks noRot="1" noChangeAspect="1" noMove="1" noResize="1" noEditPoints="1" noAdjustHandles="1" noChangeArrowheads="1" noChangeShapeType="1" noTextEdit="1"/>
                </p:cNvSpPr>
                <p:nvPr/>
              </p:nvSpPr>
              <p:spPr bwMode="auto">
                <a:xfrm rot="16200000">
                  <a:off x="2388" y="2924"/>
                  <a:ext cx="742" cy="252"/>
                </a:xfrm>
                <a:prstGeom prst="rect">
                  <a:avLst/>
                </a:prstGeom>
                <a:blipFill rotWithShape="1">
                  <a:blip r:embed="rId7"/>
                  <a:stretch>
                    <a:fillRect l="-7692" r="-26154" b="-103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39011"/>
                                        </p:tgtEl>
                                        <p:attrNameLst>
                                          <p:attrName>style.visibility</p:attrName>
                                        </p:attrNameLst>
                                      </p:cBhvr>
                                      <p:to>
                                        <p:strVal val="visible"/>
                                      </p:to>
                                    </p:set>
                                    <p:animEffect transition="in" filter="wipe(left)">
                                      <p:cBhvr>
                                        <p:cTn id="13" dur="300"/>
                                        <p:tgtEl>
                                          <p:spTgt spid="390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9012"/>
                                        </p:tgtEl>
                                        <p:attrNameLst>
                                          <p:attrName>style.visibility</p:attrName>
                                        </p:attrNameLst>
                                      </p:cBhvr>
                                      <p:to>
                                        <p:strVal val="visible"/>
                                      </p:to>
                                    </p:set>
                                    <p:animEffect transition="in" filter="wipe(left)">
                                      <p:cBhvr>
                                        <p:cTn id="18" dur="300"/>
                                        <p:tgtEl>
                                          <p:spTgt spid="390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9013"/>
                                        </p:tgtEl>
                                        <p:attrNameLst>
                                          <p:attrName>style.visibility</p:attrName>
                                        </p:attrNameLst>
                                      </p:cBhvr>
                                      <p:to>
                                        <p:strVal val="visible"/>
                                      </p:to>
                                    </p:set>
                                    <p:animEffect transition="in" filter="wipe(left)">
                                      <p:cBhvr>
                                        <p:cTn id="23" dur="300"/>
                                        <p:tgtEl>
                                          <p:spTgt spid="39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1" grpId="0" autoUpdateAnimBg="0"/>
      <p:bldP spid="39012" grpId="0" autoUpdateAnimBg="0"/>
      <p:bldP spid="39013"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EA3D3A8-B4D3-4662-8BFE-587A0B8C3B5E}" type="slidenum">
              <a:rPr lang="zh-CN" altLang="en-US"/>
              <a:pPr/>
              <a:t>41</a:t>
            </a:fld>
            <a:endParaRPr lang="en-US" altLang="zh-CN"/>
          </a:p>
        </p:txBody>
      </p:sp>
      <p:sp>
        <p:nvSpPr>
          <p:cNvPr id="41988" name="Text Box 4"/>
          <p:cNvSpPr txBox="1">
            <a:spLocks noChangeArrowheads="1"/>
          </p:cNvSpPr>
          <p:nvPr/>
        </p:nvSpPr>
        <p:spPr bwMode="auto">
          <a:xfrm>
            <a:off x="3027016" y="469904"/>
            <a:ext cx="13409090"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5. 画出该轴的零件图并将述技术要求标注在图上</a:t>
            </a:r>
            <a:endParaRPr lang="en-US" altLang="zh-CN" b="1" dirty="0"/>
          </a:p>
        </p:txBody>
      </p:sp>
      <p:pic>
        <p:nvPicPr>
          <p:cNvPr id="880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5059" y="1301344"/>
            <a:ext cx="9510727" cy="83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燕尾形箭头 8">
            <a:hlinkClick r:id="rId3" action="ppaction://hlinksldjump"/>
          </p:cNvPr>
          <p:cNvSpPr/>
          <p:nvPr/>
        </p:nvSpPr>
        <p:spPr bwMode="auto">
          <a:xfrm>
            <a:off x="373786" y="6642745"/>
            <a:ext cx="3316904" cy="1658279"/>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88"/>
                                        </p:tgtEl>
                                        <p:attrNameLst>
                                          <p:attrName>style.visibility</p:attrName>
                                        </p:attrNameLst>
                                      </p:cBhvr>
                                      <p:to>
                                        <p:strVal val="visible"/>
                                      </p:to>
                                    </p:set>
                                    <p:animEffect transition="in" filter="wipe(left)">
                                      <p:cBhvr>
                                        <p:cTn id="7" dur="300"/>
                                        <p:tgtEl>
                                          <p:spTgt spid="419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8066"/>
                                        </p:tgtEl>
                                        <p:attrNameLst>
                                          <p:attrName>style.visibility</p:attrName>
                                        </p:attrNameLst>
                                      </p:cBhvr>
                                      <p:to>
                                        <p:strVal val="visible"/>
                                      </p:to>
                                    </p:set>
                                    <p:anim calcmode="lin" valueType="num">
                                      <p:cBhvr additive="base">
                                        <p:cTn id="12" dur="500" fill="hold"/>
                                        <p:tgtEl>
                                          <p:spTgt spid="88066"/>
                                        </p:tgtEl>
                                        <p:attrNameLst>
                                          <p:attrName>ppt_x</p:attrName>
                                        </p:attrNameLst>
                                      </p:cBhvr>
                                      <p:tavLst>
                                        <p:tav tm="0">
                                          <p:val>
                                            <p:strVal val="#ppt_x"/>
                                          </p:val>
                                        </p:tav>
                                        <p:tav tm="100000">
                                          <p:val>
                                            <p:strVal val="#ppt_x"/>
                                          </p:val>
                                        </p:tav>
                                      </p:tavLst>
                                    </p:anim>
                                    <p:anim calcmode="lin" valueType="num">
                                      <p:cBhvr additive="base">
                                        <p:cTn id="13" dur="500" fill="hold"/>
                                        <p:tgtEl>
                                          <p:spTgt spid="880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a:xfrm>
            <a:off x="13440280" y="207094"/>
            <a:ext cx="3638020" cy="674476"/>
          </a:xfrm>
        </p:spPr>
        <p:txBody>
          <a:bodyPr/>
          <a:lstStyle/>
          <a:p>
            <a:fld id="{84360A2B-CC95-4451-AC8A-C02FCF35A5E0}" type="slidenum">
              <a:rPr lang="zh-CN" altLang="en-US"/>
              <a:pPr/>
              <a:t>42</a:t>
            </a:fld>
            <a:endParaRPr lang="en-US" altLang="zh-CN" dirty="0"/>
          </a:p>
        </p:txBody>
      </p:sp>
      <p:sp>
        <p:nvSpPr>
          <p:cNvPr id="43012" name="Text Box 4"/>
          <p:cNvSpPr txBox="1">
            <a:spLocks noChangeArrowheads="1"/>
          </p:cNvSpPr>
          <p:nvPr/>
        </p:nvSpPr>
        <p:spPr bwMode="auto">
          <a:xfrm>
            <a:off x="3326583" y="810097"/>
            <a:ext cx="11932708"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12.1.3  箱体的精度设计</a:t>
            </a:r>
          </a:p>
        </p:txBody>
      </p:sp>
      <p:sp>
        <p:nvSpPr>
          <p:cNvPr id="43013" name="Text Box 5"/>
          <p:cNvSpPr txBox="1">
            <a:spLocks noChangeArrowheads="1"/>
          </p:cNvSpPr>
          <p:nvPr/>
        </p:nvSpPr>
        <p:spPr bwMode="auto">
          <a:xfrm>
            <a:off x="811163" y="1746201"/>
            <a:ext cx="14281737" cy="243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箱体主要是起支撑作用，为了保证传动件的工作性能，箱体应具有一定要求的强度和刚度，还应具有规定的尺寸精度和几何精度。</a:t>
            </a:r>
          </a:p>
        </p:txBody>
      </p:sp>
      <p:sp>
        <p:nvSpPr>
          <p:cNvPr id="43025" name="Text Box 17"/>
          <p:cNvSpPr txBox="1">
            <a:spLocks noChangeArrowheads="1"/>
          </p:cNvSpPr>
          <p:nvPr/>
        </p:nvSpPr>
        <p:spPr bwMode="auto">
          <a:xfrm>
            <a:off x="1852180" y="8444964"/>
            <a:ext cx="1443991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以图12.1减速器中下箱体为例来说明箱体的精度设计。</a:t>
            </a:r>
          </a:p>
        </p:txBody>
      </p:sp>
      <p:sp>
        <p:nvSpPr>
          <p:cNvPr id="43026" name="Text Box 18"/>
          <p:cNvSpPr txBox="1">
            <a:spLocks noChangeArrowheads="1"/>
          </p:cNvSpPr>
          <p:nvPr/>
        </p:nvSpPr>
        <p:spPr bwMode="auto">
          <a:xfrm>
            <a:off x="853605" y="3978449"/>
            <a:ext cx="14655161"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特别是箱体上安装输出轴和齿轮轴的支撑轴承孔及其端面的尺寸精度和几何精度要求较高。</a:t>
            </a:r>
          </a:p>
        </p:txBody>
      </p:sp>
      <mc:AlternateContent xmlns:mc="http://schemas.openxmlformats.org/markup-compatibility/2006" xmlns:a14="http://schemas.microsoft.com/office/drawing/2010/main">
        <mc:Choice Requires="a14">
          <p:sp>
            <p:nvSpPr>
              <p:cNvPr id="43027" name="Text Box 19"/>
              <p:cNvSpPr txBox="1">
                <a:spLocks noChangeArrowheads="1"/>
              </p:cNvSpPr>
              <p:nvPr/>
            </p:nvSpPr>
            <p:spPr bwMode="auto">
              <a:xfrm>
                <a:off x="853604" y="5454412"/>
                <a:ext cx="14239296" cy="31876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它们的尺寸精度和几何精度应根据齿轮传动精度要求，应规定：</a:t>
                </a:r>
                <a:r>
                  <a:rPr lang="zh-CN" altLang="en-US" b="1" dirty="0">
                    <a:latin typeface="宋体" pitchFamily="2" charset="-122"/>
                  </a:rPr>
                  <a:t>① 尺寸精度； </a:t>
                </a:r>
                <a:r>
                  <a:rPr lang="zh-CN" altLang="en-US" b="1" dirty="0"/>
                  <a:t>②</a:t>
                </a:r>
                <a:r>
                  <a:rPr lang="zh-CN" altLang="en-US" dirty="0"/>
                  <a:t> </a:t>
                </a:r>
                <a:r>
                  <a:rPr lang="zh-CN" altLang="en-US" b="1" dirty="0"/>
                  <a:t>2—</a:t>
                </a:r>
                <a14:m>
                  <m:oMath xmlns:m="http://schemas.openxmlformats.org/officeDocument/2006/math">
                    <m:r>
                      <a:rPr lang="en-US" altLang="zh-CN" b="0" i="1" dirty="0" smtClean="0">
                        <a:latin typeface="Cambria Math"/>
                        <a:ea typeface="Cambria Math"/>
                      </a:rPr>
                      <m:t>∅</m:t>
                    </m:r>
                  </m:oMath>
                </a14:m>
                <a:r>
                  <a:rPr lang="en-US" altLang="zh-CN" b="1" dirty="0"/>
                  <a:t>80</a:t>
                </a:r>
                <a:r>
                  <a:rPr lang="zh-CN" altLang="en-US" b="1" dirty="0"/>
                  <a:t>和2—</a:t>
                </a:r>
                <a14:m>
                  <m:oMath xmlns:m="http://schemas.openxmlformats.org/officeDocument/2006/math">
                    <m:r>
                      <a:rPr lang="en-US" altLang="zh-CN" i="1" dirty="0">
                        <a:latin typeface="Cambria Math"/>
                        <a:ea typeface="Cambria Math"/>
                      </a:rPr>
                      <m:t>∅</m:t>
                    </m:r>
                  </m:oMath>
                </a14:m>
                <a:r>
                  <a:rPr lang="en-US" altLang="zh-CN" b="1" dirty="0"/>
                  <a:t>100</a:t>
                </a:r>
                <a:r>
                  <a:rPr lang="zh-CN" altLang="en-US" b="1" dirty="0">
                    <a:latin typeface="宋体" pitchFamily="2" charset="-122"/>
                  </a:rPr>
                  <a:t>中心距允许偏差； </a:t>
                </a:r>
                <a:r>
                  <a:rPr lang="zh-CN" altLang="en-US" b="1" dirty="0"/>
                  <a:t>③</a:t>
                </a:r>
                <a:r>
                  <a:rPr lang="zh-CN" altLang="en-US" dirty="0"/>
                  <a:t> </a:t>
                </a:r>
                <a:r>
                  <a:rPr lang="zh-CN" altLang="en-US" b="1" dirty="0"/>
                  <a:t>2—</a:t>
                </a:r>
                <a14:m>
                  <m:oMath xmlns:m="http://schemas.openxmlformats.org/officeDocument/2006/math">
                    <m:r>
                      <a:rPr lang="en-US" altLang="zh-CN" i="1" dirty="0">
                        <a:latin typeface="Cambria Math"/>
                        <a:ea typeface="Cambria Math"/>
                      </a:rPr>
                      <m:t>∅</m:t>
                    </m:r>
                  </m:oMath>
                </a14:m>
                <a:r>
                  <a:rPr lang="en-US" altLang="zh-CN" b="1" dirty="0"/>
                  <a:t>80</a:t>
                </a:r>
                <a:r>
                  <a:rPr lang="zh-CN" altLang="en-US" b="1" dirty="0"/>
                  <a:t>和2—</a:t>
                </a:r>
                <a14:m>
                  <m:oMath xmlns:m="http://schemas.openxmlformats.org/officeDocument/2006/math">
                    <m:r>
                      <a:rPr lang="en-US" altLang="zh-CN" i="1" dirty="0">
                        <a:latin typeface="Cambria Math"/>
                        <a:ea typeface="Cambria Math"/>
                      </a:rPr>
                      <m:t>∅</m:t>
                    </m:r>
                  </m:oMath>
                </a14:m>
                <a:r>
                  <a:rPr lang="en-US" altLang="zh-CN" b="1" dirty="0"/>
                  <a:t>100</a:t>
                </a:r>
                <a:r>
                  <a:rPr lang="zh-CN" altLang="en-US" b="1" dirty="0"/>
                  <a:t>轴线间的平行度公差； ④ 孔的同轴度公差； ⑤ 圆柱度公差等等。</a:t>
                </a:r>
              </a:p>
            </p:txBody>
          </p:sp>
        </mc:Choice>
        <mc:Fallback xmlns="">
          <p:sp>
            <p:nvSpPr>
              <p:cNvPr id="43027" name="Text Box 19"/>
              <p:cNvSpPr txBox="1">
                <a:spLocks noRot="1" noChangeAspect="1" noMove="1" noResize="1" noEditPoints="1" noAdjustHandles="1" noChangeArrowheads="1" noChangeShapeType="1" noTextEdit="1"/>
              </p:cNvSpPr>
              <p:nvPr/>
            </p:nvSpPr>
            <p:spPr bwMode="auto">
              <a:xfrm>
                <a:off x="492762" y="3882192"/>
                <a:ext cx="8219957" cy="2020236"/>
              </a:xfrm>
              <a:prstGeom prst="rect">
                <a:avLst/>
              </a:prstGeom>
              <a:blipFill rotWithShape="1">
                <a:blip r:embed="rId2"/>
                <a:stretch>
                  <a:fillRect l="-1187" t="-1511" r="-816" b="-362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3012"/>
                                        </p:tgtEl>
                                        <p:attrNameLst>
                                          <p:attrName>style.visibility</p:attrName>
                                        </p:attrNameLst>
                                      </p:cBhvr>
                                      <p:to>
                                        <p:strVal val="visible"/>
                                      </p:to>
                                    </p:set>
                                    <p:animEffect transition="in" filter="wipe(left)">
                                      <p:cBhvr>
                                        <p:cTn id="7" dur="300"/>
                                        <p:tgtEl>
                                          <p:spTgt spid="430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3013"/>
                                        </p:tgtEl>
                                        <p:attrNameLst>
                                          <p:attrName>style.visibility</p:attrName>
                                        </p:attrNameLst>
                                      </p:cBhvr>
                                      <p:to>
                                        <p:strVal val="visible"/>
                                      </p:to>
                                    </p:set>
                                    <p:animEffect transition="in" filter="wipe(left)">
                                      <p:cBhvr>
                                        <p:cTn id="12" dur="300"/>
                                        <p:tgtEl>
                                          <p:spTgt spid="430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3026"/>
                                        </p:tgtEl>
                                        <p:attrNameLst>
                                          <p:attrName>style.visibility</p:attrName>
                                        </p:attrNameLst>
                                      </p:cBhvr>
                                      <p:to>
                                        <p:strVal val="visible"/>
                                      </p:to>
                                    </p:set>
                                    <p:animEffect transition="in" filter="wipe(left)">
                                      <p:cBhvr>
                                        <p:cTn id="17" dur="300"/>
                                        <p:tgtEl>
                                          <p:spTgt spid="430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3027"/>
                                        </p:tgtEl>
                                        <p:attrNameLst>
                                          <p:attrName>style.visibility</p:attrName>
                                        </p:attrNameLst>
                                      </p:cBhvr>
                                      <p:to>
                                        <p:strVal val="visible"/>
                                      </p:to>
                                    </p:set>
                                    <p:animEffect transition="in" filter="wipe(left)">
                                      <p:cBhvr>
                                        <p:cTn id="22" dur="300"/>
                                        <p:tgtEl>
                                          <p:spTgt spid="430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3025"/>
                                        </p:tgtEl>
                                        <p:attrNameLst>
                                          <p:attrName>style.visibility</p:attrName>
                                        </p:attrNameLst>
                                      </p:cBhvr>
                                      <p:to>
                                        <p:strVal val="visible"/>
                                      </p:to>
                                    </p:set>
                                    <p:animEffect transition="in" filter="wipe(left)">
                                      <p:cBhvr>
                                        <p:cTn id="27" dur="300"/>
                                        <p:tgtEl>
                                          <p:spTgt spid="43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autoUpdateAnimBg="0"/>
      <p:bldP spid="43013" grpId="0" autoUpdateAnimBg="0"/>
      <p:bldP spid="43025" grpId="0" autoUpdateAnimBg="0"/>
      <p:bldP spid="43026" grpId="0" autoUpdateAnimBg="0"/>
      <p:bldP spid="43027"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2"/>
          </p:nvPr>
        </p:nvSpPr>
        <p:spPr>
          <a:xfrm>
            <a:off x="13325955" y="337238"/>
            <a:ext cx="3638020" cy="674476"/>
          </a:xfrm>
        </p:spPr>
        <p:txBody>
          <a:bodyPr/>
          <a:lstStyle/>
          <a:p>
            <a:fld id="{57412F86-BF17-4774-BFB4-710144050946}" type="slidenum">
              <a:rPr lang="zh-CN" altLang="en-US"/>
              <a:pPr/>
              <a:t>43</a:t>
            </a:fld>
            <a:endParaRPr lang="en-US" altLang="zh-CN"/>
          </a:p>
        </p:txBody>
      </p:sp>
      <p:sp>
        <p:nvSpPr>
          <p:cNvPr id="72708" name="Text Box 4"/>
          <p:cNvSpPr txBox="1">
            <a:spLocks noChangeArrowheads="1"/>
          </p:cNvSpPr>
          <p:nvPr/>
        </p:nvSpPr>
        <p:spPr bwMode="auto">
          <a:xfrm>
            <a:off x="1268949" y="278691"/>
            <a:ext cx="931333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 确定尺寸精度</a:t>
            </a:r>
          </a:p>
        </p:txBody>
      </p:sp>
      <p:sp>
        <p:nvSpPr>
          <p:cNvPr id="72709" name="Text Box 5"/>
          <p:cNvSpPr txBox="1">
            <a:spLocks noChangeArrowheads="1"/>
          </p:cNvSpPr>
          <p:nvPr/>
        </p:nvSpPr>
        <p:spPr bwMode="auto">
          <a:xfrm>
            <a:off x="853606" y="915696"/>
            <a:ext cx="8585729"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（1）确定轴承孔的公差带</a:t>
            </a:r>
          </a:p>
        </p:txBody>
      </p:sp>
      <mc:AlternateContent xmlns:mc="http://schemas.openxmlformats.org/markup-compatibility/2006" xmlns:a14="http://schemas.microsoft.com/office/drawing/2010/main">
        <mc:Choice Requires="a14">
          <p:sp>
            <p:nvSpPr>
              <p:cNvPr id="72710" name="Text Box 6"/>
              <p:cNvSpPr txBox="1">
                <a:spLocks noChangeArrowheads="1"/>
              </p:cNvSpPr>
              <p:nvPr/>
            </p:nvSpPr>
            <p:spPr bwMode="auto">
              <a:xfrm>
                <a:off x="954386" y="1638464"/>
                <a:ext cx="14723912" cy="205195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由图12.1可见，2—</a:t>
                </a:r>
                <a14:m>
                  <m:oMath xmlns:m="http://schemas.openxmlformats.org/officeDocument/2006/math">
                    <m:r>
                      <a:rPr lang="en-US" altLang="zh-CN" i="1" dirty="0">
                        <a:latin typeface="Cambria Math"/>
                        <a:ea typeface="Cambria Math"/>
                      </a:rPr>
                      <m:t>∅</m:t>
                    </m:r>
                  </m:oMath>
                </a14:m>
                <a:r>
                  <a:rPr lang="en-US" altLang="zh-CN" b="1" dirty="0"/>
                  <a:t>80</a:t>
                </a:r>
                <a:r>
                  <a:rPr lang="zh-CN" altLang="en-US" b="1" dirty="0"/>
                  <a:t>和2—</a:t>
                </a:r>
                <a14:m>
                  <m:oMath xmlns:m="http://schemas.openxmlformats.org/officeDocument/2006/math">
                    <m:r>
                      <a:rPr lang="en-US" altLang="zh-CN" i="1" dirty="0">
                        <a:latin typeface="Cambria Math"/>
                        <a:ea typeface="Cambria Math"/>
                      </a:rPr>
                      <m:t>∅</m:t>
                    </m:r>
                  </m:oMath>
                </a14:m>
                <a:r>
                  <a:rPr lang="en-US" altLang="zh-CN" b="1" dirty="0"/>
                  <a:t>100</a:t>
                </a:r>
                <a:r>
                  <a:rPr lang="zh-CN" altLang="en-US" b="1" dirty="0"/>
                  <a:t>四孔与滚动轴承外圈配合，因此，四孔的公差带应由滚动轴承的精度</a:t>
                </a:r>
                <a:r>
                  <a:rPr lang="zh-CN" altLang="en-US" b="1" dirty="0" smtClean="0"/>
                  <a:t>、</a:t>
                </a:r>
                <a:r>
                  <a:rPr lang="zh-CN" altLang="en-US" b="1" dirty="0"/>
                  <a:t>载荷</a:t>
                </a:r>
                <a:r>
                  <a:rPr lang="zh-CN" altLang="en-US" b="1" dirty="0" smtClean="0"/>
                  <a:t>大小</a:t>
                </a:r>
                <a:r>
                  <a:rPr lang="zh-CN" altLang="en-US" b="1" dirty="0"/>
                  <a:t>和运转状态来确定。</a:t>
                </a:r>
              </a:p>
            </p:txBody>
          </p:sp>
        </mc:Choice>
        <mc:Fallback xmlns="">
          <p:sp>
            <p:nvSpPr>
              <p:cNvPr id="72710" name="Text Box 6"/>
              <p:cNvSpPr txBox="1">
                <a:spLocks noRot="1" noChangeAspect="1" noMove="1" noResize="1" noEditPoints="1" noAdjustHandles="1" noChangeArrowheads="1" noChangeShapeType="1" noTextEdit="1"/>
              </p:cNvSpPr>
              <p:nvPr/>
            </p:nvSpPr>
            <p:spPr bwMode="auto">
              <a:xfrm>
                <a:off x="954386" y="1638464"/>
                <a:ext cx="14723912" cy="2051953"/>
              </a:xfrm>
              <a:prstGeom prst="rect">
                <a:avLst/>
              </a:prstGeom>
              <a:blipFill rotWithShape="1">
                <a:blip r:embed="rId3"/>
                <a:stretch>
                  <a:fillRect l="-1077" t="-5060" b="-922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2711" name="Text Box 7"/>
          <p:cNvSpPr txBox="1">
            <a:spLocks noChangeArrowheads="1"/>
          </p:cNvSpPr>
          <p:nvPr/>
        </p:nvSpPr>
        <p:spPr bwMode="auto">
          <a:xfrm>
            <a:off x="882378" y="3565550"/>
            <a:ext cx="14836963" cy="14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轴承精度</a:t>
            </a:r>
            <a:r>
              <a:rPr lang="zh-CN" altLang="en-US" b="1" dirty="0" smtClean="0"/>
              <a:t>为普通级级</a:t>
            </a:r>
            <a:r>
              <a:rPr lang="zh-CN" altLang="en-US" b="1" dirty="0"/>
              <a:t>，外圈承受定向轻负荷，根据表6</a:t>
            </a:r>
            <a:r>
              <a:rPr lang="zh-CN" altLang="en-US" b="1" dirty="0" smtClean="0"/>
              <a:t>.</a:t>
            </a:r>
            <a:r>
              <a:rPr lang="en-US" altLang="zh-CN" b="1" dirty="0" smtClean="0"/>
              <a:t>4</a:t>
            </a:r>
            <a:r>
              <a:rPr lang="zh-CN" altLang="en-US" b="1" dirty="0" smtClean="0"/>
              <a:t>得</a:t>
            </a:r>
            <a:r>
              <a:rPr lang="zh-CN" altLang="en-US" b="1" dirty="0"/>
              <a:t>四孔公差带分别为</a:t>
            </a:r>
          </a:p>
        </p:txBody>
      </p:sp>
      <p:graphicFrame>
        <p:nvGraphicFramePr>
          <p:cNvPr id="72717" name="Object 13"/>
          <p:cNvGraphicFramePr>
            <a:graphicFrameLocks noGrp="1" noChangeAspect="1"/>
          </p:cNvGraphicFramePr>
          <p:nvPr>
            <p:ph/>
            <p:extLst>
              <p:ext uri="{D42A27DB-BD31-4B8C-83A1-F6EECF244321}">
                <p14:modId xmlns:p14="http://schemas.microsoft.com/office/powerpoint/2010/main" val="463749081"/>
              </p:ext>
            </p:extLst>
          </p:nvPr>
        </p:nvGraphicFramePr>
        <p:xfrm>
          <a:off x="2033704" y="4867003"/>
          <a:ext cx="6337506" cy="1168622"/>
        </p:xfrm>
        <a:graphic>
          <a:graphicData uri="http://schemas.openxmlformats.org/presentationml/2006/ole">
            <mc:AlternateContent xmlns:mc="http://schemas.openxmlformats.org/markup-compatibility/2006">
              <mc:Choice xmlns:v="urn:schemas-microsoft-com:vml" Requires="v">
                <p:oleObj spid="_x0000_s72838" name="公式" r:id="rId4" imgW="1117440" imgH="241200" progId="Equation.3">
                  <p:embed/>
                </p:oleObj>
              </mc:Choice>
              <mc:Fallback>
                <p:oleObj name="公式" r:id="rId4" imgW="1117440" imgH="24120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3704" y="4867003"/>
                        <a:ext cx="6337506" cy="1168622"/>
                      </a:xfrm>
                      <a:prstGeom prst="rect">
                        <a:avLst/>
                      </a:prstGeom>
                      <a:solidFill>
                        <a:srgbClr val="FFCCFF"/>
                      </a:solidFill>
                      <a:ln>
                        <a:noFill/>
                      </a:ln>
                      <a:effectLst/>
                      <a:extLst/>
                    </p:spPr>
                  </p:pic>
                </p:oleObj>
              </mc:Fallback>
            </mc:AlternateContent>
          </a:graphicData>
        </a:graphic>
      </p:graphicFrame>
      <p:graphicFrame>
        <p:nvGraphicFramePr>
          <p:cNvPr id="72719" name="Object 15"/>
          <p:cNvGraphicFramePr>
            <a:graphicFrameLocks noChangeAspect="1"/>
          </p:cNvGraphicFramePr>
          <p:nvPr>
            <p:extLst>
              <p:ext uri="{D42A27DB-BD31-4B8C-83A1-F6EECF244321}">
                <p14:modId xmlns:p14="http://schemas.microsoft.com/office/powerpoint/2010/main" val="2177612258"/>
              </p:ext>
            </p:extLst>
          </p:nvPr>
        </p:nvGraphicFramePr>
        <p:xfrm>
          <a:off x="8552954" y="4770537"/>
          <a:ext cx="6587008" cy="1168622"/>
        </p:xfrm>
        <a:graphic>
          <a:graphicData uri="http://schemas.openxmlformats.org/presentationml/2006/ole">
            <mc:AlternateContent xmlns:mc="http://schemas.openxmlformats.org/markup-compatibility/2006">
              <mc:Choice xmlns:v="urn:schemas-microsoft-com:vml" Requires="v">
                <p:oleObj spid="_x0000_s72839" name="公式" r:id="rId6" imgW="1193760" imgH="241200" progId="Equation.3">
                  <p:embed/>
                </p:oleObj>
              </mc:Choice>
              <mc:Fallback>
                <p:oleObj name="公式" r:id="rId6" imgW="1193760" imgH="24120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52954" y="4770537"/>
                        <a:ext cx="6587008" cy="1168622"/>
                      </a:xfrm>
                      <a:prstGeom prst="rect">
                        <a:avLst/>
                      </a:prstGeom>
                      <a:solidFill>
                        <a:srgbClr val="FFCCFF"/>
                      </a:solidFill>
                      <a:ln>
                        <a:noFill/>
                      </a:ln>
                      <a:effectLst/>
                      <a:extLst/>
                    </p:spPr>
                  </p:pic>
                </p:oleObj>
              </mc:Fallback>
            </mc:AlternateContent>
          </a:graphicData>
        </a:graphic>
      </p:graphicFrame>
      <p:sp>
        <p:nvSpPr>
          <p:cNvPr id="72720" name="Text Box 16"/>
          <p:cNvSpPr txBox="1">
            <a:spLocks noChangeArrowheads="1"/>
          </p:cNvSpPr>
          <p:nvPr/>
        </p:nvSpPr>
        <p:spPr bwMode="auto">
          <a:xfrm>
            <a:off x="1387183" y="6014077"/>
            <a:ext cx="978021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(2) 中心距允许偏差</a:t>
            </a:r>
            <a:endParaRPr lang="en-US" altLang="zh-CN" b="1"/>
          </a:p>
        </p:txBody>
      </p:sp>
      <p:sp>
        <p:nvSpPr>
          <p:cNvPr id="72721" name="Text Box 17"/>
          <p:cNvSpPr txBox="1">
            <a:spLocks noChangeArrowheads="1"/>
          </p:cNvSpPr>
          <p:nvPr/>
        </p:nvSpPr>
        <p:spPr bwMode="auto">
          <a:xfrm>
            <a:off x="991568" y="6651082"/>
            <a:ext cx="15012490" cy="14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齿轮副中心距</a:t>
            </a:r>
            <a:r>
              <a:rPr lang="en-US" altLang="zh-CN" b="1" i="1" dirty="0"/>
              <a:t>a=</a:t>
            </a:r>
            <a:r>
              <a:rPr lang="en-US" altLang="zh-CN" b="1" dirty="0"/>
              <a:t>150mm, </a:t>
            </a:r>
            <a:r>
              <a:rPr lang="zh-CN" altLang="en-US" b="1" dirty="0"/>
              <a:t>齿轮精度为8</a:t>
            </a:r>
            <a:r>
              <a:rPr lang="en-US" altLang="zh-CN" b="1" dirty="0"/>
              <a:t>—8—7</a:t>
            </a:r>
            <a:r>
              <a:rPr lang="zh-CN" altLang="en-US" b="1" dirty="0"/>
              <a:t>级，查表10.8得齿轮副中心距允许偏差为</a:t>
            </a:r>
            <a:r>
              <a:rPr lang="en-US" altLang="zh-CN" b="1" dirty="0"/>
              <a:t>:      </a:t>
            </a:r>
            <a:r>
              <a:rPr lang="en-US" altLang="zh-CN" b="1" i="1" dirty="0" err="1">
                <a:solidFill>
                  <a:srgbClr val="CC0066"/>
                </a:solidFill>
              </a:rPr>
              <a:t>f</a:t>
            </a:r>
            <a:r>
              <a:rPr lang="en-US" altLang="zh-CN" b="1" i="1" baseline="-25000" dirty="0" err="1">
                <a:solidFill>
                  <a:srgbClr val="CC0066"/>
                </a:solidFill>
              </a:rPr>
              <a:t>a</a:t>
            </a:r>
            <a:r>
              <a:rPr lang="en-US" altLang="zh-CN" b="1" i="1" dirty="0">
                <a:solidFill>
                  <a:srgbClr val="CC0066"/>
                </a:solidFill>
              </a:rPr>
              <a:t>=</a:t>
            </a:r>
            <a:r>
              <a:rPr lang="en-US" altLang="zh-CN" b="1" dirty="0">
                <a:solidFill>
                  <a:srgbClr val="CC0066"/>
                </a:solidFill>
              </a:rPr>
              <a:t>±31.5μm。</a:t>
            </a:r>
          </a:p>
        </p:txBody>
      </p:sp>
      <p:sp>
        <p:nvSpPr>
          <p:cNvPr id="72722" name="Text Box 18"/>
          <p:cNvSpPr txBox="1">
            <a:spLocks noChangeArrowheads="1"/>
          </p:cNvSpPr>
          <p:nvPr/>
        </p:nvSpPr>
        <p:spPr bwMode="auto">
          <a:xfrm>
            <a:off x="2034506" y="7940908"/>
            <a:ext cx="1007125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箱体中心距允许偏差为</a:t>
            </a:r>
          </a:p>
        </p:txBody>
      </p:sp>
      <p:graphicFrame>
        <p:nvGraphicFramePr>
          <p:cNvPr id="72723" name="Object 19"/>
          <p:cNvGraphicFramePr>
            <a:graphicFrameLocks noChangeAspect="1"/>
          </p:cNvGraphicFramePr>
          <p:nvPr>
            <p:extLst>
              <p:ext uri="{D42A27DB-BD31-4B8C-83A1-F6EECF244321}">
                <p14:modId xmlns:p14="http://schemas.microsoft.com/office/powerpoint/2010/main" val="654143149"/>
              </p:ext>
            </p:extLst>
          </p:nvPr>
        </p:nvGraphicFramePr>
        <p:xfrm>
          <a:off x="2229990" y="8669825"/>
          <a:ext cx="12660312" cy="1042160"/>
        </p:xfrm>
        <a:graphic>
          <a:graphicData uri="http://schemas.openxmlformats.org/presentationml/2006/ole">
            <mc:AlternateContent xmlns:mc="http://schemas.openxmlformats.org/markup-compatibility/2006">
              <mc:Choice xmlns:v="urn:schemas-microsoft-com:vml" Requires="v">
                <p:oleObj spid="_x0000_s72840" name="Equation" r:id="rId8" imgW="2145960" imgH="228600" progId="Equation.3">
                  <p:embed/>
                </p:oleObj>
              </mc:Choice>
              <mc:Fallback>
                <p:oleObj name="Equation" r:id="rId8" imgW="2145960" imgH="228600" progId="Equation.3">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9990" y="8669825"/>
                        <a:ext cx="12660312" cy="1042160"/>
                      </a:xfrm>
                      <a:prstGeom prst="rect">
                        <a:avLst/>
                      </a:prstGeom>
                      <a:solidFill>
                        <a:srgbClr val="FFCCFF"/>
                      </a:solidFill>
                      <a:ln>
                        <a:noFill/>
                      </a:ln>
                      <a:effectLst/>
                      <a:extLst>
                        <a:ext uri="{91240B29-F687-4F45-9708-019B960494DF}">
                          <a14:hiddenLine xmlns:a14="http://schemas.microsoft.com/office/drawing/2010/main" w="9525">
                            <a:solidFill>
                              <a:srgbClr val="D60093"/>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gtEl>
                                        <p:attrNameLst>
                                          <p:attrName>style.visibility</p:attrName>
                                        </p:attrNameLst>
                                      </p:cBhvr>
                                      <p:to>
                                        <p:strVal val="visible"/>
                                      </p:to>
                                    </p:set>
                                    <p:animEffect transition="in" filter="wipe(left)">
                                      <p:cBhvr>
                                        <p:cTn id="7" dur="300"/>
                                        <p:tgtEl>
                                          <p:spTgt spid="727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09"/>
                                        </p:tgtEl>
                                        <p:attrNameLst>
                                          <p:attrName>style.visibility</p:attrName>
                                        </p:attrNameLst>
                                      </p:cBhvr>
                                      <p:to>
                                        <p:strVal val="visible"/>
                                      </p:to>
                                    </p:set>
                                    <p:animEffect transition="in" filter="wipe(left)">
                                      <p:cBhvr>
                                        <p:cTn id="12" dur="300"/>
                                        <p:tgtEl>
                                          <p:spTgt spid="727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710"/>
                                        </p:tgtEl>
                                        <p:attrNameLst>
                                          <p:attrName>style.visibility</p:attrName>
                                        </p:attrNameLst>
                                      </p:cBhvr>
                                      <p:to>
                                        <p:strVal val="visible"/>
                                      </p:to>
                                    </p:set>
                                    <p:animEffect transition="in" filter="wipe(left)">
                                      <p:cBhvr>
                                        <p:cTn id="17" dur="300"/>
                                        <p:tgtEl>
                                          <p:spTgt spid="727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711"/>
                                        </p:tgtEl>
                                        <p:attrNameLst>
                                          <p:attrName>style.visibility</p:attrName>
                                        </p:attrNameLst>
                                      </p:cBhvr>
                                      <p:to>
                                        <p:strVal val="visible"/>
                                      </p:to>
                                    </p:set>
                                    <p:animEffect transition="in" filter="wipe(left)">
                                      <p:cBhvr>
                                        <p:cTn id="22" dur="300"/>
                                        <p:tgtEl>
                                          <p:spTgt spid="727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2717"/>
                                        </p:tgtEl>
                                        <p:attrNameLst>
                                          <p:attrName>style.visibility</p:attrName>
                                        </p:attrNameLst>
                                      </p:cBhvr>
                                      <p:to>
                                        <p:strVal val="visible"/>
                                      </p:to>
                                    </p:set>
                                    <p:animEffect transition="in" filter="wipe(left)">
                                      <p:cBhvr>
                                        <p:cTn id="27" dur="2000"/>
                                        <p:tgtEl>
                                          <p:spTgt spid="727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2719"/>
                                        </p:tgtEl>
                                        <p:attrNameLst>
                                          <p:attrName>style.visibility</p:attrName>
                                        </p:attrNameLst>
                                      </p:cBhvr>
                                      <p:to>
                                        <p:strVal val="visible"/>
                                      </p:to>
                                    </p:set>
                                    <p:animEffect transition="in" filter="wipe(left)">
                                      <p:cBhvr>
                                        <p:cTn id="32" dur="2000"/>
                                        <p:tgtEl>
                                          <p:spTgt spid="727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2720"/>
                                        </p:tgtEl>
                                        <p:attrNameLst>
                                          <p:attrName>style.visibility</p:attrName>
                                        </p:attrNameLst>
                                      </p:cBhvr>
                                      <p:to>
                                        <p:strVal val="visible"/>
                                      </p:to>
                                    </p:set>
                                    <p:animEffect transition="in" filter="wipe(left)">
                                      <p:cBhvr>
                                        <p:cTn id="37" dur="300"/>
                                        <p:tgtEl>
                                          <p:spTgt spid="7272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2721"/>
                                        </p:tgtEl>
                                        <p:attrNameLst>
                                          <p:attrName>style.visibility</p:attrName>
                                        </p:attrNameLst>
                                      </p:cBhvr>
                                      <p:to>
                                        <p:strVal val="visible"/>
                                      </p:to>
                                    </p:set>
                                    <p:animEffect transition="in" filter="wipe(left)">
                                      <p:cBhvr>
                                        <p:cTn id="42" dur="300"/>
                                        <p:tgtEl>
                                          <p:spTgt spid="7272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2722"/>
                                        </p:tgtEl>
                                        <p:attrNameLst>
                                          <p:attrName>style.visibility</p:attrName>
                                        </p:attrNameLst>
                                      </p:cBhvr>
                                      <p:to>
                                        <p:strVal val="visible"/>
                                      </p:to>
                                    </p:set>
                                    <p:animEffect transition="in" filter="wipe(left)">
                                      <p:cBhvr>
                                        <p:cTn id="47" dur="300"/>
                                        <p:tgtEl>
                                          <p:spTgt spid="7272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72723"/>
                                        </p:tgtEl>
                                        <p:attrNameLst>
                                          <p:attrName>style.visibility</p:attrName>
                                        </p:attrNameLst>
                                      </p:cBhvr>
                                      <p:to>
                                        <p:strVal val="visible"/>
                                      </p:to>
                                    </p:set>
                                    <p:animEffect transition="in" filter="wipe(left)">
                                      <p:cBhvr>
                                        <p:cTn id="52" dur="500"/>
                                        <p:tgtEl>
                                          <p:spTgt spid="72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utoUpdateAnimBg="0"/>
      <p:bldP spid="72709" grpId="0" autoUpdateAnimBg="0"/>
      <p:bldP spid="72710" grpId="0" autoUpdateAnimBg="0"/>
      <p:bldP spid="72711" grpId="0" autoUpdateAnimBg="0"/>
      <p:bldP spid="72720" grpId="0" autoUpdateAnimBg="0"/>
      <p:bldP spid="72721" grpId="0" autoUpdateAnimBg="0"/>
      <p:bldP spid="7272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EF2E64C3-76CF-4813-9431-CDCEF6A88D4A}" type="slidenum">
              <a:rPr lang="zh-CN" altLang="en-US"/>
              <a:pPr/>
              <a:t>44</a:t>
            </a:fld>
            <a:endParaRPr lang="en-US" altLang="zh-CN"/>
          </a:p>
        </p:txBody>
      </p:sp>
      <p:sp>
        <p:nvSpPr>
          <p:cNvPr id="44040" name="Text Box 1032"/>
          <p:cNvSpPr txBox="1">
            <a:spLocks noChangeArrowheads="1"/>
          </p:cNvSpPr>
          <p:nvPr/>
        </p:nvSpPr>
        <p:spPr bwMode="auto">
          <a:xfrm>
            <a:off x="291043" y="666969"/>
            <a:ext cx="80339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（3）螺纹公差带</a:t>
            </a:r>
          </a:p>
        </p:txBody>
      </p:sp>
      <p:sp>
        <p:nvSpPr>
          <p:cNvPr id="44041" name="Text Box 1033"/>
          <p:cNvSpPr txBox="1">
            <a:spLocks noChangeArrowheads="1"/>
          </p:cNvSpPr>
          <p:nvPr/>
        </p:nvSpPr>
        <p:spPr bwMode="auto">
          <a:xfrm>
            <a:off x="436563" y="1296949"/>
            <a:ext cx="15778982"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根据表9</a:t>
            </a:r>
            <a:r>
              <a:rPr lang="zh-CN" altLang="en-US" b="1" dirty="0" smtClean="0"/>
              <a:t>.</a:t>
            </a:r>
            <a:r>
              <a:rPr lang="en-US" altLang="zh-CN" b="1" dirty="0" smtClean="0"/>
              <a:t>6</a:t>
            </a:r>
            <a:r>
              <a:rPr lang="zh-CN" altLang="en-US" b="1" dirty="0" smtClean="0"/>
              <a:t> </a:t>
            </a:r>
            <a:r>
              <a:rPr lang="zh-CN" altLang="en-US" b="1" dirty="0"/>
              <a:t>选取安装轴承盖的</a:t>
            </a:r>
            <a:r>
              <a:rPr lang="en-US" altLang="zh-CN" b="1" dirty="0"/>
              <a:t>M8</a:t>
            </a:r>
            <a:r>
              <a:rPr lang="zh-CN" altLang="en-US" b="1" dirty="0"/>
              <a:t>螺孔为中等级优先选用的公差带</a:t>
            </a:r>
            <a:r>
              <a:rPr lang="zh-CN" altLang="en-US" b="1" dirty="0">
                <a:solidFill>
                  <a:srgbClr val="CC0066"/>
                </a:solidFill>
              </a:rPr>
              <a:t>6</a:t>
            </a:r>
            <a:r>
              <a:rPr lang="en-US" altLang="zh-CN" b="1" dirty="0">
                <a:solidFill>
                  <a:srgbClr val="CC0066"/>
                </a:solidFill>
              </a:rPr>
              <a:t>H</a:t>
            </a:r>
            <a:r>
              <a:rPr lang="zh-CN" altLang="en-US" b="1" dirty="0"/>
              <a:t>（可省略标注</a:t>
            </a:r>
            <a:r>
              <a:rPr lang="en-US" altLang="zh-CN" b="1" dirty="0"/>
              <a:t>）;</a:t>
            </a:r>
            <a:r>
              <a:rPr lang="zh-CN" altLang="en-US" b="1" dirty="0"/>
              <a:t>箱座右侧安装油塞的</a:t>
            </a:r>
            <a:r>
              <a:rPr lang="en-US" altLang="zh-CN" b="1" dirty="0"/>
              <a:t>M16×1.5</a:t>
            </a:r>
            <a:r>
              <a:rPr lang="zh-CN" altLang="en-US" b="1" dirty="0"/>
              <a:t>螺孔公差带</a:t>
            </a:r>
            <a:r>
              <a:rPr lang="zh-CN" altLang="en-US" b="1" dirty="0">
                <a:solidFill>
                  <a:srgbClr val="CC0066"/>
                </a:solidFill>
              </a:rPr>
              <a:t>6</a:t>
            </a:r>
            <a:r>
              <a:rPr lang="en-US" altLang="zh-CN" b="1" dirty="0">
                <a:solidFill>
                  <a:srgbClr val="CC0066"/>
                </a:solidFill>
              </a:rPr>
              <a:t>H</a:t>
            </a:r>
            <a:r>
              <a:rPr lang="en-US" altLang="zh-CN" b="1" dirty="0"/>
              <a:t>。</a:t>
            </a:r>
          </a:p>
        </p:txBody>
      </p:sp>
      <p:sp>
        <p:nvSpPr>
          <p:cNvPr id="44042" name="Text Box 1034"/>
          <p:cNvSpPr txBox="1">
            <a:spLocks noChangeArrowheads="1"/>
          </p:cNvSpPr>
          <p:nvPr/>
        </p:nvSpPr>
        <p:spPr bwMode="auto">
          <a:xfrm>
            <a:off x="427468" y="2754313"/>
            <a:ext cx="16004259" cy="1600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        安装油标的</a:t>
            </a:r>
            <a:r>
              <a:rPr lang="en-US" altLang="zh-CN" b="1" dirty="0"/>
              <a:t>M12</a:t>
            </a:r>
            <a:r>
              <a:rPr lang="zh-CN" altLang="en-US" b="1" dirty="0"/>
              <a:t>螺孔精度要求较低，选粗糙级公差带</a:t>
            </a:r>
            <a:r>
              <a:rPr lang="zh-CN" altLang="en-US" b="1" dirty="0">
                <a:solidFill>
                  <a:srgbClr val="CC0066"/>
                </a:solidFill>
              </a:rPr>
              <a:t>7</a:t>
            </a:r>
            <a:r>
              <a:rPr lang="en-US" altLang="zh-CN" b="1" dirty="0">
                <a:solidFill>
                  <a:srgbClr val="CC0066"/>
                </a:solidFill>
              </a:rPr>
              <a:t>H</a:t>
            </a:r>
            <a:r>
              <a:rPr lang="en-US" altLang="zh-CN" b="1" dirty="0" smtClean="0"/>
              <a:t>,</a:t>
            </a:r>
          </a:p>
          <a:p>
            <a:pPr>
              <a:lnSpc>
                <a:spcPct val="120000"/>
              </a:lnSpc>
            </a:pPr>
            <a:r>
              <a:rPr lang="zh-CN" altLang="en-US" b="1" dirty="0" smtClean="0"/>
              <a:t>即</a:t>
            </a:r>
            <a:r>
              <a:rPr lang="en-US" altLang="zh-CN" b="1" dirty="0"/>
              <a:t>M12－7H。</a:t>
            </a:r>
          </a:p>
        </p:txBody>
      </p:sp>
      <p:sp>
        <p:nvSpPr>
          <p:cNvPr id="44044" name="Text Box 1036"/>
          <p:cNvSpPr txBox="1">
            <a:spLocks noChangeArrowheads="1"/>
          </p:cNvSpPr>
          <p:nvPr/>
        </p:nvSpPr>
        <p:spPr bwMode="auto">
          <a:xfrm>
            <a:off x="1538636" y="4208449"/>
            <a:ext cx="817948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2. 确定几何公差</a:t>
            </a:r>
          </a:p>
        </p:txBody>
      </p:sp>
      <mc:AlternateContent xmlns:mc="http://schemas.openxmlformats.org/markup-compatibility/2006" xmlns:a14="http://schemas.microsoft.com/office/drawing/2010/main">
        <mc:Choice Requires="a14">
          <p:sp>
            <p:nvSpPr>
              <p:cNvPr id="44045" name="Text Box 1037"/>
              <p:cNvSpPr txBox="1">
                <a:spLocks noChangeArrowheads="1"/>
              </p:cNvSpPr>
              <p:nvPr/>
            </p:nvSpPr>
            <p:spPr bwMode="auto">
              <a:xfrm>
                <a:off x="1062662" y="4845454"/>
                <a:ext cx="13069188"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（1）箱体 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80H7</a:t>
                </a:r>
                <a:r>
                  <a:rPr lang="zh-CN" altLang="en-US" b="1" dirty="0"/>
                  <a:t>和2－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100H7</a:t>
                </a:r>
                <a:r>
                  <a:rPr lang="zh-CN" altLang="en-US" b="1" dirty="0"/>
                  <a:t>的几何公差</a:t>
                </a:r>
              </a:p>
            </p:txBody>
          </p:sp>
        </mc:Choice>
        <mc:Fallback xmlns="">
          <p:sp>
            <p:nvSpPr>
              <p:cNvPr id="44045" name="Text Box 1037"/>
              <p:cNvSpPr txBox="1">
                <a:spLocks noRot="1" noChangeAspect="1" noMove="1" noResize="1" noEditPoints="1" noAdjustHandles="1" noChangeArrowheads="1" noChangeShapeType="1" noTextEdit="1"/>
              </p:cNvSpPr>
              <p:nvPr/>
            </p:nvSpPr>
            <p:spPr bwMode="auto">
              <a:xfrm>
                <a:off x="1062662" y="4845454"/>
                <a:ext cx="13069188" cy="790069"/>
              </a:xfrm>
              <a:prstGeom prst="rect">
                <a:avLst/>
              </a:prstGeom>
              <a:blipFill rotWithShape="1">
                <a:blip r:embed="rId3"/>
                <a:stretch>
                  <a:fillRect l="-1166" t="-13178" b="-302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4046" name="Text Box 1038"/>
          <p:cNvSpPr txBox="1">
            <a:spLocks noChangeArrowheads="1"/>
          </p:cNvSpPr>
          <p:nvPr/>
        </p:nvSpPr>
        <p:spPr bwMode="auto">
          <a:xfrm>
            <a:off x="1436310" y="5602797"/>
            <a:ext cx="14207708" cy="823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lvl1pPr marL="457200" indent="-457200">
              <a:defRPr kumimoji="1" sz="2400">
                <a:solidFill>
                  <a:schemeClr val="tx1"/>
                </a:solidFill>
                <a:latin typeface="Times New Roman" pitchFamily="18" charset="0"/>
                <a:ea typeface="宋体" pitchFamily="2" charset="-122"/>
              </a:defRPr>
            </a:lvl1pPr>
            <a:lvl2pPr marL="914400" indent="-457200">
              <a:defRPr kumimoji="1" sz="2400">
                <a:solidFill>
                  <a:schemeClr val="tx1"/>
                </a:solidFill>
                <a:latin typeface="Times New Roman" pitchFamily="18" charset="0"/>
                <a:ea typeface="宋体" pitchFamily="2" charset="-122"/>
              </a:defRPr>
            </a:lvl2pPr>
            <a:lvl3pPr marL="1371600" indent="-457200">
              <a:defRPr kumimoji="1" sz="2400">
                <a:solidFill>
                  <a:schemeClr val="tx1"/>
                </a:solidFill>
                <a:latin typeface="Times New Roman" pitchFamily="18" charset="0"/>
                <a:ea typeface="宋体" pitchFamily="2" charset="-122"/>
              </a:defRPr>
            </a:lvl3pPr>
            <a:lvl4pPr marL="1828800" indent="-457200">
              <a:defRPr kumimoji="1" sz="2400">
                <a:solidFill>
                  <a:schemeClr val="tx1"/>
                </a:solidFill>
                <a:latin typeface="Times New Roman" pitchFamily="18" charset="0"/>
                <a:ea typeface="宋体" pitchFamily="2" charset="-122"/>
              </a:defRPr>
            </a:lvl4pPr>
            <a:lvl5pPr marL="2286000" indent="-457200">
              <a:defRPr kumimoji="1" sz="2400">
                <a:solidFill>
                  <a:schemeClr val="tx1"/>
                </a:solidFill>
                <a:latin typeface="Times New Roman" pitchFamily="18" charset="0"/>
                <a:ea typeface="宋体" pitchFamily="2" charset="-122"/>
              </a:defRPr>
            </a:lvl5pPr>
            <a:lvl6pPr marL="2743200" indent="-457200" fontAlgn="base">
              <a:spcBef>
                <a:spcPct val="0"/>
              </a:spcBef>
              <a:spcAft>
                <a:spcPct val="0"/>
              </a:spcAft>
              <a:defRPr kumimoji="1" sz="2400">
                <a:solidFill>
                  <a:schemeClr val="tx1"/>
                </a:solidFill>
                <a:latin typeface="Times New Roman" pitchFamily="18" charset="0"/>
                <a:ea typeface="宋体" pitchFamily="2" charset="-122"/>
              </a:defRPr>
            </a:lvl6pPr>
            <a:lvl7pPr marL="3200400" indent="-457200" fontAlgn="base">
              <a:spcBef>
                <a:spcPct val="0"/>
              </a:spcBef>
              <a:spcAft>
                <a:spcPct val="0"/>
              </a:spcAft>
              <a:defRPr kumimoji="1" sz="2400">
                <a:solidFill>
                  <a:schemeClr val="tx1"/>
                </a:solidFill>
                <a:latin typeface="Times New Roman" pitchFamily="18" charset="0"/>
                <a:ea typeface="宋体" pitchFamily="2" charset="-122"/>
              </a:defRPr>
            </a:lvl7pPr>
            <a:lvl8pPr marL="3657600" indent="-457200" fontAlgn="base">
              <a:spcBef>
                <a:spcPct val="0"/>
              </a:spcBef>
              <a:spcAft>
                <a:spcPct val="0"/>
              </a:spcAft>
              <a:defRPr kumimoji="1" sz="2400">
                <a:solidFill>
                  <a:schemeClr val="tx1"/>
                </a:solidFill>
                <a:latin typeface="Times New Roman" pitchFamily="18" charset="0"/>
                <a:ea typeface="宋体" pitchFamily="2" charset="-122"/>
              </a:defRPr>
            </a:lvl8pPr>
            <a:lvl9pPr marL="4114800" indent="-4572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20000"/>
              </a:lnSpc>
              <a:buFontTx/>
              <a:buAutoNum type="circleNumDbPlain"/>
            </a:pPr>
            <a:r>
              <a:rPr lang="zh-CN" altLang="en-US" sz="3600" b="1" dirty="0"/>
              <a:t>为了保证齿轮传动载荷分布均匀性，故要规定轴线平行度公差。</a:t>
            </a:r>
          </a:p>
        </p:txBody>
      </p:sp>
      <p:sp>
        <p:nvSpPr>
          <p:cNvPr id="44047" name="Text Box 1039"/>
          <p:cNvSpPr txBox="1">
            <a:spLocks noChangeArrowheads="1"/>
          </p:cNvSpPr>
          <p:nvPr/>
        </p:nvSpPr>
        <p:spPr bwMode="auto">
          <a:xfrm>
            <a:off x="427469" y="6193493"/>
            <a:ext cx="16365031"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         根据齿轮载荷分布均匀性精度为7级和式（10.10）、式（10.11）得（见本章齿轮精度设计）</a:t>
            </a:r>
          </a:p>
        </p:txBody>
      </p:sp>
      <p:graphicFrame>
        <p:nvGraphicFramePr>
          <p:cNvPr id="44048" name="Object 1040"/>
          <p:cNvGraphicFramePr>
            <a:graphicFrameLocks noChangeAspect="1"/>
          </p:cNvGraphicFramePr>
          <p:nvPr>
            <p:extLst>
              <p:ext uri="{D42A27DB-BD31-4B8C-83A1-F6EECF244321}">
                <p14:modId xmlns:p14="http://schemas.microsoft.com/office/powerpoint/2010/main" val="295493965"/>
              </p:ext>
            </p:extLst>
          </p:nvPr>
        </p:nvGraphicFramePr>
        <p:xfrm>
          <a:off x="1959985" y="7794873"/>
          <a:ext cx="14076109" cy="758786"/>
        </p:xfrm>
        <a:graphic>
          <a:graphicData uri="http://schemas.openxmlformats.org/presentationml/2006/ole">
            <mc:AlternateContent xmlns:mc="http://schemas.openxmlformats.org/markup-compatibility/2006">
              <mc:Choice xmlns:v="urn:schemas-microsoft-com:vml" Requires="v">
                <p:oleObj spid="_x0000_s44126" name="公式" r:id="rId4" imgW="3466800" imgH="241200" progId="Equation.3">
                  <p:embed/>
                </p:oleObj>
              </mc:Choice>
              <mc:Fallback>
                <p:oleObj name="公式" r:id="rId4" imgW="3466800" imgH="241200" progId="Equation.3">
                  <p:embed/>
                  <p:pic>
                    <p:nvPicPr>
                      <p:cNvPr id="0" name="Object 10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9985" y="7794873"/>
                        <a:ext cx="14076109" cy="758786"/>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049" name="Object 1041"/>
          <p:cNvGraphicFramePr>
            <a:graphicFrameLocks noChangeAspect="1"/>
          </p:cNvGraphicFramePr>
          <p:nvPr>
            <p:extLst>
              <p:ext uri="{D42A27DB-BD31-4B8C-83A1-F6EECF244321}">
                <p14:modId xmlns:p14="http://schemas.microsoft.com/office/powerpoint/2010/main" val="2981190989"/>
              </p:ext>
            </p:extLst>
          </p:nvPr>
        </p:nvGraphicFramePr>
        <p:xfrm>
          <a:off x="1980343" y="8397178"/>
          <a:ext cx="11241484" cy="1236539"/>
        </p:xfrm>
        <a:graphic>
          <a:graphicData uri="http://schemas.openxmlformats.org/presentationml/2006/ole">
            <mc:AlternateContent xmlns:mc="http://schemas.openxmlformats.org/markup-compatibility/2006">
              <mc:Choice xmlns:v="urn:schemas-microsoft-com:vml" Requires="v">
                <p:oleObj spid="_x0000_s44127" name="公式" r:id="rId6" imgW="2768400" imgH="393480" progId="Equation.3">
                  <p:embed/>
                </p:oleObj>
              </mc:Choice>
              <mc:Fallback>
                <p:oleObj name="公式" r:id="rId6" imgW="2768400" imgH="393480" progId="Equation.3">
                  <p:embed/>
                  <p:pic>
                    <p:nvPicPr>
                      <p:cNvPr id="0" name="Object 10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0343" y="8397178"/>
                        <a:ext cx="11241484" cy="1236539"/>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40"/>
                                        </p:tgtEl>
                                        <p:attrNameLst>
                                          <p:attrName>style.visibility</p:attrName>
                                        </p:attrNameLst>
                                      </p:cBhvr>
                                      <p:to>
                                        <p:strVal val="visible"/>
                                      </p:to>
                                    </p:set>
                                    <p:animEffect transition="in" filter="wipe(left)">
                                      <p:cBhvr>
                                        <p:cTn id="7" dur="300"/>
                                        <p:tgtEl>
                                          <p:spTgt spid="440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41"/>
                                        </p:tgtEl>
                                        <p:attrNameLst>
                                          <p:attrName>style.visibility</p:attrName>
                                        </p:attrNameLst>
                                      </p:cBhvr>
                                      <p:to>
                                        <p:strVal val="visible"/>
                                      </p:to>
                                    </p:set>
                                    <p:animEffect transition="in" filter="wipe(left)">
                                      <p:cBhvr>
                                        <p:cTn id="12" dur="300"/>
                                        <p:tgtEl>
                                          <p:spTgt spid="440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4042"/>
                                        </p:tgtEl>
                                        <p:attrNameLst>
                                          <p:attrName>style.visibility</p:attrName>
                                        </p:attrNameLst>
                                      </p:cBhvr>
                                      <p:to>
                                        <p:strVal val="visible"/>
                                      </p:to>
                                    </p:set>
                                    <p:animEffect transition="in" filter="wipe(left)">
                                      <p:cBhvr>
                                        <p:cTn id="17" dur="300"/>
                                        <p:tgtEl>
                                          <p:spTgt spid="440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4044"/>
                                        </p:tgtEl>
                                        <p:attrNameLst>
                                          <p:attrName>style.visibility</p:attrName>
                                        </p:attrNameLst>
                                      </p:cBhvr>
                                      <p:to>
                                        <p:strVal val="visible"/>
                                      </p:to>
                                    </p:set>
                                    <p:animEffect transition="in" filter="wipe(left)">
                                      <p:cBhvr>
                                        <p:cTn id="22" dur="300"/>
                                        <p:tgtEl>
                                          <p:spTgt spid="440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4045"/>
                                        </p:tgtEl>
                                        <p:attrNameLst>
                                          <p:attrName>style.visibility</p:attrName>
                                        </p:attrNameLst>
                                      </p:cBhvr>
                                      <p:to>
                                        <p:strVal val="visible"/>
                                      </p:to>
                                    </p:set>
                                    <p:animEffect transition="in" filter="wipe(left)">
                                      <p:cBhvr>
                                        <p:cTn id="27" dur="300"/>
                                        <p:tgtEl>
                                          <p:spTgt spid="440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46"/>
                                        </p:tgtEl>
                                        <p:attrNameLst>
                                          <p:attrName>style.visibility</p:attrName>
                                        </p:attrNameLst>
                                      </p:cBhvr>
                                      <p:to>
                                        <p:strVal val="visible"/>
                                      </p:to>
                                    </p:set>
                                    <p:animEffect transition="in" filter="wipe(left)">
                                      <p:cBhvr>
                                        <p:cTn id="32" dur="300"/>
                                        <p:tgtEl>
                                          <p:spTgt spid="4404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4047"/>
                                        </p:tgtEl>
                                        <p:attrNameLst>
                                          <p:attrName>style.visibility</p:attrName>
                                        </p:attrNameLst>
                                      </p:cBhvr>
                                      <p:to>
                                        <p:strVal val="visible"/>
                                      </p:to>
                                    </p:set>
                                    <p:animEffect transition="in" filter="wipe(left)">
                                      <p:cBhvr>
                                        <p:cTn id="37" dur="300"/>
                                        <p:tgtEl>
                                          <p:spTgt spid="4404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44048"/>
                                        </p:tgtEl>
                                        <p:attrNameLst>
                                          <p:attrName>style.visibility</p:attrName>
                                        </p:attrNameLst>
                                      </p:cBhvr>
                                      <p:to>
                                        <p:strVal val="visible"/>
                                      </p:to>
                                    </p:set>
                                    <p:animEffect transition="in" filter="wipe(left)">
                                      <p:cBhvr>
                                        <p:cTn id="42" dur="500"/>
                                        <p:tgtEl>
                                          <p:spTgt spid="4404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4049"/>
                                        </p:tgtEl>
                                        <p:attrNameLst>
                                          <p:attrName>style.visibility</p:attrName>
                                        </p:attrNameLst>
                                      </p:cBhvr>
                                      <p:to>
                                        <p:strVal val="visible"/>
                                      </p:to>
                                    </p:set>
                                    <p:animEffect transition="in" filter="wipe(left)">
                                      <p:cBhvr>
                                        <p:cTn id="47" dur="500"/>
                                        <p:tgtEl>
                                          <p:spTgt spid="44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autoUpdateAnimBg="0"/>
      <p:bldP spid="44041" grpId="0" autoUpdateAnimBg="0"/>
      <p:bldP spid="44042" grpId="0" autoUpdateAnimBg="0"/>
      <p:bldP spid="44044" grpId="0" autoUpdateAnimBg="0"/>
      <p:bldP spid="44045" grpId="0" autoUpdateAnimBg="0"/>
      <p:bldP spid="44046" grpId="0" autoUpdateAnimBg="0"/>
      <p:bldP spid="4404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5"/>
          <p:cNvSpPr>
            <a:spLocks noGrp="1"/>
          </p:cNvSpPr>
          <p:nvPr>
            <p:ph type="sldNum" sz="quarter" idx="12"/>
          </p:nvPr>
        </p:nvSpPr>
        <p:spPr>
          <a:xfrm>
            <a:off x="13496169" y="358268"/>
            <a:ext cx="3638020" cy="674476"/>
          </a:xfrm>
        </p:spPr>
        <p:txBody>
          <a:bodyPr/>
          <a:lstStyle/>
          <a:p>
            <a:fld id="{5DECE076-E38E-4951-828F-66F8D1FAA81E}" type="slidenum">
              <a:rPr lang="zh-CN" altLang="en-US"/>
              <a:pPr/>
              <a:t>45</a:t>
            </a:fld>
            <a:endParaRPr lang="en-US" altLang="zh-CN" dirty="0"/>
          </a:p>
        </p:txBody>
      </p:sp>
      <p:graphicFrame>
        <p:nvGraphicFramePr>
          <p:cNvPr id="45066" name="Object 10"/>
          <p:cNvGraphicFramePr>
            <a:graphicFrameLocks noChangeAspect="1"/>
          </p:cNvGraphicFramePr>
          <p:nvPr>
            <p:extLst>
              <p:ext uri="{D42A27DB-BD31-4B8C-83A1-F6EECF244321}">
                <p14:modId xmlns:p14="http://schemas.microsoft.com/office/powerpoint/2010/main" val="3960625144"/>
              </p:ext>
            </p:extLst>
          </p:nvPr>
        </p:nvGraphicFramePr>
        <p:xfrm>
          <a:off x="1690792" y="3245502"/>
          <a:ext cx="10701845" cy="1035133"/>
        </p:xfrm>
        <a:graphic>
          <a:graphicData uri="http://schemas.openxmlformats.org/presentationml/2006/ole">
            <mc:AlternateContent xmlns:mc="http://schemas.openxmlformats.org/markup-compatibility/2006">
              <mc:Choice xmlns:v="urn:schemas-microsoft-com:vml" Requires="v">
                <p:oleObj spid="_x0000_s45339" name="公式" r:id="rId4" imgW="1930320" imgH="241200" progId="Equation.3">
                  <p:embed/>
                </p:oleObj>
              </mc:Choice>
              <mc:Fallback>
                <p:oleObj name="公式" r:id="rId4" imgW="1930320" imgH="2412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0792" y="3245502"/>
                        <a:ext cx="10701845" cy="103513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67" name="Text Box 11"/>
          <p:cNvSpPr txBox="1">
            <a:spLocks noChangeArrowheads="1"/>
          </p:cNvSpPr>
          <p:nvPr/>
        </p:nvSpPr>
        <p:spPr bwMode="auto">
          <a:xfrm>
            <a:off x="1530111" y="1015984"/>
            <a:ext cx="147127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箱体轴线平行度公差一般同齿轮副轴线平行度公差：</a:t>
            </a:r>
            <a:endParaRPr lang="en-US" altLang="zh-CN" b="1" dirty="0"/>
          </a:p>
        </p:txBody>
      </p:sp>
      <p:graphicFrame>
        <p:nvGraphicFramePr>
          <p:cNvPr id="45068" name="Object 12"/>
          <p:cNvGraphicFramePr>
            <a:graphicFrameLocks noChangeAspect="1"/>
          </p:cNvGraphicFramePr>
          <p:nvPr>
            <p:extLst>
              <p:ext uri="{D42A27DB-BD31-4B8C-83A1-F6EECF244321}">
                <p14:modId xmlns:p14="http://schemas.microsoft.com/office/powerpoint/2010/main" val="1750784792"/>
              </p:ext>
            </p:extLst>
          </p:nvPr>
        </p:nvGraphicFramePr>
        <p:xfrm>
          <a:off x="1839343" y="1971490"/>
          <a:ext cx="11135376" cy="1002347"/>
        </p:xfrm>
        <a:graphic>
          <a:graphicData uri="http://schemas.openxmlformats.org/presentationml/2006/ole">
            <mc:AlternateContent xmlns:mc="http://schemas.openxmlformats.org/markup-compatibility/2006">
              <mc:Choice xmlns:v="urn:schemas-microsoft-com:vml" Requires="v">
                <p:oleObj spid="_x0000_s45340" name="公式" r:id="rId6" imgW="1968480" imgH="228600" progId="Equation.3">
                  <p:embed/>
                </p:oleObj>
              </mc:Choice>
              <mc:Fallback>
                <p:oleObj name="公式" r:id="rId6" imgW="1968480" imgH="22860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9343" y="1971490"/>
                        <a:ext cx="11135376" cy="100234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mc:AlternateContent xmlns:mc="http://schemas.openxmlformats.org/markup-compatibility/2006" xmlns:a14="http://schemas.microsoft.com/office/drawing/2010/main">
        <mc:Choice Requires="a14">
          <p:sp>
            <p:nvSpPr>
              <p:cNvPr id="45070" name="Rectangle 14"/>
              <p:cNvSpPr>
                <a:spLocks noChangeArrowheads="1"/>
              </p:cNvSpPr>
              <p:nvPr/>
            </p:nvSpPr>
            <p:spPr bwMode="auto">
              <a:xfrm>
                <a:off x="1148119" y="4355575"/>
                <a:ext cx="15009869"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r>
                  <a:rPr lang="zh-CN" altLang="en-US" b="1" dirty="0"/>
                  <a:t>②   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80H7</a:t>
                </a:r>
                <a:r>
                  <a:rPr lang="zh-CN" altLang="en-US" b="1" dirty="0"/>
                  <a:t>和2－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100H7</a:t>
                </a:r>
                <a:r>
                  <a:rPr lang="zh-CN" altLang="en-US" b="1" dirty="0"/>
                  <a:t>同轴度公差</a:t>
                </a:r>
              </a:p>
            </p:txBody>
          </p:sp>
        </mc:Choice>
        <mc:Fallback xmlns="">
          <p:sp>
            <p:nvSpPr>
              <p:cNvPr id="45070" name="Rectangle 14"/>
              <p:cNvSpPr>
                <a:spLocks noRot="1" noChangeAspect="1" noMove="1" noResize="1" noEditPoints="1" noAdjustHandles="1" noChangeArrowheads="1" noChangeShapeType="1" noTextEdit="1"/>
              </p:cNvSpPr>
              <p:nvPr/>
            </p:nvSpPr>
            <p:spPr bwMode="auto">
              <a:xfrm>
                <a:off x="662778" y="3100092"/>
                <a:ext cx="8664788" cy="499820"/>
              </a:xfrm>
              <a:prstGeom prst="rect">
                <a:avLst/>
              </a:prstGeom>
              <a:blipFill rotWithShape="1">
                <a:blip r:embed="rId8"/>
                <a:stretch>
                  <a:fillRect l="-1196" t="-13415" b="-2926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5071" name="Text Box 15"/>
          <p:cNvSpPr txBox="1">
            <a:spLocks noChangeArrowheads="1"/>
          </p:cNvSpPr>
          <p:nvPr/>
        </p:nvSpPr>
        <p:spPr bwMode="auto">
          <a:xfrm>
            <a:off x="978344" y="5052264"/>
            <a:ext cx="15728377"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        为了保证配合性质的要求，对同一对（前后）孔应规定采用最大实体要求零形位公差给出同轴度公差。</a:t>
            </a:r>
          </a:p>
        </p:txBody>
      </p:sp>
      <p:grpSp>
        <p:nvGrpSpPr>
          <p:cNvPr id="45115" name="Group 59"/>
          <p:cNvGrpSpPr>
            <a:grpSpLocks/>
          </p:cNvGrpSpPr>
          <p:nvPr/>
        </p:nvGrpSpPr>
        <p:grpSpPr bwMode="auto">
          <a:xfrm>
            <a:off x="1942421" y="6786761"/>
            <a:ext cx="5090199" cy="2039822"/>
            <a:chOff x="476" y="2695"/>
            <a:chExt cx="1679" cy="871"/>
          </a:xfrm>
        </p:grpSpPr>
        <p:graphicFrame>
          <p:nvGraphicFramePr>
            <p:cNvPr id="45099" name="Object 43"/>
            <p:cNvGraphicFramePr>
              <a:graphicFrameLocks noChangeAspect="1"/>
            </p:cNvGraphicFramePr>
            <p:nvPr/>
          </p:nvGraphicFramePr>
          <p:xfrm>
            <a:off x="703" y="2695"/>
            <a:ext cx="1208" cy="372"/>
          </p:xfrm>
          <a:graphic>
            <a:graphicData uri="http://schemas.openxmlformats.org/presentationml/2006/ole">
              <mc:AlternateContent xmlns:mc="http://schemas.openxmlformats.org/markup-compatibility/2006">
                <mc:Choice xmlns:v="urn:schemas-microsoft-com:vml" Requires="v">
                  <p:oleObj spid="_x0000_s45341" name="公式" r:id="rId9" imgW="660240" imgH="203040" progId="Equation.3">
                    <p:embed/>
                  </p:oleObj>
                </mc:Choice>
                <mc:Fallback>
                  <p:oleObj name="公式" r:id="rId9" imgW="660240" imgH="203040" progId="Equation.3">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3" y="2695"/>
                          <a:ext cx="1208" cy="37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5101" name="Picture 4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21" y="3162"/>
              <a:ext cx="273"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103" name="Rectangle 47"/>
            <p:cNvSpPr>
              <a:spLocks noChangeArrowheads="1"/>
            </p:cNvSpPr>
            <p:nvPr/>
          </p:nvSpPr>
          <p:spPr bwMode="auto">
            <a:xfrm>
              <a:off x="476" y="3113"/>
              <a:ext cx="1679" cy="4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5105" name="Object 49"/>
            <p:cNvGraphicFramePr>
              <a:graphicFrameLocks noChangeAspect="1"/>
            </p:cNvGraphicFramePr>
            <p:nvPr/>
          </p:nvGraphicFramePr>
          <p:xfrm>
            <a:off x="839" y="3203"/>
            <a:ext cx="1225" cy="283"/>
          </p:xfrm>
          <a:graphic>
            <a:graphicData uri="http://schemas.openxmlformats.org/presentationml/2006/ole">
              <mc:AlternateContent xmlns:mc="http://schemas.openxmlformats.org/markup-compatibility/2006">
                <mc:Choice xmlns:v="urn:schemas-microsoft-com:vml" Requires="v">
                  <p:oleObj spid="_x0000_s45342" name="公式" r:id="rId12" imgW="1015920" imgH="203040" progId="Equation.3">
                    <p:embed/>
                  </p:oleObj>
                </mc:Choice>
                <mc:Fallback>
                  <p:oleObj name="公式" r:id="rId12" imgW="1015920" imgH="203040" progId="Equation.3">
                    <p:embed/>
                    <p:pic>
                      <p:nvPicPr>
                        <p:cNvPr id="0" name="Object 4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39" y="3203"/>
                          <a:ext cx="1225" cy="283"/>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5106" name="Picture 50"/>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14" y="3203"/>
              <a:ext cx="269"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107" name="Line 51"/>
            <p:cNvSpPr>
              <a:spLocks noChangeShapeType="1"/>
            </p:cNvSpPr>
            <p:nvPr/>
          </p:nvSpPr>
          <p:spPr bwMode="auto">
            <a:xfrm>
              <a:off x="839" y="3113"/>
              <a:ext cx="0"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108" name="Line 52"/>
            <p:cNvSpPr>
              <a:spLocks noChangeShapeType="1"/>
            </p:cNvSpPr>
            <p:nvPr/>
          </p:nvSpPr>
          <p:spPr bwMode="auto">
            <a:xfrm>
              <a:off x="1429" y="3113"/>
              <a:ext cx="0"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5116" name="Group 60"/>
          <p:cNvGrpSpPr>
            <a:grpSpLocks/>
          </p:cNvGrpSpPr>
          <p:nvPr/>
        </p:nvGrpSpPr>
        <p:grpSpPr bwMode="auto">
          <a:xfrm>
            <a:off x="8405970" y="6786761"/>
            <a:ext cx="5090199" cy="2039822"/>
            <a:chOff x="2608" y="2922"/>
            <a:chExt cx="1679" cy="871"/>
          </a:xfrm>
        </p:grpSpPr>
        <p:graphicFrame>
          <p:nvGraphicFramePr>
            <p:cNvPr id="45100" name="Object 44"/>
            <p:cNvGraphicFramePr>
              <a:graphicFrameLocks noChangeAspect="1"/>
            </p:cNvGraphicFramePr>
            <p:nvPr/>
          </p:nvGraphicFramePr>
          <p:xfrm>
            <a:off x="2789" y="2922"/>
            <a:ext cx="1324" cy="372"/>
          </p:xfrm>
          <a:graphic>
            <a:graphicData uri="http://schemas.openxmlformats.org/presentationml/2006/ole">
              <mc:AlternateContent xmlns:mc="http://schemas.openxmlformats.org/markup-compatibility/2006">
                <mc:Choice xmlns:v="urn:schemas-microsoft-com:vml" Requires="v">
                  <p:oleObj spid="_x0000_s45343" name="公式" r:id="rId15" imgW="723600" imgH="203040" progId="Equation.3">
                    <p:embed/>
                  </p:oleObj>
                </mc:Choice>
                <mc:Fallback>
                  <p:oleObj name="公式" r:id="rId15" imgW="723600" imgH="203040" progId="Equation.3">
                    <p:embed/>
                    <p:pic>
                      <p:nvPicPr>
                        <p:cNvPr id="0" name="Object 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89" y="2922"/>
                          <a:ext cx="1324" cy="37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5109" name="Picture 5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53" y="3389"/>
              <a:ext cx="273"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110" name="Rectangle 54"/>
            <p:cNvSpPr>
              <a:spLocks noChangeArrowheads="1"/>
            </p:cNvSpPr>
            <p:nvPr/>
          </p:nvSpPr>
          <p:spPr bwMode="auto">
            <a:xfrm>
              <a:off x="2608" y="3340"/>
              <a:ext cx="1679" cy="4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5111" name="Object 55"/>
            <p:cNvGraphicFramePr>
              <a:graphicFrameLocks noChangeAspect="1"/>
            </p:cNvGraphicFramePr>
            <p:nvPr/>
          </p:nvGraphicFramePr>
          <p:xfrm>
            <a:off x="2986" y="3430"/>
            <a:ext cx="1194" cy="283"/>
          </p:xfrm>
          <a:graphic>
            <a:graphicData uri="http://schemas.openxmlformats.org/presentationml/2006/ole">
              <mc:AlternateContent xmlns:mc="http://schemas.openxmlformats.org/markup-compatibility/2006">
                <mc:Choice xmlns:v="urn:schemas-microsoft-com:vml" Requires="v">
                  <p:oleObj spid="_x0000_s45344" name="公式" r:id="rId17" imgW="990360" imgH="203040" progId="Equation.3">
                    <p:embed/>
                  </p:oleObj>
                </mc:Choice>
                <mc:Fallback>
                  <p:oleObj name="公式" r:id="rId17" imgW="990360" imgH="203040" progId="Equation.3">
                    <p:embed/>
                    <p:pic>
                      <p:nvPicPr>
                        <p:cNvPr id="0" name="Object 5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86" y="3430"/>
                          <a:ext cx="1194" cy="283"/>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5112" name="Picture 5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246" y="3430"/>
              <a:ext cx="269"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113" name="Line 57"/>
            <p:cNvSpPr>
              <a:spLocks noChangeShapeType="1"/>
            </p:cNvSpPr>
            <p:nvPr/>
          </p:nvSpPr>
          <p:spPr bwMode="auto">
            <a:xfrm>
              <a:off x="2971" y="3340"/>
              <a:ext cx="0"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114" name="Line 58"/>
            <p:cNvSpPr>
              <a:spLocks noChangeShapeType="1"/>
            </p:cNvSpPr>
            <p:nvPr/>
          </p:nvSpPr>
          <p:spPr bwMode="auto">
            <a:xfrm>
              <a:off x="3561" y="3340"/>
              <a:ext cx="0" cy="4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5067"/>
                                        </p:tgtEl>
                                        <p:attrNameLst>
                                          <p:attrName>style.visibility</p:attrName>
                                        </p:attrNameLst>
                                      </p:cBhvr>
                                      <p:to>
                                        <p:strVal val="visible"/>
                                      </p:to>
                                    </p:set>
                                    <p:animEffect transition="in" filter="wipe(left)">
                                      <p:cBhvr>
                                        <p:cTn id="7" dur="300"/>
                                        <p:tgtEl>
                                          <p:spTgt spid="450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5068"/>
                                        </p:tgtEl>
                                        <p:attrNameLst>
                                          <p:attrName>style.visibility</p:attrName>
                                        </p:attrNameLst>
                                      </p:cBhvr>
                                      <p:to>
                                        <p:strVal val="visible"/>
                                      </p:to>
                                    </p:set>
                                    <p:animEffect transition="in" filter="wipe(left)">
                                      <p:cBhvr>
                                        <p:cTn id="12" dur="500"/>
                                        <p:tgtEl>
                                          <p:spTgt spid="450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5066"/>
                                        </p:tgtEl>
                                        <p:attrNameLst>
                                          <p:attrName>style.visibility</p:attrName>
                                        </p:attrNameLst>
                                      </p:cBhvr>
                                      <p:to>
                                        <p:strVal val="visible"/>
                                      </p:to>
                                    </p:set>
                                    <p:animEffect transition="in" filter="wipe(left)">
                                      <p:cBhvr>
                                        <p:cTn id="17" dur="500"/>
                                        <p:tgtEl>
                                          <p:spTgt spid="450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5070"/>
                                        </p:tgtEl>
                                        <p:attrNameLst>
                                          <p:attrName>style.visibility</p:attrName>
                                        </p:attrNameLst>
                                      </p:cBhvr>
                                      <p:to>
                                        <p:strVal val="visible"/>
                                      </p:to>
                                    </p:set>
                                    <p:animEffect transition="in" filter="wipe(left)">
                                      <p:cBhvr>
                                        <p:cTn id="22" dur="300"/>
                                        <p:tgtEl>
                                          <p:spTgt spid="4507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5071"/>
                                        </p:tgtEl>
                                        <p:attrNameLst>
                                          <p:attrName>style.visibility</p:attrName>
                                        </p:attrNameLst>
                                      </p:cBhvr>
                                      <p:to>
                                        <p:strVal val="visible"/>
                                      </p:to>
                                    </p:set>
                                    <p:animEffect transition="in" filter="wipe(left)">
                                      <p:cBhvr>
                                        <p:cTn id="27" dur="300"/>
                                        <p:tgtEl>
                                          <p:spTgt spid="4507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45115"/>
                                        </p:tgtEl>
                                        <p:attrNameLst>
                                          <p:attrName>style.visibility</p:attrName>
                                        </p:attrNameLst>
                                      </p:cBhvr>
                                      <p:to>
                                        <p:strVal val="visible"/>
                                      </p:to>
                                    </p:set>
                                    <p:anim calcmode="lin" valueType="num">
                                      <p:cBhvr additive="base">
                                        <p:cTn id="32" dur="2000" fill="hold"/>
                                        <p:tgtEl>
                                          <p:spTgt spid="45115"/>
                                        </p:tgtEl>
                                        <p:attrNameLst>
                                          <p:attrName>ppt_x</p:attrName>
                                        </p:attrNameLst>
                                      </p:cBhvr>
                                      <p:tavLst>
                                        <p:tav tm="0">
                                          <p:val>
                                            <p:strVal val="#ppt_x"/>
                                          </p:val>
                                        </p:tav>
                                        <p:tav tm="100000">
                                          <p:val>
                                            <p:strVal val="#ppt_x"/>
                                          </p:val>
                                        </p:tav>
                                      </p:tavLst>
                                    </p:anim>
                                    <p:anim calcmode="lin" valueType="num">
                                      <p:cBhvr additive="base">
                                        <p:cTn id="33" dur="2000" fill="hold"/>
                                        <p:tgtEl>
                                          <p:spTgt spid="45115"/>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2" fill="hold" nodeType="clickEffect">
                                  <p:stCondLst>
                                    <p:cond delay="0"/>
                                  </p:stCondLst>
                                  <p:childTnLst>
                                    <p:set>
                                      <p:cBhvr>
                                        <p:cTn id="37" dur="1" fill="hold">
                                          <p:stCondLst>
                                            <p:cond delay="0"/>
                                          </p:stCondLst>
                                        </p:cTn>
                                        <p:tgtEl>
                                          <p:spTgt spid="45116"/>
                                        </p:tgtEl>
                                        <p:attrNameLst>
                                          <p:attrName>style.visibility</p:attrName>
                                        </p:attrNameLst>
                                      </p:cBhvr>
                                      <p:to>
                                        <p:strVal val="visible"/>
                                      </p:to>
                                    </p:set>
                                    <p:anim calcmode="lin" valueType="num">
                                      <p:cBhvr additive="base">
                                        <p:cTn id="38" dur="2000" fill="hold"/>
                                        <p:tgtEl>
                                          <p:spTgt spid="45116"/>
                                        </p:tgtEl>
                                        <p:attrNameLst>
                                          <p:attrName>ppt_x</p:attrName>
                                        </p:attrNameLst>
                                      </p:cBhvr>
                                      <p:tavLst>
                                        <p:tav tm="0">
                                          <p:val>
                                            <p:strVal val="1+#ppt_w/2"/>
                                          </p:val>
                                        </p:tav>
                                        <p:tav tm="100000">
                                          <p:val>
                                            <p:strVal val="#ppt_x"/>
                                          </p:val>
                                        </p:tav>
                                      </p:tavLst>
                                    </p:anim>
                                    <p:anim calcmode="lin" valueType="num">
                                      <p:cBhvr additive="base">
                                        <p:cTn id="39" dur="2000" fill="hold"/>
                                        <p:tgtEl>
                                          <p:spTgt spid="45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7" grpId="0" autoUpdateAnimBg="0"/>
      <p:bldP spid="45070" grpId="0" autoUpdateAnimBg="0"/>
      <p:bldP spid="45071"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13575431" y="632279"/>
            <a:ext cx="3638020" cy="674476"/>
          </a:xfrm>
        </p:spPr>
        <p:txBody>
          <a:bodyPr/>
          <a:lstStyle/>
          <a:p>
            <a:fld id="{AA4DEB8B-3736-4A0A-A6A2-0AF14789D6F8}" type="slidenum">
              <a:rPr lang="zh-CN" altLang="en-US"/>
              <a:pPr/>
              <a:t>46</a:t>
            </a:fld>
            <a:endParaRPr lang="en-US" altLang="zh-CN"/>
          </a:p>
        </p:txBody>
      </p:sp>
      <mc:AlternateContent xmlns:mc="http://schemas.openxmlformats.org/markup-compatibility/2006" xmlns:a14="http://schemas.microsoft.com/office/drawing/2010/main">
        <mc:Choice Requires="a14">
          <p:sp>
            <p:nvSpPr>
              <p:cNvPr id="46084" name="Rectangle 4"/>
              <p:cNvSpPr>
                <a:spLocks noChangeArrowheads="1"/>
              </p:cNvSpPr>
              <p:nvPr/>
            </p:nvSpPr>
            <p:spPr bwMode="auto">
              <a:xfrm>
                <a:off x="2051956" y="1388180"/>
                <a:ext cx="13678959" cy="7900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r>
                  <a:rPr lang="zh-CN" altLang="en-US" b="1" dirty="0"/>
                  <a:t>③ 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80H7</a:t>
                </a:r>
                <a:r>
                  <a:rPr lang="zh-CN" altLang="en-US" b="1" dirty="0"/>
                  <a:t>和2－</a:t>
                </a:r>
                <a:r>
                  <a:rPr lang="en-US" altLang="zh-CN" dirty="0">
                    <a:ea typeface="Cambria Math"/>
                  </a:rPr>
                  <a:t> </a:t>
                </a:r>
                <a14:m>
                  <m:oMath xmlns:m="http://schemas.openxmlformats.org/officeDocument/2006/math">
                    <m:r>
                      <a:rPr lang="en-US" altLang="zh-CN" i="1" dirty="0">
                        <a:latin typeface="Cambria Math"/>
                        <a:ea typeface="Cambria Math"/>
                      </a:rPr>
                      <m:t>∅ </m:t>
                    </m:r>
                  </m:oMath>
                </a14:m>
                <a:r>
                  <a:rPr lang="en-US" altLang="zh-CN" b="1" dirty="0"/>
                  <a:t>100H7 </a:t>
                </a:r>
                <a:r>
                  <a:rPr lang="zh-CN" altLang="en-US" b="1" dirty="0"/>
                  <a:t>圆柱度公差</a:t>
                </a:r>
              </a:p>
            </p:txBody>
          </p:sp>
        </mc:Choice>
        <mc:Fallback xmlns="">
          <p:sp>
            <p:nvSpPr>
              <p:cNvPr id="46084" name="Rectangle 4"/>
              <p:cNvSpPr>
                <a:spLocks noRot="1" noChangeAspect="1" noMove="1" noResize="1" noEditPoints="1" noAdjustHandles="1" noChangeArrowheads="1" noChangeShapeType="1" noTextEdit="1"/>
              </p:cNvSpPr>
              <p:nvPr/>
            </p:nvSpPr>
            <p:spPr bwMode="auto">
              <a:xfrm>
                <a:off x="2051956" y="1388180"/>
                <a:ext cx="13678959" cy="790069"/>
              </a:xfrm>
              <a:prstGeom prst="rect">
                <a:avLst/>
              </a:prstGeom>
              <a:blipFill rotWithShape="1">
                <a:blip r:embed="rId3"/>
                <a:stretch>
                  <a:fillRect l="-1159" t="-13178" b="-302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6120" name="Text Box 40"/>
              <p:cNvSpPr txBox="1">
                <a:spLocks noChangeArrowheads="1"/>
              </p:cNvSpPr>
              <p:nvPr/>
            </p:nvSpPr>
            <p:spPr bwMode="auto">
              <a:xfrm>
                <a:off x="2073181" y="2214528"/>
                <a:ext cx="9682406" cy="205195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根据公称尺寸和</a:t>
                </a:r>
                <a:r>
                  <a:rPr lang="en-US" altLang="zh-CN" b="1" dirty="0"/>
                  <a:t>0</a:t>
                </a:r>
                <a:r>
                  <a:rPr lang="zh-CN" altLang="en-US" b="1" dirty="0"/>
                  <a:t>级轴承查表6</a:t>
                </a:r>
                <a:r>
                  <a:rPr lang="zh-CN" altLang="en-US" b="1" dirty="0" smtClean="0"/>
                  <a:t>.</a:t>
                </a:r>
                <a:r>
                  <a:rPr lang="en-US" altLang="zh-CN" b="1" dirty="0" smtClean="0"/>
                  <a:t>5</a:t>
                </a:r>
                <a:r>
                  <a:rPr lang="zh-CN" altLang="en-US" b="1" dirty="0" smtClean="0"/>
                  <a:t>得</a:t>
                </a:r>
                <a:r>
                  <a:rPr lang="zh-CN" altLang="en-US" b="1" dirty="0"/>
                  <a:t>：</a:t>
                </a:r>
              </a:p>
              <a:p>
                <a:r>
                  <a:rPr lang="en-US" altLang="zh-CN" b="1" dirty="0"/>
                  <a:t> </a:t>
                </a:r>
                <a14:m>
                  <m:oMath xmlns:m="http://schemas.openxmlformats.org/officeDocument/2006/math">
                    <m:r>
                      <a:rPr lang="en-US" altLang="zh-CN" i="1" dirty="0">
                        <a:latin typeface="Cambria Math"/>
                        <a:ea typeface="Cambria Math"/>
                      </a:rPr>
                      <m:t>∅ </m:t>
                    </m:r>
                  </m:oMath>
                </a14:m>
                <a:r>
                  <a:rPr lang="en-US" altLang="zh-CN" b="1" dirty="0"/>
                  <a:t>80H7</a:t>
                </a:r>
                <a:r>
                  <a:rPr lang="zh-CN" altLang="en-US" b="1" dirty="0"/>
                  <a:t>圆柱度公差为0.008；</a:t>
                </a:r>
              </a:p>
              <a:p>
                <a:r>
                  <a:rPr lang="zh-CN" altLang="en-US" b="1" dirty="0"/>
                  <a:t> </a:t>
                </a:r>
                <a14:m>
                  <m:oMath xmlns:m="http://schemas.openxmlformats.org/officeDocument/2006/math">
                    <m:r>
                      <a:rPr lang="en-US" altLang="zh-CN" i="1" dirty="0">
                        <a:latin typeface="Cambria Math"/>
                        <a:ea typeface="Cambria Math"/>
                      </a:rPr>
                      <m:t>∅ </m:t>
                    </m:r>
                  </m:oMath>
                </a14:m>
                <a:r>
                  <a:rPr lang="en-US" altLang="zh-CN" b="1" dirty="0"/>
                  <a:t>100H7 </a:t>
                </a:r>
                <a:r>
                  <a:rPr lang="zh-CN" altLang="en-US" b="1" dirty="0"/>
                  <a:t>圆柱度公差为0.01。</a:t>
                </a:r>
              </a:p>
            </p:txBody>
          </p:sp>
        </mc:Choice>
        <mc:Fallback xmlns="">
          <p:sp>
            <p:nvSpPr>
              <p:cNvPr id="46120" name="Text Box 40"/>
              <p:cNvSpPr txBox="1">
                <a:spLocks noRot="1" noChangeAspect="1" noMove="1" noResize="1" noEditPoints="1" noAdjustHandles="1" noChangeArrowheads="1" noChangeShapeType="1" noTextEdit="1"/>
              </p:cNvSpPr>
              <p:nvPr/>
            </p:nvSpPr>
            <p:spPr bwMode="auto">
              <a:xfrm>
                <a:off x="2073181" y="2214528"/>
                <a:ext cx="9682406" cy="2051953"/>
              </a:xfrm>
              <a:prstGeom prst="rect">
                <a:avLst/>
              </a:prstGeom>
              <a:blipFill rotWithShape="1">
                <a:blip r:embed="rId4"/>
                <a:stretch>
                  <a:fillRect l="-1637" t="-4748" b="-1097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6122" name="Text Box 42"/>
          <p:cNvSpPr txBox="1">
            <a:spLocks noChangeArrowheads="1"/>
          </p:cNvSpPr>
          <p:nvPr/>
        </p:nvSpPr>
        <p:spPr bwMode="auto">
          <a:xfrm>
            <a:off x="1933720" y="4387328"/>
            <a:ext cx="144065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(2)  箱体结合面上螺栓孔的位置度公差</a:t>
            </a:r>
            <a:endParaRPr lang="en-US" altLang="zh-CN" b="1"/>
          </a:p>
        </p:txBody>
      </p:sp>
      <mc:AlternateContent xmlns:mc="http://schemas.openxmlformats.org/markup-compatibility/2006" xmlns:a14="http://schemas.microsoft.com/office/drawing/2010/main">
        <mc:Choice Requires="a14">
          <p:sp>
            <p:nvSpPr>
              <p:cNvPr id="46123" name="Text Box 43"/>
              <p:cNvSpPr txBox="1">
                <a:spLocks noChangeArrowheads="1"/>
              </p:cNvSpPr>
              <p:nvPr/>
            </p:nvSpPr>
            <p:spPr bwMode="auto">
              <a:xfrm>
                <a:off x="928541" y="5260910"/>
                <a:ext cx="15024049" cy="16733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箱体盖和箱座用螺栓连接。因螺栓为</a:t>
                </a:r>
                <a:r>
                  <a:rPr lang="en-US" altLang="zh-CN" b="1" dirty="0"/>
                  <a:t>M12,</a:t>
                </a:r>
                <a:r>
                  <a:rPr lang="zh-CN" altLang="en-US" b="1" dirty="0"/>
                  <a:t>其连接的孔为</a:t>
                </a:r>
                <a:r>
                  <a:rPr lang="en-US" altLang="zh-CN" b="1" i="1" dirty="0">
                    <a:ea typeface="DotumChe" pitchFamily="49" charset="-127"/>
                  </a:rPr>
                  <a:t>Φ</a:t>
                </a:r>
                <a:r>
                  <a:rPr lang="en-US" altLang="zh-CN" b="1" dirty="0"/>
                  <a:t>13，</a:t>
                </a:r>
                <a:r>
                  <a:rPr lang="zh-CN" altLang="en-US" b="1" dirty="0"/>
                  <a:t>所以位置度公差为 </a:t>
                </a:r>
                <a:r>
                  <a:rPr lang="en-US" altLang="zh-CN" b="1" i="1" dirty="0">
                    <a:solidFill>
                      <a:srgbClr val="CC0066"/>
                    </a:solidFill>
                  </a:rPr>
                  <a:t>t </a:t>
                </a:r>
                <a:r>
                  <a:rPr lang="en-US" altLang="zh-CN" b="1" dirty="0">
                    <a:solidFill>
                      <a:srgbClr val="CC0066"/>
                    </a:solidFill>
                  </a:rPr>
                  <a:t>= </a:t>
                </a:r>
                <a14:m>
                  <m:oMath xmlns:m="http://schemas.openxmlformats.org/officeDocument/2006/math">
                    <m:r>
                      <a:rPr lang="en-US" altLang="zh-CN" i="1" dirty="0" smtClean="0">
                        <a:solidFill>
                          <a:srgbClr val="FF0000"/>
                        </a:solidFill>
                        <a:latin typeface="Cambria Math"/>
                        <a:ea typeface="Cambria Math"/>
                      </a:rPr>
                      <m:t>∅</m:t>
                    </m:r>
                    <m:r>
                      <a:rPr lang="en-US" altLang="zh-CN" i="1" dirty="0">
                        <a:latin typeface="Cambria Math"/>
                        <a:ea typeface="Cambria Math"/>
                      </a:rPr>
                      <m:t> </m:t>
                    </m:r>
                  </m:oMath>
                </a14:m>
                <a:r>
                  <a:rPr lang="en-US" altLang="zh-CN" b="1" dirty="0">
                    <a:solidFill>
                      <a:srgbClr val="CC0066"/>
                    </a:solidFill>
                  </a:rPr>
                  <a:t>1,</a:t>
                </a:r>
                <a:r>
                  <a:rPr lang="zh-CN" altLang="en-US" b="1" dirty="0">
                    <a:solidFill>
                      <a:srgbClr val="CC0066"/>
                    </a:solidFill>
                  </a:rPr>
                  <a:t>并采用最大实体要求。</a:t>
                </a:r>
              </a:p>
            </p:txBody>
          </p:sp>
        </mc:Choice>
        <mc:Fallback xmlns="">
          <p:sp>
            <p:nvSpPr>
              <p:cNvPr id="46123" name="Text Box 43"/>
              <p:cNvSpPr txBox="1">
                <a:spLocks noRot="1" noChangeAspect="1" noMove="1" noResize="1" noEditPoints="1" noAdjustHandles="1" noChangeArrowheads="1" noChangeShapeType="1" noTextEdit="1"/>
              </p:cNvSpPr>
              <p:nvPr/>
            </p:nvSpPr>
            <p:spPr bwMode="auto">
              <a:xfrm>
                <a:off x="536021" y="3744466"/>
                <a:ext cx="8672974" cy="1059973"/>
              </a:xfrm>
              <a:prstGeom prst="rect">
                <a:avLst/>
              </a:prstGeom>
              <a:blipFill rotWithShape="1">
                <a:blip r:embed="rId5"/>
                <a:stretch>
                  <a:fillRect l="-1124" t="-2299" r="-984" b="-977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46130" name="Group 50"/>
          <p:cNvGrpSpPr>
            <a:grpSpLocks/>
          </p:cNvGrpSpPr>
          <p:nvPr/>
        </p:nvGrpSpPr>
        <p:grpSpPr bwMode="auto">
          <a:xfrm>
            <a:off x="3446533" y="6829959"/>
            <a:ext cx="12375334" cy="1466049"/>
            <a:chOff x="657" y="2886"/>
            <a:chExt cx="4082" cy="626"/>
          </a:xfrm>
        </p:grpSpPr>
        <p:graphicFrame>
          <p:nvGraphicFramePr>
            <p:cNvPr id="46125" name="Object 45"/>
            <p:cNvGraphicFramePr>
              <a:graphicFrameLocks noChangeAspect="1"/>
            </p:cNvGraphicFramePr>
            <p:nvPr/>
          </p:nvGraphicFramePr>
          <p:xfrm>
            <a:off x="657" y="2886"/>
            <a:ext cx="4082" cy="626"/>
          </p:xfrm>
          <a:graphic>
            <a:graphicData uri="http://schemas.openxmlformats.org/presentationml/2006/ole">
              <mc:AlternateContent xmlns:mc="http://schemas.openxmlformats.org/markup-compatibility/2006">
                <mc:Choice xmlns:v="urn:schemas-microsoft-com:vml" Requires="v">
                  <p:oleObj spid="_x0000_s46168" name="公式" r:id="rId6" imgW="1143000" imgH="215640" progId="Equation.3">
                    <p:embed/>
                  </p:oleObj>
                </mc:Choice>
                <mc:Fallback>
                  <p:oleObj name="公式" r:id="rId6" imgW="1143000" imgH="215640" progId="Equation.3">
                    <p:embed/>
                    <p:pic>
                      <p:nvPicPr>
                        <p:cNvPr id="0" name="Object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 y="2886"/>
                          <a:ext cx="4082" cy="626"/>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28575">
                              <a:solidFill>
                                <a:srgbClr val="CC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6129" name="Picture 4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2" y="3203"/>
              <a:ext cx="223" cy="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4"/>
                                        </p:tgtEl>
                                        <p:attrNameLst>
                                          <p:attrName>style.visibility</p:attrName>
                                        </p:attrNameLst>
                                      </p:cBhvr>
                                      <p:to>
                                        <p:strVal val="visible"/>
                                      </p:to>
                                    </p:set>
                                    <p:animEffect transition="in" filter="wipe(left)">
                                      <p:cBhvr>
                                        <p:cTn id="7" dur="300"/>
                                        <p:tgtEl>
                                          <p:spTgt spid="460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120"/>
                                        </p:tgtEl>
                                        <p:attrNameLst>
                                          <p:attrName>style.visibility</p:attrName>
                                        </p:attrNameLst>
                                      </p:cBhvr>
                                      <p:to>
                                        <p:strVal val="visible"/>
                                      </p:to>
                                    </p:set>
                                    <p:animEffect transition="in" filter="wipe(left)">
                                      <p:cBhvr>
                                        <p:cTn id="12" dur="300"/>
                                        <p:tgtEl>
                                          <p:spTgt spid="461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6122"/>
                                        </p:tgtEl>
                                        <p:attrNameLst>
                                          <p:attrName>style.visibility</p:attrName>
                                        </p:attrNameLst>
                                      </p:cBhvr>
                                      <p:to>
                                        <p:strVal val="visible"/>
                                      </p:to>
                                    </p:set>
                                    <p:animEffect transition="in" filter="wipe(left)">
                                      <p:cBhvr>
                                        <p:cTn id="17" dur="300"/>
                                        <p:tgtEl>
                                          <p:spTgt spid="461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6123"/>
                                        </p:tgtEl>
                                        <p:attrNameLst>
                                          <p:attrName>style.visibility</p:attrName>
                                        </p:attrNameLst>
                                      </p:cBhvr>
                                      <p:to>
                                        <p:strVal val="visible"/>
                                      </p:to>
                                    </p:set>
                                    <p:animEffect transition="in" filter="wipe(left)">
                                      <p:cBhvr>
                                        <p:cTn id="22" dur="300"/>
                                        <p:tgtEl>
                                          <p:spTgt spid="461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6130"/>
                                        </p:tgtEl>
                                        <p:attrNameLst>
                                          <p:attrName>style.visibility</p:attrName>
                                        </p:attrNameLst>
                                      </p:cBhvr>
                                      <p:to>
                                        <p:strVal val="visible"/>
                                      </p:to>
                                    </p:set>
                                    <p:animEffect transition="in" filter="wipe(left)">
                                      <p:cBhvr>
                                        <p:cTn id="27" dur="2000"/>
                                        <p:tgtEl>
                                          <p:spTgt spid="46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P spid="46120" grpId="0" autoUpdateAnimBg="0"/>
      <p:bldP spid="46122" grpId="0" autoUpdateAnimBg="0"/>
      <p:bldP spid="46123"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5"/>
          <p:cNvSpPr>
            <a:spLocks noGrp="1"/>
          </p:cNvSpPr>
          <p:nvPr>
            <p:ph type="sldNum" sz="quarter" idx="12"/>
          </p:nvPr>
        </p:nvSpPr>
        <p:spPr/>
        <p:txBody>
          <a:bodyPr/>
          <a:lstStyle/>
          <a:p>
            <a:fld id="{AEC5E22E-8BAF-4D11-AE36-615AD772D2D6}" type="slidenum">
              <a:rPr lang="zh-CN" altLang="en-US"/>
              <a:pPr/>
              <a:t>47</a:t>
            </a:fld>
            <a:endParaRPr lang="en-US" altLang="zh-CN"/>
          </a:p>
        </p:txBody>
      </p:sp>
      <p:sp>
        <p:nvSpPr>
          <p:cNvPr id="47110" name="Text Box 6"/>
          <p:cNvSpPr txBox="1">
            <a:spLocks noChangeArrowheads="1"/>
          </p:cNvSpPr>
          <p:nvPr/>
        </p:nvSpPr>
        <p:spPr bwMode="auto">
          <a:xfrm>
            <a:off x="644859" y="1186125"/>
            <a:ext cx="16443855"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dirty="0"/>
              <a:t>（3）箱体（与轴承盖配合的）两端面垂直度公差</a:t>
            </a:r>
          </a:p>
        </p:txBody>
      </p:sp>
      <p:sp>
        <p:nvSpPr>
          <p:cNvPr id="47111" name="Text Box 7"/>
          <p:cNvSpPr txBox="1">
            <a:spLocks noChangeArrowheads="1"/>
          </p:cNvSpPr>
          <p:nvPr/>
        </p:nvSpPr>
        <p:spPr bwMode="auto">
          <a:xfrm>
            <a:off x="761778" y="1996822"/>
            <a:ext cx="15952721" cy="1045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800" b="1" dirty="0"/>
              <a:t>        </a:t>
            </a:r>
            <a:r>
              <a:rPr lang="zh-CN" altLang="en-US" sz="4800" b="1" dirty="0" smtClean="0"/>
              <a:t> </a:t>
            </a:r>
            <a:r>
              <a:rPr lang="zh-CN" altLang="en-US" sz="4800" b="1" dirty="0"/>
              <a:t>两端面对孔的轴线垂直度公差取8级，查表4.15得</a:t>
            </a:r>
            <a:r>
              <a:rPr lang="zh-CN" altLang="en-US" sz="4800" b="1" dirty="0">
                <a:solidFill>
                  <a:srgbClr val="CC0066"/>
                </a:solidFill>
              </a:rPr>
              <a:t>0.08</a:t>
            </a:r>
            <a:r>
              <a:rPr lang="zh-CN" altLang="en-US" sz="4800" b="1" dirty="0"/>
              <a:t>。</a:t>
            </a:r>
          </a:p>
        </p:txBody>
      </p:sp>
      <p:grpSp>
        <p:nvGrpSpPr>
          <p:cNvPr id="47147" name="Group 43"/>
          <p:cNvGrpSpPr>
            <a:grpSpLocks/>
          </p:cNvGrpSpPr>
          <p:nvPr/>
        </p:nvGrpSpPr>
        <p:grpSpPr bwMode="auto">
          <a:xfrm>
            <a:off x="4492264" y="3237509"/>
            <a:ext cx="7812649" cy="1177991"/>
            <a:chOff x="1247" y="1525"/>
            <a:chExt cx="2577" cy="503"/>
          </a:xfrm>
        </p:grpSpPr>
        <p:graphicFrame>
          <p:nvGraphicFramePr>
            <p:cNvPr id="47135" name="Object 31"/>
            <p:cNvGraphicFramePr>
              <a:graphicFrameLocks noChangeAspect="1"/>
            </p:cNvGraphicFramePr>
            <p:nvPr/>
          </p:nvGraphicFramePr>
          <p:xfrm>
            <a:off x="1247" y="1525"/>
            <a:ext cx="2577" cy="503"/>
          </p:xfrm>
          <a:graphic>
            <a:graphicData uri="http://schemas.openxmlformats.org/presentationml/2006/ole">
              <mc:AlternateContent xmlns:mc="http://schemas.openxmlformats.org/markup-compatibility/2006">
                <mc:Choice xmlns:v="urn:schemas-microsoft-com:vml" Requires="v">
                  <p:oleObj spid="_x0000_s47229" name="公式" r:id="rId3" imgW="1041120" imgH="203040" progId="Equation.3">
                    <p:embed/>
                  </p:oleObj>
                </mc:Choice>
                <mc:Fallback>
                  <p:oleObj name="公式" r:id="rId3" imgW="1041120" imgH="203040" progId="Equation.3">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 y="1525"/>
                          <a:ext cx="2577" cy="503"/>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28575">
                              <a:solidFill>
                                <a:srgbClr val="CC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7146" name="Picture 4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21" y="1797"/>
              <a:ext cx="13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7148" name="Text Box 44"/>
          <p:cNvSpPr txBox="1">
            <a:spLocks noChangeArrowheads="1"/>
          </p:cNvSpPr>
          <p:nvPr/>
        </p:nvSpPr>
        <p:spPr bwMode="auto">
          <a:xfrm>
            <a:off x="1122216" y="4529293"/>
            <a:ext cx="1366234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a:t>（4）箱体（与箱盖结合）表面的平面度公差</a:t>
            </a:r>
          </a:p>
        </p:txBody>
      </p:sp>
      <p:sp>
        <p:nvSpPr>
          <p:cNvPr id="47149" name="Text Box 45"/>
          <p:cNvSpPr txBox="1">
            <a:spLocks noChangeArrowheads="1"/>
          </p:cNvSpPr>
          <p:nvPr/>
        </p:nvSpPr>
        <p:spPr bwMode="auto">
          <a:xfrm>
            <a:off x="1194974" y="5271686"/>
            <a:ext cx="15134167"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箱体表面的平面度公差取8级，查表4.13得 </a:t>
            </a:r>
            <a:r>
              <a:rPr lang="zh-CN" altLang="en-US" b="1" dirty="0">
                <a:solidFill>
                  <a:srgbClr val="CC0066"/>
                </a:solidFill>
              </a:rPr>
              <a:t>0.0</a:t>
            </a:r>
            <a:r>
              <a:rPr lang="en-US" altLang="zh-CN" b="1" dirty="0">
                <a:solidFill>
                  <a:srgbClr val="CC0066"/>
                </a:solidFill>
              </a:rPr>
              <a:t>6</a:t>
            </a:r>
            <a:r>
              <a:rPr lang="zh-CN" altLang="en-US" b="1" dirty="0"/>
              <a:t>。</a:t>
            </a:r>
          </a:p>
        </p:txBody>
      </p:sp>
      <p:grpSp>
        <p:nvGrpSpPr>
          <p:cNvPr id="47154" name="Group 50"/>
          <p:cNvGrpSpPr>
            <a:grpSpLocks/>
          </p:cNvGrpSpPr>
          <p:nvPr/>
        </p:nvGrpSpPr>
        <p:grpSpPr bwMode="auto">
          <a:xfrm>
            <a:off x="4189787" y="6272609"/>
            <a:ext cx="7979393" cy="1049185"/>
            <a:chOff x="1382" y="2750"/>
            <a:chExt cx="2632" cy="448"/>
          </a:xfrm>
        </p:grpSpPr>
        <p:sp>
          <p:nvSpPr>
            <p:cNvPr id="47151" name="AutoShape 47"/>
            <p:cNvSpPr>
              <a:spLocks noChangeArrowheads="1"/>
            </p:cNvSpPr>
            <p:nvPr/>
          </p:nvSpPr>
          <p:spPr bwMode="auto">
            <a:xfrm>
              <a:off x="2966" y="3014"/>
              <a:ext cx="96" cy="72"/>
            </a:xfrm>
            <a:prstGeom prst="parallelogram">
              <a:avLst>
                <a:gd name="adj" fmla="val 33333"/>
              </a:avLst>
            </a:prstGeom>
            <a:noFill/>
            <a:ln w="28575">
              <a:solidFill>
                <a:srgbClr val="CC0066"/>
              </a:solidFill>
              <a:miter lim="800000"/>
              <a:headEnd/>
              <a:tailEnd/>
            </a:ln>
            <a:effectLst/>
            <a:extLst>
              <a:ext uri="{909E8E84-426E-40DD-AFC4-6F175D3DCCD1}">
                <a14:hiddenFill xmlns:a14="http://schemas.microsoft.com/office/drawing/2010/main">
                  <a:solidFill>
                    <a:srgbClr val="FF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7152" name="Object 48"/>
            <p:cNvGraphicFramePr>
              <a:graphicFrameLocks noChangeAspect="1"/>
            </p:cNvGraphicFramePr>
            <p:nvPr/>
          </p:nvGraphicFramePr>
          <p:xfrm>
            <a:off x="1382" y="2750"/>
            <a:ext cx="2632" cy="448"/>
          </p:xfrm>
          <a:graphic>
            <a:graphicData uri="http://schemas.openxmlformats.org/presentationml/2006/ole">
              <mc:AlternateContent xmlns:mc="http://schemas.openxmlformats.org/markup-compatibility/2006">
                <mc:Choice xmlns:v="urn:schemas-microsoft-com:vml" Requires="v">
                  <p:oleObj spid="_x0000_s47230" name="公式" r:id="rId6" imgW="1193760" imgH="203040" progId="Equation.3">
                    <p:embed/>
                  </p:oleObj>
                </mc:Choice>
                <mc:Fallback>
                  <p:oleObj name="公式" r:id="rId6" imgW="1193760" imgH="203040" progId="Equation.3">
                    <p:embed/>
                    <p:pic>
                      <p:nvPicPr>
                        <p:cNvPr id="0" name="Object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2" y="2750"/>
                          <a:ext cx="2632" cy="448"/>
                        </a:xfrm>
                        <a:prstGeom prst="rect">
                          <a:avLst/>
                        </a:prstGeom>
                        <a:noFill/>
                        <a:ln>
                          <a:noFill/>
                        </a:ln>
                        <a:effectLst/>
                        <a:extLst>
                          <a:ext uri="{909E8E84-426E-40DD-AFC4-6F175D3DCCD1}">
                            <a14:hiddenFill xmlns:a14="http://schemas.microsoft.com/office/drawing/2010/main">
                              <a:solidFill>
                                <a:srgbClr val="FF99FF"/>
                              </a:solidFill>
                            </a14:hiddenFill>
                          </a:ext>
                          <a:ext uri="{91240B29-F687-4F45-9708-019B960494DF}">
                            <a14:hiddenLine xmlns:a14="http://schemas.microsoft.com/office/drawing/2010/main" w="28575">
                              <a:solidFill>
                                <a:srgbClr val="CC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7110"/>
                                        </p:tgtEl>
                                        <p:attrNameLst>
                                          <p:attrName>style.visibility</p:attrName>
                                        </p:attrNameLst>
                                      </p:cBhvr>
                                      <p:to>
                                        <p:strVal val="visible"/>
                                      </p:to>
                                    </p:set>
                                    <p:animEffect transition="in" filter="wipe(left)">
                                      <p:cBhvr>
                                        <p:cTn id="7" dur="300"/>
                                        <p:tgtEl>
                                          <p:spTgt spid="471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7111"/>
                                        </p:tgtEl>
                                        <p:attrNameLst>
                                          <p:attrName>style.visibility</p:attrName>
                                        </p:attrNameLst>
                                      </p:cBhvr>
                                      <p:to>
                                        <p:strVal val="visible"/>
                                      </p:to>
                                    </p:set>
                                    <p:animEffect transition="in" filter="wipe(left)">
                                      <p:cBhvr>
                                        <p:cTn id="12" dur="300"/>
                                        <p:tgtEl>
                                          <p:spTgt spid="471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7147"/>
                                        </p:tgtEl>
                                        <p:attrNameLst>
                                          <p:attrName>style.visibility</p:attrName>
                                        </p:attrNameLst>
                                      </p:cBhvr>
                                      <p:to>
                                        <p:strVal val="visible"/>
                                      </p:to>
                                    </p:set>
                                    <p:animEffect transition="in" filter="wipe(left)">
                                      <p:cBhvr>
                                        <p:cTn id="17" dur="2000"/>
                                        <p:tgtEl>
                                          <p:spTgt spid="4714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7148"/>
                                        </p:tgtEl>
                                        <p:attrNameLst>
                                          <p:attrName>style.visibility</p:attrName>
                                        </p:attrNameLst>
                                      </p:cBhvr>
                                      <p:to>
                                        <p:strVal val="visible"/>
                                      </p:to>
                                    </p:set>
                                    <p:animEffect transition="in" filter="wipe(left)">
                                      <p:cBhvr>
                                        <p:cTn id="22" dur="300"/>
                                        <p:tgtEl>
                                          <p:spTgt spid="4714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7149"/>
                                        </p:tgtEl>
                                        <p:attrNameLst>
                                          <p:attrName>style.visibility</p:attrName>
                                        </p:attrNameLst>
                                      </p:cBhvr>
                                      <p:to>
                                        <p:strVal val="visible"/>
                                      </p:to>
                                    </p:set>
                                    <p:animEffect transition="in" filter="wipe(left)">
                                      <p:cBhvr>
                                        <p:cTn id="27" dur="300"/>
                                        <p:tgtEl>
                                          <p:spTgt spid="471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7154"/>
                                        </p:tgtEl>
                                        <p:attrNameLst>
                                          <p:attrName>style.visibility</p:attrName>
                                        </p:attrNameLst>
                                      </p:cBhvr>
                                      <p:to>
                                        <p:strVal val="visible"/>
                                      </p:to>
                                    </p:set>
                                    <p:animEffect transition="in" filter="wipe(left)">
                                      <p:cBhvr>
                                        <p:cTn id="32" dur="2000"/>
                                        <p:tgtEl>
                                          <p:spTgt spid="47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autoUpdateAnimBg="0"/>
      <p:bldP spid="47111" grpId="0" autoUpdateAnimBg="0"/>
      <p:bldP spid="47148" grpId="0" autoUpdateAnimBg="0"/>
      <p:bldP spid="47149"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F590B7BB-161B-45DA-A920-D89468EC1CC4}" type="slidenum">
              <a:rPr lang="zh-CN" altLang="en-US"/>
              <a:pPr/>
              <a:t>48</a:t>
            </a:fld>
            <a:endParaRPr lang="en-US" altLang="zh-CN"/>
          </a:p>
        </p:txBody>
      </p:sp>
      <p:sp>
        <p:nvSpPr>
          <p:cNvPr id="48132" name="Text Box 4"/>
          <p:cNvSpPr txBox="1">
            <a:spLocks noChangeArrowheads="1"/>
          </p:cNvSpPr>
          <p:nvPr/>
        </p:nvSpPr>
        <p:spPr bwMode="auto">
          <a:xfrm>
            <a:off x="1517640" y="2188027"/>
            <a:ext cx="14030633" cy="83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400" b="1" dirty="0"/>
              <a:t>（5）固定轴承盖的螺纹孔位置度公差</a:t>
            </a:r>
          </a:p>
        </p:txBody>
      </p:sp>
      <mc:AlternateContent xmlns:mc="http://schemas.openxmlformats.org/markup-compatibility/2006" xmlns:a14="http://schemas.microsoft.com/office/drawing/2010/main">
        <mc:Choice Requires="a14">
          <p:sp>
            <p:nvSpPr>
              <p:cNvPr id="48133" name="Text Box 5"/>
              <p:cNvSpPr txBox="1">
                <a:spLocks noChangeArrowheads="1"/>
              </p:cNvSpPr>
              <p:nvPr/>
            </p:nvSpPr>
            <p:spPr bwMode="auto">
              <a:xfrm>
                <a:off x="1663160" y="2990184"/>
                <a:ext cx="15425208" cy="9162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400" b="1" dirty="0"/>
                  <a:t>         固定螺钉为</a:t>
                </a:r>
                <a:r>
                  <a:rPr lang="en-US" altLang="zh-CN" sz="4400" b="1" dirty="0"/>
                  <a:t>M8,</a:t>
                </a:r>
                <a:r>
                  <a:rPr lang="zh-CN" altLang="en-US" sz="4400" b="1" dirty="0"/>
                  <a:t>通孔为</a:t>
                </a:r>
                <a14:m>
                  <m:oMath xmlns:m="http://schemas.openxmlformats.org/officeDocument/2006/math">
                    <m:r>
                      <a:rPr lang="en-US" altLang="zh-CN" sz="4400" i="1" dirty="0">
                        <a:latin typeface="Cambria Math"/>
                        <a:ea typeface="Cambria Math"/>
                      </a:rPr>
                      <m:t>∅ </m:t>
                    </m:r>
                  </m:oMath>
                </a14:m>
                <a:r>
                  <a:rPr lang="en-US" altLang="zh-CN" sz="4400" b="1" dirty="0"/>
                  <a:t>9，</a:t>
                </a:r>
                <a:r>
                  <a:rPr lang="zh-CN" altLang="en-US" sz="4400" b="1" dirty="0"/>
                  <a:t>则螺孔位置度公差为</a:t>
                </a:r>
              </a:p>
            </p:txBody>
          </p:sp>
        </mc:Choice>
        <mc:Fallback xmlns="">
          <p:sp>
            <p:nvSpPr>
              <p:cNvPr id="48133" name="Text Box 5"/>
              <p:cNvSpPr txBox="1">
                <a:spLocks noRot="1" noChangeAspect="1" noMove="1" noResize="1" noEditPoints="1" noAdjustHandles="1" noChangeArrowheads="1" noChangeShapeType="1" noTextEdit="1"/>
              </p:cNvSpPr>
              <p:nvPr/>
            </p:nvSpPr>
            <p:spPr bwMode="auto">
              <a:xfrm>
                <a:off x="1663160" y="2990184"/>
                <a:ext cx="15425208" cy="916257"/>
              </a:xfrm>
              <a:prstGeom prst="rect">
                <a:avLst/>
              </a:prstGeom>
              <a:blipFill rotWithShape="1">
                <a:blip r:embed="rId3"/>
                <a:stretch>
                  <a:fillRect t="-6667" b="-26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8145" name="Text Box 17"/>
          <p:cNvSpPr txBox="1">
            <a:spLocks noChangeArrowheads="1"/>
          </p:cNvSpPr>
          <p:nvPr/>
        </p:nvSpPr>
        <p:spPr bwMode="auto">
          <a:xfrm>
            <a:off x="1799590" y="5693896"/>
            <a:ext cx="14540694"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该位置度公差以箱体端面为第一基准，以孔的轴线为第二基准，并采用最大实体要求。</a:t>
            </a:r>
          </a:p>
        </p:txBody>
      </p:sp>
      <p:grpSp>
        <p:nvGrpSpPr>
          <p:cNvPr id="48154" name="Group 26"/>
          <p:cNvGrpSpPr>
            <a:grpSpLocks/>
          </p:cNvGrpSpPr>
          <p:nvPr/>
        </p:nvGrpSpPr>
        <p:grpSpPr bwMode="auto">
          <a:xfrm>
            <a:off x="3503394" y="3993655"/>
            <a:ext cx="11350625" cy="1447313"/>
            <a:chOff x="703" y="890"/>
            <a:chExt cx="3744" cy="618"/>
          </a:xfrm>
        </p:grpSpPr>
        <p:graphicFrame>
          <p:nvGraphicFramePr>
            <p:cNvPr id="48134" name="Object 6"/>
            <p:cNvGraphicFramePr>
              <a:graphicFrameLocks noChangeAspect="1"/>
            </p:cNvGraphicFramePr>
            <p:nvPr/>
          </p:nvGraphicFramePr>
          <p:xfrm>
            <a:off x="703" y="890"/>
            <a:ext cx="3744" cy="618"/>
          </p:xfrm>
          <a:graphic>
            <a:graphicData uri="http://schemas.openxmlformats.org/presentationml/2006/ole">
              <mc:AlternateContent xmlns:mc="http://schemas.openxmlformats.org/markup-compatibility/2006">
                <mc:Choice xmlns:v="urn:schemas-microsoft-com:vml" Requires="v">
                  <p:oleObj spid="_x0000_s86053" name="Equation" r:id="rId4" imgW="1307880" imgH="215640" progId="Equation.3">
                    <p:embed/>
                  </p:oleObj>
                </mc:Choice>
                <mc:Fallback>
                  <p:oleObj name="Equation" r:id="rId4" imgW="1307880" imgH="21564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 y="890"/>
                          <a:ext cx="3744" cy="618"/>
                        </a:xfrm>
                        <a:prstGeom prst="rect">
                          <a:avLst/>
                        </a:prstGeom>
                        <a:solidFill>
                          <a:srgbClr val="FF99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8152" name="Picture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9" y="1207"/>
              <a:ext cx="178"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48132"/>
                                        </p:tgtEl>
                                        <p:attrNameLst>
                                          <p:attrName>style.visibility</p:attrName>
                                        </p:attrNameLst>
                                      </p:cBhvr>
                                      <p:to>
                                        <p:strVal val="visible"/>
                                      </p:to>
                                    </p:set>
                                    <p:animEffect transition="in" filter="wipe(left)">
                                      <p:cBhvr>
                                        <p:cTn id="7" dur="3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3"/>
                                        </p:tgtEl>
                                        <p:attrNameLst>
                                          <p:attrName>style.visibility</p:attrName>
                                        </p:attrNameLst>
                                      </p:cBhvr>
                                      <p:to>
                                        <p:strVal val="visible"/>
                                      </p:to>
                                    </p:set>
                                    <p:animEffect transition="in" filter="wipe(left)">
                                      <p:cBhvr>
                                        <p:cTn id="12" dur="300"/>
                                        <p:tgtEl>
                                          <p:spTgt spid="48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8154"/>
                                        </p:tgtEl>
                                        <p:attrNameLst>
                                          <p:attrName>style.visibility</p:attrName>
                                        </p:attrNameLst>
                                      </p:cBhvr>
                                      <p:to>
                                        <p:strVal val="visible"/>
                                      </p:to>
                                    </p:set>
                                    <p:animEffect transition="in" filter="wipe(left)">
                                      <p:cBhvr>
                                        <p:cTn id="17" dur="2000"/>
                                        <p:tgtEl>
                                          <p:spTgt spid="481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8145"/>
                                        </p:tgtEl>
                                        <p:attrNameLst>
                                          <p:attrName>style.visibility</p:attrName>
                                        </p:attrNameLst>
                                      </p:cBhvr>
                                      <p:to>
                                        <p:strVal val="visible"/>
                                      </p:to>
                                    </p:set>
                                    <p:animEffect transition="in" filter="wipe(left)">
                                      <p:cBhvr>
                                        <p:cTn id="22" dur="300"/>
                                        <p:tgtEl>
                                          <p:spTgt spid="48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3" grpId="0" autoUpdateAnimBg="0"/>
      <p:bldP spid="4814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a:xfrm>
            <a:off x="13340019" y="220893"/>
            <a:ext cx="3638020" cy="674476"/>
          </a:xfrm>
        </p:spPr>
        <p:txBody>
          <a:bodyPr/>
          <a:lstStyle/>
          <a:p>
            <a:fld id="{85155B13-98AC-4B66-B7DE-1BD936076554}" type="slidenum">
              <a:rPr lang="zh-CN" altLang="en-US"/>
              <a:pPr/>
              <a:t>49</a:t>
            </a:fld>
            <a:endParaRPr lang="en-US" altLang="zh-CN" dirty="0"/>
          </a:p>
        </p:txBody>
      </p:sp>
      <p:sp>
        <p:nvSpPr>
          <p:cNvPr id="49156" name="Text Box 4"/>
          <p:cNvSpPr txBox="1">
            <a:spLocks noChangeArrowheads="1"/>
          </p:cNvSpPr>
          <p:nvPr/>
        </p:nvSpPr>
        <p:spPr bwMode="auto">
          <a:xfrm>
            <a:off x="2161749" y="1328500"/>
            <a:ext cx="13563754"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3. 确定表面粗糙度轮廓参数值</a:t>
            </a:r>
          </a:p>
        </p:txBody>
      </p:sp>
      <p:sp>
        <p:nvSpPr>
          <p:cNvPr id="49157" name="Text Box 5"/>
          <p:cNvSpPr txBox="1">
            <a:spLocks noChangeArrowheads="1"/>
          </p:cNvSpPr>
          <p:nvPr/>
        </p:nvSpPr>
        <p:spPr bwMode="auto">
          <a:xfrm>
            <a:off x="882378" y="2017029"/>
            <a:ext cx="14843125"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（1） 按表6</a:t>
            </a:r>
            <a:r>
              <a:rPr lang="zh-CN" altLang="en-US" b="1" dirty="0" smtClean="0"/>
              <a:t>.</a:t>
            </a:r>
            <a:r>
              <a:rPr lang="en-US" altLang="zh-CN" b="1" dirty="0" smtClean="0"/>
              <a:t>6</a:t>
            </a:r>
            <a:r>
              <a:rPr lang="zh-CN" altLang="en-US" b="1" dirty="0" smtClean="0"/>
              <a:t> </a:t>
            </a:r>
            <a:r>
              <a:rPr lang="zh-CN" altLang="en-US" b="1" dirty="0"/>
              <a:t>选取2－</a:t>
            </a:r>
            <a:r>
              <a:rPr lang="en-US" altLang="zh-CN" b="1" i="1" dirty="0"/>
              <a:t>Φ</a:t>
            </a:r>
            <a:r>
              <a:rPr lang="en-US" altLang="zh-CN" b="1" dirty="0"/>
              <a:t>80H7</a:t>
            </a:r>
            <a:r>
              <a:rPr lang="zh-CN" altLang="en-US" b="1" dirty="0"/>
              <a:t>和2－</a:t>
            </a:r>
            <a:r>
              <a:rPr lang="en-US" altLang="zh-CN" b="1" i="1" dirty="0"/>
              <a:t>Φ</a:t>
            </a:r>
            <a:r>
              <a:rPr lang="en-US" altLang="zh-CN" b="1" dirty="0"/>
              <a:t>100H7</a:t>
            </a:r>
            <a:r>
              <a:rPr lang="zh-CN" altLang="en-US" b="1" dirty="0">
                <a:solidFill>
                  <a:srgbClr val="CC0066"/>
                </a:solidFill>
              </a:rPr>
              <a:t>孔表面</a:t>
            </a:r>
            <a:r>
              <a:rPr lang="zh-CN" altLang="en-US" b="1" dirty="0"/>
              <a:t>粗糙度轮廓</a:t>
            </a:r>
            <a:r>
              <a:rPr lang="en-US" altLang="zh-CN" b="1" i="1" dirty="0"/>
              <a:t>Ra</a:t>
            </a:r>
            <a:r>
              <a:rPr lang="zh-CN" altLang="en-US" b="1" dirty="0"/>
              <a:t>上限值为</a:t>
            </a:r>
            <a:r>
              <a:rPr lang="zh-CN" altLang="en-US" b="1" dirty="0">
                <a:solidFill>
                  <a:srgbClr val="CC0066"/>
                </a:solidFill>
              </a:rPr>
              <a:t>1.6</a:t>
            </a:r>
            <a:r>
              <a:rPr lang="en-US" altLang="zh-CN" b="1" dirty="0" err="1">
                <a:solidFill>
                  <a:srgbClr val="CC0066"/>
                </a:solidFill>
              </a:rPr>
              <a:t>μm</a:t>
            </a:r>
            <a:r>
              <a:rPr lang="en-US" altLang="zh-CN" b="1" dirty="0"/>
              <a:t>，</a:t>
            </a:r>
            <a:r>
              <a:rPr lang="zh-CN" altLang="en-US" b="1" dirty="0"/>
              <a:t>其</a:t>
            </a:r>
            <a:r>
              <a:rPr lang="zh-CN" altLang="en-US" b="1" dirty="0">
                <a:solidFill>
                  <a:srgbClr val="CC0066"/>
                </a:solidFill>
              </a:rPr>
              <a:t>端面</a:t>
            </a:r>
            <a:r>
              <a:rPr lang="zh-CN" altLang="en-US" b="1" dirty="0"/>
              <a:t>的表面粗糙度</a:t>
            </a:r>
            <a:r>
              <a:rPr lang="en-US" altLang="zh-CN" b="1" i="1" dirty="0"/>
              <a:t>Ra</a:t>
            </a:r>
            <a:r>
              <a:rPr lang="zh-CN" altLang="en-US" b="1" dirty="0"/>
              <a:t>上限值为</a:t>
            </a:r>
            <a:r>
              <a:rPr lang="zh-CN" altLang="en-US" b="1" dirty="0">
                <a:solidFill>
                  <a:srgbClr val="CC0066"/>
                </a:solidFill>
              </a:rPr>
              <a:t>3.2</a:t>
            </a:r>
            <a:r>
              <a:rPr lang="en-US" altLang="zh-CN" b="1" dirty="0" err="1">
                <a:solidFill>
                  <a:srgbClr val="CC0066"/>
                </a:solidFill>
              </a:rPr>
              <a:t>μm</a:t>
            </a:r>
            <a:r>
              <a:rPr lang="en-US" altLang="zh-CN" b="1" dirty="0"/>
              <a:t>。</a:t>
            </a:r>
            <a:endParaRPr lang="zh-CN" altLang="en-US" b="1" dirty="0"/>
          </a:p>
        </p:txBody>
      </p:sp>
      <p:sp>
        <p:nvSpPr>
          <p:cNvPr id="49158" name="Text Box 6"/>
          <p:cNvSpPr txBox="1">
            <a:spLocks noChangeArrowheads="1"/>
          </p:cNvSpPr>
          <p:nvPr/>
        </p:nvSpPr>
        <p:spPr bwMode="auto">
          <a:xfrm>
            <a:off x="939811" y="3724421"/>
            <a:ext cx="14988110"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（2） 根据经验，箱盖与箱座</a:t>
            </a:r>
            <a:r>
              <a:rPr lang="zh-CN" altLang="en-US" b="1" dirty="0">
                <a:solidFill>
                  <a:srgbClr val="CC0066"/>
                </a:solidFill>
              </a:rPr>
              <a:t>结合表面</a:t>
            </a:r>
            <a:r>
              <a:rPr lang="zh-CN" altLang="en-US" b="1" dirty="0"/>
              <a:t>的表面粗糙度轮廓</a:t>
            </a:r>
            <a:r>
              <a:rPr lang="en-US" altLang="zh-CN" b="1" i="1" dirty="0"/>
              <a:t>Ra</a:t>
            </a:r>
            <a:r>
              <a:rPr lang="zh-CN" altLang="en-US" b="1" dirty="0"/>
              <a:t>上限值为</a:t>
            </a:r>
            <a:r>
              <a:rPr lang="zh-CN" altLang="en-US" b="1" dirty="0">
                <a:solidFill>
                  <a:srgbClr val="CC0066"/>
                </a:solidFill>
              </a:rPr>
              <a:t>6.3</a:t>
            </a:r>
            <a:r>
              <a:rPr lang="en-US" altLang="zh-CN" b="1" dirty="0" err="1">
                <a:solidFill>
                  <a:srgbClr val="CC0066"/>
                </a:solidFill>
              </a:rPr>
              <a:t>μm</a:t>
            </a:r>
            <a:r>
              <a:rPr lang="en-US" altLang="zh-CN" b="1" dirty="0"/>
              <a:t>，</a:t>
            </a:r>
            <a:r>
              <a:rPr lang="zh-CN" altLang="en-US" b="1" dirty="0"/>
              <a:t>箱座</a:t>
            </a:r>
            <a:r>
              <a:rPr lang="zh-CN" altLang="en-US" b="1" dirty="0">
                <a:solidFill>
                  <a:srgbClr val="CC0066"/>
                </a:solidFill>
              </a:rPr>
              <a:t>底平面</a:t>
            </a:r>
            <a:r>
              <a:rPr lang="zh-CN" altLang="en-US" b="1" dirty="0"/>
              <a:t>表面粗糙度轮廓</a:t>
            </a:r>
            <a:r>
              <a:rPr lang="en-US" altLang="zh-CN" b="1" i="1" dirty="0"/>
              <a:t>Ra</a:t>
            </a:r>
            <a:r>
              <a:rPr lang="zh-CN" altLang="en-US" b="1" dirty="0"/>
              <a:t>上限值为</a:t>
            </a:r>
            <a:r>
              <a:rPr lang="zh-CN" altLang="en-US" b="1" dirty="0">
                <a:solidFill>
                  <a:srgbClr val="CC0066"/>
                </a:solidFill>
              </a:rPr>
              <a:t>12.5</a:t>
            </a:r>
            <a:r>
              <a:rPr lang="en-US" altLang="zh-CN" b="1" dirty="0" err="1">
                <a:solidFill>
                  <a:srgbClr val="CC0066"/>
                </a:solidFill>
              </a:rPr>
              <a:t>μm</a:t>
            </a:r>
            <a:r>
              <a:rPr lang="en-US" altLang="zh-CN" b="1" dirty="0">
                <a:solidFill>
                  <a:srgbClr val="CC0066"/>
                </a:solidFill>
              </a:rPr>
              <a:t>。</a:t>
            </a:r>
            <a:endParaRPr lang="zh-CN" altLang="en-US" b="1" dirty="0">
              <a:solidFill>
                <a:srgbClr val="CC0066"/>
              </a:solidFill>
            </a:endParaRPr>
          </a:p>
        </p:txBody>
      </p:sp>
      <p:sp>
        <p:nvSpPr>
          <p:cNvPr id="49159" name="Text Box 7"/>
          <p:cNvSpPr txBox="1">
            <a:spLocks noChangeArrowheads="1"/>
          </p:cNvSpPr>
          <p:nvPr/>
        </p:nvSpPr>
        <p:spPr bwMode="auto">
          <a:xfrm>
            <a:off x="1674466" y="5418609"/>
            <a:ext cx="15570729"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（3） </a:t>
            </a:r>
            <a:r>
              <a:rPr lang="zh-CN" altLang="en-US" b="1" dirty="0">
                <a:solidFill>
                  <a:srgbClr val="CC0066"/>
                </a:solidFill>
              </a:rPr>
              <a:t>其余表面</a:t>
            </a:r>
            <a:r>
              <a:rPr lang="zh-CN" altLang="en-US" b="1" dirty="0"/>
              <a:t>的表面粗糙度轮廓</a:t>
            </a:r>
            <a:r>
              <a:rPr lang="en-US" altLang="zh-CN" b="1" i="1" dirty="0"/>
              <a:t>Ra</a:t>
            </a:r>
            <a:r>
              <a:rPr lang="zh-CN" altLang="en-US" b="1" dirty="0"/>
              <a:t>上限值为</a:t>
            </a:r>
            <a:r>
              <a:rPr lang="zh-CN" altLang="en-US" b="1" dirty="0">
                <a:solidFill>
                  <a:srgbClr val="CC0066"/>
                </a:solidFill>
              </a:rPr>
              <a:t>50</a:t>
            </a:r>
            <a:r>
              <a:rPr lang="en-US" altLang="zh-CN" b="1" dirty="0" err="1">
                <a:solidFill>
                  <a:srgbClr val="CC0066"/>
                </a:solidFill>
              </a:rPr>
              <a:t>μm</a:t>
            </a:r>
            <a:r>
              <a:rPr lang="en-US" altLang="zh-CN" b="1" dirty="0">
                <a:solidFill>
                  <a:srgbClr val="CC0066"/>
                </a:solidFill>
              </a:rPr>
              <a:t>。</a:t>
            </a:r>
            <a:endParaRPr lang="zh-CN" altLang="en-US" b="1" dirty="0"/>
          </a:p>
        </p:txBody>
      </p:sp>
      <p:sp>
        <p:nvSpPr>
          <p:cNvPr id="49160" name="Text Box 8"/>
          <p:cNvSpPr txBox="1">
            <a:spLocks noChangeArrowheads="1"/>
          </p:cNvSpPr>
          <p:nvPr/>
        </p:nvSpPr>
        <p:spPr bwMode="auto">
          <a:xfrm>
            <a:off x="2034506" y="6376458"/>
            <a:ext cx="14291359"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4. 确定箱体未注尺寸公差和几何公差</a:t>
            </a:r>
          </a:p>
        </p:txBody>
      </p:sp>
      <p:sp>
        <p:nvSpPr>
          <p:cNvPr id="49161" name="Text Box 9"/>
          <p:cNvSpPr txBox="1">
            <a:spLocks noChangeArrowheads="1"/>
          </p:cNvSpPr>
          <p:nvPr/>
        </p:nvSpPr>
        <p:spPr bwMode="auto">
          <a:xfrm>
            <a:off x="1674466" y="7241172"/>
            <a:ext cx="1542824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（1）未注尺寸公差按</a:t>
            </a:r>
            <a:r>
              <a:rPr lang="en-US" altLang="zh-CN" b="1" dirty="0" smtClean="0"/>
              <a:t>GB/T1804－</a:t>
            </a:r>
            <a:r>
              <a:rPr lang="en-US" altLang="zh-CN" b="1" dirty="0" smtClean="0">
                <a:solidFill>
                  <a:srgbClr val="FF0000"/>
                </a:solidFill>
              </a:rPr>
              <a:t>c</a:t>
            </a:r>
            <a:r>
              <a:rPr lang="zh-CN" altLang="en-US" b="1" dirty="0" smtClean="0"/>
              <a:t>加工</a:t>
            </a:r>
            <a:r>
              <a:rPr lang="zh-CN" altLang="en-US" b="1" dirty="0"/>
              <a:t>；</a:t>
            </a:r>
          </a:p>
        </p:txBody>
      </p:sp>
      <p:sp>
        <p:nvSpPr>
          <p:cNvPr id="49162" name="Text Box 10"/>
          <p:cNvSpPr txBox="1">
            <a:spLocks noChangeArrowheads="1"/>
          </p:cNvSpPr>
          <p:nvPr/>
        </p:nvSpPr>
        <p:spPr bwMode="auto">
          <a:xfrm>
            <a:off x="1746474" y="8074358"/>
            <a:ext cx="1501593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（2）未注几何公差按</a:t>
            </a:r>
            <a:r>
              <a:rPr lang="en-US" altLang="zh-CN" b="1" dirty="0" smtClean="0"/>
              <a:t>GB/T1184－</a:t>
            </a:r>
            <a:r>
              <a:rPr lang="en-US" altLang="zh-CN" b="1" dirty="0" smtClean="0">
                <a:solidFill>
                  <a:srgbClr val="CC0066"/>
                </a:solidFill>
              </a:rPr>
              <a:t>L</a:t>
            </a:r>
            <a:r>
              <a:rPr lang="zh-CN" altLang="en-US" b="1" dirty="0" smtClean="0"/>
              <a:t>加工</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9156"/>
                                        </p:tgtEl>
                                        <p:attrNameLst>
                                          <p:attrName>style.visibility</p:attrName>
                                        </p:attrNameLst>
                                      </p:cBhvr>
                                      <p:to>
                                        <p:strVal val="visible"/>
                                      </p:to>
                                    </p:set>
                                    <p:animEffect transition="in" filter="wipe(left)">
                                      <p:cBhvr>
                                        <p:cTn id="7" dur="300"/>
                                        <p:tgtEl>
                                          <p:spTgt spid="491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9157"/>
                                        </p:tgtEl>
                                        <p:attrNameLst>
                                          <p:attrName>style.visibility</p:attrName>
                                        </p:attrNameLst>
                                      </p:cBhvr>
                                      <p:to>
                                        <p:strVal val="visible"/>
                                      </p:to>
                                    </p:set>
                                    <p:animEffect transition="in" filter="wipe(left)">
                                      <p:cBhvr>
                                        <p:cTn id="12" dur="300"/>
                                        <p:tgtEl>
                                          <p:spTgt spid="491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9158"/>
                                        </p:tgtEl>
                                        <p:attrNameLst>
                                          <p:attrName>style.visibility</p:attrName>
                                        </p:attrNameLst>
                                      </p:cBhvr>
                                      <p:to>
                                        <p:strVal val="visible"/>
                                      </p:to>
                                    </p:set>
                                    <p:animEffect transition="in" filter="wipe(left)">
                                      <p:cBhvr>
                                        <p:cTn id="17" dur="300"/>
                                        <p:tgtEl>
                                          <p:spTgt spid="491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9159"/>
                                        </p:tgtEl>
                                        <p:attrNameLst>
                                          <p:attrName>style.visibility</p:attrName>
                                        </p:attrNameLst>
                                      </p:cBhvr>
                                      <p:to>
                                        <p:strVal val="visible"/>
                                      </p:to>
                                    </p:set>
                                    <p:animEffect transition="in" filter="wipe(left)">
                                      <p:cBhvr>
                                        <p:cTn id="22" dur="300"/>
                                        <p:tgtEl>
                                          <p:spTgt spid="491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9160"/>
                                        </p:tgtEl>
                                        <p:attrNameLst>
                                          <p:attrName>style.visibility</p:attrName>
                                        </p:attrNameLst>
                                      </p:cBhvr>
                                      <p:to>
                                        <p:strVal val="visible"/>
                                      </p:to>
                                    </p:set>
                                    <p:animEffect transition="in" filter="wipe(left)">
                                      <p:cBhvr>
                                        <p:cTn id="27" dur="300"/>
                                        <p:tgtEl>
                                          <p:spTgt spid="4916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9161"/>
                                        </p:tgtEl>
                                        <p:attrNameLst>
                                          <p:attrName>style.visibility</p:attrName>
                                        </p:attrNameLst>
                                      </p:cBhvr>
                                      <p:to>
                                        <p:strVal val="visible"/>
                                      </p:to>
                                    </p:set>
                                    <p:animEffect transition="in" filter="wipe(left)">
                                      <p:cBhvr>
                                        <p:cTn id="32" dur="300"/>
                                        <p:tgtEl>
                                          <p:spTgt spid="491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9162"/>
                                        </p:tgtEl>
                                        <p:attrNameLst>
                                          <p:attrName>style.visibility</p:attrName>
                                        </p:attrNameLst>
                                      </p:cBhvr>
                                      <p:to>
                                        <p:strVal val="visible"/>
                                      </p:to>
                                    </p:set>
                                    <p:animEffect transition="in" filter="wipe(left)">
                                      <p:cBhvr>
                                        <p:cTn id="37" dur="300"/>
                                        <p:tgtEl>
                                          <p:spTgt spid="49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autoUpdateAnimBg="0"/>
      <p:bldP spid="49157" grpId="0" autoUpdateAnimBg="0"/>
      <p:bldP spid="49158" grpId="0" autoUpdateAnimBg="0"/>
      <p:bldP spid="49159" grpId="0" autoUpdateAnimBg="0"/>
      <p:bldP spid="49160" grpId="0" autoUpdateAnimBg="0"/>
      <p:bldP spid="49161" grpId="0" autoUpdateAnimBg="0"/>
      <p:bldP spid="4916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DF21DFC0-29AF-4FFF-808B-A9CAF59D0B73}" type="slidenum">
              <a:rPr lang="zh-CN" altLang="en-US"/>
              <a:pPr/>
              <a:t>5</a:t>
            </a:fld>
            <a:endParaRPr lang="en-US" altLang="zh-CN"/>
          </a:p>
        </p:txBody>
      </p:sp>
      <p:sp>
        <p:nvSpPr>
          <p:cNvPr id="7172" name="Text Box 4"/>
          <p:cNvSpPr txBox="1">
            <a:spLocks noChangeArrowheads="1"/>
          </p:cNvSpPr>
          <p:nvPr/>
        </p:nvSpPr>
        <p:spPr bwMode="auto">
          <a:xfrm>
            <a:off x="2910417" y="954113"/>
            <a:ext cx="12420810"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12.1.1 齿轮的精度设计</a:t>
            </a:r>
          </a:p>
        </p:txBody>
      </p:sp>
      <p:grpSp>
        <p:nvGrpSpPr>
          <p:cNvPr id="7179" name="Group 11"/>
          <p:cNvGrpSpPr>
            <a:grpSpLocks/>
          </p:cNvGrpSpPr>
          <p:nvPr/>
        </p:nvGrpSpPr>
        <p:grpSpPr bwMode="auto">
          <a:xfrm>
            <a:off x="1291307" y="2361290"/>
            <a:ext cx="4126123" cy="5140537"/>
            <a:chOff x="381" y="963"/>
            <a:chExt cx="1361" cy="2195"/>
          </a:xfrm>
        </p:grpSpPr>
        <p:sp>
          <p:nvSpPr>
            <p:cNvPr id="7173" name="Text Box 5"/>
            <p:cNvSpPr txBox="1">
              <a:spLocks noChangeArrowheads="1"/>
            </p:cNvSpPr>
            <p:nvPr/>
          </p:nvSpPr>
          <p:spPr bwMode="auto">
            <a:xfrm>
              <a:off x="381" y="1434"/>
              <a:ext cx="1361" cy="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5600" b="1" dirty="0"/>
                <a:t> </a:t>
              </a:r>
              <a:r>
                <a:rPr lang="zh-CN" altLang="en-US" sz="4800" b="1" dirty="0"/>
                <a:t>齿轮精度</a:t>
              </a:r>
              <a:endParaRPr lang="en-US" altLang="zh-CN" sz="4800" b="1" dirty="0"/>
            </a:p>
            <a:p>
              <a:pPr>
                <a:lnSpc>
                  <a:spcPct val="120000"/>
                </a:lnSpc>
              </a:pPr>
              <a:endParaRPr lang="zh-CN" altLang="en-US" sz="4800" b="1" dirty="0"/>
            </a:p>
            <a:p>
              <a:pPr>
                <a:lnSpc>
                  <a:spcPct val="120000"/>
                </a:lnSpc>
              </a:pPr>
              <a:r>
                <a:rPr lang="zh-CN" altLang="en-US" sz="4800" b="1" dirty="0"/>
                <a:t> 设计内容  </a:t>
              </a:r>
            </a:p>
          </p:txBody>
        </p:sp>
        <p:sp>
          <p:nvSpPr>
            <p:cNvPr id="7174" name="AutoShape 6"/>
            <p:cNvSpPr>
              <a:spLocks/>
            </p:cNvSpPr>
            <p:nvPr/>
          </p:nvSpPr>
          <p:spPr bwMode="auto">
            <a:xfrm>
              <a:off x="1248" y="963"/>
              <a:ext cx="288" cy="2195"/>
            </a:xfrm>
            <a:prstGeom prst="leftBrace">
              <a:avLst>
                <a:gd name="adj1" fmla="val 38889"/>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dirty="0" smtClean="0"/>
                <a:t>     </a:t>
              </a:r>
              <a:endParaRPr lang="zh-CN" altLang="en-US" dirty="0"/>
            </a:p>
          </p:txBody>
        </p:sp>
      </p:grpSp>
      <p:sp>
        <p:nvSpPr>
          <p:cNvPr id="7175" name="Text Box 7"/>
          <p:cNvSpPr txBox="1">
            <a:spLocks noChangeArrowheads="1"/>
          </p:cNvSpPr>
          <p:nvPr/>
        </p:nvSpPr>
        <p:spPr bwMode="auto">
          <a:xfrm>
            <a:off x="4656667" y="2023765"/>
            <a:ext cx="11775439" cy="1882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marL="886438" indent="-886438">
              <a:buAutoNum type="arabicParenBoth"/>
            </a:pPr>
            <a:r>
              <a:rPr lang="zh-CN" altLang="en-US" sz="5600" b="1" dirty="0"/>
              <a:t>齿轮的</a:t>
            </a:r>
            <a:r>
              <a:rPr lang="zh-CN" altLang="en-US" sz="5600" b="1" dirty="0">
                <a:solidFill>
                  <a:srgbClr val="D60093"/>
                </a:solidFill>
              </a:rPr>
              <a:t>精度等级及齿轮必检偏</a:t>
            </a:r>
            <a:endParaRPr lang="en-US" altLang="zh-CN" sz="5600" b="1" dirty="0">
              <a:solidFill>
                <a:srgbClr val="D60093"/>
              </a:solidFill>
            </a:endParaRPr>
          </a:p>
          <a:p>
            <a:r>
              <a:rPr lang="en-US" altLang="zh-CN" sz="5600" b="1" dirty="0">
                <a:solidFill>
                  <a:srgbClr val="D60093"/>
                </a:solidFill>
              </a:rPr>
              <a:t>                    </a:t>
            </a:r>
            <a:r>
              <a:rPr lang="zh-CN" altLang="en-US" sz="5600" b="1" dirty="0">
                <a:solidFill>
                  <a:srgbClr val="D60093"/>
                </a:solidFill>
              </a:rPr>
              <a:t>差项目及其允许值</a:t>
            </a:r>
          </a:p>
        </p:txBody>
      </p:sp>
      <p:sp>
        <p:nvSpPr>
          <p:cNvPr id="7176" name="Text Box 8"/>
          <p:cNvSpPr txBox="1">
            <a:spLocks noChangeArrowheads="1"/>
          </p:cNvSpPr>
          <p:nvPr/>
        </p:nvSpPr>
        <p:spPr bwMode="auto">
          <a:xfrm>
            <a:off x="4656667" y="4208742"/>
            <a:ext cx="11168724"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(2) 齿轮和齿坯的</a:t>
            </a:r>
            <a:r>
              <a:rPr lang="zh-CN" altLang="en-US" sz="5600" b="1" dirty="0">
                <a:solidFill>
                  <a:srgbClr val="D60093"/>
                </a:solidFill>
              </a:rPr>
              <a:t>尺寸精度</a:t>
            </a:r>
          </a:p>
        </p:txBody>
      </p:sp>
      <p:sp>
        <p:nvSpPr>
          <p:cNvPr id="7177" name="Text Box 9"/>
          <p:cNvSpPr txBox="1">
            <a:spLocks noChangeArrowheads="1"/>
          </p:cNvSpPr>
          <p:nvPr/>
        </p:nvSpPr>
        <p:spPr bwMode="auto">
          <a:xfrm>
            <a:off x="4714172" y="5483484"/>
            <a:ext cx="10892841"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(3) 齿轮和齿坯的</a:t>
            </a:r>
            <a:r>
              <a:rPr lang="zh-CN" altLang="en-US" sz="5600" b="1" dirty="0">
                <a:solidFill>
                  <a:srgbClr val="D60093"/>
                </a:solidFill>
              </a:rPr>
              <a:t>几何精度</a:t>
            </a:r>
          </a:p>
        </p:txBody>
      </p:sp>
      <p:sp>
        <p:nvSpPr>
          <p:cNvPr id="7178" name="Text Box 10"/>
          <p:cNvSpPr txBox="1">
            <a:spLocks noChangeArrowheads="1"/>
          </p:cNvSpPr>
          <p:nvPr/>
        </p:nvSpPr>
        <p:spPr bwMode="auto">
          <a:xfrm>
            <a:off x="4683952" y="6786761"/>
            <a:ext cx="11032297"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(4) 齿轮和齿坯的</a:t>
            </a:r>
            <a:r>
              <a:rPr lang="zh-CN" altLang="en-US" sz="5600" b="1" dirty="0" smtClean="0">
                <a:solidFill>
                  <a:srgbClr val="D60093"/>
                </a:solidFill>
              </a:rPr>
              <a:t>表面粗糙度</a:t>
            </a:r>
            <a:r>
              <a:rPr lang="zh-CN" altLang="en-US" sz="5600" b="1" dirty="0">
                <a:solidFill>
                  <a:srgbClr val="D60093"/>
                </a:solidFill>
              </a:rPr>
              <a:t>轮廓</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2"/>
                                        </p:tgtEl>
                                        <p:attrNameLst>
                                          <p:attrName>style.visibility</p:attrName>
                                        </p:attrNameLst>
                                      </p:cBhvr>
                                      <p:to>
                                        <p:strVal val="visible"/>
                                      </p:to>
                                    </p:set>
                                    <p:animEffect transition="in" filter="wipe(left)">
                                      <p:cBhvr>
                                        <p:cTn id="7" dur="300"/>
                                        <p:tgtEl>
                                          <p:spTgt spid="71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179"/>
                                        </p:tgtEl>
                                        <p:attrNameLst>
                                          <p:attrName>style.visibility</p:attrName>
                                        </p:attrNameLst>
                                      </p:cBhvr>
                                      <p:to>
                                        <p:strVal val="visible"/>
                                      </p:to>
                                    </p:set>
                                    <p:anim calcmode="lin" valueType="num">
                                      <p:cBhvr additive="base">
                                        <p:cTn id="12" dur="500" fill="hold"/>
                                        <p:tgtEl>
                                          <p:spTgt spid="7179"/>
                                        </p:tgtEl>
                                        <p:attrNameLst>
                                          <p:attrName>ppt_x</p:attrName>
                                        </p:attrNameLst>
                                      </p:cBhvr>
                                      <p:tavLst>
                                        <p:tav tm="0">
                                          <p:val>
                                            <p:strVal val="0-#ppt_w/2"/>
                                          </p:val>
                                        </p:tav>
                                        <p:tav tm="100000">
                                          <p:val>
                                            <p:strVal val="#ppt_x"/>
                                          </p:val>
                                        </p:tav>
                                      </p:tavLst>
                                    </p:anim>
                                    <p:anim calcmode="lin" valueType="num">
                                      <p:cBhvr additive="base">
                                        <p:cTn id="13" dur="500" fill="hold"/>
                                        <p:tgtEl>
                                          <p:spTgt spid="717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175"/>
                                        </p:tgtEl>
                                        <p:attrNameLst>
                                          <p:attrName>style.visibility</p:attrName>
                                        </p:attrNameLst>
                                      </p:cBhvr>
                                      <p:to>
                                        <p:strVal val="visible"/>
                                      </p:to>
                                    </p:set>
                                    <p:animEffect transition="in" filter="wipe(left)">
                                      <p:cBhvr>
                                        <p:cTn id="18" dur="300"/>
                                        <p:tgtEl>
                                          <p:spTgt spid="717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176"/>
                                        </p:tgtEl>
                                        <p:attrNameLst>
                                          <p:attrName>style.visibility</p:attrName>
                                        </p:attrNameLst>
                                      </p:cBhvr>
                                      <p:to>
                                        <p:strVal val="visible"/>
                                      </p:to>
                                    </p:set>
                                    <p:animEffect transition="in" filter="wipe(left)">
                                      <p:cBhvr>
                                        <p:cTn id="23" dur="300"/>
                                        <p:tgtEl>
                                          <p:spTgt spid="717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177"/>
                                        </p:tgtEl>
                                        <p:attrNameLst>
                                          <p:attrName>style.visibility</p:attrName>
                                        </p:attrNameLst>
                                      </p:cBhvr>
                                      <p:to>
                                        <p:strVal val="visible"/>
                                      </p:to>
                                    </p:set>
                                    <p:animEffect transition="in" filter="wipe(left)">
                                      <p:cBhvr>
                                        <p:cTn id="28" dur="300"/>
                                        <p:tgtEl>
                                          <p:spTgt spid="717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178"/>
                                        </p:tgtEl>
                                        <p:attrNameLst>
                                          <p:attrName>style.visibility</p:attrName>
                                        </p:attrNameLst>
                                      </p:cBhvr>
                                      <p:to>
                                        <p:strVal val="visible"/>
                                      </p:to>
                                    </p:set>
                                    <p:animEffect transition="in" filter="wipe(left)">
                                      <p:cBhvr>
                                        <p:cTn id="33" dur="3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utoUpdateAnimBg="0"/>
      <p:bldP spid="7175" grpId="0" autoUpdateAnimBg="0"/>
      <p:bldP spid="7176" grpId="0" autoUpdateAnimBg="0"/>
      <p:bldP spid="7177" grpId="0" autoUpdateAnimBg="0"/>
      <p:bldP spid="717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333F3534-ABF0-4106-845D-8CD5234E24F8}" type="slidenum">
              <a:rPr lang="zh-CN" altLang="en-US"/>
              <a:pPr/>
              <a:t>50</a:t>
            </a:fld>
            <a:endParaRPr lang="en-US" altLang="zh-CN"/>
          </a:p>
        </p:txBody>
      </p:sp>
      <p:sp>
        <p:nvSpPr>
          <p:cNvPr id="50180" name="Text Box 4"/>
          <p:cNvSpPr txBox="1">
            <a:spLocks noChangeArrowheads="1"/>
          </p:cNvSpPr>
          <p:nvPr/>
        </p:nvSpPr>
        <p:spPr bwMode="auto">
          <a:xfrm>
            <a:off x="1621168" y="761821"/>
            <a:ext cx="1328421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5. 将上述已确定的各项公差标注在箱体零件图上</a:t>
            </a:r>
            <a:endParaRPr lang="en-US" altLang="zh-CN" b="1" dirty="0"/>
          </a:p>
        </p:txBody>
      </p:sp>
      <p:pic>
        <p:nvPicPr>
          <p:cNvPr id="890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153" y="1746201"/>
            <a:ext cx="15354921" cy="7385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0180"/>
                                        </p:tgtEl>
                                        <p:attrNameLst>
                                          <p:attrName>style.visibility</p:attrName>
                                        </p:attrNameLst>
                                      </p:cBhvr>
                                      <p:to>
                                        <p:strVal val="visible"/>
                                      </p:to>
                                    </p:set>
                                    <p:animEffect transition="in" filter="wipe(left)">
                                      <p:cBhvr>
                                        <p:cTn id="7" dur="300"/>
                                        <p:tgtEl>
                                          <p:spTgt spid="501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9091"/>
                                        </p:tgtEl>
                                        <p:attrNameLst>
                                          <p:attrName>style.visibility</p:attrName>
                                        </p:attrNameLst>
                                      </p:cBhvr>
                                      <p:to>
                                        <p:strVal val="visible"/>
                                      </p:to>
                                    </p:set>
                                    <p:anim calcmode="lin" valueType="num">
                                      <p:cBhvr additive="base">
                                        <p:cTn id="12" dur="500" fill="hold"/>
                                        <p:tgtEl>
                                          <p:spTgt spid="89091"/>
                                        </p:tgtEl>
                                        <p:attrNameLst>
                                          <p:attrName>ppt_x</p:attrName>
                                        </p:attrNameLst>
                                      </p:cBhvr>
                                      <p:tavLst>
                                        <p:tav tm="0">
                                          <p:val>
                                            <p:strVal val="#ppt_x"/>
                                          </p:val>
                                        </p:tav>
                                        <p:tav tm="100000">
                                          <p:val>
                                            <p:strVal val="#ppt_x"/>
                                          </p:val>
                                        </p:tav>
                                      </p:tavLst>
                                    </p:anim>
                                    <p:anim calcmode="lin" valueType="num">
                                      <p:cBhvr additive="base">
                                        <p:cTn id="13" dur="500" fill="hold"/>
                                        <p:tgtEl>
                                          <p:spTgt spid="890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p:txBody>
          <a:bodyPr/>
          <a:lstStyle/>
          <a:p>
            <a:fld id="{9E2D5AD8-7544-4538-B263-AD25E9746EE3}" type="slidenum">
              <a:rPr lang="zh-CN" altLang="en-US"/>
              <a:pPr/>
              <a:t>51</a:t>
            </a:fld>
            <a:endParaRPr lang="en-US" altLang="zh-CN"/>
          </a:p>
        </p:txBody>
      </p:sp>
      <p:sp>
        <p:nvSpPr>
          <p:cNvPr id="80905" name="Rectangle 9"/>
          <p:cNvSpPr>
            <a:spLocks noChangeArrowheads="1"/>
          </p:cNvSpPr>
          <p:nvPr/>
        </p:nvSpPr>
        <p:spPr bwMode="auto">
          <a:xfrm>
            <a:off x="15331227" y="1660430"/>
            <a:ext cx="1746251" cy="31850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80907" name="Rectangle 11"/>
          <p:cNvSpPr>
            <a:spLocks noChangeArrowheads="1"/>
          </p:cNvSpPr>
          <p:nvPr/>
        </p:nvSpPr>
        <p:spPr bwMode="auto">
          <a:xfrm>
            <a:off x="15331227" y="1339586"/>
            <a:ext cx="1746251" cy="31850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grpSp>
        <p:nvGrpSpPr>
          <p:cNvPr id="9" name="组合 8"/>
          <p:cNvGrpSpPr/>
          <p:nvPr/>
        </p:nvGrpSpPr>
        <p:grpSpPr>
          <a:xfrm>
            <a:off x="1673001" y="335280"/>
            <a:ext cx="12796208" cy="9563138"/>
            <a:chOff x="965778" y="238636"/>
            <a:chExt cx="7386902" cy="6806589"/>
          </a:xfrm>
        </p:grpSpPr>
        <p:pic>
          <p:nvPicPr>
            <p:cNvPr id="901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5778" y="238636"/>
              <a:ext cx="7386902" cy="6806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p:nvPr/>
          </p:nvCxnSpPr>
          <p:spPr bwMode="auto">
            <a:xfrm>
              <a:off x="1151880" y="360090"/>
              <a:ext cx="705678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燕尾形箭头 16">
            <a:hlinkClick r:id="rId3" action="ppaction://hlinksldjump"/>
          </p:cNvPr>
          <p:cNvSpPr/>
          <p:nvPr/>
        </p:nvSpPr>
        <p:spPr bwMode="auto">
          <a:xfrm>
            <a:off x="222913" y="7304628"/>
            <a:ext cx="3544940" cy="2074421"/>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灯片编号占位符 5"/>
          <p:cNvSpPr>
            <a:spLocks noGrp="1"/>
          </p:cNvSpPr>
          <p:nvPr>
            <p:ph type="sldNum" sz="quarter" idx="12"/>
          </p:nvPr>
        </p:nvSpPr>
        <p:spPr/>
        <p:txBody>
          <a:bodyPr/>
          <a:lstStyle/>
          <a:p>
            <a:fld id="{E71A1E3C-B8FC-4A84-B206-BA420D0ED9CB}" type="slidenum">
              <a:rPr lang="zh-CN" altLang="en-US"/>
              <a:pPr/>
              <a:t>52</a:t>
            </a:fld>
            <a:endParaRPr lang="en-US" altLang="zh-CN"/>
          </a:p>
        </p:txBody>
      </p:sp>
      <p:sp>
        <p:nvSpPr>
          <p:cNvPr id="74756" name="Text Box 4"/>
          <p:cNvSpPr txBox="1">
            <a:spLocks noChangeArrowheads="1"/>
          </p:cNvSpPr>
          <p:nvPr/>
        </p:nvSpPr>
        <p:spPr bwMode="auto">
          <a:xfrm>
            <a:off x="1314426" y="234033"/>
            <a:ext cx="1186601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dirty="0"/>
              <a:t>12.1.4</a:t>
            </a:r>
            <a:r>
              <a:rPr lang="zh-CN" altLang="en-US" b="1" dirty="0"/>
              <a:t>轴承端盖的精度设计</a:t>
            </a:r>
          </a:p>
        </p:txBody>
      </p:sp>
      <p:sp>
        <p:nvSpPr>
          <p:cNvPr id="74757" name="Text Box 5"/>
          <p:cNvSpPr txBox="1">
            <a:spLocks noChangeArrowheads="1"/>
          </p:cNvSpPr>
          <p:nvPr/>
        </p:nvSpPr>
        <p:spPr bwMode="auto">
          <a:xfrm>
            <a:off x="1339950" y="946752"/>
            <a:ext cx="1186601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a:t>1. </a:t>
            </a:r>
            <a:r>
              <a:rPr lang="zh-CN" altLang="en-US" b="1"/>
              <a:t>轴承端盖圆柱面的尺寸公差带</a:t>
            </a:r>
          </a:p>
        </p:txBody>
      </p:sp>
      <p:sp>
        <p:nvSpPr>
          <p:cNvPr id="74758" name="Text Box 6"/>
          <p:cNvSpPr txBox="1">
            <a:spLocks noChangeArrowheads="1"/>
          </p:cNvSpPr>
          <p:nvPr/>
        </p:nvSpPr>
        <p:spPr bwMode="auto">
          <a:xfrm>
            <a:off x="498523" y="1579540"/>
            <a:ext cx="15813264" cy="2430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en-US" altLang="zh-CN" b="1" dirty="0"/>
              <a:t>         </a:t>
            </a:r>
            <a:r>
              <a:rPr lang="zh-CN" altLang="en-US" b="1" dirty="0"/>
              <a:t>轴承端盖圆柱面的公差带根据轴承孔为基准来选择其公差带。轴承孔的公差带已经确定为</a:t>
            </a:r>
            <a:r>
              <a:rPr lang="en-US" altLang="zh-CN" b="1" dirty="0"/>
              <a:t>H7</a:t>
            </a:r>
            <a:r>
              <a:rPr lang="zh-CN" altLang="en-US" b="1" dirty="0"/>
              <a:t>。参考表</a:t>
            </a:r>
            <a:r>
              <a:rPr lang="en-US" altLang="zh-CN" b="1" dirty="0"/>
              <a:t>12.2,</a:t>
            </a:r>
            <a:r>
              <a:rPr lang="zh-CN" altLang="en-US" b="1" dirty="0"/>
              <a:t>得轴承端盖圆柱面基本偏差代号为 </a:t>
            </a:r>
            <a:r>
              <a:rPr lang="en-US" altLang="zh-CN" b="1" dirty="0">
                <a:solidFill>
                  <a:srgbClr val="D60093"/>
                </a:solidFill>
              </a:rPr>
              <a:t>f</a:t>
            </a:r>
          </a:p>
        </p:txBody>
      </p:sp>
      <p:grpSp>
        <p:nvGrpSpPr>
          <p:cNvPr id="74759" name="Group 7"/>
          <p:cNvGrpSpPr>
            <a:grpSpLocks/>
          </p:cNvGrpSpPr>
          <p:nvPr/>
        </p:nvGrpSpPr>
        <p:grpSpPr bwMode="auto">
          <a:xfrm>
            <a:off x="1030773" y="3676830"/>
            <a:ext cx="15255434" cy="3559734"/>
            <a:chOff x="340" y="1502"/>
            <a:chExt cx="5032" cy="1520"/>
          </a:xfrm>
        </p:grpSpPr>
        <p:grpSp>
          <p:nvGrpSpPr>
            <p:cNvPr id="74760" name="Group 8"/>
            <p:cNvGrpSpPr>
              <a:grpSpLocks/>
            </p:cNvGrpSpPr>
            <p:nvPr/>
          </p:nvGrpSpPr>
          <p:grpSpPr bwMode="auto">
            <a:xfrm>
              <a:off x="340" y="1502"/>
              <a:ext cx="5032" cy="1520"/>
              <a:chOff x="340" y="1955"/>
              <a:chExt cx="5032" cy="1520"/>
            </a:xfrm>
          </p:grpSpPr>
          <p:grpSp>
            <p:nvGrpSpPr>
              <p:cNvPr id="74761" name="Group 9"/>
              <p:cNvGrpSpPr>
                <a:grpSpLocks/>
              </p:cNvGrpSpPr>
              <p:nvPr/>
            </p:nvGrpSpPr>
            <p:grpSpPr bwMode="auto">
              <a:xfrm>
                <a:off x="340" y="2274"/>
                <a:ext cx="5032" cy="1201"/>
                <a:chOff x="340" y="1706"/>
                <a:chExt cx="5032" cy="1201"/>
              </a:xfrm>
            </p:grpSpPr>
            <p:sp>
              <p:nvSpPr>
                <p:cNvPr id="74762" name="Rectangle 10"/>
                <p:cNvSpPr>
                  <a:spLocks noChangeArrowheads="1"/>
                </p:cNvSpPr>
                <p:nvPr/>
              </p:nvSpPr>
              <p:spPr bwMode="auto">
                <a:xfrm>
                  <a:off x="4148" y="2658"/>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D</a:t>
                  </a:r>
                </a:p>
              </p:txBody>
            </p:sp>
            <p:sp>
              <p:nvSpPr>
                <p:cNvPr id="74763" name="Rectangle 11"/>
                <p:cNvSpPr>
                  <a:spLocks noChangeArrowheads="1"/>
                </p:cNvSpPr>
                <p:nvPr/>
              </p:nvSpPr>
              <p:spPr bwMode="auto">
                <a:xfrm>
                  <a:off x="2924" y="2658"/>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k</a:t>
                  </a:r>
                  <a:r>
                    <a:rPr lang="zh-CN" altLang="en-US" sz="3500" b="1"/>
                    <a:t>、</a:t>
                  </a:r>
                  <a:r>
                    <a:rPr lang="en-US" altLang="zh-CN" sz="3500" b="1"/>
                    <a:t>m</a:t>
                  </a:r>
                  <a:r>
                    <a:rPr lang="zh-CN" altLang="en-US" sz="3500" b="1"/>
                    <a:t>、</a:t>
                  </a:r>
                  <a:r>
                    <a:rPr lang="en-US" altLang="zh-CN" sz="3500" b="1"/>
                    <a:t>n</a:t>
                  </a:r>
                </a:p>
              </p:txBody>
            </p:sp>
            <p:sp>
              <p:nvSpPr>
                <p:cNvPr id="74764" name="Rectangle 12"/>
                <p:cNvSpPr>
                  <a:spLocks noChangeArrowheads="1"/>
                </p:cNvSpPr>
                <p:nvPr/>
              </p:nvSpPr>
              <p:spPr bwMode="auto">
                <a:xfrm>
                  <a:off x="1338" y="2658"/>
                  <a:ext cx="1586"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d</a:t>
                  </a:r>
                </a:p>
              </p:txBody>
            </p:sp>
            <p:sp>
              <p:nvSpPr>
                <p:cNvPr id="74765" name="Rectangle 13"/>
                <p:cNvSpPr>
                  <a:spLocks noChangeArrowheads="1"/>
                </p:cNvSpPr>
                <p:nvPr/>
              </p:nvSpPr>
              <p:spPr bwMode="auto">
                <a:xfrm>
                  <a:off x="340" y="2658"/>
                  <a:ext cx="99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K</a:t>
                  </a:r>
                  <a:r>
                    <a:rPr lang="zh-CN" altLang="en-US" sz="3500" b="1"/>
                    <a:t>、</a:t>
                  </a:r>
                  <a:r>
                    <a:rPr lang="en-US" altLang="zh-CN" sz="3500" b="1"/>
                    <a:t>M</a:t>
                  </a:r>
                  <a:r>
                    <a:rPr lang="zh-CN" altLang="en-US" sz="3500" b="1"/>
                    <a:t>、</a:t>
                  </a:r>
                  <a:r>
                    <a:rPr lang="en-US" altLang="zh-CN" sz="3500" b="1"/>
                    <a:t>N</a:t>
                  </a:r>
                </a:p>
              </p:txBody>
            </p:sp>
            <p:sp>
              <p:nvSpPr>
                <p:cNvPr id="74766" name="Rectangle 14"/>
                <p:cNvSpPr>
                  <a:spLocks noChangeArrowheads="1"/>
                </p:cNvSpPr>
                <p:nvPr/>
              </p:nvSpPr>
              <p:spPr bwMode="auto">
                <a:xfrm>
                  <a:off x="4148" y="2409"/>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E</a:t>
                  </a:r>
                </a:p>
              </p:txBody>
            </p:sp>
            <p:sp>
              <p:nvSpPr>
                <p:cNvPr id="74767" name="Rectangle 15"/>
                <p:cNvSpPr>
                  <a:spLocks noChangeArrowheads="1"/>
                </p:cNvSpPr>
                <p:nvPr/>
              </p:nvSpPr>
              <p:spPr bwMode="auto">
                <a:xfrm>
                  <a:off x="2924" y="2409"/>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j</a:t>
                  </a:r>
                </a:p>
              </p:txBody>
            </p:sp>
            <p:sp>
              <p:nvSpPr>
                <p:cNvPr id="74768" name="Rectangle 16"/>
                <p:cNvSpPr>
                  <a:spLocks noChangeArrowheads="1"/>
                </p:cNvSpPr>
                <p:nvPr/>
              </p:nvSpPr>
              <p:spPr bwMode="auto">
                <a:xfrm>
                  <a:off x="1338" y="2409"/>
                  <a:ext cx="1586"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e</a:t>
                  </a:r>
                </a:p>
              </p:txBody>
            </p:sp>
            <p:sp>
              <p:nvSpPr>
                <p:cNvPr id="74769" name="Rectangle 17"/>
                <p:cNvSpPr>
                  <a:spLocks noChangeArrowheads="1"/>
                </p:cNvSpPr>
                <p:nvPr/>
              </p:nvSpPr>
              <p:spPr bwMode="auto">
                <a:xfrm>
                  <a:off x="340" y="2409"/>
                  <a:ext cx="99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J</a:t>
                  </a:r>
                </a:p>
              </p:txBody>
            </p:sp>
            <p:sp>
              <p:nvSpPr>
                <p:cNvPr id="74770" name="Rectangle 18"/>
                <p:cNvSpPr>
                  <a:spLocks noChangeArrowheads="1"/>
                </p:cNvSpPr>
                <p:nvPr/>
              </p:nvSpPr>
              <p:spPr bwMode="auto">
                <a:xfrm>
                  <a:off x="4148" y="2160"/>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F</a:t>
                  </a:r>
                </a:p>
              </p:txBody>
            </p:sp>
            <p:sp>
              <p:nvSpPr>
                <p:cNvPr id="74771" name="Rectangle 19"/>
                <p:cNvSpPr>
                  <a:spLocks noChangeArrowheads="1"/>
                </p:cNvSpPr>
                <p:nvPr/>
              </p:nvSpPr>
              <p:spPr bwMode="auto">
                <a:xfrm>
                  <a:off x="2924" y="2160"/>
                  <a:ext cx="1224"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h</a:t>
                  </a:r>
                </a:p>
              </p:txBody>
            </p:sp>
            <p:sp>
              <p:nvSpPr>
                <p:cNvPr id="74772" name="Rectangle 20"/>
                <p:cNvSpPr>
                  <a:spLocks noChangeArrowheads="1"/>
                </p:cNvSpPr>
                <p:nvPr/>
              </p:nvSpPr>
              <p:spPr bwMode="auto">
                <a:xfrm>
                  <a:off x="1338" y="2160"/>
                  <a:ext cx="1586"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f</a:t>
                  </a:r>
                </a:p>
              </p:txBody>
            </p:sp>
            <p:sp>
              <p:nvSpPr>
                <p:cNvPr id="74773" name="Rectangle 21"/>
                <p:cNvSpPr>
                  <a:spLocks noChangeArrowheads="1"/>
                </p:cNvSpPr>
                <p:nvPr/>
              </p:nvSpPr>
              <p:spPr bwMode="auto">
                <a:xfrm>
                  <a:off x="340" y="2160"/>
                  <a:ext cx="998"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3500" b="1"/>
                    <a:t>H</a:t>
                  </a:r>
                </a:p>
              </p:txBody>
            </p:sp>
            <p:sp>
              <p:nvSpPr>
                <p:cNvPr id="74774" name="Rectangle 22"/>
                <p:cNvSpPr>
                  <a:spLocks noChangeArrowheads="1"/>
                </p:cNvSpPr>
                <p:nvPr/>
              </p:nvSpPr>
              <p:spPr bwMode="auto">
                <a:xfrm>
                  <a:off x="4148" y="1706"/>
                  <a:ext cx="1224"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套筒孔的基本偏差代号</a:t>
                  </a:r>
                </a:p>
              </p:txBody>
            </p:sp>
            <p:sp>
              <p:nvSpPr>
                <p:cNvPr id="74775" name="Rectangle 23"/>
                <p:cNvSpPr>
                  <a:spLocks noChangeArrowheads="1"/>
                </p:cNvSpPr>
                <p:nvPr/>
              </p:nvSpPr>
              <p:spPr bwMode="auto">
                <a:xfrm>
                  <a:off x="2924" y="1706"/>
                  <a:ext cx="1224"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轴颈的基本偏差代号</a:t>
                  </a:r>
                </a:p>
              </p:txBody>
            </p:sp>
            <p:sp>
              <p:nvSpPr>
                <p:cNvPr id="74776" name="Rectangle 24"/>
                <p:cNvSpPr>
                  <a:spLocks noChangeArrowheads="1"/>
                </p:cNvSpPr>
                <p:nvPr/>
              </p:nvSpPr>
              <p:spPr bwMode="auto">
                <a:xfrm>
                  <a:off x="1338" y="1706"/>
                  <a:ext cx="1586"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轴承端盖圆柱面的基本偏差代号</a:t>
                  </a:r>
                </a:p>
              </p:txBody>
            </p:sp>
            <p:sp>
              <p:nvSpPr>
                <p:cNvPr id="74777" name="Rectangle 25"/>
                <p:cNvSpPr>
                  <a:spLocks noChangeArrowheads="1"/>
                </p:cNvSpPr>
                <p:nvPr/>
              </p:nvSpPr>
              <p:spPr bwMode="auto">
                <a:xfrm>
                  <a:off x="340" y="1706"/>
                  <a:ext cx="998" cy="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轴承孔的基本偏差代号</a:t>
                  </a:r>
                </a:p>
              </p:txBody>
            </p:sp>
            <p:sp>
              <p:nvSpPr>
                <p:cNvPr id="74778" name="Line 26"/>
                <p:cNvSpPr>
                  <a:spLocks noChangeShapeType="1"/>
                </p:cNvSpPr>
                <p:nvPr/>
              </p:nvSpPr>
              <p:spPr bwMode="auto">
                <a:xfrm>
                  <a:off x="340" y="1706"/>
                  <a:ext cx="503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79" name="Line 27"/>
                <p:cNvSpPr>
                  <a:spLocks noChangeShapeType="1"/>
                </p:cNvSpPr>
                <p:nvPr/>
              </p:nvSpPr>
              <p:spPr bwMode="auto">
                <a:xfrm>
                  <a:off x="340" y="2160"/>
                  <a:ext cx="5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0" name="Line 28"/>
                <p:cNvSpPr>
                  <a:spLocks noChangeShapeType="1"/>
                </p:cNvSpPr>
                <p:nvPr/>
              </p:nvSpPr>
              <p:spPr bwMode="auto">
                <a:xfrm>
                  <a:off x="340" y="2409"/>
                  <a:ext cx="5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1" name="Line 29"/>
                <p:cNvSpPr>
                  <a:spLocks noChangeShapeType="1"/>
                </p:cNvSpPr>
                <p:nvPr/>
              </p:nvSpPr>
              <p:spPr bwMode="auto">
                <a:xfrm>
                  <a:off x="340" y="2658"/>
                  <a:ext cx="503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2" name="Line 30"/>
                <p:cNvSpPr>
                  <a:spLocks noChangeShapeType="1"/>
                </p:cNvSpPr>
                <p:nvPr/>
              </p:nvSpPr>
              <p:spPr bwMode="auto">
                <a:xfrm>
                  <a:off x="340" y="2907"/>
                  <a:ext cx="503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3" name="Line 31"/>
                <p:cNvSpPr>
                  <a:spLocks noChangeShapeType="1"/>
                </p:cNvSpPr>
                <p:nvPr/>
              </p:nvSpPr>
              <p:spPr bwMode="auto">
                <a:xfrm>
                  <a:off x="340" y="1706"/>
                  <a:ext cx="0" cy="120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4" name="Line 32"/>
                <p:cNvSpPr>
                  <a:spLocks noChangeShapeType="1"/>
                </p:cNvSpPr>
                <p:nvPr/>
              </p:nvSpPr>
              <p:spPr bwMode="auto">
                <a:xfrm>
                  <a:off x="1338" y="1706"/>
                  <a:ext cx="0" cy="12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5" name="Line 33"/>
                <p:cNvSpPr>
                  <a:spLocks noChangeShapeType="1"/>
                </p:cNvSpPr>
                <p:nvPr/>
              </p:nvSpPr>
              <p:spPr bwMode="auto">
                <a:xfrm>
                  <a:off x="2924" y="1706"/>
                  <a:ext cx="0" cy="12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6" name="Line 34"/>
                <p:cNvSpPr>
                  <a:spLocks noChangeShapeType="1"/>
                </p:cNvSpPr>
                <p:nvPr/>
              </p:nvSpPr>
              <p:spPr bwMode="auto">
                <a:xfrm>
                  <a:off x="4148" y="1706"/>
                  <a:ext cx="0" cy="120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4787" name="Line 35"/>
                <p:cNvSpPr>
                  <a:spLocks noChangeShapeType="1"/>
                </p:cNvSpPr>
                <p:nvPr/>
              </p:nvSpPr>
              <p:spPr bwMode="auto">
                <a:xfrm>
                  <a:off x="5372" y="1706"/>
                  <a:ext cx="0" cy="1201"/>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4788" name="Text Box 36"/>
              <p:cNvSpPr txBox="1">
                <a:spLocks noChangeArrowheads="1"/>
              </p:cNvSpPr>
              <p:nvPr/>
            </p:nvSpPr>
            <p:spPr bwMode="auto">
              <a:xfrm>
                <a:off x="930" y="1955"/>
                <a:ext cx="3855"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500" b="1"/>
                  <a:t>表</a:t>
                </a:r>
                <a:r>
                  <a:rPr lang="en-US" altLang="zh-CN" sz="3500" b="1"/>
                  <a:t>12.2  </a:t>
                </a:r>
                <a:r>
                  <a:rPr lang="zh-CN" altLang="en-US" sz="3500" b="1"/>
                  <a:t>轴承端盖圆柱面、定位套筒孔的基本偏差</a:t>
                </a:r>
              </a:p>
            </p:txBody>
          </p:sp>
        </p:grpSp>
        <p:sp>
          <p:nvSpPr>
            <p:cNvPr id="74789" name="Oval 37"/>
            <p:cNvSpPr>
              <a:spLocks noChangeArrowheads="1"/>
            </p:cNvSpPr>
            <p:nvPr/>
          </p:nvSpPr>
          <p:spPr bwMode="auto">
            <a:xfrm>
              <a:off x="1837" y="2251"/>
              <a:ext cx="590" cy="272"/>
            </a:xfrm>
            <a:prstGeom prst="ellipse">
              <a:avLst/>
            </a:prstGeom>
            <a:noFill/>
            <a:ln w="38100">
              <a:solidFill>
                <a:srgbClr val="D6009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mc:AlternateContent xmlns:mc="http://schemas.openxmlformats.org/markup-compatibility/2006" xmlns:a14="http://schemas.microsoft.com/office/drawing/2010/main">
        <mc:Choice Requires="a14">
          <p:sp>
            <p:nvSpPr>
              <p:cNvPr id="74790" name="Text Box 38"/>
              <p:cNvSpPr txBox="1">
                <a:spLocks noChangeArrowheads="1"/>
              </p:cNvSpPr>
              <p:nvPr/>
            </p:nvSpPr>
            <p:spPr bwMode="auto">
              <a:xfrm>
                <a:off x="866082" y="7236565"/>
                <a:ext cx="14293235" cy="248655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none" lIns="157589" tIns="78794" rIns="157589" bIns="78794">
                <a:spAutoFit/>
              </a:bodyPr>
              <a:lstStyle/>
              <a:p>
                <a:pPr>
                  <a:lnSpc>
                    <a:spcPct val="120000"/>
                  </a:lnSpc>
                </a:pPr>
                <a:r>
                  <a:rPr lang="zh-CN" altLang="en-US" b="1" dirty="0" smtClean="0"/>
                  <a:t>       考虑加工成本，轴承端盖圆柱面的公差等级可以比轴承</a:t>
                </a:r>
              </a:p>
              <a:p>
                <a:pPr>
                  <a:lnSpc>
                    <a:spcPct val="120000"/>
                  </a:lnSpc>
                </a:pPr>
                <a:r>
                  <a:rPr lang="zh-CN" altLang="en-US" b="1" dirty="0"/>
                  <a:t>孔低</a:t>
                </a:r>
                <a:r>
                  <a:rPr lang="en-US" altLang="zh-CN" b="1" dirty="0"/>
                  <a:t>2</a:t>
                </a:r>
                <a:r>
                  <a:rPr lang="zh-CN" altLang="en-US" b="1" dirty="0"/>
                  <a:t>级，因此两对轴承孔的轴承端盖圆柱面的公差带分别为</a:t>
                </a:r>
              </a:p>
              <a:p>
                <a:pPr>
                  <a:lnSpc>
                    <a:spcPct val="120000"/>
                  </a:lnSpc>
                </a:pPr>
                <a14:m>
                  <m:oMath xmlns:m="http://schemas.openxmlformats.org/officeDocument/2006/math">
                    <m:r>
                      <a:rPr lang="en-US" altLang="zh-CN" b="0" i="1" dirty="0" smtClean="0">
                        <a:solidFill>
                          <a:srgbClr val="CC0066"/>
                        </a:solidFill>
                        <a:latin typeface="Cambria Math"/>
                        <a:ea typeface="Cambria Math"/>
                        <a:cs typeface="Times New Roman" pitchFamily="18" charset="0"/>
                      </a:rPr>
                      <m:t>                     </m:t>
                    </m:r>
                    <m:r>
                      <a:rPr lang="el-GR" altLang="zh-CN" b="0" i="1" dirty="0" smtClean="0">
                        <a:solidFill>
                          <a:srgbClr val="CC0066"/>
                        </a:solidFill>
                        <a:latin typeface="Cambria Math"/>
                        <a:ea typeface="Cambria Math"/>
                        <a:cs typeface="Times New Roman" pitchFamily="18" charset="0"/>
                      </a:rPr>
                      <m:t>∅</m:t>
                    </m:r>
                  </m:oMath>
                </a14:m>
                <a:r>
                  <a:rPr lang="en-US" altLang="zh-CN" b="1" dirty="0" smtClean="0">
                    <a:solidFill>
                      <a:srgbClr val="CC0066"/>
                    </a:solidFill>
                    <a:cs typeface="Times New Roman" pitchFamily="18" charset="0"/>
                  </a:rPr>
                  <a:t>80f9 = </a:t>
                </a:r>
                <a14:m>
                  <m:oMath xmlns:m="http://schemas.openxmlformats.org/officeDocument/2006/math">
                    <m:r>
                      <a:rPr lang="en-US" altLang="zh-CN" b="1" i="1" smtClean="0">
                        <a:solidFill>
                          <a:srgbClr val="CC0066"/>
                        </a:solidFill>
                        <a:latin typeface="Cambria Math"/>
                        <a:ea typeface="Cambria Math"/>
                        <a:cs typeface="Times New Roman" pitchFamily="18" charset="0"/>
                      </a:rPr>
                      <m:t>∅</m:t>
                    </m:r>
                    <m:sSubSup>
                      <m:sSubSupPr>
                        <m:ctrlPr>
                          <a:rPr lang="en-US" altLang="zh-CN" b="1" i="1" smtClean="0">
                            <a:solidFill>
                              <a:srgbClr val="CC0066"/>
                            </a:solidFill>
                            <a:latin typeface="Cambria Math"/>
                            <a:ea typeface="Cambria Math"/>
                            <a:cs typeface="Times New Roman" pitchFamily="18" charset="0"/>
                          </a:rPr>
                        </m:ctrlPr>
                      </m:sSubSupPr>
                      <m:e>
                        <m:r>
                          <a:rPr lang="en-US" altLang="zh-CN" b="1" i="1" smtClean="0">
                            <a:solidFill>
                              <a:srgbClr val="CC0066"/>
                            </a:solidFill>
                            <a:latin typeface="Cambria Math"/>
                            <a:ea typeface="Cambria Math"/>
                            <a:cs typeface="Times New Roman" pitchFamily="18" charset="0"/>
                          </a:rPr>
                          <m:t>𝟖𝟎</m:t>
                        </m:r>
                      </m:e>
                      <m:sub>
                        <m:r>
                          <a:rPr lang="en-US" altLang="zh-CN" b="1" i="1" smtClean="0">
                            <a:solidFill>
                              <a:srgbClr val="CC0066"/>
                            </a:solidFill>
                            <a:latin typeface="Cambria Math"/>
                            <a:ea typeface="Cambria Math"/>
                            <a:cs typeface="Times New Roman" pitchFamily="18" charset="0"/>
                          </a:rPr>
                          <m:t>−</m:t>
                        </m:r>
                        <m:r>
                          <a:rPr lang="en-US" altLang="zh-CN" b="1" i="1" smtClean="0">
                            <a:solidFill>
                              <a:srgbClr val="CC0066"/>
                            </a:solidFill>
                            <a:latin typeface="Cambria Math"/>
                            <a:ea typeface="Cambria Math"/>
                            <a:cs typeface="Times New Roman" pitchFamily="18" charset="0"/>
                          </a:rPr>
                          <m:t>𝟎</m:t>
                        </m:r>
                        <m:r>
                          <a:rPr lang="en-US" altLang="zh-CN" b="1" i="1" smtClean="0">
                            <a:solidFill>
                              <a:srgbClr val="CC0066"/>
                            </a:solidFill>
                            <a:latin typeface="Cambria Math"/>
                            <a:ea typeface="Cambria Math"/>
                            <a:cs typeface="Times New Roman" pitchFamily="18" charset="0"/>
                          </a:rPr>
                          <m:t>.</m:t>
                        </m:r>
                        <m:r>
                          <a:rPr lang="en-US" altLang="zh-CN" b="1" i="1" smtClean="0">
                            <a:solidFill>
                              <a:srgbClr val="CC0066"/>
                            </a:solidFill>
                            <a:latin typeface="Cambria Math"/>
                            <a:ea typeface="Cambria Math"/>
                            <a:cs typeface="Times New Roman" pitchFamily="18" charset="0"/>
                          </a:rPr>
                          <m:t>𝟏𝟎𝟒</m:t>
                        </m:r>
                      </m:sub>
                      <m:sup>
                        <m:r>
                          <a:rPr lang="en-US" altLang="zh-CN" b="1" i="1" smtClean="0">
                            <a:solidFill>
                              <a:srgbClr val="CC0066"/>
                            </a:solidFill>
                            <a:latin typeface="Cambria Math"/>
                            <a:ea typeface="Cambria Math"/>
                            <a:cs typeface="Times New Roman" pitchFamily="18" charset="0"/>
                          </a:rPr>
                          <m:t>−</m:t>
                        </m:r>
                        <m:r>
                          <a:rPr lang="en-US" altLang="zh-CN" b="1" i="1" smtClean="0">
                            <a:solidFill>
                              <a:srgbClr val="CC0066"/>
                            </a:solidFill>
                            <a:latin typeface="Cambria Math"/>
                            <a:ea typeface="Cambria Math"/>
                            <a:cs typeface="Times New Roman" pitchFamily="18" charset="0"/>
                          </a:rPr>
                          <m:t>𝟎</m:t>
                        </m:r>
                        <m:r>
                          <a:rPr lang="en-US" altLang="zh-CN" b="1" i="1" smtClean="0">
                            <a:solidFill>
                              <a:srgbClr val="CC0066"/>
                            </a:solidFill>
                            <a:latin typeface="Cambria Math"/>
                            <a:ea typeface="Cambria Math"/>
                            <a:cs typeface="Times New Roman" pitchFamily="18" charset="0"/>
                          </a:rPr>
                          <m:t>.</m:t>
                        </m:r>
                        <m:r>
                          <a:rPr lang="en-US" altLang="zh-CN" b="1" i="1" smtClean="0">
                            <a:solidFill>
                              <a:srgbClr val="CC0066"/>
                            </a:solidFill>
                            <a:latin typeface="Cambria Math"/>
                            <a:ea typeface="Cambria Math"/>
                            <a:cs typeface="Times New Roman" pitchFamily="18" charset="0"/>
                          </a:rPr>
                          <m:t>𝟎𝟑𝟎</m:t>
                        </m:r>
                      </m:sup>
                    </m:sSubSup>
                  </m:oMath>
                </a14:m>
                <a:r>
                  <a:rPr lang="zh-CN" altLang="en-US" b="1" dirty="0" smtClean="0">
                    <a:solidFill>
                      <a:srgbClr val="CC0066"/>
                    </a:solidFill>
                    <a:cs typeface="Times New Roman" pitchFamily="18" charset="0"/>
                  </a:rPr>
                  <a:t>和</a:t>
                </a:r>
                <a14:m>
                  <m:oMath xmlns:m="http://schemas.openxmlformats.org/officeDocument/2006/math">
                    <m:r>
                      <a:rPr lang="el-GR" altLang="zh-CN" i="1" dirty="0">
                        <a:solidFill>
                          <a:srgbClr val="CC0066"/>
                        </a:solidFill>
                        <a:latin typeface="Cambria Math"/>
                        <a:ea typeface="Cambria Math"/>
                        <a:cs typeface="Times New Roman" pitchFamily="18" charset="0"/>
                      </a:rPr>
                      <m:t>∅ </m:t>
                    </m:r>
                  </m:oMath>
                </a14:m>
                <a:r>
                  <a:rPr lang="en-US" altLang="zh-CN" b="1" dirty="0" smtClean="0">
                    <a:solidFill>
                      <a:srgbClr val="CC0066"/>
                    </a:solidFill>
                    <a:cs typeface="Times New Roman" pitchFamily="18" charset="0"/>
                  </a:rPr>
                  <a:t>100f9 = </a:t>
                </a:r>
                <a14:m>
                  <m:oMath xmlns:m="http://schemas.openxmlformats.org/officeDocument/2006/math">
                    <m:r>
                      <a:rPr lang="en-US" altLang="zh-CN" b="1" i="1">
                        <a:solidFill>
                          <a:srgbClr val="CC0066"/>
                        </a:solidFill>
                        <a:latin typeface="Cambria Math"/>
                        <a:ea typeface="Cambria Math"/>
                        <a:cs typeface="Times New Roman" pitchFamily="18" charset="0"/>
                      </a:rPr>
                      <m:t>∅</m:t>
                    </m:r>
                    <m:sSubSup>
                      <m:sSubSupPr>
                        <m:ctrlPr>
                          <a:rPr lang="en-US" altLang="zh-CN" b="1" i="1">
                            <a:solidFill>
                              <a:srgbClr val="CC0066"/>
                            </a:solidFill>
                            <a:latin typeface="Cambria Math"/>
                            <a:ea typeface="Cambria Math"/>
                            <a:cs typeface="Times New Roman" pitchFamily="18" charset="0"/>
                          </a:rPr>
                        </m:ctrlPr>
                      </m:sSubSupPr>
                      <m:e>
                        <m:r>
                          <a:rPr lang="en-US" altLang="zh-CN" b="1" i="1" smtClean="0">
                            <a:solidFill>
                              <a:srgbClr val="CC0066"/>
                            </a:solidFill>
                            <a:latin typeface="Cambria Math"/>
                            <a:ea typeface="Cambria Math"/>
                            <a:cs typeface="Times New Roman" pitchFamily="18" charset="0"/>
                          </a:rPr>
                          <m:t>𝟏𝟎</m:t>
                        </m:r>
                        <m:r>
                          <a:rPr lang="en-US" altLang="zh-CN" b="1" i="1">
                            <a:solidFill>
                              <a:srgbClr val="CC0066"/>
                            </a:solidFill>
                            <a:latin typeface="Cambria Math"/>
                            <a:ea typeface="Cambria Math"/>
                            <a:cs typeface="Times New Roman" pitchFamily="18" charset="0"/>
                          </a:rPr>
                          <m:t>𝟎</m:t>
                        </m:r>
                      </m:e>
                      <m:sub>
                        <m:r>
                          <a:rPr lang="en-US" altLang="zh-CN" b="1" i="1">
                            <a:solidFill>
                              <a:srgbClr val="CC0066"/>
                            </a:solidFill>
                            <a:latin typeface="Cambria Math"/>
                            <a:ea typeface="Cambria Math"/>
                            <a:cs typeface="Times New Roman" pitchFamily="18" charset="0"/>
                          </a:rPr>
                          <m:t>−</m:t>
                        </m:r>
                        <m:r>
                          <a:rPr lang="en-US" altLang="zh-CN" b="1" i="1">
                            <a:solidFill>
                              <a:srgbClr val="CC0066"/>
                            </a:solidFill>
                            <a:latin typeface="Cambria Math"/>
                            <a:ea typeface="Cambria Math"/>
                            <a:cs typeface="Times New Roman" pitchFamily="18" charset="0"/>
                          </a:rPr>
                          <m:t>𝟎</m:t>
                        </m:r>
                        <m:r>
                          <a:rPr lang="en-US" altLang="zh-CN" b="1" i="1">
                            <a:solidFill>
                              <a:srgbClr val="CC0066"/>
                            </a:solidFill>
                            <a:latin typeface="Cambria Math"/>
                            <a:ea typeface="Cambria Math"/>
                            <a:cs typeface="Times New Roman" pitchFamily="18" charset="0"/>
                          </a:rPr>
                          <m:t>.</m:t>
                        </m:r>
                        <m:r>
                          <a:rPr lang="en-US" altLang="zh-CN" b="1" i="1">
                            <a:solidFill>
                              <a:srgbClr val="CC0066"/>
                            </a:solidFill>
                            <a:latin typeface="Cambria Math"/>
                            <a:ea typeface="Cambria Math"/>
                            <a:cs typeface="Times New Roman" pitchFamily="18" charset="0"/>
                          </a:rPr>
                          <m:t>𝟏𝟐𝟑</m:t>
                        </m:r>
                      </m:sub>
                      <m:sup>
                        <m:r>
                          <a:rPr lang="en-US" altLang="zh-CN" b="1" i="1">
                            <a:solidFill>
                              <a:srgbClr val="CC0066"/>
                            </a:solidFill>
                            <a:latin typeface="Cambria Math"/>
                            <a:ea typeface="Cambria Math"/>
                            <a:cs typeface="Times New Roman" pitchFamily="18" charset="0"/>
                          </a:rPr>
                          <m:t>−</m:t>
                        </m:r>
                        <m:r>
                          <a:rPr lang="en-US" altLang="zh-CN" b="1" i="1">
                            <a:solidFill>
                              <a:srgbClr val="CC0066"/>
                            </a:solidFill>
                            <a:latin typeface="Cambria Math"/>
                            <a:ea typeface="Cambria Math"/>
                            <a:cs typeface="Times New Roman" pitchFamily="18" charset="0"/>
                          </a:rPr>
                          <m:t>𝟎</m:t>
                        </m:r>
                        <m:r>
                          <a:rPr lang="en-US" altLang="zh-CN" b="1" i="1">
                            <a:solidFill>
                              <a:srgbClr val="CC0066"/>
                            </a:solidFill>
                            <a:latin typeface="Cambria Math"/>
                            <a:ea typeface="Cambria Math"/>
                            <a:cs typeface="Times New Roman" pitchFamily="18" charset="0"/>
                          </a:rPr>
                          <m:t>.</m:t>
                        </m:r>
                        <m:r>
                          <a:rPr lang="en-US" altLang="zh-CN" b="1" i="1">
                            <a:solidFill>
                              <a:srgbClr val="CC0066"/>
                            </a:solidFill>
                            <a:latin typeface="Cambria Math"/>
                            <a:ea typeface="Cambria Math"/>
                            <a:cs typeface="Times New Roman" pitchFamily="18" charset="0"/>
                          </a:rPr>
                          <m:t>𝟎𝟑𝟔</m:t>
                        </m:r>
                      </m:sup>
                    </m:sSubSup>
                    <m:r>
                      <a:rPr lang="en-US" altLang="zh-CN" b="1" i="1">
                        <a:solidFill>
                          <a:srgbClr val="CC0066"/>
                        </a:solidFill>
                        <a:latin typeface="Cambria Math"/>
                        <a:ea typeface="Cambria Math"/>
                        <a:cs typeface="Times New Roman" pitchFamily="18" charset="0"/>
                      </a:rPr>
                      <m:t> </m:t>
                    </m:r>
                  </m:oMath>
                </a14:m>
                <a:r>
                  <a:rPr lang="en-US" altLang="zh-CN" b="1" dirty="0" smtClean="0">
                    <a:solidFill>
                      <a:srgbClr val="CC0066"/>
                    </a:solidFill>
                    <a:cs typeface="Times New Roman" pitchFamily="18" charset="0"/>
                  </a:rPr>
                  <a:t> </a:t>
                </a:r>
                <a:endParaRPr lang="zh-CN" altLang="el-GR" b="1" dirty="0">
                  <a:solidFill>
                    <a:srgbClr val="CC0066"/>
                  </a:solidFill>
                  <a:cs typeface="Times New Roman" pitchFamily="18" charset="0"/>
                </a:endParaRPr>
              </a:p>
            </p:txBody>
          </p:sp>
        </mc:Choice>
        <mc:Fallback xmlns="">
          <p:sp>
            <p:nvSpPr>
              <p:cNvPr id="74790" name="Text Box 38"/>
              <p:cNvSpPr txBox="1">
                <a:spLocks noRot="1" noChangeAspect="1" noMove="1" noResize="1" noEditPoints="1" noAdjustHandles="1" noChangeArrowheads="1" noChangeShapeType="1" noTextEdit="1"/>
              </p:cNvSpPr>
              <p:nvPr/>
            </p:nvSpPr>
            <p:spPr bwMode="auto">
              <a:xfrm>
                <a:off x="499965" y="5150644"/>
                <a:ext cx="9076851" cy="1575627"/>
              </a:xfrm>
              <a:prstGeom prst="rect">
                <a:avLst/>
              </a:prstGeom>
              <a:blipFill rotWithShape="1">
                <a:blip r:embed="rId2"/>
                <a:stretch>
                  <a:fillRect l="-1075" t="-1550" r="-403" b="-581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blinds(horizontal)">
                                      <p:cBhvr>
                                        <p:cTn id="7" dur="20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wipe(left)">
                                      <p:cBhvr>
                                        <p:cTn id="12" dur="2000"/>
                                        <p:tgtEl>
                                          <p:spTgt spid="747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758"/>
                                        </p:tgtEl>
                                        <p:attrNameLst>
                                          <p:attrName>style.visibility</p:attrName>
                                        </p:attrNameLst>
                                      </p:cBhvr>
                                      <p:to>
                                        <p:strVal val="visible"/>
                                      </p:to>
                                    </p:set>
                                    <p:animEffect transition="in" filter="wipe(left)">
                                      <p:cBhvr>
                                        <p:cTn id="17" dur="2000"/>
                                        <p:tgtEl>
                                          <p:spTgt spid="747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74759"/>
                                        </p:tgtEl>
                                        <p:attrNameLst>
                                          <p:attrName>style.visibility</p:attrName>
                                        </p:attrNameLst>
                                      </p:cBhvr>
                                      <p:to>
                                        <p:strVal val="visible"/>
                                      </p:to>
                                    </p:set>
                                    <p:anim calcmode="lin" valueType="num">
                                      <p:cBhvr additive="base">
                                        <p:cTn id="22" dur="2000" fill="hold"/>
                                        <p:tgtEl>
                                          <p:spTgt spid="74759"/>
                                        </p:tgtEl>
                                        <p:attrNameLst>
                                          <p:attrName>ppt_x</p:attrName>
                                        </p:attrNameLst>
                                      </p:cBhvr>
                                      <p:tavLst>
                                        <p:tav tm="0">
                                          <p:val>
                                            <p:strVal val="1+#ppt_w/2"/>
                                          </p:val>
                                        </p:tav>
                                        <p:tav tm="100000">
                                          <p:val>
                                            <p:strVal val="#ppt_x"/>
                                          </p:val>
                                        </p:tav>
                                      </p:tavLst>
                                    </p:anim>
                                    <p:anim calcmode="lin" valueType="num">
                                      <p:cBhvr additive="base">
                                        <p:cTn id="23" dur="2000" fill="hold"/>
                                        <p:tgtEl>
                                          <p:spTgt spid="7475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4790"/>
                                        </p:tgtEl>
                                        <p:attrNameLst>
                                          <p:attrName>style.visibility</p:attrName>
                                        </p:attrNameLst>
                                      </p:cBhvr>
                                      <p:to>
                                        <p:strVal val="visible"/>
                                      </p:to>
                                    </p:set>
                                    <p:animEffect transition="in" filter="wipe(left)">
                                      <p:cBhvr>
                                        <p:cTn id="28" dur="2000"/>
                                        <p:tgtEl>
                                          <p:spTgt spid="74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74758" grpId="0"/>
      <p:bldP spid="7479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FFD830C6-E7F7-45DA-8377-3CFE125B2628}" type="slidenum">
              <a:rPr lang="zh-CN" altLang="en-US"/>
              <a:pPr/>
              <a:t>53</a:t>
            </a:fld>
            <a:endParaRPr lang="en-US" altLang="zh-CN"/>
          </a:p>
        </p:txBody>
      </p:sp>
      <p:sp>
        <p:nvSpPr>
          <p:cNvPr id="75780" name="Text Box 4"/>
          <p:cNvSpPr txBox="1">
            <a:spLocks noChangeArrowheads="1"/>
          </p:cNvSpPr>
          <p:nvPr/>
        </p:nvSpPr>
        <p:spPr bwMode="auto">
          <a:xfrm>
            <a:off x="1473750" y="893443"/>
            <a:ext cx="1186601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dirty="0"/>
              <a:t>2.  </a:t>
            </a:r>
            <a:r>
              <a:rPr lang="zh-CN" altLang="en-US" b="1" dirty="0"/>
              <a:t>轴承端盖上</a:t>
            </a:r>
            <a:r>
              <a:rPr lang="en-US" altLang="zh-CN" b="1" dirty="0"/>
              <a:t>6</a:t>
            </a:r>
            <a:r>
              <a:rPr lang="zh-CN" altLang="en-US" b="1" dirty="0"/>
              <a:t>个通孔的位置度公差</a:t>
            </a:r>
          </a:p>
        </p:txBody>
      </p:sp>
      <mc:AlternateContent xmlns:mc="http://schemas.openxmlformats.org/markup-compatibility/2006" xmlns:a14="http://schemas.microsoft.com/office/drawing/2010/main">
        <mc:Choice Requires="a14">
          <p:sp>
            <p:nvSpPr>
              <p:cNvPr id="75781" name="Text Box 5"/>
              <p:cNvSpPr txBox="1">
                <a:spLocks noChangeArrowheads="1"/>
              </p:cNvSpPr>
              <p:nvPr/>
            </p:nvSpPr>
            <p:spPr bwMode="auto">
              <a:xfrm>
                <a:off x="450330" y="1766048"/>
                <a:ext cx="15863325" cy="91625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固定螺钉为</a:t>
                </a:r>
                <a:r>
                  <a:rPr lang="en-US" altLang="zh-CN" b="1" dirty="0"/>
                  <a:t>6—M8</a:t>
                </a:r>
                <a:r>
                  <a:rPr lang="zh-CN" altLang="en-US" b="1" dirty="0"/>
                  <a:t>，通孔为</a:t>
                </a:r>
                <a14:m>
                  <m:oMath xmlns:m="http://schemas.openxmlformats.org/officeDocument/2006/math">
                    <m:r>
                      <a:rPr lang="el-GR" altLang="zh-CN" i="1" dirty="0" smtClean="0">
                        <a:solidFill>
                          <a:schemeClr val="tx1"/>
                        </a:solidFill>
                        <a:latin typeface="Cambria Math"/>
                        <a:ea typeface="Cambria Math"/>
                        <a:cs typeface="Times New Roman" pitchFamily="18" charset="0"/>
                      </a:rPr>
                      <m:t>∅</m:t>
                    </m:r>
                    <m:r>
                      <a:rPr lang="el-GR" altLang="zh-CN" i="1" dirty="0">
                        <a:solidFill>
                          <a:srgbClr val="CC0066"/>
                        </a:solidFill>
                        <a:latin typeface="Cambria Math"/>
                        <a:ea typeface="Cambria Math"/>
                        <a:cs typeface="Times New Roman" pitchFamily="18" charset="0"/>
                      </a:rPr>
                      <m:t> </m:t>
                    </m:r>
                  </m:oMath>
                </a14:m>
                <a:r>
                  <a:rPr lang="en-US" altLang="zh-CN" b="1" dirty="0">
                    <a:cs typeface="Times New Roman" pitchFamily="18" charset="0"/>
                  </a:rPr>
                  <a:t>9</a:t>
                </a:r>
                <a:r>
                  <a:rPr lang="zh-CN" altLang="en-US" b="1" dirty="0">
                    <a:cs typeface="Times New Roman" pitchFamily="18" charset="0"/>
                  </a:rPr>
                  <a:t>，由式（</a:t>
                </a:r>
                <a:r>
                  <a:rPr lang="en-US" altLang="zh-CN" b="1" dirty="0">
                    <a:cs typeface="Times New Roman" pitchFamily="18" charset="0"/>
                  </a:rPr>
                  <a:t>4.38</a:t>
                </a:r>
                <a:r>
                  <a:rPr lang="zh-CN" altLang="en-US" b="1" dirty="0">
                    <a:cs typeface="Times New Roman" pitchFamily="18" charset="0"/>
                  </a:rPr>
                  <a:t>）位置度公差值为</a:t>
                </a:r>
                <a:endParaRPr lang="zh-CN" altLang="el-GR" b="1" dirty="0">
                  <a:cs typeface="Times New Roman" pitchFamily="18" charset="0"/>
                </a:endParaRPr>
              </a:p>
            </p:txBody>
          </p:sp>
        </mc:Choice>
        <mc:Fallback xmlns="">
          <p:sp>
            <p:nvSpPr>
              <p:cNvPr id="75781" name="Text Box 5"/>
              <p:cNvSpPr txBox="1">
                <a:spLocks noRot="1" noChangeAspect="1" noMove="1" noResize="1" noEditPoints="1" noAdjustHandles="1" noChangeArrowheads="1" noChangeShapeType="1" noTextEdit="1"/>
              </p:cNvSpPr>
              <p:nvPr/>
            </p:nvSpPr>
            <p:spPr bwMode="auto">
              <a:xfrm>
                <a:off x="450330" y="1766048"/>
                <a:ext cx="15863325" cy="916257"/>
              </a:xfrm>
              <a:prstGeom prst="rect">
                <a:avLst/>
              </a:prstGeom>
              <a:blipFill rotWithShape="1">
                <a:blip r:embed="rId3"/>
                <a:stretch>
                  <a:fillRect t="-6000" b="-17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aphicFrame>
        <p:nvGraphicFramePr>
          <p:cNvPr id="75782" name="Object 6"/>
          <p:cNvGraphicFramePr>
            <a:graphicFrameLocks noChangeAspect="1"/>
          </p:cNvGraphicFramePr>
          <p:nvPr>
            <p:extLst>
              <p:ext uri="{D42A27DB-BD31-4B8C-83A1-F6EECF244321}">
                <p14:modId xmlns:p14="http://schemas.microsoft.com/office/powerpoint/2010/main" val="845431923"/>
              </p:ext>
            </p:extLst>
          </p:nvPr>
        </p:nvGraphicFramePr>
        <p:xfrm>
          <a:off x="1419707" y="2701542"/>
          <a:ext cx="13922671" cy="637137"/>
        </p:xfrm>
        <a:graphic>
          <a:graphicData uri="http://schemas.openxmlformats.org/presentationml/2006/ole">
            <mc:AlternateContent xmlns:mc="http://schemas.openxmlformats.org/markup-compatibility/2006">
              <mc:Choice xmlns:v="urn:schemas-microsoft-com:vml" Requires="v">
                <p:oleObj spid="_x0000_s75825" name="公式" r:id="rId4" imgW="3657600" imgH="215640" progId="Equation.3">
                  <p:embed/>
                </p:oleObj>
              </mc:Choice>
              <mc:Fallback>
                <p:oleObj name="公式" r:id="rId4" imgW="3657600" imgH="21564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9707" y="2701542"/>
                        <a:ext cx="13922671" cy="637137"/>
                      </a:xfrm>
                      <a:prstGeom prst="rect">
                        <a:avLst/>
                      </a:prstGeom>
                      <a:noFill/>
                      <a:ln>
                        <a:noFill/>
                      </a:ln>
                      <a:effectLst/>
                      <a:extLst/>
                    </p:spPr>
                  </p:pic>
                </p:oleObj>
              </mc:Fallback>
            </mc:AlternateContent>
          </a:graphicData>
        </a:graphic>
      </p:graphicFrame>
      <p:sp>
        <p:nvSpPr>
          <p:cNvPr id="75783" name="Text Box 7"/>
          <p:cNvSpPr txBox="1">
            <a:spLocks noChangeArrowheads="1"/>
          </p:cNvSpPr>
          <p:nvPr/>
        </p:nvSpPr>
        <p:spPr bwMode="auto">
          <a:xfrm>
            <a:off x="1303445" y="3402385"/>
            <a:ext cx="14988645"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en-US" altLang="zh-CN" b="1" dirty="0"/>
              <a:t>3.  </a:t>
            </a:r>
            <a:r>
              <a:rPr lang="zh-CN" altLang="en-US" b="1" dirty="0"/>
              <a:t>轴承端盖上主要接触面的表面粗糙度轮廓</a:t>
            </a:r>
          </a:p>
        </p:txBody>
      </p:sp>
      <mc:AlternateContent xmlns:mc="http://schemas.openxmlformats.org/markup-compatibility/2006" xmlns:a14="http://schemas.microsoft.com/office/drawing/2010/main">
        <mc:Choice Requires="a14">
          <p:sp>
            <p:nvSpPr>
              <p:cNvPr id="75784" name="Text Box 8"/>
              <p:cNvSpPr txBox="1">
                <a:spLocks noChangeArrowheads="1"/>
              </p:cNvSpPr>
              <p:nvPr/>
            </p:nvSpPr>
            <p:spPr bwMode="auto">
              <a:xfrm>
                <a:off x="728487" y="4144859"/>
                <a:ext cx="16110751" cy="243051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a:t>        轴承端盖</a:t>
                </a:r>
                <a14:m>
                  <m:oMath xmlns:m="http://schemas.openxmlformats.org/officeDocument/2006/math">
                    <m:r>
                      <a:rPr lang="el-GR" altLang="zh-CN" i="1" dirty="0">
                        <a:solidFill>
                          <a:srgbClr val="CC0066"/>
                        </a:solidFill>
                        <a:latin typeface="Cambria Math"/>
                        <a:ea typeface="Cambria Math"/>
                        <a:cs typeface="Times New Roman" pitchFamily="18" charset="0"/>
                      </a:rPr>
                      <m:t>∅ </m:t>
                    </m:r>
                  </m:oMath>
                </a14:m>
                <a:r>
                  <a:rPr lang="en-US" altLang="zh-CN" b="1" dirty="0"/>
                  <a:t>100</a:t>
                </a:r>
                <a:r>
                  <a:rPr lang="zh-CN" altLang="en-US" b="1" dirty="0"/>
                  <a:t>圆柱面（与箱体孔接触）和基准面</a:t>
                </a:r>
                <a:r>
                  <a:rPr lang="en-US" altLang="zh-CN" b="1" i="1" dirty="0"/>
                  <a:t>A</a:t>
                </a:r>
                <a:r>
                  <a:rPr lang="zh-CN" altLang="en-US" b="1" dirty="0"/>
                  <a:t>（与箱体端面接触）用类比法确定其表面粗糙度轮廓</a:t>
                </a:r>
                <a:r>
                  <a:rPr lang="en-US" altLang="zh-CN" b="1" i="1" dirty="0"/>
                  <a:t>Ra</a:t>
                </a:r>
                <a:r>
                  <a:rPr lang="zh-CN" altLang="en-US" b="1" dirty="0"/>
                  <a:t>的上限值都为</a:t>
                </a:r>
                <a:r>
                  <a:rPr lang="en-US" altLang="zh-CN" b="1" dirty="0">
                    <a:solidFill>
                      <a:srgbClr val="CC0066"/>
                    </a:solidFill>
                  </a:rPr>
                  <a:t>3.2μm</a:t>
                </a:r>
                <a:r>
                  <a:rPr lang="zh-CN" altLang="en-US" b="1" dirty="0" smtClean="0">
                    <a:solidFill>
                      <a:srgbClr val="CC0066"/>
                    </a:solidFill>
                  </a:rPr>
                  <a:t>。</a:t>
                </a:r>
                <a:r>
                  <a:rPr lang="zh-CN" altLang="en-US" b="1" dirty="0"/>
                  <a:t>其余北面表面的粗糙度轮廓</a:t>
                </a:r>
                <a:r>
                  <a:rPr lang="en-US" altLang="zh-CN" b="1" i="1" dirty="0"/>
                  <a:t>Ra</a:t>
                </a:r>
                <a:r>
                  <a:rPr lang="zh-CN" altLang="en-US" b="1" dirty="0"/>
                  <a:t>上限值为</a:t>
                </a:r>
                <a:r>
                  <a:rPr lang="en-US" altLang="zh-CN" b="1" dirty="0">
                    <a:solidFill>
                      <a:srgbClr val="CC0066"/>
                    </a:solidFill>
                  </a:rPr>
                  <a:t>12.5μm</a:t>
                </a:r>
                <a:r>
                  <a:rPr lang="zh-CN" altLang="en-US" b="1" dirty="0" smtClean="0">
                    <a:solidFill>
                      <a:srgbClr val="CC0066"/>
                    </a:solidFill>
                  </a:rPr>
                  <a:t>。</a:t>
                </a:r>
                <a:endParaRPr lang="zh-CN" altLang="en-US" b="1" dirty="0">
                  <a:solidFill>
                    <a:srgbClr val="CC0066"/>
                  </a:solidFill>
                </a:endParaRPr>
              </a:p>
            </p:txBody>
          </p:sp>
        </mc:Choice>
        <mc:Fallback xmlns="">
          <p:sp>
            <p:nvSpPr>
              <p:cNvPr id="75784" name="Text Box 8"/>
              <p:cNvSpPr txBox="1">
                <a:spLocks noRot="1" noChangeAspect="1" noMove="1" noResize="1" noEditPoints="1" noAdjustHandles="1" noChangeArrowheads="1" noChangeShapeType="1" noTextEdit="1"/>
              </p:cNvSpPr>
              <p:nvPr/>
            </p:nvSpPr>
            <p:spPr bwMode="auto">
              <a:xfrm>
                <a:off x="728487" y="4144859"/>
                <a:ext cx="16110751" cy="2430518"/>
              </a:xfrm>
              <a:prstGeom prst="rect">
                <a:avLst/>
              </a:prstGeom>
              <a:blipFill rotWithShape="1">
                <a:blip r:embed="rId6"/>
                <a:stretch>
                  <a:fillRect l="-984" t="-2256" r="-303" b="-57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5785" name="Text Box 9"/>
          <p:cNvSpPr txBox="1">
            <a:spLocks noChangeArrowheads="1"/>
          </p:cNvSpPr>
          <p:nvPr/>
        </p:nvSpPr>
        <p:spPr bwMode="auto">
          <a:xfrm>
            <a:off x="317266" y="6269720"/>
            <a:ext cx="15813264" cy="16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en-US" altLang="zh-CN" b="1" dirty="0"/>
              <a:t>       4.  </a:t>
            </a:r>
            <a:r>
              <a:rPr lang="zh-CN" altLang="en-US" b="1" dirty="0"/>
              <a:t>轴承端盖未注的尺寸公差和未注的几何公差均采用最低级</a:t>
            </a:r>
            <a:r>
              <a:rPr lang="zh-CN" altLang="en-US" b="1" dirty="0" smtClean="0"/>
              <a:t>，即未注尺寸为</a:t>
            </a:r>
            <a:r>
              <a:rPr lang="en-US" altLang="zh-CN" b="1" dirty="0" smtClean="0"/>
              <a:t>v</a:t>
            </a:r>
            <a:r>
              <a:rPr lang="zh-CN" altLang="en-US" b="1" dirty="0" smtClean="0"/>
              <a:t>级，未注几何公差为</a:t>
            </a:r>
            <a:r>
              <a:rPr lang="en-US" altLang="zh-CN" b="1" dirty="0" smtClean="0"/>
              <a:t>L</a:t>
            </a:r>
            <a:r>
              <a:rPr lang="zh-CN" altLang="en-US" b="1" dirty="0" smtClean="0"/>
              <a:t>级。</a:t>
            </a:r>
            <a:endParaRPr lang="zh-CN" altLang="en-US" b="1" dirty="0">
              <a:solidFill>
                <a:srgbClr val="CC0066"/>
              </a:solidFill>
            </a:endParaRPr>
          </a:p>
        </p:txBody>
      </p:sp>
      <p:sp>
        <p:nvSpPr>
          <p:cNvPr id="75786" name="Text Box 10"/>
          <p:cNvSpPr txBox="1">
            <a:spLocks noChangeArrowheads="1"/>
          </p:cNvSpPr>
          <p:nvPr/>
        </p:nvSpPr>
        <p:spPr bwMode="auto">
          <a:xfrm>
            <a:off x="1170410" y="7796892"/>
            <a:ext cx="1197158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en-US" altLang="zh-CN" b="1" dirty="0"/>
              <a:t>5.  </a:t>
            </a:r>
            <a:r>
              <a:rPr lang="zh-CN" altLang="en-US" b="1" dirty="0"/>
              <a:t>轴承端盖零件图见</a:t>
            </a:r>
            <a:r>
              <a:rPr lang="zh-CN" altLang="en-US" b="1" dirty="0" smtClean="0"/>
              <a:t>图</a:t>
            </a:r>
            <a:r>
              <a:rPr lang="en-US" altLang="zh-CN" b="1" dirty="0" smtClean="0"/>
              <a:t>12.5</a:t>
            </a:r>
            <a:r>
              <a:rPr lang="zh-CN" altLang="en-US" b="1" dirty="0"/>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left)">
                                      <p:cBhvr>
                                        <p:cTn id="7" dur="20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81"/>
                                        </p:tgtEl>
                                        <p:attrNameLst>
                                          <p:attrName>style.visibility</p:attrName>
                                        </p:attrNameLst>
                                      </p:cBhvr>
                                      <p:to>
                                        <p:strVal val="visible"/>
                                      </p:to>
                                    </p:set>
                                    <p:animEffect transition="in" filter="wipe(left)">
                                      <p:cBhvr>
                                        <p:cTn id="12" dur="2000"/>
                                        <p:tgtEl>
                                          <p:spTgt spid="757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5782"/>
                                        </p:tgtEl>
                                        <p:attrNameLst>
                                          <p:attrName>style.visibility</p:attrName>
                                        </p:attrNameLst>
                                      </p:cBhvr>
                                      <p:to>
                                        <p:strVal val="visible"/>
                                      </p:to>
                                    </p:set>
                                    <p:animEffect transition="in" filter="wipe(left)">
                                      <p:cBhvr>
                                        <p:cTn id="17" dur="500"/>
                                        <p:tgtEl>
                                          <p:spTgt spid="7578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83"/>
                                        </p:tgtEl>
                                        <p:attrNameLst>
                                          <p:attrName>style.visibility</p:attrName>
                                        </p:attrNameLst>
                                      </p:cBhvr>
                                      <p:to>
                                        <p:strVal val="visible"/>
                                      </p:to>
                                    </p:set>
                                    <p:animEffect transition="in" filter="wipe(left)">
                                      <p:cBhvr>
                                        <p:cTn id="22" dur="2000"/>
                                        <p:tgtEl>
                                          <p:spTgt spid="7578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5784"/>
                                        </p:tgtEl>
                                        <p:attrNameLst>
                                          <p:attrName>style.visibility</p:attrName>
                                        </p:attrNameLst>
                                      </p:cBhvr>
                                      <p:to>
                                        <p:strVal val="visible"/>
                                      </p:to>
                                    </p:set>
                                    <p:animEffect transition="in" filter="wipe(left)">
                                      <p:cBhvr>
                                        <p:cTn id="27" dur="2000"/>
                                        <p:tgtEl>
                                          <p:spTgt spid="757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5785"/>
                                        </p:tgtEl>
                                        <p:attrNameLst>
                                          <p:attrName>style.visibility</p:attrName>
                                        </p:attrNameLst>
                                      </p:cBhvr>
                                      <p:to>
                                        <p:strVal val="visible"/>
                                      </p:to>
                                    </p:set>
                                    <p:animEffect transition="in" filter="wipe(left)">
                                      <p:cBhvr>
                                        <p:cTn id="32" dur="2000"/>
                                        <p:tgtEl>
                                          <p:spTgt spid="7578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5786"/>
                                        </p:tgtEl>
                                        <p:attrNameLst>
                                          <p:attrName>style.visibility</p:attrName>
                                        </p:attrNameLst>
                                      </p:cBhvr>
                                      <p:to>
                                        <p:strVal val="visible"/>
                                      </p:to>
                                    </p:set>
                                    <p:animEffect transition="in" filter="wipe(left)">
                                      <p:cBhvr>
                                        <p:cTn id="37" dur="2000"/>
                                        <p:tgtEl>
                                          <p:spTgt spid="757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p:bldP spid="75781" grpId="0"/>
      <p:bldP spid="75783" grpId="0"/>
      <p:bldP spid="75784" grpId="0"/>
      <p:bldP spid="75785" grpId="0"/>
      <p:bldP spid="7578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17D00B74-94E0-454E-B67C-2F642F1C6D98}" type="slidenum">
              <a:rPr lang="zh-CN" altLang="en-US"/>
              <a:pPr/>
              <a:t>54</a:t>
            </a:fld>
            <a:endParaRPr lang="en-US" altLang="zh-CN"/>
          </a:p>
        </p:txBody>
      </p:sp>
      <p:sp>
        <p:nvSpPr>
          <p:cNvPr id="10" name="燕尾形箭头 9">
            <a:hlinkClick r:id="rId3" action="ppaction://hlinksldjump"/>
          </p:cNvPr>
          <p:cNvSpPr/>
          <p:nvPr/>
        </p:nvSpPr>
        <p:spPr bwMode="auto">
          <a:xfrm>
            <a:off x="12972351" y="8154913"/>
            <a:ext cx="3742146" cy="1728192"/>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pic>
        <p:nvPicPr>
          <p:cNvPr id="870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706" y="666081"/>
            <a:ext cx="6840760" cy="8816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additive="base">
                                        <p:cTn id="7" dur="500" fill="hold"/>
                                        <p:tgtEl>
                                          <p:spTgt spid="87042"/>
                                        </p:tgtEl>
                                        <p:attrNameLst>
                                          <p:attrName>ppt_x</p:attrName>
                                        </p:attrNameLst>
                                      </p:cBhvr>
                                      <p:tavLst>
                                        <p:tav tm="0">
                                          <p:val>
                                            <p:strVal val="#ppt_x"/>
                                          </p:val>
                                        </p:tav>
                                        <p:tav tm="100000">
                                          <p:val>
                                            <p:strVal val="#ppt_x"/>
                                          </p:val>
                                        </p:tav>
                                      </p:tavLst>
                                    </p:anim>
                                    <p:anim calcmode="lin" valueType="num">
                                      <p:cBhvr additive="base">
                                        <p:cTn id="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5"/>
          <p:cNvSpPr>
            <a:spLocks noGrp="1"/>
          </p:cNvSpPr>
          <p:nvPr>
            <p:ph type="sldNum" sz="quarter" idx="12"/>
          </p:nvPr>
        </p:nvSpPr>
        <p:spPr>
          <a:xfrm>
            <a:off x="13648630" y="886169"/>
            <a:ext cx="3638020" cy="674476"/>
          </a:xfrm>
        </p:spPr>
        <p:txBody>
          <a:bodyPr/>
          <a:lstStyle/>
          <a:p>
            <a:fld id="{509270D9-9439-49BC-B078-FA2D6A89665E}" type="slidenum">
              <a:rPr lang="zh-CN" altLang="en-US"/>
              <a:pPr/>
              <a:t>55</a:t>
            </a:fld>
            <a:endParaRPr lang="en-US" altLang="zh-CN"/>
          </a:p>
        </p:txBody>
      </p:sp>
      <p:sp>
        <p:nvSpPr>
          <p:cNvPr id="51204" name="Text Box 4"/>
          <p:cNvSpPr txBox="1">
            <a:spLocks noChangeArrowheads="1"/>
          </p:cNvSpPr>
          <p:nvPr/>
        </p:nvSpPr>
        <p:spPr bwMode="auto">
          <a:xfrm>
            <a:off x="1039857" y="818255"/>
            <a:ext cx="15813264" cy="1020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5600" b="1" dirty="0"/>
              <a:t>12.2 装配图上标注的尺寸和配合代号</a:t>
            </a:r>
          </a:p>
        </p:txBody>
      </p:sp>
      <p:grpSp>
        <p:nvGrpSpPr>
          <p:cNvPr id="51218" name="Group 18"/>
          <p:cNvGrpSpPr>
            <a:grpSpLocks/>
          </p:cNvGrpSpPr>
          <p:nvPr/>
        </p:nvGrpSpPr>
        <p:grpSpPr bwMode="auto">
          <a:xfrm>
            <a:off x="1386434" y="2122708"/>
            <a:ext cx="5769294" cy="3035141"/>
            <a:chOff x="367" y="672"/>
            <a:chExt cx="1903" cy="1296"/>
          </a:xfrm>
        </p:grpSpPr>
        <p:sp>
          <p:nvSpPr>
            <p:cNvPr id="51205" name="Text Box 5"/>
            <p:cNvSpPr txBox="1">
              <a:spLocks noChangeArrowheads="1"/>
            </p:cNvSpPr>
            <p:nvPr/>
          </p:nvSpPr>
          <p:spPr bwMode="auto">
            <a:xfrm>
              <a:off x="367" y="911"/>
              <a:ext cx="1903" cy="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4800" b="1" dirty="0"/>
                <a:t>在装配图上应</a:t>
              </a:r>
            </a:p>
            <a:p>
              <a:pPr>
                <a:lnSpc>
                  <a:spcPct val="120000"/>
                </a:lnSpc>
              </a:pPr>
              <a:r>
                <a:rPr lang="zh-CN" altLang="en-US" sz="4800" b="1" dirty="0"/>
                <a:t>  标注的</a:t>
              </a:r>
              <a:r>
                <a:rPr lang="zh-CN" altLang="en-US" sz="4800" b="1" dirty="0">
                  <a:solidFill>
                    <a:srgbClr val="CC0066"/>
                  </a:solidFill>
                </a:rPr>
                <a:t>尺寸</a:t>
              </a:r>
            </a:p>
          </p:txBody>
        </p:sp>
        <p:sp>
          <p:nvSpPr>
            <p:cNvPr id="51206" name="AutoShape 6"/>
            <p:cNvSpPr>
              <a:spLocks/>
            </p:cNvSpPr>
            <p:nvPr/>
          </p:nvSpPr>
          <p:spPr bwMode="auto">
            <a:xfrm>
              <a:off x="1673" y="672"/>
              <a:ext cx="336" cy="1296"/>
            </a:xfrm>
            <a:prstGeom prst="leftBrace">
              <a:avLst>
                <a:gd name="adj1" fmla="val 3214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207" name="Text Box 7"/>
          <p:cNvSpPr txBox="1">
            <a:spLocks noChangeArrowheads="1"/>
          </p:cNvSpPr>
          <p:nvPr/>
        </p:nvSpPr>
        <p:spPr bwMode="auto">
          <a:xfrm>
            <a:off x="6255322" y="1762052"/>
            <a:ext cx="7858125"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①  </a:t>
            </a:r>
            <a:r>
              <a:rPr lang="zh-CN" altLang="en-US" sz="4800" b="1"/>
              <a:t>外形尺寸</a:t>
            </a:r>
          </a:p>
        </p:txBody>
      </p:sp>
      <p:sp>
        <p:nvSpPr>
          <p:cNvPr id="51208" name="Rectangle 8"/>
          <p:cNvSpPr>
            <a:spLocks noChangeArrowheads="1"/>
          </p:cNvSpPr>
          <p:nvPr/>
        </p:nvSpPr>
        <p:spPr bwMode="auto">
          <a:xfrm>
            <a:off x="6239328" y="2731660"/>
            <a:ext cx="10190326"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800" b="1" dirty="0"/>
              <a:t>②  特性尺寸   如传动件的中心距</a:t>
            </a:r>
          </a:p>
        </p:txBody>
      </p:sp>
      <p:sp>
        <p:nvSpPr>
          <p:cNvPr id="51209" name="Rectangle 9"/>
          <p:cNvSpPr>
            <a:spLocks noChangeArrowheads="1"/>
          </p:cNvSpPr>
          <p:nvPr/>
        </p:nvSpPr>
        <p:spPr bwMode="auto">
          <a:xfrm>
            <a:off x="6255322" y="3724589"/>
            <a:ext cx="5675312"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③  </a:t>
            </a:r>
            <a:r>
              <a:rPr lang="zh-CN" altLang="en-US" sz="4800" b="1"/>
              <a:t>安装尺寸</a:t>
            </a:r>
          </a:p>
        </p:txBody>
      </p:sp>
      <p:sp>
        <p:nvSpPr>
          <p:cNvPr id="51210" name="Rectangle 10"/>
          <p:cNvSpPr>
            <a:spLocks noChangeArrowheads="1"/>
          </p:cNvSpPr>
          <p:nvPr/>
        </p:nvSpPr>
        <p:spPr bwMode="auto">
          <a:xfrm>
            <a:off x="6255322" y="4595787"/>
            <a:ext cx="9895416"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④  </a:t>
            </a:r>
            <a:r>
              <a:rPr lang="zh-CN" altLang="en-US" sz="4800" b="1"/>
              <a:t>有配合性质要求的尺寸</a:t>
            </a:r>
          </a:p>
        </p:txBody>
      </p:sp>
      <p:grpSp>
        <p:nvGrpSpPr>
          <p:cNvPr id="51219" name="Group 19"/>
          <p:cNvGrpSpPr>
            <a:grpSpLocks/>
          </p:cNvGrpSpPr>
          <p:nvPr/>
        </p:nvGrpSpPr>
        <p:grpSpPr bwMode="auto">
          <a:xfrm>
            <a:off x="1818482" y="5857116"/>
            <a:ext cx="5093230" cy="3035141"/>
            <a:chOff x="471" y="2351"/>
            <a:chExt cx="1680" cy="1296"/>
          </a:xfrm>
        </p:grpSpPr>
        <p:sp>
          <p:nvSpPr>
            <p:cNvPr id="51212" name="Text Box 12"/>
            <p:cNvSpPr txBox="1">
              <a:spLocks noChangeArrowheads="1"/>
            </p:cNvSpPr>
            <p:nvPr/>
          </p:nvSpPr>
          <p:spPr bwMode="auto">
            <a:xfrm>
              <a:off x="471" y="2356"/>
              <a:ext cx="1680" cy="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4800" b="1" dirty="0"/>
                <a:t>在装配图上一</a:t>
              </a:r>
            </a:p>
            <a:p>
              <a:pPr>
                <a:lnSpc>
                  <a:spcPct val="120000"/>
                </a:lnSpc>
              </a:pPr>
              <a:r>
                <a:rPr lang="zh-CN" altLang="en-US" sz="4800" b="1" dirty="0"/>
                <a:t>  般应标注的</a:t>
              </a:r>
            </a:p>
            <a:p>
              <a:pPr>
                <a:lnSpc>
                  <a:spcPct val="120000"/>
                </a:lnSpc>
              </a:pPr>
              <a:r>
                <a:rPr lang="zh-CN" altLang="en-US" sz="4800" b="1" dirty="0"/>
                <a:t>   </a:t>
              </a:r>
              <a:r>
                <a:rPr lang="zh-CN" altLang="en-US" sz="4800" b="1" dirty="0">
                  <a:solidFill>
                    <a:srgbClr val="CC0066"/>
                  </a:solidFill>
                </a:rPr>
                <a:t>配合代号</a:t>
              </a:r>
            </a:p>
          </p:txBody>
        </p:sp>
        <p:sp>
          <p:nvSpPr>
            <p:cNvPr id="51213" name="AutoShape 13"/>
            <p:cNvSpPr>
              <a:spLocks/>
            </p:cNvSpPr>
            <p:nvPr/>
          </p:nvSpPr>
          <p:spPr bwMode="auto">
            <a:xfrm>
              <a:off x="1791" y="2351"/>
              <a:ext cx="336" cy="1296"/>
            </a:xfrm>
            <a:prstGeom prst="leftBrace">
              <a:avLst>
                <a:gd name="adj1" fmla="val 3214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214" name="Text Box 14"/>
          <p:cNvSpPr txBox="1">
            <a:spLocks noChangeArrowheads="1"/>
          </p:cNvSpPr>
          <p:nvPr/>
        </p:nvSpPr>
        <p:spPr bwMode="auto">
          <a:xfrm>
            <a:off x="6699491" y="5634633"/>
            <a:ext cx="7858125"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①  </a:t>
            </a:r>
            <a:r>
              <a:rPr lang="zh-CN" altLang="en-US" sz="4800" b="1"/>
              <a:t>孔、轴配合代号</a:t>
            </a:r>
          </a:p>
        </p:txBody>
      </p:sp>
      <p:sp>
        <p:nvSpPr>
          <p:cNvPr id="51215" name="Rectangle 15"/>
          <p:cNvSpPr>
            <a:spLocks noChangeArrowheads="1"/>
          </p:cNvSpPr>
          <p:nvPr/>
        </p:nvSpPr>
        <p:spPr bwMode="auto">
          <a:xfrm>
            <a:off x="6643018" y="6969090"/>
            <a:ext cx="6047024"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800" b="1" dirty="0"/>
              <a:t>②  花键配合代号</a:t>
            </a:r>
          </a:p>
        </p:txBody>
      </p:sp>
      <p:sp>
        <p:nvSpPr>
          <p:cNvPr id="51216" name="Rectangle 16"/>
          <p:cNvSpPr>
            <a:spLocks noChangeArrowheads="1"/>
          </p:cNvSpPr>
          <p:nvPr/>
        </p:nvSpPr>
        <p:spPr bwMode="auto">
          <a:xfrm>
            <a:off x="6699490" y="8220124"/>
            <a:ext cx="9167812"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a:t>③  </a:t>
            </a:r>
            <a:r>
              <a:rPr lang="zh-CN" altLang="en-US" sz="4800" b="1"/>
              <a:t>螺纹副配合代号等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04"/>
                                        </p:tgtEl>
                                        <p:attrNameLst>
                                          <p:attrName>style.visibility</p:attrName>
                                        </p:attrNameLst>
                                      </p:cBhvr>
                                      <p:to>
                                        <p:strVal val="visible"/>
                                      </p:to>
                                    </p:set>
                                    <p:animEffect transition="in" filter="wipe(left)">
                                      <p:cBhvr>
                                        <p:cTn id="7" dur="300"/>
                                        <p:tgtEl>
                                          <p:spTgt spid="51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218"/>
                                        </p:tgtEl>
                                        <p:attrNameLst>
                                          <p:attrName>style.visibility</p:attrName>
                                        </p:attrNameLst>
                                      </p:cBhvr>
                                      <p:to>
                                        <p:strVal val="visible"/>
                                      </p:to>
                                    </p:set>
                                    <p:animEffect transition="in" filter="wipe(left)">
                                      <p:cBhvr>
                                        <p:cTn id="12" dur="2000"/>
                                        <p:tgtEl>
                                          <p:spTgt spid="512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07"/>
                                        </p:tgtEl>
                                        <p:attrNameLst>
                                          <p:attrName>style.visibility</p:attrName>
                                        </p:attrNameLst>
                                      </p:cBhvr>
                                      <p:to>
                                        <p:strVal val="visible"/>
                                      </p:to>
                                    </p:set>
                                    <p:animEffect transition="in" filter="wipe(left)">
                                      <p:cBhvr>
                                        <p:cTn id="17" dur="300"/>
                                        <p:tgtEl>
                                          <p:spTgt spid="512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208"/>
                                        </p:tgtEl>
                                        <p:attrNameLst>
                                          <p:attrName>style.visibility</p:attrName>
                                        </p:attrNameLst>
                                      </p:cBhvr>
                                      <p:to>
                                        <p:strVal val="visible"/>
                                      </p:to>
                                    </p:set>
                                    <p:animEffect transition="in" filter="wipe(left)">
                                      <p:cBhvr>
                                        <p:cTn id="22" dur="300"/>
                                        <p:tgtEl>
                                          <p:spTgt spid="5120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209"/>
                                        </p:tgtEl>
                                        <p:attrNameLst>
                                          <p:attrName>style.visibility</p:attrName>
                                        </p:attrNameLst>
                                      </p:cBhvr>
                                      <p:to>
                                        <p:strVal val="visible"/>
                                      </p:to>
                                    </p:set>
                                    <p:animEffect transition="in" filter="wipe(left)">
                                      <p:cBhvr>
                                        <p:cTn id="27" dur="300"/>
                                        <p:tgtEl>
                                          <p:spTgt spid="512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210"/>
                                        </p:tgtEl>
                                        <p:attrNameLst>
                                          <p:attrName>style.visibility</p:attrName>
                                        </p:attrNameLst>
                                      </p:cBhvr>
                                      <p:to>
                                        <p:strVal val="visible"/>
                                      </p:to>
                                    </p:set>
                                    <p:animEffect transition="in" filter="wipe(left)">
                                      <p:cBhvr>
                                        <p:cTn id="32" dur="300"/>
                                        <p:tgtEl>
                                          <p:spTgt spid="512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1219"/>
                                        </p:tgtEl>
                                        <p:attrNameLst>
                                          <p:attrName>style.visibility</p:attrName>
                                        </p:attrNameLst>
                                      </p:cBhvr>
                                      <p:to>
                                        <p:strVal val="visible"/>
                                      </p:to>
                                    </p:set>
                                    <p:animEffect transition="in" filter="wipe(left)">
                                      <p:cBhvr>
                                        <p:cTn id="37" dur="2000"/>
                                        <p:tgtEl>
                                          <p:spTgt spid="512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214"/>
                                        </p:tgtEl>
                                        <p:attrNameLst>
                                          <p:attrName>style.visibility</p:attrName>
                                        </p:attrNameLst>
                                      </p:cBhvr>
                                      <p:to>
                                        <p:strVal val="visible"/>
                                      </p:to>
                                    </p:set>
                                    <p:animEffect transition="in" filter="wipe(left)">
                                      <p:cBhvr>
                                        <p:cTn id="42" dur="300"/>
                                        <p:tgtEl>
                                          <p:spTgt spid="512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1215"/>
                                        </p:tgtEl>
                                        <p:attrNameLst>
                                          <p:attrName>style.visibility</p:attrName>
                                        </p:attrNameLst>
                                      </p:cBhvr>
                                      <p:to>
                                        <p:strVal val="visible"/>
                                      </p:to>
                                    </p:set>
                                    <p:animEffect transition="in" filter="wipe(left)">
                                      <p:cBhvr>
                                        <p:cTn id="47" dur="300"/>
                                        <p:tgtEl>
                                          <p:spTgt spid="5121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1216"/>
                                        </p:tgtEl>
                                        <p:attrNameLst>
                                          <p:attrName>style.visibility</p:attrName>
                                        </p:attrNameLst>
                                      </p:cBhvr>
                                      <p:to>
                                        <p:strVal val="visible"/>
                                      </p:to>
                                    </p:set>
                                    <p:animEffect transition="in" filter="wipe(left)">
                                      <p:cBhvr>
                                        <p:cTn id="52" dur="300"/>
                                        <p:tgtEl>
                                          <p:spTgt spid="51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autoUpdateAnimBg="0"/>
      <p:bldP spid="51207" grpId="0" autoUpdateAnimBg="0"/>
      <p:bldP spid="51208" grpId="0" autoUpdateAnimBg="0"/>
      <p:bldP spid="51209" grpId="0" autoUpdateAnimBg="0"/>
      <p:bldP spid="51210" grpId="0" autoUpdateAnimBg="0"/>
      <p:bldP spid="51214" grpId="0" autoUpdateAnimBg="0"/>
      <p:bldP spid="51215" grpId="0" autoUpdateAnimBg="0"/>
      <p:bldP spid="51216"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5"/>
          <p:cNvSpPr>
            <a:spLocks noGrp="1"/>
          </p:cNvSpPr>
          <p:nvPr>
            <p:ph type="sldNum" sz="quarter" idx="12"/>
          </p:nvPr>
        </p:nvSpPr>
        <p:spPr/>
        <p:txBody>
          <a:bodyPr/>
          <a:lstStyle/>
          <a:p>
            <a:fld id="{33AA1990-D5C4-4CE0-BA83-0F0E0F5C4C51}" type="slidenum">
              <a:rPr lang="zh-CN" altLang="en-US"/>
              <a:pPr/>
              <a:t>56</a:t>
            </a:fld>
            <a:endParaRPr lang="en-US" altLang="zh-CN"/>
          </a:p>
        </p:txBody>
      </p:sp>
      <p:sp>
        <p:nvSpPr>
          <p:cNvPr id="52228" name="Text Box 4"/>
          <p:cNvSpPr txBox="1">
            <a:spLocks noChangeArrowheads="1"/>
          </p:cNvSpPr>
          <p:nvPr/>
        </p:nvSpPr>
        <p:spPr bwMode="auto">
          <a:xfrm>
            <a:off x="1692559" y="376454"/>
            <a:ext cx="1202822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12.2.1 减速器中重要结合面的配合尺寸</a:t>
            </a:r>
            <a:r>
              <a:rPr lang="en-US" altLang="zh-CN" b="1" dirty="0"/>
              <a:t>  </a:t>
            </a:r>
          </a:p>
        </p:txBody>
      </p:sp>
      <p:sp>
        <p:nvSpPr>
          <p:cNvPr id="52229" name="Text Box 5"/>
          <p:cNvSpPr txBox="1">
            <a:spLocks noChangeArrowheads="1"/>
          </p:cNvSpPr>
          <p:nvPr/>
        </p:nvSpPr>
        <p:spPr bwMode="auto">
          <a:xfrm>
            <a:off x="1419707" y="1026121"/>
            <a:ext cx="1402457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 圆锥滚子轴承与轴颈、箱体轴承孔的配合</a:t>
            </a:r>
          </a:p>
        </p:txBody>
      </p:sp>
      <p:sp>
        <p:nvSpPr>
          <p:cNvPr id="52230" name="Text Box 6"/>
          <p:cNvSpPr txBox="1">
            <a:spLocks noChangeArrowheads="1"/>
          </p:cNvSpPr>
          <p:nvPr/>
        </p:nvSpPr>
        <p:spPr bwMode="auto">
          <a:xfrm>
            <a:off x="598095" y="1674193"/>
            <a:ext cx="16173979" cy="14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（1） 对滚动轴承内圈、外圈分别与轴颈、外壳孔相配合时</a:t>
            </a:r>
          </a:p>
          <a:p>
            <a:r>
              <a:rPr lang="zh-CN" altLang="en-US" b="1" dirty="0"/>
              <a:t>             </a:t>
            </a:r>
            <a:r>
              <a:rPr lang="en-US" altLang="zh-CN" b="1" dirty="0"/>
              <a:t>(</a:t>
            </a:r>
            <a:r>
              <a:rPr lang="zh-CN" altLang="en-US" b="1" dirty="0">
                <a:solidFill>
                  <a:srgbClr val="CC0066"/>
                </a:solidFill>
              </a:rPr>
              <a:t>只需标注轴颈和外壳孔尺寸的公差带代号</a:t>
            </a:r>
            <a:r>
              <a:rPr lang="en-US" altLang="zh-CN" b="1" dirty="0">
                <a:solidFill>
                  <a:srgbClr val="CC0066"/>
                </a:solidFill>
              </a:rPr>
              <a:t>)</a:t>
            </a:r>
            <a:endParaRPr lang="zh-CN" altLang="en-US" b="1" dirty="0"/>
          </a:p>
        </p:txBody>
      </p:sp>
      <p:sp>
        <p:nvSpPr>
          <p:cNvPr id="52231" name="Text Box 7"/>
          <p:cNvSpPr txBox="1">
            <a:spLocks noChangeArrowheads="1"/>
          </p:cNvSpPr>
          <p:nvPr/>
        </p:nvSpPr>
        <p:spPr bwMode="auto">
          <a:xfrm>
            <a:off x="1477282" y="2938704"/>
            <a:ext cx="14300454"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齿轮轴、输出轴上的轴颈的公差带代号分别为</a:t>
            </a:r>
          </a:p>
        </p:txBody>
      </p:sp>
      <p:pic>
        <p:nvPicPr>
          <p:cNvPr id="52235"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8522" y="3546401"/>
            <a:ext cx="11690173" cy="6440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36" name="Oval 12"/>
          <p:cNvSpPr>
            <a:spLocks noChangeArrowheads="1"/>
          </p:cNvSpPr>
          <p:nvPr/>
        </p:nvSpPr>
        <p:spPr bwMode="auto">
          <a:xfrm>
            <a:off x="8526394" y="7292399"/>
            <a:ext cx="1746251" cy="823866"/>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52237" name="Oval 13"/>
          <p:cNvSpPr>
            <a:spLocks noChangeArrowheads="1"/>
          </p:cNvSpPr>
          <p:nvPr/>
        </p:nvSpPr>
        <p:spPr bwMode="auto">
          <a:xfrm>
            <a:off x="4791834" y="4183406"/>
            <a:ext cx="1746251" cy="639347"/>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52238" name="Oval 14"/>
          <p:cNvSpPr>
            <a:spLocks noChangeArrowheads="1"/>
          </p:cNvSpPr>
          <p:nvPr/>
        </p:nvSpPr>
        <p:spPr bwMode="auto">
          <a:xfrm>
            <a:off x="8505647" y="8752512"/>
            <a:ext cx="1746251" cy="639346"/>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11" name="Oval 12"/>
          <p:cNvSpPr>
            <a:spLocks noChangeArrowheads="1"/>
          </p:cNvSpPr>
          <p:nvPr/>
        </p:nvSpPr>
        <p:spPr bwMode="auto">
          <a:xfrm>
            <a:off x="4831131" y="5034369"/>
            <a:ext cx="1746251" cy="823866"/>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28"/>
                                        </p:tgtEl>
                                        <p:attrNameLst>
                                          <p:attrName>style.visibility</p:attrName>
                                        </p:attrNameLst>
                                      </p:cBhvr>
                                      <p:to>
                                        <p:strVal val="visible"/>
                                      </p:to>
                                    </p:set>
                                    <p:animEffect transition="in" filter="wipe(left)">
                                      <p:cBhvr>
                                        <p:cTn id="7" dur="300"/>
                                        <p:tgtEl>
                                          <p:spTgt spid="52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2229"/>
                                        </p:tgtEl>
                                        <p:attrNameLst>
                                          <p:attrName>style.visibility</p:attrName>
                                        </p:attrNameLst>
                                      </p:cBhvr>
                                      <p:to>
                                        <p:strVal val="visible"/>
                                      </p:to>
                                    </p:set>
                                    <p:animEffect transition="in" filter="wipe(left)">
                                      <p:cBhvr>
                                        <p:cTn id="12" dur="300"/>
                                        <p:tgtEl>
                                          <p:spTgt spid="522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2235"/>
                                        </p:tgtEl>
                                        <p:attrNameLst>
                                          <p:attrName>style.visibility</p:attrName>
                                        </p:attrNameLst>
                                      </p:cBhvr>
                                      <p:to>
                                        <p:strVal val="visible"/>
                                      </p:to>
                                    </p:set>
                                    <p:anim calcmode="lin" valueType="num">
                                      <p:cBhvr additive="base">
                                        <p:cTn id="17" dur="2000" fill="hold"/>
                                        <p:tgtEl>
                                          <p:spTgt spid="52235"/>
                                        </p:tgtEl>
                                        <p:attrNameLst>
                                          <p:attrName>ppt_x</p:attrName>
                                        </p:attrNameLst>
                                      </p:cBhvr>
                                      <p:tavLst>
                                        <p:tav tm="0">
                                          <p:val>
                                            <p:strVal val="#ppt_x"/>
                                          </p:val>
                                        </p:tav>
                                        <p:tav tm="100000">
                                          <p:val>
                                            <p:strVal val="#ppt_x"/>
                                          </p:val>
                                        </p:tav>
                                      </p:tavLst>
                                    </p:anim>
                                    <p:anim calcmode="lin" valueType="num">
                                      <p:cBhvr additive="base">
                                        <p:cTn id="18" dur="2000" fill="hold"/>
                                        <p:tgtEl>
                                          <p:spTgt spid="5223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2230"/>
                                        </p:tgtEl>
                                        <p:attrNameLst>
                                          <p:attrName>style.visibility</p:attrName>
                                        </p:attrNameLst>
                                      </p:cBhvr>
                                      <p:to>
                                        <p:strVal val="visible"/>
                                      </p:to>
                                    </p:set>
                                    <p:animEffect transition="in" filter="wipe(left)">
                                      <p:cBhvr>
                                        <p:cTn id="23" dur="300"/>
                                        <p:tgtEl>
                                          <p:spTgt spid="52230"/>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amond(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52236"/>
                                        </p:tgtEl>
                                        <p:attrNameLst>
                                          <p:attrName>style.visibility</p:attrName>
                                        </p:attrNameLst>
                                      </p:cBhvr>
                                      <p:to>
                                        <p:strVal val="visible"/>
                                      </p:to>
                                    </p:set>
                                    <p:animEffect transition="in" filter="diamond(in)">
                                      <p:cBhvr>
                                        <p:cTn id="33" dur="2000"/>
                                        <p:tgtEl>
                                          <p:spTgt spid="522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2231"/>
                                        </p:tgtEl>
                                        <p:attrNameLst>
                                          <p:attrName>style.visibility</p:attrName>
                                        </p:attrNameLst>
                                      </p:cBhvr>
                                      <p:to>
                                        <p:strVal val="visible"/>
                                      </p:to>
                                    </p:set>
                                    <p:animEffect transition="in" filter="wipe(left)">
                                      <p:cBhvr>
                                        <p:cTn id="38" dur="300"/>
                                        <p:tgtEl>
                                          <p:spTgt spid="5223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2237"/>
                                        </p:tgtEl>
                                        <p:attrNameLst>
                                          <p:attrName>style.visibility</p:attrName>
                                        </p:attrNameLst>
                                      </p:cBhvr>
                                      <p:to>
                                        <p:strVal val="visible"/>
                                      </p:to>
                                    </p:set>
                                    <p:animEffect transition="in" filter="blinds(horizontal)">
                                      <p:cBhvr>
                                        <p:cTn id="43" dur="2000"/>
                                        <p:tgtEl>
                                          <p:spTgt spid="52237"/>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52238"/>
                                        </p:tgtEl>
                                        <p:attrNameLst>
                                          <p:attrName>style.visibility</p:attrName>
                                        </p:attrNameLst>
                                      </p:cBhvr>
                                      <p:to>
                                        <p:strVal val="visible"/>
                                      </p:to>
                                    </p:set>
                                    <p:animEffect transition="in" filter="box(in)">
                                      <p:cBhvr>
                                        <p:cTn id="48" dur="2000"/>
                                        <p:tgtEl>
                                          <p:spTgt spid="52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utoUpdateAnimBg="0"/>
      <p:bldP spid="52229" grpId="0" autoUpdateAnimBg="0"/>
      <p:bldP spid="52230" grpId="0" autoUpdateAnimBg="0"/>
      <p:bldP spid="52231" grpId="0" autoUpdateAnimBg="0"/>
      <p:bldP spid="52236" grpId="0" animBg="1"/>
      <p:bldP spid="52237" grpId="0" animBg="1"/>
      <p:bldP spid="52238"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7C356BFC-4120-4E0D-9632-9D3AA817D384}" type="slidenum">
              <a:rPr lang="zh-CN" altLang="en-US"/>
              <a:pPr/>
              <a:t>57</a:t>
            </a:fld>
            <a:endParaRPr lang="en-US" altLang="zh-CN"/>
          </a:p>
        </p:txBody>
      </p:sp>
      <p:pic>
        <p:nvPicPr>
          <p:cNvPr id="788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508" y="2189706"/>
            <a:ext cx="13748687" cy="7573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5" name="Text Box 7"/>
          <p:cNvSpPr txBox="1">
            <a:spLocks noChangeArrowheads="1"/>
          </p:cNvSpPr>
          <p:nvPr/>
        </p:nvSpPr>
        <p:spPr bwMode="auto">
          <a:xfrm>
            <a:off x="754891" y="344354"/>
            <a:ext cx="14145837"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dirty="0"/>
              <a:t>（2）箱体轴承孔的公差带代号分别为</a:t>
            </a:r>
          </a:p>
        </p:txBody>
      </p:sp>
      <p:graphicFrame>
        <p:nvGraphicFramePr>
          <p:cNvPr id="78856" name="Object 8"/>
          <p:cNvGraphicFramePr>
            <a:graphicFrameLocks noChangeAspect="1"/>
          </p:cNvGraphicFramePr>
          <p:nvPr>
            <p:extLst>
              <p:ext uri="{D42A27DB-BD31-4B8C-83A1-F6EECF244321}">
                <p14:modId xmlns:p14="http://schemas.microsoft.com/office/powerpoint/2010/main" val="3414155854"/>
              </p:ext>
            </p:extLst>
          </p:nvPr>
        </p:nvGraphicFramePr>
        <p:xfrm>
          <a:off x="2394547" y="1246214"/>
          <a:ext cx="8712968" cy="860027"/>
        </p:xfrm>
        <a:graphic>
          <a:graphicData uri="http://schemas.openxmlformats.org/presentationml/2006/ole">
            <mc:AlternateContent xmlns:mc="http://schemas.openxmlformats.org/markup-compatibility/2006">
              <mc:Choice xmlns:v="urn:schemas-microsoft-com:vml" Requires="v">
                <p:oleObj spid="_x0000_s78895" name="Equation" r:id="rId4" imgW="1688760" imgH="215640" progId="Equation.3">
                  <p:embed/>
                </p:oleObj>
              </mc:Choice>
              <mc:Fallback>
                <p:oleObj name="Equation" r:id="rId4" imgW="1688760" imgH="21564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4547" y="1246214"/>
                        <a:ext cx="8712968" cy="860027"/>
                      </a:xfrm>
                      <a:prstGeom prst="rect">
                        <a:avLst/>
                      </a:prstGeom>
                      <a:solidFill>
                        <a:srgbClr val="CCFFFF"/>
                      </a:solidFill>
                      <a:ln>
                        <a:noFill/>
                      </a:ln>
                      <a:effectLst/>
                      <a:extLst/>
                    </p:spPr>
                  </p:pic>
                </p:oleObj>
              </mc:Fallback>
            </mc:AlternateContent>
          </a:graphicData>
        </a:graphic>
      </p:graphicFrame>
      <p:sp>
        <p:nvSpPr>
          <p:cNvPr id="78857" name="Oval 9"/>
          <p:cNvSpPr>
            <a:spLocks noChangeArrowheads="1"/>
          </p:cNvSpPr>
          <p:nvPr/>
        </p:nvSpPr>
        <p:spPr bwMode="auto">
          <a:xfrm>
            <a:off x="9143559" y="6864198"/>
            <a:ext cx="1746251" cy="637005"/>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78858" name="Oval 10"/>
          <p:cNvSpPr>
            <a:spLocks noChangeArrowheads="1"/>
          </p:cNvSpPr>
          <p:nvPr/>
        </p:nvSpPr>
        <p:spPr bwMode="auto">
          <a:xfrm>
            <a:off x="4881011" y="3997675"/>
            <a:ext cx="1746251" cy="637005"/>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5"/>
                                        </p:tgtEl>
                                        <p:attrNameLst>
                                          <p:attrName>style.visibility</p:attrName>
                                        </p:attrNameLst>
                                      </p:cBhvr>
                                      <p:to>
                                        <p:strVal val="visible"/>
                                      </p:to>
                                    </p:set>
                                    <p:animEffect transition="in" filter="wipe(left)">
                                      <p:cBhvr>
                                        <p:cTn id="7" dur="300"/>
                                        <p:tgtEl>
                                          <p:spTgt spid="788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nodeType="clickEffect">
                                  <p:stCondLst>
                                    <p:cond delay="0"/>
                                  </p:stCondLst>
                                  <p:childTnLst>
                                    <p:set>
                                      <p:cBhvr>
                                        <p:cTn id="11" dur="1" fill="hold">
                                          <p:stCondLst>
                                            <p:cond delay="0"/>
                                          </p:stCondLst>
                                        </p:cTn>
                                        <p:tgtEl>
                                          <p:spTgt spid="78856"/>
                                        </p:tgtEl>
                                        <p:attrNameLst>
                                          <p:attrName>style.visibility</p:attrName>
                                        </p:attrNameLst>
                                      </p:cBhvr>
                                      <p:to>
                                        <p:strVal val="visible"/>
                                      </p:to>
                                    </p:set>
                                    <p:anim calcmode="lin" valueType="num">
                                      <p:cBhvr>
                                        <p:cTn id="12" dur="500" fill="hold"/>
                                        <p:tgtEl>
                                          <p:spTgt spid="78856"/>
                                        </p:tgtEl>
                                        <p:attrNameLst>
                                          <p:attrName>ppt_x</p:attrName>
                                        </p:attrNameLst>
                                      </p:cBhvr>
                                      <p:tavLst>
                                        <p:tav tm="0">
                                          <p:val>
                                            <p:strVal val="#ppt_x-#ppt_w/2"/>
                                          </p:val>
                                        </p:tav>
                                        <p:tav tm="100000">
                                          <p:val>
                                            <p:strVal val="#ppt_x"/>
                                          </p:val>
                                        </p:tav>
                                      </p:tavLst>
                                    </p:anim>
                                    <p:anim calcmode="lin" valueType="num">
                                      <p:cBhvr>
                                        <p:cTn id="13" dur="500" fill="hold"/>
                                        <p:tgtEl>
                                          <p:spTgt spid="78856"/>
                                        </p:tgtEl>
                                        <p:attrNameLst>
                                          <p:attrName>ppt_y</p:attrName>
                                        </p:attrNameLst>
                                      </p:cBhvr>
                                      <p:tavLst>
                                        <p:tav tm="0">
                                          <p:val>
                                            <p:strVal val="#ppt_y"/>
                                          </p:val>
                                        </p:tav>
                                        <p:tav tm="100000">
                                          <p:val>
                                            <p:strVal val="#ppt_y"/>
                                          </p:val>
                                        </p:tav>
                                      </p:tavLst>
                                    </p:anim>
                                    <p:anim calcmode="lin" valueType="num">
                                      <p:cBhvr>
                                        <p:cTn id="14" dur="500" fill="hold"/>
                                        <p:tgtEl>
                                          <p:spTgt spid="78856"/>
                                        </p:tgtEl>
                                        <p:attrNameLst>
                                          <p:attrName>ppt_w</p:attrName>
                                        </p:attrNameLst>
                                      </p:cBhvr>
                                      <p:tavLst>
                                        <p:tav tm="0">
                                          <p:val>
                                            <p:fltVal val="0"/>
                                          </p:val>
                                        </p:tav>
                                        <p:tav tm="100000">
                                          <p:val>
                                            <p:strVal val="#ppt_w"/>
                                          </p:val>
                                        </p:tav>
                                      </p:tavLst>
                                    </p:anim>
                                    <p:anim calcmode="lin" valueType="num">
                                      <p:cBhvr>
                                        <p:cTn id="15" dur="500" fill="hold"/>
                                        <p:tgtEl>
                                          <p:spTgt spid="78856"/>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78853"/>
                                        </p:tgtEl>
                                        <p:attrNameLst>
                                          <p:attrName>style.visibility</p:attrName>
                                        </p:attrNameLst>
                                      </p:cBhvr>
                                      <p:to>
                                        <p:strVal val="visible"/>
                                      </p:to>
                                    </p:set>
                                    <p:anim calcmode="lin" valueType="num">
                                      <p:cBhvr additive="base">
                                        <p:cTn id="20" dur="2000" fill="hold"/>
                                        <p:tgtEl>
                                          <p:spTgt spid="78853"/>
                                        </p:tgtEl>
                                        <p:attrNameLst>
                                          <p:attrName>ppt_x</p:attrName>
                                        </p:attrNameLst>
                                      </p:cBhvr>
                                      <p:tavLst>
                                        <p:tav tm="0">
                                          <p:val>
                                            <p:strVal val="#ppt_x"/>
                                          </p:val>
                                        </p:tav>
                                        <p:tav tm="100000">
                                          <p:val>
                                            <p:strVal val="#ppt_x"/>
                                          </p:val>
                                        </p:tav>
                                      </p:tavLst>
                                    </p:anim>
                                    <p:anim calcmode="lin" valueType="num">
                                      <p:cBhvr additive="base">
                                        <p:cTn id="21" dur="2000" fill="hold"/>
                                        <p:tgtEl>
                                          <p:spTgt spid="78853"/>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8858"/>
                                        </p:tgtEl>
                                        <p:attrNameLst>
                                          <p:attrName>style.visibility</p:attrName>
                                        </p:attrNameLst>
                                      </p:cBhvr>
                                      <p:to>
                                        <p:strVal val="visible"/>
                                      </p:to>
                                    </p:set>
                                    <p:animEffect transition="in" filter="blinds(horizontal)">
                                      <p:cBhvr>
                                        <p:cTn id="26" dur="2000"/>
                                        <p:tgtEl>
                                          <p:spTgt spid="7885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78857"/>
                                        </p:tgtEl>
                                        <p:attrNameLst>
                                          <p:attrName>style.visibility</p:attrName>
                                        </p:attrNameLst>
                                      </p:cBhvr>
                                      <p:to>
                                        <p:strVal val="visible"/>
                                      </p:to>
                                    </p:set>
                                    <p:animEffect transition="in" filter="box(in)">
                                      <p:cBhvr>
                                        <p:cTn id="31" dur="20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5" grpId="0" autoUpdateAnimBg="0"/>
      <p:bldP spid="78857" grpId="0" animBg="1"/>
      <p:bldP spid="7885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5"/>
          <p:cNvSpPr>
            <a:spLocks noGrp="1"/>
          </p:cNvSpPr>
          <p:nvPr>
            <p:ph type="sldNum" sz="quarter" idx="12"/>
          </p:nvPr>
        </p:nvSpPr>
        <p:spPr/>
        <p:txBody>
          <a:bodyPr/>
          <a:lstStyle/>
          <a:p>
            <a:fld id="{224CF2D7-3266-47A4-A9F0-1E779A3E7DE4}" type="slidenum">
              <a:rPr lang="zh-CN" altLang="en-US"/>
              <a:pPr/>
              <a:t>58</a:t>
            </a:fld>
            <a:endParaRPr lang="en-US" altLang="zh-CN"/>
          </a:p>
        </p:txBody>
      </p:sp>
      <p:sp>
        <p:nvSpPr>
          <p:cNvPr id="53252" name="Text Box 4"/>
          <p:cNvSpPr txBox="1">
            <a:spLocks noChangeArrowheads="1"/>
          </p:cNvSpPr>
          <p:nvPr/>
        </p:nvSpPr>
        <p:spPr bwMode="auto">
          <a:xfrm>
            <a:off x="1352321" y="887125"/>
            <a:ext cx="1418525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2.  轴承端盖与箱体轴承孔的配合</a:t>
            </a:r>
            <a:endParaRPr lang="en-US" altLang="zh-CN" b="1" dirty="0"/>
          </a:p>
        </p:txBody>
      </p:sp>
      <p:sp>
        <p:nvSpPr>
          <p:cNvPr id="53253" name="Text Box 5"/>
          <p:cNvSpPr txBox="1">
            <a:spLocks noChangeArrowheads="1"/>
          </p:cNvSpPr>
          <p:nvPr/>
        </p:nvSpPr>
        <p:spPr bwMode="auto">
          <a:xfrm>
            <a:off x="906665" y="1487742"/>
            <a:ext cx="14767332" cy="14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轴承端盖用于轴承外圈的轴向定位，它与外壳孔的配合</a:t>
            </a:r>
            <a:r>
              <a:rPr lang="en-US" altLang="zh-CN" b="1" dirty="0"/>
              <a:t>，</a:t>
            </a:r>
            <a:r>
              <a:rPr lang="zh-CN" altLang="en-US" b="1" dirty="0"/>
              <a:t>只要求装配方便，因此，宜选</a:t>
            </a:r>
            <a:r>
              <a:rPr lang="zh-CN" altLang="en-US" b="1" dirty="0">
                <a:solidFill>
                  <a:srgbClr val="CC0066"/>
                </a:solidFill>
              </a:rPr>
              <a:t>间隙配合</a:t>
            </a:r>
            <a:r>
              <a:rPr lang="zh-CN" altLang="en-US" b="1" dirty="0"/>
              <a:t>。</a:t>
            </a:r>
          </a:p>
        </p:txBody>
      </p:sp>
      <p:sp>
        <p:nvSpPr>
          <p:cNvPr id="53256" name="Rectangle 8"/>
          <p:cNvSpPr>
            <a:spLocks noChangeArrowheads="1"/>
          </p:cNvSpPr>
          <p:nvPr/>
        </p:nvSpPr>
        <p:spPr bwMode="auto">
          <a:xfrm>
            <a:off x="821777" y="2773462"/>
            <a:ext cx="14534209" cy="1421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        由于外壳孔的公差带（</a:t>
            </a:r>
            <a:r>
              <a:rPr lang="en-US" altLang="zh-CN" b="1" dirty="0">
                <a:solidFill>
                  <a:srgbClr val="CC0066"/>
                </a:solidFill>
              </a:rPr>
              <a:t>H7</a:t>
            </a:r>
            <a:r>
              <a:rPr lang="en-US" altLang="zh-CN" b="1" dirty="0"/>
              <a:t>）</a:t>
            </a:r>
            <a:r>
              <a:rPr lang="zh-CN" altLang="en-US" b="1" dirty="0"/>
              <a:t>已经按轴承要求确定了。故应</a:t>
            </a:r>
            <a:r>
              <a:rPr lang="zh-CN" altLang="en-US" b="1" dirty="0">
                <a:solidFill>
                  <a:srgbClr val="CC0066"/>
                </a:solidFill>
              </a:rPr>
              <a:t>以外 壳孔为基准</a:t>
            </a:r>
            <a:r>
              <a:rPr lang="zh-CN" altLang="en-US" b="1" dirty="0"/>
              <a:t>来选轴承端盖圆柱面的公差带代号。</a:t>
            </a:r>
          </a:p>
        </p:txBody>
      </p:sp>
      <p:sp>
        <p:nvSpPr>
          <p:cNvPr id="53332" name="Text Box 84"/>
          <p:cNvSpPr txBox="1">
            <a:spLocks noChangeArrowheads="1"/>
          </p:cNvSpPr>
          <p:nvPr/>
        </p:nvSpPr>
        <p:spPr bwMode="auto">
          <a:xfrm>
            <a:off x="872738" y="4041561"/>
            <a:ext cx="15946740" cy="916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b="1" dirty="0" smtClean="0"/>
              <a:t>轴承端盖</a:t>
            </a:r>
            <a:r>
              <a:rPr lang="zh-CN" altLang="en-US" b="1" dirty="0"/>
              <a:t>圆柱面和定位套筒孔的基本偏差代号见表12.2所示。</a:t>
            </a:r>
          </a:p>
        </p:txBody>
      </p:sp>
      <p:grpSp>
        <p:nvGrpSpPr>
          <p:cNvPr id="53363" name="Group 115"/>
          <p:cNvGrpSpPr>
            <a:grpSpLocks/>
          </p:cNvGrpSpPr>
          <p:nvPr/>
        </p:nvGrpSpPr>
        <p:grpSpPr bwMode="auto">
          <a:xfrm>
            <a:off x="1515842" y="4952341"/>
            <a:ext cx="13678959" cy="4014069"/>
            <a:chOff x="500" y="2533"/>
            <a:chExt cx="4512" cy="1714"/>
          </a:xfrm>
        </p:grpSpPr>
        <p:sp>
          <p:nvSpPr>
            <p:cNvPr id="53334" name="Rectangle 86"/>
            <p:cNvSpPr>
              <a:spLocks noChangeArrowheads="1"/>
            </p:cNvSpPr>
            <p:nvPr/>
          </p:nvSpPr>
          <p:spPr bwMode="auto">
            <a:xfrm>
              <a:off x="3908" y="3921"/>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D</a:t>
              </a:r>
            </a:p>
          </p:txBody>
        </p:sp>
        <p:sp>
          <p:nvSpPr>
            <p:cNvPr id="53335" name="Rectangle 87"/>
            <p:cNvSpPr>
              <a:spLocks noChangeArrowheads="1"/>
            </p:cNvSpPr>
            <p:nvPr/>
          </p:nvSpPr>
          <p:spPr bwMode="auto">
            <a:xfrm>
              <a:off x="2852" y="3921"/>
              <a:ext cx="105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k、m、n</a:t>
              </a:r>
            </a:p>
          </p:txBody>
        </p:sp>
        <p:sp>
          <p:nvSpPr>
            <p:cNvPr id="53336" name="Rectangle 88"/>
            <p:cNvSpPr>
              <a:spLocks noChangeArrowheads="1"/>
            </p:cNvSpPr>
            <p:nvPr/>
          </p:nvSpPr>
          <p:spPr bwMode="auto">
            <a:xfrm>
              <a:off x="1748" y="3921"/>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d</a:t>
              </a:r>
            </a:p>
          </p:txBody>
        </p:sp>
        <p:sp>
          <p:nvSpPr>
            <p:cNvPr id="53337" name="Rectangle 89"/>
            <p:cNvSpPr>
              <a:spLocks noChangeArrowheads="1"/>
            </p:cNvSpPr>
            <p:nvPr/>
          </p:nvSpPr>
          <p:spPr bwMode="auto">
            <a:xfrm>
              <a:off x="500" y="3921"/>
              <a:ext cx="1248"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K、M、N</a:t>
              </a:r>
            </a:p>
          </p:txBody>
        </p:sp>
        <p:sp>
          <p:nvSpPr>
            <p:cNvPr id="53338" name="Rectangle 90"/>
            <p:cNvSpPr>
              <a:spLocks noChangeArrowheads="1"/>
            </p:cNvSpPr>
            <p:nvPr/>
          </p:nvSpPr>
          <p:spPr bwMode="auto">
            <a:xfrm>
              <a:off x="3908" y="3595"/>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E</a:t>
              </a:r>
            </a:p>
          </p:txBody>
        </p:sp>
        <p:sp>
          <p:nvSpPr>
            <p:cNvPr id="53339" name="Rectangle 91"/>
            <p:cNvSpPr>
              <a:spLocks noChangeArrowheads="1"/>
            </p:cNvSpPr>
            <p:nvPr/>
          </p:nvSpPr>
          <p:spPr bwMode="auto">
            <a:xfrm>
              <a:off x="2852" y="3595"/>
              <a:ext cx="105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j</a:t>
              </a:r>
            </a:p>
          </p:txBody>
        </p:sp>
        <p:sp>
          <p:nvSpPr>
            <p:cNvPr id="53340" name="Rectangle 92"/>
            <p:cNvSpPr>
              <a:spLocks noChangeArrowheads="1"/>
            </p:cNvSpPr>
            <p:nvPr/>
          </p:nvSpPr>
          <p:spPr bwMode="auto">
            <a:xfrm>
              <a:off x="1748" y="3595"/>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e</a:t>
              </a:r>
            </a:p>
          </p:txBody>
        </p:sp>
        <p:sp>
          <p:nvSpPr>
            <p:cNvPr id="53341" name="Rectangle 93"/>
            <p:cNvSpPr>
              <a:spLocks noChangeArrowheads="1"/>
            </p:cNvSpPr>
            <p:nvPr/>
          </p:nvSpPr>
          <p:spPr bwMode="auto">
            <a:xfrm>
              <a:off x="500" y="3595"/>
              <a:ext cx="1248"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J</a:t>
              </a:r>
            </a:p>
          </p:txBody>
        </p:sp>
        <p:sp>
          <p:nvSpPr>
            <p:cNvPr id="53342" name="Rectangle 94"/>
            <p:cNvSpPr>
              <a:spLocks noChangeArrowheads="1"/>
            </p:cNvSpPr>
            <p:nvPr/>
          </p:nvSpPr>
          <p:spPr bwMode="auto">
            <a:xfrm>
              <a:off x="3908" y="3269"/>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F</a:t>
              </a:r>
            </a:p>
          </p:txBody>
        </p:sp>
        <p:sp>
          <p:nvSpPr>
            <p:cNvPr id="53343" name="Rectangle 95"/>
            <p:cNvSpPr>
              <a:spLocks noChangeArrowheads="1"/>
            </p:cNvSpPr>
            <p:nvPr/>
          </p:nvSpPr>
          <p:spPr bwMode="auto">
            <a:xfrm>
              <a:off x="2852" y="3269"/>
              <a:ext cx="105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h</a:t>
              </a:r>
            </a:p>
          </p:txBody>
        </p:sp>
        <p:sp>
          <p:nvSpPr>
            <p:cNvPr id="53344" name="Rectangle 96"/>
            <p:cNvSpPr>
              <a:spLocks noChangeArrowheads="1"/>
            </p:cNvSpPr>
            <p:nvPr/>
          </p:nvSpPr>
          <p:spPr bwMode="auto">
            <a:xfrm>
              <a:off x="500" y="3269"/>
              <a:ext cx="1248"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H</a:t>
              </a:r>
            </a:p>
          </p:txBody>
        </p:sp>
        <p:sp>
          <p:nvSpPr>
            <p:cNvPr id="53345" name="Rectangle 97"/>
            <p:cNvSpPr>
              <a:spLocks noChangeArrowheads="1"/>
            </p:cNvSpPr>
            <p:nvPr/>
          </p:nvSpPr>
          <p:spPr bwMode="auto">
            <a:xfrm>
              <a:off x="3908" y="2828"/>
              <a:ext cx="1104" cy="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套筒孔的基本偏差代号</a:t>
              </a:r>
            </a:p>
          </p:txBody>
        </p:sp>
        <p:sp>
          <p:nvSpPr>
            <p:cNvPr id="53346" name="Rectangle 98"/>
            <p:cNvSpPr>
              <a:spLocks noChangeArrowheads="1"/>
            </p:cNvSpPr>
            <p:nvPr/>
          </p:nvSpPr>
          <p:spPr bwMode="auto">
            <a:xfrm>
              <a:off x="2852" y="2828"/>
              <a:ext cx="1056" cy="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轴颈的基偏差代号</a:t>
              </a:r>
            </a:p>
          </p:txBody>
        </p:sp>
        <p:sp>
          <p:nvSpPr>
            <p:cNvPr id="53347" name="Rectangle 99"/>
            <p:cNvSpPr>
              <a:spLocks noChangeArrowheads="1"/>
            </p:cNvSpPr>
            <p:nvPr/>
          </p:nvSpPr>
          <p:spPr bwMode="auto">
            <a:xfrm>
              <a:off x="1748" y="2828"/>
              <a:ext cx="1104" cy="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dirty="0"/>
                <a:t>轴承端盖的基本偏差代号</a:t>
              </a:r>
            </a:p>
          </p:txBody>
        </p:sp>
        <p:sp>
          <p:nvSpPr>
            <p:cNvPr id="53348" name="Rectangle 100"/>
            <p:cNvSpPr>
              <a:spLocks noChangeArrowheads="1"/>
            </p:cNvSpPr>
            <p:nvPr/>
          </p:nvSpPr>
          <p:spPr bwMode="auto">
            <a:xfrm>
              <a:off x="500" y="2828"/>
              <a:ext cx="1248" cy="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zh-CN" altLang="en-US" sz="3500" b="1"/>
                <a:t>外壳孔的基本偏差代号</a:t>
              </a:r>
            </a:p>
          </p:txBody>
        </p:sp>
        <p:sp>
          <p:nvSpPr>
            <p:cNvPr id="53349" name="Line 101"/>
            <p:cNvSpPr>
              <a:spLocks noChangeShapeType="1"/>
            </p:cNvSpPr>
            <p:nvPr/>
          </p:nvSpPr>
          <p:spPr bwMode="auto">
            <a:xfrm>
              <a:off x="500" y="2828"/>
              <a:ext cx="451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0" name="Line 102"/>
            <p:cNvSpPr>
              <a:spLocks noChangeShapeType="1"/>
            </p:cNvSpPr>
            <p:nvPr/>
          </p:nvSpPr>
          <p:spPr bwMode="auto">
            <a:xfrm>
              <a:off x="500" y="3269"/>
              <a:ext cx="45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1" name="Line 103"/>
            <p:cNvSpPr>
              <a:spLocks noChangeShapeType="1"/>
            </p:cNvSpPr>
            <p:nvPr/>
          </p:nvSpPr>
          <p:spPr bwMode="auto">
            <a:xfrm>
              <a:off x="500" y="3595"/>
              <a:ext cx="45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2" name="Line 104"/>
            <p:cNvSpPr>
              <a:spLocks noChangeShapeType="1"/>
            </p:cNvSpPr>
            <p:nvPr/>
          </p:nvSpPr>
          <p:spPr bwMode="auto">
            <a:xfrm>
              <a:off x="500" y="3921"/>
              <a:ext cx="45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3" name="Line 105"/>
            <p:cNvSpPr>
              <a:spLocks noChangeShapeType="1"/>
            </p:cNvSpPr>
            <p:nvPr/>
          </p:nvSpPr>
          <p:spPr bwMode="auto">
            <a:xfrm>
              <a:off x="500" y="4247"/>
              <a:ext cx="451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4" name="Line 106"/>
            <p:cNvSpPr>
              <a:spLocks noChangeShapeType="1"/>
            </p:cNvSpPr>
            <p:nvPr/>
          </p:nvSpPr>
          <p:spPr bwMode="auto">
            <a:xfrm>
              <a:off x="500" y="2828"/>
              <a:ext cx="0" cy="1419"/>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5" name="Line 107"/>
            <p:cNvSpPr>
              <a:spLocks noChangeShapeType="1"/>
            </p:cNvSpPr>
            <p:nvPr/>
          </p:nvSpPr>
          <p:spPr bwMode="auto">
            <a:xfrm>
              <a:off x="1748" y="2828"/>
              <a:ext cx="0" cy="14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6" name="Line 108"/>
            <p:cNvSpPr>
              <a:spLocks noChangeShapeType="1"/>
            </p:cNvSpPr>
            <p:nvPr/>
          </p:nvSpPr>
          <p:spPr bwMode="auto">
            <a:xfrm>
              <a:off x="2852" y="2828"/>
              <a:ext cx="0" cy="14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7" name="Line 109"/>
            <p:cNvSpPr>
              <a:spLocks noChangeShapeType="1"/>
            </p:cNvSpPr>
            <p:nvPr/>
          </p:nvSpPr>
          <p:spPr bwMode="auto">
            <a:xfrm>
              <a:off x="3908" y="2828"/>
              <a:ext cx="0" cy="141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358" name="Line 110"/>
            <p:cNvSpPr>
              <a:spLocks noChangeShapeType="1"/>
            </p:cNvSpPr>
            <p:nvPr/>
          </p:nvSpPr>
          <p:spPr bwMode="auto">
            <a:xfrm>
              <a:off x="5012" y="2828"/>
              <a:ext cx="0" cy="1419"/>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3359" name="Group 111"/>
            <p:cNvGrpSpPr>
              <a:grpSpLocks/>
            </p:cNvGrpSpPr>
            <p:nvPr/>
          </p:nvGrpSpPr>
          <p:grpSpPr bwMode="auto">
            <a:xfrm>
              <a:off x="692" y="2533"/>
              <a:ext cx="3180" cy="1065"/>
              <a:chOff x="480" y="230"/>
              <a:chExt cx="3180" cy="1065"/>
            </a:xfrm>
          </p:grpSpPr>
          <p:sp>
            <p:nvSpPr>
              <p:cNvPr id="53360" name="Rectangle 112"/>
              <p:cNvSpPr>
                <a:spLocks noChangeArrowheads="1"/>
              </p:cNvSpPr>
              <p:nvPr/>
            </p:nvSpPr>
            <p:spPr bwMode="auto">
              <a:xfrm>
                <a:off x="1536" y="969"/>
                <a:ext cx="1104"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pPr>
                <a:r>
                  <a:rPr lang="en-US" altLang="zh-CN" sz="4800"/>
                  <a:t>f</a:t>
                </a:r>
              </a:p>
            </p:txBody>
          </p:sp>
          <p:sp>
            <p:nvSpPr>
              <p:cNvPr id="53361" name="Text Box 113"/>
              <p:cNvSpPr txBox="1">
                <a:spLocks noChangeArrowheads="1"/>
              </p:cNvSpPr>
              <p:nvPr/>
            </p:nvSpPr>
            <p:spPr bwMode="auto">
              <a:xfrm>
                <a:off x="480" y="230"/>
                <a:ext cx="318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b="1"/>
                  <a:t>表12.2 轴承端盖圆柱面、定位套筒孔的基本偏差</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2"/>
                                        </p:tgtEl>
                                        <p:attrNameLst>
                                          <p:attrName>style.visibility</p:attrName>
                                        </p:attrNameLst>
                                      </p:cBhvr>
                                      <p:to>
                                        <p:strVal val="visible"/>
                                      </p:to>
                                    </p:set>
                                    <p:animEffect transition="in" filter="wipe(left)">
                                      <p:cBhvr>
                                        <p:cTn id="7" dur="300"/>
                                        <p:tgtEl>
                                          <p:spTgt spid="532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3253"/>
                                        </p:tgtEl>
                                        <p:attrNameLst>
                                          <p:attrName>style.visibility</p:attrName>
                                        </p:attrNameLst>
                                      </p:cBhvr>
                                      <p:to>
                                        <p:strVal val="visible"/>
                                      </p:to>
                                    </p:set>
                                    <p:animEffect transition="in" filter="wipe(left)">
                                      <p:cBhvr>
                                        <p:cTn id="12" dur="300"/>
                                        <p:tgtEl>
                                          <p:spTgt spid="532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3256"/>
                                        </p:tgtEl>
                                        <p:attrNameLst>
                                          <p:attrName>style.visibility</p:attrName>
                                        </p:attrNameLst>
                                      </p:cBhvr>
                                      <p:to>
                                        <p:strVal val="visible"/>
                                      </p:to>
                                    </p:set>
                                    <p:animEffect transition="in" filter="wipe(left)">
                                      <p:cBhvr>
                                        <p:cTn id="17" dur="300"/>
                                        <p:tgtEl>
                                          <p:spTgt spid="532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3332"/>
                                        </p:tgtEl>
                                        <p:attrNameLst>
                                          <p:attrName>style.visibility</p:attrName>
                                        </p:attrNameLst>
                                      </p:cBhvr>
                                      <p:to>
                                        <p:strVal val="visible"/>
                                      </p:to>
                                    </p:set>
                                    <p:animEffect transition="in" filter="wipe(left)">
                                      <p:cBhvr>
                                        <p:cTn id="22" dur="300"/>
                                        <p:tgtEl>
                                          <p:spTgt spid="533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3363"/>
                                        </p:tgtEl>
                                        <p:attrNameLst>
                                          <p:attrName>style.visibility</p:attrName>
                                        </p:attrNameLst>
                                      </p:cBhvr>
                                      <p:to>
                                        <p:strVal val="visible"/>
                                      </p:to>
                                    </p:set>
                                    <p:anim calcmode="lin" valueType="num">
                                      <p:cBhvr additive="base">
                                        <p:cTn id="27" dur="2000" fill="hold"/>
                                        <p:tgtEl>
                                          <p:spTgt spid="53363"/>
                                        </p:tgtEl>
                                        <p:attrNameLst>
                                          <p:attrName>ppt_x</p:attrName>
                                        </p:attrNameLst>
                                      </p:cBhvr>
                                      <p:tavLst>
                                        <p:tav tm="0">
                                          <p:val>
                                            <p:strVal val="#ppt_x"/>
                                          </p:val>
                                        </p:tav>
                                        <p:tav tm="100000">
                                          <p:val>
                                            <p:strVal val="#ppt_x"/>
                                          </p:val>
                                        </p:tav>
                                      </p:tavLst>
                                    </p:anim>
                                    <p:anim calcmode="lin" valueType="num">
                                      <p:cBhvr additive="base">
                                        <p:cTn id="28" dur="2000" fill="hold"/>
                                        <p:tgtEl>
                                          <p:spTgt spid="53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utoUpdateAnimBg="0"/>
      <p:bldP spid="53253" grpId="0" autoUpdateAnimBg="0"/>
      <p:bldP spid="53256" grpId="0" autoUpdateAnimBg="0"/>
      <p:bldP spid="53332"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5"/>
          <p:cNvSpPr>
            <a:spLocks noGrp="1"/>
          </p:cNvSpPr>
          <p:nvPr>
            <p:ph type="sldNum" sz="quarter" idx="12"/>
          </p:nvPr>
        </p:nvSpPr>
        <p:spPr/>
        <p:txBody>
          <a:bodyPr/>
          <a:lstStyle/>
          <a:p>
            <a:fld id="{525FC0BE-691E-46D7-A500-1B6A055B2E8A}" type="slidenum">
              <a:rPr lang="zh-CN" altLang="en-US"/>
              <a:pPr/>
              <a:t>59</a:t>
            </a:fld>
            <a:endParaRPr lang="en-US" altLang="zh-CN"/>
          </a:p>
        </p:txBody>
      </p:sp>
      <p:sp>
        <p:nvSpPr>
          <p:cNvPr id="54304" name="Text Box 32"/>
          <p:cNvSpPr txBox="1">
            <a:spLocks noChangeArrowheads="1"/>
          </p:cNvSpPr>
          <p:nvPr/>
        </p:nvSpPr>
        <p:spPr bwMode="auto">
          <a:xfrm>
            <a:off x="1566718" y="349929"/>
            <a:ext cx="12493124" cy="676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sz="2800" b="1" dirty="0"/>
              <a:t>由表12.2 可确定本例中四处外壳孔与轴承端盖圆柱面的配合分别为</a:t>
            </a:r>
          </a:p>
        </p:txBody>
      </p:sp>
      <p:pic>
        <p:nvPicPr>
          <p:cNvPr id="54320" name="Picture 4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3865" y="3763483"/>
            <a:ext cx="10706177" cy="589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323" name="Oval 51"/>
          <p:cNvSpPr>
            <a:spLocks noChangeArrowheads="1"/>
          </p:cNvSpPr>
          <p:nvPr/>
        </p:nvSpPr>
        <p:spPr bwMode="auto">
          <a:xfrm>
            <a:off x="7867154" y="4742976"/>
            <a:ext cx="1239960" cy="531617"/>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54324" name="Oval 52"/>
          <p:cNvSpPr>
            <a:spLocks noChangeArrowheads="1"/>
          </p:cNvSpPr>
          <p:nvPr/>
        </p:nvSpPr>
        <p:spPr bwMode="auto">
          <a:xfrm>
            <a:off x="11251530" y="7938889"/>
            <a:ext cx="1239960" cy="637005"/>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
        <p:nvSpPr>
          <p:cNvPr id="54325" name="Rectangle 53"/>
          <p:cNvSpPr>
            <a:spLocks noChangeArrowheads="1"/>
          </p:cNvSpPr>
          <p:nvPr/>
        </p:nvSpPr>
        <p:spPr bwMode="auto">
          <a:xfrm>
            <a:off x="1004727" y="4482505"/>
            <a:ext cx="4126123" cy="3944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b="1" dirty="0"/>
              <a:t>此处配合要求不高，所以，轴承端盖圆柱面的公差等级比孔</a:t>
            </a:r>
            <a:r>
              <a:rPr lang="zh-CN" altLang="en-US" b="1" dirty="0">
                <a:solidFill>
                  <a:srgbClr val="CC0066"/>
                </a:solidFill>
              </a:rPr>
              <a:t>可低</a:t>
            </a:r>
            <a:r>
              <a:rPr lang="en-US" altLang="zh-CN" b="1" dirty="0">
                <a:solidFill>
                  <a:srgbClr val="CC0066"/>
                </a:solidFill>
              </a:rPr>
              <a:t>2~3</a:t>
            </a:r>
            <a:r>
              <a:rPr lang="zh-CN" altLang="en-US" b="1" dirty="0">
                <a:solidFill>
                  <a:srgbClr val="CC0066"/>
                </a:solidFill>
              </a:rPr>
              <a:t>级</a:t>
            </a:r>
            <a:r>
              <a:rPr lang="zh-CN" altLang="en-US" b="1" dirty="0"/>
              <a:t>。</a:t>
            </a:r>
          </a:p>
        </p:txBody>
      </p:sp>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5804" y="931485"/>
            <a:ext cx="14129761" cy="2902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304"/>
                                        </p:tgtEl>
                                        <p:attrNameLst>
                                          <p:attrName>style.visibility</p:attrName>
                                        </p:attrNameLst>
                                      </p:cBhvr>
                                      <p:to>
                                        <p:strVal val="visible"/>
                                      </p:to>
                                    </p:set>
                                    <p:animEffect transition="in" filter="wipe(left)">
                                      <p:cBhvr>
                                        <p:cTn id="7" dur="300"/>
                                        <p:tgtEl>
                                          <p:spTgt spid="543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1138"/>
                                        </p:tgtEl>
                                        <p:attrNameLst>
                                          <p:attrName>style.visibility</p:attrName>
                                        </p:attrNameLst>
                                      </p:cBhvr>
                                      <p:to>
                                        <p:strVal val="visible"/>
                                      </p:to>
                                    </p:set>
                                    <p:animEffect transition="in" filter="wipe(left)">
                                      <p:cBhvr>
                                        <p:cTn id="12" dur="500"/>
                                        <p:tgtEl>
                                          <p:spTgt spid="9113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4320"/>
                                        </p:tgtEl>
                                        <p:attrNameLst>
                                          <p:attrName>style.visibility</p:attrName>
                                        </p:attrNameLst>
                                      </p:cBhvr>
                                      <p:to>
                                        <p:strVal val="visible"/>
                                      </p:to>
                                    </p:set>
                                    <p:anim calcmode="lin" valueType="num">
                                      <p:cBhvr additive="base">
                                        <p:cTn id="17" dur="2000" fill="hold"/>
                                        <p:tgtEl>
                                          <p:spTgt spid="54320"/>
                                        </p:tgtEl>
                                        <p:attrNameLst>
                                          <p:attrName>ppt_x</p:attrName>
                                        </p:attrNameLst>
                                      </p:cBhvr>
                                      <p:tavLst>
                                        <p:tav tm="0">
                                          <p:val>
                                            <p:strVal val="#ppt_x"/>
                                          </p:val>
                                        </p:tav>
                                        <p:tav tm="100000">
                                          <p:val>
                                            <p:strVal val="#ppt_x"/>
                                          </p:val>
                                        </p:tav>
                                      </p:tavLst>
                                    </p:anim>
                                    <p:anim calcmode="lin" valueType="num">
                                      <p:cBhvr additive="base">
                                        <p:cTn id="18" dur="2000" fill="hold"/>
                                        <p:tgtEl>
                                          <p:spTgt spid="5432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4323"/>
                                        </p:tgtEl>
                                        <p:attrNameLst>
                                          <p:attrName>style.visibility</p:attrName>
                                        </p:attrNameLst>
                                      </p:cBhvr>
                                      <p:to>
                                        <p:strVal val="visible"/>
                                      </p:to>
                                    </p:set>
                                    <p:animEffect transition="in" filter="blinds(horizontal)">
                                      <p:cBhvr>
                                        <p:cTn id="23" dur="2000"/>
                                        <p:tgtEl>
                                          <p:spTgt spid="54323"/>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4324"/>
                                        </p:tgtEl>
                                        <p:attrNameLst>
                                          <p:attrName>style.visibility</p:attrName>
                                        </p:attrNameLst>
                                      </p:cBhvr>
                                      <p:to>
                                        <p:strVal val="visible"/>
                                      </p:to>
                                    </p:set>
                                    <p:animEffect transition="in" filter="box(in)">
                                      <p:cBhvr>
                                        <p:cTn id="28" dur="2000"/>
                                        <p:tgtEl>
                                          <p:spTgt spid="543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4325"/>
                                        </p:tgtEl>
                                        <p:attrNameLst>
                                          <p:attrName>style.visibility</p:attrName>
                                        </p:attrNameLst>
                                      </p:cBhvr>
                                      <p:to>
                                        <p:strVal val="visible"/>
                                      </p:to>
                                    </p:set>
                                    <p:animEffect transition="in" filter="wipe(up)">
                                      <p:cBhvr>
                                        <p:cTn id="33" dur="2000"/>
                                        <p:tgtEl>
                                          <p:spTgt spid="5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4" grpId="0" autoUpdateAnimBg="0"/>
      <p:bldP spid="54323" grpId="0" animBg="1"/>
      <p:bldP spid="54324" grpId="0" animBg="1"/>
      <p:bldP spid="543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EFA69FBA-DEAD-4A5C-BB50-98CD51CA2A21}" type="slidenum">
              <a:rPr lang="zh-CN" altLang="en-US"/>
              <a:pPr/>
              <a:t>6</a:t>
            </a:fld>
            <a:endParaRPr lang="en-US" altLang="zh-CN"/>
          </a:p>
        </p:txBody>
      </p:sp>
      <p:sp>
        <p:nvSpPr>
          <p:cNvPr id="8196" name="Text Box 4"/>
          <p:cNvSpPr txBox="1">
            <a:spLocks noChangeArrowheads="1"/>
          </p:cNvSpPr>
          <p:nvPr/>
        </p:nvSpPr>
        <p:spPr bwMode="auto">
          <a:xfrm>
            <a:off x="1341847" y="613042"/>
            <a:ext cx="963469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1. 确定齿轮的精度等级</a:t>
            </a:r>
            <a:endParaRPr lang="en-US" altLang="zh-CN" b="1" dirty="0"/>
          </a:p>
        </p:txBody>
      </p:sp>
      <p:sp>
        <p:nvSpPr>
          <p:cNvPr id="8197" name="Rectangle 5"/>
          <p:cNvSpPr>
            <a:spLocks noChangeArrowheads="1"/>
          </p:cNvSpPr>
          <p:nvPr/>
        </p:nvSpPr>
        <p:spPr bwMode="auto">
          <a:xfrm>
            <a:off x="1279858" y="1321232"/>
            <a:ext cx="1417821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确定齿轮精度等级的方法采用类比法。.由表10.4可得</a:t>
            </a:r>
          </a:p>
        </p:txBody>
      </p:sp>
      <p:sp>
        <p:nvSpPr>
          <p:cNvPr id="8201" name="Rectangle 9"/>
          <p:cNvSpPr>
            <a:spLocks noChangeArrowheads="1"/>
          </p:cNvSpPr>
          <p:nvPr/>
        </p:nvSpPr>
        <p:spPr bwMode="auto">
          <a:xfrm>
            <a:off x="1309689" y="2029421"/>
            <a:ext cx="1091406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rgbClr val="CC0066"/>
                </a:solidFill>
              </a:rPr>
              <a:t>一般减速器用齿轮精度等级为6~9级</a:t>
            </a:r>
            <a:r>
              <a:rPr lang="zh-CN" altLang="en-US" b="1" dirty="0"/>
              <a:t>。</a:t>
            </a:r>
          </a:p>
        </p:txBody>
      </p:sp>
      <p:sp>
        <p:nvSpPr>
          <p:cNvPr id="8202" name="Text Box 10"/>
          <p:cNvSpPr txBox="1">
            <a:spLocks noChangeArrowheads="1"/>
          </p:cNvSpPr>
          <p:nvPr/>
        </p:nvSpPr>
        <p:spPr bwMode="auto">
          <a:xfrm>
            <a:off x="873126" y="5957870"/>
            <a:ext cx="1499167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计算齿轮圆周线速度，确定其平稳性精度。</a:t>
            </a:r>
          </a:p>
        </p:txBody>
      </p:sp>
      <p:graphicFrame>
        <p:nvGraphicFramePr>
          <p:cNvPr id="8204" name="Object 12"/>
          <p:cNvGraphicFramePr>
            <a:graphicFrameLocks noChangeAspect="1"/>
          </p:cNvGraphicFramePr>
          <p:nvPr>
            <p:extLst>
              <p:ext uri="{D42A27DB-BD31-4B8C-83A1-F6EECF244321}">
                <p14:modId xmlns:p14="http://schemas.microsoft.com/office/powerpoint/2010/main" val="1887787376"/>
              </p:ext>
            </p:extLst>
          </p:nvPr>
        </p:nvGraphicFramePr>
        <p:xfrm>
          <a:off x="2619074" y="6684760"/>
          <a:ext cx="10613926" cy="1611248"/>
        </p:xfrm>
        <a:graphic>
          <a:graphicData uri="http://schemas.openxmlformats.org/presentationml/2006/ole">
            <mc:AlternateContent xmlns:mc="http://schemas.openxmlformats.org/markup-compatibility/2006">
              <mc:Choice xmlns:v="urn:schemas-microsoft-com:vml" Requires="v">
                <p:oleObj spid="_x0000_s8244" name="Equation" r:id="rId3" imgW="1231560" imgH="393480" progId="Equation.3">
                  <p:embed/>
                </p:oleObj>
              </mc:Choice>
              <mc:Fallback>
                <p:oleObj name="Equation" r:id="rId3" imgW="1231560" imgH="39348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9074" y="6684760"/>
                        <a:ext cx="10613926" cy="1611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207" name="Group 15"/>
          <p:cNvGrpSpPr>
            <a:grpSpLocks/>
          </p:cNvGrpSpPr>
          <p:nvPr/>
        </p:nvGrpSpPr>
        <p:grpSpPr bwMode="auto">
          <a:xfrm>
            <a:off x="727604" y="2965399"/>
            <a:ext cx="15916342" cy="2885258"/>
            <a:chOff x="222" y="1104"/>
            <a:chExt cx="5250" cy="1232"/>
          </a:xfrm>
        </p:grpSpPr>
        <p:pic>
          <p:nvPicPr>
            <p:cNvPr id="819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2" y="1104"/>
              <a:ext cx="5250" cy="1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0" name="Line 8"/>
            <p:cNvSpPr>
              <a:spLocks noChangeShapeType="1"/>
            </p:cNvSpPr>
            <p:nvPr/>
          </p:nvSpPr>
          <p:spPr bwMode="auto">
            <a:xfrm>
              <a:off x="2112" y="2112"/>
              <a:ext cx="1584"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06" name="Rectangle 14"/>
            <p:cNvSpPr>
              <a:spLocks noChangeArrowheads="1"/>
            </p:cNvSpPr>
            <p:nvPr/>
          </p:nvSpPr>
          <p:spPr bwMode="auto">
            <a:xfrm>
              <a:off x="3072" y="1920"/>
              <a:ext cx="576" cy="192"/>
            </a:xfrm>
            <a:prstGeom prst="rect">
              <a:avLst/>
            </a:prstGeom>
            <a:noFill/>
            <a:ln w="28575">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6"/>
                                        </p:tgtEl>
                                        <p:attrNameLst>
                                          <p:attrName>style.visibility</p:attrName>
                                        </p:attrNameLst>
                                      </p:cBhvr>
                                      <p:to>
                                        <p:strVal val="visible"/>
                                      </p:to>
                                    </p:set>
                                    <p:animEffect transition="in" filter="wipe(left)">
                                      <p:cBhvr>
                                        <p:cTn id="7" dur="300"/>
                                        <p:tgtEl>
                                          <p:spTgt spid="81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7"/>
                                        </p:tgtEl>
                                        <p:attrNameLst>
                                          <p:attrName>style.visibility</p:attrName>
                                        </p:attrNameLst>
                                      </p:cBhvr>
                                      <p:to>
                                        <p:strVal val="visible"/>
                                      </p:to>
                                    </p:set>
                                    <p:animEffect transition="in" filter="wipe(left)">
                                      <p:cBhvr>
                                        <p:cTn id="12" dur="300"/>
                                        <p:tgtEl>
                                          <p:spTgt spid="81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nodeType="clickEffect">
                                  <p:stCondLst>
                                    <p:cond delay="0"/>
                                  </p:stCondLst>
                                  <p:childTnLst>
                                    <p:set>
                                      <p:cBhvr>
                                        <p:cTn id="16" dur="1" fill="hold">
                                          <p:stCondLst>
                                            <p:cond delay="0"/>
                                          </p:stCondLst>
                                        </p:cTn>
                                        <p:tgtEl>
                                          <p:spTgt spid="8207"/>
                                        </p:tgtEl>
                                        <p:attrNameLst>
                                          <p:attrName>style.visibility</p:attrName>
                                        </p:attrNameLst>
                                      </p:cBhvr>
                                      <p:to>
                                        <p:strVal val="visible"/>
                                      </p:to>
                                    </p:set>
                                    <p:anim calcmode="lin" valueType="num">
                                      <p:cBhvr>
                                        <p:cTn id="17" dur="500" fill="hold"/>
                                        <p:tgtEl>
                                          <p:spTgt spid="8207"/>
                                        </p:tgtEl>
                                        <p:attrNameLst>
                                          <p:attrName>ppt_x</p:attrName>
                                        </p:attrNameLst>
                                      </p:cBhvr>
                                      <p:tavLst>
                                        <p:tav tm="0">
                                          <p:val>
                                            <p:strVal val="#ppt_x-#ppt_w/2"/>
                                          </p:val>
                                        </p:tav>
                                        <p:tav tm="100000">
                                          <p:val>
                                            <p:strVal val="#ppt_x"/>
                                          </p:val>
                                        </p:tav>
                                      </p:tavLst>
                                    </p:anim>
                                    <p:anim calcmode="lin" valueType="num">
                                      <p:cBhvr>
                                        <p:cTn id="18" dur="500" fill="hold"/>
                                        <p:tgtEl>
                                          <p:spTgt spid="8207"/>
                                        </p:tgtEl>
                                        <p:attrNameLst>
                                          <p:attrName>ppt_y</p:attrName>
                                        </p:attrNameLst>
                                      </p:cBhvr>
                                      <p:tavLst>
                                        <p:tav tm="0">
                                          <p:val>
                                            <p:strVal val="#ppt_y"/>
                                          </p:val>
                                        </p:tav>
                                        <p:tav tm="100000">
                                          <p:val>
                                            <p:strVal val="#ppt_y"/>
                                          </p:val>
                                        </p:tav>
                                      </p:tavLst>
                                    </p:anim>
                                    <p:anim calcmode="lin" valueType="num">
                                      <p:cBhvr>
                                        <p:cTn id="19" dur="500" fill="hold"/>
                                        <p:tgtEl>
                                          <p:spTgt spid="8207"/>
                                        </p:tgtEl>
                                        <p:attrNameLst>
                                          <p:attrName>ppt_w</p:attrName>
                                        </p:attrNameLst>
                                      </p:cBhvr>
                                      <p:tavLst>
                                        <p:tav tm="0">
                                          <p:val>
                                            <p:fltVal val="0"/>
                                          </p:val>
                                        </p:tav>
                                        <p:tav tm="100000">
                                          <p:val>
                                            <p:strVal val="#ppt_w"/>
                                          </p:val>
                                        </p:tav>
                                      </p:tavLst>
                                    </p:anim>
                                    <p:anim calcmode="lin" valueType="num">
                                      <p:cBhvr>
                                        <p:cTn id="20" dur="500" fill="hold"/>
                                        <p:tgtEl>
                                          <p:spTgt spid="8207"/>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iterate type="wd">
                                    <p:tmPct val="100000"/>
                                  </p:iterate>
                                  <p:childTnLst>
                                    <p:set>
                                      <p:cBhvr>
                                        <p:cTn id="24" dur="1" fill="hold">
                                          <p:stCondLst>
                                            <p:cond delay="0"/>
                                          </p:stCondLst>
                                        </p:cTn>
                                        <p:tgtEl>
                                          <p:spTgt spid="8201"/>
                                        </p:tgtEl>
                                        <p:attrNameLst>
                                          <p:attrName>style.visibility</p:attrName>
                                        </p:attrNameLst>
                                      </p:cBhvr>
                                      <p:to>
                                        <p:strVal val="visible"/>
                                      </p:to>
                                    </p:set>
                                    <p:animEffect transition="in" filter="wipe(left)">
                                      <p:cBhvr>
                                        <p:cTn id="25" dur="300"/>
                                        <p:tgtEl>
                                          <p:spTgt spid="820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8202"/>
                                        </p:tgtEl>
                                        <p:attrNameLst>
                                          <p:attrName>style.visibility</p:attrName>
                                        </p:attrNameLst>
                                      </p:cBhvr>
                                      <p:to>
                                        <p:strVal val="visible"/>
                                      </p:to>
                                    </p:set>
                                    <p:animEffect transition="in" filter="wipe(left)">
                                      <p:cBhvr>
                                        <p:cTn id="30" dur="300"/>
                                        <p:tgtEl>
                                          <p:spTgt spid="820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8" fill="hold" nodeType="clickEffect">
                                  <p:stCondLst>
                                    <p:cond delay="0"/>
                                  </p:stCondLst>
                                  <p:childTnLst>
                                    <p:set>
                                      <p:cBhvr>
                                        <p:cTn id="34" dur="1" fill="hold">
                                          <p:stCondLst>
                                            <p:cond delay="0"/>
                                          </p:stCondLst>
                                        </p:cTn>
                                        <p:tgtEl>
                                          <p:spTgt spid="8204"/>
                                        </p:tgtEl>
                                        <p:attrNameLst>
                                          <p:attrName>style.visibility</p:attrName>
                                        </p:attrNameLst>
                                      </p:cBhvr>
                                      <p:to>
                                        <p:strVal val="visible"/>
                                      </p:to>
                                    </p:set>
                                    <p:anim calcmode="lin" valueType="num">
                                      <p:cBhvr>
                                        <p:cTn id="35" dur="500" fill="hold"/>
                                        <p:tgtEl>
                                          <p:spTgt spid="8204"/>
                                        </p:tgtEl>
                                        <p:attrNameLst>
                                          <p:attrName>ppt_x</p:attrName>
                                        </p:attrNameLst>
                                      </p:cBhvr>
                                      <p:tavLst>
                                        <p:tav tm="0">
                                          <p:val>
                                            <p:strVal val="#ppt_x-#ppt_w/2"/>
                                          </p:val>
                                        </p:tav>
                                        <p:tav tm="100000">
                                          <p:val>
                                            <p:strVal val="#ppt_x"/>
                                          </p:val>
                                        </p:tav>
                                      </p:tavLst>
                                    </p:anim>
                                    <p:anim calcmode="lin" valueType="num">
                                      <p:cBhvr>
                                        <p:cTn id="36" dur="500" fill="hold"/>
                                        <p:tgtEl>
                                          <p:spTgt spid="8204"/>
                                        </p:tgtEl>
                                        <p:attrNameLst>
                                          <p:attrName>ppt_y</p:attrName>
                                        </p:attrNameLst>
                                      </p:cBhvr>
                                      <p:tavLst>
                                        <p:tav tm="0">
                                          <p:val>
                                            <p:strVal val="#ppt_y"/>
                                          </p:val>
                                        </p:tav>
                                        <p:tav tm="100000">
                                          <p:val>
                                            <p:strVal val="#ppt_y"/>
                                          </p:val>
                                        </p:tav>
                                      </p:tavLst>
                                    </p:anim>
                                    <p:anim calcmode="lin" valueType="num">
                                      <p:cBhvr>
                                        <p:cTn id="37" dur="500" fill="hold"/>
                                        <p:tgtEl>
                                          <p:spTgt spid="8204"/>
                                        </p:tgtEl>
                                        <p:attrNameLst>
                                          <p:attrName>ppt_w</p:attrName>
                                        </p:attrNameLst>
                                      </p:cBhvr>
                                      <p:tavLst>
                                        <p:tav tm="0">
                                          <p:val>
                                            <p:fltVal val="0"/>
                                          </p:val>
                                        </p:tav>
                                        <p:tav tm="100000">
                                          <p:val>
                                            <p:strVal val="#ppt_w"/>
                                          </p:val>
                                        </p:tav>
                                      </p:tavLst>
                                    </p:anim>
                                    <p:anim calcmode="lin" valueType="num">
                                      <p:cBhvr>
                                        <p:cTn id="38" dur="500" fill="hold"/>
                                        <p:tgtEl>
                                          <p:spTgt spid="82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utoUpdateAnimBg="0"/>
      <p:bldP spid="8197" grpId="0" autoUpdateAnimBg="0"/>
      <p:bldP spid="8201" grpId="0" autoUpdateAnimBg="0"/>
      <p:bldP spid="8202"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灯片编号占位符 5"/>
          <p:cNvSpPr>
            <a:spLocks noGrp="1"/>
          </p:cNvSpPr>
          <p:nvPr>
            <p:ph type="sldNum" sz="quarter" idx="12"/>
          </p:nvPr>
        </p:nvSpPr>
        <p:spPr/>
        <p:txBody>
          <a:bodyPr/>
          <a:lstStyle/>
          <a:p>
            <a:fld id="{C2272D6F-D849-4E64-A38E-AAE1AB256D01}" type="slidenum">
              <a:rPr lang="zh-CN" altLang="en-US"/>
              <a:pPr/>
              <a:t>60</a:t>
            </a:fld>
            <a:endParaRPr lang="en-US" altLang="zh-CN"/>
          </a:p>
        </p:txBody>
      </p:sp>
      <p:sp>
        <p:nvSpPr>
          <p:cNvPr id="55300" name="Text Box 4"/>
          <p:cNvSpPr txBox="1">
            <a:spLocks noChangeArrowheads="1"/>
          </p:cNvSpPr>
          <p:nvPr/>
        </p:nvSpPr>
        <p:spPr bwMode="auto">
          <a:xfrm>
            <a:off x="1050513" y="292091"/>
            <a:ext cx="12361257" cy="590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2800" b="1" dirty="0"/>
              <a:t>3. 套筒孔与轴颈的配合：套筒用于从动齿轮与轴承内圈的轴向定位。</a:t>
            </a:r>
          </a:p>
        </p:txBody>
      </p:sp>
      <p:sp>
        <p:nvSpPr>
          <p:cNvPr id="55302" name="Text Box 6"/>
          <p:cNvSpPr txBox="1">
            <a:spLocks noChangeArrowheads="1"/>
          </p:cNvSpPr>
          <p:nvPr/>
        </p:nvSpPr>
        <p:spPr bwMode="auto">
          <a:xfrm>
            <a:off x="769875" y="4526952"/>
            <a:ext cx="4468702" cy="231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 根据已经确定的轴颈基本偏差（</a:t>
            </a:r>
            <a:r>
              <a:rPr lang="zh-CN" altLang="en-US" sz="3500" b="1" dirty="0">
                <a:solidFill>
                  <a:srgbClr val="CC0066"/>
                </a:solidFill>
              </a:rPr>
              <a:t> </a:t>
            </a:r>
            <a:r>
              <a:rPr lang="en-US" altLang="zh-CN" sz="3500" b="1" dirty="0">
                <a:solidFill>
                  <a:srgbClr val="CC0066"/>
                </a:solidFill>
              </a:rPr>
              <a:t>k</a:t>
            </a:r>
            <a:r>
              <a:rPr lang="en-US" altLang="zh-CN" sz="3500" b="1" dirty="0"/>
              <a:t>）→</a:t>
            </a:r>
            <a:r>
              <a:rPr lang="zh-CN" altLang="en-US" sz="3500" b="1" dirty="0"/>
              <a:t>套筒孔的基本偏差，见表12.2。</a:t>
            </a:r>
          </a:p>
        </p:txBody>
      </p:sp>
      <p:sp>
        <p:nvSpPr>
          <p:cNvPr id="55333" name="Text Box 37"/>
          <p:cNvSpPr txBox="1">
            <a:spLocks noChangeArrowheads="1"/>
          </p:cNvSpPr>
          <p:nvPr/>
        </p:nvSpPr>
        <p:spPr bwMode="auto">
          <a:xfrm>
            <a:off x="1229771" y="6758811"/>
            <a:ext cx="2886163" cy="145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3500" b="1" dirty="0"/>
              <a:t>套筒孔与轴</a:t>
            </a:r>
          </a:p>
          <a:p>
            <a:pPr>
              <a:lnSpc>
                <a:spcPct val="120000"/>
              </a:lnSpc>
            </a:pPr>
            <a:r>
              <a:rPr lang="zh-CN" altLang="en-US" sz="3500" b="1" dirty="0"/>
              <a:t>颈的配合为</a:t>
            </a:r>
          </a:p>
        </p:txBody>
      </p:sp>
      <p:pic>
        <p:nvPicPr>
          <p:cNvPr id="55371" name="Picture 7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897" y="3763483"/>
            <a:ext cx="11414289" cy="628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400" name="Oval 104"/>
          <p:cNvSpPr>
            <a:spLocks noChangeArrowheads="1"/>
          </p:cNvSpPr>
          <p:nvPr/>
        </p:nvSpPr>
        <p:spPr bwMode="auto">
          <a:xfrm>
            <a:off x="11620446" y="7077312"/>
            <a:ext cx="1100501" cy="637005"/>
          </a:xfrm>
          <a:prstGeom prst="ellipse">
            <a:avLst/>
          </a:prstGeom>
          <a:noFill/>
          <a:ln w="3810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pic>
        <p:nvPicPr>
          <p:cNvPr id="901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771" y="842963"/>
            <a:ext cx="13058775"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5302"/>
                                        </p:tgtEl>
                                        <p:attrNameLst>
                                          <p:attrName>style.visibility</p:attrName>
                                        </p:attrNameLst>
                                      </p:cBhvr>
                                      <p:to>
                                        <p:strVal val="visible"/>
                                      </p:to>
                                    </p:set>
                                    <p:animEffect transition="in" filter="wipe(left)">
                                      <p:cBhvr>
                                        <p:cTn id="7" dur="300"/>
                                        <p:tgtEl>
                                          <p:spTgt spid="55302"/>
                                        </p:tgtEl>
                                      </p:cBhvr>
                                    </p:animEffect>
                                  </p:childTnLst>
                                </p:cTn>
                              </p:par>
                            </p:childTnLst>
                          </p:cTn>
                        </p:par>
                        <p:par>
                          <p:cTn id="8" fill="hold">
                            <p:stCondLst>
                              <p:cond delay="66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55300"/>
                                        </p:tgtEl>
                                        <p:attrNameLst>
                                          <p:attrName>style.visibility</p:attrName>
                                        </p:attrNameLst>
                                      </p:cBhvr>
                                      <p:to>
                                        <p:strVal val="visible"/>
                                      </p:to>
                                    </p:set>
                                    <p:animEffect transition="in" filter="wipe(left)">
                                      <p:cBhvr>
                                        <p:cTn id="11" dur="300"/>
                                        <p:tgtEl>
                                          <p:spTgt spid="5530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0114"/>
                                        </p:tgtEl>
                                        <p:attrNameLst>
                                          <p:attrName>style.visibility</p:attrName>
                                        </p:attrNameLst>
                                      </p:cBhvr>
                                      <p:to>
                                        <p:strVal val="visible"/>
                                      </p:to>
                                    </p:set>
                                    <p:anim calcmode="lin" valueType="num">
                                      <p:cBhvr additive="base">
                                        <p:cTn id="16" dur="500" fill="hold"/>
                                        <p:tgtEl>
                                          <p:spTgt spid="90114"/>
                                        </p:tgtEl>
                                        <p:attrNameLst>
                                          <p:attrName>ppt_x</p:attrName>
                                        </p:attrNameLst>
                                      </p:cBhvr>
                                      <p:tavLst>
                                        <p:tav tm="0">
                                          <p:val>
                                            <p:strVal val="0-#ppt_w/2"/>
                                          </p:val>
                                        </p:tav>
                                        <p:tav tm="100000">
                                          <p:val>
                                            <p:strVal val="#ppt_x"/>
                                          </p:val>
                                        </p:tav>
                                      </p:tavLst>
                                    </p:anim>
                                    <p:anim calcmode="lin" valueType="num">
                                      <p:cBhvr additive="base">
                                        <p:cTn id="17" dur="500" fill="hold"/>
                                        <p:tgtEl>
                                          <p:spTgt spid="9011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5333"/>
                                        </p:tgtEl>
                                        <p:attrNameLst>
                                          <p:attrName>style.visibility</p:attrName>
                                        </p:attrNameLst>
                                      </p:cBhvr>
                                      <p:to>
                                        <p:strVal val="visible"/>
                                      </p:to>
                                    </p:set>
                                    <p:animEffect transition="in" filter="wipe(left)">
                                      <p:cBhvr>
                                        <p:cTn id="22" dur="300"/>
                                        <p:tgtEl>
                                          <p:spTgt spid="5533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5371"/>
                                        </p:tgtEl>
                                        <p:attrNameLst>
                                          <p:attrName>style.visibility</p:attrName>
                                        </p:attrNameLst>
                                      </p:cBhvr>
                                      <p:to>
                                        <p:strVal val="visible"/>
                                      </p:to>
                                    </p:set>
                                    <p:anim calcmode="lin" valueType="num">
                                      <p:cBhvr additive="base">
                                        <p:cTn id="27" dur="2000" fill="hold"/>
                                        <p:tgtEl>
                                          <p:spTgt spid="55371"/>
                                        </p:tgtEl>
                                        <p:attrNameLst>
                                          <p:attrName>ppt_x</p:attrName>
                                        </p:attrNameLst>
                                      </p:cBhvr>
                                      <p:tavLst>
                                        <p:tav tm="0">
                                          <p:val>
                                            <p:strVal val="#ppt_x"/>
                                          </p:val>
                                        </p:tav>
                                        <p:tav tm="100000">
                                          <p:val>
                                            <p:strVal val="#ppt_x"/>
                                          </p:val>
                                        </p:tav>
                                      </p:tavLst>
                                    </p:anim>
                                    <p:anim calcmode="lin" valueType="num">
                                      <p:cBhvr additive="base">
                                        <p:cTn id="28" dur="2000" fill="hold"/>
                                        <p:tgtEl>
                                          <p:spTgt spid="5537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5400"/>
                                        </p:tgtEl>
                                        <p:attrNameLst>
                                          <p:attrName>style.visibility</p:attrName>
                                        </p:attrNameLst>
                                      </p:cBhvr>
                                      <p:to>
                                        <p:strVal val="visible"/>
                                      </p:to>
                                    </p:set>
                                    <p:animEffect transition="in" filter="blinds(horizontal)">
                                      <p:cBhvr>
                                        <p:cTn id="33" dur="2000"/>
                                        <p:tgtEl>
                                          <p:spTgt spid="55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utoUpdateAnimBg="0"/>
      <p:bldP spid="55302" grpId="0" autoUpdateAnimBg="0"/>
      <p:bldP spid="55333" grpId="0" autoUpdateAnimBg="0"/>
      <p:bldP spid="5540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1C14DFF-72C5-48CD-AAE1-2BB63E3DA529}" type="slidenum">
              <a:rPr lang="zh-CN" altLang="en-US"/>
              <a:pPr/>
              <a:t>61</a:t>
            </a:fld>
            <a:endParaRPr lang="en-US" altLang="zh-CN"/>
          </a:p>
        </p:txBody>
      </p:sp>
      <p:sp>
        <p:nvSpPr>
          <p:cNvPr id="56324" name="Text Box 4"/>
          <p:cNvSpPr txBox="1">
            <a:spLocks noChangeArrowheads="1"/>
          </p:cNvSpPr>
          <p:nvPr/>
        </p:nvSpPr>
        <p:spPr bwMode="auto">
          <a:xfrm>
            <a:off x="1583161" y="396364"/>
            <a:ext cx="11756601"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3500" b="1" dirty="0"/>
              <a:t>4.  传动齿轮基准孔与输出轴轴径的配合 </a:t>
            </a:r>
          </a:p>
        </p:txBody>
      </p:sp>
      <p:sp>
        <p:nvSpPr>
          <p:cNvPr id="56325" name="Text Box 5"/>
          <p:cNvSpPr txBox="1">
            <a:spLocks noChangeArrowheads="1"/>
          </p:cNvSpPr>
          <p:nvPr/>
        </p:nvSpPr>
        <p:spPr bwMode="auto">
          <a:xfrm>
            <a:off x="1560707" y="898245"/>
            <a:ext cx="13867287" cy="80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sz="3500" b="1" dirty="0"/>
              <a:t>考虑到输出轴上齿轮传递的扭矩较大，应采用</a:t>
            </a:r>
            <a:r>
              <a:rPr lang="zh-CN" altLang="en-US" sz="3500" b="1" dirty="0">
                <a:solidFill>
                  <a:srgbClr val="CC0066"/>
                </a:solidFill>
              </a:rPr>
              <a:t>过盈配合并加键联结</a:t>
            </a:r>
            <a:r>
              <a:rPr lang="zh-CN" altLang="en-US" sz="3500" b="1" dirty="0"/>
              <a:t>。</a:t>
            </a:r>
          </a:p>
        </p:txBody>
      </p:sp>
      <p:pic>
        <p:nvPicPr>
          <p:cNvPr id="5632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0011" y="2591980"/>
            <a:ext cx="12892000" cy="7102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30" name="Rectangle 10"/>
          <p:cNvSpPr>
            <a:spLocks noChangeArrowheads="1"/>
          </p:cNvSpPr>
          <p:nvPr/>
        </p:nvSpPr>
        <p:spPr bwMode="auto">
          <a:xfrm>
            <a:off x="9968180" y="5482460"/>
            <a:ext cx="1925120" cy="742391"/>
          </a:xfrm>
          <a:prstGeom prst="rect">
            <a:avLst/>
          </a:prstGeom>
          <a:noFill/>
          <a:ln w="38100">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mc:AlternateContent xmlns:mc="http://schemas.openxmlformats.org/markup-compatibility/2006" xmlns:a14="http://schemas.microsoft.com/office/drawing/2010/main">
        <mc:Choice Requires="a14">
          <p:sp>
            <p:nvSpPr>
              <p:cNvPr id="8" name="Text Box 6"/>
              <p:cNvSpPr txBox="1">
                <a:spLocks noChangeArrowheads="1"/>
              </p:cNvSpPr>
              <p:nvPr/>
            </p:nvSpPr>
            <p:spPr bwMode="auto">
              <a:xfrm>
                <a:off x="739392" y="1517968"/>
                <a:ext cx="15416453" cy="12363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157589" tIns="78794" rIns="157589" bIns="78794">
                <a:spAutoFit/>
              </a:bodyPr>
              <a:lstStyle/>
              <a:p>
                <a:r>
                  <a:rPr lang="zh-CN" altLang="en-US" sz="3500" b="1" dirty="0"/>
                  <a:t>        已经确定了齿轮基准孔的公差带代号为</a:t>
                </a:r>
                <a14:m>
                  <m:oMath xmlns:m="http://schemas.openxmlformats.org/officeDocument/2006/math">
                    <m:r>
                      <a:rPr lang="en-US" altLang="zh-CN" sz="3500" b="1" i="1" dirty="0">
                        <a:solidFill>
                          <a:srgbClr val="CC0066"/>
                        </a:solidFill>
                        <a:latin typeface="Cambria Math"/>
                        <a:ea typeface="Cambria Math"/>
                      </a:rPr>
                      <m:t>∅</m:t>
                    </m:r>
                  </m:oMath>
                </a14:m>
                <a:r>
                  <a:rPr lang="en-US" altLang="zh-CN" sz="3500" b="1" dirty="0">
                    <a:solidFill>
                      <a:srgbClr val="CC0066"/>
                    </a:solidFill>
                  </a:rPr>
                  <a:t>58H7</a:t>
                </a:r>
                <a:r>
                  <a:rPr lang="en-US" altLang="zh-CN" sz="3500" b="1" dirty="0"/>
                  <a:t>,</a:t>
                </a:r>
                <a:r>
                  <a:rPr lang="zh-CN" altLang="en-US" sz="3500" b="1" dirty="0"/>
                  <a:t>输出轴的公差带代号选为</a:t>
                </a:r>
                <a14:m>
                  <m:oMath xmlns:m="http://schemas.openxmlformats.org/officeDocument/2006/math">
                    <m:r>
                      <a:rPr lang="en-US" altLang="zh-CN" sz="3500" b="1" i="1" dirty="0">
                        <a:solidFill>
                          <a:srgbClr val="CC0066"/>
                        </a:solidFill>
                        <a:latin typeface="Cambria Math"/>
                        <a:ea typeface="Cambria Math"/>
                      </a:rPr>
                      <m:t>∅</m:t>
                    </m:r>
                  </m:oMath>
                </a14:m>
                <a:r>
                  <a:rPr lang="en-US" altLang="zh-CN" sz="3500" b="1" dirty="0">
                    <a:solidFill>
                      <a:srgbClr val="CC0066"/>
                    </a:solidFill>
                  </a:rPr>
                  <a:t>58r6</a:t>
                </a:r>
                <a:r>
                  <a:rPr lang="en-US" altLang="zh-CN" sz="3500" b="1" dirty="0"/>
                  <a:t>。</a:t>
                </a:r>
                <a:r>
                  <a:rPr lang="zh-CN" altLang="en-US" sz="3500" b="1" dirty="0"/>
                  <a:t>故齿轮基准孔与轴的配合代号为</a:t>
                </a:r>
                <a:endParaRPr lang="en-US" altLang="zh-CN" sz="3500" b="1" dirty="0"/>
              </a:p>
            </p:txBody>
          </p:sp>
        </mc:Choice>
        <mc:Fallback xmlns="">
          <p:sp>
            <p:nvSpPr>
              <p:cNvPr id="8" name="Text Box 6"/>
              <p:cNvSpPr txBox="1">
                <a:spLocks noRot="1" noChangeAspect="1" noMove="1" noResize="1" noEditPoints="1" noAdjustHandles="1" noChangeArrowheads="1" noChangeShapeType="1" noTextEdit="1"/>
              </p:cNvSpPr>
              <p:nvPr/>
            </p:nvSpPr>
            <p:spPr bwMode="auto">
              <a:xfrm>
                <a:off x="739392" y="1517968"/>
                <a:ext cx="15416453" cy="1236345"/>
              </a:xfrm>
              <a:prstGeom prst="rect">
                <a:avLst/>
              </a:prstGeom>
              <a:blipFill rotWithShape="1">
                <a:blip r:embed="rId3"/>
                <a:stretch>
                  <a:fillRect t="-7389" b="-1477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4"/>
                                        </p:tgtEl>
                                        <p:attrNameLst>
                                          <p:attrName>style.visibility</p:attrName>
                                        </p:attrNameLst>
                                      </p:cBhvr>
                                      <p:to>
                                        <p:strVal val="visible"/>
                                      </p:to>
                                    </p:set>
                                    <p:animEffect transition="in" filter="wipe(left)">
                                      <p:cBhvr>
                                        <p:cTn id="7" dur="3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6328"/>
                                        </p:tgtEl>
                                        <p:attrNameLst>
                                          <p:attrName>style.visibility</p:attrName>
                                        </p:attrNameLst>
                                      </p:cBhvr>
                                      <p:to>
                                        <p:strVal val="visible"/>
                                      </p:to>
                                    </p:set>
                                    <p:anim calcmode="lin" valueType="num">
                                      <p:cBhvr additive="base">
                                        <p:cTn id="12" dur="2000" fill="hold"/>
                                        <p:tgtEl>
                                          <p:spTgt spid="56328"/>
                                        </p:tgtEl>
                                        <p:attrNameLst>
                                          <p:attrName>ppt_x</p:attrName>
                                        </p:attrNameLst>
                                      </p:cBhvr>
                                      <p:tavLst>
                                        <p:tav tm="0">
                                          <p:val>
                                            <p:strVal val="#ppt_x"/>
                                          </p:val>
                                        </p:tav>
                                        <p:tav tm="100000">
                                          <p:val>
                                            <p:strVal val="#ppt_x"/>
                                          </p:val>
                                        </p:tav>
                                      </p:tavLst>
                                    </p:anim>
                                    <p:anim calcmode="lin" valueType="num">
                                      <p:cBhvr additive="base">
                                        <p:cTn id="13" dur="2000" fill="hold"/>
                                        <p:tgtEl>
                                          <p:spTgt spid="5632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6325"/>
                                        </p:tgtEl>
                                        <p:attrNameLst>
                                          <p:attrName>style.visibility</p:attrName>
                                        </p:attrNameLst>
                                      </p:cBhvr>
                                      <p:to>
                                        <p:strVal val="visible"/>
                                      </p:to>
                                    </p:set>
                                    <p:animEffect transition="in" filter="wipe(left)">
                                      <p:cBhvr>
                                        <p:cTn id="18" dur="300"/>
                                        <p:tgtEl>
                                          <p:spTgt spid="5632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6330"/>
                                        </p:tgtEl>
                                        <p:attrNameLst>
                                          <p:attrName>style.visibility</p:attrName>
                                        </p:attrNameLst>
                                      </p:cBhvr>
                                      <p:to>
                                        <p:strVal val="visible"/>
                                      </p:to>
                                    </p:set>
                                    <p:animEffect transition="in" filter="blinds(horizontal)">
                                      <p:cBhvr>
                                        <p:cTn id="23" dur="2000"/>
                                        <p:tgtEl>
                                          <p:spTgt spid="5633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
                                        </p:tgtEl>
                                        <p:attrNameLst>
                                          <p:attrName>style.visibility</p:attrName>
                                        </p:attrNameLst>
                                      </p:cBhvr>
                                      <p:to>
                                        <p:strVal val="visible"/>
                                      </p:to>
                                    </p:set>
                                    <p:animEffect transition="in" filter="wipe(left)">
                                      <p:cBhvr>
                                        <p:cTn id="28"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autoUpdateAnimBg="0"/>
      <p:bldP spid="56330" grpId="0" animBg="1"/>
      <p:bldP spid="8"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D89EFDC-8399-4FAF-BF34-A2893B1697B5}" type="slidenum">
              <a:rPr lang="zh-CN" altLang="en-US"/>
              <a:pPr/>
              <a:t>62</a:t>
            </a:fld>
            <a:endParaRPr lang="en-US" altLang="zh-CN"/>
          </a:p>
        </p:txBody>
      </p:sp>
      <p:sp>
        <p:nvSpPr>
          <p:cNvPr id="57348" name="Text Box 4"/>
          <p:cNvSpPr txBox="1">
            <a:spLocks noChangeArrowheads="1"/>
          </p:cNvSpPr>
          <p:nvPr/>
        </p:nvSpPr>
        <p:spPr bwMode="auto">
          <a:xfrm>
            <a:off x="1438435" y="344354"/>
            <a:ext cx="6428719" cy="83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400" b="1" dirty="0"/>
              <a:t>12.2.2  特性尺寸 </a:t>
            </a:r>
          </a:p>
        </p:txBody>
      </p:sp>
      <p:sp>
        <p:nvSpPr>
          <p:cNvPr id="57349" name="Text Box 5"/>
          <p:cNvSpPr txBox="1">
            <a:spLocks noChangeArrowheads="1"/>
          </p:cNvSpPr>
          <p:nvPr/>
        </p:nvSpPr>
        <p:spPr bwMode="auto">
          <a:xfrm>
            <a:off x="1198905" y="1058355"/>
            <a:ext cx="14621811" cy="80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3500" b="1" dirty="0"/>
              <a:t>减速器的特性尺寸主要是指传动件的中心距及其上、下偏差。</a:t>
            </a:r>
          </a:p>
        </p:txBody>
      </p:sp>
      <p:sp>
        <p:nvSpPr>
          <p:cNvPr id="57350" name="Text Box 6"/>
          <p:cNvSpPr txBox="1">
            <a:spLocks noChangeArrowheads="1"/>
          </p:cNvSpPr>
          <p:nvPr/>
        </p:nvSpPr>
        <p:spPr bwMode="auto">
          <a:xfrm>
            <a:off x="1195873" y="1732831"/>
            <a:ext cx="15816297" cy="80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3500" b="1" dirty="0"/>
              <a:t>如上所述，该减速器中斜齿轮传动中心距为150,其上下偏差为 </a:t>
            </a:r>
            <a:r>
              <a:rPr lang="zh-CN" altLang="en-US" sz="3500" b="1" dirty="0">
                <a:solidFill>
                  <a:srgbClr val="CC0066"/>
                </a:solidFill>
              </a:rPr>
              <a:t>±0.0315</a:t>
            </a:r>
            <a:endParaRPr lang="zh-CN" altLang="en-US" sz="3500" b="1" dirty="0"/>
          </a:p>
        </p:txBody>
      </p:sp>
      <p:pic>
        <p:nvPicPr>
          <p:cNvPr id="5735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4128" y="2826711"/>
            <a:ext cx="12790674" cy="7046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4" name="Oval 10"/>
          <p:cNvSpPr>
            <a:spLocks noChangeArrowheads="1"/>
          </p:cNvSpPr>
          <p:nvPr/>
        </p:nvSpPr>
        <p:spPr bwMode="auto">
          <a:xfrm>
            <a:off x="6942558" y="2508209"/>
            <a:ext cx="2640598" cy="955507"/>
          </a:xfrm>
          <a:prstGeom prst="ellipse">
            <a:avLst/>
          </a:prstGeom>
          <a:noFill/>
          <a:ln w="57150">
            <a:solidFill>
              <a:srgbClr val="CC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48"/>
                                        </p:tgtEl>
                                        <p:attrNameLst>
                                          <p:attrName>style.visibility</p:attrName>
                                        </p:attrNameLst>
                                      </p:cBhvr>
                                      <p:to>
                                        <p:strVal val="visible"/>
                                      </p:to>
                                    </p:set>
                                    <p:animEffect transition="in" filter="wipe(left)">
                                      <p:cBhvr>
                                        <p:cTn id="7" dur="300"/>
                                        <p:tgtEl>
                                          <p:spTgt spid="573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7349"/>
                                        </p:tgtEl>
                                        <p:attrNameLst>
                                          <p:attrName>style.visibility</p:attrName>
                                        </p:attrNameLst>
                                      </p:cBhvr>
                                      <p:to>
                                        <p:strVal val="visible"/>
                                      </p:to>
                                    </p:set>
                                    <p:animEffect transition="in" filter="wipe(left)">
                                      <p:cBhvr>
                                        <p:cTn id="12" dur="300"/>
                                        <p:tgtEl>
                                          <p:spTgt spid="573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7350"/>
                                        </p:tgtEl>
                                        <p:attrNameLst>
                                          <p:attrName>style.visibility</p:attrName>
                                        </p:attrNameLst>
                                      </p:cBhvr>
                                      <p:to>
                                        <p:strVal val="visible"/>
                                      </p:to>
                                    </p:set>
                                    <p:animEffect transition="in" filter="wipe(left)">
                                      <p:cBhvr>
                                        <p:cTn id="17" dur="300"/>
                                        <p:tgtEl>
                                          <p:spTgt spid="573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7353"/>
                                        </p:tgtEl>
                                        <p:attrNameLst>
                                          <p:attrName>style.visibility</p:attrName>
                                        </p:attrNameLst>
                                      </p:cBhvr>
                                      <p:to>
                                        <p:strVal val="visible"/>
                                      </p:to>
                                    </p:set>
                                    <p:anim calcmode="lin" valueType="num">
                                      <p:cBhvr additive="base">
                                        <p:cTn id="22" dur="2000" fill="hold"/>
                                        <p:tgtEl>
                                          <p:spTgt spid="57353"/>
                                        </p:tgtEl>
                                        <p:attrNameLst>
                                          <p:attrName>ppt_x</p:attrName>
                                        </p:attrNameLst>
                                      </p:cBhvr>
                                      <p:tavLst>
                                        <p:tav tm="0">
                                          <p:val>
                                            <p:strVal val="#ppt_x"/>
                                          </p:val>
                                        </p:tav>
                                        <p:tav tm="100000">
                                          <p:val>
                                            <p:strVal val="#ppt_x"/>
                                          </p:val>
                                        </p:tav>
                                      </p:tavLst>
                                    </p:anim>
                                    <p:anim calcmode="lin" valueType="num">
                                      <p:cBhvr additive="base">
                                        <p:cTn id="23" dur="2000" fill="hold"/>
                                        <p:tgtEl>
                                          <p:spTgt spid="57353"/>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7354"/>
                                        </p:tgtEl>
                                        <p:attrNameLst>
                                          <p:attrName>style.visibility</p:attrName>
                                        </p:attrNameLst>
                                      </p:cBhvr>
                                      <p:to>
                                        <p:strVal val="visible"/>
                                      </p:to>
                                    </p:set>
                                    <p:animEffect transition="in" filter="blinds(horizontal)">
                                      <p:cBhvr>
                                        <p:cTn id="28" dur="2000"/>
                                        <p:tgtEl>
                                          <p:spTgt spid="57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autoUpdateAnimBg="0"/>
      <p:bldP spid="57349" grpId="0" autoUpdateAnimBg="0"/>
      <p:bldP spid="57350" grpId="0" autoUpdateAnimBg="0"/>
      <p:bldP spid="5735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00C16810-7AE9-4CB2-9EF6-C43C6184BEF4}" type="slidenum">
              <a:rPr lang="zh-CN" altLang="en-US"/>
              <a:pPr/>
              <a:t>63</a:t>
            </a:fld>
            <a:endParaRPr lang="en-US" altLang="zh-CN"/>
          </a:p>
        </p:txBody>
      </p:sp>
      <p:sp>
        <p:nvSpPr>
          <p:cNvPr id="58372" name="Text Box 4"/>
          <p:cNvSpPr txBox="1">
            <a:spLocks noChangeArrowheads="1"/>
          </p:cNvSpPr>
          <p:nvPr/>
        </p:nvSpPr>
        <p:spPr bwMode="auto">
          <a:xfrm>
            <a:off x="3607707" y="454533"/>
            <a:ext cx="7244094"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4800" b="1" dirty="0"/>
              <a:t>12.2.3  安 装 尺 寸</a:t>
            </a:r>
          </a:p>
        </p:txBody>
      </p:sp>
      <p:sp>
        <p:nvSpPr>
          <p:cNvPr id="58373" name="Text Box 5"/>
          <p:cNvSpPr txBox="1">
            <a:spLocks noChangeArrowheads="1"/>
          </p:cNvSpPr>
          <p:nvPr/>
        </p:nvSpPr>
        <p:spPr bwMode="auto">
          <a:xfrm>
            <a:off x="697288" y="1254441"/>
            <a:ext cx="14395613" cy="1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20000"/>
              </a:lnSpc>
            </a:pPr>
            <a:r>
              <a:rPr lang="zh-CN" altLang="en-US" sz="4800" b="1" dirty="0"/>
              <a:t>        安装尺寸是指减速器在机械系统中与其他零部件装配相关的尺寸。</a:t>
            </a:r>
          </a:p>
        </p:txBody>
      </p:sp>
      <p:grpSp>
        <p:nvGrpSpPr>
          <p:cNvPr id="58380" name="Group 12"/>
          <p:cNvGrpSpPr>
            <a:grpSpLocks/>
          </p:cNvGrpSpPr>
          <p:nvPr/>
        </p:nvGrpSpPr>
        <p:grpSpPr bwMode="auto">
          <a:xfrm>
            <a:off x="2017883" y="3158754"/>
            <a:ext cx="2346525" cy="4857163"/>
            <a:chOff x="600" y="1392"/>
            <a:chExt cx="774" cy="2074"/>
          </a:xfrm>
        </p:grpSpPr>
        <p:sp>
          <p:nvSpPr>
            <p:cNvPr id="58374" name="Text Box 6"/>
            <p:cNvSpPr txBox="1">
              <a:spLocks noChangeArrowheads="1"/>
            </p:cNvSpPr>
            <p:nvPr/>
          </p:nvSpPr>
          <p:spPr bwMode="auto">
            <a:xfrm>
              <a:off x="600" y="1534"/>
              <a:ext cx="774" cy="1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4800" b="1" dirty="0"/>
                <a:t>安</a:t>
              </a:r>
            </a:p>
            <a:p>
              <a:pPr>
                <a:lnSpc>
                  <a:spcPct val="150000"/>
                </a:lnSpc>
              </a:pPr>
              <a:r>
                <a:rPr lang="zh-CN" altLang="en-US" sz="4800" b="1" dirty="0"/>
                <a:t>装</a:t>
              </a:r>
            </a:p>
            <a:p>
              <a:pPr>
                <a:lnSpc>
                  <a:spcPct val="150000"/>
                </a:lnSpc>
              </a:pPr>
              <a:r>
                <a:rPr lang="zh-CN" altLang="en-US" sz="4800" b="1" dirty="0"/>
                <a:t>尺</a:t>
              </a:r>
            </a:p>
            <a:p>
              <a:pPr>
                <a:lnSpc>
                  <a:spcPct val="150000"/>
                </a:lnSpc>
              </a:pPr>
              <a:r>
                <a:rPr lang="zh-CN" altLang="en-US" sz="4800" b="1" dirty="0"/>
                <a:t>寸</a:t>
              </a:r>
            </a:p>
          </p:txBody>
        </p:sp>
        <p:sp>
          <p:nvSpPr>
            <p:cNvPr id="58375" name="AutoShape 7"/>
            <p:cNvSpPr>
              <a:spLocks/>
            </p:cNvSpPr>
            <p:nvPr/>
          </p:nvSpPr>
          <p:spPr bwMode="auto">
            <a:xfrm>
              <a:off x="1008" y="1392"/>
              <a:ext cx="288" cy="2064"/>
            </a:xfrm>
            <a:prstGeom prst="leftBrace">
              <a:avLst>
                <a:gd name="adj1" fmla="val 5972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76" name="Text Box 8"/>
          <p:cNvSpPr txBox="1">
            <a:spLocks noChangeArrowheads="1"/>
          </p:cNvSpPr>
          <p:nvPr/>
        </p:nvSpPr>
        <p:spPr bwMode="auto">
          <a:xfrm>
            <a:off x="3929063" y="2943807"/>
            <a:ext cx="9343649"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a:t>(1)  减速器的中心高</a:t>
            </a:r>
          </a:p>
        </p:txBody>
      </p:sp>
      <p:sp>
        <p:nvSpPr>
          <p:cNvPr id="58377" name="Text Box 9"/>
          <p:cNvSpPr txBox="1">
            <a:spLocks noChangeArrowheads="1"/>
          </p:cNvSpPr>
          <p:nvPr/>
        </p:nvSpPr>
        <p:spPr bwMode="auto">
          <a:xfrm>
            <a:off x="3929064" y="4159269"/>
            <a:ext cx="12639092" cy="89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4800" b="1"/>
              <a:t>(2)  箱体上地脚螺栓孔的直径及位置</a:t>
            </a:r>
          </a:p>
        </p:txBody>
      </p:sp>
      <p:sp>
        <p:nvSpPr>
          <p:cNvPr id="58378" name="Text Box 10"/>
          <p:cNvSpPr txBox="1">
            <a:spLocks noChangeArrowheads="1"/>
          </p:cNvSpPr>
          <p:nvPr/>
        </p:nvSpPr>
        <p:spPr bwMode="auto">
          <a:xfrm>
            <a:off x="3929063" y="5130577"/>
            <a:ext cx="12514792" cy="1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800" b="1" dirty="0"/>
              <a:t>(3)  减速器输入轴端部轴颈的公差带</a:t>
            </a:r>
          </a:p>
          <a:p>
            <a:pPr>
              <a:lnSpc>
                <a:spcPct val="120000"/>
              </a:lnSpc>
            </a:pPr>
            <a:r>
              <a:rPr lang="zh-CN" altLang="en-US" sz="4800" b="1" dirty="0"/>
              <a:t>       代号及长度</a:t>
            </a:r>
          </a:p>
        </p:txBody>
      </p:sp>
      <p:sp>
        <p:nvSpPr>
          <p:cNvPr id="58379" name="Text Box 11"/>
          <p:cNvSpPr txBox="1">
            <a:spLocks noChangeArrowheads="1"/>
          </p:cNvSpPr>
          <p:nvPr/>
        </p:nvSpPr>
        <p:spPr bwMode="auto">
          <a:xfrm>
            <a:off x="3929061" y="6782229"/>
            <a:ext cx="12223751" cy="193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4800" b="1" dirty="0"/>
              <a:t>(4)  减速器输出轴端部轴颈的公差带</a:t>
            </a:r>
          </a:p>
          <a:p>
            <a:pPr>
              <a:lnSpc>
                <a:spcPct val="120000"/>
              </a:lnSpc>
            </a:pPr>
            <a:r>
              <a:rPr lang="zh-CN" altLang="en-US" sz="4800" b="1" dirty="0"/>
              <a:t>       代及长度等</a:t>
            </a:r>
            <a:endParaRPr lang="en-US" altLang="zh-CN" sz="4800" b="1" dirty="0"/>
          </a:p>
        </p:txBody>
      </p:sp>
      <p:sp>
        <p:nvSpPr>
          <p:cNvPr id="2" name="燕尾形箭头 1">
            <a:hlinkClick r:id="rId2" action="ppaction://hlinksldjump"/>
          </p:cNvPr>
          <p:cNvSpPr/>
          <p:nvPr/>
        </p:nvSpPr>
        <p:spPr bwMode="auto">
          <a:xfrm>
            <a:off x="7849594" y="8226921"/>
            <a:ext cx="3761975" cy="1728192"/>
          </a:xfrm>
          <a:prstGeom prst="notchedRightArrow">
            <a:avLst/>
          </a:prstGeom>
          <a:noFill/>
          <a:ln w="57150" cap="flat" cmpd="sng" algn="ctr">
            <a:solidFill>
              <a:srgbClr val="C00000"/>
            </a:solidFill>
            <a:prstDash val="solid"/>
            <a:round/>
            <a:headEnd type="none" w="med" len="med"/>
            <a:tailEnd type="none" w="med" len="med"/>
          </a:ln>
          <a:effectLst/>
          <a:extLst/>
        </p:spPr>
        <p:txBody>
          <a:bodyPr vert="horz" wrap="square" lIns="157589" tIns="78794" rIns="157589" bIns="78794" numCol="1" rtlCol="0" anchor="t" anchorCtr="0" compatLnSpc="1">
            <a:prstTxWarp prst="textNoShape">
              <a:avLst/>
            </a:prstTxWarp>
          </a:bodyPr>
          <a:lstStyle/>
          <a:p>
            <a:pPr defTabSz="1575889"/>
            <a:r>
              <a:rPr lang="zh-CN" altLang="en-US" b="1" dirty="0">
                <a:latin typeface="方正舒体" pitchFamily="2" charset="-122"/>
                <a:ea typeface="方正舒体" pitchFamily="2" charset="-122"/>
              </a:rPr>
              <a:t>返回</a:t>
            </a:r>
            <a:r>
              <a:rPr lang="zh-CN" altLang="en-US" b="1" dirty="0">
                <a:solidFill>
                  <a:srgbClr val="C00000"/>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2"/>
                                        </p:tgtEl>
                                        <p:attrNameLst>
                                          <p:attrName>style.visibility</p:attrName>
                                        </p:attrNameLst>
                                      </p:cBhvr>
                                      <p:to>
                                        <p:strVal val="visible"/>
                                      </p:to>
                                    </p:set>
                                    <p:animEffect transition="in" filter="wipe(left)">
                                      <p:cBhvr>
                                        <p:cTn id="7" dur="300"/>
                                        <p:tgtEl>
                                          <p:spTgt spid="58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8373"/>
                                        </p:tgtEl>
                                        <p:attrNameLst>
                                          <p:attrName>style.visibility</p:attrName>
                                        </p:attrNameLst>
                                      </p:cBhvr>
                                      <p:to>
                                        <p:strVal val="visible"/>
                                      </p:to>
                                    </p:set>
                                    <p:animEffect transition="in" filter="wipe(left)">
                                      <p:cBhvr>
                                        <p:cTn id="12" dur="300"/>
                                        <p:tgtEl>
                                          <p:spTgt spid="583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58380"/>
                                        </p:tgtEl>
                                        <p:attrNameLst>
                                          <p:attrName>style.visibility</p:attrName>
                                        </p:attrNameLst>
                                      </p:cBhvr>
                                      <p:to>
                                        <p:strVal val="visible"/>
                                      </p:to>
                                    </p:set>
                                    <p:animEffect transition="in" filter="wipe(up)">
                                      <p:cBhvr>
                                        <p:cTn id="17" dur="2000"/>
                                        <p:tgtEl>
                                          <p:spTgt spid="583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76"/>
                                        </p:tgtEl>
                                        <p:attrNameLst>
                                          <p:attrName>style.visibility</p:attrName>
                                        </p:attrNameLst>
                                      </p:cBhvr>
                                      <p:to>
                                        <p:strVal val="visible"/>
                                      </p:to>
                                    </p:set>
                                    <p:animEffect transition="in" filter="wipe(left)">
                                      <p:cBhvr>
                                        <p:cTn id="22" dur="300"/>
                                        <p:tgtEl>
                                          <p:spTgt spid="583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8377"/>
                                        </p:tgtEl>
                                        <p:attrNameLst>
                                          <p:attrName>style.visibility</p:attrName>
                                        </p:attrNameLst>
                                      </p:cBhvr>
                                      <p:to>
                                        <p:strVal val="visible"/>
                                      </p:to>
                                    </p:set>
                                    <p:animEffect transition="in" filter="wipe(left)">
                                      <p:cBhvr>
                                        <p:cTn id="27" dur="300"/>
                                        <p:tgtEl>
                                          <p:spTgt spid="5837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8378"/>
                                        </p:tgtEl>
                                        <p:attrNameLst>
                                          <p:attrName>style.visibility</p:attrName>
                                        </p:attrNameLst>
                                      </p:cBhvr>
                                      <p:to>
                                        <p:strVal val="visible"/>
                                      </p:to>
                                    </p:set>
                                    <p:animEffect transition="in" filter="wipe(left)">
                                      <p:cBhvr>
                                        <p:cTn id="32" dur="300"/>
                                        <p:tgtEl>
                                          <p:spTgt spid="5837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8379"/>
                                        </p:tgtEl>
                                        <p:attrNameLst>
                                          <p:attrName>style.visibility</p:attrName>
                                        </p:attrNameLst>
                                      </p:cBhvr>
                                      <p:to>
                                        <p:strVal val="visible"/>
                                      </p:to>
                                    </p:set>
                                    <p:animEffect transition="in" filter="wipe(left)">
                                      <p:cBhvr>
                                        <p:cTn id="37" dur="300"/>
                                        <p:tgtEl>
                                          <p:spTgt spid="58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utoUpdateAnimBg="0"/>
      <p:bldP spid="58373" grpId="0" autoUpdateAnimBg="0"/>
      <p:bldP spid="58376" grpId="0" autoUpdateAnimBg="0"/>
      <p:bldP spid="58377" grpId="0" autoUpdateAnimBg="0"/>
      <p:bldP spid="58378" grpId="0" autoUpdateAnimBg="0"/>
      <p:bldP spid="5837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D442B10-F22C-48DF-B375-365D0ABFC279}" type="slidenum">
              <a:rPr lang="zh-CN" altLang="en-US"/>
              <a:pPr/>
              <a:t>7</a:t>
            </a:fld>
            <a:endParaRPr lang="en-US" altLang="zh-CN"/>
          </a:p>
        </p:txBody>
      </p:sp>
      <p:sp>
        <p:nvSpPr>
          <p:cNvPr id="9220" name="Rectangle 4"/>
          <p:cNvSpPr>
            <a:spLocks noChangeArrowheads="1"/>
          </p:cNvSpPr>
          <p:nvPr/>
        </p:nvSpPr>
        <p:spPr bwMode="auto">
          <a:xfrm>
            <a:off x="2952112" y="3044364"/>
            <a:ext cx="5529662"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从动轮转速为</a:t>
            </a:r>
          </a:p>
        </p:txBody>
      </p:sp>
      <p:sp>
        <p:nvSpPr>
          <p:cNvPr id="9221" name="Text Box 5"/>
          <p:cNvSpPr txBox="1">
            <a:spLocks noChangeArrowheads="1"/>
          </p:cNvSpPr>
          <p:nvPr/>
        </p:nvSpPr>
        <p:spPr bwMode="auto">
          <a:xfrm>
            <a:off x="2183113" y="584431"/>
            <a:ext cx="1004093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从动轮分度圆直径为</a:t>
            </a:r>
          </a:p>
        </p:txBody>
      </p:sp>
      <p:graphicFrame>
        <p:nvGraphicFramePr>
          <p:cNvPr id="9222" name="Object 6"/>
          <p:cNvGraphicFramePr>
            <a:graphicFrameLocks noChangeAspect="1"/>
          </p:cNvGraphicFramePr>
          <p:nvPr>
            <p:extLst>
              <p:ext uri="{D42A27DB-BD31-4B8C-83A1-F6EECF244321}">
                <p14:modId xmlns:p14="http://schemas.microsoft.com/office/powerpoint/2010/main" val="3340783827"/>
              </p:ext>
            </p:extLst>
          </p:nvPr>
        </p:nvGraphicFramePr>
        <p:xfrm>
          <a:off x="3347280" y="1258907"/>
          <a:ext cx="11496145" cy="1695558"/>
        </p:xfrm>
        <a:graphic>
          <a:graphicData uri="http://schemas.openxmlformats.org/presentationml/2006/ole">
            <mc:AlternateContent xmlns:mc="http://schemas.openxmlformats.org/markup-compatibility/2006">
              <mc:Choice xmlns:v="urn:schemas-microsoft-com:vml" Requires="v">
                <p:oleObj spid="_x0000_s9335" name="Equation" r:id="rId3" imgW="2260440" imgH="431640" progId="Equation.3">
                  <p:embed/>
                </p:oleObj>
              </mc:Choice>
              <mc:Fallback>
                <p:oleObj name="Equation" r:id="rId3" imgW="2260440" imgH="4316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280" y="1258907"/>
                        <a:ext cx="11496145" cy="1695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23" name="Object 7"/>
          <p:cNvGraphicFramePr>
            <a:graphicFrameLocks noChangeAspect="1"/>
          </p:cNvGraphicFramePr>
          <p:nvPr>
            <p:extLst>
              <p:ext uri="{D42A27DB-BD31-4B8C-83A1-F6EECF244321}">
                <p14:modId xmlns:p14="http://schemas.microsoft.com/office/powerpoint/2010/main" val="1129990442"/>
              </p:ext>
            </p:extLst>
          </p:nvPr>
        </p:nvGraphicFramePr>
        <p:xfrm>
          <a:off x="3118027" y="3743359"/>
          <a:ext cx="10459309" cy="784548"/>
        </p:xfrm>
        <a:graphic>
          <a:graphicData uri="http://schemas.openxmlformats.org/presentationml/2006/ole">
            <mc:AlternateContent xmlns:mc="http://schemas.openxmlformats.org/markup-compatibility/2006">
              <mc:Choice xmlns:v="urn:schemas-microsoft-com:vml" Requires="v">
                <p:oleObj spid="_x0000_s9336" name="Equation" r:id="rId5" imgW="2222280" imgH="215640" progId="Equation.3">
                  <p:embed/>
                </p:oleObj>
              </mc:Choice>
              <mc:Fallback>
                <p:oleObj name="Equation" r:id="rId5" imgW="2222280" imgH="21564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8027" y="3743359"/>
                        <a:ext cx="10459309" cy="7845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25" name="Object 9"/>
          <p:cNvGraphicFramePr>
            <a:graphicFrameLocks noChangeAspect="1"/>
          </p:cNvGraphicFramePr>
          <p:nvPr>
            <p:extLst>
              <p:ext uri="{D42A27DB-BD31-4B8C-83A1-F6EECF244321}">
                <p14:modId xmlns:p14="http://schemas.microsoft.com/office/powerpoint/2010/main" val="1510445317"/>
              </p:ext>
            </p:extLst>
          </p:nvPr>
        </p:nvGraphicFramePr>
        <p:xfrm>
          <a:off x="1848792" y="4721331"/>
          <a:ext cx="13618324" cy="4704938"/>
        </p:xfrm>
        <a:graphic>
          <a:graphicData uri="http://schemas.openxmlformats.org/presentationml/2006/ole">
            <mc:AlternateContent xmlns:mc="http://schemas.openxmlformats.org/markup-compatibility/2006">
              <mc:Choice xmlns:v="urn:schemas-microsoft-com:vml" Requires="v">
                <p:oleObj spid="_x0000_s9337" name="Equation" r:id="rId7" imgW="1663560" imgH="1028520" progId="Equation.3">
                  <p:embed/>
                </p:oleObj>
              </mc:Choice>
              <mc:Fallback>
                <p:oleObj name="Equation" r:id="rId7" imgW="1663560" imgH="102852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8792" y="4721331"/>
                        <a:ext cx="13618324" cy="4704938"/>
                      </a:xfrm>
                      <a:prstGeom prst="rect">
                        <a:avLst/>
                      </a:prstGeom>
                      <a:noFill/>
                      <a:ln w="57150">
                        <a:solidFill>
                          <a:srgbClr val="D6009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1"/>
                                        </p:tgtEl>
                                        <p:attrNameLst>
                                          <p:attrName>style.visibility</p:attrName>
                                        </p:attrNameLst>
                                      </p:cBhvr>
                                      <p:to>
                                        <p:strVal val="visible"/>
                                      </p:to>
                                    </p:set>
                                    <p:animEffect transition="in" filter="wipe(left)">
                                      <p:cBhvr>
                                        <p:cTn id="7" dur="300"/>
                                        <p:tgtEl>
                                          <p:spTgt spid="92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 calcmode="lin" valueType="num">
                                      <p:cBhvr>
                                        <p:cTn id="12" dur="500" fill="hold"/>
                                        <p:tgtEl>
                                          <p:spTgt spid="9222"/>
                                        </p:tgtEl>
                                        <p:attrNameLst>
                                          <p:attrName>ppt_x</p:attrName>
                                        </p:attrNameLst>
                                      </p:cBhvr>
                                      <p:tavLst>
                                        <p:tav tm="0">
                                          <p:val>
                                            <p:strVal val="#ppt_x-#ppt_w/2"/>
                                          </p:val>
                                        </p:tav>
                                        <p:tav tm="100000">
                                          <p:val>
                                            <p:strVal val="#ppt_x"/>
                                          </p:val>
                                        </p:tav>
                                      </p:tavLst>
                                    </p:anim>
                                    <p:anim calcmode="lin" valueType="num">
                                      <p:cBhvr>
                                        <p:cTn id="13" dur="500" fill="hold"/>
                                        <p:tgtEl>
                                          <p:spTgt spid="9222"/>
                                        </p:tgtEl>
                                        <p:attrNameLst>
                                          <p:attrName>ppt_y</p:attrName>
                                        </p:attrNameLst>
                                      </p:cBhvr>
                                      <p:tavLst>
                                        <p:tav tm="0">
                                          <p:val>
                                            <p:strVal val="#ppt_y"/>
                                          </p:val>
                                        </p:tav>
                                        <p:tav tm="100000">
                                          <p:val>
                                            <p:strVal val="#ppt_y"/>
                                          </p:val>
                                        </p:tav>
                                      </p:tavLst>
                                    </p:anim>
                                    <p:anim calcmode="lin" valueType="num">
                                      <p:cBhvr>
                                        <p:cTn id="14" dur="500" fill="hold"/>
                                        <p:tgtEl>
                                          <p:spTgt spid="9222"/>
                                        </p:tgtEl>
                                        <p:attrNameLst>
                                          <p:attrName>ppt_w</p:attrName>
                                        </p:attrNameLst>
                                      </p:cBhvr>
                                      <p:tavLst>
                                        <p:tav tm="0">
                                          <p:val>
                                            <p:fltVal val="0"/>
                                          </p:val>
                                        </p:tav>
                                        <p:tav tm="100000">
                                          <p:val>
                                            <p:strVal val="#ppt_w"/>
                                          </p:val>
                                        </p:tav>
                                      </p:tavLst>
                                    </p:anim>
                                    <p:anim calcmode="lin" valueType="num">
                                      <p:cBhvr>
                                        <p:cTn id="15" dur="500" fill="hold"/>
                                        <p:tgtEl>
                                          <p:spTgt spid="9222"/>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iterate type="wd">
                                    <p:tmPct val="100000"/>
                                  </p:iterate>
                                  <p:childTnLst>
                                    <p:set>
                                      <p:cBhvr>
                                        <p:cTn id="19" dur="1" fill="hold">
                                          <p:stCondLst>
                                            <p:cond delay="0"/>
                                          </p:stCondLst>
                                        </p:cTn>
                                        <p:tgtEl>
                                          <p:spTgt spid="9220"/>
                                        </p:tgtEl>
                                        <p:attrNameLst>
                                          <p:attrName>style.visibility</p:attrName>
                                        </p:attrNameLst>
                                      </p:cBhvr>
                                      <p:to>
                                        <p:strVal val="visible"/>
                                      </p:to>
                                    </p:set>
                                    <p:animEffect transition="in" filter="wipe(left)">
                                      <p:cBhvr>
                                        <p:cTn id="20" dur="300"/>
                                        <p:tgtEl>
                                          <p:spTgt spid="922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8" fill="hold" nodeType="clickEffect">
                                  <p:stCondLst>
                                    <p:cond delay="0"/>
                                  </p:stCondLst>
                                  <p:childTnLst>
                                    <p:set>
                                      <p:cBhvr>
                                        <p:cTn id="24" dur="1" fill="hold">
                                          <p:stCondLst>
                                            <p:cond delay="0"/>
                                          </p:stCondLst>
                                        </p:cTn>
                                        <p:tgtEl>
                                          <p:spTgt spid="9223"/>
                                        </p:tgtEl>
                                        <p:attrNameLst>
                                          <p:attrName>style.visibility</p:attrName>
                                        </p:attrNameLst>
                                      </p:cBhvr>
                                      <p:to>
                                        <p:strVal val="visible"/>
                                      </p:to>
                                    </p:set>
                                    <p:anim calcmode="lin" valueType="num">
                                      <p:cBhvr>
                                        <p:cTn id="25" dur="500" fill="hold"/>
                                        <p:tgtEl>
                                          <p:spTgt spid="9223"/>
                                        </p:tgtEl>
                                        <p:attrNameLst>
                                          <p:attrName>ppt_x</p:attrName>
                                        </p:attrNameLst>
                                      </p:cBhvr>
                                      <p:tavLst>
                                        <p:tav tm="0">
                                          <p:val>
                                            <p:strVal val="#ppt_x-#ppt_w/2"/>
                                          </p:val>
                                        </p:tav>
                                        <p:tav tm="100000">
                                          <p:val>
                                            <p:strVal val="#ppt_x"/>
                                          </p:val>
                                        </p:tav>
                                      </p:tavLst>
                                    </p:anim>
                                    <p:anim calcmode="lin" valueType="num">
                                      <p:cBhvr>
                                        <p:cTn id="26" dur="500" fill="hold"/>
                                        <p:tgtEl>
                                          <p:spTgt spid="9223"/>
                                        </p:tgtEl>
                                        <p:attrNameLst>
                                          <p:attrName>ppt_y</p:attrName>
                                        </p:attrNameLst>
                                      </p:cBhvr>
                                      <p:tavLst>
                                        <p:tav tm="0">
                                          <p:val>
                                            <p:strVal val="#ppt_y"/>
                                          </p:val>
                                        </p:tav>
                                        <p:tav tm="100000">
                                          <p:val>
                                            <p:strVal val="#ppt_y"/>
                                          </p:val>
                                        </p:tav>
                                      </p:tavLst>
                                    </p:anim>
                                    <p:anim calcmode="lin" valueType="num">
                                      <p:cBhvr>
                                        <p:cTn id="27" dur="500" fill="hold"/>
                                        <p:tgtEl>
                                          <p:spTgt spid="9223"/>
                                        </p:tgtEl>
                                        <p:attrNameLst>
                                          <p:attrName>ppt_w</p:attrName>
                                        </p:attrNameLst>
                                      </p:cBhvr>
                                      <p:tavLst>
                                        <p:tav tm="0">
                                          <p:val>
                                            <p:fltVal val="0"/>
                                          </p:val>
                                        </p:tav>
                                        <p:tav tm="100000">
                                          <p:val>
                                            <p:strVal val="#ppt_w"/>
                                          </p:val>
                                        </p:tav>
                                      </p:tavLst>
                                    </p:anim>
                                    <p:anim calcmode="lin" valueType="num">
                                      <p:cBhvr>
                                        <p:cTn id="28" dur="500" fill="hold"/>
                                        <p:tgtEl>
                                          <p:spTgt spid="9223"/>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8" fill="hold" nodeType="clickEffect">
                                  <p:stCondLst>
                                    <p:cond delay="0"/>
                                  </p:stCondLst>
                                  <p:childTnLst>
                                    <p:set>
                                      <p:cBhvr>
                                        <p:cTn id="32" dur="1" fill="hold">
                                          <p:stCondLst>
                                            <p:cond delay="0"/>
                                          </p:stCondLst>
                                        </p:cTn>
                                        <p:tgtEl>
                                          <p:spTgt spid="9225"/>
                                        </p:tgtEl>
                                        <p:attrNameLst>
                                          <p:attrName>style.visibility</p:attrName>
                                        </p:attrNameLst>
                                      </p:cBhvr>
                                      <p:to>
                                        <p:strVal val="visible"/>
                                      </p:to>
                                    </p:set>
                                    <p:anim calcmode="lin" valueType="num">
                                      <p:cBhvr>
                                        <p:cTn id="33" dur="500" fill="hold"/>
                                        <p:tgtEl>
                                          <p:spTgt spid="9225"/>
                                        </p:tgtEl>
                                        <p:attrNameLst>
                                          <p:attrName>ppt_x</p:attrName>
                                        </p:attrNameLst>
                                      </p:cBhvr>
                                      <p:tavLst>
                                        <p:tav tm="0">
                                          <p:val>
                                            <p:strVal val="#ppt_x-#ppt_w/2"/>
                                          </p:val>
                                        </p:tav>
                                        <p:tav tm="100000">
                                          <p:val>
                                            <p:strVal val="#ppt_x"/>
                                          </p:val>
                                        </p:tav>
                                      </p:tavLst>
                                    </p:anim>
                                    <p:anim calcmode="lin" valueType="num">
                                      <p:cBhvr>
                                        <p:cTn id="34" dur="500" fill="hold"/>
                                        <p:tgtEl>
                                          <p:spTgt spid="9225"/>
                                        </p:tgtEl>
                                        <p:attrNameLst>
                                          <p:attrName>ppt_y</p:attrName>
                                        </p:attrNameLst>
                                      </p:cBhvr>
                                      <p:tavLst>
                                        <p:tav tm="0">
                                          <p:val>
                                            <p:strVal val="#ppt_y"/>
                                          </p:val>
                                        </p:tav>
                                        <p:tav tm="100000">
                                          <p:val>
                                            <p:strVal val="#ppt_y"/>
                                          </p:val>
                                        </p:tav>
                                      </p:tavLst>
                                    </p:anim>
                                    <p:anim calcmode="lin" valueType="num">
                                      <p:cBhvr>
                                        <p:cTn id="35" dur="500" fill="hold"/>
                                        <p:tgtEl>
                                          <p:spTgt spid="9225"/>
                                        </p:tgtEl>
                                        <p:attrNameLst>
                                          <p:attrName>ppt_w</p:attrName>
                                        </p:attrNameLst>
                                      </p:cBhvr>
                                      <p:tavLst>
                                        <p:tav tm="0">
                                          <p:val>
                                            <p:fltVal val="0"/>
                                          </p:val>
                                        </p:tav>
                                        <p:tav tm="100000">
                                          <p:val>
                                            <p:strVal val="#ppt_w"/>
                                          </p:val>
                                        </p:tav>
                                      </p:tavLst>
                                    </p:anim>
                                    <p:anim calcmode="lin" valueType="num">
                                      <p:cBhvr>
                                        <p:cTn id="36" dur="500" fill="hold"/>
                                        <p:tgtEl>
                                          <p:spTgt spid="92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utoUpdateAnimBg="0"/>
      <p:bldP spid="922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985FF20A-0D7C-4E97-B3AC-50A6BB6344B4}" type="slidenum">
              <a:rPr lang="zh-CN" altLang="en-US"/>
              <a:pPr/>
              <a:t>8</a:t>
            </a:fld>
            <a:endParaRPr lang="en-US" altLang="zh-CN"/>
          </a:p>
        </p:txBody>
      </p:sp>
      <p:sp>
        <p:nvSpPr>
          <p:cNvPr id="10244" name="Text Box 4"/>
          <p:cNvSpPr txBox="1">
            <a:spLocks noChangeArrowheads="1"/>
          </p:cNvSpPr>
          <p:nvPr/>
        </p:nvSpPr>
        <p:spPr bwMode="auto">
          <a:xfrm>
            <a:off x="1455208" y="1110986"/>
            <a:ext cx="11142927"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b="1" dirty="0"/>
              <a:t>根据</a:t>
            </a:r>
            <a:r>
              <a:rPr lang="en-US" altLang="zh-CN" b="1" i="1" dirty="0"/>
              <a:t>v </a:t>
            </a:r>
            <a:r>
              <a:rPr lang="en-US" altLang="zh-CN" b="1" dirty="0"/>
              <a:t>= 4.6 m/s</a:t>
            </a:r>
            <a:r>
              <a:rPr lang="zh-CN" altLang="en-US" b="1" dirty="0"/>
              <a:t>查表10.5得平稳性精度为 :</a:t>
            </a:r>
          </a:p>
        </p:txBody>
      </p:sp>
      <p:sp>
        <p:nvSpPr>
          <p:cNvPr id="10249" name="Text Box 9"/>
          <p:cNvSpPr txBox="1">
            <a:spLocks noChangeArrowheads="1"/>
          </p:cNvSpPr>
          <p:nvPr/>
        </p:nvSpPr>
        <p:spPr bwMode="auto">
          <a:xfrm>
            <a:off x="12263083" y="852504"/>
            <a:ext cx="3055937" cy="1220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6900" b="1" dirty="0">
                <a:solidFill>
                  <a:srgbClr val="D60093"/>
                </a:solidFill>
              </a:rPr>
              <a:t>8 级</a:t>
            </a:r>
            <a:endParaRPr lang="en-US" altLang="zh-CN" sz="6900" dirty="0"/>
          </a:p>
        </p:txBody>
      </p:sp>
      <p:sp>
        <p:nvSpPr>
          <p:cNvPr id="10250" name="Text Box 10"/>
          <p:cNvSpPr txBox="1">
            <a:spLocks noChangeArrowheads="1"/>
          </p:cNvSpPr>
          <p:nvPr/>
        </p:nvSpPr>
        <p:spPr bwMode="auto">
          <a:xfrm>
            <a:off x="831561" y="7074793"/>
            <a:ext cx="15508723" cy="221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pPr>
              <a:lnSpc>
                <a:spcPct val="150000"/>
              </a:lnSpc>
            </a:pPr>
            <a:r>
              <a:rPr lang="zh-CN" altLang="en-US" sz="4800" b="1" dirty="0"/>
              <a:t>        </a:t>
            </a:r>
            <a:r>
              <a:rPr lang="zh-CN" altLang="en-US" b="1" dirty="0"/>
              <a:t>运动精度要求不高，故也</a:t>
            </a:r>
            <a:r>
              <a:rPr lang="zh-CN" altLang="en-US" b="1" dirty="0">
                <a:solidFill>
                  <a:srgbClr val="D60093"/>
                </a:solidFill>
              </a:rPr>
              <a:t>选8级</a:t>
            </a:r>
            <a:r>
              <a:rPr lang="zh-CN" altLang="en-US" b="1" dirty="0"/>
              <a:t>；载荷分布均匀性精度一般不低于平稳性精度，我们</a:t>
            </a:r>
            <a:r>
              <a:rPr lang="zh-CN" altLang="en-US" b="1" dirty="0">
                <a:solidFill>
                  <a:srgbClr val="D60093"/>
                </a:solidFill>
              </a:rPr>
              <a:t>选7级</a:t>
            </a:r>
            <a:r>
              <a:rPr lang="zh-CN" altLang="en-US" b="1" dirty="0"/>
              <a:t>。</a:t>
            </a:r>
          </a:p>
        </p:txBody>
      </p:sp>
      <p:grpSp>
        <p:nvGrpSpPr>
          <p:cNvPr id="10252" name="Group 12"/>
          <p:cNvGrpSpPr>
            <a:grpSpLocks/>
          </p:cNvGrpSpPr>
          <p:nvPr/>
        </p:nvGrpSpPr>
        <p:grpSpPr bwMode="auto">
          <a:xfrm>
            <a:off x="1164168" y="2042164"/>
            <a:ext cx="14509639" cy="5039834"/>
            <a:chOff x="0" y="91"/>
            <a:chExt cx="5550" cy="2256"/>
          </a:xfrm>
        </p:grpSpPr>
        <p:pic>
          <p:nvPicPr>
            <p:cNvPr id="10253"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6"/>
              <a:ext cx="5550" cy="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54"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
              <a:ext cx="5520" cy="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257" name="Group 17"/>
          <p:cNvGrpSpPr>
            <a:grpSpLocks/>
          </p:cNvGrpSpPr>
          <p:nvPr/>
        </p:nvGrpSpPr>
        <p:grpSpPr bwMode="auto">
          <a:xfrm>
            <a:off x="1455208" y="5957870"/>
            <a:ext cx="3638020" cy="674476"/>
            <a:chOff x="480" y="2880"/>
            <a:chExt cx="1200" cy="288"/>
          </a:xfrm>
        </p:grpSpPr>
        <p:sp>
          <p:nvSpPr>
            <p:cNvPr id="10255" name="Line 15"/>
            <p:cNvSpPr>
              <a:spLocks noChangeShapeType="1"/>
            </p:cNvSpPr>
            <p:nvPr/>
          </p:nvSpPr>
          <p:spPr bwMode="auto">
            <a:xfrm>
              <a:off x="480" y="3155"/>
              <a:ext cx="1104" cy="0"/>
            </a:xfrm>
            <a:prstGeom prst="line">
              <a:avLst/>
            </a:prstGeom>
            <a:noFill/>
            <a:ln w="38100">
              <a:solidFill>
                <a:srgbClr val="CC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6" name="Rectangle 16"/>
            <p:cNvSpPr>
              <a:spLocks noChangeArrowheads="1"/>
            </p:cNvSpPr>
            <p:nvPr/>
          </p:nvSpPr>
          <p:spPr bwMode="auto">
            <a:xfrm>
              <a:off x="1296" y="2880"/>
              <a:ext cx="384" cy="288"/>
            </a:xfrm>
            <a:prstGeom prst="rect">
              <a:avLst/>
            </a:prstGeom>
            <a:noFill/>
            <a:ln w="38100">
              <a:solidFill>
                <a:srgbClr val="CC00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4"/>
                                        </p:tgtEl>
                                        <p:attrNameLst>
                                          <p:attrName>style.visibility</p:attrName>
                                        </p:attrNameLst>
                                      </p:cBhvr>
                                      <p:to>
                                        <p:strVal val="visible"/>
                                      </p:to>
                                    </p:set>
                                    <p:animEffect transition="in" filter="wipe(left)">
                                      <p:cBhvr>
                                        <p:cTn id="7" dur="300"/>
                                        <p:tgtEl>
                                          <p:spTgt spid="10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252"/>
                                        </p:tgtEl>
                                        <p:attrNameLst>
                                          <p:attrName>style.visibility</p:attrName>
                                        </p:attrNameLst>
                                      </p:cBhvr>
                                      <p:to>
                                        <p:strVal val="visible"/>
                                      </p:to>
                                    </p:set>
                                    <p:anim calcmode="lin" valueType="num">
                                      <p:cBhvr additive="base">
                                        <p:cTn id="12" dur="500" fill="hold"/>
                                        <p:tgtEl>
                                          <p:spTgt spid="10252"/>
                                        </p:tgtEl>
                                        <p:attrNameLst>
                                          <p:attrName>ppt_x</p:attrName>
                                        </p:attrNameLst>
                                      </p:cBhvr>
                                      <p:tavLst>
                                        <p:tav tm="0">
                                          <p:val>
                                            <p:strVal val="0-#ppt_w/2"/>
                                          </p:val>
                                        </p:tav>
                                        <p:tav tm="100000">
                                          <p:val>
                                            <p:strVal val="#ppt_x"/>
                                          </p:val>
                                        </p:tav>
                                      </p:tavLst>
                                    </p:anim>
                                    <p:anim calcmode="lin" valueType="num">
                                      <p:cBhvr additive="base">
                                        <p:cTn id="13" dur="500" fill="hold"/>
                                        <p:tgtEl>
                                          <p:spTgt spid="1025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0257"/>
                                        </p:tgtEl>
                                        <p:attrNameLst>
                                          <p:attrName>style.visibility</p:attrName>
                                        </p:attrNameLst>
                                      </p:cBhvr>
                                      <p:to>
                                        <p:strVal val="visible"/>
                                      </p:to>
                                    </p:set>
                                    <p:animEffect transition="in" filter="wipe(left)">
                                      <p:cBhvr>
                                        <p:cTn id="18" dur="500"/>
                                        <p:tgtEl>
                                          <p:spTgt spid="102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0249"/>
                                        </p:tgtEl>
                                        <p:attrNameLst>
                                          <p:attrName>style.visibility</p:attrName>
                                        </p:attrNameLst>
                                      </p:cBhvr>
                                      <p:to>
                                        <p:strVal val="visible"/>
                                      </p:to>
                                    </p:set>
                                    <p:animEffect transition="in" filter="wipe(left)">
                                      <p:cBhvr>
                                        <p:cTn id="23" dur="300"/>
                                        <p:tgtEl>
                                          <p:spTgt spid="1024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0250"/>
                                        </p:tgtEl>
                                        <p:attrNameLst>
                                          <p:attrName>style.visibility</p:attrName>
                                        </p:attrNameLst>
                                      </p:cBhvr>
                                      <p:to>
                                        <p:strVal val="visible"/>
                                      </p:to>
                                    </p:set>
                                    <p:animEffect transition="in" filter="wipe(left)">
                                      <p:cBhvr>
                                        <p:cTn id="28" dur="3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utoUpdateAnimBg="0"/>
      <p:bldP spid="10249" grpId="0" autoUpdateAnimBg="0"/>
      <p:bldP spid="1025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灯片编号占位符 5"/>
          <p:cNvSpPr>
            <a:spLocks noGrp="1"/>
          </p:cNvSpPr>
          <p:nvPr>
            <p:ph type="sldNum" sz="quarter" idx="12"/>
          </p:nvPr>
        </p:nvSpPr>
        <p:spPr/>
        <p:txBody>
          <a:bodyPr/>
          <a:lstStyle/>
          <a:p>
            <a:fld id="{7E4DB037-BFBB-46C5-AB5C-B17BDD1549C7}" type="slidenum">
              <a:rPr lang="zh-CN" altLang="en-US"/>
              <a:pPr/>
              <a:t>9</a:t>
            </a:fld>
            <a:endParaRPr lang="en-US" altLang="zh-CN"/>
          </a:p>
        </p:txBody>
      </p:sp>
      <p:sp>
        <p:nvSpPr>
          <p:cNvPr id="11268" name="Text Box 4"/>
          <p:cNvSpPr txBox="1">
            <a:spLocks noChangeArrowheads="1"/>
          </p:cNvSpPr>
          <p:nvPr/>
        </p:nvSpPr>
        <p:spPr bwMode="auto">
          <a:xfrm>
            <a:off x="1092498" y="516909"/>
            <a:ext cx="12254068"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t>2. 确定齿轮必检偏差</a:t>
            </a:r>
            <a:r>
              <a:rPr lang="zh-CN" altLang="en-US" b="1" dirty="0" smtClean="0"/>
              <a:t>项目及其允许值允许</a:t>
            </a:r>
            <a:r>
              <a:rPr lang="zh-CN" altLang="en-US" b="1" dirty="0"/>
              <a:t>值</a:t>
            </a:r>
          </a:p>
        </p:txBody>
      </p:sp>
      <p:sp>
        <p:nvSpPr>
          <p:cNvPr id="11269" name="Text Box 5"/>
          <p:cNvSpPr txBox="1">
            <a:spLocks noChangeArrowheads="1"/>
          </p:cNvSpPr>
          <p:nvPr/>
        </p:nvSpPr>
        <p:spPr bwMode="auto">
          <a:xfrm>
            <a:off x="1309688" y="1225099"/>
            <a:ext cx="8440208"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t>运动准确性:</a:t>
            </a:r>
            <a:r>
              <a:rPr lang="zh-CN" altLang="en-US" sz="3500" b="1" dirty="0">
                <a:solidFill>
                  <a:srgbClr val="D60093"/>
                </a:solidFill>
              </a:rPr>
              <a:t>齿距累积总偏差  </a:t>
            </a:r>
            <a:r>
              <a:rPr lang="en-US" altLang="zh-CN" sz="3500" b="1" i="1" dirty="0"/>
              <a:t>F</a:t>
            </a:r>
            <a:r>
              <a:rPr lang="en-US" altLang="zh-CN" sz="3500" b="1" baseline="-25000" dirty="0"/>
              <a:t>P </a:t>
            </a:r>
            <a:r>
              <a:rPr lang="en-US" altLang="zh-CN" sz="3500" b="1" dirty="0"/>
              <a:t>=</a:t>
            </a:r>
            <a:r>
              <a:rPr lang="en-US" altLang="zh-CN" sz="3500" b="1" dirty="0">
                <a:solidFill>
                  <a:srgbClr val="D60093"/>
                </a:solidFill>
              </a:rPr>
              <a:t> </a:t>
            </a:r>
          </a:p>
        </p:txBody>
      </p:sp>
      <p:sp>
        <p:nvSpPr>
          <p:cNvPr id="11270" name="Text Box 6"/>
          <p:cNvSpPr txBox="1">
            <a:spLocks noChangeArrowheads="1"/>
          </p:cNvSpPr>
          <p:nvPr/>
        </p:nvSpPr>
        <p:spPr bwMode="auto">
          <a:xfrm>
            <a:off x="1309689" y="1918603"/>
            <a:ext cx="6869798"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7589" tIns="78794" rIns="157589" bIns="78794">
            <a:spAutoFit/>
          </a:bodyPr>
          <a:lstStyle/>
          <a:p>
            <a:r>
              <a:rPr lang="zh-CN" altLang="en-US" sz="3500" b="1" dirty="0"/>
              <a:t>平稳性 : </a:t>
            </a:r>
            <a:r>
              <a:rPr lang="zh-CN" altLang="en-US" sz="3500" b="1" dirty="0">
                <a:solidFill>
                  <a:srgbClr val="D60093"/>
                </a:solidFill>
              </a:rPr>
              <a:t>单个齿距偏差      </a:t>
            </a:r>
            <a:r>
              <a:rPr lang="en-US" altLang="zh-CN" sz="3500" b="1" i="1" dirty="0" err="1"/>
              <a:t>f</a:t>
            </a:r>
            <a:r>
              <a:rPr lang="en-US" altLang="zh-CN" sz="3500" b="1" baseline="-25000" dirty="0" err="1"/>
              <a:t>pt</a:t>
            </a:r>
            <a:r>
              <a:rPr lang="en-US" altLang="zh-CN" sz="3500" b="1" baseline="-25000" dirty="0"/>
              <a:t> </a:t>
            </a:r>
            <a:r>
              <a:rPr lang="en-US" altLang="zh-CN" sz="3500" b="1" dirty="0"/>
              <a:t> = </a:t>
            </a:r>
            <a:endParaRPr lang="en-US" altLang="zh-CN" sz="3500" b="1" baseline="-25000" dirty="0"/>
          </a:p>
        </p:txBody>
      </p:sp>
      <p:sp>
        <p:nvSpPr>
          <p:cNvPr id="11271" name="Text Box 7"/>
          <p:cNvSpPr txBox="1">
            <a:spLocks noChangeArrowheads="1"/>
          </p:cNvSpPr>
          <p:nvPr/>
        </p:nvSpPr>
        <p:spPr bwMode="auto">
          <a:xfrm>
            <a:off x="3201459" y="2540309"/>
            <a:ext cx="6548437" cy="69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sz="3500" b="1" dirty="0">
                <a:solidFill>
                  <a:srgbClr val="D60093"/>
                </a:solidFill>
              </a:rPr>
              <a:t>齿廓总偏差             </a:t>
            </a:r>
            <a:r>
              <a:rPr lang="en-US" altLang="zh-CN" sz="3500" b="1" i="1" dirty="0"/>
              <a:t>F</a:t>
            </a:r>
            <a:r>
              <a:rPr lang="en-US" altLang="zh-CN" sz="3500" b="1" dirty="0"/>
              <a:t>α =</a:t>
            </a:r>
            <a:r>
              <a:rPr lang="en-US" altLang="zh-CN" sz="3500" dirty="0"/>
              <a:t> </a:t>
            </a:r>
          </a:p>
        </p:txBody>
      </p:sp>
      <p:sp>
        <p:nvSpPr>
          <p:cNvPr id="11273" name="Text Box 9"/>
          <p:cNvSpPr txBox="1">
            <a:spLocks noChangeArrowheads="1"/>
          </p:cNvSpPr>
          <p:nvPr/>
        </p:nvSpPr>
        <p:spPr bwMode="auto">
          <a:xfrm>
            <a:off x="11101276" y="1556185"/>
            <a:ext cx="5808707" cy="1451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pPr>
              <a:lnSpc>
                <a:spcPct val="120000"/>
              </a:lnSpc>
            </a:pPr>
            <a:r>
              <a:rPr lang="zh-CN" altLang="en-US" sz="3500" b="1" dirty="0"/>
              <a:t>根据</a:t>
            </a:r>
            <a:r>
              <a:rPr lang="en-US" altLang="zh-CN" sz="3500" b="1" i="1" dirty="0"/>
              <a:t>d</a:t>
            </a:r>
            <a:r>
              <a:rPr lang="en-US" altLang="zh-CN" sz="3500" b="1" baseline="-25000" dirty="0"/>
              <a:t>2</a:t>
            </a:r>
            <a:r>
              <a:rPr lang="en-US" altLang="zh-CN" sz="3500" b="1" dirty="0"/>
              <a:t>=239、</a:t>
            </a:r>
            <a:r>
              <a:rPr lang="en-US" altLang="zh-CN" sz="3500" b="1" i="1" dirty="0"/>
              <a:t>m</a:t>
            </a:r>
            <a:r>
              <a:rPr lang="en-US" altLang="zh-CN" sz="3500" b="1" baseline="-25000" dirty="0"/>
              <a:t>n</a:t>
            </a:r>
            <a:r>
              <a:rPr lang="en-US" altLang="zh-CN" sz="3500" b="1" dirty="0"/>
              <a:t>=3</a:t>
            </a:r>
            <a:r>
              <a:rPr lang="zh-CN" altLang="en-US" sz="3500" b="1" dirty="0"/>
              <a:t>和8级精度查表表10.1得：</a:t>
            </a:r>
          </a:p>
        </p:txBody>
      </p:sp>
      <p:sp>
        <p:nvSpPr>
          <p:cNvPr id="11281" name="Text Box 17"/>
          <p:cNvSpPr txBox="1">
            <a:spLocks noChangeArrowheads="1"/>
          </p:cNvSpPr>
          <p:nvPr/>
        </p:nvSpPr>
        <p:spPr bwMode="auto">
          <a:xfrm>
            <a:off x="8731250" y="1225099"/>
            <a:ext cx="2328333"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dirty="0">
                <a:solidFill>
                  <a:srgbClr val="CC0066"/>
                </a:solidFill>
              </a:rPr>
              <a:t>0.07</a:t>
            </a:r>
          </a:p>
        </p:txBody>
      </p:sp>
      <p:sp>
        <p:nvSpPr>
          <p:cNvPr id="11282" name="Text Box 18"/>
          <p:cNvSpPr txBox="1">
            <a:spLocks noChangeArrowheads="1"/>
          </p:cNvSpPr>
          <p:nvPr/>
        </p:nvSpPr>
        <p:spPr bwMode="auto">
          <a:xfrm>
            <a:off x="8107559" y="1826167"/>
            <a:ext cx="4383815"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rgbClr val="CC0066"/>
                </a:solidFill>
                <a:cs typeface="Times New Roman" pitchFamily="18" charset="0"/>
              </a:rPr>
              <a:t>± 0.018</a:t>
            </a:r>
            <a:endParaRPr lang="zh-CN" altLang="en-US" b="1" dirty="0">
              <a:solidFill>
                <a:srgbClr val="CC0066"/>
              </a:solidFill>
            </a:endParaRPr>
          </a:p>
        </p:txBody>
      </p:sp>
      <p:sp>
        <p:nvSpPr>
          <p:cNvPr id="11283" name="Text Box 19"/>
          <p:cNvSpPr txBox="1">
            <a:spLocks noChangeArrowheads="1"/>
          </p:cNvSpPr>
          <p:nvPr/>
        </p:nvSpPr>
        <p:spPr bwMode="auto">
          <a:xfrm>
            <a:off x="8731251" y="2540308"/>
            <a:ext cx="3638020"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7589" tIns="78794" rIns="157589" bIns="78794">
            <a:spAutoFit/>
          </a:bodyPr>
          <a:lstStyle/>
          <a:p>
            <a:r>
              <a:rPr lang="zh-CN" altLang="en-US" b="1" dirty="0">
                <a:solidFill>
                  <a:srgbClr val="CC0066"/>
                </a:solidFill>
              </a:rPr>
              <a:t>0.025</a:t>
            </a:r>
          </a:p>
        </p:txBody>
      </p:sp>
      <p:sp>
        <p:nvSpPr>
          <p:cNvPr id="11294" name="Rectangle 30"/>
          <p:cNvSpPr>
            <a:spLocks noChangeArrowheads="1"/>
          </p:cNvSpPr>
          <p:nvPr/>
        </p:nvSpPr>
        <p:spPr bwMode="auto">
          <a:xfrm>
            <a:off x="8555413" y="4721331"/>
            <a:ext cx="318321" cy="7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7589" tIns="78794" rIns="157589" bIns="78794">
            <a:spAutoFit/>
          </a:bodyPr>
          <a:lstStyle/>
          <a:p>
            <a:endParaRPr lang="zh-CN" altLang="en-US"/>
          </a:p>
        </p:txBody>
      </p:sp>
      <p:grpSp>
        <p:nvGrpSpPr>
          <p:cNvPr id="11307" name="Group 43"/>
          <p:cNvGrpSpPr>
            <a:grpSpLocks/>
          </p:cNvGrpSpPr>
          <p:nvPr/>
        </p:nvGrpSpPr>
        <p:grpSpPr bwMode="auto">
          <a:xfrm>
            <a:off x="1167201" y="3252943"/>
            <a:ext cx="14436880" cy="6185036"/>
            <a:chOff x="431" y="1344"/>
            <a:chExt cx="4762" cy="2641"/>
          </a:xfrm>
        </p:grpSpPr>
        <p:grpSp>
          <p:nvGrpSpPr>
            <p:cNvPr id="11302" name="Group 38"/>
            <p:cNvGrpSpPr>
              <a:grpSpLocks/>
            </p:cNvGrpSpPr>
            <p:nvPr/>
          </p:nvGrpSpPr>
          <p:grpSpPr bwMode="auto">
            <a:xfrm>
              <a:off x="489" y="1344"/>
              <a:ext cx="4704" cy="2641"/>
              <a:chOff x="431" y="1344"/>
              <a:chExt cx="4704" cy="2641"/>
            </a:xfrm>
          </p:grpSpPr>
          <p:pic>
            <p:nvPicPr>
              <p:cNvPr id="11274"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1" y="1344"/>
                <a:ext cx="4704" cy="2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86" name="Rectangle 22"/>
              <p:cNvSpPr>
                <a:spLocks noChangeArrowheads="1"/>
              </p:cNvSpPr>
              <p:nvPr/>
            </p:nvSpPr>
            <p:spPr bwMode="auto">
              <a:xfrm>
                <a:off x="4608" y="1344"/>
                <a:ext cx="33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100"/>
                  <a:t>2008)</a:t>
                </a:r>
              </a:p>
            </p:txBody>
          </p:sp>
          <p:sp>
            <p:nvSpPr>
              <p:cNvPr id="11299" name="Text Box 35"/>
              <p:cNvSpPr txBox="1">
                <a:spLocks noChangeArrowheads="1"/>
              </p:cNvSpPr>
              <p:nvPr/>
            </p:nvSpPr>
            <p:spPr bwMode="auto">
              <a:xfrm>
                <a:off x="1377" y="1552"/>
                <a:ext cx="521" cy="15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800" b="1"/>
                  <a:t>单个齿距偏差</a:t>
                </a:r>
                <a:endParaRPr lang="zh-CN" altLang="en-US" sz="1800"/>
              </a:p>
            </p:txBody>
          </p:sp>
          <p:sp>
            <p:nvSpPr>
              <p:cNvPr id="11300" name="Text Box 36"/>
              <p:cNvSpPr txBox="1">
                <a:spLocks noChangeArrowheads="1"/>
              </p:cNvSpPr>
              <p:nvPr/>
            </p:nvSpPr>
            <p:spPr bwMode="auto">
              <a:xfrm>
                <a:off x="2109" y="1554"/>
                <a:ext cx="544" cy="31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0" b="1"/>
                  <a:t>齿距累积</a:t>
                </a:r>
              </a:p>
              <a:p>
                <a:r>
                  <a:rPr lang="zh-CN" altLang="en-US" sz="2100" b="1"/>
                  <a:t>总偏差</a:t>
                </a:r>
                <a:r>
                  <a:rPr lang="en-US" altLang="zh-CN" sz="2100" b="1" i="1"/>
                  <a:t>F</a:t>
                </a:r>
                <a:r>
                  <a:rPr lang="en-US" altLang="zh-CN" sz="2100" b="1" baseline="-25000"/>
                  <a:t>P</a:t>
                </a:r>
                <a:endParaRPr lang="en-US" altLang="zh-CN" sz="2100"/>
              </a:p>
            </p:txBody>
          </p:sp>
          <p:sp>
            <p:nvSpPr>
              <p:cNvPr id="11301" name="Text Box 37"/>
              <p:cNvSpPr txBox="1">
                <a:spLocks noChangeArrowheads="1"/>
              </p:cNvSpPr>
              <p:nvPr/>
            </p:nvSpPr>
            <p:spPr bwMode="auto">
              <a:xfrm>
                <a:off x="2653" y="1533"/>
                <a:ext cx="680" cy="17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0" b="1"/>
                  <a:t>齿廓总偏差</a:t>
                </a:r>
                <a:endParaRPr lang="zh-CN" altLang="en-US" sz="2100"/>
              </a:p>
            </p:txBody>
          </p:sp>
        </p:grpSp>
        <p:sp>
          <p:nvSpPr>
            <p:cNvPr id="11303" name="Line 39"/>
            <p:cNvSpPr>
              <a:spLocks noChangeShapeType="1"/>
            </p:cNvSpPr>
            <p:nvPr/>
          </p:nvSpPr>
          <p:spPr bwMode="auto">
            <a:xfrm>
              <a:off x="431" y="3657"/>
              <a:ext cx="4608"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4" name="Rectangle 40"/>
            <p:cNvSpPr>
              <a:spLocks noChangeArrowheads="1"/>
            </p:cNvSpPr>
            <p:nvPr/>
          </p:nvSpPr>
          <p:spPr bwMode="auto">
            <a:xfrm>
              <a:off x="2504" y="3465"/>
              <a:ext cx="240" cy="192"/>
            </a:xfrm>
            <a:prstGeom prst="rect">
              <a:avLst/>
            </a:prstGeom>
            <a:noFill/>
            <a:ln w="28575">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41"/>
            <p:cNvSpPr>
              <a:spLocks noChangeArrowheads="1"/>
            </p:cNvSpPr>
            <p:nvPr/>
          </p:nvSpPr>
          <p:spPr bwMode="auto">
            <a:xfrm>
              <a:off x="1882" y="3465"/>
              <a:ext cx="240" cy="192"/>
            </a:xfrm>
            <a:prstGeom prst="rect">
              <a:avLst/>
            </a:prstGeom>
            <a:noFill/>
            <a:ln w="28575">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42"/>
            <p:cNvSpPr>
              <a:spLocks noChangeArrowheads="1"/>
            </p:cNvSpPr>
            <p:nvPr/>
          </p:nvSpPr>
          <p:spPr bwMode="auto">
            <a:xfrm>
              <a:off x="3152" y="3475"/>
              <a:ext cx="240" cy="192"/>
            </a:xfrm>
            <a:prstGeom prst="rect">
              <a:avLst/>
            </a:prstGeom>
            <a:noFill/>
            <a:ln w="28575">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8"/>
                                        </p:tgtEl>
                                        <p:attrNameLst>
                                          <p:attrName>style.visibility</p:attrName>
                                        </p:attrNameLst>
                                      </p:cBhvr>
                                      <p:to>
                                        <p:strVal val="visible"/>
                                      </p:to>
                                    </p:set>
                                    <p:animEffect transition="in" filter="wipe(left)">
                                      <p:cBhvr>
                                        <p:cTn id="7" dur="300"/>
                                        <p:tgtEl>
                                          <p:spTgt spid="112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73"/>
                                        </p:tgtEl>
                                        <p:attrNameLst>
                                          <p:attrName>style.visibility</p:attrName>
                                        </p:attrNameLst>
                                      </p:cBhvr>
                                      <p:to>
                                        <p:strVal val="visible"/>
                                      </p:to>
                                    </p:set>
                                    <p:animEffect transition="in" filter="wipe(left)">
                                      <p:cBhvr>
                                        <p:cTn id="12" dur="300"/>
                                        <p:tgtEl>
                                          <p:spTgt spid="112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307"/>
                                        </p:tgtEl>
                                        <p:attrNameLst>
                                          <p:attrName>style.visibility</p:attrName>
                                        </p:attrNameLst>
                                      </p:cBhvr>
                                      <p:to>
                                        <p:strVal val="visible"/>
                                      </p:to>
                                    </p:set>
                                    <p:anim calcmode="lin" valueType="num">
                                      <p:cBhvr additive="base">
                                        <p:cTn id="17" dur="500" fill="hold"/>
                                        <p:tgtEl>
                                          <p:spTgt spid="11307"/>
                                        </p:tgtEl>
                                        <p:attrNameLst>
                                          <p:attrName>ppt_x</p:attrName>
                                        </p:attrNameLst>
                                      </p:cBhvr>
                                      <p:tavLst>
                                        <p:tav tm="0">
                                          <p:val>
                                            <p:strVal val="#ppt_x"/>
                                          </p:val>
                                        </p:tav>
                                        <p:tav tm="100000">
                                          <p:val>
                                            <p:strVal val="#ppt_x"/>
                                          </p:val>
                                        </p:tav>
                                      </p:tavLst>
                                    </p:anim>
                                    <p:anim calcmode="lin" valueType="num">
                                      <p:cBhvr additive="base">
                                        <p:cTn id="18" dur="500" fill="hold"/>
                                        <p:tgtEl>
                                          <p:spTgt spid="1130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269"/>
                                        </p:tgtEl>
                                        <p:attrNameLst>
                                          <p:attrName>style.visibility</p:attrName>
                                        </p:attrNameLst>
                                      </p:cBhvr>
                                      <p:to>
                                        <p:strVal val="visible"/>
                                      </p:to>
                                    </p:set>
                                    <p:animEffect transition="in" filter="wipe(left)">
                                      <p:cBhvr>
                                        <p:cTn id="23" dur="300"/>
                                        <p:tgtEl>
                                          <p:spTgt spid="1126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281"/>
                                        </p:tgtEl>
                                        <p:attrNameLst>
                                          <p:attrName>style.visibility</p:attrName>
                                        </p:attrNameLst>
                                      </p:cBhvr>
                                      <p:to>
                                        <p:strVal val="visible"/>
                                      </p:to>
                                    </p:set>
                                    <p:animEffect transition="in" filter="wipe(left)">
                                      <p:cBhvr>
                                        <p:cTn id="28" dur="300"/>
                                        <p:tgtEl>
                                          <p:spTgt spid="1128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1270"/>
                                        </p:tgtEl>
                                        <p:attrNameLst>
                                          <p:attrName>style.visibility</p:attrName>
                                        </p:attrNameLst>
                                      </p:cBhvr>
                                      <p:to>
                                        <p:strVal val="visible"/>
                                      </p:to>
                                    </p:set>
                                    <p:animEffect transition="in" filter="wipe(left)">
                                      <p:cBhvr>
                                        <p:cTn id="33" dur="300"/>
                                        <p:tgtEl>
                                          <p:spTgt spid="1127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1282"/>
                                        </p:tgtEl>
                                        <p:attrNameLst>
                                          <p:attrName>style.visibility</p:attrName>
                                        </p:attrNameLst>
                                      </p:cBhvr>
                                      <p:to>
                                        <p:strVal val="visible"/>
                                      </p:to>
                                    </p:set>
                                    <p:animEffect transition="in" filter="wipe(left)">
                                      <p:cBhvr>
                                        <p:cTn id="38" dur="300"/>
                                        <p:tgtEl>
                                          <p:spTgt spid="1128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1271"/>
                                        </p:tgtEl>
                                        <p:attrNameLst>
                                          <p:attrName>style.visibility</p:attrName>
                                        </p:attrNameLst>
                                      </p:cBhvr>
                                      <p:to>
                                        <p:strVal val="visible"/>
                                      </p:to>
                                    </p:set>
                                    <p:animEffect transition="in" filter="wipe(left)">
                                      <p:cBhvr>
                                        <p:cTn id="43" dur="300"/>
                                        <p:tgtEl>
                                          <p:spTgt spid="1127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1283"/>
                                        </p:tgtEl>
                                        <p:attrNameLst>
                                          <p:attrName>style.visibility</p:attrName>
                                        </p:attrNameLst>
                                      </p:cBhvr>
                                      <p:to>
                                        <p:strVal val="visible"/>
                                      </p:to>
                                    </p:set>
                                    <p:animEffect transition="in" filter="wipe(left)">
                                      <p:cBhvr>
                                        <p:cTn id="48" dur="300"/>
                                        <p:tgtEl>
                                          <p:spTgt spid="11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11269" grpId="0" autoUpdateAnimBg="0"/>
      <p:bldP spid="11270" grpId="0" autoUpdateAnimBg="0"/>
      <p:bldP spid="11271" grpId="0" autoUpdateAnimBg="0"/>
      <p:bldP spid="11273" grpId="0" autoUpdateAnimBg="0"/>
      <p:bldP spid="11281" grpId="0" autoUpdateAnimBg="0"/>
      <p:bldP spid="11282" grpId="0" autoUpdateAnimBg="0"/>
      <p:bldP spid="11283"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4888</TotalTime>
  <Words>3891</Words>
  <Application>Microsoft Office PowerPoint</Application>
  <PresentationFormat>自定义</PresentationFormat>
  <Paragraphs>470</Paragraphs>
  <Slides>63</Slides>
  <Notes>2</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63</vt:i4>
      </vt:variant>
    </vt:vector>
  </HeadingPairs>
  <TitlesOfParts>
    <vt:vector size="67" baseType="lpstr">
      <vt:lpstr>默认设计模板</vt:lpstr>
      <vt:lpstr>Equation</vt:lpstr>
      <vt:lpstr>Microsoft 公式 3.0</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206</cp:revision>
  <dcterms:created xsi:type="dcterms:W3CDTF">1601-01-01T00:00:00Z</dcterms:created>
  <dcterms:modified xsi:type="dcterms:W3CDTF">2018-12-14T02:37:49Z</dcterms:modified>
</cp:coreProperties>
</file>