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56" r:id="rId2"/>
    <p:sldId id="272" r:id="rId3"/>
    <p:sldId id="273" r:id="rId4"/>
    <p:sldId id="274" r:id="rId5"/>
    <p:sldId id="275" r:id="rId6"/>
    <p:sldId id="277" r:id="rId7"/>
    <p:sldId id="278" r:id="rId8"/>
    <p:sldId id="279" r:id="rId9"/>
    <p:sldId id="280" r:id="rId10"/>
    <p:sldId id="257" r:id="rId11"/>
    <p:sldId id="258" r:id="rId12"/>
    <p:sldId id="259" r:id="rId13"/>
    <p:sldId id="260" r:id="rId14"/>
    <p:sldId id="262" r:id="rId15"/>
    <p:sldId id="261" r:id="rId16"/>
    <p:sldId id="264" r:id="rId17"/>
    <p:sldId id="290" r:id="rId18"/>
    <p:sldId id="291" r:id="rId19"/>
    <p:sldId id="292" r:id="rId20"/>
    <p:sldId id="293" r:id="rId21"/>
    <p:sldId id="301" r:id="rId22"/>
    <p:sldId id="294" r:id="rId23"/>
    <p:sldId id="297" r:id="rId24"/>
    <p:sldId id="298" r:id="rId25"/>
    <p:sldId id="299" r:id="rId26"/>
    <p:sldId id="300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325" r:id="rId44"/>
    <p:sldId id="322" r:id="rId45"/>
    <p:sldId id="323" r:id="rId46"/>
    <p:sldId id="324" r:id="rId47"/>
    <p:sldId id="326" r:id="rId48"/>
    <p:sldId id="327" r:id="rId49"/>
    <p:sldId id="328" r:id="rId50"/>
    <p:sldId id="329" r:id="rId51"/>
    <p:sldId id="330" r:id="rId52"/>
    <p:sldId id="331" r:id="rId53"/>
    <p:sldId id="332" r:id="rId54"/>
    <p:sldId id="333" r:id="rId55"/>
    <p:sldId id="334" r:id="rId56"/>
    <p:sldId id="335" r:id="rId57"/>
    <p:sldId id="336" r:id="rId58"/>
    <p:sldId id="337" r:id="rId59"/>
    <p:sldId id="338" r:id="rId60"/>
    <p:sldId id="339" r:id="rId61"/>
    <p:sldId id="340" r:id="rId62"/>
    <p:sldId id="341" r:id="rId63"/>
    <p:sldId id="342" r:id="rId64"/>
    <p:sldId id="343" r:id="rId65"/>
    <p:sldId id="344" r:id="rId66"/>
    <p:sldId id="345" r:id="rId67"/>
    <p:sldId id="346" r:id="rId68"/>
    <p:sldId id="347" r:id="rId69"/>
    <p:sldId id="348" r:id="rId70"/>
    <p:sldId id="349" r:id="rId71"/>
    <p:sldId id="350" r:id="rId72"/>
    <p:sldId id="351" r:id="rId73"/>
    <p:sldId id="352" r:id="rId74"/>
    <p:sldId id="353" r:id="rId75"/>
    <p:sldId id="355" r:id="rId76"/>
    <p:sldId id="361" r:id="rId77"/>
    <p:sldId id="356" r:id="rId78"/>
    <p:sldId id="360" r:id="rId79"/>
    <p:sldId id="363" r:id="rId80"/>
    <p:sldId id="357" r:id="rId81"/>
    <p:sldId id="358" r:id="rId82"/>
    <p:sldId id="359" r:id="rId83"/>
    <p:sldId id="362" r:id="rId84"/>
    <p:sldId id="364" r:id="rId85"/>
    <p:sldId id="365" r:id="rId8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862" autoAdjust="0"/>
  </p:normalViewPr>
  <p:slideViewPr>
    <p:cSldViewPr>
      <p:cViewPr varScale="1">
        <p:scale>
          <a:sx n="108" d="100"/>
          <a:sy n="108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25D77-0964-44BA-A6E1-C17726407951}" type="datetimeFigureOut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3E714-5097-43B3-B46A-0A525479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668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3E714-5097-43B3-B46A-0A5254798D9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94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3E714-5097-43B3-B46A-0A5254798D92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52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37C8B-CB0A-43EF-929B-745BAABE53FA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D4B71-3698-420A-887E-D046D2DA49C1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58E15-0602-459A-BF8C-732D29C1FE6B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256EF-3DC2-4956-B37F-969F914506B3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B226A-3C3B-468E-8DEB-2BDD84F63965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34FEE-7921-4553-A179-CA1BCD4FD477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EA6CD-CF4F-4521-AF18-328F8AA27E84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BE95-F09E-4BD3-ABEB-1DB3B9CE5760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0FAB1-237C-4291-971A-278AC391F6FC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9E462-C5E9-4BCB-9840-A5A4CCFD0B28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BA86-7AC0-4731-A955-77AF85D86861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6B61A-6D4E-431B-8ACD-DCEA4C5695FA}" type="datetime1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3" Type="http://schemas.openxmlformats.org/officeDocument/2006/relationships/slide" Target="slide17.xml"/><Relationship Id="rId7" Type="http://schemas.openxmlformats.org/officeDocument/2006/relationships/slide" Target="slide5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8.xml"/><Relationship Id="rId5" Type="http://schemas.openxmlformats.org/officeDocument/2006/relationships/slide" Target="slide35.xml"/><Relationship Id="rId4" Type="http://schemas.openxmlformats.org/officeDocument/2006/relationships/slide" Target="slide27.xml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0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9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tiff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0.png"/><Relationship Id="rId5" Type="http://schemas.openxmlformats.org/officeDocument/2006/relationships/image" Target="../media/image38.png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34.tiff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0.png"/><Relationship Id="rId4" Type="http://schemas.openxmlformats.org/officeDocument/2006/relationships/image" Target="../media/image3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8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4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8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7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84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8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9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华文彩云" pitchFamily="2" charset="-122"/>
                <a:ea typeface="华文彩云" pitchFamily="2" charset="-122"/>
              </a:rPr>
              <a:t>《</a:t>
            </a:r>
            <a:r>
              <a:rPr lang="zh-CN" altLang="en-US" sz="4000" b="1" dirty="0" smtClean="0">
                <a:latin typeface="华文彩云" pitchFamily="2" charset="-122"/>
                <a:ea typeface="华文彩云" pitchFamily="2" charset="-122"/>
              </a:rPr>
              <a:t>机械精度设计与检测基础</a:t>
            </a:r>
            <a:r>
              <a:rPr lang="en-US" altLang="zh-CN" sz="4000" b="1" dirty="0" smtClean="0">
                <a:latin typeface="华文彩云" pitchFamily="2" charset="-122"/>
                <a:ea typeface="华文彩云" pitchFamily="2" charset="-122"/>
              </a:rPr>
              <a:t>》</a:t>
            </a:r>
            <a:br>
              <a:rPr lang="en-US" altLang="zh-CN" sz="4000" b="1" dirty="0" smtClean="0">
                <a:latin typeface="华文彩云" pitchFamily="2" charset="-122"/>
                <a:ea typeface="华文彩云" pitchFamily="2" charset="-122"/>
              </a:rPr>
            </a:br>
            <a:r>
              <a:rPr lang="zh-CN" altLang="en-US" sz="31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模    拟    试    题</a:t>
            </a:r>
            <a:endParaRPr lang="zh-CN" altLang="en-US" sz="3100" b="1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6" name="副标题 2">
            <a:hlinkClick r:id="rId2" action="ppaction://hlinksldjump"/>
          </p:cNvPr>
          <p:cNvSpPr txBox="1">
            <a:spLocks/>
          </p:cNvSpPr>
          <p:nvPr/>
        </p:nvSpPr>
        <p:spPr>
          <a:xfrm>
            <a:off x="1154014" y="2507250"/>
            <a:ext cx="7018385" cy="4897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2 —————————-——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10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副标题 2">
            <a:hlinkClick r:id="rId3" action="ppaction://hlinksldjump"/>
          </p:cNvPr>
          <p:cNvSpPr txBox="1">
            <a:spLocks/>
          </p:cNvSpPr>
          <p:nvPr/>
        </p:nvSpPr>
        <p:spPr>
          <a:xfrm>
            <a:off x="1154014" y="2996952"/>
            <a:ext cx="726489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3 ——————-——— 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17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" name="副标题 2">
            <a:hlinkClick r:id="rId4" action="ppaction://hlinksldjump"/>
          </p:cNvPr>
          <p:cNvSpPr txBox="1">
            <a:spLocks/>
          </p:cNvSpPr>
          <p:nvPr/>
        </p:nvSpPr>
        <p:spPr>
          <a:xfrm>
            <a:off x="1154014" y="3429000"/>
            <a:ext cx="6400800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4 ————————————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27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9" name="副标题 2">
            <a:hlinkClick r:id="rId5" action="ppaction://hlinksldjump"/>
          </p:cNvPr>
          <p:cNvSpPr txBox="1">
            <a:spLocks/>
          </p:cNvSpPr>
          <p:nvPr/>
        </p:nvSpPr>
        <p:spPr>
          <a:xfrm>
            <a:off x="1154014" y="3933056"/>
            <a:ext cx="7264896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5 ————————————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35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0" name="副标题 2">
            <a:hlinkClick r:id="rId6" action="ppaction://hlinksldjump"/>
          </p:cNvPr>
          <p:cNvSpPr txBox="1">
            <a:spLocks/>
          </p:cNvSpPr>
          <p:nvPr/>
        </p:nvSpPr>
        <p:spPr>
          <a:xfrm>
            <a:off x="1154014" y="4401108"/>
            <a:ext cx="7408912" cy="6120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6 ————————————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48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1" name="副标题 2">
            <a:hlinkClick r:id="rId7" action="ppaction://hlinksldjump"/>
          </p:cNvPr>
          <p:cNvSpPr txBox="1">
            <a:spLocks/>
          </p:cNvSpPr>
          <p:nvPr/>
        </p:nvSpPr>
        <p:spPr>
          <a:xfrm>
            <a:off x="1154014" y="4869160"/>
            <a:ext cx="7269796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7 ————————————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57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2" name="副标题 2">
            <a:hlinkClick r:id="rId8" action="ppaction://hlinksldjump"/>
          </p:cNvPr>
          <p:cNvSpPr txBox="1">
            <a:spLocks/>
          </p:cNvSpPr>
          <p:nvPr/>
        </p:nvSpPr>
        <p:spPr>
          <a:xfrm>
            <a:off x="1154014" y="5373216"/>
            <a:ext cx="7283043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8 ————————————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70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副标题 2">
            <a:hlinkClick r:id="rId9" action="ppaction://hlinksldjump"/>
          </p:cNvPr>
          <p:cNvSpPr txBox="1">
            <a:spLocks/>
          </p:cNvSpPr>
          <p:nvPr/>
        </p:nvSpPr>
        <p:spPr>
          <a:xfrm>
            <a:off x="1154014" y="2042206"/>
            <a:ext cx="7018385" cy="4897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模拟试题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1 ————————————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（</a:t>
            </a:r>
            <a:r>
              <a:rPr lang="en-US" altLang="zh-CN" sz="2400" b="1" dirty="0" smtClean="0">
                <a:latin typeface="方正舒体" pitchFamily="2" charset="-122"/>
                <a:ea typeface="方正舒体" pitchFamily="2" charset="-122"/>
              </a:rPr>
              <a:t>2</a:t>
            </a:r>
            <a:r>
              <a:rPr lang="zh-CN" altLang="en-US" sz="2400" b="1" dirty="0" smtClean="0">
                <a:latin typeface="方正舒体" pitchFamily="2" charset="-122"/>
                <a:ea typeface="方正舒体" pitchFamily="2" charset="-122"/>
              </a:rPr>
              <a:t>）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14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0609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模  拟  试  题 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2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一、单项选择题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10</a:t>
            </a:r>
            <a:r>
              <a:rPr lang="zh-CN" altLang="en-US" sz="2000" b="1" dirty="0" smtClean="0"/>
              <a:t>分，把选项中正确答案的序号填在括号里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5536" y="1340768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1. </a:t>
            </a:r>
            <a:r>
              <a:rPr lang="zh-CN" altLang="en-US" sz="2000" b="1" dirty="0" smtClean="0"/>
              <a:t>标准是组织互换性现代化生产的  </a:t>
            </a:r>
            <a:r>
              <a:rPr lang="zh-CN" altLang="en-US" sz="2000" b="1" dirty="0" smtClean="0">
                <a:solidFill>
                  <a:prstClr val="black"/>
                </a:solidFill>
              </a:rPr>
              <a:t>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683568" y="1700808"/>
            <a:ext cx="640871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基础    ②  措施  ③   手段     ④   保证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95536" y="2060848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2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用量块长度组成某一公称尺寸时，</a:t>
            </a:r>
            <a:r>
              <a:rPr lang="zh-CN" altLang="en-US" sz="2000" b="1" dirty="0"/>
              <a:t>所</a:t>
            </a:r>
            <a:r>
              <a:rPr lang="zh-CN" altLang="en-US" sz="2000" b="1" dirty="0" smtClean="0"/>
              <a:t>用量块块数不得超过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683568" y="2420888"/>
            <a:ext cx="64087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块    ② 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块  ③  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块    ④ 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块 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65557" y="2780928"/>
            <a:ext cx="7302787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000" b="1" dirty="0"/>
              <a:t>3</a:t>
            </a:r>
            <a:r>
              <a:rPr lang="en-US" altLang="zh-CN" sz="2000" b="1" dirty="0" smtClean="0"/>
              <a:t>.  </a:t>
            </a:r>
            <a:r>
              <a:rPr lang="zh-CN" altLang="en-US" sz="2000" b="1" dirty="0" smtClean="0"/>
              <a:t>滚动轴承外圈与外壳孔配合采用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83568" y="3140968"/>
            <a:ext cx="64087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非基准制  ② 基轴制  ③  基孔制    ④ 任意配合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380546" y="3501008"/>
            <a:ext cx="7302787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000" b="1" dirty="0"/>
              <a:t>4</a:t>
            </a:r>
            <a:r>
              <a:rPr lang="en-US" altLang="zh-CN" sz="2000" b="1" dirty="0" smtClean="0"/>
              <a:t>.  </a:t>
            </a:r>
            <a:r>
              <a:rPr lang="zh-CN" altLang="en-US" sz="2000" b="1" dirty="0" smtClean="0"/>
              <a:t>圆柱度公差带的 形状为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683568" y="3861048"/>
            <a:ext cx="734481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两平行平面  ② 两同心圆  ③  两同轴圆柱面 ④ 两等距曲线 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395536" y="4221088"/>
            <a:ext cx="842493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要求保证定心和配合特性的表面，如圆柱表面的粗糙度应采用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683568" y="4581128"/>
            <a:ext cx="662473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</a:t>
            </a:r>
            <a:r>
              <a:rPr lang="en-US" altLang="zh-CN" sz="2000" b="1" i="1" dirty="0" smtClean="0"/>
              <a:t>Ra </a:t>
            </a:r>
            <a:r>
              <a:rPr lang="en-US" altLang="zh-CN" sz="2000" b="1" dirty="0" smtClean="0"/>
              <a:t>0.8   </a:t>
            </a:r>
            <a:r>
              <a:rPr lang="zh-CN" altLang="en-US" sz="2000" b="1" dirty="0" smtClean="0"/>
              <a:t>②  </a:t>
            </a:r>
            <a:r>
              <a:rPr lang="en-US" altLang="zh-CN" sz="2000" b="1" i="1" dirty="0" smtClean="0"/>
              <a:t>Ra </a:t>
            </a:r>
            <a:r>
              <a:rPr lang="en-US" altLang="zh-CN" sz="2000" b="1" dirty="0" smtClean="0"/>
              <a:t>6.3  </a:t>
            </a:r>
            <a:r>
              <a:rPr lang="zh-CN" altLang="en-US" sz="2000" b="1" dirty="0" smtClean="0"/>
              <a:t>③ </a:t>
            </a:r>
            <a:r>
              <a:rPr lang="en-US" altLang="zh-CN" sz="2000" b="1" i="1" dirty="0" smtClean="0"/>
              <a:t>Ra  </a:t>
            </a:r>
            <a:r>
              <a:rPr lang="en-US" altLang="zh-CN" sz="2000" b="1" dirty="0" smtClean="0"/>
              <a:t>12.5 </a:t>
            </a:r>
            <a:r>
              <a:rPr lang="zh-CN" altLang="en-US" sz="2000" b="1" dirty="0" smtClean="0"/>
              <a:t>④ </a:t>
            </a:r>
            <a:r>
              <a:rPr lang="en-US" altLang="zh-CN" sz="2000" b="1" i="1" dirty="0" smtClean="0"/>
              <a:t>Ra </a:t>
            </a:r>
            <a:r>
              <a:rPr lang="en-US" altLang="zh-CN" sz="2000" b="1" dirty="0" smtClean="0"/>
              <a:t>25</a:t>
            </a:r>
            <a:endParaRPr lang="zh-CN" altLang="en-US" sz="2000" b="1" dirty="0"/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395536" y="4941168"/>
            <a:ext cx="842493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000" b="1" dirty="0"/>
              <a:t>6</a:t>
            </a:r>
            <a:r>
              <a:rPr lang="en-US" altLang="zh-CN" sz="2000" b="1" dirty="0" smtClean="0"/>
              <a:t>. </a:t>
            </a:r>
            <a:r>
              <a:rPr lang="zh-CN" altLang="en-US" sz="2000" b="1" dirty="0"/>
              <a:t>光滑极限</a:t>
            </a:r>
            <a:r>
              <a:rPr lang="zh-CN" altLang="en-US" sz="2000" b="1" dirty="0" smtClean="0"/>
              <a:t>量规的止规是用来控制被测零件的实际尺寸不超出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683568" y="5301208"/>
            <a:ext cx="7848872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最大极限尺寸   ②  最小实体尺寸  ③ 公称尺寸④ 体外作用尺寸</a:t>
            </a:r>
            <a:endParaRPr lang="zh-CN" altLang="en-US" sz="2000" b="1" dirty="0"/>
          </a:p>
        </p:txBody>
      </p:sp>
      <p:sp>
        <p:nvSpPr>
          <p:cNvPr id="20" name="内容占位符 2"/>
          <p:cNvSpPr txBox="1">
            <a:spLocks/>
          </p:cNvSpPr>
          <p:nvPr/>
        </p:nvSpPr>
        <p:spPr>
          <a:xfrm>
            <a:off x="395536" y="5661248"/>
            <a:ext cx="842493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7. </a:t>
            </a:r>
            <a:r>
              <a:rPr lang="zh-CN" altLang="en-US" sz="2000" b="1" dirty="0" smtClean="0"/>
              <a:t>某螺纹标注为</a:t>
            </a:r>
            <a:r>
              <a:rPr lang="en-US" altLang="zh-CN" sz="2000" b="1" dirty="0" smtClean="0"/>
              <a:t>M12—5H6H—LH,</a:t>
            </a:r>
            <a:r>
              <a:rPr lang="zh-CN" altLang="en-US" sz="2000" b="1" dirty="0" smtClean="0"/>
              <a:t>其中</a:t>
            </a:r>
            <a:r>
              <a:rPr lang="en-US" altLang="zh-CN" sz="2000" b="1" dirty="0" smtClean="0"/>
              <a:t>6H</a:t>
            </a:r>
            <a:r>
              <a:rPr lang="zh-CN" altLang="en-US" sz="2000" b="1" dirty="0" smtClean="0"/>
              <a:t>表示为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1" name="内容占位符 2"/>
          <p:cNvSpPr txBox="1">
            <a:spLocks/>
          </p:cNvSpPr>
          <p:nvPr/>
        </p:nvSpPr>
        <p:spPr>
          <a:xfrm>
            <a:off x="683568" y="6021288"/>
            <a:ext cx="7848872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小径公差带   ②  大径公差带  ③ 底径公差带  ④ 中径公差带</a:t>
            </a:r>
            <a:endParaRPr lang="zh-CN" altLang="en-US" sz="2000" b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1654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>
          <a:xfrm>
            <a:off x="539552" y="260648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8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平键与键槽配合采用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35968" y="620688"/>
            <a:ext cx="640871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任意配合    ②  非基准制  ③   基孔制     ④   基准制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547936" y="980728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9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滚动轴承外圈直径的基本偏差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835968" y="1340768"/>
            <a:ext cx="64087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负值    ② 上偏差  ③  下偏差    ④ 正值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517957" y="1700808"/>
            <a:ext cx="7302787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10.  </a:t>
            </a:r>
            <a:r>
              <a:rPr lang="zh-CN" altLang="en-US" sz="2000" b="1" dirty="0" smtClean="0"/>
              <a:t>一齿径向综合偏差</a:t>
            </a:r>
            <a:r>
              <a:rPr lang="en-US" altLang="zh-CN" sz="2000" b="1" i="1" dirty="0" smtClean="0"/>
              <a:t>f</a:t>
            </a:r>
            <a:r>
              <a:rPr lang="en-US" altLang="zh-CN" sz="1800" b="1" i="1" baseline="-25000" dirty="0" smtClean="0"/>
              <a:t>i</a:t>
            </a:r>
            <a:r>
              <a:rPr lang="en-US" altLang="zh-CN" sz="2000" b="1" i="1" dirty="0" smtClean="0"/>
              <a:t>″</a:t>
            </a:r>
            <a:r>
              <a:rPr lang="zh-CN" altLang="en-US" sz="2000" b="1" dirty="0" smtClean="0"/>
              <a:t>用来评定齿轮的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835968" y="2060848"/>
            <a:ext cx="8003232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传动准确性  ② 传动平稳性  ③  齿侧间隙合理性     ④ 载荷分布均匀性</a:t>
            </a:r>
            <a:endParaRPr lang="zh-CN" altLang="en-US" sz="2000" b="1" dirty="0"/>
          </a:p>
        </p:txBody>
      </p:sp>
      <p:sp>
        <p:nvSpPr>
          <p:cNvPr id="21" name="灯片编号占位符 4"/>
          <p:cNvSpPr txBox="1">
            <a:spLocks/>
          </p:cNvSpPr>
          <p:nvPr/>
        </p:nvSpPr>
        <p:spPr>
          <a:xfrm>
            <a:off x="6705600" y="655430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342256" y="2420888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二、填空题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每空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27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539552" y="2852936"/>
            <a:ext cx="8329627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1</a:t>
            </a:r>
            <a:r>
              <a:rPr lang="en-US" altLang="zh-CN" sz="2000" b="1" dirty="0" smtClean="0"/>
              <a:t>. </a:t>
            </a:r>
            <a:r>
              <a:rPr lang="zh-CN" altLang="en-US" sz="2000" b="1" dirty="0"/>
              <a:t>不完全</a:t>
            </a:r>
            <a:r>
              <a:rPr lang="zh-CN" altLang="en-US" sz="2000" b="1" dirty="0" smtClean="0"/>
              <a:t>互换性可以用 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法、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  法或其他方法实现  。</a:t>
            </a:r>
            <a:endParaRPr lang="zh-CN" altLang="en-US" sz="2000" b="1" dirty="0"/>
          </a:p>
        </p:txBody>
      </p:sp>
      <p:sp>
        <p:nvSpPr>
          <p:cNvPr id="22" name="内容占位符 2"/>
          <p:cNvSpPr txBox="1">
            <a:spLocks/>
          </p:cNvSpPr>
          <p:nvPr/>
        </p:nvSpPr>
        <p:spPr>
          <a:xfrm>
            <a:off x="539552" y="3284984"/>
            <a:ext cx="8329627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2. </a:t>
            </a:r>
            <a:r>
              <a:rPr lang="zh-CN" altLang="en-US" sz="2000" b="1" dirty="0" smtClean="0"/>
              <a:t>优先数系</a:t>
            </a:r>
            <a:r>
              <a:rPr lang="en-US" altLang="zh-CN" sz="2000" b="1" dirty="0" smtClean="0"/>
              <a:t> R20</a:t>
            </a:r>
            <a:r>
              <a:rPr lang="zh-CN" altLang="en-US" sz="2000" b="1" dirty="0" smtClean="0"/>
              <a:t>系列的公比为  </a:t>
            </a:r>
            <a:r>
              <a:rPr lang="zh-CN" altLang="en-US" sz="2000" b="1" u="sng" dirty="0" smtClean="0"/>
              <a:t>                                </a:t>
            </a:r>
            <a:r>
              <a:rPr lang="zh-CN" altLang="en-US" sz="2000" b="1" dirty="0" smtClean="0"/>
              <a:t> 。                      </a:t>
            </a:r>
            <a:endParaRPr lang="zh-CN" altLang="en-US" sz="2000" b="1" dirty="0"/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562853" y="3645024"/>
            <a:ext cx="782557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3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计量器具的分度值越大表示计量器具的测量精度越  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。                      </a:t>
            </a:r>
            <a:endParaRPr lang="zh-CN" altLang="en-US" sz="2000" b="1" dirty="0"/>
          </a:p>
        </p:txBody>
      </p:sp>
      <p:sp>
        <p:nvSpPr>
          <p:cNvPr id="30" name="内容占位符 2"/>
          <p:cNvSpPr txBox="1">
            <a:spLocks/>
          </p:cNvSpPr>
          <p:nvPr/>
        </p:nvSpPr>
        <p:spPr>
          <a:xfrm>
            <a:off x="562853" y="4023915"/>
            <a:ext cx="782557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4. </a:t>
            </a:r>
            <a:r>
              <a:rPr lang="zh-CN" altLang="en-US" sz="2000" b="1" dirty="0" smtClean="0"/>
              <a:t>尺寸公差带的大小由</a:t>
            </a:r>
            <a:r>
              <a:rPr lang="zh-CN" altLang="en-US" sz="2000" b="1" u="sng" dirty="0" smtClean="0"/>
              <a:t>                    </a:t>
            </a:r>
            <a:r>
              <a:rPr lang="zh-CN" altLang="en-US" sz="2000" b="1" dirty="0" smtClean="0"/>
              <a:t>确定，位置由  </a:t>
            </a:r>
            <a:r>
              <a:rPr lang="zh-CN" altLang="en-US" sz="2000" b="1" u="sng" dirty="0" smtClean="0"/>
              <a:t>                     </a:t>
            </a:r>
            <a:r>
              <a:rPr lang="zh-CN" altLang="en-US" sz="2000" b="1" dirty="0" smtClean="0"/>
              <a:t>   确定。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                     </a:t>
            </a:r>
            <a:endParaRPr lang="zh-CN" altLang="en-US" sz="2000" b="1" dirty="0"/>
          </a:p>
        </p:txBody>
      </p:sp>
      <p:sp>
        <p:nvSpPr>
          <p:cNvPr id="31" name="内容占位符 2"/>
          <p:cNvSpPr txBox="1">
            <a:spLocks/>
          </p:cNvSpPr>
          <p:nvPr/>
        </p:nvSpPr>
        <p:spPr>
          <a:xfrm>
            <a:off x="562853" y="4383955"/>
            <a:ext cx="782557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配合是指 </a:t>
            </a:r>
            <a:r>
              <a:rPr lang="zh-CN" altLang="en-US" sz="2000" b="1" u="sng" dirty="0" smtClean="0"/>
              <a:t>                     </a:t>
            </a:r>
            <a:r>
              <a:rPr lang="zh-CN" altLang="en-US" sz="2000" b="1" dirty="0" smtClean="0"/>
              <a:t> 相同，且相互结合的孔和轴公差带之间的关系。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                     </a:t>
            </a:r>
            <a:endParaRPr lang="zh-CN" altLang="en-US" sz="2000" b="1" dirty="0"/>
          </a:p>
        </p:txBody>
      </p:sp>
      <p:sp>
        <p:nvSpPr>
          <p:cNvPr id="32" name="内容占位符 2"/>
          <p:cNvSpPr txBox="1">
            <a:spLocks/>
          </p:cNvSpPr>
          <p:nvPr/>
        </p:nvSpPr>
        <p:spPr>
          <a:xfrm>
            <a:off x="562853" y="4743995"/>
            <a:ext cx="782557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6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用标准化的孔、轴公差带组成各种配合的制度称为   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  。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                     </a:t>
            </a:r>
            <a:endParaRPr lang="zh-CN" altLang="en-US" sz="2000" b="1" dirty="0"/>
          </a:p>
        </p:txBody>
      </p:sp>
      <p:sp>
        <p:nvSpPr>
          <p:cNvPr id="33" name="内容占位符 2"/>
          <p:cNvSpPr txBox="1">
            <a:spLocks/>
          </p:cNvSpPr>
          <p:nvPr/>
        </p:nvSpPr>
        <p:spPr>
          <a:xfrm>
            <a:off x="539552" y="5085184"/>
            <a:ext cx="782557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7. </a:t>
            </a:r>
            <a:r>
              <a:rPr lang="zh-CN" altLang="en-US" sz="2000" b="1" dirty="0" smtClean="0"/>
              <a:t>线性尺寸的未注公差要求写在零件图的   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  中。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                     </a:t>
            </a:r>
            <a:endParaRPr lang="zh-CN" altLang="en-US" sz="2000" b="1" dirty="0"/>
          </a:p>
        </p:txBody>
      </p:sp>
      <p:sp>
        <p:nvSpPr>
          <p:cNvPr id="34" name="内容占位符 2"/>
          <p:cNvSpPr txBox="1">
            <a:spLocks/>
          </p:cNvSpPr>
          <p:nvPr/>
        </p:nvSpPr>
        <p:spPr>
          <a:xfrm>
            <a:off x="539552" y="5517232"/>
            <a:ext cx="7969587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8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对于配合种类的选择，若孔、轴之间有相对运动要求，则必须选择   </a:t>
            </a:r>
            <a:r>
              <a:rPr lang="zh-CN" altLang="en-US" sz="2000" b="1" u="sng" dirty="0" smtClean="0"/>
              <a:t>              </a:t>
            </a:r>
            <a:r>
              <a:rPr lang="zh-CN" altLang="en-US" sz="2000" b="1" dirty="0" smtClean="0"/>
              <a:t>  配合。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                     </a:t>
            </a:r>
            <a:endParaRPr lang="zh-CN" altLang="en-US" sz="2000" b="1" dirty="0"/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539552" y="5733256"/>
            <a:ext cx="8299647" cy="8595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altLang="zh-CN" sz="2000" b="1" i="0" dirty="0" smtClean="0">
                <a:latin typeface="+mj-lt"/>
              </a:rPr>
              <a:t>9. </a:t>
            </a:r>
            <a:r>
              <a:rPr lang="zh-CN" altLang="en-US" sz="2000" b="1" i="0" dirty="0" smtClean="0">
                <a:latin typeface="+mj-lt"/>
              </a:rPr>
              <a:t>通常，对于中、小批量生产的零件尺寸精度使用  </a:t>
            </a:r>
            <a:r>
              <a:rPr lang="zh-CN" altLang="en-US" sz="2000" b="1" i="0" u="sng" dirty="0" smtClean="0">
                <a:latin typeface="+mj-lt"/>
              </a:rPr>
              <a:t>                      </a:t>
            </a:r>
            <a:r>
              <a:rPr lang="zh-CN" altLang="en-US" sz="2000" b="1" i="0" dirty="0" smtClean="0">
                <a:latin typeface="+mj-lt"/>
              </a:rPr>
              <a:t>  进行测</a:t>
            </a:r>
            <a:endParaRPr lang="en-US" altLang="zh-CN" sz="2000" b="1" dirty="0" smtClean="0"/>
          </a:p>
          <a:p>
            <a:pPr marL="0" lvl="0" indent="0">
              <a:lnSpc>
                <a:spcPct val="140000"/>
              </a:lnSpc>
              <a:spcBef>
                <a:spcPts val="0"/>
              </a:spcBef>
              <a:buNone/>
            </a:pPr>
            <a:r>
              <a:rPr lang="en-US" altLang="zh-CN" sz="2000" b="1" i="0" dirty="0" smtClean="0">
                <a:latin typeface="+mj-lt"/>
              </a:rPr>
              <a:t>   </a:t>
            </a:r>
            <a:r>
              <a:rPr lang="zh-CN" altLang="en-US" sz="2000" b="1" i="0" dirty="0" smtClean="0">
                <a:latin typeface="+mj-lt"/>
              </a:rPr>
              <a:t>  量，大批量生产的零件 ，使用 </a:t>
            </a:r>
            <a:r>
              <a:rPr lang="zh-CN" altLang="en-US" sz="2000" b="1" i="0" u="sng" dirty="0" smtClean="0">
                <a:latin typeface="+mj-lt"/>
              </a:rPr>
              <a:t>                                </a:t>
            </a:r>
            <a:r>
              <a:rPr lang="zh-CN" altLang="en-US" sz="2000" b="1" i="0" dirty="0" smtClean="0">
                <a:latin typeface="+mj-lt"/>
              </a:rPr>
              <a:t>进行检验。   </a:t>
            </a:r>
            <a:r>
              <a:rPr lang="zh-CN" altLang="en-US" sz="2000" b="1" i="0" u="sng" dirty="0" smtClean="0">
                <a:latin typeface="+mj-lt"/>
              </a:rPr>
              <a:t>            </a:t>
            </a:r>
            <a:r>
              <a:rPr lang="zh-CN" altLang="en-US" sz="2000" b="1" i="0" dirty="0" smtClean="0">
                <a:latin typeface="+mj-lt"/>
              </a:rPr>
              <a:t>                      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426552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build="p"/>
      <p:bldP spid="13" grpId="0"/>
      <p:bldP spid="22" grpId="0"/>
      <p:bldP spid="19" grpId="0"/>
      <p:bldP spid="30" grpId="0"/>
      <p:bldP spid="31" grpId="0"/>
      <p:bldP spid="32" grpId="0"/>
      <p:bldP spid="33" grpId="0"/>
      <p:bldP spid="3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251520" y="188640"/>
            <a:ext cx="8280920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10. </a:t>
            </a:r>
            <a:r>
              <a:rPr lang="zh-CN" altLang="en-US" sz="2000" b="1" dirty="0" smtClean="0"/>
              <a:t>圆柱齿轮同侧齿面必检精度指标为 </a:t>
            </a:r>
            <a:r>
              <a:rPr lang="zh-CN" altLang="en-US" sz="2000" b="1" u="sng" dirty="0" smtClean="0"/>
              <a:t>               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   、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en-US" altLang="zh-CN" sz="2000" b="1" u="sng" dirty="0" smtClean="0"/>
              <a:t>                                    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、及</a:t>
            </a:r>
            <a:r>
              <a:rPr lang="zh-CN" altLang="en-US" sz="2000" b="1" u="sng" dirty="0" smtClean="0"/>
              <a:t>                                       </a:t>
            </a:r>
            <a:r>
              <a:rPr lang="zh-CN" altLang="en-US" sz="2000" b="1" dirty="0" smtClean="0"/>
              <a:t>  。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23528" y="1124744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11. </a:t>
            </a:r>
            <a:r>
              <a:rPr lang="zh-CN" altLang="en-US" sz="2000" b="1" dirty="0" smtClean="0"/>
              <a:t>若没有齿向测量仪时，</a:t>
            </a:r>
            <a:r>
              <a:rPr lang="zh-CN" altLang="en-US" sz="2200" b="1" dirty="0" smtClean="0"/>
              <a:t>可</a:t>
            </a:r>
            <a:r>
              <a:rPr lang="zh-CN" altLang="en-US" sz="2000" b="1" dirty="0" smtClean="0"/>
              <a:t>用齿轮副的精度指标 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代替</a:t>
            </a:r>
            <a:r>
              <a:rPr lang="en-US" altLang="zh-CN" sz="2000" b="1" i="1" dirty="0" smtClean="0"/>
              <a:t>F</a:t>
            </a:r>
            <a:r>
              <a:rPr lang="el-GR" altLang="zh-CN" sz="2000" b="1" baseline="-25000" dirty="0" smtClean="0"/>
              <a:t>β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23528" y="1628800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12. </a:t>
            </a:r>
            <a:r>
              <a:rPr lang="zh-CN" altLang="en-US" sz="2000" b="1" dirty="0" smtClean="0"/>
              <a:t>平键宽度尺寸的公差带代号为</a:t>
            </a:r>
            <a:r>
              <a:rPr lang="zh-CN" altLang="en-US" sz="2000" b="1" u="sng" dirty="0" smtClean="0"/>
              <a:t>         </a:t>
            </a:r>
            <a:r>
              <a:rPr lang="zh-CN" altLang="en-US" sz="2000" b="1" dirty="0" smtClean="0"/>
              <a:t>，矩形花键联结采用基 </a:t>
            </a:r>
            <a:r>
              <a:rPr lang="zh-CN" altLang="en-US" sz="2000" b="1" u="sng" dirty="0" smtClean="0"/>
              <a:t>         </a:t>
            </a:r>
            <a:r>
              <a:rPr lang="zh-CN" altLang="en-US" sz="2000" b="1" dirty="0" smtClean="0"/>
              <a:t>制配合。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38410" y="2132856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13. </a:t>
            </a:r>
            <a:r>
              <a:rPr lang="zh-CN" altLang="en-US" sz="2000" b="1" dirty="0"/>
              <a:t>几何</a:t>
            </a:r>
            <a:r>
              <a:rPr lang="zh-CN" altLang="en-US" sz="2000" b="1" dirty="0" smtClean="0"/>
              <a:t>公差带具有</a:t>
            </a:r>
            <a:r>
              <a:rPr lang="zh-CN" altLang="en-US" sz="2000" b="1" u="sng" dirty="0" smtClean="0"/>
              <a:t> 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    </a:t>
            </a:r>
            <a:r>
              <a:rPr lang="zh-CN" altLang="en-US" sz="2000" b="1" dirty="0" smtClean="0"/>
              <a:t> 、</a:t>
            </a:r>
            <a:r>
              <a:rPr lang="zh-CN" altLang="en-US" sz="2000" b="1" u="sng" dirty="0" smtClean="0"/>
              <a:t>              </a:t>
            </a:r>
            <a:r>
              <a:rPr lang="zh-CN" altLang="en-US" sz="2000" b="1" dirty="0" smtClean="0"/>
              <a:t> 和</a:t>
            </a:r>
            <a:r>
              <a:rPr lang="zh-CN" altLang="en-US" sz="2000" b="1" u="sng" dirty="0" smtClean="0"/>
              <a:t>                 </a:t>
            </a:r>
            <a:r>
              <a:rPr lang="zh-CN" altLang="en-US" sz="2000" b="1" dirty="0" smtClean="0"/>
              <a:t> 等特性。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23528" y="2696938"/>
            <a:ext cx="8496944" cy="10200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14. </a:t>
            </a:r>
            <a:r>
              <a:rPr lang="zh-CN" altLang="en-US" sz="2000" b="1" dirty="0" smtClean="0"/>
              <a:t>设计几何公差时，选择几何公差特征项目主要从被测要素的  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 </a:t>
            </a:r>
            <a:r>
              <a:rPr lang="zh-CN" altLang="en-US" sz="2000" b="1" u="sng" dirty="0" smtClean="0"/>
              <a:t>                                     </a:t>
            </a:r>
            <a:r>
              <a:rPr lang="zh-CN" altLang="en-US" sz="2000" b="1" dirty="0" smtClean="0"/>
              <a:t> 、</a:t>
            </a:r>
            <a:r>
              <a:rPr lang="zh-CN" altLang="en-US" sz="2000" b="1" u="sng" dirty="0" smtClean="0"/>
              <a:t>                              </a:t>
            </a:r>
            <a:r>
              <a:rPr lang="zh-CN" altLang="en-US" sz="2000" b="1" dirty="0" smtClean="0"/>
              <a:t> 以及测量便于实现来考虑。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335533" y="3573016"/>
            <a:ext cx="8496944" cy="10200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15.   </a:t>
            </a:r>
            <a:r>
              <a:rPr lang="zh-CN" altLang="en-US" sz="2000" b="1" dirty="0" smtClean="0"/>
              <a:t>评定表面粗糙度精度时，定义取样长度的目的是限制、减弱 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 </a:t>
            </a:r>
            <a:r>
              <a:rPr lang="zh-CN" altLang="en-US" sz="2000" b="1" u="sng" dirty="0" smtClean="0"/>
              <a:t>                                     </a:t>
            </a:r>
            <a:r>
              <a:rPr lang="zh-CN" altLang="en-US" sz="2000" b="1" dirty="0" smtClean="0"/>
              <a:t> 、</a:t>
            </a:r>
            <a:r>
              <a:rPr lang="zh-CN" altLang="en-US" sz="2000" b="1" u="sng" dirty="0" smtClean="0"/>
              <a:t>                              </a:t>
            </a:r>
            <a:r>
              <a:rPr lang="zh-CN" altLang="en-US" sz="2000" b="1" dirty="0" smtClean="0"/>
              <a:t> 对测量结果的影响。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395536" y="4497139"/>
            <a:ext cx="8496944" cy="10200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20000"/>
              </a:lnSpc>
              <a:spcBef>
                <a:spcPts val="0"/>
              </a:spcBef>
              <a:buAutoNum type="arabicPeriod" startAt="16"/>
            </a:pPr>
            <a:r>
              <a:rPr lang="zh-CN" altLang="en-US" sz="2000" b="1" dirty="0" smtClean="0"/>
              <a:t>根据滚动轴承的尺寸公差和   </a:t>
            </a:r>
            <a:r>
              <a:rPr lang="zh-CN" altLang="en-US" sz="2000" b="1" u="sng" dirty="0" smtClean="0"/>
              <a:t>                         </a:t>
            </a:r>
            <a:r>
              <a:rPr lang="zh-CN" altLang="en-US" sz="2000" b="1" dirty="0" smtClean="0"/>
              <a:t>     ，</a:t>
            </a:r>
            <a:r>
              <a:rPr lang="en-US" altLang="zh-CN" sz="2000" b="1" dirty="0" smtClean="0"/>
              <a:t>GB/T307.3</a:t>
            </a:r>
            <a:r>
              <a:rPr lang="zh-CN" altLang="en-US" sz="2000" b="1" dirty="0" smtClean="0"/>
              <a:t>将滚动轴承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        </a:t>
            </a:r>
            <a:r>
              <a:rPr lang="zh-CN" altLang="en-US" sz="2000" b="1" dirty="0" smtClean="0"/>
              <a:t>的精度进行分级。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32733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7" grpId="0"/>
      <p:bldP spid="9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三、简答题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共</a:t>
            </a:r>
            <a:r>
              <a:rPr lang="en-US" altLang="zh-CN" sz="2000" b="1" dirty="0" smtClean="0"/>
              <a:t>16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23528" y="692696"/>
            <a:ext cx="83529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b="1" dirty="0" smtClean="0"/>
              <a:t>1. </a:t>
            </a:r>
            <a:r>
              <a:rPr lang="zh-CN" altLang="en-US" sz="2000" b="1" dirty="0" smtClean="0"/>
              <a:t>试述</a:t>
            </a:r>
            <a:r>
              <a:rPr lang="zh-CN" altLang="en-US" sz="2000" b="1" dirty="0"/>
              <a:t>径向圆跳动公差</a:t>
            </a:r>
            <a:r>
              <a:rPr lang="zh-CN" altLang="en-US" sz="2000" b="1" dirty="0" smtClean="0"/>
              <a:t>带与</a:t>
            </a:r>
            <a:r>
              <a:rPr lang="zh-CN" altLang="en-US" sz="2000" b="1" dirty="0"/>
              <a:t>圆度公差带</a:t>
            </a:r>
            <a:r>
              <a:rPr lang="zh-CN" altLang="en-US" sz="2000" b="1" dirty="0" smtClean="0"/>
              <a:t>的异同。   </a:t>
            </a:r>
            <a:r>
              <a:rPr lang="en-US" altLang="zh-CN" sz="2000" b="1" dirty="0" smtClean="0"/>
              <a:t>(4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23528" y="1124744"/>
            <a:ext cx="8352928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2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影响普通螺纹结合精度的重要因素是什么？外螺纹中径合格条件是什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么？（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44116" y="1988840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 smtClean="0"/>
              <a:t>3. </a:t>
            </a:r>
            <a:r>
              <a:rPr lang="zh-CN" altLang="en-US" sz="2000" b="1" dirty="0" smtClean="0"/>
              <a:t>滚动轴承套圈承受负荷类型有哪几种？对于不同的负荷类型，套圈与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相配件的配合松紧程度如何么？（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95536" y="2852936"/>
            <a:ext cx="8352928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4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试述尺寸链的组成及其定义。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（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395536" y="3284984"/>
            <a:ext cx="494982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000" b="1" dirty="0"/>
              <a:t>四</a:t>
            </a:r>
            <a:r>
              <a:rPr lang="zh-CN" altLang="en-US" sz="2000" b="1" dirty="0" smtClean="0"/>
              <a:t>、计算题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共</a:t>
            </a:r>
            <a:r>
              <a:rPr lang="en-US" altLang="zh-CN" sz="2000" b="1" dirty="0" smtClean="0"/>
              <a:t>20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539552" y="3645024"/>
            <a:ext cx="8352928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arabicPeriod"/>
            </a:pPr>
            <a:r>
              <a:rPr lang="zh-CN" altLang="en-US" sz="2000" b="1" dirty="0" smtClean="0"/>
              <a:t>设孔、轴配合的公称尺寸和 使用要求为：</a:t>
            </a:r>
            <a:r>
              <a:rPr lang="en-US" altLang="zh-CN" sz="2000" b="1" i="1" dirty="0" smtClean="0"/>
              <a:t>D=</a:t>
            </a:r>
            <a:r>
              <a:rPr lang="en-US" altLang="zh-CN" sz="2000" b="1" dirty="0" smtClean="0"/>
              <a:t>30mm,</a:t>
            </a:r>
            <a:r>
              <a:rPr lang="en-US" altLang="zh-CN" sz="2000" b="1" i="1" dirty="0" smtClean="0"/>
              <a:t>X</a:t>
            </a:r>
            <a:r>
              <a:rPr lang="en-US" altLang="zh-CN" sz="2000" b="1" baseline="-25000" dirty="0" smtClean="0"/>
              <a:t>min</a:t>
            </a:r>
            <a:r>
              <a:rPr lang="en-US" altLang="zh-CN" sz="2000" b="1" dirty="0" smtClean="0"/>
              <a:t>=0μm</a:t>
            </a:r>
            <a:r>
              <a:rPr lang="zh-CN" altLang="en-US" sz="2000" b="1" dirty="0" smtClean="0"/>
              <a:t>，</a:t>
            </a:r>
            <a:endParaRPr lang="en-US" altLang="zh-CN" sz="2000" b="1" dirty="0"/>
          </a:p>
          <a:p>
            <a:pPr marL="0" indent="0">
              <a:buNone/>
            </a:pPr>
            <a:r>
              <a:rPr lang="zh-CN" altLang="en-US" sz="2000" b="1" dirty="0" smtClean="0"/>
              <a:t>        </a:t>
            </a:r>
            <a:r>
              <a:rPr lang="en-US" altLang="zh-CN" sz="2000" b="1" i="1" dirty="0" err="1" smtClean="0"/>
              <a:t>X</a:t>
            </a:r>
            <a:r>
              <a:rPr lang="en-US" altLang="zh-CN" sz="2000" b="1" baseline="-25000" dirty="0" err="1" smtClean="0"/>
              <a:t>max</a:t>
            </a:r>
            <a:r>
              <a:rPr lang="en-US" altLang="zh-CN" sz="2000" b="1" dirty="0" smtClean="0"/>
              <a:t>=+104μm</a:t>
            </a:r>
            <a:r>
              <a:rPr lang="zh-CN" altLang="en-US" sz="2000" b="1" dirty="0" smtClean="0"/>
              <a:t>，采用基孔制。请确定该孔和轴的标准公差等级、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极限偏差、公差带代号、配合公差，并画出尺寸公差带图。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        （利用下面标准公差表）</a:t>
            </a:r>
            <a:r>
              <a:rPr lang="en-US" altLang="zh-CN" sz="2000" b="1" dirty="0" smtClean="0"/>
              <a:t>(12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70599"/>
              </p:ext>
            </p:extLst>
          </p:nvPr>
        </p:nvGraphicFramePr>
        <p:xfrm>
          <a:off x="1115616" y="5229200"/>
          <a:ext cx="6376688" cy="135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9719"/>
                <a:gridCol w="926761"/>
                <a:gridCol w="1085450"/>
                <a:gridCol w="1222379"/>
                <a:gridCol w="1222379"/>
              </a:tblGrid>
              <a:tr h="28803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公称尺寸</a:t>
                      </a:r>
                      <a:endParaRPr lang="en-US" altLang="zh-CN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（ｍｍ）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标准公差ＩＴ（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μ</a:t>
                      </a: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ｍ）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829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７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８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９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１０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86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＞１８～３０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２１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３３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５２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８４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4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＞３０～５０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２５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　３９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６２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１００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235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95536" y="1196751"/>
            <a:ext cx="8352928" cy="1944216"/>
            <a:chOff x="536178" y="260648"/>
            <a:chExt cx="8352928" cy="1944216"/>
          </a:xfrm>
        </p:grpSpPr>
        <p:sp>
          <p:nvSpPr>
            <p:cNvPr id="6" name="内容占位符 2"/>
            <p:cNvSpPr txBox="1">
              <a:spLocks/>
            </p:cNvSpPr>
            <p:nvPr/>
          </p:nvSpPr>
          <p:spPr>
            <a:xfrm>
              <a:off x="536178" y="260648"/>
              <a:ext cx="8352928" cy="194421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2000" b="1" dirty="0" smtClean="0"/>
                <a:t>２．应用万能测齿仪测量齿距，采用相对法测量某一直齿圆柱齿轮的齿</a:t>
              </a:r>
              <a:endParaRPr lang="en-US" altLang="zh-CN" sz="2000" b="1" dirty="0" smtClean="0"/>
            </a:p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2000" b="1" dirty="0" smtClean="0"/>
                <a:t>　　距偏差，其千分表的读数为（单位为</a:t>
              </a:r>
              <a:r>
                <a:rPr lang="en-US" altLang="zh-CN" sz="2000" b="1" dirty="0" smtClean="0"/>
                <a:t>μ</a:t>
              </a:r>
              <a:r>
                <a:rPr lang="zh-CN" altLang="en-US" sz="2000" b="1" dirty="0" smtClean="0"/>
                <a:t>ｍ）：０，＋３，－７</a:t>
              </a:r>
              <a:r>
                <a:rPr lang="en-US" altLang="zh-CN" sz="2000" b="1" dirty="0" smtClean="0"/>
                <a:t>,</a:t>
              </a:r>
              <a:r>
                <a:rPr lang="zh-CN" altLang="en-US" sz="2000" b="1" dirty="0" smtClean="0"/>
                <a:t>０，</a:t>
              </a:r>
              <a:endParaRPr lang="en-US" altLang="zh-CN" sz="2000" b="1" dirty="0" smtClean="0"/>
            </a:p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2000" b="1" dirty="0"/>
                <a:t>　</a:t>
              </a:r>
              <a:r>
                <a:rPr lang="zh-CN" altLang="en-US" sz="2000" b="1" dirty="0" smtClean="0"/>
                <a:t>　＋６，＋１０，＋２，－７，＋１，＋２。试求该齿轮的单个齿距</a:t>
              </a:r>
              <a:endParaRPr lang="en-US" altLang="zh-CN" sz="2000" b="1" dirty="0" smtClean="0"/>
            </a:p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2000" b="1" dirty="0"/>
                <a:t>　</a:t>
              </a:r>
              <a:r>
                <a:rPr lang="zh-CN" altLang="en-US" sz="2000" b="1" dirty="0" smtClean="0"/>
                <a:t>　偏差　　　和齿距累积总偏差</a:t>
              </a:r>
              <a:r>
                <a:rPr lang="zh-CN" altLang="en-US" sz="2000" b="1" i="1" dirty="0" smtClean="0"/>
                <a:t>Ｆ</a:t>
              </a:r>
              <a:r>
                <a:rPr lang="en-US" altLang="zh-CN" sz="2000" b="1" baseline="-25000" smtClean="0"/>
                <a:t>P</a:t>
              </a:r>
              <a:r>
                <a:rPr lang="zh-CN" altLang="en-US" sz="2000" b="1" smtClean="0"/>
                <a:t>。 </a:t>
              </a:r>
              <a:r>
                <a:rPr lang="en-US" altLang="zh-CN" sz="2000" b="1" dirty="0" smtClean="0"/>
                <a:t>(</a:t>
              </a:r>
              <a:r>
                <a:rPr lang="zh-CN" altLang="en-US" sz="2000" b="1" dirty="0" smtClean="0"/>
                <a:t>８分）</a:t>
              </a:r>
              <a:endParaRPr lang="zh-CN" altLang="en-US" sz="20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1775743" y="1556792"/>
                  <a:ext cx="585787" cy="3696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zh-CN" altLang="en-US" b="0" i="1" smtClean="0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zh-CN" alt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  <m:sup/>
                        </m:sSubSup>
                        <m:r>
                          <a:rPr lang="zh-CN" altLang="en-US" b="0" i="1" smtClean="0">
                            <a:latin typeface="Cambria Math"/>
                          </a:rPr>
                          <m:t>＂</m:t>
                        </m:r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75743" y="1556792"/>
                  <a:ext cx="585787" cy="369653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042" b="-1147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内容占位符 2"/>
          <p:cNvSpPr txBox="1">
            <a:spLocks/>
          </p:cNvSpPr>
          <p:nvPr/>
        </p:nvSpPr>
        <p:spPr>
          <a:xfrm>
            <a:off x="420142" y="2956394"/>
            <a:ext cx="494982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000" b="1" dirty="0"/>
              <a:t>五</a:t>
            </a:r>
            <a:r>
              <a:rPr lang="zh-CN" altLang="en-US" sz="2000" b="1" dirty="0" smtClean="0"/>
              <a:t>、实验题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共１０分）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420142" y="3356991"/>
            <a:ext cx="8187680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400" b="1" dirty="0" smtClean="0"/>
              <a:t>１．请说出测量齿廓总偏差所用仪器的名称及其测量方法。     </a:t>
            </a:r>
            <a:r>
              <a:rPr lang="en-US" altLang="zh-CN" sz="2400" b="1" dirty="0" smtClean="0"/>
              <a:t>(</a:t>
            </a:r>
            <a:r>
              <a:rPr lang="zh-CN" altLang="en-US" sz="2400" b="1" dirty="0" smtClean="0"/>
              <a:t>５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92150" y="3813620"/>
            <a:ext cx="8187680" cy="1055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2000" b="1" dirty="0" smtClean="0"/>
              <a:t>2. </a:t>
            </a:r>
            <a:r>
              <a:rPr lang="zh-CN" altLang="en-US" sz="2000" b="1" dirty="0" smtClean="0"/>
              <a:t>请简述应用三坐标测量机测量零件的几何误差的基本测</a:t>
            </a:r>
            <a:endParaRPr lang="en-US" altLang="zh-CN" sz="2000" b="1" dirty="0" smtClean="0"/>
          </a:p>
          <a:p>
            <a:pPr marL="0" indent="0">
              <a:buFont typeface="Arial" pitchFamily="34" charset="0"/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量过程。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５分）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75488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 build="p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72839" y="1104013"/>
            <a:ext cx="494982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000" b="1" dirty="0" smtClean="0"/>
              <a:t>六、改错题     </a:t>
            </a:r>
            <a:r>
              <a:rPr lang="en-US" altLang="zh-CN" sz="2000" b="1" dirty="0" smtClean="0"/>
              <a:t>(5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41436" y="1536061"/>
            <a:ext cx="8207028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000" b="1" dirty="0" smtClean="0"/>
              <a:t>改正下图中各项几何公差标注的错误（不得改变几何公差的特征项目）</a:t>
            </a:r>
            <a:endParaRPr lang="zh-CN" altLang="en-US" sz="2000" b="1" dirty="0"/>
          </a:p>
        </p:txBody>
      </p:sp>
      <p:grpSp>
        <p:nvGrpSpPr>
          <p:cNvPr id="64" name="组合 63"/>
          <p:cNvGrpSpPr/>
          <p:nvPr/>
        </p:nvGrpSpPr>
        <p:grpSpPr>
          <a:xfrm>
            <a:off x="1924827" y="2732024"/>
            <a:ext cx="4712184" cy="3073240"/>
            <a:chOff x="1865348" y="410624"/>
            <a:chExt cx="4712184" cy="3073240"/>
          </a:xfrm>
        </p:grpSpPr>
        <p:grpSp>
          <p:nvGrpSpPr>
            <p:cNvPr id="65" name="组合 64"/>
            <p:cNvGrpSpPr/>
            <p:nvPr/>
          </p:nvGrpSpPr>
          <p:grpSpPr>
            <a:xfrm>
              <a:off x="1865348" y="410624"/>
              <a:ext cx="4712184" cy="2673594"/>
              <a:chOff x="1979712" y="467374"/>
              <a:chExt cx="4712184" cy="2673594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699792" y="1957437"/>
                <a:ext cx="294368" cy="654944"/>
                <a:chOff x="3197512" y="3782168"/>
                <a:chExt cx="294368" cy="654944"/>
              </a:xfrm>
            </p:grpSpPr>
            <p:grpSp>
              <p:nvGrpSpPr>
                <p:cNvPr id="117" name="组合 116"/>
                <p:cNvGrpSpPr/>
                <p:nvPr/>
              </p:nvGrpSpPr>
              <p:grpSpPr>
                <a:xfrm>
                  <a:off x="3203848" y="3782168"/>
                  <a:ext cx="228343" cy="366912"/>
                  <a:chOff x="3203848" y="3782168"/>
                  <a:chExt cx="228343" cy="366912"/>
                </a:xfrm>
              </p:grpSpPr>
              <p:sp>
                <p:nvSpPr>
                  <p:cNvPr id="121" name="流程图: 合并 120"/>
                  <p:cNvSpPr/>
                  <p:nvPr/>
                </p:nvSpPr>
                <p:spPr>
                  <a:xfrm>
                    <a:off x="3203848" y="3782168"/>
                    <a:ext cx="228343" cy="147452"/>
                  </a:xfrm>
                  <a:prstGeom prst="flowChartMerg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3318019" y="3929620"/>
                    <a:ext cx="0" cy="21946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8" name="组合 117"/>
                <p:cNvGrpSpPr/>
                <p:nvPr/>
              </p:nvGrpSpPr>
              <p:grpSpPr>
                <a:xfrm>
                  <a:off x="3197512" y="4067780"/>
                  <a:ext cx="294368" cy="369332"/>
                  <a:chOff x="6083524" y="4931876"/>
                  <a:chExt cx="294368" cy="369332"/>
                </a:xfrm>
              </p:grpSpPr>
              <p:sp>
                <p:nvSpPr>
                  <p:cNvPr id="119" name="圆角矩形 118"/>
                  <p:cNvSpPr/>
                  <p:nvPr/>
                </p:nvSpPr>
                <p:spPr>
                  <a:xfrm>
                    <a:off x="6083524" y="5000600"/>
                    <a:ext cx="294368" cy="228600"/>
                  </a:xfrm>
                  <a:prstGeom prst="roundRect">
                    <a:avLst/>
                  </a:prstGeom>
                  <a:noFill/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altLang="zh-CN" dirty="0" smtClean="0"/>
                      <a:t>CA</a:t>
                    </a:r>
                    <a:endParaRPr lang="zh-CN" altLang="en-US" dirty="0"/>
                  </a:p>
                </p:txBody>
              </p:sp>
              <p:sp>
                <p:nvSpPr>
                  <p:cNvPr id="120" name="TextBox 32"/>
                  <p:cNvSpPr txBox="1"/>
                  <p:nvPr/>
                </p:nvSpPr>
                <p:spPr>
                  <a:xfrm>
                    <a:off x="6084168" y="4931876"/>
                    <a:ext cx="28803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i="1" dirty="0"/>
                      <a:t>C</a:t>
                    </a:r>
                    <a:endParaRPr lang="zh-CN" altLang="en-US" i="1" dirty="0"/>
                  </a:p>
                </p:txBody>
              </p:sp>
            </p:grpSp>
          </p:grpSp>
          <p:grpSp>
            <p:nvGrpSpPr>
              <p:cNvPr id="69" name="组合 68"/>
              <p:cNvGrpSpPr/>
              <p:nvPr/>
            </p:nvGrpSpPr>
            <p:grpSpPr>
              <a:xfrm>
                <a:off x="2004443" y="764704"/>
                <a:ext cx="4655789" cy="1440160"/>
                <a:chOff x="2004443" y="1196752"/>
                <a:chExt cx="4655789" cy="1440160"/>
              </a:xfrm>
            </p:grpSpPr>
            <p:grpSp>
              <p:nvGrpSpPr>
                <p:cNvPr id="91" name="组合 90"/>
                <p:cNvGrpSpPr/>
                <p:nvPr/>
              </p:nvGrpSpPr>
              <p:grpSpPr>
                <a:xfrm>
                  <a:off x="2373775" y="1196752"/>
                  <a:ext cx="3916475" cy="1440160"/>
                  <a:chOff x="2555776" y="2708920"/>
                  <a:chExt cx="3916475" cy="1440160"/>
                </a:xfrm>
              </p:grpSpPr>
              <p:grpSp>
                <p:nvGrpSpPr>
                  <p:cNvPr id="103" name="组合 102"/>
                  <p:cNvGrpSpPr/>
                  <p:nvPr/>
                </p:nvGrpSpPr>
                <p:grpSpPr>
                  <a:xfrm>
                    <a:off x="2627784" y="2971800"/>
                    <a:ext cx="914400" cy="914401"/>
                    <a:chOff x="2627784" y="1556791"/>
                    <a:chExt cx="914400" cy="914401"/>
                  </a:xfrm>
                </p:grpSpPr>
                <p:sp>
                  <p:nvSpPr>
                    <p:cNvPr id="114" name="流程图: 预定义过程 113"/>
                    <p:cNvSpPr/>
                    <p:nvPr/>
                  </p:nvSpPr>
                  <p:spPr>
                    <a:xfrm>
                      <a:off x="2627784" y="1556792"/>
                      <a:ext cx="914400" cy="612648"/>
                    </a:xfrm>
                    <a:prstGeom prst="flowChartPredefinedProcess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cene3d>
                      <a:camera prst="orthographicFront">
                        <a:rot lat="0" lon="0" rev="0"/>
                      </a:camera>
                      <a:lightRig rig="balanced" dir="t">
                        <a:rot lat="0" lon="0" rev="8700000"/>
                      </a:lightRig>
                    </a:scene3d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5" name="同侧圆角矩形 114"/>
                    <p:cNvSpPr/>
                    <p:nvPr/>
                  </p:nvSpPr>
                  <p:spPr>
                    <a:xfrm rot="16200000" flipH="1">
                      <a:off x="2699792" y="1628800"/>
                      <a:ext cx="914400" cy="770384"/>
                    </a:xfrm>
                    <a:prstGeom prst="round2SameRect">
                      <a:avLst/>
                    </a:prstGeom>
                    <a:no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2843808" y="1556791"/>
                      <a:ext cx="0" cy="914401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4" name="矩形 103"/>
                  <p:cNvSpPr/>
                  <p:nvPr/>
                </p:nvSpPr>
                <p:spPr>
                  <a:xfrm>
                    <a:off x="3542184" y="3087544"/>
                    <a:ext cx="144016" cy="682912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矩形 104"/>
                  <p:cNvSpPr/>
                  <p:nvPr/>
                </p:nvSpPr>
                <p:spPr>
                  <a:xfrm>
                    <a:off x="3686200" y="2708920"/>
                    <a:ext cx="309736" cy="1440160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6" name="矩形 105"/>
                  <p:cNvSpPr/>
                  <p:nvPr/>
                </p:nvSpPr>
                <p:spPr>
                  <a:xfrm>
                    <a:off x="3995936" y="2996951"/>
                    <a:ext cx="144016" cy="889249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梯形 106"/>
                  <p:cNvSpPr/>
                  <p:nvPr/>
                </p:nvSpPr>
                <p:spPr>
                  <a:xfrm rot="5400000">
                    <a:off x="4159397" y="2761478"/>
                    <a:ext cx="1368157" cy="1407046"/>
                  </a:xfrm>
                  <a:prstGeom prst="trapezoid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08" name="组合 107"/>
                  <p:cNvGrpSpPr/>
                  <p:nvPr/>
                </p:nvGrpSpPr>
                <p:grpSpPr>
                  <a:xfrm flipH="1">
                    <a:off x="5701866" y="3140970"/>
                    <a:ext cx="770385" cy="705200"/>
                    <a:chOff x="2627784" y="1556791"/>
                    <a:chExt cx="914400" cy="914401"/>
                  </a:xfrm>
                </p:grpSpPr>
                <p:sp>
                  <p:nvSpPr>
                    <p:cNvPr id="111" name="流程图: 预定义过程 110"/>
                    <p:cNvSpPr/>
                    <p:nvPr/>
                  </p:nvSpPr>
                  <p:spPr>
                    <a:xfrm>
                      <a:off x="2627784" y="1556792"/>
                      <a:ext cx="914400" cy="612648"/>
                    </a:xfrm>
                    <a:prstGeom prst="flowChartPredefinedProcess">
                      <a:avLst/>
                    </a:prstGeom>
                    <a:noFill/>
                    <a:ln>
                      <a:noFill/>
                    </a:ln>
                    <a:effectLst>
                      <a:outerShdw blurRad="44450" dist="27940" dir="5400000" algn="ctr">
                        <a:srgbClr val="000000">
                          <a:alpha val="32000"/>
                        </a:srgbClr>
                      </a:outerShdw>
                    </a:effectLst>
                    <a:scene3d>
                      <a:camera prst="orthographicFront">
                        <a:rot lat="0" lon="0" rev="0"/>
                      </a:camera>
                      <a:lightRig rig="balanced" dir="t">
                        <a:rot lat="0" lon="0" rev="8700000"/>
                      </a:lightRig>
                    </a:scene3d>
                    <a:sp3d>
                      <a:bevelT w="190500" h="3810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同侧圆角矩形 111"/>
                    <p:cNvSpPr/>
                    <p:nvPr/>
                  </p:nvSpPr>
                  <p:spPr>
                    <a:xfrm rot="16200000" flipH="1">
                      <a:off x="2699792" y="1628800"/>
                      <a:ext cx="914400" cy="770384"/>
                    </a:xfrm>
                    <a:prstGeom prst="round2SameRect">
                      <a:avLst/>
                    </a:prstGeom>
                    <a:noFill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zh-CN" altLang="en-US"/>
                    </a:p>
                  </p:txBody>
                </p:sp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2843808" y="1556791"/>
                      <a:ext cx="0" cy="914401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9" name="矩形 108"/>
                  <p:cNvSpPr/>
                  <p:nvPr/>
                </p:nvSpPr>
                <p:spPr>
                  <a:xfrm>
                    <a:off x="5546999" y="3278125"/>
                    <a:ext cx="154868" cy="424897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555776" y="3403306"/>
                    <a:ext cx="3916475" cy="97702"/>
                  </a:xfrm>
                  <a:prstGeom prst="line">
                    <a:avLst/>
                  </a:prstGeom>
                  <a:ln w="19050">
                    <a:prstDash val="lgDash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2" name="组合 91"/>
                <p:cNvGrpSpPr/>
                <p:nvPr/>
              </p:nvGrpSpPr>
              <p:grpSpPr>
                <a:xfrm>
                  <a:off x="2123728" y="1456783"/>
                  <a:ext cx="576064" cy="942401"/>
                  <a:chOff x="2123728" y="1168751"/>
                  <a:chExt cx="576064" cy="942401"/>
                </a:xfrm>
              </p:grpSpPr>
              <p:cxnSp>
                <p:nvCxnSpPr>
                  <p:cNvPr id="100" name="直接连接符 99"/>
                  <p:cNvCxnSpPr/>
                  <p:nvPr/>
                </p:nvCxnSpPr>
                <p:spPr>
                  <a:xfrm flipV="1">
                    <a:off x="2123728" y="1171601"/>
                    <a:ext cx="538079" cy="2515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 flipV="1">
                    <a:off x="2161713" y="2086001"/>
                    <a:ext cx="538079" cy="25151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箭头连接符 101"/>
                  <p:cNvCxnSpPr/>
                  <p:nvPr/>
                </p:nvCxnSpPr>
                <p:spPr>
                  <a:xfrm>
                    <a:off x="2392677" y="1168751"/>
                    <a:ext cx="90" cy="917249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3" name="组合 92"/>
                <p:cNvGrpSpPr/>
                <p:nvPr/>
              </p:nvGrpSpPr>
              <p:grpSpPr>
                <a:xfrm>
                  <a:off x="6084168" y="1628801"/>
                  <a:ext cx="576064" cy="679918"/>
                  <a:chOff x="6012160" y="1340769"/>
                  <a:chExt cx="576064" cy="679918"/>
                </a:xfrm>
              </p:grpSpPr>
              <p:cxnSp>
                <p:nvCxnSpPr>
                  <p:cNvPr id="97" name="直接连接符 96"/>
                  <p:cNvCxnSpPr/>
                  <p:nvPr/>
                </p:nvCxnSpPr>
                <p:spPr>
                  <a:xfrm flipV="1">
                    <a:off x="6012160" y="1342825"/>
                    <a:ext cx="538079" cy="1814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 flipV="1">
                    <a:off x="6050145" y="2002541"/>
                    <a:ext cx="538079" cy="18146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箭头连接符 98"/>
                  <p:cNvCxnSpPr/>
                  <p:nvPr/>
                </p:nvCxnSpPr>
                <p:spPr>
                  <a:xfrm>
                    <a:off x="6444208" y="1340769"/>
                    <a:ext cx="90" cy="661771"/>
                  </a:xfrm>
                  <a:prstGeom prst="straightConnector1">
                    <a:avLst/>
                  </a:prstGeom>
                  <a:ln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4" name="TextBox 46"/>
                <p:cNvSpPr txBox="1"/>
                <p:nvPr/>
              </p:nvSpPr>
              <p:spPr>
                <a:xfrm rot="16200000">
                  <a:off x="1781018" y="1564193"/>
                  <a:ext cx="8161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i="1" dirty="0"/>
                    <a:t>Φ</a:t>
                  </a:r>
                  <a:r>
                    <a:rPr lang="en-US" altLang="zh-CN" i="1" dirty="0" smtClean="0"/>
                    <a:t>d</a:t>
                  </a:r>
                  <a:r>
                    <a:rPr lang="en-US" altLang="zh-CN" baseline="-25000" dirty="0" smtClean="0"/>
                    <a:t>1</a:t>
                  </a:r>
                  <a:endParaRPr lang="zh-CN" altLang="en-US" baseline="-25000" dirty="0"/>
                </a:p>
              </p:txBody>
            </p:sp>
            <p:sp>
              <p:nvSpPr>
                <p:cNvPr id="95" name="TextBox 27"/>
                <p:cNvSpPr txBox="1"/>
                <p:nvPr/>
              </p:nvSpPr>
              <p:spPr>
                <a:xfrm rot="16200000">
                  <a:off x="5923459" y="1684115"/>
                  <a:ext cx="8161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i="1" dirty="0" smtClean="0"/>
                    <a:t>Φd</a:t>
                  </a:r>
                  <a:r>
                    <a:rPr lang="en-US" altLang="zh-CN" baseline="-25000" dirty="0" smtClean="0"/>
                    <a:t>2</a:t>
                  </a:r>
                  <a:endParaRPr lang="zh-CN" altLang="en-US" baseline="-25000" dirty="0"/>
                </a:p>
              </p:txBody>
            </p:sp>
            <p:cxnSp>
              <p:nvCxnSpPr>
                <p:cNvPr id="96" name="直接箭头连接符 95"/>
                <p:cNvCxnSpPr/>
                <p:nvPr/>
              </p:nvCxnSpPr>
              <p:spPr>
                <a:xfrm>
                  <a:off x="4355976" y="1340768"/>
                  <a:ext cx="0" cy="1197137"/>
                </a:xfrm>
                <a:prstGeom prst="straightConnector1">
                  <a:avLst/>
                </a:prstGeom>
                <a:ln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69"/>
              <p:cNvGrpSpPr/>
              <p:nvPr/>
            </p:nvGrpSpPr>
            <p:grpSpPr>
              <a:xfrm>
                <a:off x="1979712" y="1916832"/>
                <a:ext cx="1257748" cy="1161420"/>
                <a:chOff x="1979712" y="1916832"/>
                <a:chExt cx="1257748" cy="1161420"/>
              </a:xfrm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1979712" y="2708920"/>
                  <a:ext cx="1257748" cy="369332"/>
                  <a:chOff x="2306140" y="3059668"/>
                  <a:chExt cx="1257748" cy="369332"/>
                </a:xfrm>
              </p:grpSpPr>
              <p:sp>
                <p:nvSpPr>
                  <p:cNvPr id="88" name="TextBox 1"/>
                  <p:cNvSpPr txBox="1"/>
                  <p:nvPr/>
                </p:nvSpPr>
                <p:spPr>
                  <a:xfrm>
                    <a:off x="2306140" y="3059668"/>
                    <a:ext cx="1257748" cy="369332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dirty="0"/>
                      <a:t> </a:t>
                    </a:r>
                    <a:r>
                      <a:rPr lang="en-US" altLang="zh-CN" dirty="0" smtClean="0"/>
                      <a:t>      </a:t>
                    </a:r>
                    <a:r>
                      <a:rPr lang="en-US" altLang="zh-CN" i="1" dirty="0" smtClean="0"/>
                      <a:t>Φ</a:t>
                    </a:r>
                    <a:r>
                      <a:rPr lang="en-US" altLang="zh-CN" dirty="0" smtClean="0"/>
                      <a:t>0.009</a:t>
                    </a:r>
                    <a:endParaRPr lang="zh-CN" altLang="en-US" dirty="0"/>
                  </a:p>
                </p:txBody>
              </p:sp>
              <p:pic>
                <p:nvPicPr>
                  <p:cNvPr id="89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339752" y="3140968"/>
                    <a:ext cx="323850" cy="2667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2699792" y="3059668"/>
                    <a:ext cx="0" cy="369332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7" name="直接箭头连接符 86"/>
                <p:cNvCxnSpPr/>
                <p:nvPr/>
              </p:nvCxnSpPr>
              <p:spPr>
                <a:xfrm flipV="1">
                  <a:off x="3237460" y="1916832"/>
                  <a:ext cx="0" cy="939026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组合 70"/>
              <p:cNvGrpSpPr/>
              <p:nvPr/>
            </p:nvGrpSpPr>
            <p:grpSpPr>
              <a:xfrm>
                <a:off x="4812925" y="467374"/>
                <a:ext cx="1554126" cy="369332"/>
                <a:chOff x="6285519" y="2790220"/>
                <a:chExt cx="1554126" cy="369332"/>
              </a:xfrm>
            </p:grpSpPr>
            <p:sp>
              <p:nvSpPr>
                <p:cNvPr id="84" name="TextBox 81"/>
                <p:cNvSpPr txBox="1"/>
                <p:nvPr/>
              </p:nvSpPr>
              <p:spPr>
                <a:xfrm>
                  <a:off x="6285519" y="2790220"/>
                  <a:ext cx="1554126" cy="36933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altLang="zh-CN" i="1" dirty="0" smtClean="0"/>
                    <a:t>―       Φ</a:t>
                  </a:r>
                  <a:r>
                    <a:rPr lang="en-US" altLang="zh-CN" dirty="0" smtClean="0"/>
                    <a:t>0.015</a:t>
                  </a:r>
                  <a:endParaRPr lang="zh-CN" altLang="en-US" dirty="0"/>
                </a:p>
              </p:txBody>
            </p:sp>
            <p:cxnSp>
              <p:nvCxnSpPr>
                <p:cNvPr id="85" name="直接连接符 84"/>
                <p:cNvCxnSpPr/>
                <p:nvPr/>
              </p:nvCxnSpPr>
              <p:spPr>
                <a:xfrm>
                  <a:off x="6804248" y="2790220"/>
                  <a:ext cx="0" cy="369332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弧形 71"/>
              <p:cNvSpPr/>
              <p:nvPr/>
            </p:nvSpPr>
            <p:spPr>
              <a:xfrm>
                <a:off x="3899027" y="646976"/>
                <a:ext cx="913898" cy="45720"/>
              </a:xfrm>
              <a:prstGeom prst="arc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cxnSp>
            <p:nvCxnSpPr>
              <p:cNvPr id="73" name="直接箭头连接符 72"/>
              <p:cNvCxnSpPr>
                <a:stCxn id="72" idx="1"/>
              </p:cNvCxnSpPr>
              <p:nvPr/>
            </p:nvCxnSpPr>
            <p:spPr>
              <a:xfrm>
                <a:off x="4355976" y="669836"/>
                <a:ext cx="0" cy="25668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4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75749" y="2645668"/>
                <a:ext cx="1905000" cy="495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75" name="直接箭头连接符 74"/>
              <p:cNvCxnSpPr/>
              <p:nvPr/>
            </p:nvCxnSpPr>
            <p:spPr>
              <a:xfrm flipV="1">
                <a:off x="4355976" y="2105857"/>
                <a:ext cx="0" cy="75000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4355976" y="2852936"/>
                <a:ext cx="30549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7" name="组合 76"/>
              <p:cNvGrpSpPr/>
              <p:nvPr/>
            </p:nvGrpSpPr>
            <p:grpSpPr>
              <a:xfrm>
                <a:off x="6397528" y="1901406"/>
                <a:ext cx="294368" cy="654944"/>
                <a:chOff x="3197512" y="3782168"/>
                <a:chExt cx="294368" cy="654944"/>
              </a:xfrm>
            </p:grpSpPr>
            <p:grpSp>
              <p:nvGrpSpPr>
                <p:cNvPr id="78" name="组合 77"/>
                <p:cNvGrpSpPr/>
                <p:nvPr/>
              </p:nvGrpSpPr>
              <p:grpSpPr>
                <a:xfrm>
                  <a:off x="3203848" y="3782168"/>
                  <a:ext cx="228343" cy="366912"/>
                  <a:chOff x="3203848" y="3782168"/>
                  <a:chExt cx="228343" cy="366912"/>
                </a:xfrm>
              </p:grpSpPr>
              <p:sp>
                <p:nvSpPr>
                  <p:cNvPr id="82" name="流程图: 合并 81"/>
                  <p:cNvSpPr/>
                  <p:nvPr/>
                </p:nvSpPr>
                <p:spPr>
                  <a:xfrm>
                    <a:off x="3203848" y="3782168"/>
                    <a:ext cx="228343" cy="147452"/>
                  </a:xfrm>
                  <a:prstGeom prst="flowChartMerg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/>
                  <p:nvPr/>
                </p:nvCxnSpPr>
                <p:spPr>
                  <a:xfrm>
                    <a:off x="3318019" y="3929620"/>
                    <a:ext cx="0" cy="21946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9" name="组合 78"/>
                <p:cNvGrpSpPr/>
                <p:nvPr/>
              </p:nvGrpSpPr>
              <p:grpSpPr>
                <a:xfrm>
                  <a:off x="3197512" y="4067780"/>
                  <a:ext cx="294368" cy="369332"/>
                  <a:chOff x="6083524" y="4931876"/>
                  <a:chExt cx="294368" cy="369332"/>
                </a:xfrm>
              </p:grpSpPr>
              <p:sp>
                <p:nvSpPr>
                  <p:cNvPr id="80" name="圆角矩形 79"/>
                  <p:cNvSpPr/>
                  <p:nvPr/>
                </p:nvSpPr>
                <p:spPr>
                  <a:xfrm>
                    <a:off x="6083524" y="5000600"/>
                    <a:ext cx="294368" cy="228600"/>
                  </a:xfrm>
                  <a:prstGeom prst="roundRect">
                    <a:avLst/>
                  </a:prstGeom>
                  <a:noFill/>
                  <a:ln w="952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altLang="zh-CN" dirty="0" smtClean="0"/>
                      <a:t>CA</a:t>
                    </a:r>
                    <a:endParaRPr lang="zh-CN" altLang="en-US" dirty="0"/>
                  </a:p>
                </p:txBody>
              </p:sp>
              <p:sp>
                <p:nvSpPr>
                  <p:cNvPr id="81" name="TextBox 119"/>
                  <p:cNvSpPr txBox="1"/>
                  <p:nvPr/>
                </p:nvSpPr>
                <p:spPr>
                  <a:xfrm>
                    <a:off x="6084168" y="4931876"/>
                    <a:ext cx="28803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en-US" altLang="zh-CN" i="1" dirty="0" smtClean="0"/>
                      <a:t>D</a:t>
                    </a:r>
                    <a:endParaRPr lang="zh-CN" altLang="en-US" i="1" dirty="0"/>
                  </a:p>
                </p:txBody>
              </p:sp>
            </p:grpSp>
          </p:grpSp>
        </p:grp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136" y="3374136"/>
              <a:ext cx="109728" cy="109728"/>
            </a:xfrm>
            <a:prstGeom prst="rect">
              <a:avLst/>
            </a:prstGeom>
          </p:spPr>
        </p:pic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2708920"/>
              <a:ext cx="323850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67800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72839" y="351557"/>
            <a:ext cx="494982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2000" b="1" dirty="0" smtClean="0"/>
              <a:t>七、</a:t>
            </a:r>
            <a:r>
              <a:rPr lang="zh-CN" altLang="en-US" sz="2000" b="1" dirty="0"/>
              <a:t>标注题</a:t>
            </a:r>
            <a:r>
              <a:rPr lang="zh-CN" altLang="en-US" sz="2000" b="1" dirty="0" smtClean="0"/>
              <a:t>     </a:t>
            </a:r>
            <a:r>
              <a:rPr lang="zh-CN" altLang="en-US" sz="2000" b="1" dirty="0"/>
              <a:t>（</a:t>
            </a:r>
            <a:r>
              <a:rPr lang="en-US" altLang="zh-CN" sz="2000" b="1" dirty="0" smtClean="0"/>
              <a:t>12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77973" y="836712"/>
            <a:ext cx="8247633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用切削机床加工下图所示零件，试将下列 技术要求标注在图样上。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556294" y="1268760"/>
                <a:ext cx="8247633" cy="9361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20000"/>
                  </a:lnSpc>
                  <a:buFont typeface="Arial" pitchFamily="34" charset="0"/>
                  <a:buAutoNum type="arabicPeriod"/>
                </a:pPr>
                <a:r>
                  <a:rPr lang="zh-CN" altLang="en-US" sz="2000" b="1" dirty="0" smtClean="0"/>
                  <a:t>标注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 smtClean="0"/>
                  <a:t>16H6</a:t>
                </a:r>
                <a:r>
                  <a:rPr lang="zh-CN" altLang="en-US" sz="2000" b="1" dirty="0" smtClean="0"/>
                  <a:t>的孔采用包容要求，圆柱度公差值为</a:t>
                </a:r>
                <a:r>
                  <a:rPr lang="en-US" altLang="zh-CN" sz="2000" b="1" dirty="0" smtClean="0"/>
                  <a:t>0.005mm,</a:t>
                </a:r>
                <a:r>
                  <a:rPr lang="zh-CN" altLang="en-US" sz="2000" b="1" dirty="0" smtClean="0"/>
                  <a:t>表面粗糙度</a:t>
                </a:r>
                <a:r>
                  <a:rPr lang="en-US" altLang="zh-CN" sz="2000" b="1" i="1" dirty="0" smtClean="0"/>
                  <a:t>Ra</a:t>
                </a:r>
                <a:r>
                  <a:rPr lang="zh-CN" altLang="en-US" sz="2000" b="1" dirty="0" smtClean="0"/>
                  <a:t>的上限值为</a:t>
                </a:r>
                <a:r>
                  <a:rPr lang="en-US" altLang="zh-CN" sz="2000" b="1" dirty="0" smtClean="0"/>
                  <a:t>3.2μm</a:t>
                </a:r>
                <a:r>
                  <a:rPr lang="zh-CN" altLang="en-US" sz="2000" b="1" dirty="0" smtClean="0"/>
                  <a:t>，下限值为</a:t>
                </a:r>
                <a:r>
                  <a:rPr lang="en-US" altLang="zh-CN" sz="2000" b="1" dirty="0" smtClean="0"/>
                  <a:t>1.6μm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 marL="457200" indent="-457200">
                  <a:lnSpc>
                    <a:spcPct val="120000"/>
                  </a:lnSpc>
                  <a:buFont typeface="Arial" pitchFamily="34" charset="0"/>
                  <a:buAutoNum type="arabicPeriod"/>
                </a:pPr>
                <a:endParaRPr lang="zh-CN" altLang="en-US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94" y="1268760"/>
                <a:ext cx="8247633" cy="936104"/>
              </a:xfrm>
              <a:prstGeom prst="rect">
                <a:avLst/>
              </a:prstGeom>
              <a:blipFill rotWithShape="1">
                <a:blip r:embed="rId2"/>
                <a:stretch>
                  <a:fillRect l="-739" t="-1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内容占位符 2"/>
          <p:cNvSpPr txBox="1">
            <a:spLocks/>
          </p:cNvSpPr>
          <p:nvPr/>
        </p:nvSpPr>
        <p:spPr>
          <a:xfrm>
            <a:off x="556293" y="2060848"/>
            <a:ext cx="8247633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 smtClean="0"/>
              <a:t>2.  </a:t>
            </a:r>
            <a:r>
              <a:rPr lang="zh-CN" altLang="en-US" sz="2000" b="1" dirty="0" smtClean="0"/>
              <a:t>圆柱面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的轴线相对于基准</a:t>
            </a:r>
            <a:r>
              <a:rPr lang="en-US" altLang="zh-CN" sz="2000" b="1" i="1" dirty="0" smtClean="0"/>
              <a:t>A</a:t>
            </a:r>
            <a:r>
              <a:rPr lang="zh-CN" altLang="en-US" sz="2000" b="1" dirty="0" smtClean="0"/>
              <a:t>的同轴度</a:t>
            </a:r>
            <a:r>
              <a:rPr lang="zh-CN" altLang="en-US" sz="2000" b="1" dirty="0"/>
              <a:t>公差值</a:t>
            </a:r>
            <a:r>
              <a:rPr lang="el-GR" altLang="zh-CN" sz="2000" b="1" i="1" dirty="0" smtClean="0"/>
              <a:t>Φ</a:t>
            </a:r>
            <a:r>
              <a:rPr lang="en-US" altLang="zh-CN" sz="2000" b="1" dirty="0" smtClean="0"/>
              <a:t>0.015mm,</a:t>
            </a:r>
            <a:r>
              <a:rPr lang="zh-CN" altLang="en-US" sz="2000" b="1" dirty="0" smtClean="0"/>
              <a:t>圆柱面</a:t>
            </a:r>
            <a:r>
              <a:rPr lang="en-US" altLang="zh-CN" sz="2000" b="1" dirty="0" smtClean="0"/>
              <a:t>1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b="1" dirty="0" smtClean="0"/>
              <a:t>     表面粗糙度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的最大值为</a:t>
            </a:r>
            <a:r>
              <a:rPr lang="en-US" altLang="zh-CN" sz="2000" b="1" dirty="0" smtClean="0"/>
              <a:t>6.3μm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067944" y="2564904"/>
            <a:ext cx="4825226" cy="3896176"/>
            <a:chOff x="1466361" y="692696"/>
            <a:chExt cx="4825226" cy="3896176"/>
          </a:xfrm>
        </p:grpSpPr>
        <p:grpSp>
          <p:nvGrpSpPr>
            <p:cNvPr id="14" name="组合 13"/>
            <p:cNvGrpSpPr/>
            <p:nvPr/>
          </p:nvGrpSpPr>
          <p:grpSpPr>
            <a:xfrm>
              <a:off x="2450794" y="692696"/>
              <a:ext cx="3636482" cy="3896176"/>
              <a:chOff x="2450793" y="1772816"/>
              <a:chExt cx="4229331" cy="3896176"/>
            </a:xfrm>
          </p:grpSpPr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0793" y="2212608"/>
                <a:ext cx="3816424" cy="345638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33" name="直接连接符 32"/>
              <p:cNvCxnSpPr/>
              <p:nvPr/>
            </p:nvCxnSpPr>
            <p:spPr>
              <a:xfrm>
                <a:off x="3563888" y="2492896"/>
                <a:ext cx="606315" cy="57606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 flipV="1">
                <a:off x="4431012" y="1957482"/>
                <a:ext cx="501028" cy="6074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4170203" y="5229200"/>
                <a:ext cx="1037183" cy="2880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5220072" y="2142148"/>
                <a:ext cx="680567" cy="63878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3979151" y="1772816"/>
                <a:ext cx="592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3</a:t>
                </a:r>
                <a:endParaRPr lang="zh-CN" altLang="en-US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3260731" y="2267580"/>
                <a:ext cx="3031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1</a:t>
                </a:r>
                <a:endParaRPr lang="zh-CN" altLang="en-US" dirty="0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873778" y="5299660"/>
                <a:ext cx="592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2</a:t>
                </a:r>
                <a:endParaRPr lang="zh-CN" altLang="en-US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901755" y="1988840"/>
                <a:ext cx="592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2</a:t>
                </a:r>
                <a:endParaRPr lang="zh-CN" altLang="en-US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087275" y="5072722"/>
                <a:ext cx="592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4</a:t>
                </a:r>
                <a:endParaRPr lang="zh-CN" altLang="en-US" dirty="0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 flipH="1">
                <a:off x="5407026" y="5299660"/>
                <a:ext cx="605134" cy="735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 rot="16200000">
              <a:off x="5428300" y="2635415"/>
              <a:ext cx="942402" cy="369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/>
                <a:t>Φ</a:t>
              </a:r>
              <a:r>
                <a:rPr lang="en-US" altLang="zh-CN" dirty="0" smtClean="0"/>
                <a:t>16H6</a:t>
              </a:r>
              <a:endParaRPr lang="zh-CN" altLang="en-US" baseline="-25000" dirty="0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547664" y="1674118"/>
              <a:ext cx="282741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600566" y="4077072"/>
              <a:ext cx="282741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1835696" y="1700808"/>
              <a:ext cx="0" cy="237626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988509" y="2020863"/>
              <a:ext cx="229545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999468" y="3717032"/>
              <a:ext cx="229545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959043" y="2420888"/>
              <a:ext cx="229545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995936" y="3356992"/>
              <a:ext cx="229545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2450794" y="1988840"/>
              <a:ext cx="0" cy="172819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6087276" y="2420888"/>
              <a:ext cx="0" cy="93610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 rot="16200000">
              <a:off x="1179827" y="2491399"/>
              <a:ext cx="942402" cy="369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/>
                <a:t>Φ</a:t>
              </a:r>
              <a:r>
                <a:rPr lang="en-US" altLang="zh-CN" dirty="0" smtClean="0"/>
                <a:t>56</a:t>
              </a:r>
              <a:endParaRPr lang="zh-CN" altLang="en-US" baseline="-25000" dirty="0"/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1712934" y="2491399"/>
              <a:ext cx="942402" cy="369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/>
                <a:t>Φ</a:t>
              </a:r>
              <a:r>
                <a:rPr lang="en-US" altLang="zh-CN" dirty="0" smtClean="0"/>
                <a:t>30</a:t>
              </a:r>
              <a:endParaRPr lang="zh-CN" altLang="en-US" baseline="-25000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940152" y="3356992"/>
              <a:ext cx="351435" cy="807314"/>
              <a:chOff x="2609937" y="5790038"/>
              <a:chExt cx="351435" cy="807314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2609937" y="6228020"/>
                <a:ext cx="351435" cy="3693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A</a:t>
                </a:r>
                <a:endParaRPr lang="zh-CN" altLang="en-US" i="1" dirty="0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2617533" y="5790038"/>
                <a:ext cx="296982" cy="460951"/>
                <a:chOff x="3203848" y="3782168"/>
                <a:chExt cx="228343" cy="366912"/>
              </a:xfrm>
            </p:grpSpPr>
            <p:sp>
              <p:nvSpPr>
                <p:cNvPr id="30" name="流程图: 合并 29"/>
                <p:cNvSpPr/>
                <p:nvPr/>
              </p:nvSpPr>
              <p:spPr>
                <a:xfrm>
                  <a:off x="3203848" y="3782168"/>
                  <a:ext cx="228343" cy="147452"/>
                </a:xfrm>
                <a:prstGeom prst="flowChartMerg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3318019" y="3929620"/>
                  <a:ext cx="0" cy="21946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内容占位符 2"/>
              <p:cNvSpPr txBox="1">
                <a:spLocks/>
              </p:cNvSpPr>
              <p:nvPr/>
            </p:nvSpPr>
            <p:spPr>
              <a:xfrm>
                <a:off x="572839" y="2852936"/>
                <a:ext cx="8247633" cy="1008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47500" lnSpcReduction="2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20000"/>
                  </a:lnSpc>
                  <a:buAutoNum type="arabicPeriod" startAt="3"/>
                </a:pPr>
                <a:r>
                  <a:rPr lang="zh-CN" altLang="en-US" sz="3600" b="1" dirty="0" smtClean="0"/>
                  <a:t>孔</a:t>
                </a:r>
                <a:r>
                  <a:rPr lang="en-US" altLang="zh-CN" sz="3600" b="1" dirty="0" smtClean="0"/>
                  <a:t>2</a:t>
                </a:r>
                <a:r>
                  <a:rPr lang="zh-CN" altLang="en-US" sz="3600" b="1" dirty="0" smtClean="0"/>
                  <a:t>的轴线相对于基准</a:t>
                </a:r>
                <a:r>
                  <a:rPr lang="en-US" altLang="zh-CN" sz="3600" b="1" i="1" dirty="0" smtClean="0"/>
                  <a:t>A</a:t>
                </a:r>
                <a:r>
                  <a:rPr lang="zh-CN" altLang="en-US" sz="3600" b="1" dirty="0" smtClean="0"/>
                  <a:t>和端面</a:t>
                </a:r>
                <a:r>
                  <a:rPr lang="en-US" altLang="zh-CN" sz="3600" b="1" dirty="0" smtClean="0"/>
                  <a:t>4</a:t>
                </a:r>
                <a:r>
                  <a:rPr lang="zh-CN" altLang="en-US" sz="3600" b="1" dirty="0" smtClean="0"/>
                  <a:t>的位置度公差</a:t>
                </a:r>
                <a:r>
                  <a:rPr lang="zh-CN" altLang="en-US" sz="3600" b="1" dirty="0"/>
                  <a:t>值</a:t>
                </a:r>
                <a14:m>
                  <m:oMath xmlns:m="http://schemas.openxmlformats.org/officeDocument/2006/math">
                    <m:r>
                      <a:rPr lang="el-GR" altLang="zh-CN" sz="3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3600" b="1" dirty="0" smtClean="0"/>
                  <a:t>0.1mm,</a:t>
                </a:r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en-US" altLang="zh-CN" sz="2900" b="1" dirty="0"/>
                  <a:t> </a:t>
                </a:r>
                <a:r>
                  <a:rPr lang="en-US" altLang="zh-CN" sz="2900" b="1" dirty="0" smtClean="0"/>
                  <a:t>        </a:t>
                </a:r>
                <a:r>
                  <a:rPr lang="zh-CN" altLang="en-US" sz="2900" b="1" dirty="0" smtClean="0"/>
                  <a:t>且采用最大实体要求，</a:t>
                </a:r>
                <a:endParaRPr lang="en-US" altLang="zh-CN" sz="2900" b="1" dirty="0" smtClean="0"/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2900" b="1" dirty="0" smtClean="0"/>
                  <a:t>      （孔</a:t>
                </a:r>
                <a:r>
                  <a:rPr lang="en-US" altLang="zh-CN" b="1" dirty="0" smtClean="0"/>
                  <a:t>2</a:t>
                </a:r>
                <a:r>
                  <a:rPr lang="zh-CN" altLang="en-US" b="1" dirty="0" smtClean="0"/>
                  <a:t>圆周均布，共</a:t>
                </a:r>
                <a:r>
                  <a:rPr lang="en-US" altLang="zh-CN" b="1" dirty="0" smtClean="0"/>
                  <a:t>4</a:t>
                </a:r>
                <a:r>
                  <a:rPr lang="zh-CN" altLang="en-US" b="1" dirty="0" smtClean="0"/>
                  <a:t>孔，尺寸为</a:t>
                </a:r>
                <a:r>
                  <a:rPr lang="el-GR" altLang="zh-CN" b="1" i="1" dirty="0" smtClean="0"/>
                  <a:t>Φ</a:t>
                </a:r>
                <a:r>
                  <a:rPr lang="en-US" altLang="zh-CN" b="1" dirty="0" smtClean="0"/>
                  <a:t>8H9</a:t>
                </a:r>
                <a:r>
                  <a:rPr lang="zh-CN" altLang="en-US" b="1" dirty="0" smtClean="0"/>
                  <a:t>）   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4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39" y="2852936"/>
                <a:ext cx="8247633" cy="1008112"/>
              </a:xfrm>
              <a:prstGeom prst="rect">
                <a:avLst/>
              </a:prstGeom>
              <a:blipFill rotWithShape="1">
                <a:blip r:embed="rId4"/>
                <a:stretch>
                  <a:fillRect l="-517" t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内容占位符 2"/>
          <p:cNvSpPr txBox="1">
            <a:spLocks/>
          </p:cNvSpPr>
          <p:nvPr/>
        </p:nvSpPr>
        <p:spPr>
          <a:xfrm>
            <a:off x="624415" y="3840240"/>
            <a:ext cx="4019593" cy="100811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arabicPeriod" startAt="4"/>
            </a:pPr>
            <a:r>
              <a:rPr lang="zh-CN" altLang="en-US" sz="2000" b="1" dirty="0" smtClean="0"/>
              <a:t>端面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相对于基准</a:t>
            </a:r>
            <a:r>
              <a:rPr lang="en-US" altLang="zh-CN" sz="2000" b="1" i="1" dirty="0" smtClean="0"/>
              <a:t>A</a:t>
            </a:r>
            <a:r>
              <a:rPr lang="zh-CN" altLang="en-US" sz="2000" b="1" dirty="0" smtClean="0"/>
              <a:t>的轴向圆跳动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公差值</a:t>
            </a:r>
            <a:r>
              <a:rPr lang="en-US" altLang="zh-CN" sz="2000" b="1" dirty="0" smtClean="0"/>
              <a:t>0.02mm,</a:t>
            </a:r>
            <a:r>
              <a:rPr lang="zh-CN" altLang="en-US" sz="2000" b="1" dirty="0" smtClean="0"/>
              <a:t> 表面粗糙度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的上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限值为</a:t>
            </a:r>
            <a:r>
              <a:rPr lang="en-US" altLang="zh-CN" sz="2000" b="1" dirty="0" smtClean="0"/>
              <a:t>3.2μm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45" name="内容占位符 2"/>
          <p:cNvSpPr txBox="1">
            <a:spLocks/>
          </p:cNvSpPr>
          <p:nvPr/>
        </p:nvSpPr>
        <p:spPr>
          <a:xfrm>
            <a:off x="624415" y="4797152"/>
            <a:ext cx="4019593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 smtClean="0"/>
              <a:t>5.   </a:t>
            </a:r>
            <a:r>
              <a:rPr lang="zh-CN" altLang="en-US" sz="2000" b="1" dirty="0" smtClean="0"/>
              <a:t>其余 表面粗糙度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的最大值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为</a:t>
            </a:r>
            <a:r>
              <a:rPr lang="en-US" altLang="zh-CN" sz="2000" b="1" dirty="0" smtClean="0"/>
              <a:t>12.5μm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46" name="TextBox 45">
            <a:hlinkClick r:id="rId5" action="ppaction://hlinksldjump"/>
          </p:cNvPr>
          <p:cNvSpPr txBox="1"/>
          <p:nvPr/>
        </p:nvSpPr>
        <p:spPr>
          <a:xfrm>
            <a:off x="1644103" y="6279703"/>
            <a:ext cx="1403648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返回目录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1059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43" grpId="0" build="p"/>
      <p:bldP spid="44" grpId="0" build="p"/>
      <p:bldP spid="4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067128" cy="1152128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模  拟  试  题 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3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1124744"/>
            <a:ext cx="8136904" cy="548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b="1" dirty="0"/>
              <a:t>一、是非题 （每题</a:t>
            </a:r>
            <a:r>
              <a:rPr lang="en-US" altLang="zh-CN" b="1" dirty="0"/>
              <a:t>1</a:t>
            </a:r>
            <a:r>
              <a:rPr lang="zh-CN" altLang="zh-CN" b="1" dirty="0"/>
              <a:t>分，共</a:t>
            </a:r>
            <a:r>
              <a:rPr lang="en-US" altLang="zh-CN" b="1" dirty="0"/>
              <a:t>10</a:t>
            </a:r>
            <a:r>
              <a:rPr lang="zh-CN" altLang="zh-CN" b="1" dirty="0" smtClean="0"/>
              <a:t>分</a:t>
            </a:r>
            <a:r>
              <a:rPr lang="zh-CN" altLang="en-US" b="1" dirty="0" smtClean="0"/>
              <a:t>，在</a:t>
            </a:r>
            <a:r>
              <a:rPr lang="zh-CN" altLang="en-US" b="1" dirty="0"/>
              <a:t>括号</a:t>
            </a:r>
            <a:r>
              <a:rPr lang="zh-CN" altLang="en-US" b="1" dirty="0" smtClean="0"/>
              <a:t>内正确</a:t>
            </a:r>
            <a:r>
              <a:rPr lang="zh-CN" altLang="en-US" b="1" dirty="0"/>
              <a:t>的画 √，错误的画</a:t>
            </a:r>
            <a:r>
              <a:rPr lang="az-Cyrl-AZ" altLang="zh-CN" b="1" dirty="0"/>
              <a:t>Х </a:t>
            </a:r>
            <a:r>
              <a:rPr lang="zh-CN" altLang="zh-CN" b="1" dirty="0" smtClean="0"/>
              <a:t>）</a:t>
            </a:r>
            <a:endParaRPr lang="zh-CN" altLang="zh-CN" dirty="0"/>
          </a:p>
          <a:p>
            <a:pPr lvl="0">
              <a:lnSpc>
                <a:spcPct val="140000"/>
              </a:lnSpc>
            </a:pPr>
            <a:r>
              <a:rPr lang="en-US" altLang="zh-CN" b="1" dirty="0" smtClean="0"/>
              <a:t>  1. (    )   </a:t>
            </a:r>
            <a:r>
              <a:rPr lang="zh-CN" altLang="zh-CN" b="1" dirty="0" smtClean="0"/>
              <a:t>因为</a:t>
            </a:r>
            <a:r>
              <a:rPr lang="zh-CN" altLang="zh-CN" b="1" dirty="0"/>
              <a:t>实际尺寸与公称尺寸之差是实际偏差，故实际偏差越小，</a:t>
            </a:r>
            <a:r>
              <a:rPr lang="zh-CN" altLang="zh-CN" b="1" dirty="0" smtClean="0"/>
              <a:t>尺寸精</a:t>
            </a:r>
            <a:endParaRPr lang="en-US" altLang="zh-CN" b="1" dirty="0" smtClean="0"/>
          </a:p>
          <a:p>
            <a:pPr lvl="0">
              <a:lnSpc>
                <a:spcPct val="14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</a:t>
            </a:r>
            <a:r>
              <a:rPr lang="zh-CN" altLang="zh-CN" b="1" dirty="0" smtClean="0"/>
              <a:t>度</a:t>
            </a:r>
            <a:r>
              <a:rPr lang="zh-CN" altLang="en-US" b="1" dirty="0" smtClean="0"/>
              <a:t>你</a:t>
            </a:r>
            <a:r>
              <a:rPr lang="zh-CN" altLang="zh-CN" b="1" dirty="0" smtClean="0"/>
              <a:t>就</a:t>
            </a:r>
            <a:r>
              <a:rPr lang="zh-CN" altLang="zh-CN" b="1" dirty="0"/>
              <a:t>越高。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2</a:t>
            </a:r>
            <a:r>
              <a:rPr lang="en-US" altLang="zh-CN" b="1" dirty="0"/>
              <a:t>. </a:t>
            </a:r>
            <a:r>
              <a:rPr lang="en-US" altLang="zh-CN" b="1" dirty="0" smtClean="0"/>
              <a:t>(     )   </a:t>
            </a:r>
            <a:r>
              <a:rPr lang="zh-CN" altLang="zh-CN" b="1" dirty="0" smtClean="0"/>
              <a:t>基本偏差</a:t>
            </a:r>
            <a:r>
              <a:rPr lang="zh-CN" altLang="zh-CN" b="1" dirty="0"/>
              <a:t>可以大于零、小于零，也可以等于零。</a:t>
            </a:r>
            <a:r>
              <a:rPr lang="en-US" altLang="zh-CN" b="1" dirty="0"/>
              <a:t> 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3</a:t>
            </a:r>
            <a:r>
              <a:rPr lang="en-US" altLang="zh-CN" b="1" dirty="0"/>
              <a:t>. (  </a:t>
            </a:r>
            <a:r>
              <a:rPr lang="en-US" altLang="zh-CN" b="1" dirty="0" smtClean="0"/>
              <a:t>   )  </a:t>
            </a:r>
            <a:r>
              <a:rPr lang="zh-CN" altLang="zh-CN" b="1" dirty="0" smtClean="0"/>
              <a:t>齿轮副</a:t>
            </a:r>
            <a:r>
              <a:rPr lang="zh-CN" altLang="zh-CN" b="1" dirty="0"/>
              <a:t>的侧隙越小，则齿轮的精度越高。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4</a:t>
            </a:r>
            <a:r>
              <a:rPr lang="en-US" altLang="zh-CN" b="1" dirty="0"/>
              <a:t>. (  </a:t>
            </a:r>
            <a:r>
              <a:rPr lang="en-US" altLang="zh-CN" b="1" dirty="0" smtClean="0"/>
              <a:t>  )  </a:t>
            </a:r>
            <a:r>
              <a:rPr lang="zh-CN" altLang="zh-CN" b="1" dirty="0" smtClean="0"/>
              <a:t>普通</a:t>
            </a:r>
            <a:r>
              <a:rPr lang="zh-CN" altLang="zh-CN" b="1" dirty="0"/>
              <a:t>螺纹的中径公差，既</a:t>
            </a:r>
            <a:r>
              <a:rPr lang="zh-CN" altLang="zh-CN" b="1" dirty="0" smtClean="0"/>
              <a:t>包含</a:t>
            </a:r>
            <a:r>
              <a:rPr lang="zh-CN" altLang="en-US" b="1" dirty="0" smtClean="0"/>
              <a:t>牙侧角</a:t>
            </a:r>
            <a:r>
              <a:rPr lang="zh-CN" altLang="zh-CN" b="1" dirty="0" smtClean="0"/>
              <a:t>的</a:t>
            </a:r>
            <a:r>
              <a:rPr lang="zh-CN" altLang="zh-CN" b="1" dirty="0"/>
              <a:t>公差，又包含螺距的公差。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5</a:t>
            </a:r>
            <a:r>
              <a:rPr lang="en-US" altLang="zh-CN" b="1" dirty="0"/>
              <a:t>. (  </a:t>
            </a:r>
            <a:r>
              <a:rPr lang="en-US" altLang="zh-CN" b="1" dirty="0" smtClean="0"/>
              <a:t>  ) </a:t>
            </a:r>
            <a:r>
              <a:rPr lang="zh-CN" altLang="zh-CN" b="1" dirty="0"/>
              <a:t>直线度</a:t>
            </a:r>
            <a:r>
              <a:rPr lang="zh-CN" altLang="zh-CN" b="1" dirty="0" smtClean="0"/>
              <a:t>公差根据</a:t>
            </a:r>
            <a:r>
              <a:rPr lang="zh-CN" altLang="zh-CN" b="1" dirty="0"/>
              <a:t>具体</a:t>
            </a:r>
            <a:r>
              <a:rPr lang="zh-CN" altLang="zh-CN" b="1" dirty="0" smtClean="0"/>
              <a:t>情况可以</a:t>
            </a:r>
            <a:r>
              <a:rPr lang="zh-CN" altLang="en-US" b="1" dirty="0" smtClean="0"/>
              <a:t>有</a:t>
            </a:r>
            <a:r>
              <a:rPr lang="zh-CN" altLang="zh-CN" b="1" dirty="0" smtClean="0"/>
              <a:t>不同</a:t>
            </a:r>
            <a:r>
              <a:rPr lang="zh-CN" altLang="zh-CN" b="1" dirty="0"/>
              <a:t>形状的公差带。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6</a:t>
            </a:r>
            <a:r>
              <a:rPr lang="en-US" altLang="zh-CN" b="1" dirty="0"/>
              <a:t>. ( </a:t>
            </a:r>
            <a:r>
              <a:rPr lang="en-US" altLang="zh-CN" b="1" dirty="0" smtClean="0"/>
              <a:t>   </a:t>
            </a:r>
            <a:r>
              <a:rPr lang="en-US" altLang="zh-CN" b="1" dirty="0"/>
              <a:t>) </a:t>
            </a:r>
            <a:r>
              <a:rPr lang="zh-CN" altLang="zh-CN" b="1" dirty="0"/>
              <a:t>孔的体外作用尺寸是对一批零件而言的，它是固定不变的。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7</a:t>
            </a:r>
            <a:r>
              <a:rPr lang="en-US" altLang="zh-CN" b="1" dirty="0"/>
              <a:t>. ( </a:t>
            </a:r>
            <a:r>
              <a:rPr lang="en-US" altLang="zh-CN" b="1" dirty="0" smtClean="0"/>
              <a:t>   </a:t>
            </a:r>
            <a:r>
              <a:rPr lang="en-US" altLang="zh-CN" b="1" dirty="0"/>
              <a:t>) </a:t>
            </a:r>
            <a:r>
              <a:rPr lang="zh-CN" altLang="zh-CN" b="1" dirty="0"/>
              <a:t>当滚动轴承其它条件都相同时，如果套圈所受的负荷为旋转负荷时，</a:t>
            </a:r>
            <a:r>
              <a:rPr lang="zh-CN" altLang="zh-CN" b="1" dirty="0" smtClean="0"/>
              <a:t>该</a:t>
            </a:r>
            <a:endParaRPr lang="en-US" altLang="zh-CN" b="1" dirty="0" smtClean="0"/>
          </a:p>
          <a:p>
            <a:pPr>
              <a:lnSpc>
                <a:spcPct val="14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</a:t>
            </a:r>
            <a:r>
              <a:rPr lang="zh-CN" altLang="zh-CN" b="1" dirty="0" smtClean="0"/>
              <a:t>套圈</a:t>
            </a:r>
            <a:r>
              <a:rPr lang="zh-CN" altLang="zh-CN" b="1" dirty="0"/>
              <a:t>的配合就应选用偏紧的配合。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8</a:t>
            </a:r>
            <a:r>
              <a:rPr lang="en-US" altLang="zh-CN" b="1" dirty="0"/>
              <a:t>. ( </a:t>
            </a:r>
            <a:r>
              <a:rPr lang="en-US" altLang="zh-CN" b="1" dirty="0" smtClean="0"/>
              <a:t>   </a:t>
            </a:r>
            <a:r>
              <a:rPr lang="en-US" altLang="zh-CN" b="1" dirty="0"/>
              <a:t>) </a:t>
            </a:r>
            <a:r>
              <a:rPr lang="en-US" altLang="zh-CN" b="1" dirty="0" smtClean="0"/>
              <a:t> △</a:t>
            </a:r>
            <a:r>
              <a:rPr lang="zh-CN" altLang="zh-CN" b="1" i="1" dirty="0"/>
              <a:t>Ｆ</a:t>
            </a:r>
            <a:r>
              <a:rPr lang="en-US" altLang="zh-CN" b="1" baseline="-25000" dirty="0"/>
              <a:t>p</a:t>
            </a:r>
            <a:r>
              <a:rPr lang="zh-CN" altLang="zh-CN" b="1" dirty="0"/>
              <a:t>是齿距累积总偏差，它影响齿轮传动的准确性。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 smtClean="0"/>
              <a:t> 9</a:t>
            </a:r>
            <a:r>
              <a:rPr lang="en-US" altLang="zh-CN" b="1" dirty="0"/>
              <a:t>. ( </a:t>
            </a:r>
            <a:r>
              <a:rPr lang="en-US" altLang="zh-CN" b="1" dirty="0" smtClean="0"/>
              <a:t>   </a:t>
            </a:r>
            <a:r>
              <a:rPr lang="en-US" altLang="zh-CN" b="1" dirty="0"/>
              <a:t>) </a:t>
            </a:r>
            <a:r>
              <a:rPr lang="zh-CN" altLang="en-US" b="1" dirty="0" smtClean="0"/>
              <a:t>表面粗糙度</a:t>
            </a:r>
            <a:r>
              <a:rPr lang="zh-CN" altLang="zh-CN" b="1" dirty="0" smtClean="0"/>
              <a:t>轮廓</a:t>
            </a:r>
            <a:r>
              <a:rPr lang="zh-CN" altLang="zh-CN" b="1" dirty="0"/>
              <a:t>的最大高度</a:t>
            </a:r>
            <a:r>
              <a:rPr lang="zh-CN" altLang="zh-CN" b="1" i="1" dirty="0"/>
              <a:t>Ｒ</a:t>
            </a:r>
            <a:r>
              <a:rPr lang="en-US" altLang="zh-CN" b="1" i="1" dirty="0"/>
              <a:t>z</a:t>
            </a:r>
            <a:r>
              <a:rPr lang="zh-CN" altLang="zh-CN" b="1" dirty="0"/>
              <a:t>就是在取样长度内轮廓的最大峰高。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/>
              <a:t>10</a:t>
            </a:r>
            <a:r>
              <a:rPr lang="en-US" altLang="zh-CN" b="1" dirty="0" smtClean="0"/>
              <a:t>. (    </a:t>
            </a:r>
            <a:r>
              <a:rPr lang="en-US" altLang="zh-CN" b="1" dirty="0"/>
              <a:t>) </a:t>
            </a:r>
            <a:r>
              <a:rPr lang="zh-CN" altLang="zh-CN" b="1" dirty="0"/>
              <a:t>普通平键为标准件，故普通平键与键槽的配合为基轴制。</a:t>
            </a:r>
            <a:endParaRPr lang="zh-CN" altLang="zh-CN" dirty="0"/>
          </a:p>
          <a:p>
            <a:pPr>
              <a:lnSpc>
                <a:spcPct val="140000"/>
              </a:lnSpc>
            </a:pPr>
            <a:r>
              <a:rPr lang="en-US" altLang="zh-CN" b="1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102598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527" y="260647"/>
            <a:ext cx="849694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b="1" dirty="0"/>
              <a:t>二、填空题（每空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分，共</a:t>
            </a:r>
            <a:r>
              <a:rPr lang="en-US" altLang="zh-CN" sz="2000" b="1" dirty="0" smtClean="0"/>
              <a:t>22</a:t>
            </a:r>
            <a:r>
              <a:rPr lang="zh-CN" altLang="zh-CN" sz="2000" b="1" dirty="0" smtClean="0"/>
              <a:t>分</a:t>
            </a:r>
            <a:r>
              <a:rPr lang="zh-CN" altLang="zh-CN" sz="2000" b="1" dirty="0"/>
              <a:t>）</a:t>
            </a:r>
            <a:endParaRPr lang="zh-CN" altLang="zh-CN" sz="2000" dirty="0"/>
          </a:p>
          <a:p>
            <a:pPr>
              <a:lnSpc>
                <a:spcPct val="130000"/>
              </a:lnSpc>
            </a:pPr>
            <a:r>
              <a:rPr lang="en-US" altLang="zh-CN" sz="2000" b="1" dirty="0" smtClean="0"/>
              <a:t>   1</a:t>
            </a:r>
            <a:r>
              <a:rPr lang="en-US" altLang="zh-CN" sz="2000" b="1" dirty="0"/>
              <a:t>. </a:t>
            </a:r>
            <a:r>
              <a:rPr lang="zh-CN" altLang="zh-CN" sz="2000" b="1" dirty="0"/>
              <a:t>按对产品零件的互换性程度互换性可</a:t>
            </a:r>
            <a:r>
              <a:rPr lang="zh-CN" altLang="zh-CN" sz="2000" b="1" dirty="0" smtClean="0"/>
              <a:t>分为</a:t>
            </a:r>
            <a:r>
              <a:rPr lang="en-US" altLang="zh-CN" sz="2000" b="1" dirty="0" smtClean="0"/>
              <a:t> </a:t>
            </a:r>
            <a:r>
              <a:rPr lang="en-US" altLang="zh-CN" sz="2000" b="1" u="sng" dirty="0" smtClean="0"/>
              <a:t>                 </a:t>
            </a:r>
            <a:r>
              <a:rPr lang="en-US" altLang="zh-CN" sz="2000" b="1" dirty="0" smtClean="0"/>
              <a:t> </a:t>
            </a:r>
            <a:r>
              <a:rPr lang="zh-CN" altLang="zh-CN" sz="2000" b="1" dirty="0" smtClean="0"/>
              <a:t>和</a:t>
            </a:r>
            <a:r>
              <a:rPr lang="en-US" altLang="zh-CN" sz="2000" b="1" u="sng" dirty="0" smtClean="0"/>
              <a:t>                    </a:t>
            </a:r>
            <a:r>
              <a:rPr lang="en-US" altLang="zh-CN" sz="2000" b="1" dirty="0" smtClean="0"/>
              <a:t> </a:t>
            </a:r>
            <a:r>
              <a:rPr lang="zh-CN" altLang="zh-CN" sz="2000" b="1" dirty="0" smtClean="0"/>
              <a:t>两种</a:t>
            </a:r>
            <a:r>
              <a:rPr lang="zh-CN" altLang="zh-CN" sz="2000" b="1" dirty="0"/>
              <a:t>。</a:t>
            </a:r>
            <a:endParaRPr lang="zh-CN" altLang="zh-CN" sz="2000" dirty="0"/>
          </a:p>
          <a:p>
            <a:pPr lvl="0">
              <a:lnSpc>
                <a:spcPct val="130000"/>
              </a:lnSpc>
            </a:pPr>
            <a:r>
              <a:rPr lang="en-US" altLang="zh-CN" sz="2000" b="1" dirty="0" smtClean="0"/>
              <a:t>   2. </a:t>
            </a:r>
            <a:r>
              <a:rPr lang="zh-CN" altLang="zh-CN" sz="2000" b="1" dirty="0" smtClean="0"/>
              <a:t>滚动轴承</a:t>
            </a:r>
            <a:r>
              <a:rPr lang="zh-CN" altLang="zh-CN" sz="2000" b="1" dirty="0"/>
              <a:t>外圈与基座孔的配合</a:t>
            </a:r>
            <a:r>
              <a:rPr lang="zh-CN" altLang="zh-CN" sz="2000" b="1" dirty="0" smtClean="0"/>
              <a:t>采用</a:t>
            </a:r>
            <a:r>
              <a:rPr lang="en-US" altLang="zh-CN" sz="2000" b="1" dirty="0" smtClean="0"/>
              <a:t> </a:t>
            </a:r>
            <a:r>
              <a:rPr lang="en-US" altLang="zh-CN" sz="2000" b="1" u="sng" dirty="0" smtClean="0"/>
              <a:t>                 </a:t>
            </a:r>
            <a:r>
              <a:rPr lang="en-US" altLang="zh-CN" sz="2000" b="1" dirty="0" smtClean="0"/>
              <a:t>  </a:t>
            </a:r>
            <a:r>
              <a:rPr lang="zh-CN" altLang="zh-CN" sz="2000" b="1" dirty="0" smtClean="0"/>
              <a:t>制</a:t>
            </a:r>
            <a:r>
              <a:rPr lang="zh-CN" altLang="zh-CN" sz="2000" b="1" dirty="0"/>
              <a:t>，内圈与轴的配合</a:t>
            </a:r>
            <a:r>
              <a:rPr lang="zh-CN" altLang="zh-CN" sz="2000" b="1" dirty="0" smtClean="0"/>
              <a:t>采</a:t>
            </a:r>
            <a:endParaRPr lang="en-US" altLang="zh-CN" sz="2000" b="1" dirty="0" smtClean="0"/>
          </a:p>
          <a:p>
            <a:pPr lvl="0">
              <a:lnSpc>
                <a:spcPct val="13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zh-CN" sz="2000" b="1" dirty="0" smtClean="0"/>
              <a:t>用</a:t>
            </a:r>
            <a:r>
              <a:rPr lang="en-US" altLang="zh-CN" sz="2000" b="1" dirty="0" smtClean="0"/>
              <a:t> </a:t>
            </a:r>
            <a:r>
              <a:rPr lang="en-US" altLang="zh-CN" sz="2000" b="1" u="sng" dirty="0" smtClean="0"/>
              <a:t>                 </a:t>
            </a:r>
            <a:r>
              <a:rPr lang="en-US" altLang="zh-CN" sz="2000" b="1" dirty="0" smtClean="0"/>
              <a:t>  </a:t>
            </a:r>
            <a:r>
              <a:rPr lang="zh-CN" altLang="zh-CN" sz="2000" b="1" dirty="0" smtClean="0"/>
              <a:t>制。</a:t>
            </a:r>
            <a:r>
              <a:rPr lang="en-US" altLang="zh-CN" sz="2000" b="1" dirty="0" smtClean="0"/>
              <a:t>   </a:t>
            </a:r>
            <a:endParaRPr lang="zh-CN" altLang="zh-CN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2"/>
              <p:cNvSpPr>
                <a:spLocks noChangeArrowheads="1"/>
              </p:cNvSpPr>
              <p:nvPr/>
            </p:nvSpPr>
            <p:spPr bwMode="auto">
              <a:xfrm>
                <a:off x="462644" y="1837184"/>
                <a:ext cx="8141804" cy="14686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3.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在矩形花键联结标准中，采用的定心方式是</a:t>
                </a:r>
                <a:r>
                  <a:rPr kumimoji="0" lang="zh-CN" altLang="en-US" sz="2000" b="1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     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定心。</a:t>
                </a:r>
                <a:endParaRPr kumimoji="0" lang="zh-CN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4. 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60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𝐉𝟕</m:t>
                        </m:r>
                      </m:num>
                      <m:den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 </m:t>
                        </m:r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𝐡𝟔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zh-CN" altLang="zh-CN" sz="20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为基</a:t>
                </a:r>
                <a:r>
                  <a:rPr lang="en-US" altLang="zh-CN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__   </a:t>
                </a:r>
                <a:r>
                  <a:rPr lang="zh-CN" altLang="en-US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制</a:t>
                </a:r>
                <a:r>
                  <a:rPr lang="en-US" altLang="zh-CN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____   </a:t>
                </a:r>
                <a:r>
                  <a:rPr lang="zh-CN" altLang="en-US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配合</a:t>
                </a:r>
                <a:r>
                  <a:rPr lang="zh-CN" altLang="en-US" sz="20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</a:t>
                </a:r>
                <a:r>
                  <a:rPr lang="en-US" altLang="zh-CN" sz="20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h6</a:t>
                </a:r>
                <a:r>
                  <a:rPr lang="zh-CN" altLang="en-US" sz="20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的基本偏差</a:t>
                </a:r>
                <a:r>
                  <a:rPr lang="zh-CN" altLang="en-US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为  </a:t>
                </a:r>
                <a:r>
                  <a:rPr lang="en-US" altLang="zh-CN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__   </a:t>
                </a:r>
                <a:r>
                  <a:rPr lang="zh-CN" altLang="en-US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偏差</a:t>
                </a:r>
                <a:r>
                  <a:rPr lang="zh-CN" altLang="en-US" sz="20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</a:t>
                </a:r>
                <a:endParaRPr lang="zh-CN" altLang="en-US" sz="2000" dirty="0">
                  <a:latin typeface="Arial" pitchFamily="34" charset="0"/>
                  <a:ea typeface="宋体" pitchFamily="2" charset="-122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zh-CN" sz="2000" b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7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2644" y="1837184"/>
                <a:ext cx="8141804" cy="1468607"/>
              </a:xfrm>
              <a:prstGeom prst="rect">
                <a:avLst/>
              </a:prstGeom>
              <a:blipFill rotWithShape="1">
                <a:blip r:embed="rId2"/>
                <a:stretch>
                  <a:fillRect l="-82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62644" y="2859373"/>
            <a:ext cx="8359279" cy="164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与幅度特性有关的表面粗糙度评定参数的代号为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 M24-5g6g-30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M24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代号，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表示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代号，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代号，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7758" y="4560510"/>
            <a:ext cx="8384742" cy="1892826"/>
          </a:xfrm>
          <a:prstGeom prst="rect">
            <a:avLst/>
          </a:prstGeom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/>
              <a:t>7. </a:t>
            </a:r>
            <a:r>
              <a:rPr lang="zh-CN" altLang="zh-CN" b="1" dirty="0"/>
              <a:t>极限尺寸判断原则（泰勒原则）的内容是：孔或轴</a:t>
            </a:r>
            <a:r>
              <a:rPr lang="zh-CN" altLang="zh-CN" b="1" dirty="0" smtClean="0"/>
              <a:t>的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</a:t>
            </a:r>
            <a:r>
              <a:rPr lang="zh-CN" altLang="zh-CN" b="1" dirty="0" smtClean="0"/>
              <a:t>尺寸</a:t>
            </a:r>
            <a:r>
              <a:rPr lang="zh-CN" altLang="zh-CN" b="1" dirty="0"/>
              <a:t>不允许超过</a:t>
            </a:r>
            <a:r>
              <a:rPr lang="zh-CN" altLang="zh-CN" b="1" dirty="0" smtClean="0"/>
              <a:t>其</a:t>
            </a:r>
            <a:endParaRPr lang="en-US" altLang="zh-CN" b="1" dirty="0" smtClean="0"/>
          </a:p>
          <a:p>
            <a:pPr>
              <a:lnSpc>
                <a:spcPct val="130000"/>
              </a:lnSpc>
            </a:pPr>
            <a:r>
              <a:rPr lang="en-US" altLang="zh-CN" b="1" dirty="0" smtClean="0"/>
              <a:t>   </a:t>
            </a:r>
            <a:r>
              <a:rPr lang="en-US" altLang="zh-CN" b="1" u="sng" dirty="0" smtClean="0"/>
              <a:t>            </a:t>
            </a:r>
            <a:r>
              <a:rPr lang="zh-CN" altLang="zh-CN" b="1" dirty="0" smtClean="0"/>
              <a:t>尺寸</a:t>
            </a:r>
            <a:r>
              <a:rPr lang="zh-CN" altLang="zh-CN" b="1" dirty="0"/>
              <a:t>；孔或轴在任何位置上</a:t>
            </a:r>
            <a:r>
              <a:rPr lang="zh-CN" altLang="zh-CN" b="1" dirty="0" smtClean="0"/>
              <a:t>的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  </a:t>
            </a:r>
            <a:r>
              <a:rPr lang="zh-CN" altLang="zh-CN" b="1" dirty="0" smtClean="0"/>
              <a:t>尺寸</a:t>
            </a:r>
            <a:r>
              <a:rPr lang="zh-CN" altLang="zh-CN" b="1" dirty="0"/>
              <a:t>不允许超过</a:t>
            </a:r>
            <a:r>
              <a:rPr lang="zh-CN" altLang="zh-CN" b="1" dirty="0" smtClean="0"/>
              <a:t>其</a:t>
            </a:r>
            <a:r>
              <a:rPr lang="en-US" altLang="zh-CN" b="1" dirty="0" smtClean="0"/>
              <a:t> </a:t>
            </a:r>
            <a:r>
              <a:rPr lang="en-US" altLang="zh-CN" b="1" u="sng" dirty="0" smtClean="0"/>
              <a:t>                 </a:t>
            </a:r>
            <a:r>
              <a:rPr lang="zh-CN" altLang="zh-CN" b="1" dirty="0" smtClean="0"/>
              <a:t>尺寸</a:t>
            </a:r>
            <a:r>
              <a:rPr lang="zh-CN" altLang="zh-CN" b="1" dirty="0"/>
              <a:t>。</a:t>
            </a:r>
            <a:endParaRPr lang="zh-CN" altLang="zh-CN" dirty="0"/>
          </a:p>
          <a:p>
            <a:pPr lvl="0">
              <a:lnSpc>
                <a:spcPct val="130000"/>
              </a:lnSpc>
            </a:pPr>
            <a:r>
              <a:rPr lang="en-US" altLang="zh-CN" b="1" dirty="0" smtClean="0"/>
              <a:t>8. </a:t>
            </a:r>
            <a:r>
              <a:rPr lang="zh-CN" altLang="zh-CN" b="1" dirty="0" smtClean="0"/>
              <a:t>滚动轴承</a:t>
            </a:r>
            <a:r>
              <a:rPr lang="zh-CN" altLang="zh-CN" b="1" dirty="0"/>
              <a:t>的负载类型分</a:t>
            </a:r>
            <a:r>
              <a:rPr lang="en-US" altLang="zh-CN" b="1" dirty="0"/>
              <a:t>___________</a:t>
            </a:r>
            <a:r>
              <a:rPr lang="zh-CN" altLang="zh-CN" b="1" dirty="0"/>
              <a:t>、</a:t>
            </a:r>
            <a:r>
              <a:rPr lang="en-US" altLang="zh-CN" b="1" dirty="0"/>
              <a:t>___________</a:t>
            </a:r>
            <a:r>
              <a:rPr lang="zh-CN" altLang="zh-CN" b="1" dirty="0"/>
              <a:t>、</a:t>
            </a:r>
            <a:r>
              <a:rPr lang="en-US" altLang="zh-CN" b="1" dirty="0"/>
              <a:t>___________</a:t>
            </a:r>
            <a:r>
              <a:rPr lang="zh-CN" altLang="zh-CN" b="1" dirty="0"/>
              <a:t>三种。</a:t>
            </a:r>
            <a:endParaRPr lang="zh-CN" altLang="zh-CN" dirty="0"/>
          </a:p>
          <a:p>
            <a:pPr>
              <a:lnSpc>
                <a:spcPct val="130000"/>
              </a:lnSpc>
            </a:pPr>
            <a:r>
              <a:rPr lang="en-US" altLang="zh-CN" b="1" dirty="0"/>
              <a:t>9. </a:t>
            </a:r>
            <a:r>
              <a:rPr lang="zh-CN" altLang="zh-CN" b="1" dirty="0"/>
              <a:t>圆柱齿轮的检验参数</a:t>
            </a:r>
            <a:r>
              <a:rPr lang="en-US" altLang="zh-CN" b="1" i="1" dirty="0" err="1"/>
              <a:t>F</a:t>
            </a:r>
            <a:r>
              <a:rPr lang="en-US" altLang="zh-CN" b="1" u="sng" baseline="-25000" dirty="0" err="1"/>
              <a:t>p</a:t>
            </a:r>
            <a:r>
              <a:rPr lang="zh-CN" altLang="zh-CN" b="1" dirty="0"/>
              <a:t>，</a:t>
            </a:r>
            <a:r>
              <a:rPr lang="en-US" altLang="zh-CN" b="1" i="1" dirty="0" err="1"/>
              <a:t>f</a:t>
            </a:r>
            <a:r>
              <a:rPr lang="en-US" altLang="zh-CN" b="1" baseline="-25000" dirty="0" err="1"/>
              <a:t>pt</a:t>
            </a:r>
            <a:r>
              <a:rPr lang="zh-CN" altLang="zh-CN" b="1" dirty="0"/>
              <a:t>，</a:t>
            </a:r>
            <a:r>
              <a:rPr lang="en-US" altLang="zh-CN" b="1" i="1" dirty="0"/>
              <a:t>F</a:t>
            </a:r>
            <a:r>
              <a:rPr lang="en-US" altLang="zh-CN" b="1" i="1" baseline="-25000" dirty="0"/>
              <a:t>β</a:t>
            </a:r>
            <a:r>
              <a:rPr lang="zh-CN" altLang="zh-CN" b="1" dirty="0"/>
              <a:t>，</a:t>
            </a:r>
            <a:r>
              <a:rPr lang="en-US" altLang="zh-CN" b="1" i="1" dirty="0"/>
              <a:t>F</a:t>
            </a:r>
            <a:r>
              <a:rPr lang="en-US" altLang="zh-CN" b="1" i="1" baseline="-25000" dirty="0">
                <a:sym typeface="Symbol"/>
              </a:rPr>
              <a:t></a:t>
            </a:r>
            <a:r>
              <a:rPr lang="zh-CN" altLang="zh-CN" b="1" dirty="0"/>
              <a:t>，</a:t>
            </a:r>
            <a:r>
              <a:rPr lang="en-US" altLang="zh-CN" b="1" i="1" dirty="0" err="1"/>
              <a:t>F</a:t>
            </a:r>
            <a:r>
              <a:rPr lang="en-US" altLang="zh-CN" b="1" baseline="-25000" dirty="0" err="1"/>
              <a:t>r</a:t>
            </a:r>
            <a:r>
              <a:rPr lang="zh-CN" altLang="zh-CN" b="1" dirty="0"/>
              <a:t>，其中</a:t>
            </a:r>
            <a:r>
              <a:rPr lang="en-US" altLang="zh-CN" b="1" dirty="0"/>
              <a:t>_____________________</a:t>
            </a:r>
            <a:r>
              <a:rPr lang="zh-CN" altLang="zh-CN" b="1" dirty="0"/>
              <a:t>为传递</a:t>
            </a:r>
            <a:r>
              <a:rPr lang="zh-CN" altLang="zh-CN" b="1" dirty="0" smtClean="0"/>
              <a:t>运</a:t>
            </a:r>
            <a:endParaRPr lang="en-US" altLang="zh-CN" b="1" dirty="0" smtClean="0"/>
          </a:p>
          <a:p>
            <a:pPr>
              <a:lnSpc>
                <a:spcPct val="130000"/>
              </a:lnSpc>
            </a:pPr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zh-CN" b="1" dirty="0" smtClean="0"/>
              <a:t>动</a:t>
            </a:r>
            <a:r>
              <a:rPr lang="zh-CN" altLang="zh-CN" b="1" dirty="0"/>
              <a:t>准确性的必检参数，</a:t>
            </a:r>
            <a:r>
              <a:rPr lang="en-US" altLang="zh-CN" b="1" dirty="0"/>
              <a:t>_____________________</a:t>
            </a:r>
            <a:r>
              <a:rPr lang="zh-CN" altLang="zh-CN" b="1" dirty="0"/>
              <a:t>为传递运动平稳性的必检参数。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78920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9512" y="312038"/>
            <a:ext cx="830957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计算题 （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1.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已知某减速器中一对孔配合，公称尺寸为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φ </a:t>
            </a:r>
            <a:r>
              <a:rPr kumimoji="0" lang="en-US" altLang="zh-CN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45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，要求配合的最大间隙</a:t>
            </a:r>
            <a:r>
              <a:rPr kumimoji="0" lang="zh-CN" alt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Ｘ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max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=+66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sym typeface="Symbol" pitchFamily="18" charset="2"/>
              </a:rPr>
              <a:t>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sym typeface="Symbol" pitchFamily="18" charset="2"/>
              </a:rPr>
              <a:t>，最小间隙</a:t>
            </a:r>
            <a:r>
              <a:rPr kumimoji="0" lang="en-US" altLang="zh-CN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sym typeface="Symbol" pitchFamily="18" charset="2"/>
              </a:rPr>
              <a:t>X</a:t>
            </a:r>
            <a:r>
              <a:rPr kumimoji="0" lang="en-US" altLang="zh-CN" sz="200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sym typeface="Symbol" pitchFamily="18" charset="2"/>
              </a:rPr>
              <a:t>min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sym typeface="Symbol" pitchFamily="18" charset="2"/>
              </a:rPr>
              <a:t>=+23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  <a:sym typeface="Symbol" pitchFamily="18" charset="2"/>
              </a:rPr>
              <a:t>，</a:t>
            </a:r>
            <a:r>
              <a:rPr lang="zh-CN" altLang="en-US" sz="2000" b="1" dirty="0"/>
              <a:t>利用下面两个表</a:t>
            </a:r>
            <a:r>
              <a:rPr lang="zh-CN" altLang="zh-CN" sz="2000" b="1" dirty="0"/>
              <a:t>试选择一</a:t>
            </a:r>
            <a:r>
              <a:rPr lang="zh-CN" altLang="en-US" sz="2000" b="1" dirty="0"/>
              <a:t>基孔制的</a:t>
            </a:r>
            <a:r>
              <a:rPr lang="zh-CN" altLang="zh-CN" sz="2000" b="1" dirty="0"/>
              <a:t>配合，并画出尺寸公差带图。</a:t>
            </a:r>
            <a:r>
              <a:rPr lang="zh-CN" altLang="en-US" sz="2000" b="1" dirty="0"/>
              <a:t>（</a:t>
            </a:r>
            <a:r>
              <a:rPr lang="en-US" altLang="zh-CN" sz="2000" b="1" dirty="0"/>
              <a:t>15</a:t>
            </a:r>
            <a:r>
              <a:rPr lang="zh-CN" altLang="en-US" sz="2000" b="1" dirty="0"/>
              <a:t>分</a:t>
            </a:r>
            <a:r>
              <a:rPr lang="zh-CN" altLang="en-US" sz="2000" b="1" dirty="0" smtClean="0"/>
              <a:t>）</a:t>
            </a:r>
            <a:endParaRPr lang="zh-CN" altLang="zh-CN" sz="2000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763615"/>
              </p:ext>
            </p:extLst>
          </p:nvPr>
        </p:nvGraphicFramePr>
        <p:xfrm>
          <a:off x="611560" y="2166744"/>
          <a:ext cx="7704856" cy="191032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20080"/>
                <a:gridCol w="648072"/>
                <a:gridCol w="987091"/>
                <a:gridCol w="785081"/>
                <a:gridCol w="785081"/>
                <a:gridCol w="785081"/>
                <a:gridCol w="785081"/>
                <a:gridCol w="785081"/>
                <a:gridCol w="785081"/>
                <a:gridCol w="639127"/>
              </a:tblGrid>
              <a:tr h="432048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公称尺寸 </a:t>
                      </a:r>
                      <a:endParaRPr lang="en-US" altLang="zh-CN" sz="1600" b="1" dirty="0" smtClean="0"/>
                    </a:p>
                    <a:p>
                      <a:pPr algn="ctr"/>
                      <a:r>
                        <a:rPr lang="en-US" altLang="zh-CN" sz="1600" b="1" dirty="0" smtClean="0"/>
                        <a:t> </a:t>
                      </a:r>
                      <a:r>
                        <a:rPr lang="zh-CN" altLang="en-US" sz="1600" b="1" dirty="0" smtClean="0"/>
                        <a:t>   </a:t>
                      </a:r>
                      <a:r>
                        <a:rPr lang="en-US" altLang="zh-CN" sz="1600" b="1" dirty="0" smtClean="0"/>
                        <a:t>/mm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等    级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IT3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IT4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IT6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IT9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IT10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1" dirty="0" smtClean="0"/>
                        <a:t>大于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至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</a:t>
                      </a:r>
                      <a:r>
                        <a:rPr lang="en-US" altLang="zh-CN" sz="1600" b="1" dirty="0" smtClean="0"/>
                        <a:t>/</a:t>
                      </a:r>
                      <a:r>
                        <a:rPr lang="en-US" altLang="zh-CN" sz="1600" b="1" dirty="0" err="1" smtClean="0"/>
                        <a:t>μm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11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25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100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120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779797"/>
              </p:ext>
            </p:extLst>
          </p:nvPr>
        </p:nvGraphicFramePr>
        <p:xfrm>
          <a:off x="1286297" y="4300304"/>
          <a:ext cx="6095999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 rowSpan="3"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公称尺寸</a:t>
                      </a:r>
                      <a:endParaRPr lang="en-US" altLang="zh-CN" sz="2400" b="1" dirty="0" smtClean="0"/>
                    </a:p>
                    <a:p>
                      <a:pPr algn="ctr"/>
                      <a:r>
                        <a:rPr lang="en-US" altLang="zh-CN" sz="2400" b="1" dirty="0" smtClean="0"/>
                        <a:t>   /mm</a:t>
                      </a:r>
                      <a:endParaRPr lang="zh-CN" altLang="en-US" sz="2400" b="1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基本偏差数值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上极限偏差</a:t>
                      </a:r>
                      <a:r>
                        <a:rPr lang="en-US" altLang="zh-CN" b="1" dirty="0" err="1" smtClean="0"/>
                        <a:t>es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所有标准公差等级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大于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至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c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d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f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g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-80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-50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-25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-9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-140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-100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-60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-10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190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            模  拟  试  题 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1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251520" y="921678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000" b="1" dirty="0" smtClean="0"/>
              <a:t>一</a:t>
            </a:r>
            <a:r>
              <a:rPr lang="zh-CN" altLang="zh-CN" sz="2000" b="1" dirty="0"/>
              <a:t>、是非题 （每题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分，共</a:t>
            </a:r>
            <a:r>
              <a:rPr lang="en-US" altLang="zh-CN" sz="2000" b="1" dirty="0"/>
              <a:t>10</a:t>
            </a:r>
            <a:r>
              <a:rPr lang="zh-CN" altLang="zh-CN" sz="2000" b="1" dirty="0" smtClean="0"/>
              <a:t>分</a:t>
            </a:r>
            <a:r>
              <a:rPr lang="zh-CN" altLang="en-US" sz="2000" b="1" dirty="0"/>
              <a:t>。</a:t>
            </a:r>
            <a:r>
              <a:rPr lang="zh-CN" altLang="en-US" sz="2000" b="1" dirty="0" smtClean="0"/>
              <a:t>在括号内，正确的画 √，错误的画</a:t>
            </a:r>
            <a:r>
              <a:rPr lang="az-Cyrl-AZ" altLang="zh-CN" sz="2000" b="1" dirty="0" smtClean="0"/>
              <a:t>Х</a:t>
            </a:r>
            <a:r>
              <a:rPr lang="zh-CN" altLang="zh-CN" sz="2000" b="1" dirty="0" smtClean="0"/>
              <a:t>）</a:t>
            </a:r>
            <a:endParaRPr lang="zh-CN" altLang="zh-CN" sz="2000" b="1" dirty="0"/>
          </a:p>
        </p:txBody>
      </p:sp>
      <p:sp>
        <p:nvSpPr>
          <p:cNvPr id="9" name="矩形 8"/>
          <p:cNvSpPr/>
          <p:nvPr/>
        </p:nvSpPr>
        <p:spPr>
          <a:xfrm>
            <a:off x="467544" y="1327408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000" b="1" dirty="0" smtClean="0"/>
              <a:t>1. (    ) </a:t>
            </a:r>
            <a:r>
              <a:rPr lang="zh-CN" altLang="zh-CN" sz="2000" b="1" dirty="0" smtClean="0"/>
              <a:t>具有</a:t>
            </a:r>
            <a:r>
              <a:rPr lang="zh-CN" altLang="zh-CN" sz="2000" b="1" dirty="0"/>
              <a:t>互换性的零件，其制造成本较低，但维修设备的费用较高。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 smtClean="0"/>
              <a:t>2. (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对于基孔制中的基准孔和基轴制中的基准轴，其基本偏差均为零。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 smtClean="0"/>
              <a:t>3. (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某一孔或轴的直径正好加工到等于其公称尺寸时，则此孔或轴</a:t>
            </a:r>
            <a:r>
              <a:rPr lang="zh-CN" altLang="zh-CN" sz="2000" b="1" dirty="0" smtClean="0"/>
              <a:t>必然</a:t>
            </a:r>
            <a:endParaRPr lang="en-US" altLang="zh-CN" sz="2000" b="1" dirty="0" smtClean="0"/>
          </a:p>
          <a:p>
            <a:pPr lvl="0">
              <a:lnSpc>
                <a:spcPct val="12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</a:t>
            </a:r>
            <a:r>
              <a:rPr lang="zh-CN" altLang="zh-CN" sz="2000" b="1" dirty="0" smtClean="0"/>
              <a:t>是</a:t>
            </a:r>
            <a:r>
              <a:rPr lang="zh-CN" altLang="zh-CN" sz="2000" b="1" dirty="0"/>
              <a:t>合格的。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 smtClean="0"/>
              <a:t>4. (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当一个平面的平面度合格时</a:t>
            </a:r>
            <a:r>
              <a:rPr lang="zh-CN" altLang="zh-CN" sz="2000" b="1" dirty="0" smtClean="0"/>
              <a:t>，</a:t>
            </a:r>
            <a:r>
              <a:rPr lang="zh-CN" altLang="en-US" sz="2000" b="1" dirty="0" smtClean="0"/>
              <a:t>其平面的</a:t>
            </a:r>
            <a:r>
              <a:rPr lang="zh-CN" altLang="zh-CN" sz="2000" b="1" dirty="0" smtClean="0"/>
              <a:t>平行</a:t>
            </a:r>
            <a:r>
              <a:rPr lang="zh-CN" altLang="zh-CN" sz="2000" b="1" dirty="0"/>
              <a:t>度也必定合格。</a:t>
            </a:r>
          </a:p>
          <a:p>
            <a:pPr lvl="0">
              <a:lnSpc>
                <a:spcPct val="120000"/>
              </a:lnSpc>
            </a:pPr>
            <a:r>
              <a:rPr lang="en-US" altLang="zh-CN" sz="2000" b="1" dirty="0" smtClean="0"/>
              <a:t>5. (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最大实体要求应用于保证要求零件间具有可装配性而不考虑配合</a:t>
            </a:r>
            <a:r>
              <a:rPr lang="zh-CN" altLang="zh-CN" sz="2000" b="1" dirty="0" smtClean="0"/>
              <a:t>性</a:t>
            </a:r>
            <a:endParaRPr lang="en-US" altLang="zh-CN" sz="2000" b="1" dirty="0" smtClean="0"/>
          </a:p>
          <a:p>
            <a:pPr lvl="0">
              <a:lnSpc>
                <a:spcPct val="12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</a:t>
            </a:r>
            <a:r>
              <a:rPr lang="zh-CN" altLang="zh-CN" sz="2000" b="1" dirty="0" smtClean="0"/>
              <a:t>质</a:t>
            </a:r>
            <a:r>
              <a:rPr lang="zh-CN" altLang="zh-CN" sz="2000" b="1" dirty="0"/>
              <a:t>的场合</a:t>
            </a:r>
            <a:r>
              <a:rPr lang="zh-CN" altLang="zh-CN" sz="2000" dirty="0"/>
              <a:t>。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67544" y="3883018"/>
            <a:ext cx="8424936" cy="2642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(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测量表面粗糙度时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同一被测件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在各取样长度内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它们的轮廓中线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方向是相同的。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   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普通螺纹公差标准中，除了规定中径和顶径的公差之外，还规定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了螺距和牙侧角的公差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 (   )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为了减少加工花键孔时所用刀具的规格数量，故矩形花键联结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采用基孔制。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9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   )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滚动轴承内圈是基准孔，所以其上偏差为正、下偏差为零。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704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9" grpId="2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20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3"/>
              <p:cNvSpPr>
                <a:spLocks noChangeArrowheads="1"/>
              </p:cNvSpPr>
              <p:nvPr/>
            </p:nvSpPr>
            <p:spPr bwMode="auto">
              <a:xfrm>
                <a:off x="251520" y="96073"/>
                <a:ext cx="8064896" cy="15327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indent="306388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2. </a:t>
                </a:r>
                <a:r>
                  <a:rPr kumimoji="0" lang="zh-CN" altLang="en-US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试计算孔 </a:t>
                </a:r>
                <a:r>
                  <a:rPr kumimoji="0" lang="el-GR" altLang="zh-CN" sz="2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:r>
                  <a:rPr kumimoji="0" lang="en-US" alt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bSupPr>
                      <m:e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</m:e>
                      <m:sub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   </m:t>
                        </m:r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</m:sub>
                      <m:sup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kumimoji="0" lang="en-US" altLang="zh-CN" sz="24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𝟎𝟑𝟑</m:t>
                        </m:r>
                      </m:sup>
                    </m:sSubSup>
                  </m:oMath>
                </a14:m>
                <a:r>
                  <a:rPr kumimoji="0" lang="zh-CN" altLang="en-US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轴</a:t>
                </a:r>
                <a:r>
                  <a:rPr lang="el-GR" altLang="zh-CN" sz="2400" b="1" i="1" dirty="0"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:r>
                  <a:rPr lang="en-US" altLang="zh-CN" sz="2400" b="1" dirty="0">
                    <a:latin typeface="Cambria Math"/>
                    <a:ea typeface="Cambria Math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bSupPr>
                      <m:e>
                        <m:r>
                          <a:rPr lang="en-US" altLang="zh-CN" sz="24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</m:e>
                      <m:sub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𝟎𝟒𝟖</m:t>
                        </m:r>
                      </m:sub>
                      <m:sup>
                        <m:r>
                          <a:rPr lang="en-US" altLang="zh-CN" sz="24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altLang="zh-CN" sz="24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en-US" altLang="zh-CN" sz="24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altLang="zh-CN" sz="24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𝟎𝟔𝟗</m:t>
                        </m:r>
                      </m:sup>
                    </m:sSubSup>
                  </m:oMath>
                </a14:m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配合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的极限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过盈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,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查表</a:t>
                </a:r>
                <a:endParaRPr lang="en-US" altLang="zh-CN" sz="2400" b="1" dirty="0" smtClean="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 indent="306388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确定孔、轴公差带代号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并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画出该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孔轴</a:t>
                </a:r>
                <a:r>
                  <a:rPr lang="zh-CN" altLang="zh-CN" sz="24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配合的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尺寸公差</a:t>
                </a:r>
                <a:endParaRPr lang="en-US" altLang="zh-CN" sz="2400" b="1" dirty="0" smtClean="0"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 indent="306388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</a:t>
                </a:r>
                <a:r>
                  <a:rPr lang="zh-CN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带图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。（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分）                                                   </a:t>
                </a:r>
                <a:endPara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13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520" y="96073"/>
                <a:ext cx="8064896" cy="1532727"/>
              </a:xfrm>
              <a:prstGeom prst="rect">
                <a:avLst/>
              </a:prstGeom>
              <a:blipFill rotWithShape="1">
                <a:blip r:embed="rId2"/>
                <a:stretch>
                  <a:fillRect r="-831" b="-677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361115"/>
              </p:ext>
            </p:extLst>
          </p:nvPr>
        </p:nvGraphicFramePr>
        <p:xfrm>
          <a:off x="611560" y="1700808"/>
          <a:ext cx="7704856" cy="191032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20080"/>
                <a:gridCol w="648072"/>
                <a:gridCol w="987091"/>
                <a:gridCol w="785081"/>
                <a:gridCol w="785081"/>
                <a:gridCol w="785081"/>
                <a:gridCol w="785081"/>
                <a:gridCol w="785081"/>
                <a:gridCol w="785081"/>
                <a:gridCol w="639127"/>
              </a:tblGrid>
              <a:tr h="432048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公称尺寸 </a:t>
                      </a:r>
                      <a:endParaRPr lang="en-US" altLang="zh-CN" sz="1600" b="1" dirty="0" smtClean="0"/>
                    </a:p>
                    <a:p>
                      <a:pPr algn="ctr"/>
                      <a:r>
                        <a:rPr lang="en-US" altLang="zh-CN" sz="1600" b="1" dirty="0" smtClean="0"/>
                        <a:t> </a:t>
                      </a:r>
                      <a:r>
                        <a:rPr lang="zh-CN" altLang="en-US" sz="1600" b="1" dirty="0" smtClean="0"/>
                        <a:t>   </a:t>
                      </a:r>
                      <a:r>
                        <a:rPr lang="en-US" altLang="zh-CN" sz="1600" b="1" dirty="0" smtClean="0"/>
                        <a:t>/mm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等    级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IT3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IT4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IT6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IT9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IT10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1" dirty="0" smtClean="0"/>
                        <a:t>大于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至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</a:t>
                      </a:r>
                      <a:r>
                        <a:rPr lang="en-US" altLang="zh-CN" sz="1600" b="1" dirty="0" smtClean="0"/>
                        <a:t>/</a:t>
                      </a:r>
                      <a:r>
                        <a:rPr lang="en-US" altLang="zh-CN" sz="1600" b="1" dirty="0" err="1" smtClean="0"/>
                        <a:t>μm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18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21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11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25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100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092080"/>
              </p:ext>
            </p:extLst>
          </p:nvPr>
        </p:nvGraphicFramePr>
        <p:xfrm>
          <a:off x="1475656" y="3717032"/>
          <a:ext cx="6095999" cy="2961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 rowSpan="3"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公称尺寸</a:t>
                      </a:r>
                      <a:endParaRPr lang="en-US" altLang="zh-CN" sz="2400" b="1" dirty="0" smtClean="0"/>
                    </a:p>
                    <a:p>
                      <a:pPr algn="ctr"/>
                      <a:r>
                        <a:rPr lang="en-US" altLang="zh-CN" sz="2400" b="1" dirty="0" smtClean="0"/>
                        <a:t>   /mm</a:t>
                      </a:r>
                      <a:endParaRPr lang="zh-CN" altLang="en-US" sz="2400" b="1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轴的基本偏差数值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下极限偏差</a:t>
                      </a:r>
                      <a:r>
                        <a:rPr lang="en-US" altLang="zh-CN" b="1" dirty="0" err="1" smtClean="0"/>
                        <a:t>ei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所有标准公差等级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大于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至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s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t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u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v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x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24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+35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+54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+55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++64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+43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+60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+68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+80</a:t>
                      </a:r>
                      <a:endParaRPr lang="zh-CN" altLang="en-US" b="1" dirty="0"/>
                    </a:p>
                  </a:txBody>
                  <a:tcPr/>
                </a:tc>
              </a:tr>
              <a:tr h="140424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+54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+70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+81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+97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3094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797" y="929398"/>
            <a:ext cx="804036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AutoNum type="arabicPeriod" startAt="3"/>
            </a:pPr>
            <a:r>
              <a:rPr lang="zh-CN" altLang="zh-CN" sz="2000" b="1" dirty="0" smtClean="0"/>
              <a:t>如</a:t>
            </a:r>
            <a:r>
              <a:rPr lang="zh-CN" altLang="zh-CN" sz="2000" b="1" dirty="0"/>
              <a:t>图所示的零件，先加工</a:t>
            </a:r>
            <a:r>
              <a:rPr lang="en-US" altLang="zh-CN" sz="2000" b="1" i="1" dirty="0"/>
              <a:t>A</a:t>
            </a:r>
            <a:r>
              <a:rPr lang="en-US" altLang="zh-CN" sz="2000" b="1" baseline="-25000" dirty="0"/>
              <a:t>1</a:t>
            </a:r>
            <a:r>
              <a:rPr lang="zh-CN" altLang="zh-CN" sz="2000" b="1" dirty="0"/>
              <a:t>，再加工</a:t>
            </a:r>
            <a:r>
              <a:rPr lang="en-US" altLang="zh-CN" sz="2000" b="1" i="1" dirty="0"/>
              <a:t>A</a:t>
            </a:r>
            <a:r>
              <a:rPr lang="en-US" altLang="zh-CN" sz="2000" b="1" baseline="-25000" dirty="0"/>
              <a:t>2</a:t>
            </a:r>
            <a:r>
              <a:rPr lang="zh-CN" altLang="zh-CN" sz="2000" b="1" dirty="0"/>
              <a:t>。要求：</a:t>
            </a:r>
            <a:r>
              <a:rPr lang="en-US" altLang="zh-CN" sz="2000" b="1" dirty="0"/>
              <a:t>(1)</a:t>
            </a:r>
            <a:r>
              <a:rPr lang="zh-CN" altLang="zh-CN" sz="2000" b="1" dirty="0"/>
              <a:t>绘制尺寸链图</a:t>
            </a:r>
            <a:r>
              <a:rPr lang="zh-CN" altLang="zh-CN" sz="2000" b="1" dirty="0" smtClean="0"/>
              <a:t>；</a:t>
            </a:r>
            <a:endParaRPr lang="en-US" altLang="zh-CN" sz="2000" b="1" dirty="0" smtClean="0"/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(</a:t>
            </a:r>
            <a:r>
              <a:rPr lang="en-US" altLang="zh-CN" sz="2000" b="1" dirty="0"/>
              <a:t>2)</a:t>
            </a:r>
            <a:r>
              <a:rPr lang="zh-CN" altLang="zh-CN" sz="2000" b="1" dirty="0"/>
              <a:t>判断封闭环、增环和减环；</a:t>
            </a:r>
            <a:r>
              <a:rPr lang="en-US" altLang="zh-CN" sz="2000" b="1" dirty="0"/>
              <a:t>(3)</a:t>
            </a:r>
            <a:r>
              <a:rPr lang="zh-CN" altLang="zh-CN" sz="2000" b="1" dirty="0"/>
              <a:t>按极值法计算</a:t>
            </a:r>
            <a:r>
              <a:rPr lang="en-US" altLang="zh-CN" sz="2000" b="1" i="1" dirty="0"/>
              <a:t>A</a:t>
            </a:r>
            <a:r>
              <a:rPr lang="en-US" altLang="zh-CN" sz="2000" b="1" baseline="-25000" dirty="0"/>
              <a:t>3</a:t>
            </a:r>
            <a:r>
              <a:rPr lang="zh-CN" altLang="zh-CN" sz="2000" b="1" dirty="0"/>
              <a:t>的公称尺寸与</a:t>
            </a:r>
            <a:r>
              <a:rPr lang="zh-CN" altLang="zh-CN" sz="2000" b="1" dirty="0" smtClean="0"/>
              <a:t>极限</a:t>
            </a:r>
            <a:endParaRPr lang="en-US" altLang="zh-CN" sz="2000" b="1" dirty="0" smtClean="0"/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zh-CN" altLang="zh-CN" sz="2000" b="1" dirty="0" smtClean="0"/>
              <a:t>偏差</a:t>
            </a:r>
            <a:r>
              <a:rPr lang="zh-CN" altLang="en-US" sz="2000" b="1" dirty="0" smtClean="0"/>
              <a:t>。</a:t>
            </a:r>
            <a:r>
              <a:rPr lang="en-US" altLang="zh-CN" sz="2000" b="1" dirty="0" smtClean="0"/>
              <a:t>(8</a:t>
            </a:r>
            <a:r>
              <a:rPr lang="zh-CN" altLang="en-US" sz="2000" b="1" dirty="0" smtClean="0"/>
              <a:t>分</a:t>
            </a:r>
            <a:r>
              <a:rPr lang="en-US" altLang="zh-CN" sz="2000" b="1" dirty="0" smtClean="0"/>
              <a:t>)</a:t>
            </a:r>
            <a:endParaRPr lang="zh-CN" altLang="zh-CN" sz="2000" dirty="0"/>
          </a:p>
        </p:txBody>
      </p:sp>
      <p:grpSp>
        <p:nvGrpSpPr>
          <p:cNvPr id="7" name="组合 6"/>
          <p:cNvGrpSpPr/>
          <p:nvPr/>
        </p:nvGrpSpPr>
        <p:grpSpPr>
          <a:xfrm>
            <a:off x="1907704" y="2276872"/>
            <a:ext cx="4968552" cy="3748384"/>
            <a:chOff x="1187624" y="2996952"/>
            <a:chExt cx="4968552" cy="3748384"/>
          </a:xfrm>
        </p:grpSpPr>
        <p:pic>
          <p:nvPicPr>
            <p:cNvPr id="8" name="Picture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3286844"/>
              <a:ext cx="4968552" cy="3454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aphicFrame>
          <p:nvGraphicFramePr>
            <p:cNvPr id="9" name="对象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24382663"/>
                </p:ext>
              </p:extLst>
            </p:nvPr>
          </p:nvGraphicFramePr>
          <p:xfrm>
            <a:off x="1691680" y="2996952"/>
            <a:ext cx="393700" cy="471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13" name="公式" r:id="rId4" imgW="190440" imgH="228600" progId="Equation.3">
                    <p:embed/>
                  </p:oleObj>
                </mc:Choice>
                <mc:Fallback>
                  <p:oleObj name="公式" r:id="rId4" imgW="19044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91680" y="2996952"/>
                          <a:ext cx="393700" cy="4714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1115081"/>
                </p:ext>
              </p:extLst>
            </p:nvPr>
          </p:nvGraphicFramePr>
          <p:xfrm>
            <a:off x="3275856" y="3140968"/>
            <a:ext cx="1522413" cy="496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14" name="公式" r:id="rId6" imgW="736560" imgH="241200" progId="Equation.3">
                    <p:embed/>
                  </p:oleObj>
                </mc:Choice>
                <mc:Fallback>
                  <p:oleObj name="公式" r:id="rId6" imgW="73656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5856" y="3140968"/>
                          <a:ext cx="1522413" cy="4968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73982498"/>
                </p:ext>
              </p:extLst>
            </p:nvPr>
          </p:nvGraphicFramePr>
          <p:xfrm>
            <a:off x="2915816" y="6248448"/>
            <a:ext cx="1444625" cy="496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015" name="公式" r:id="rId8" imgW="698400" imgH="241200" progId="Equation.3">
                    <p:embed/>
                  </p:oleObj>
                </mc:Choice>
                <mc:Fallback>
                  <p:oleObj name="公式" r:id="rId8" imgW="69840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15816" y="6248448"/>
                          <a:ext cx="1444625" cy="4968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35858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22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"/>
              <p:cNvSpPr>
                <a:spLocks noChangeArrowheads="1"/>
              </p:cNvSpPr>
              <p:nvPr/>
            </p:nvSpPr>
            <p:spPr bwMode="auto">
              <a:xfrm>
                <a:off x="755576" y="620688"/>
                <a:ext cx="7776864" cy="28007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411163" algn="l"/>
                  </a:tabLst>
                </a:pPr>
                <a:r>
                  <a:rPr lang="zh-CN" altLang="en-US" sz="16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四</a:t>
                </a:r>
                <a:r>
                  <a:rPr lang="zh-CN" altLang="en-US" sz="16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、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标注题 （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分）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>
                    <a:tab pos="411163" algn="l"/>
                  </a:tabLst>
                </a:pPr>
                <a:r>
                  <a:rPr lang="en-US" altLang="zh-CN" sz="16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en-US" altLang="zh-CN" sz="16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将下列技术要求，按国家标准规定标注在图纸上： 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411163" algn="l"/>
                  </a:tabLst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1</a:t>
                </a:r>
                <a:r>
                  <a:rPr kumimoji="0" lang="en-US" altLang="zh-CN" sz="16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8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孔的中心线对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φ30H7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孔的中心线在任意方向的垂直度公差为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20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；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411163" algn="l"/>
                  </a:tabLst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2. 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底盘右端面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Ⅰ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的平面度公差为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15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lang="zh-CN" altLang="en-US" sz="16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lang="zh-CN" altLang="en-US" sz="16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3.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30 H7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孔内表面圆柱度公差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0.006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；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411163" algn="l"/>
                  </a:tabLst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kumimoji="0" lang="en-US" altLang="zh-CN" sz="16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4.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50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圆柱面圆度公差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0.004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；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411163" algn="l"/>
                  </a:tabLst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5.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50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轴心线对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φ30 H7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孔的中心线的同轴度公差为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12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；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411163" algn="l"/>
                  </a:tabLst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6. 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底盘左端面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Ⅱ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对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30 H7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孔的中心线的端面圆跳动公差为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25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；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>
                    <a:tab pos="411163" algn="l"/>
                  </a:tabLst>
                </a:pP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7. 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底盘右端面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Ⅰ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对底盘左端面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Ⅱ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的平行度公差为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30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lang="zh-CN" altLang="en-US" sz="16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lang="zh-CN" altLang="en-US" sz="16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8.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30H7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遵守包容要求。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411163" algn="l"/>
                  </a:tabLst>
                </a:pP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9.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50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圆柱面的</a:t>
                </a:r>
                <a:r>
                  <a:rPr kumimoji="0" lang="en-US" altLang="zh-CN" sz="16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Ra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上限允许值为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1.6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，采用最大规则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  <a:p>
                <a:pPr lvl="0" eaLnBrk="0" fontAlgn="base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tabLst>
                    <a:tab pos="411163" algn="l"/>
                  </a:tabLst>
                </a:pP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 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10.</a:t>
                </a:r>
                <a:r>
                  <a:rPr kumimoji="0" lang="en-US" altLang="zh-CN" sz="16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 </a:t>
                </a:r>
                <a14:m>
                  <m:oMath xmlns:m="http://schemas.openxmlformats.org/officeDocument/2006/math">
                    <m:r>
                      <a:rPr lang="el-GR" altLang="zh-CN" sz="16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30H7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孔</a:t>
                </a:r>
                <a:r>
                  <a:rPr kumimoji="0" lang="en-US" altLang="zh-CN" sz="1600" b="1" i="1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Rz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上限允许值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3.2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zh-CN" alt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，采用</a:t>
                </a:r>
                <a:r>
                  <a:rPr kumimoji="0" lang="en-US" altLang="zh-CN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  <a:sym typeface="Symbol" pitchFamily="18" charset="2"/>
                  </a:rPr>
                  <a:t>16%</a:t>
                </a:r>
                <a:endParaRPr kumimoji="0" lang="zh-CN" altLang="en-US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sym typeface="Symbol" pitchFamily="18" charset="2"/>
                </a:endParaRPr>
              </a:p>
            </p:txBody>
          </p:sp>
        </mc:Choice>
        <mc:Fallback xmlns="">
          <p:sp>
            <p:nvSpPr>
              <p:cNvPr id="7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5576" y="620688"/>
                <a:ext cx="7776864" cy="2800767"/>
              </a:xfrm>
              <a:prstGeom prst="rect">
                <a:avLst/>
              </a:prstGeom>
              <a:blipFill rotWithShape="1">
                <a:blip r:embed="rId3"/>
                <a:stretch>
                  <a:fillRect l="-470" t="-436" b="-174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00945"/>
              </p:ext>
            </p:extLst>
          </p:nvPr>
        </p:nvGraphicFramePr>
        <p:xfrm>
          <a:off x="1835696" y="3384376"/>
          <a:ext cx="5028467" cy="33569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8" name="Picture" r:id="rId4" imgW="4690016" imgH="2864375" progId="Word.Picture.8">
                  <p:embed/>
                </p:oleObj>
              </mc:Choice>
              <mc:Fallback>
                <p:oleObj name="Picture" r:id="rId4" imgW="4690016" imgH="2864375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384376"/>
                        <a:ext cx="5028467" cy="33569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3732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39552" y="490027"/>
            <a:ext cx="763284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1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五、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改错题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31775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在不改变几何公差特征项目的前提下，要求用序号标注并说明图中的错误，并按改正后的答案标注图上。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668827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422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44686" y="163666"/>
            <a:ext cx="7843738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六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）已知某机床主轴箱传动轴的一对直齿齿轮，主动轮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z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的最高转数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=1000r/min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，模数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=2mm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z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=26, 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z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=56, ,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齿宽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=16mm,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。经计算主动轮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z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的齿厚公称值为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3.14mm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，其上、下偏差分别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为－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0.137mm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0.165mm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根据圆周速度确定主动轮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z</a:t>
            </a:r>
            <a:r>
              <a:rPr kumimoji="0" lang="en-US" altLang="zh-CN" sz="2000" b="1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的精度等级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解题所用数值表见下页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2274896"/>
            <a:ext cx="828092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/>
              <a:t>       (</a:t>
            </a:r>
            <a:r>
              <a:rPr lang="en-US" altLang="zh-CN" sz="2000" b="1" dirty="0"/>
              <a:t>2)</a:t>
            </a:r>
            <a:r>
              <a:rPr lang="zh-CN" altLang="zh-CN" b="1" dirty="0"/>
              <a:t>将主动轮</a:t>
            </a:r>
            <a:r>
              <a:rPr lang="en-US" altLang="zh-CN" b="1" i="1" dirty="0">
                <a:latin typeface="Batang" pitchFamily="18" charset="-127"/>
                <a:ea typeface="Batang" pitchFamily="18" charset="-127"/>
              </a:rPr>
              <a:t>z</a:t>
            </a:r>
            <a:r>
              <a:rPr lang="en-US" altLang="zh-CN" b="1" baseline="-25000" dirty="0"/>
              <a:t>1</a:t>
            </a:r>
            <a:r>
              <a:rPr lang="zh-CN" altLang="zh-CN" b="1" dirty="0"/>
              <a:t>的的精度等级、齿距累计总偏差、单个齿距偏差、齿廓总偏差、螺旋线总偏差、齿厚公称值与上、下偏差等检验参数的符号和公差值填入下表。</a:t>
            </a:r>
            <a:endParaRPr lang="zh-CN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格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0757360"/>
                  </p:ext>
                </p:extLst>
              </p:nvPr>
            </p:nvGraphicFramePr>
            <p:xfrm>
              <a:off x="1524000" y="3292874"/>
              <a:ext cx="6096000" cy="330447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1722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模数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i="1" dirty="0" smtClean="0"/>
                            <a:t>m</a:t>
                          </a:r>
                          <a:endParaRPr lang="zh-CN" altLang="en-US" sz="1400" b="1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dirty="0" smtClean="0"/>
                            <a:t>2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</a:tr>
                  <a:tr h="22750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齿数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i="1" dirty="0" smtClean="0"/>
                            <a:t>z</a:t>
                          </a:r>
                          <a:endParaRPr lang="zh-CN" altLang="en-US" sz="1400" b="1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dirty="0" smtClean="0"/>
                            <a:t>26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</a:tr>
                  <a:tr h="21073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齿形角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l-GR" altLang="zh-CN" sz="1400" b="1" i="1" dirty="0" smtClean="0"/>
                            <a:t>α</a:t>
                          </a:r>
                          <a:endParaRPr lang="zh-CN" altLang="en-US" sz="1400" b="1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altLang="zh-CN" sz="1400" b="1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𝟐𝟎</m:t>
                                    </m:r>
                                  </m:e>
                                  <m:sup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𝟎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zh-CN" altLang="en-US" sz="1400" b="1" dirty="0"/>
                        </a:p>
                      </a:txBody>
                      <a:tcPr/>
                    </a:tc>
                  </a:tr>
                  <a:tr h="18920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变位系数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i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endParaRPr lang="zh-CN" altLang="en-US" sz="1400" b="1" i="1" dirty="0">
                            <a:latin typeface="Cambria Math" pitchFamily="18" charset="0"/>
                            <a:ea typeface="Batang" pitchFamily="18" charset="-127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dirty="0" smtClean="0"/>
                            <a:t>0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</a:tr>
                  <a:tr h="1724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精度等级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endParaRPr lang="zh-CN" altLang="en-US" sz="1400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22767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齿距累积总偏差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1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altLang="zh-CN" sz="1400" b="1" i="0" smtClean="0">
                                        <a:latin typeface="Cambria Math"/>
                                      </a:rPr>
                                      <m:t>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 dirty="0"/>
                        </a:p>
                      </a:txBody>
                      <a:tcPr/>
                    </a:tc>
                  </a:tr>
                  <a:tr h="1389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单个齿距偏差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1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±</m:t>
                                    </m:r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altLang="zh-CN" sz="1400" b="1" i="0" smtClean="0">
                                        <a:latin typeface="Cambria Math"/>
                                      </a:rPr>
                                      <m:t>𝐩𝐭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/>
                        </a:p>
                      </a:txBody>
                      <a:tcPr/>
                    </a:tc>
                  </a:tr>
                  <a:tr h="2470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齿廓总偏差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1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altLang="zh-CN" sz="1400" b="1" i="1" smtClean="0">
                                        <a:latin typeface="Cambria Math"/>
                                        <a:ea typeface="Cambria Math"/>
                                      </a:rPr>
                                      <m:t>𝜶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/>
                        </a:p>
                      </a:txBody>
                      <a:tcPr/>
                    </a:tc>
                  </a:tr>
                  <a:tr h="15825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螺旋线总偏差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1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1" i="1" smtClean="0">
                                        <a:latin typeface="Cambria Math"/>
                                      </a:rPr>
                                      <m:t>𝑭</m:t>
                                    </m:r>
                                  </m:e>
                                  <m:sub>
                                    <m:r>
                                      <a:rPr lang="en-US" altLang="zh-CN" sz="1400" b="1" i="1" smtClean="0">
                                        <a:latin typeface="Cambria Math"/>
                                        <a:ea typeface="Cambria Math"/>
                                      </a:rPr>
                                      <m:t>𝜷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/>
                        </a:p>
                      </a:txBody>
                      <a:tcPr/>
                    </a:tc>
                  </a:tr>
                  <a:tr h="19425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齿厚公称尺寸</a:t>
                          </a:r>
                          <a:endParaRPr lang="en-US" altLang="zh-CN" sz="1400" b="1" dirty="0" smtClean="0"/>
                        </a:p>
                        <a:p>
                          <a:pPr algn="ctr"/>
                          <a:r>
                            <a:rPr lang="zh-CN" altLang="en-US" sz="1400" b="1" dirty="0" smtClean="0"/>
                            <a:t>与上、下偏差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endParaRPr lang="zh-CN" altLang="en-US" sz="1400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zh-CN" altLang="en-US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格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0757360"/>
                  </p:ext>
                </p:extLst>
              </p:nvPr>
            </p:nvGraphicFramePr>
            <p:xfrm>
              <a:off x="1524000" y="3292874"/>
              <a:ext cx="6096000" cy="330447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模数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i="1" dirty="0" smtClean="0"/>
                            <a:t>m</a:t>
                          </a:r>
                          <a:endParaRPr lang="zh-CN" altLang="en-US" sz="1400" b="1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dirty="0" smtClean="0"/>
                            <a:t>2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齿数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i="1" dirty="0" smtClean="0"/>
                            <a:t>z</a:t>
                          </a:r>
                          <a:endParaRPr lang="zh-CN" altLang="en-US" sz="1400" b="1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dirty="0" smtClean="0"/>
                            <a:t>26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</a:tr>
                  <a:tr h="30956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齿形角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l-GR" altLang="zh-CN" sz="1400" b="1" i="1" dirty="0" smtClean="0"/>
                            <a:t>α</a:t>
                          </a:r>
                          <a:endParaRPr lang="zh-CN" altLang="en-US" sz="1400" b="1" i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0300" t="-201961" b="-782353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变位系数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i="1" dirty="0" smtClean="0">
                              <a:latin typeface="Cambria Math" pitchFamily="18" charset="0"/>
                              <a:ea typeface="Cambria Math" pitchFamily="18" charset="0"/>
                            </a:rPr>
                            <a:t>x</a:t>
                          </a:r>
                          <a:endParaRPr lang="zh-CN" altLang="en-US" sz="1400" b="1" i="1" dirty="0">
                            <a:latin typeface="Cambria Math" pitchFamily="18" charset="0"/>
                            <a:ea typeface="Batang" pitchFamily="18" charset="-127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b="1" dirty="0" smtClean="0"/>
                            <a:t>0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精度等级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endParaRPr lang="zh-CN" altLang="en-US" sz="1400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齿距累积总偏差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508000" r="-99701" b="-49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 dirty="0"/>
                        </a:p>
                      </a:txBody>
                      <a:tcPr/>
                    </a:tc>
                  </a:tr>
                  <a:tr h="32391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单个齿距偏差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573585" r="-99701" b="-3698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/>
                        </a:p>
                      </a:txBody>
                      <a:tcPr/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齿廓总偏差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714000" r="-99701" b="-29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/>
                        </a:p>
                      </a:txBody>
                      <a:tcPr/>
                    </a:tc>
                  </a:tr>
                  <a:tr h="32404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螺旋线总偏差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767925" r="-99701" b="-1754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zh-CN" altLang="en-US" sz="1400" b="1"/>
                        </a:p>
                      </a:txBody>
                      <a:tcPr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1400" b="1" dirty="0" smtClean="0"/>
                            <a:t>齿厚公称尺寸</a:t>
                          </a:r>
                          <a:endParaRPr lang="en-US" altLang="zh-CN" sz="1400" b="1" dirty="0" smtClean="0"/>
                        </a:p>
                        <a:p>
                          <a:pPr algn="ctr"/>
                          <a:r>
                            <a:rPr lang="zh-CN" altLang="en-US" sz="1400" b="1" dirty="0" smtClean="0"/>
                            <a:t>与上、下偏差</a:t>
                          </a:r>
                          <a:endParaRPr lang="zh-CN" altLang="en-US" sz="1400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endParaRPr lang="zh-CN" altLang="en-US" sz="1400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zh-CN" altLang="en-US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12781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331640" y="260648"/>
            <a:ext cx="6408712" cy="6408712"/>
            <a:chOff x="1403648" y="116632"/>
            <a:chExt cx="6696744" cy="6629400"/>
          </a:xfrm>
        </p:grpSpPr>
        <p:pic>
          <p:nvPicPr>
            <p:cNvPr id="14340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116632"/>
              <a:ext cx="6696744" cy="66294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>
                      <a:alpha val="17000"/>
                    </a:srgbClr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699792" y="116632"/>
              <a:ext cx="1368152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endParaRPr lang="zh-CN" altLang="en-US" sz="1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44208" y="116632"/>
              <a:ext cx="1368152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0000"/>
                  </a:solidFill>
                </a:rPr>
                <a:t>或参考表</a:t>
              </a:r>
              <a:r>
                <a:rPr lang="en-US" altLang="zh-CN" sz="1400" b="1" dirty="0" smtClean="0">
                  <a:solidFill>
                    <a:srgbClr val="FF0000"/>
                  </a:solidFill>
                </a:rPr>
                <a:t>10.5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43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326832" y="6381328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26</a:t>
            </a:fld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64096" y="385060"/>
            <a:ext cx="7596336" cy="3043940"/>
            <a:chOff x="864096" y="241044"/>
            <a:chExt cx="7596336" cy="3043940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096" y="241044"/>
              <a:ext cx="7596336" cy="3043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971600" y="260648"/>
              <a:ext cx="1512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/>
                <a:t>摘自表</a:t>
              </a:r>
              <a:r>
                <a:rPr lang="en-US" altLang="zh-CN" b="1" dirty="0" smtClean="0"/>
                <a:t>10.1</a:t>
              </a:r>
              <a:endParaRPr lang="zh-CN" altLang="en-US" b="1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1560" y="3573016"/>
            <a:ext cx="7991192" cy="2056874"/>
            <a:chOff x="755576" y="3604374"/>
            <a:chExt cx="7991192" cy="2056874"/>
          </a:xfrm>
        </p:grpSpPr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3789040"/>
              <a:ext cx="7991192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835696" y="3604374"/>
              <a:ext cx="1512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 smtClean="0"/>
                <a:t>摘自表</a:t>
              </a:r>
              <a:r>
                <a:rPr lang="en-US" altLang="zh-CN" b="1" dirty="0" smtClean="0"/>
                <a:t>10.2</a:t>
              </a:r>
              <a:endParaRPr lang="zh-CN" altLang="en-US" b="1" dirty="0"/>
            </a:p>
          </p:txBody>
        </p:sp>
      </p:grp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6876256" y="5919663"/>
            <a:ext cx="1584176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返回目录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25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059016" cy="792088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模  拟  试  题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4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251520" y="1047006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一、选择题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20</a:t>
            </a:r>
            <a:r>
              <a:rPr lang="zh-CN" altLang="en-US" sz="2000" b="1" dirty="0" smtClean="0"/>
              <a:t>分，把选项中正确的序号填在括号里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785317" y="1767086"/>
            <a:ext cx="640871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相同的    ②  不相同</a:t>
            </a:r>
            <a:r>
              <a:rPr lang="zh-CN" altLang="en-US" sz="2000" b="1" dirty="0"/>
              <a:t>的   ③</a:t>
            </a:r>
            <a:r>
              <a:rPr lang="zh-CN" altLang="en-US" sz="2000" b="1" dirty="0" smtClean="0"/>
              <a:t>实际计算值  ④   测量值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67544" y="1407046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1. </a:t>
            </a:r>
            <a:r>
              <a:rPr lang="zh-CN" altLang="en-US" sz="2000" b="1" dirty="0" smtClean="0"/>
              <a:t>组成配合的孔、轴的公称尺寸是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67544" y="2127126"/>
            <a:ext cx="8568952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2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轴：</a:t>
            </a:r>
            <a:r>
              <a:rPr lang="el-GR" altLang="zh-CN" sz="2000" b="1" i="1" dirty="0" smtClean="0"/>
              <a:t>Φ</a:t>
            </a:r>
            <a:r>
              <a:rPr lang="en-US" altLang="zh-CN" sz="2000" b="1" dirty="0" smtClean="0"/>
              <a:t>30s5</a:t>
            </a:r>
            <a:r>
              <a:rPr lang="zh-CN" altLang="en-US" sz="2000" b="1" dirty="0" smtClean="0"/>
              <a:t>、</a:t>
            </a:r>
            <a:r>
              <a:rPr lang="el-GR" altLang="zh-CN" sz="2000" b="1" i="1" dirty="0"/>
              <a:t> Φ</a:t>
            </a:r>
            <a:r>
              <a:rPr lang="en-US" altLang="zh-CN" sz="2000" b="1" dirty="0" smtClean="0"/>
              <a:t>30s6</a:t>
            </a:r>
            <a:r>
              <a:rPr lang="zh-CN" altLang="en-US" sz="2000" b="1" dirty="0" smtClean="0"/>
              <a:t>、</a:t>
            </a:r>
            <a:r>
              <a:rPr lang="el-GR" altLang="zh-CN" sz="2000" b="1" i="1" dirty="0" smtClean="0"/>
              <a:t> </a:t>
            </a:r>
            <a:r>
              <a:rPr lang="el-GR" altLang="zh-CN" sz="2000" b="1" i="1" dirty="0"/>
              <a:t>Φ</a:t>
            </a:r>
            <a:r>
              <a:rPr lang="en-US" altLang="zh-CN" sz="2000" b="1" dirty="0" smtClean="0"/>
              <a:t>30s7</a:t>
            </a:r>
            <a:r>
              <a:rPr lang="zh-CN" altLang="en-US" sz="2000" b="1" dirty="0" smtClean="0"/>
              <a:t>、</a:t>
            </a:r>
            <a:r>
              <a:rPr lang="el-GR" altLang="zh-CN" sz="2000" b="1" i="1" dirty="0" smtClean="0"/>
              <a:t> </a:t>
            </a:r>
            <a:r>
              <a:rPr lang="el-GR" altLang="zh-CN" sz="2000" b="1" i="1" dirty="0"/>
              <a:t>Φ</a:t>
            </a:r>
            <a:r>
              <a:rPr lang="en-US" altLang="zh-CN" sz="2000" b="1" dirty="0" smtClean="0"/>
              <a:t>30s8</a:t>
            </a:r>
            <a:r>
              <a:rPr lang="zh-CN" altLang="en-US" sz="2000" b="1" dirty="0" smtClean="0"/>
              <a:t>它们的基本偏差是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799628" y="2487166"/>
            <a:ext cx="744477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相同的    ②  不相同</a:t>
            </a:r>
            <a:r>
              <a:rPr lang="zh-CN" altLang="en-US" sz="2000" b="1" dirty="0"/>
              <a:t>的   </a:t>
            </a:r>
            <a:r>
              <a:rPr lang="zh-CN" altLang="en-US" sz="2000" b="1" dirty="0" smtClean="0"/>
              <a:t>③ 上偏差  ④   与零线对称的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467544" y="2847206"/>
            <a:ext cx="8568952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3. </a:t>
            </a:r>
            <a:r>
              <a:rPr lang="zh-CN" altLang="en-US" sz="2000" b="1" dirty="0" smtClean="0"/>
              <a:t>基本偏差代号</a:t>
            </a:r>
            <a:r>
              <a:rPr lang="en-US" altLang="zh-CN" sz="2000" b="1" dirty="0" smtClean="0"/>
              <a:t>j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k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m </a:t>
            </a:r>
            <a:r>
              <a:rPr lang="zh-CN" altLang="en-US" sz="2000" b="1" dirty="0" smtClean="0"/>
              <a:t>的轴与基本偏差代号</a:t>
            </a:r>
            <a:r>
              <a:rPr lang="en-US" altLang="zh-CN" sz="2000" b="1" dirty="0" smtClean="0"/>
              <a:t>H</a:t>
            </a:r>
            <a:r>
              <a:rPr lang="zh-CN" altLang="en-US" sz="2000" b="1" dirty="0" smtClean="0"/>
              <a:t>的孔组成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799628" y="3207246"/>
            <a:ext cx="744477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间隙配合    ②  过盈配合  ③ 过渡配合 ④   过度或过盈配合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467544" y="3567286"/>
            <a:ext cx="8568952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4</a:t>
            </a:r>
            <a:r>
              <a:rPr lang="en-US" altLang="zh-CN" sz="2000" b="1" dirty="0" smtClean="0"/>
              <a:t>. </a:t>
            </a:r>
            <a:r>
              <a:rPr lang="zh-CN" altLang="en-US" sz="2000" b="1" dirty="0"/>
              <a:t>基准</a:t>
            </a:r>
            <a:r>
              <a:rPr lang="zh-CN" altLang="en-US" sz="2000" b="1" dirty="0" smtClean="0"/>
              <a:t>要素为组成要素时，基准三角形和方框连线与尺寸线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799628" y="3927326"/>
            <a:ext cx="744477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无关    ② 在一条线上  ③ 倾斜  ④   错开并要大于</a:t>
            </a:r>
            <a:r>
              <a:rPr lang="en-US" altLang="zh-CN" sz="2000" b="1" dirty="0" smtClean="0"/>
              <a:t>3mm</a:t>
            </a:r>
            <a:endParaRPr lang="zh-CN" altLang="en-US" sz="2000" b="1" dirty="0"/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467544" y="4287366"/>
            <a:ext cx="8568952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圆跳动的公差值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799628" y="4647406"/>
            <a:ext cx="744477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为零    ② 前面不能 加  </a:t>
            </a:r>
            <a:r>
              <a:rPr lang="el-GR" altLang="zh-CN" sz="2000" b="1" i="1" dirty="0" smtClean="0"/>
              <a:t>Φ</a:t>
            </a:r>
            <a:r>
              <a:rPr lang="zh-CN" altLang="en-US" sz="2000" b="1" i="1" dirty="0"/>
              <a:t> </a:t>
            </a:r>
            <a:r>
              <a:rPr lang="zh-CN" altLang="en-US" sz="2000" b="1" dirty="0" smtClean="0"/>
              <a:t> ③ 前面可以加 </a:t>
            </a:r>
            <a:r>
              <a:rPr lang="el-GR" altLang="zh-CN" sz="2000" b="1" i="1" dirty="0"/>
              <a:t>Φ </a:t>
            </a:r>
            <a:r>
              <a:rPr lang="en-US" altLang="zh-CN" sz="2000" b="1" i="1" dirty="0" smtClean="0"/>
              <a:t> </a:t>
            </a:r>
            <a:r>
              <a:rPr lang="zh-CN" altLang="en-US" sz="2000" b="1" dirty="0" smtClean="0"/>
              <a:t>④   为负值</a:t>
            </a:r>
            <a:endParaRPr lang="zh-CN" altLang="en-US" sz="2000" b="1" dirty="0"/>
          </a:p>
        </p:txBody>
      </p:sp>
      <p:sp>
        <p:nvSpPr>
          <p:cNvPr id="20" name="内容占位符 2"/>
          <p:cNvSpPr txBox="1">
            <a:spLocks/>
          </p:cNvSpPr>
          <p:nvPr/>
        </p:nvSpPr>
        <p:spPr>
          <a:xfrm>
            <a:off x="467544" y="5007446"/>
            <a:ext cx="856895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6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测得某一轴线相对于基准轴线的最大偏移量为</a:t>
            </a:r>
            <a:r>
              <a:rPr lang="en-US" altLang="zh-CN" sz="2000" b="1" dirty="0" smtClean="0"/>
              <a:t>5μm</a:t>
            </a:r>
            <a:r>
              <a:rPr lang="zh-CN" altLang="en-US" sz="2000" b="1" dirty="0" smtClean="0"/>
              <a:t>，最小偏移量为</a:t>
            </a:r>
            <a:r>
              <a:rPr lang="en-US" altLang="zh-CN" sz="2000" b="1" dirty="0" smtClean="0"/>
              <a:t>4μm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     则该被测轴线 相对于基准轴线的同轴度误差为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1" name="内容占位符 2"/>
          <p:cNvSpPr txBox="1">
            <a:spLocks/>
          </p:cNvSpPr>
          <p:nvPr/>
        </p:nvSpPr>
        <p:spPr>
          <a:xfrm>
            <a:off x="785317" y="5877272"/>
            <a:ext cx="744477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</a:t>
            </a:r>
            <a:r>
              <a:rPr lang="en-US" altLang="zh-CN" sz="2000" b="1" dirty="0" smtClean="0"/>
              <a:t>5μm</a:t>
            </a:r>
            <a:r>
              <a:rPr lang="zh-CN" altLang="en-US" sz="2000" b="1" dirty="0" smtClean="0"/>
              <a:t>    ② </a:t>
            </a:r>
            <a:r>
              <a:rPr lang="en-US" altLang="zh-CN" sz="2000" b="1" dirty="0" smtClean="0"/>
              <a:t>4μm  </a:t>
            </a:r>
            <a:r>
              <a:rPr lang="zh-CN" altLang="en-US" sz="2000" b="1" i="1" dirty="0" smtClean="0"/>
              <a:t> </a:t>
            </a:r>
            <a:r>
              <a:rPr lang="zh-CN" altLang="en-US" sz="2000" b="1" dirty="0" smtClean="0"/>
              <a:t> ③ </a:t>
            </a:r>
            <a:r>
              <a:rPr lang="en-US" altLang="zh-CN" sz="2000" b="1" dirty="0" smtClean="0"/>
              <a:t>10μm   </a:t>
            </a:r>
            <a:r>
              <a:rPr lang="zh-CN" altLang="en-US" sz="2000" b="1" dirty="0" smtClean="0"/>
              <a:t>④   </a:t>
            </a:r>
            <a:r>
              <a:rPr lang="en-US" altLang="zh-CN" sz="2000" b="1" dirty="0" smtClean="0"/>
              <a:t>9μm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48194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5536" y="332656"/>
            <a:ext cx="856895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7"/>
            </a:pPr>
            <a:r>
              <a:rPr lang="zh-CN" altLang="en-US" sz="2000" b="1" dirty="0" smtClean="0"/>
              <a:t>在生产实际中，为于便于测量，所以采用最多表面粗糙度轮廓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的参数是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957622" y="1124744"/>
            <a:ext cx="744477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</a:t>
            </a:r>
            <a:r>
              <a:rPr lang="en-US" altLang="zh-CN" sz="2000" b="1" i="1" dirty="0" smtClean="0"/>
              <a:t>Ra</a:t>
            </a:r>
            <a:r>
              <a:rPr lang="zh-CN" altLang="en-US" sz="2000" b="1" dirty="0" smtClean="0"/>
              <a:t>     ② </a:t>
            </a:r>
            <a:r>
              <a:rPr lang="en-US" altLang="zh-CN" sz="2000" b="1" i="1" dirty="0" err="1" smtClean="0"/>
              <a:t>Rz</a:t>
            </a:r>
            <a:r>
              <a:rPr lang="en-US" altLang="zh-CN" sz="2000" b="1" dirty="0" smtClean="0"/>
              <a:t> </a:t>
            </a:r>
            <a:r>
              <a:rPr lang="zh-CN" altLang="en-US" sz="2000" b="1" i="1" dirty="0" smtClean="0"/>
              <a:t> </a:t>
            </a:r>
            <a:r>
              <a:rPr lang="zh-CN" altLang="en-US" sz="2000" b="1" dirty="0" smtClean="0"/>
              <a:t>   ③ </a:t>
            </a:r>
            <a:r>
              <a:rPr lang="en-US" altLang="zh-CN" sz="2000" b="1" dirty="0" err="1" smtClean="0"/>
              <a:t>R</a:t>
            </a:r>
            <a:r>
              <a:rPr lang="en-US" altLang="zh-CN" sz="2000" b="1" i="1" dirty="0" err="1" smtClean="0"/>
              <a:t>sm</a:t>
            </a:r>
            <a:r>
              <a:rPr lang="en-US" altLang="zh-CN" sz="2000" b="1" dirty="0" smtClean="0"/>
              <a:t>     </a:t>
            </a:r>
            <a:r>
              <a:rPr lang="zh-CN" altLang="en-US" sz="2000" b="1" dirty="0" smtClean="0"/>
              <a:t>④   </a:t>
            </a:r>
            <a:r>
              <a:rPr lang="en-US" altLang="zh-CN" sz="2000" b="1" dirty="0" err="1" smtClean="0"/>
              <a:t>R</a:t>
            </a:r>
            <a:r>
              <a:rPr lang="en-US" altLang="zh-CN" sz="2000" b="1" i="1" dirty="0" err="1" smtClean="0"/>
              <a:t>mr</a:t>
            </a:r>
            <a:r>
              <a:rPr lang="en-US" altLang="zh-CN" sz="2000" b="1" dirty="0" smtClean="0"/>
              <a:t>(c)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95536" y="1484784"/>
            <a:ext cx="8568952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8.  </a:t>
            </a:r>
            <a:r>
              <a:rPr lang="zh-CN" altLang="en-US" sz="2000" b="1" dirty="0" smtClean="0"/>
              <a:t>滚动轴承内圈与轴颈的配合处，在装配图上标注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611560" y="1844824"/>
            <a:ext cx="8352928" cy="576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孔轴配合代号  ②  轴颈的公差带代号</a:t>
            </a:r>
            <a:r>
              <a:rPr lang="en-US" altLang="zh-CN" sz="2000" b="1" dirty="0" smtClean="0"/>
              <a:t> </a:t>
            </a:r>
            <a:r>
              <a:rPr lang="zh-CN" altLang="en-US" sz="2000" b="1" i="1" dirty="0" smtClean="0"/>
              <a:t> </a:t>
            </a:r>
            <a:r>
              <a:rPr lang="zh-CN" altLang="en-US" sz="2000" b="1" dirty="0" smtClean="0"/>
              <a:t> ③ 外壳孔的公差带代号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④   任意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95536" y="2348880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9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内螺纹的尺寸上偏差为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755576" y="2780928"/>
            <a:ext cx="7272808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正偏差   ②  负偏差    ③ 零偏差   ④   正偏差或负偏差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395536" y="2996952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10. </a:t>
            </a:r>
            <a:r>
              <a:rPr lang="zh-CN" altLang="en-US" sz="2000" b="1" dirty="0"/>
              <a:t>某</a:t>
            </a:r>
            <a:r>
              <a:rPr lang="zh-CN" altLang="en-US" sz="2000" b="1" dirty="0" smtClean="0"/>
              <a:t>一螺纹的标注为 </a:t>
            </a:r>
            <a:r>
              <a:rPr lang="en-US" altLang="zh-CN" sz="2000" b="1" dirty="0" smtClean="0"/>
              <a:t>M10━4H5H</a:t>
            </a:r>
            <a:r>
              <a:rPr lang="zh-CN" altLang="en-US" sz="2000" b="1" dirty="0" smtClean="0"/>
              <a:t>其中</a:t>
            </a:r>
            <a:r>
              <a:rPr lang="en-US" altLang="zh-CN" sz="2000" b="1" dirty="0" smtClean="0"/>
              <a:t>5H</a:t>
            </a:r>
            <a:r>
              <a:rPr lang="zh-CN" altLang="en-US" sz="2000" b="1" dirty="0" smtClean="0"/>
              <a:t>表示为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755576" y="3501008"/>
            <a:ext cx="727280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大径公差带代号   ②  中径公差带代号    ③ 小径公差带代号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b="1" dirty="0" smtClean="0"/>
              <a:t>④   旋合长度代号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467544" y="4293096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11. </a:t>
            </a:r>
            <a:r>
              <a:rPr lang="zh-CN" altLang="en-US" sz="2000" b="1" dirty="0" smtClean="0"/>
              <a:t>齿轮齿厚偏差用来评定齿轮的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827584" y="4725144"/>
            <a:ext cx="7272808" cy="1008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传递运动的准确性  ②  载荷分布均匀性    ③ 传动平稳性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b="1" dirty="0" smtClean="0"/>
              <a:t>④   齿侧间隙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467544" y="5517232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12. </a:t>
            </a:r>
            <a:r>
              <a:rPr lang="zh-CN" altLang="en-US" sz="2000" b="1" dirty="0"/>
              <a:t>平键</a:t>
            </a:r>
            <a:r>
              <a:rPr lang="zh-CN" altLang="en-US" sz="2000" b="1" dirty="0" smtClean="0"/>
              <a:t>联结的键高是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827584" y="5949280"/>
            <a:ext cx="7272808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配合尺寸  ②  非配合尺寸  ③ 基轴制配合   ④   基孔制配合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29584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51520" y="188640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13. </a:t>
            </a:r>
            <a:r>
              <a:rPr lang="zh-CN" altLang="en-US" sz="2000" b="1" dirty="0"/>
              <a:t>光滑极限</a:t>
            </a:r>
            <a:r>
              <a:rPr lang="zh-CN" altLang="en-US" sz="2000" b="1" dirty="0" smtClean="0"/>
              <a:t>量规的 通规用来控制被测零件的  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611560" y="620688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最大实体尺寸  ②  最小实体尺寸  ③ 实际尺寸④   体外作用尺寸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204093" y="980728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14. </a:t>
            </a:r>
            <a:r>
              <a:rPr lang="zh-CN" altLang="en-US" sz="2000" b="1" dirty="0" smtClean="0"/>
              <a:t>矩形花键的尺寸配合采用  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636141" y="1412776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基孔制  ②  基轴制  ③ 非基准制  ④   基齿宽制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204093" y="1772816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15.  </a:t>
            </a:r>
            <a:r>
              <a:rPr lang="zh-CN" altLang="en-US" sz="2000" b="1" dirty="0"/>
              <a:t>优先数</a:t>
            </a:r>
            <a:r>
              <a:rPr lang="zh-CN" altLang="en-US" sz="2000" b="1" dirty="0" smtClean="0"/>
              <a:t>系中</a:t>
            </a:r>
            <a:r>
              <a:rPr lang="en-US" altLang="zh-CN" sz="2000" b="1" dirty="0" smtClean="0"/>
              <a:t>R10/3</a:t>
            </a:r>
            <a:r>
              <a:rPr lang="zh-CN" altLang="en-US" sz="2000" b="1" dirty="0" smtClean="0"/>
              <a:t>系列是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636141" y="2204864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基本系列  ②  补充系列  ③ 派生系列  ④   化整系列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251520" y="2564904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16.  </a:t>
            </a:r>
            <a:r>
              <a:rPr lang="zh-CN" altLang="en-US" sz="2000" b="1" dirty="0" smtClean="0"/>
              <a:t>标尺的分度值越大，说明计量器具的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611560" y="2996952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精度不变  ②  精度中等  ③ 精度越高  ④   精度越低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251520" y="3356992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17.  </a:t>
            </a:r>
            <a:r>
              <a:rPr lang="zh-CN" altLang="en-US" sz="2000" b="1" dirty="0" smtClean="0"/>
              <a:t>滚动轴承外圈与外壳孔的配合为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611560" y="3789040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基孔制  ②  基轴制   ③ 非基准制  ④   基孔制或基轴制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251520" y="4149080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18.  </a:t>
            </a:r>
            <a:r>
              <a:rPr lang="zh-CN" altLang="en-US" sz="2000" b="1" dirty="0" smtClean="0"/>
              <a:t>滚动轴承内圈的基本偏差为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611560" y="4581128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上极限尺寸  ②  下极限尺寸   ③ 上极限偏差  ④   下极限偏差</a:t>
            </a:r>
            <a:endParaRPr lang="zh-CN" altLang="en-US" sz="2000" b="1" dirty="0"/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323528" y="4941168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19.  </a:t>
            </a:r>
            <a:r>
              <a:rPr lang="zh-CN" altLang="en-US" sz="2000" b="1" dirty="0" smtClean="0"/>
              <a:t>普通螺纹的单一中径是螺纹的  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683568" y="5373216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最大中径  ②  最小中径     ③ 平均中径  ④   实际中径</a:t>
            </a:r>
            <a:endParaRPr lang="zh-CN" altLang="en-US" sz="2000" b="1" dirty="0"/>
          </a:p>
        </p:txBody>
      </p:sp>
      <p:sp>
        <p:nvSpPr>
          <p:cNvPr id="20" name="内容占位符 2"/>
          <p:cNvSpPr txBox="1">
            <a:spLocks/>
          </p:cNvSpPr>
          <p:nvPr/>
        </p:nvSpPr>
        <p:spPr>
          <a:xfrm>
            <a:off x="323528" y="5733256"/>
            <a:ext cx="8568952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20.  </a:t>
            </a:r>
            <a:r>
              <a:rPr lang="zh-CN" altLang="en-US" sz="2000" b="1" dirty="0" smtClean="0"/>
              <a:t>表面粗糙度轮廓用的最多的数值是</a:t>
            </a:r>
            <a:r>
              <a:rPr lang="en-US" altLang="zh-CN" sz="2000" b="1" dirty="0" smtClean="0"/>
              <a:t>(     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1" name="内容占位符 2"/>
          <p:cNvSpPr txBox="1">
            <a:spLocks/>
          </p:cNvSpPr>
          <p:nvPr/>
        </p:nvSpPr>
        <p:spPr>
          <a:xfrm>
            <a:off x="683568" y="6165304"/>
            <a:ext cx="8064896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最大值 ②  最小值  ③ 上限值  ④   下限值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08330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7544" y="564151"/>
            <a:ext cx="7992888" cy="1261884"/>
            <a:chOff x="251520" y="486550"/>
            <a:chExt cx="7992888" cy="126188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2"/>
                <p:cNvSpPr>
                  <a:spLocks noChangeArrowheads="1"/>
                </p:cNvSpPr>
                <p:nvPr/>
              </p:nvSpPr>
              <p:spPr bwMode="auto">
                <a:xfrm>
                  <a:off x="251520" y="486550"/>
                  <a:ext cx="7992888" cy="12618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lvl="0"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tabLst>
                      <a:tab pos="228600" algn="l"/>
                    </a:tabLst>
                  </a:pPr>
                  <a:r>
                    <a:rPr kumimoji="0" lang="en-US" altLang="zh-CN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10. (   )  </a:t>
                  </a:r>
                  <a:r>
                    <a:rPr kumimoji="0" lang="zh-CN" altLang="en-US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测得某一批孔的任意两个实际尺寸，最小为</a:t>
                  </a:r>
                  <a14:m>
                    <m:oMath xmlns:m="http://schemas.openxmlformats.org/officeDocument/2006/math">
                      <m:r>
                        <a:rPr lang="el-GR" altLang="zh-CN" sz="2000" b="1" i="1" dirty="0">
                          <a:latin typeface="Cambria Math"/>
                          <a:ea typeface="Cambria Math"/>
                          <a:cs typeface="Times New Roman" pitchFamily="18" charset="0"/>
                        </a:rPr>
                        <m:t>∅ </m:t>
                      </m:r>
                    </m:oMath>
                  </a14:m>
                  <a:r>
                    <a:rPr kumimoji="0" lang="en-US" altLang="zh-CN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50.010mm</a:t>
                  </a:r>
                  <a:r>
                    <a:rPr kumimoji="0" lang="zh-CN" altLang="en-US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，最</a:t>
                  </a:r>
                  <a:endPara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marR="0" lvl="0" algn="l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tabLst>
                      <a:tab pos="228600" algn="l"/>
                    </a:tabLst>
                  </a:pPr>
                  <a:r>
                    <a:rPr lang="en-US" altLang="zh-CN" sz="2000" b="1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 </a:t>
                  </a:r>
                  <a:r>
                    <a:rPr lang="en-US" altLang="zh-CN" sz="2000" b="1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            </a:t>
                  </a:r>
                  <a:r>
                    <a:rPr kumimoji="0" lang="zh-CN" altLang="en-US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大为</a:t>
                  </a:r>
                  <a14:m>
                    <m:oMath xmlns:m="http://schemas.openxmlformats.org/officeDocument/2006/math">
                      <m:r>
                        <a:rPr lang="el-GR" altLang="zh-CN" sz="2000" b="1" i="1" dirty="0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∅</m:t>
                      </m:r>
                    </m:oMath>
                  </a14:m>
                  <a:r>
                    <a:rPr lang="el-GR" altLang="zh-CN" sz="2000" b="1" i="1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 </a:t>
                  </a:r>
                  <a:r>
                    <a:rPr kumimoji="0" lang="en-US" altLang="zh-CN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50.025mm</a:t>
                  </a:r>
                  <a:r>
                    <a:rPr kumimoji="0" lang="zh-CN" altLang="en-US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，则其极限尺寸的变动范围，在图样上可表</a:t>
                  </a:r>
                  <a:endPara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endParaRPr>
                </a:p>
                <a:p>
                  <a:pPr marR="0" lvl="0" algn="l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tabLst>
                      <a:tab pos="228600" algn="l"/>
                    </a:tabLst>
                  </a:pPr>
                  <a:r>
                    <a:rPr lang="en-US" altLang="zh-CN" sz="2000" b="1" dirty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 </a:t>
                  </a:r>
                  <a:r>
                    <a:rPr lang="en-US" altLang="zh-CN" sz="2000" b="1" dirty="0" smtClean="0"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            </a:t>
                  </a:r>
                  <a:r>
                    <a:rPr kumimoji="0" lang="zh-CN" altLang="en-US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示为</a:t>
                  </a:r>
                  <a14:m>
                    <m:oMath xmlns:m="http://schemas.openxmlformats.org/officeDocument/2006/math">
                      <m:r>
                        <a:rPr kumimoji="0" lang="zh-CN" alt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宋体" pitchFamily="2" charset="-122"/>
                          <a:cs typeface="Times New Roman" pitchFamily="18" charset="0"/>
                        </a:rPr>
                        <m:t>∅</m:t>
                      </m:r>
                      <m:r>
                        <a:rPr kumimoji="0" lang="zh-CN" alt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宋体" pitchFamily="2" charset="-122"/>
                          <a:cs typeface="Times New Roman" pitchFamily="18" charset="0"/>
                        </a:rPr>
                        <m:t>𝟓𝟎</m:t>
                      </m:r>
                      <m:r>
                        <a:rPr kumimoji="0" lang="zh-CN" altLang="en-US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 Math"/>
                          <a:ea typeface="宋体" pitchFamily="2" charset="-122"/>
                          <a:cs typeface="Times New Roman" pitchFamily="18" charset="0"/>
                        </a:rPr>
                        <m:t>　　　　。</m:t>
                      </m:r>
                    </m:oMath>
                  </a14:m>
                  <a:endPara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mc:Choice>
          <mc:Fallback xmlns="">
            <p:sp>
              <p:nvSpPr>
                <p:cNvPr id="6" name="Rectangle 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51520" y="486550"/>
                  <a:ext cx="7992888" cy="126188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763" t="-966" b="-3382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TextBox 6"/>
            <p:cNvSpPr txBox="1"/>
            <p:nvPr/>
          </p:nvSpPr>
          <p:spPr>
            <a:xfrm>
              <a:off x="2123728" y="1300698"/>
              <a:ext cx="11521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latin typeface="Batang" pitchFamily="18" charset="-127"/>
                  <a:ea typeface="Batang" pitchFamily="18" charset="-127"/>
                </a:rPr>
                <a:t>＋０．０２５</a:t>
              </a:r>
              <a:endParaRPr lang="en-US" altLang="zh-CN" sz="1000" b="1" dirty="0" smtClean="0">
                <a:latin typeface="Batang" pitchFamily="18" charset="-127"/>
                <a:ea typeface="Batang" pitchFamily="18" charset="-127"/>
              </a:endParaRPr>
            </a:p>
            <a:p>
              <a:r>
                <a:rPr lang="zh-CN" altLang="en-US" sz="1000" b="1" dirty="0" smtClean="0">
                  <a:latin typeface="Batang" pitchFamily="18" charset="-127"/>
                  <a:ea typeface="Batang" pitchFamily="18" charset="-127"/>
                </a:rPr>
                <a:t>＋０．０１０</a:t>
              </a:r>
              <a:endParaRPr lang="zh-CN" altLang="en-US" sz="1000" b="1" dirty="0"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67544" y="1801958"/>
            <a:ext cx="7416824" cy="5112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二</a:t>
            </a:r>
            <a:r>
              <a:rPr lang="zh-CN" altLang="zh-CN" sz="2000" b="1" dirty="0" smtClean="0"/>
              <a:t>、</a:t>
            </a:r>
            <a:r>
              <a:rPr lang="zh-CN" altLang="en-US" sz="2000" b="1" dirty="0" smtClean="0"/>
              <a:t>填空题</a:t>
            </a:r>
            <a:r>
              <a:rPr lang="zh-CN" altLang="zh-CN" sz="2000" b="1" dirty="0" smtClean="0"/>
              <a:t>（每</a:t>
            </a:r>
            <a:r>
              <a:rPr lang="zh-CN" altLang="en-US" sz="2000" b="1" dirty="0" smtClean="0"/>
              <a:t>空</a:t>
            </a:r>
            <a:r>
              <a:rPr lang="en-US" altLang="zh-CN" sz="2000" b="1" dirty="0" smtClean="0"/>
              <a:t>1</a:t>
            </a:r>
            <a:r>
              <a:rPr lang="zh-CN" altLang="zh-CN" sz="2000" b="1" dirty="0"/>
              <a:t>分，共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８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10" name="矩形 9"/>
          <p:cNvSpPr/>
          <p:nvPr/>
        </p:nvSpPr>
        <p:spPr>
          <a:xfrm>
            <a:off x="539552" y="2316420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b="1" dirty="0" smtClean="0"/>
              <a:t>１．</a:t>
            </a:r>
            <a:r>
              <a:rPr lang="zh-CN" altLang="zh-CN" b="1" dirty="0" smtClean="0"/>
              <a:t>在</a:t>
            </a:r>
            <a:r>
              <a:rPr lang="zh-CN" altLang="zh-CN" b="1" dirty="0"/>
              <a:t>尺寸公差带图中，公差带的大小</a:t>
            </a:r>
            <a:r>
              <a:rPr lang="zh-CN" altLang="zh-CN" b="1" dirty="0" smtClean="0"/>
              <a:t>由</a:t>
            </a:r>
            <a:r>
              <a:rPr lang="zh-CN" altLang="en-US" b="1" u="sng" dirty="0" smtClean="0"/>
              <a:t>　　　　　</a:t>
            </a:r>
            <a:r>
              <a:rPr lang="zh-CN" altLang="zh-CN" b="1" dirty="0" smtClean="0"/>
              <a:t>决定</a:t>
            </a:r>
            <a:r>
              <a:rPr lang="zh-CN" altLang="zh-CN" b="1" dirty="0"/>
              <a:t>，公差带的位置</a:t>
            </a:r>
            <a:r>
              <a:rPr lang="zh-CN" altLang="zh-CN" b="1" dirty="0" smtClean="0"/>
              <a:t>由</a:t>
            </a:r>
            <a:r>
              <a:rPr lang="zh-CN" altLang="en-US" b="1" dirty="0" smtClean="0"/>
              <a:t>　</a:t>
            </a:r>
            <a:endParaRPr lang="en-US" altLang="zh-CN" b="1" dirty="0" smtClean="0"/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　　</a:t>
            </a:r>
            <a:r>
              <a:rPr lang="zh-CN" altLang="en-US" b="1" u="sng" dirty="0" smtClean="0"/>
              <a:t>　　　　　　</a:t>
            </a:r>
            <a:r>
              <a:rPr lang="zh-CN" altLang="zh-CN" b="1" dirty="0" smtClean="0"/>
              <a:t>决定</a:t>
            </a:r>
            <a:r>
              <a:rPr lang="zh-CN" altLang="en-US" b="1" dirty="0" smtClean="0"/>
              <a:t>。</a:t>
            </a:r>
            <a:endParaRPr lang="en-US" altLang="zh-CN" b="1" dirty="0"/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２．</a:t>
            </a:r>
            <a:r>
              <a:rPr lang="zh-CN" altLang="zh-CN" b="1" dirty="0" smtClean="0"/>
              <a:t>直线</a:t>
            </a:r>
            <a:r>
              <a:rPr lang="zh-CN" altLang="zh-CN" b="1" dirty="0"/>
              <a:t>度的公差带形状</a:t>
            </a:r>
            <a:r>
              <a:rPr lang="zh-CN" altLang="zh-CN" b="1" dirty="0" smtClean="0"/>
              <a:t>有</a:t>
            </a:r>
            <a:r>
              <a:rPr lang="zh-CN" altLang="en-US" b="1" u="sng" dirty="0" smtClean="0"/>
              <a:t>　　　　　　　</a:t>
            </a:r>
            <a:r>
              <a:rPr lang="zh-CN" altLang="en-US" b="1" dirty="0" smtClean="0"/>
              <a:t>、</a:t>
            </a:r>
            <a:r>
              <a:rPr lang="zh-CN" altLang="en-US" b="1" u="sng" dirty="0" smtClean="0"/>
              <a:t>　　　　　　</a:t>
            </a:r>
            <a:r>
              <a:rPr lang="zh-CN" altLang="en-US" b="1" dirty="0" smtClean="0"/>
              <a:t>和</a:t>
            </a:r>
            <a:r>
              <a:rPr lang="zh-CN" altLang="en-US" b="1" u="sng" dirty="0" smtClean="0"/>
              <a:t>　　　　　　</a:t>
            </a:r>
            <a:r>
              <a:rPr lang="zh-CN" altLang="zh-CN" b="1" dirty="0" smtClean="0"/>
              <a:t>。</a:t>
            </a:r>
            <a:endParaRPr lang="zh-CN" altLang="zh-CN" b="1" dirty="0"/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３．</a:t>
            </a:r>
            <a:r>
              <a:rPr lang="zh-CN" altLang="zh-CN" b="1" dirty="0" smtClean="0"/>
              <a:t>滚动轴承</a:t>
            </a:r>
            <a:r>
              <a:rPr lang="zh-CN" altLang="zh-CN" b="1" dirty="0"/>
              <a:t>内圈内径</a:t>
            </a:r>
            <a:r>
              <a:rPr lang="zh-CN" altLang="zh-CN" b="1" dirty="0" smtClean="0"/>
              <a:t>的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偏差</a:t>
            </a:r>
            <a:r>
              <a:rPr lang="zh-CN" altLang="zh-CN" b="1" dirty="0"/>
              <a:t>为零，外圈外径</a:t>
            </a:r>
            <a:r>
              <a:rPr lang="zh-CN" altLang="zh-CN" b="1" dirty="0" smtClean="0"/>
              <a:t>的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偏差</a:t>
            </a:r>
            <a:r>
              <a:rPr lang="zh-CN" altLang="zh-CN" b="1" dirty="0"/>
              <a:t>为零。</a:t>
            </a:r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４．平</a:t>
            </a:r>
            <a:r>
              <a:rPr lang="zh-CN" altLang="zh-CN" b="1" dirty="0" smtClean="0"/>
              <a:t>键宽</a:t>
            </a:r>
            <a:r>
              <a:rPr lang="zh-CN" altLang="en-US" b="1" dirty="0" smtClean="0"/>
              <a:t>度</a:t>
            </a:r>
            <a:r>
              <a:rPr lang="zh-CN" altLang="zh-CN" b="1" dirty="0" smtClean="0"/>
              <a:t>配合采用</a:t>
            </a:r>
            <a:r>
              <a:rPr lang="zh-CN" altLang="en-US" b="1" u="sng" dirty="0"/>
              <a:t>　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制</a:t>
            </a:r>
            <a:r>
              <a:rPr lang="zh-CN" altLang="zh-CN" b="1" dirty="0"/>
              <a:t>，</a:t>
            </a:r>
            <a:r>
              <a:rPr lang="zh-CN" altLang="zh-CN" b="1" dirty="0" smtClean="0"/>
              <a:t>共有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配合。</a:t>
            </a:r>
            <a:endParaRPr lang="zh-CN" altLang="zh-CN" b="1" dirty="0"/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５．</a:t>
            </a:r>
            <a:r>
              <a:rPr lang="zh-CN" altLang="zh-CN" b="1" dirty="0" smtClean="0"/>
              <a:t>车削</a:t>
            </a:r>
            <a:r>
              <a:rPr lang="zh-CN" altLang="zh-CN" b="1" dirty="0"/>
              <a:t>零件的表面粗糙度要求</a:t>
            </a:r>
            <a:r>
              <a:rPr lang="zh-CN" altLang="zh-CN" b="1" i="1" dirty="0"/>
              <a:t>Ｒ</a:t>
            </a:r>
            <a:r>
              <a:rPr lang="en-US" altLang="zh-CN" b="1" i="1" dirty="0"/>
              <a:t>a</a:t>
            </a:r>
            <a:r>
              <a:rPr lang="zh-CN" altLang="zh-CN" b="1" dirty="0"/>
              <a:t>≤</a:t>
            </a:r>
            <a:r>
              <a:rPr lang="en-US" altLang="zh-CN" b="1" dirty="0"/>
              <a:t>0.32</a:t>
            </a:r>
            <a:r>
              <a:rPr lang="en-US" altLang="zh-CN" b="1" dirty="0">
                <a:sym typeface="Symbol"/>
              </a:rPr>
              <a:t></a:t>
            </a:r>
            <a:r>
              <a:rPr lang="en-US" altLang="zh-CN" b="1" dirty="0"/>
              <a:t>m</a:t>
            </a:r>
            <a:r>
              <a:rPr lang="zh-CN" altLang="zh-CN" b="1" dirty="0"/>
              <a:t>时，按最大规则，其在图样上的</a:t>
            </a:r>
            <a:r>
              <a:rPr lang="zh-CN" altLang="zh-CN" b="1" dirty="0" smtClean="0"/>
              <a:t>标注</a:t>
            </a:r>
            <a:endParaRPr lang="en-US" altLang="zh-CN" b="1" dirty="0" smtClean="0"/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　　</a:t>
            </a:r>
            <a:r>
              <a:rPr lang="zh-CN" altLang="zh-CN" b="1" dirty="0" smtClean="0"/>
              <a:t>为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；</a:t>
            </a:r>
            <a:r>
              <a:rPr lang="zh-CN" altLang="zh-CN" b="1" dirty="0"/>
              <a:t>要求</a:t>
            </a:r>
            <a:r>
              <a:rPr lang="zh-CN" altLang="zh-CN" b="1" i="1" dirty="0"/>
              <a:t>Ｒ</a:t>
            </a:r>
            <a:r>
              <a:rPr lang="en-US" altLang="zh-CN" b="1" i="1" dirty="0"/>
              <a:t>z</a:t>
            </a:r>
            <a:r>
              <a:rPr lang="zh-CN" altLang="zh-CN" b="1" dirty="0"/>
              <a:t>≤</a:t>
            </a:r>
            <a:r>
              <a:rPr lang="en-US" altLang="zh-CN" b="1" dirty="0"/>
              <a:t>1.6</a:t>
            </a:r>
            <a:r>
              <a:rPr lang="en-US" altLang="zh-CN" b="1" dirty="0">
                <a:sym typeface="Symbol"/>
              </a:rPr>
              <a:t></a:t>
            </a:r>
            <a:r>
              <a:rPr lang="en-US" altLang="zh-CN" b="1" dirty="0"/>
              <a:t>m</a:t>
            </a:r>
            <a:r>
              <a:rPr lang="zh-CN" altLang="zh-CN" b="1" dirty="0"/>
              <a:t>时，按</a:t>
            </a:r>
            <a:r>
              <a:rPr lang="en-US" altLang="zh-CN" b="1" dirty="0"/>
              <a:t>16%</a:t>
            </a:r>
            <a:r>
              <a:rPr lang="zh-CN" altLang="zh-CN" b="1" dirty="0"/>
              <a:t>规则，其在图样上的标注</a:t>
            </a:r>
            <a:r>
              <a:rPr lang="zh-CN" altLang="zh-CN" b="1" dirty="0" smtClean="0"/>
              <a:t>为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。</a:t>
            </a:r>
            <a:endParaRPr lang="zh-CN" altLang="zh-CN" b="1" dirty="0"/>
          </a:p>
          <a:p>
            <a:pPr lvl="0">
              <a:lnSpc>
                <a:spcPct val="120000"/>
              </a:lnSpc>
            </a:pPr>
            <a:r>
              <a:rPr lang="zh-CN" altLang="en-US" b="1" dirty="0" smtClean="0"/>
              <a:t>６．</a:t>
            </a:r>
            <a:r>
              <a:rPr lang="zh-CN" altLang="zh-CN" b="1" dirty="0" smtClean="0"/>
              <a:t>表面粗糙度</a:t>
            </a:r>
            <a:r>
              <a:rPr lang="zh-CN" altLang="zh-CN" b="1" dirty="0"/>
              <a:t>高度特性的评定</a:t>
            </a:r>
            <a:r>
              <a:rPr lang="zh-CN" altLang="zh-CN" b="1" dirty="0" smtClean="0"/>
              <a:t>参数</a:t>
            </a:r>
            <a:r>
              <a:rPr lang="zh-CN" altLang="en-US" b="1" dirty="0" smtClean="0"/>
              <a:t>（符号）</a:t>
            </a:r>
            <a:r>
              <a:rPr lang="zh-CN" altLang="zh-CN" b="1" dirty="0" smtClean="0"/>
              <a:t>有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。</a:t>
            </a:r>
            <a:r>
              <a:rPr lang="zh-CN" altLang="zh-CN" b="1" dirty="0"/>
              <a:t>对同一个零件，配合</a:t>
            </a:r>
            <a:r>
              <a:rPr lang="zh-CN" altLang="zh-CN" b="1" dirty="0" smtClean="0"/>
              <a:t>表面</a:t>
            </a:r>
            <a:endParaRPr lang="en-US" altLang="zh-CN" b="1" dirty="0" smtClean="0"/>
          </a:p>
          <a:p>
            <a:pPr lvl="0">
              <a:lnSpc>
                <a:spcPct val="120000"/>
              </a:lnSpc>
            </a:pPr>
            <a:r>
              <a:rPr lang="zh-CN" altLang="en-US" b="1" dirty="0"/>
              <a:t>　</a:t>
            </a:r>
            <a:r>
              <a:rPr lang="zh-CN" altLang="en-US" b="1" dirty="0" smtClean="0"/>
              <a:t>　</a:t>
            </a:r>
            <a:r>
              <a:rPr lang="zh-CN" altLang="zh-CN" b="1" dirty="0" smtClean="0"/>
              <a:t>的</a:t>
            </a:r>
            <a:r>
              <a:rPr lang="zh-CN" altLang="zh-CN" b="1" i="1" dirty="0"/>
              <a:t>Ｒ</a:t>
            </a:r>
            <a:r>
              <a:rPr lang="en-US" altLang="zh-CN" b="1" i="1" dirty="0" smtClean="0"/>
              <a:t>a </a:t>
            </a:r>
            <a:r>
              <a:rPr lang="zh-CN" altLang="zh-CN" b="1" dirty="0" smtClean="0"/>
              <a:t>值</a:t>
            </a:r>
            <a:r>
              <a:rPr lang="zh-CN" altLang="zh-CN" b="1" dirty="0"/>
              <a:t>应比非配合表面的</a:t>
            </a:r>
            <a:r>
              <a:rPr lang="zh-CN" altLang="zh-CN" b="1" i="1" dirty="0"/>
              <a:t>Ｒ</a:t>
            </a:r>
            <a:r>
              <a:rPr lang="en-US" altLang="zh-CN" b="1" i="1" dirty="0" smtClean="0"/>
              <a:t>a </a:t>
            </a:r>
            <a:r>
              <a:rPr lang="zh-CN" altLang="zh-CN" b="1" dirty="0" smtClean="0"/>
              <a:t>值</a:t>
            </a:r>
            <a:r>
              <a:rPr lang="zh-CN" altLang="en-US" b="1" u="sng" dirty="0" smtClean="0"/>
              <a:t>　　　</a:t>
            </a:r>
            <a:r>
              <a:rPr lang="zh-CN" altLang="zh-CN" b="1" dirty="0" smtClean="0"/>
              <a:t>。</a:t>
            </a:r>
            <a:endParaRPr lang="zh-CN" altLang="zh-CN" b="1" dirty="0"/>
          </a:p>
          <a:p>
            <a:pPr>
              <a:lnSpc>
                <a:spcPct val="120000"/>
              </a:lnSpc>
            </a:pPr>
            <a:r>
              <a:rPr lang="zh-CN" altLang="en-US" b="1" dirty="0" smtClean="0"/>
              <a:t>７．</a:t>
            </a:r>
            <a:r>
              <a:rPr lang="zh-CN" altLang="zh-CN" b="1" dirty="0" smtClean="0"/>
              <a:t>圆柱</a:t>
            </a:r>
            <a:r>
              <a:rPr lang="zh-CN" altLang="zh-CN" b="1" dirty="0"/>
              <a:t>渐开线齿轮有</a:t>
            </a:r>
            <a:r>
              <a:rPr lang="en-US" altLang="zh-CN" b="1" dirty="0"/>
              <a:t>_______</a:t>
            </a:r>
            <a:r>
              <a:rPr lang="zh-CN" altLang="zh-CN" b="1" dirty="0"/>
              <a:t>项使用要求，分别是传递</a:t>
            </a:r>
            <a:r>
              <a:rPr lang="en-US" altLang="zh-CN" b="1" dirty="0"/>
              <a:t>_______</a:t>
            </a:r>
            <a:r>
              <a:rPr lang="zh-CN" altLang="zh-CN" b="1" dirty="0"/>
              <a:t>的准确性、传动的</a:t>
            </a:r>
            <a:endParaRPr lang="zh-CN" altLang="en-US" b="1" dirty="0"/>
          </a:p>
        </p:txBody>
      </p:sp>
      <p:sp>
        <p:nvSpPr>
          <p:cNvPr id="11" name="矩形 10"/>
          <p:cNvSpPr/>
          <p:nvPr/>
        </p:nvSpPr>
        <p:spPr>
          <a:xfrm>
            <a:off x="1007604" y="5807005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b="1" dirty="0"/>
              <a:t>_______</a:t>
            </a:r>
            <a:r>
              <a:rPr lang="zh-CN" altLang="zh-CN" b="1" dirty="0"/>
              <a:t>、齿面接触的</a:t>
            </a:r>
            <a:r>
              <a:rPr lang="en-US" altLang="zh-CN" b="1" dirty="0"/>
              <a:t>______________</a:t>
            </a:r>
            <a:r>
              <a:rPr lang="zh-CN" altLang="zh-CN" b="1" dirty="0"/>
              <a:t>和适当的</a:t>
            </a:r>
            <a:r>
              <a:rPr lang="en-US" altLang="zh-CN" b="1" dirty="0"/>
              <a:t>_______</a:t>
            </a:r>
            <a:r>
              <a:rPr lang="zh-CN" altLang="zh-CN" b="1" dirty="0"/>
              <a:t>间隙。</a:t>
            </a:r>
          </a:p>
          <a:p>
            <a:r>
              <a:rPr lang="en-US" altLang="zh-CN" b="1" dirty="0"/>
              <a:t> </a:t>
            </a:r>
            <a:endParaRPr lang="zh-CN" altLang="zh-CN" b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27873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332656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二、填空题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每空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25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51520" y="692696"/>
            <a:ext cx="8329627" cy="9721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/>
            </a:pPr>
            <a:r>
              <a:rPr lang="en-US" altLang="zh-CN" sz="2000" b="1" dirty="0" smtClean="0"/>
              <a:t>GB/T1800</a:t>
            </a:r>
            <a:r>
              <a:rPr lang="zh-CN" altLang="en-US" sz="2000" b="1" dirty="0" smtClean="0"/>
              <a:t>规定尺寸标准公差等级分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 级，其中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级精度最高，</a:t>
            </a:r>
            <a:r>
              <a:rPr lang="zh-CN" altLang="en-US" sz="2000" b="1" u="sng" dirty="0" smtClean="0"/>
              <a:t>             </a:t>
            </a:r>
            <a:r>
              <a:rPr lang="zh-CN" altLang="en-US" sz="2000" b="1" dirty="0" smtClean="0"/>
              <a:t>级精度最低。基本偏差 有</a:t>
            </a:r>
            <a:r>
              <a:rPr lang="zh-CN" altLang="en-US" sz="2000" b="1" u="sng" dirty="0" smtClean="0"/>
              <a:t>               </a:t>
            </a:r>
            <a:r>
              <a:rPr lang="zh-CN" altLang="en-US" sz="2000" b="1" dirty="0" smtClean="0"/>
              <a:t> 种 。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202813" y="1614537"/>
            <a:ext cx="8329627" cy="518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2. </a:t>
            </a:r>
            <a:r>
              <a:rPr lang="zh-CN" altLang="en-US" sz="2000" b="1" dirty="0" smtClean="0"/>
              <a:t>圆跳动公差特征项目按检测方向分为  </a:t>
            </a:r>
            <a:r>
              <a:rPr lang="zh-CN" altLang="en-US" sz="2000" b="1" u="sng" dirty="0" smtClean="0"/>
              <a:t>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和</a:t>
            </a:r>
            <a:r>
              <a:rPr lang="en-US" altLang="zh-CN" sz="2000" b="1" dirty="0" smtClean="0"/>
              <a:t> </a:t>
            </a:r>
            <a:r>
              <a:rPr lang="en-US" altLang="zh-CN" sz="2000" b="1" u="sng" dirty="0" smtClean="0"/>
              <a:t>              </a:t>
            </a:r>
            <a:r>
              <a:rPr lang="zh-CN" altLang="en-US" sz="2000" b="1" dirty="0" smtClean="0"/>
              <a:t>三种。                             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179512" y="2060848"/>
            <a:ext cx="8329627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900" b="1" dirty="0"/>
              <a:t>3</a:t>
            </a:r>
            <a:r>
              <a:rPr lang="en-US" altLang="zh-CN" sz="2900" b="1" dirty="0" smtClean="0"/>
              <a:t>. </a:t>
            </a:r>
            <a:r>
              <a:rPr lang="zh-CN" altLang="en-US" sz="2900" b="1" dirty="0" smtClean="0"/>
              <a:t>检验轴的量规</a:t>
            </a:r>
            <a:r>
              <a:rPr lang="zh-CN" altLang="en-US" sz="2600" b="1" dirty="0" smtClean="0"/>
              <a:t>为</a:t>
            </a:r>
            <a:r>
              <a:rPr lang="zh-CN" altLang="en-US" sz="2400" b="1" dirty="0" smtClean="0"/>
              <a:t>  </a:t>
            </a:r>
            <a:r>
              <a:rPr lang="zh-CN" altLang="en-US" sz="2400" b="1" u="sng" dirty="0" smtClean="0"/>
              <a:t>                              </a:t>
            </a:r>
            <a:r>
              <a:rPr lang="zh-CN" altLang="en-US" sz="2400" b="1" dirty="0" smtClean="0"/>
              <a:t>、</a:t>
            </a:r>
            <a:r>
              <a:rPr lang="zh-CN" altLang="en-US" sz="2600" b="1" dirty="0" smtClean="0"/>
              <a:t>检验孔的量规称为   </a:t>
            </a:r>
            <a:r>
              <a:rPr lang="zh-CN" altLang="en-US" sz="2600" b="1" u="sng" dirty="0" smtClean="0"/>
              <a:t>                     </a:t>
            </a:r>
            <a:r>
              <a:rPr lang="zh-CN" altLang="en-US" sz="2600" b="1" dirty="0" smtClean="0"/>
              <a:t>  </a:t>
            </a:r>
            <a:r>
              <a:rPr lang="zh-CN" altLang="en-US" sz="2000" b="1" dirty="0" smtClean="0"/>
              <a:t>。                             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179512" y="2492896"/>
            <a:ext cx="872160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900" b="1" dirty="0" smtClean="0"/>
              <a:t>4. </a:t>
            </a:r>
            <a:r>
              <a:rPr lang="zh-CN" altLang="en-US" sz="2900" b="1" dirty="0" smtClean="0"/>
              <a:t>表面粗糙度轮廓的评定长度与取样长度的关系一般为</a:t>
            </a:r>
            <a:r>
              <a:rPr lang="zh-CN" altLang="en-US" sz="2400" b="1" dirty="0" smtClean="0"/>
              <a:t>   </a:t>
            </a:r>
            <a:r>
              <a:rPr lang="zh-CN" altLang="en-US" sz="2400" b="1" u="sng" dirty="0" smtClean="0"/>
              <a:t>                     </a:t>
            </a:r>
            <a:r>
              <a:rPr lang="zh-CN" altLang="en-US" sz="2400" b="1" dirty="0" smtClean="0"/>
              <a:t>  。</a:t>
            </a:r>
            <a:r>
              <a:rPr lang="zh-CN" altLang="en-US" sz="2000" b="1" dirty="0" smtClean="0"/>
              <a:t>                             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202813" y="2852936"/>
            <a:ext cx="8721601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900" b="1" dirty="0"/>
              <a:t>5</a:t>
            </a:r>
            <a:r>
              <a:rPr lang="en-US" altLang="zh-CN" sz="2900" b="1" dirty="0" smtClean="0"/>
              <a:t>. </a:t>
            </a:r>
            <a:r>
              <a:rPr lang="zh-CN" altLang="en-US" sz="2900" b="1" dirty="0" smtClean="0"/>
              <a:t>滚动轴承外圈的基本偏差为</a:t>
            </a:r>
            <a:r>
              <a:rPr lang="zh-CN" altLang="en-US" sz="2400" b="1" dirty="0" smtClean="0"/>
              <a:t>   </a:t>
            </a:r>
            <a:r>
              <a:rPr lang="zh-CN" altLang="en-US" sz="2400" b="1" u="sng" dirty="0" smtClean="0"/>
              <a:t>                       </a:t>
            </a:r>
            <a:r>
              <a:rPr lang="zh-CN" altLang="en-US" sz="2400" b="1" dirty="0" smtClean="0"/>
              <a:t>，与外壳孔配合采用</a:t>
            </a:r>
            <a:r>
              <a:rPr lang="zh-CN" altLang="en-US" sz="2400" b="1" u="sng" dirty="0" smtClean="0"/>
              <a:t>                </a:t>
            </a:r>
            <a:r>
              <a:rPr lang="zh-CN" altLang="en-US" sz="2400" b="1" dirty="0" smtClean="0"/>
              <a:t> 制。</a:t>
            </a:r>
            <a:r>
              <a:rPr lang="zh-CN" altLang="en-US" sz="2000" b="1" dirty="0" smtClean="0"/>
              <a:t>                             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79512" y="3166690"/>
            <a:ext cx="8721601" cy="11264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6. </a:t>
            </a:r>
            <a:r>
              <a:rPr lang="zh-CN" altLang="en-US" sz="2000" b="1" dirty="0" smtClean="0"/>
              <a:t>平键联结的配合尺寸为   </a:t>
            </a:r>
            <a:r>
              <a:rPr lang="zh-CN" altLang="en-US" sz="2000" b="1" u="sng" dirty="0" smtClean="0"/>
              <a:t>                    </a:t>
            </a:r>
            <a:r>
              <a:rPr lang="zh-CN" altLang="en-US" sz="2000" b="1" dirty="0" smtClean="0"/>
              <a:t>，其配合采用</a:t>
            </a:r>
            <a:r>
              <a:rPr lang="zh-CN" altLang="en-US" sz="2000" b="1" u="sng" dirty="0" smtClean="0"/>
              <a:t>                </a:t>
            </a:r>
            <a:r>
              <a:rPr lang="zh-CN" altLang="en-US" sz="2000" b="1" dirty="0" smtClean="0"/>
              <a:t> 制。矩形花键联结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的配合尺寸 为 </a:t>
            </a:r>
            <a:r>
              <a:rPr lang="zh-CN" altLang="en-US" sz="2000" b="1" u="sng" dirty="0" smtClean="0"/>
              <a:t>                                                       </a:t>
            </a:r>
            <a:r>
              <a:rPr lang="zh-CN" altLang="en-US" sz="2000" b="1" dirty="0" smtClean="0"/>
              <a:t>，其配合采用 </a:t>
            </a:r>
            <a:r>
              <a:rPr lang="zh-CN" altLang="en-US" sz="2000" b="1" u="sng" dirty="0" smtClean="0"/>
              <a:t>                </a:t>
            </a:r>
            <a:r>
              <a:rPr lang="zh-CN" altLang="en-US" sz="2000" b="1" dirty="0" smtClean="0"/>
              <a:t> 制。          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                             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242887" y="3861048"/>
            <a:ext cx="8721601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7"/>
            </a:pPr>
            <a:r>
              <a:rPr lang="zh-CN" altLang="en-US" sz="2000" b="1" dirty="0" smtClean="0"/>
              <a:t>独立原则</a:t>
            </a:r>
            <a:r>
              <a:rPr lang="zh-CN" altLang="en-US" sz="2000" b="1" dirty="0"/>
              <a:t>是</a:t>
            </a:r>
            <a:r>
              <a:rPr lang="zh-CN" altLang="en-US" sz="2000" b="1" dirty="0" smtClean="0"/>
              <a:t>指图样上被测要素的尺寸公差和  </a:t>
            </a:r>
            <a:r>
              <a:rPr lang="zh-CN" altLang="en-US" sz="2000" b="1" u="sng" dirty="0" smtClean="0"/>
              <a:t>                                     </a:t>
            </a:r>
            <a:r>
              <a:rPr lang="zh-CN" altLang="en-US" sz="2000" b="1" dirty="0" smtClean="0"/>
              <a:t>各自独立，彼此</a:t>
            </a:r>
            <a:r>
              <a:rPr lang="en-US" altLang="zh-CN" sz="2000" b="1" u="sng" dirty="0" smtClean="0"/>
              <a:t>                     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262694" y="4581128"/>
            <a:ext cx="8721601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8. </a:t>
            </a:r>
            <a:r>
              <a:rPr lang="zh-CN" altLang="en-US" sz="2000" b="1" dirty="0" smtClean="0"/>
              <a:t>测量齿轮的径向跳动时，要求被测齿轮旋转  </a:t>
            </a:r>
            <a:r>
              <a:rPr lang="zh-CN" altLang="en-US" sz="2000" b="1" u="sng" dirty="0" smtClean="0"/>
              <a:t>                          度</a:t>
            </a:r>
            <a:r>
              <a:rPr lang="zh-CN" altLang="en-US" sz="2000" b="1" dirty="0" smtClean="0"/>
              <a:t>，测头依次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置于每个齿槽内，它是评定齿轮传动的  </a:t>
            </a:r>
            <a:r>
              <a:rPr lang="zh-CN" altLang="en-US" sz="2000" b="1" u="sng" dirty="0" smtClean="0"/>
              <a:t>                    </a:t>
            </a:r>
            <a:r>
              <a:rPr lang="zh-CN" altLang="en-US" sz="2000" b="1" dirty="0" smtClean="0"/>
              <a:t>   性。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300962" y="5373216"/>
            <a:ext cx="8721601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9</a:t>
            </a:r>
            <a:r>
              <a:rPr lang="en-US" altLang="zh-CN" sz="2000" b="1" dirty="0" smtClean="0"/>
              <a:t>.  </a:t>
            </a:r>
            <a:r>
              <a:rPr lang="zh-CN" altLang="en-US" sz="2000" b="1" dirty="0" smtClean="0"/>
              <a:t>几何公差的研究对象是  </a:t>
            </a:r>
            <a:r>
              <a:rPr lang="zh-CN" altLang="en-US" sz="2000" b="1" u="sng" dirty="0" smtClean="0"/>
              <a:t>                                                               </a:t>
            </a:r>
            <a:r>
              <a:rPr lang="zh-CN" altLang="en-US" sz="2000" b="1" dirty="0" smtClean="0"/>
              <a:t>   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251520" y="5733256"/>
            <a:ext cx="8721601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10. </a:t>
            </a:r>
            <a:r>
              <a:rPr lang="zh-CN" altLang="en-US" sz="2000" b="1" dirty="0" smtClean="0"/>
              <a:t>测量在同侧齿面上的必检参数是  </a:t>
            </a:r>
            <a:r>
              <a:rPr lang="zh-CN" altLang="en-US" sz="2000" b="1" u="sng" dirty="0" smtClean="0"/>
              <a:t>     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、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和</a:t>
            </a:r>
            <a:r>
              <a:rPr lang="zh-CN" altLang="en-US" sz="2000" b="1" u="sng" dirty="0" smtClean="0"/>
              <a:t>                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个。         </a:t>
            </a:r>
            <a:r>
              <a:rPr lang="en-US" altLang="zh-CN" sz="2000" b="1" dirty="0" smtClean="0"/>
              <a:t>  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40435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67544" y="939614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三</a:t>
            </a:r>
            <a:r>
              <a:rPr lang="zh-CN" altLang="en-US" sz="2000" b="1" dirty="0" smtClean="0"/>
              <a:t>、简答题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16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23528" y="1299654"/>
            <a:ext cx="8329627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/>
            </a:pPr>
            <a:r>
              <a:rPr lang="zh-CN" altLang="en-US" sz="2000" b="1" dirty="0" smtClean="0"/>
              <a:t>试述滚动轴承在装配图中公差标注有哪些要求？。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276672" y="1762596"/>
            <a:ext cx="8329627" cy="10492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2"/>
            </a:pPr>
            <a:r>
              <a:rPr lang="zh-CN" altLang="en-US" sz="2000" b="1" dirty="0" smtClean="0"/>
              <a:t>为什么要规定齿轮啮合时的最小侧隙？用什么参数评定它？该最小侧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zh-CN" altLang="en-US" sz="2000" b="1" dirty="0" smtClean="0"/>
              <a:t>隙与齿轮的精度等级是否有关？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/>
              <p:cNvSpPr txBox="1">
                <a:spLocks/>
              </p:cNvSpPr>
              <p:nvPr/>
            </p:nvSpPr>
            <p:spPr>
              <a:xfrm>
                <a:off x="276672" y="2626692"/>
                <a:ext cx="8759824" cy="104922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 smtClean="0"/>
                  <a:t>3.    </a:t>
                </a:r>
                <a:r>
                  <a:rPr lang="zh-CN" altLang="en-US" sz="2000" b="1" dirty="0" smtClean="0"/>
                  <a:t>试说明在装配图上标注 </a:t>
                </a:r>
                <a:r>
                  <a:rPr lang="en-US" altLang="zh-CN" sz="2000" b="1" dirty="0" smtClean="0"/>
                  <a:t>“8×52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000" b="1" i="0" smtClean="0">
                            <a:latin typeface="Cambria Math"/>
                          </a:rPr>
                          <m:t>𝐇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𝟕</m:t>
                        </m:r>
                      </m:num>
                      <m:den>
                        <m:r>
                          <a:rPr lang="en-US" altLang="zh-CN" sz="2000" b="1" i="0" smtClean="0">
                            <a:latin typeface="Cambria Math"/>
                          </a:rPr>
                          <m:t>𝐟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2000" b="1" dirty="0" smtClean="0"/>
                  <a:t>×58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000" b="1" i="0" dirty="0" smtClean="0">
                            <a:latin typeface="Cambria Math"/>
                          </a:rPr>
                          <m:t>𝐇𝟏𝟎</m:t>
                        </m:r>
                      </m:num>
                      <m:den>
                        <m:r>
                          <a:rPr lang="en-US" altLang="zh-CN" sz="2000" b="1" i="0" dirty="0" smtClean="0">
                            <a:latin typeface="Cambria Math"/>
                          </a:rPr>
                          <m:t>𝐚𝟏𝟏</m:t>
                        </m:r>
                      </m:den>
                    </m:f>
                  </m:oMath>
                </a14:m>
                <a:r>
                  <a:rPr lang="en-US" altLang="zh-CN" sz="2000" b="1" dirty="0" smtClean="0"/>
                  <a:t>×10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000" b="1" i="0" dirty="0" smtClean="0">
                            <a:latin typeface="Cambria Math"/>
                          </a:rPr>
                          <m:t>𝐇</m:t>
                        </m:r>
                        <m:r>
                          <a:rPr lang="en-US" altLang="zh-CN" sz="2000" b="1" i="1" dirty="0" smtClean="0">
                            <a:latin typeface="Cambria Math"/>
                          </a:rPr>
                          <m:t>𝟏𝟏</m:t>
                        </m:r>
                      </m:num>
                      <m:den>
                        <m:r>
                          <a:rPr lang="en-US" altLang="zh-CN" sz="2000" b="1" i="0" dirty="0" smtClean="0">
                            <a:latin typeface="Cambria Math"/>
                          </a:rPr>
                          <m:t>𝐝</m:t>
                        </m:r>
                        <m:r>
                          <a:rPr lang="en-US" altLang="zh-CN" sz="2000" b="1" i="1" dirty="0" smtClean="0"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000" b="1" dirty="0" smtClean="0"/>
                  <a:t> ”中各项代表的含义？  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9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672" y="2626692"/>
                <a:ext cx="8759824" cy="1049226"/>
              </a:xfrm>
              <a:prstGeom prst="rect">
                <a:avLst/>
              </a:prstGeom>
              <a:blipFill rotWithShape="1">
                <a:blip r:embed="rId2"/>
                <a:stretch>
                  <a:fillRect l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323528" y="3243870"/>
            <a:ext cx="8615808" cy="1697298"/>
            <a:chOff x="132656" y="2636912"/>
            <a:chExt cx="8759824" cy="16972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内容占位符 2"/>
                <p:cNvSpPr txBox="1">
                  <a:spLocks/>
                </p:cNvSpPr>
                <p:nvPr/>
              </p:nvSpPr>
              <p:spPr>
                <a:xfrm>
                  <a:off x="132656" y="2636912"/>
                  <a:ext cx="8759824" cy="1697298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457200" lvl="0" indent="-457200">
                    <a:lnSpc>
                      <a:spcPct val="150000"/>
                    </a:lnSpc>
                    <a:spcBef>
                      <a:spcPts val="0"/>
                    </a:spcBef>
                    <a:buAutoNum type="arabicPeriod" startAt="4"/>
                  </a:pPr>
                  <a:r>
                    <a:rPr lang="zh-CN" altLang="en-US" sz="2000" b="1" dirty="0" smtClean="0"/>
                    <a:t>在图样上标注的孔的尺寸为</a:t>
                  </a:r>
                  <a:r>
                    <a:rPr lang="el-GR" altLang="zh-CN" sz="2000" b="1" i="1" dirty="0" smtClean="0">
                      <a:latin typeface="Cambria Math"/>
                      <a:ea typeface="Cambria Math"/>
                    </a:rPr>
                    <a:t>ϕ</a:t>
                  </a:r>
                  <a:r>
                    <a:rPr lang="en-US" altLang="zh-CN" sz="2000" b="1" dirty="0" smtClean="0">
                      <a:latin typeface="Cambria Math"/>
                      <a:ea typeface="Cambria Math"/>
                    </a:rPr>
                    <a:t>5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</m:ctrlPr>
                        </m:sSubSupPr>
                        <m:e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𝟎</m:t>
                          </m:r>
                        </m:e>
                        <m:sub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   </m:t>
                          </m:r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𝟎</m:t>
                          </m:r>
                        </m:sub>
                        <m:sup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𝟎</m:t>
                          </m:r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altLang="zh-CN" sz="2000" b="1" i="1" smtClean="0">
                              <a:latin typeface="Cambria Math"/>
                              <a:ea typeface="Cambria Math"/>
                            </a:rPr>
                            <m:t>𝟎𝟑𝟗</m:t>
                          </m:r>
                        </m:sup>
                      </m:sSubSup>
                    </m:oMath>
                  </a14:m>
                  <a:r>
                    <a:rPr lang="zh-CN" altLang="en-US" sz="2000" b="1" dirty="0" smtClean="0"/>
                    <a:t>  ，它轴线位置度公差为                  </a:t>
                  </a:r>
                  <a:endParaRPr lang="en-US" altLang="zh-CN" sz="2000" b="1" dirty="0" smtClean="0"/>
                </a:p>
                <a:p>
                  <a:pPr marL="0" lvl="0" inden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en-US" altLang="zh-CN" sz="2000" b="1" dirty="0" smtClean="0"/>
                    <a:t>                                              ,</a:t>
                  </a:r>
                  <a:r>
                    <a:rPr lang="zh-CN" altLang="en-US" sz="2000" b="1" dirty="0" smtClean="0"/>
                    <a:t>试问该孔的最大实体尺寸、最小实体尺寸是多少？</a:t>
                  </a:r>
                  <a:endParaRPr lang="en-US" altLang="zh-CN" sz="2000" b="1" dirty="0" smtClean="0"/>
                </a:p>
                <a:p>
                  <a:pPr marL="0" lvl="0" inden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en-US" altLang="zh-CN" sz="2000" b="1" dirty="0"/>
                    <a:t> </a:t>
                  </a:r>
                  <a:r>
                    <a:rPr lang="en-US" altLang="zh-CN" sz="2000" b="1" dirty="0" smtClean="0"/>
                    <a:t>       </a:t>
                  </a:r>
                  <a:r>
                    <a:rPr lang="zh-CN" altLang="en-US" sz="2000" b="1" dirty="0" smtClean="0"/>
                    <a:t>边界名称叫什么？边界尺寸是多少？画出相关要求的动态公差带图。</a:t>
                  </a:r>
                  <a:endParaRPr lang="en-US" altLang="zh-CN" sz="2000" b="1" dirty="0"/>
                </a:p>
                <a:p>
                  <a:pPr marL="0" lvl="0" inden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en-US" altLang="zh-CN" sz="2000" b="1" dirty="0" smtClean="0"/>
                    <a:t>                                                       </a:t>
                  </a:r>
                  <a:r>
                    <a:rPr lang="zh-CN" altLang="en-US" sz="2000" b="1" dirty="0" smtClean="0"/>
                    <a:t>                                                       </a:t>
                  </a:r>
                  <a:endParaRPr lang="zh-CN" altLang="en-US" sz="2000" b="1" dirty="0"/>
                </a:p>
              </p:txBody>
            </p:sp>
          </mc:Choice>
          <mc:Fallback xmlns="">
            <p:sp>
              <p:nvSpPr>
                <p:cNvPr id="10" name="内容占位符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2656" y="2636912"/>
                  <a:ext cx="8759824" cy="1697298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76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2" name="组合 21"/>
            <p:cNvGrpSpPr/>
            <p:nvPr/>
          </p:nvGrpSpPr>
          <p:grpSpPr>
            <a:xfrm>
              <a:off x="539552" y="3212976"/>
              <a:ext cx="2304256" cy="457200"/>
              <a:chOff x="1312169" y="5229200"/>
              <a:chExt cx="2304256" cy="45720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312169" y="5264448"/>
                <a:ext cx="2304256" cy="421952"/>
                <a:chOff x="4116251" y="2647008"/>
                <a:chExt cx="2304256" cy="421952"/>
              </a:xfrm>
            </p:grpSpPr>
            <p:pic>
              <p:nvPicPr>
                <p:cNvPr id="18" name="Picture 90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16116" y="2708920"/>
                  <a:ext cx="252028" cy="26454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9" name="Picture 91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10063" y="2663007"/>
                  <a:ext cx="405953" cy="4059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0" name="TextBox 19"/>
                <p:cNvSpPr txBox="1"/>
                <p:nvPr/>
              </p:nvSpPr>
              <p:spPr>
                <a:xfrm>
                  <a:off x="4116251" y="2647008"/>
                  <a:ext cx="2304256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/>
                    <a:t>             </a:t>
                  </a:r>
                  <a:r>
                    <a:rPr lang="el-GR" altLang="zh-CN" i="1" dirty="0" smtClean="0"/>
                    <a:t>Φ</a:t>
                  </a:r>
                  <a:r>
                    <a:rPr lang="en-US" altLang="zh-CN" dirty="0" smtClean="0"/>
                    <a:t>0.03          </a:t>
                  </a:r>
                  <a:r>
                    <a:rPr lang="en-US" altLang="zh-CN" i="1" dirty="0" smtClean="0"/>
                    <a:t>A </a:t>
                  </a:r>
                  <a:endParaRPr lang="zh-CN" altLang="en-US" i="1" dirty="0"/>
                </a:p>
              </p:txBody>
            </p:sp>
          </p:grpSp>
          <p:sp>
            <p:nvSpPr>
              <p:cNvPr id="15" name="矩形 14"/>
              <p:cNvSpPr/>
              <p:nvPr/>
            </p:nvSpPr>
            <p:spPr>
              <a:xfrm>
                <a:off x="1480791" y="5229200"/>
                <a:ext cx="2063626" cy="45720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flipV="1">
                <a:off x="2055950" y="5254352"/>
                <a:ext cx="0" cy="43204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3136070" y="5254352"/>
                <a:ext cx="0" cy="43204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14800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80095" y="854720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四</a:t>
            </a:r>
            <a:r>
              <a:rPr lang="zh-CN" altLang="en-US" sz="2000" b="1" dirty="0" smtClean="0"/>
              <a:t>、计算题     </a:t>
            </a:r>
            <a:r>
              <a:rPr lang="en-US" altLang="zh-CN" sz="2000" b="1" dirty="0" smtClean="0"/>
              <a:t>(12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08087" y="1214760"/>
            <a:ext cx="8329627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       按</a:t>
            </a:r>
            <a:r>
              <a:rPr lang="el-GR" altLang="zh-CN" sz="2000" b="1" i="1" dirty="0" smtClean="0"/>
              <a:t>Φ</a:t>
            </a:r>
            <a:r>
              <a:rPr lang="en-US" altLang="zh-CN" sz="2000" b="1" dirty="0" smtClean="0"/>
              <a:t>30M8</a:t>
            </a:r>
            <a:r>
              <a:rPr lang="zh-CN" altLang="en-US" sz="2000" b="1" dirty="0" smtClean="0"/>
              <a:t>加工一孔，加工后测得的尺寸为</a:t>
            </a:r>
            <a:r>
              <a:rPr lang="el-GR" altLang="zh-CN" sz="2000" b="1" dirty="0" smtClean="0"/>
              <a:t>Φ</a:t>
            </a:r>
            <a:r>
              <a:rPr lang="en-US" altLang="zh-CN" sz="2000" b="1" dirty="0" smtClean="0"/>
              <a:t>29.975mm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80678" y="1646808"/>
            <a:ext cx="8612385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）查表确定该孔的极限尺寸，并判断所加工的孔是否合格？为什么？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80678" y="2132862"/>
            <a:ext cx="8612385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 smtClean="0"/>
              <a:t>）若</a:t>
            </a:r>
            <a:r>
              <a:rPr lang="el-GR" altLang="zh-CN" sz="2000" b="1" i="1" dirty="0"/>
              <a:t>Φ</a:t>
            </a:r>
            <a:r>
              <a:rPr lang="en-US" altLang="zh-CN" sz="2000" b="1" dirty="0"/>
              <a:t>30M8</a:t>
            </a:r>
            <a:r>
              <a:rPr lang="zh-CN" altLang="en-US" sz="2000" b="1" dirty="0" smtClean="0"/>
              <a:t>与</a:t>
            </a:r>
            <a:r>
              <a:rPr lang="el-GR" altLang="zh-CN" sz="2000" b="1" i="1" dirty="0"/>
              <a:t>Φ</a:t>
            </a:r>
            <a:r>
              <a:rPr lang="en-US" altLang="zh-CN" sz="2000" b="1" dirty="0" smtClean="0"/>
              <a:t>30h7 </a:t>
            </a:r>
            <a:r>
              <a:rPr lang="zh-CN" altLang="en-US" sz="2000" b="1" dirty="0" smtClean="0"/>
              <a:t>的轴配合，查表确定轴的上偏差、下偏差。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23528" y="2585219"/>
            <a:ext cx="8612385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）求该孔、轴配合的最大间隙和最大过盈。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23528" y="3014954"/>
            <a:ext cx="8041595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）画出</a:t>
            </a:r>
            <a:r>
              <a:rPr lang="el-GR" altLang="zh-CN" sz="2000" b="1" i="1" dirty="0"/>
              <a:t>Φ</a:t>
            </a:r>
            <a:r>
              <a:rPr lang="en-US" altLang="zh-CN" sz="2000" b="1" dirty="0" smtClean="0"/>
              <a:t>30M8</a:t>
            </a:r>
            <a:r>
              <a:rPr lang="en-US" altLang="zh-CN" sz="2000" b="1" dirty="0"/>
              <a:t>/</a:t>
            </a:r>
            <a:r>
              <a:rPr lang="el-GR" altLang="zh-CN" sz="2000" b="1" i="1" dirty="0" smtClean="0"/>
              <a:t>Φ</a:t>
            </a:r>
            <a:r>
              <a:rPr lang="en-US" altLang="zh-CN" sz="2000" b="1" dirty="0"/>
              <a:t>30h7 </a:t>
            </a:r>
            <a:r>
              <a:rPr lang="zh-CN" altLang="en-US" sz="2000" b="1" dirty="0" smtClean="0"/>
              <a:t>配合的尺寸公差带图，并判定配合类型。</a:t>
            </a:r>
            <a:endParaRPr lang="zh-CN" altLang="en-US" sz="2000" b="1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833662"/>
              </p:ext>
            </p:extLst>
          </p:nvPr>
        </p:nvGraphicFramePr>
        <p:xfrm>
          <a:off x="856159" y="3807048"/>
          <a:ext cx="4176465" cy="175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064"/>
                <a:gridCol w="648072"/>
                <a:gridCol w="720080"/>
                <a:gridCol w="792089"/>
                <a:gridCol w="792088"/>
                <a:gridCol w="648072"/>
              </a:tblGrid>
              <a:tr h="370840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公称尺寸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       /mm</a:t>
                      </a:r>
                      <a:endParaRPr lang="zh-CN" altLang="en-US" b="1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M</a:t>
                      </a:r>
                      <a:r>
                        <a:rPr lang="zh-CN" altLang="en-US" b="1" dirty="0" smtClean="0"/>
                        <a:t>基本偏差</a:t>
                      </a:r>
                      <a:r>
                        <a:rPr lang="en-US" altLang="zh-CN" b="1" dirty="0" smtClean="0"/>
                        <a:t>ES/</a:t>
                      </a:r>
                      <a:r>
                        <a:rPr lang="en-US" altLang="zh-CN" b="1" dirty="0" err="1" smtClean="0"/>
                        <a:t>μm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l-GR" altLang="zh-CN" b="1" dirty="0" smtClean="0"/>
                        <a:t>Δ</a:t>
                      </a:r>
                      <a:r>
                        <a:rPr lang="zh-CN" altLang="en-US" b="1" dirty="0" smtClean="0"/>
                        <a:t>值</a:t>
                      </a:r>
                      <a:r>
                        <a:rPr lang="en-US" altLang="zh-CN" b="1" dirty="0" smtClean="0"/>
                        <a:t>/</a:t>
                      </a:r>
                      <a:r>
                        <a:rPr lang="en-US" altLang="zh-CN" b="1" dirty="0" err="1" smtClean="0"/>
                        <a:t>μm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≤</a:t>
                      </a:r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&gt;IT8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-8+</a:t>
                      </a:r>
                      <a:r>
                        <a:rPr lang="el-GR" altLang="zh-CN" b="1" dirty="0" smtClean="0"/>
                        <a:t>Δ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12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-9+</a:t>
                      </a:r>
                      <a:r>
                        <a:rPr lang="el-GR" altLang="zh-CN" b="1" dirty="0" smtClean="0"/>
                        <a:t>Δ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-9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9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14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356187"/>
              </p:ext>
            </p:extLst>
          </p:nvPr>
        </p:nvGraphicFramePr>
        <p:xfrm>
          <a:off x="5213332" y="3807048"/>
          <a:ext cx="3563707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5395"/>
                <a:gridCol w="720080"/>
                <a:gridCol w="720080"/>
                <a:gridCol w="792088"/>
                <a:gridCol w="576064"/>
              </a:tblGrid>
              <a:tr h="370840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公称尺寸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     /mm</a:t>
                      </a:r>
                      <a:endParaRPr lang="zh-CN" altLang="en-US" b="1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标准公差等级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IT9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大于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至</a:t>
                      </a:r>
                      <a:endParaRPr lang="zh-CN" altLang="en-US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标准公差值</a:t>
                      </a:r>
                      <a:r>
                        <a:rPr lang="en-US" altLang="zh-CN" b="1" dirty="0" smtClean="0"/>
                        <a:t>/</a:t>
                      </a:r>
                      <a:r>
                        <a:rPr lang="en-US" altLang="zh-CN" b="1" dirty="0" err="1" smtClean="0"/>
                        <a:t>μm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52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39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62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054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48420" y="6492875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五</a:t>
            </a:r>
            <a:r>
              <a:rPr lang="zh-CN" altLang="en-US" sz="2000" b="1" dirty="0" smtClean="0"/>
              <a:t>、填表题  </a:t>
            </a:r>
            <a:r>
              <a:rPr lang="en-US" altLang="zh-CN" sz="2000" b="1" dirty="0" smtClean="0"/>
              <a:t>(12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7544" y="1268760"/>
            <a:ext cx="8329627" cy="486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根据下图所示的几何公差要求题写下表。</a:t>
            </a:r>
            <a:endParaRPr lang="zh-CN" altLang="en-US" sz="2000" b="1" dirty="0"/>
          </a:p>
        </p:txBody>
      </p:sp>
      <p:grpSp>
        <p:nvGrpSpPr>
          <p:cNvPr id="13328" name="组合 13327"/>
          <p:cNvGrpSpPr/>
          <p:nvPr/>
        </p:nvGrpSpPr>
        <p:grpSpPr>
          <a:xfrm>
            <a:off x="509067" y="1907540"/>
            <a:ext cx="2622773" cy="1890792"/>
            <a:chOff x="509067" y="1115452"/>
            <a:chExt cx="2622773" cy="1890792"/>
          </a:xfrm>
        </p:grpSpPr>
        <p:grpSp>
          <p:nvGrpSpPr>
            <p:cNvPr id="13318" name="组合 13317"/>
            <p:cNvGrpSpPr/>
            <p:nvPr/>
          </p:nvGrpSpPr>
          <p:grpSpPr>
            <a:xfrm>
              <a:off x="509067" y="1115452"/>
              <a:ext cx="2622773" cy="1449452"/>
              <a:chOff x="509067" y="1115452"/>
              <a:chExt cx="2622773" cy="1449452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509067" y="1628800"/>
                <a:ext cx="2622773" cy="936104"/>
                <a:chOff x="509067" y="1625960"/>
                <a:chExt cx="2622773" cy="936104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1187624" y="1625960"/>
                  <a:ext cx="1944216" cy="936104"/>
                </a:xfrm>
                <a:prstGeom prst="rect">
                  <a:avLst/>
                </a:pr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" name="直接连接符 7"/>
                <p:cNvCxnSpPr/>
                <p:nvPr/>
              </p:nvCxnSpPr>
              <p:spPr>
                <a:xfrm>
                  <a:off x="683568" y="1625960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691047" y="2562064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箭头连接符 12"/>
                <p:cNvCxnSpPr/>
                <p:nvPr/>
              </p:nvCxnSpPr>
              <p:spPr>
                <a:xfrm>
                  <a:off x="971600" y="1625960"/>
                  <a:ext cx="0" cy="936104"/>
                </a:xfrm>
                <a:prstGeom prst="straightConnector1">
                  <a:avLst/>
                </a:prstGeom>
                <a:ln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3319" name="Picture 7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067" y="1628800"/>
                  <a:ext cx="390525" cy="914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52" name="组合 51"/>
              <p:cNvGrpSpPr/>
              <p:nvPr/>
            </p:nvGrpSpPr>
            <p:grpSpPr>
              <a:xfrm>
                <a:off x="1268548" y="1115452"/>
                <a:ext cx="1242000" cy="369332"/>
                <a:chOff x="1268548" y="525144"/>
                <a:chExt cx="1242000" cy="369332"/>
              </a:xfrm>
            </p:grpSpPr>
            <p:sp>
              <p:nvSpPr>
                <p:cNvPr id="53" name="TextBox 52"/>
                <p:cNvSpPr txBox="1"/>
                <p:nvPr/>
              </p:nvSpPr>
              <p:spPr>
                <a:xfrm>
                  <a:off x="1268548" y="525144"/>
                  <a:ext cx="1242000" cy="36933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>
                      <a:latin typeface="Batang" pitchFamily="18" charset="-127"/>
                      <a:ea typeface="Batang" pitchFamily="18" charset="-127"/>
                    </a:rPr>
                    <a:t>    </a:t>
                  </a:r>
                  <a:r>
                    <a:rPr lang="el-GR" altLang="zh-CN" i="1" dirty="0" smtClean="0">
                      <a:latin typeface="Batang" pitchFamily="18" charset="-127"/>
                      <a:ea typeface="Batang" pitchFamily="18" charset="-127"/>
                    </a:rPr>
                    <a:t>φ</a:t>
                  </a:r>
                  <a:r>
                    <a:rPr lang="en-US" altLang="zh-CN" i="1" dirty="0" smtClean="0">
                      <a:latin typeface="Batang" pitchFamily="18" charset="-127"/>
                      <a:ea typeface="Batang" pitchFamily="18" charset="-127"/>
                    </a:rPr>
                    <a:t> </a:t>
                  </a:r>
                  <a:r>
                    <a:rPr lang="en-US" altLang="zh-CN" dirty="0" smtClean="0"/>
                    <a:t>0.015</a:t>
                  </a:r>
                  <a:endParaRPr lang="zh-CN" altLang="en-US" i="1" dirty="0"/>
                </a:p>
              </p:txBody>
            </p:sp>
            <p:pic>
              <p:nvPicPr>
                <p:cNvPr id="54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1640" y="640879"/>
                  <a:ext cx="247650" cy="123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55" name="直接连接符 54"/>
                <p:cNvCxnSpPr/>
                <p:nvPr/>
              </p:nvCxnSpPr>
              <p:spPr>
                <a:xfrm>
                  <a:off x="1619672" y="525144"/>
                  <a:ext cx="0" cy="3693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直接连接符 31"/>
              <p:cNvCxnSpPr>
                <a:endCxn id="53" idx="1"/>
              </p:cNvCxnSpPr>
              <p:nvPr/>
            </p:nvCxnSpPr>
            <p:spPr>
              <a:xfrm>
                <a:off x="964121" y="1281708"/>
                <a:ext cx="304427" cy="1841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14" name="直接箭头连接符 13313"/>
              <p:cNvCxnSpPr/>
              <p:nvPr/>
            </p:nvCxnSpPr>
            <p:spPr>
              <a:xfrm>
                <a:off x="971600" y="1281707"/>
                <a:ext cx="0" cy="34709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327" name="TextBox 13326"/>
            <p:cNvSpPr txBox="1"/>
            <p:nvPr/>
          </p:nvSpPr>
          <p:spPr>
            <a:xfrm>
              <a:off x="1619672" y="2636912"/>
              <a:ext cx="7677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 </a:t>
              </a:r>
              <a:r>
                <a:rPr lang="en-US" altLang="zh-CN" b="1" dirty="0" smtClean="0"/>
                <a:t>1    </a:t>
              </a:r>
              <a:endParaRPr lang="zh-CN" altLang="en-US" b="1" dirty="0"/>
            </a:p>
          </p:txBody>
        </p:sp>
      </p:grpSp>
      <p:grpSp>
        <p:nvGrpSpPr>
          <p:cNvPr id="13329" name="组合 13328"/>
          <p:cNvGrpSpPr/>
          <p:nvPr/>
        </p:nvGrpSpPr>
        <p:grpSpPr>
          <a:xfrm>
            <a:off x="3320970" y="2073796"/>
            <a:ext cx="2622773" cy="1724536"/>
            <a:chOff x="3320970" y="1281708"/>
            <a:chExt cx="2622773" cy="1724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3320970" y="1281708"/>
              <a:ext cx="2622773" cy="1283196"/>
              <a:chOff x="3320970" y="1281708"/>
              <a:chExt cx="2622773" cy="128319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3320970" y="1628800"/>
                <a:ext cx="2622773" cy="936104"/>
                <a:chOff x="509067" y="1625960"/>
                <a:chExt cx="2622773" cy="936104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1187624" y="1625960"/>
                  <a:ext cx="1944216" cy="936104"/>
                </a:xfrm>
                <a:prstGeom prst="rect">
                  <a:avLst/>
                </a:pr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>
                  <a:off x="683568" y="1625960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691047" y="2562064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箭头连接符 48"/>
                <p:cNvCxnSpPr/>
                <p:nvPr/>
              </p:nvCxnSpPr>
              <p:spPr>
                <a:xfrm>
                  <a:off x="971600" y="1625960"/>
                  <a:ext cx="0" cy="936104"/>
                </a:xfrm>
                <a:prstGeom prst="straightConnector1">
                  <a:avLst/>
                </a:prstGeom>
                <a:ln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0" name="Picture 7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067" y="1628800"/>
                  <a:ext cx="390525" cy="914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62" name="Picture 8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3400822" y="1300758"/>
                <a:ext cx="419100" cy="381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0" name="TextBox 79"/>
            <p:cNvSpPr txBox="1"/>
            <p:nvPr/>
          </p:nvSpPr>
          <p:spPr>
            <a:xfrm>
              <a:off x="4572000" y="2636912"/>
              <a:ext cx="875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 </a:t>
              </a:r>
              <a:r>
                <a:rPr lang="en-US" altLang="zh-CN" b="1" dirty="0" smtClean="0"/>
                <a:t> 2  </a:t>
              </a:r>
              <a:endParaRPr lang="zh-CN" altLang="en-US" b="1" dirty="0"/>
            </a:p>
          </p:txBody>
        </p:sp>
      </p:grpSp>
      <p:grpSp>
        <p:nvGrpSpPr>
          <p:cNvPr id="13330" name="组合 13329"/>
          <p:cNvGrpSpPr/>
          <p:nvPr/>
        </p:nvGrpSpPr>
        <p:grpSpPr>
          <a:xfrm>
            <a:off x="6125691" y="1865487"/>
            <a:ext cx="2622773" cy="1932845"/>
            <a:chOff x="6125691" y="1073399"/>
            <a:chExt cx="2622773" cy="1932845"/>
          </a:xfrm>
        </p:grpSpPr>
        <p:grpSp>
          <p:nvGrpSpPr>
            <p:cNvPr id="13326" name="组合 13325"/>
            <p:cNvGrpSpPr/>
            <p:nvPr/>
          </p:nvGrpSpPr>
          <p:grpSpPr>
            <a:xfrm>
              <a:off x="6125691" y="1073399"/>
              <a:ext cx="2622773" cy="1491505"/>
              <a:chOff x="6125691" y="1073399"/>
              <a:chExt cx="2622773" cy="1491505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6125691" y="1628800"/>
                <a:ext cx="2622773" cy="936104"/>
                <a:chOff x="509067" y="1625960"/>
                <a:chExt cx="2622773" cy="93610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187624" y="1625960"/>
                  <a:ext cx="1944216" cy="936104"/>
                </a:xfrm>
                <a:prstGeom prst="rect">
                  <a:avLst/>
                </a:prstGeom>
                <a:noFill/>
                <a:ln w="5715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683568" y="1625960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691047" y="2562064"/>
                  <a:ext cx="64807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箭头连接符 42"/>
                <p:cNvCxnSpPr/>
                <p:nvPr/>
              </p:nvCxnSpPr>
              <p:spPr>
                <a:xfrm>
                  <a:off x="971600" y="1625960"/>
                  <a:ext cx="0" cy="936104"/>
                </a:xfrm>
                <a:prstGeom prst="straightConnector1">
                  <a:avLst/>
                </a:prstGeom>
                <a:ln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4" name="Picture 7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9067" y="1628800"/>
                  <a:ext cx="390525" cy="914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57" name="组合 56"/>
              <p:cNvGrpSpPr/>
              <p:nvPr/>
            </p:nvGrpSpPr>
            <p:grpSpPr>
              <a:xfrm>
                <a:off x="6948264" y="1073399"/>
                <a:ext cx="1583854" cy="483393"/>
                <a:chOff x="1268548" y="598014"/>
                <a:chExt cx="1583854" cy="483393"/>
              </a:xfrm>
            </p:grpSpPr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360415" y="598014"/>
                  <a:ext cx="483393" cy="483393"/>
                </a:xfrm>
                <a:prstGeom prst="rect">
                  <a:avLst/>
                </a:prstGeom>
              </p:spPr>
            </p:pic>
            <p:sp>
              <p:nvSpPr>
                <p:cNvPr id="59" name="TextBox 58"/>
                <p:cNvSpPr txBox="1"/>
                <p:nvPr/>
              </p:nvSpPr>
              <p:spPr>
                <a:xfrm>
                  <a:off x="1268548" y="646486"/>
                  <a:ext cx="1583854" cy="36933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>
                      <a:latin typeface="Batang" pitchFamily="18" charset="-127"/>
                      <a:ea typeface="Batang" pitchFamily="18" charset="-127"/>
                    </a:rPr>
                    <a:t>    </a:t>
                  </a:r>
                  <a:r>
                    <a:rPr lang="el-GR" altLang="zh-CN" i="1" dirty="0" smtClean="0">
                      <a:latin typeface="Batang" pitchFamily="18" charset="-127"/>
                      <a:ea typeface="Batang" pitchFamily="18" charset="-127"/>
                    </a:rPr>
                    <a:t>φ</a:t>
                  </a:r>
                  <a:r>
                    <a:rPr lang="en-US" altLang="zh-CN" i="1" dirty="0" smtClean="0">
                      <a:latin typeface="Batang" pitchFamily="18" charset="-127"/>
                      <a:ea typeface="Batang" pitchFamily="18" charset="-127"/>
                    </a:rPr>
                    <a:t> </a:t>
                  </a:r>
                  <a:r>
                    <a:rPr lang="en-US" altLang="zh-CN" dirty="0" smtClean="0"/>
                    <a:t>0.015  </a:t>
                  </a:r>
                  <a:endParaRPr lang="zh-CN" altLang="en-US" i="1" dirty="0"/>
                </a:p>
              </p:txBody>
            </p:sp>
            <p:pic>
              <p:nvPicPr>
                <p:cNvPr id="60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1640" y="762221"/>
                  <a:ext cx="247650" cy="123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61" name="直接连接符 60"/>
                <p:cNvCxnSpPr/>
                <p:nvPr/>
              </p:nvCxnSpPr>
              <p:spPr>
                <a:xfrm>
                  <a:off x="1619672" y="646486"/>
                  <a:ext cx="0" cy="3693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323" name="直接连接符 13322"/>
              <p:cNvCxnSpPr/>
              <p:nvPr/>
            </p:nvCxnSpPr>
            <p:spPr>
              <a:xfrm>
                <a:off x="6588224" y="1281708"/>
                <a:ext cx="38743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25" name="直接箭头连接符 13324"/>
              <p:cNvCxnSpPr/>
              <p:nvPr/>
            </p:nvCxnSpPr>
            <p:spPr>
              <a:xfrm>
                <a:off x="6588224" y="1281708"/>
                <a:ext cx="0" cy="34709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TextBox 80"/>
            <p:cNvSpPr txBox="1"/>
            <p:nvPr/>
          </p:nvSpPr>
          <p:spPr>
            <a:xfrm>
              <a:off x="7224645" y="2636912"/>
              <a:ext cx="8757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 </a:t>
              </a:r>
              <a:r>
                <a:rPr lang="en-US" altLang="zh-CN" b="1" dirty="0" smtClean="0"/>
                <a:t> 3  </a:t>
              </a:r>
              <a:endParaRPr lang="zh-CN" altLang="en-US" b="1" dirty="0"/>
            </a:p>
          </p:txBody>
        </p:sp>
      </p:grpSp>
      <p:graphicFrame>
        <p:nvGraphicFramePr>
          <p:cNvPr id="13331" name="表格 133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474400"/>
              </p:ext>
            </p:extLst>
          </p:nvPr>
        </p:nvGraphicFramePr>
        <p:xfrm>
          <a:off x="751149" y="4196680"/>
          <a:ext cx="7853299" cy="175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1234"/>
                <a:gridCol w="1195441"/>
                <a:gridCol w="887027"/>
                <a:gridCol w="1426643"/>
                <a:gridCol w="1598922"/>
                <a:gridCol w="17040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/>
                        <a:t>图样</a:t>
                      </a:r>
                      <a:endParaRPr lang="en-US" altLang="zh-CN" sz="1800" b="1" dirty="0" smtClean="0"/>
                    </a:p>
                    <a:p>
                      <a:pPr algn="ctr"/>
                      <a:r>
                        <a:rPr lang="zh-CN" altLang="en-US" sz="1800" b="1" dirty="0" smtClean="0"/>
                        <a:t>序号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  采用的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公差原则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理想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边界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边界尺寸   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  </a:t>
                      </a:r>
                      <a:r>
                        <a:rPr lang="zh-CN" altLang="en-US" b="1" dirty="0" smtClean="0"/>
                        <a:t>  </a:t>
                      </a:r>
                      <a:r>
                        <a:rPr lang="en-US" altLang="zh-CN" b="1" dirty="0" smtClean="0"/>
                        <a:t>/mm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允许最大的几何公差值</a:t>
                      </a:r>
                      <a:r>
                        <a:rPr lang="en-US" altLang="zh-CN" b="1" dirty="0" smtClean="0"/>
                        <a:t>/mm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轴的合格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条件</a:t>
                      </a:r>
                      <a:r>
                        <a:rPr lang="en-US" altLang="zh-CN" b="1" dirty="0" smtClean="0"/>
                        <a:t>/mm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0181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42856" y="6375995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34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405975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六</a:t>
            </a:r>
            <a:r>
              <a:rPr lang="zh-CN" altLang="en-US" sz="2000" b="1" dirty="0" smtClean="0"/>
              <a:t>、标注题  </a:t>
            </a:r>
            <a:r>
              <a:rPr lang="en-US" altLang="zh-CN" sz="2000" b="1" dirty="0" smtClean="0"/>
              <a:t>(15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7544" y="766015"/>
            <a:ext cx="8329627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        下图所示为经切削加工的一个零件，试将下列几何公差和表面粗糙度轮廓的要求标注在图上。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73299" y="1702119"/>
            <a:ext cx="5621882" cy="1278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180h6</a:t>
            </a:r>
            <a:r>
              <a:rPr lang="zh-CN" altLang="en-US" sz="2000" b="1" dirty="0" smtClean="0"/>
              <a:t>采用包容要求，其轴线相对于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150H7</a:t>
            </a:r>
            <a:r>
              <a:rPr lang="zh-CN" altLang="en-US" sz="2000" b="1" dirty="0" smtClean="0"/>
              <a:t>基准轴线的同轴度公差为</a:t>
            </a:r>
            <a:r>
              <a:rPr lang="en-US" altLang="zh-CN" sz="2000" b="1" dirty="0" smtClean="0"/>
              <a:t>0.04</a:t>
            </a:r>
            <a:r>
              <a:rPr lang="zh-CN" altLang="en-US" sz="2000" b="1" dirty="0" smtClean="0"/>
              <a:t>，其表面粗糙度轮廓</a:t>
            </a:r>
            <a:r>
              <a:rPr lang="en-US" altLang="zh-CN" sz="2000" b="1" i="1" dirty="0" smtClean="0"/>
              <a:t>Ra</a:t>
            </a:r>
            <a:r>
              <a:rPr lang="zh-CN" altLang="en-US" sz="2000" b="1" dirty="0" smtClean="0"/>
              <a:t>上限值为</a:t>
            </a:r>
            <a:r>
              <a:rPr lang="en-US" altLang="zh-CN" sz="2000" b="1" dirty="0" smtClean="0"/>
              <a:t>1.6μm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181" y="1558103"/>
            <a:ext cx="258127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内容占位符 2"/>
          <p:cNvSpPr txBox="1">
            <a:spLocks/>
          </p:cNvSpPr>
          <p:nvPr/>
        </p:nvSpPr>
        <p:spPr>
          <a:xfrm>
            <a:off x="467544" y="3159096"/>
            <a:ext cx="5621882" cy="9912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 smtClean="0"/>
              <a:t>）端面</a:t>
            </a:r>
            <a:r>
              <a:rPr lang="en-US" altLang="zh-CN" sz="2000" b="1" i="1" dirty="0" smtClean="0"/>
              <a:t>A</a:t>
            </a:r>
            <a:r>
              <a:rPr lang="zh-CN" altLang="en-US" sz="2000" b="1" dirty="0" smtClean="0"/>
              <a:t>相对于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/>
              <a:t>150H7</a:t>
            </a:r>
            <a:r>
              <a:rPr lang="zh-CN" altLang="en-US" sz="2000" b="1" dirty="0"/>
              <a:t>基准</a:t>
            </a:r>
            <a:r>
              <a:rPr lang="zh-CN" altLang="en-US" sz="2000" b="1" dirty="0" smtClean="0"/>
              <a:t>轴线圆跳动公差为</a:t>
            </a:r>
            <a:r>
              <a:rPr lang="en-US" altLang="zh-CN" sz="2000" b="1" dirty="0" smtClean="0"/>
              <a:t>0.08</a:t>
            </a:r>
            <a:r>
              <a:rPr lang="zh-CN" altLang="en-US" sz="2000" b="1" dirty="0" smtClean="0"/>
              <a:t>，其表面粗糙度轮廓</a:t>
            </a:r>
            <a:r>
              <a:rPr lang="en-US" altLang="zh-CN" sz="2000" b="1" i="1" dirty="0" smtClean="0"/>
              <a:t>Ra</a:t>
            </a:r>
            <a:r>
              <a:rPr lang="zh-CN" altLang="en-US" sz="2000" b="1" dirty="0" smtClean="0"/>
              <a:t>的最大值为</a:t>
            </a:r>
            <a:r>
              <a:rPr lang="en-US" altLang="zh-CN" sz="2000" b="1" dirty="0" smtClean="0"/>
              <a:t>3.2</a:t>
            </a:r>
            <a:r>
              <a:rPr lang="en-US" altLang="zh-CN" sz="2000" b="1" dirty="0"/>
              <a:t>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467544" y="4006375"/>
            <a:ext cx="5621882" cy="9912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4×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 φ</a:t>
            </a:r>
            <a:r>
              <a:rPr lang="en-US" altLang="zh-CN" sz="2000" b="1" dirty="0" smtClean="0"/>
              <a:t>10</a:t>
            </a:r>
            <a:r>
              <a:rPr lang="zh-CN" altLang="en-US" sz="2000" b="1" dirty="0" smtClean="0"/>
              <a:t>的轴线相对于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/>
              <a:t>150H7</a:t>
            </a:r>
            <a:r>
              <a:rPr lang="zh-CN" altLang="en-US" sz="2000" b="1" dirty="0"/>
              <a:t>基准</a:t>
            </a:r>
            <a:r>
              <a:rPr lang="zh-CN" altLang="en-US" sz="2000" b="1" dirty="0" smtClean="0"/>
              <a:t>轴线的位置度公差为</a:t>
            </a:r>
            <a:r>
              <a:rPr lang="en-US" altLang="zh-CN" sz="2000" b="1" dirty="0" smtClean="0"/>
              <a:t>0.1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467544" y="4865311"/>
            <a:ext cx="5621882" cy="9912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）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 φ</a:t>
            </a:r>
            <a:r>
              <a:rPr lang="en-US" altLang="zh-CN" sz="2000" b="1" dirty="0" smtClean="0"/>
              <a:t>150H7</a:t>
            </a:r>
            <a:r>
              <a:rPr lang="zh-CN" altLang="en-US" sz="2000" b="1" dirty="0" smtClean="0"/>
              <a:t>孔的圆度公差为</a:t>
            </a:r>
            <a:r>
              <a:rPr lang="en-US" altLang="zh-CN" sz="2000" b="1" dirty="0" smtClean="0"/>
              <a:t>0.004</a:t>
            </a:r>
            <a:r>
              <a:rPr lang="zh-CN" altLang="en-US" sz="2000" b="1" dirty="0" smtClean="0"/>
              <a:t>，其表面粗糙度轮廓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上限值为</a:t>
            </a:r>
            <a:r>
              <a:rPr lang="en-US" altLang="zh-CN" sz="2000" b="1" dirty="0" smtClean="0"/>
              <a:t>1.6μm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67544" y="5750073"/>
            <a:ext cx="5621882" cy="9912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）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zh-CN" altLang="en-US" sz="2000" b="1" dirty="0">
                <a:latin typeface="Batang" pitchFamily="18" charset="-127"/>
                <a:ea typeface="Batang" pitchFamily="18" charset="-127"/>
              </a:rPr>
              <a:t>其余</a:t>
            </a:r>
            <a:r>
              <a:rPr lang="zh-CN" altLang="en-US" sz="2000" b="1" dirty="0" smtClean="0"/>
              <a:t>表面粗糙度轮廓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上限值为</a:t>
            </a:r>
            <a:r>
              <a:rPr lang="en-US" altLang="zh-CN" sz="2000" b="1" dirty="0" smtClean="0"/>
              <a:t>12.5μm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6754574" y="5909210"/>
            <a:ext cx="1561841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</a:t>
            </a:r>
            <a:r>
              <a:rPr lang="zh-CN" altLang="en-US" sz="2000" b="1" dirty="0">
                <a:solidFill>
                  <a:srgbClr val="FF0000"/>
                </a:solidFill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004852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0" grpId="0"/>
      <p:bldP spid="12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模  拟  试  题 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5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39552" y="764704"/>
            <a:ext cx="5688632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000" b="1" dirty="0" smtClean="0"/>
              <a:t>一、</a:t>
            </a:r>
            <a:r>
              <a:rPr lang="zh-CN" altLang="en-US" sz="2000" b="1" dirty="0"/>
              <a:t>填空题</a:t>
            </a:r>
            <a:r>
              <a:rPr lang="zh-CN" altLang="zh-CN" sz="2000" b="1" dirty="0" smtClean="0"/>
              <a:t> </a:t>
            </a:r>
            <a:r>
              <a:rPr lang="zh-CN" altLang="zh-CN" sz="2000" b="1" dirty="0"/>
              <a:t>（每</a:t>
            </a:r>
            <a:r>
              <a:rPr lang="zh-CN" altLang="zh-CN" sz="2000" b="1" dirty="0" smtClean="0"/>
              <a:t>题</a:t>
            </a:r>
            <a:r>
              <a:rPr lang="en-US" altLang="zh-CN" sz="2000" b="1" dirty="0" smtClean="0"/>
              <a:t>0.5</a:t>
            </a:r>
            <a:r>
              <a:rPr lang="zh-CN" altLang="zh-CN" sz="2000" b="1" dirty="0" smtClean="0"/>
              <a:t>分</a:t>
            </a:r>
            <a:r>
              <a:rPr lang="zh-CN" altLang="zh-CN" sz="2000" b="1" dirty="0"/>
              <a:t>，共</a:t>
            </a:r>
            <a:r>
              <a:rPr lang="en-US" altLang="zh-CN" sz="2000" b="1" dirty="0" smtClean="0"/>
              <a:t>15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58974" y="1124744"/>
            <a:ext cx="8217482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Font typeface="Arial" pitchFamily="34" charset="0"/>
              <a:buAutoNum type="arabicPeriod"/>
            </a:pPr>
            <a:r>
              <a:rPr lang="zh-CN" altLang="en-US" sz="2000" b="1" dirty="0" smtClean="0"/>
              <a:t>零部件的互换性是指同一规格零部件按规定的技术要求制造，能够相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zh-CN" altLang="en-US" sz="2000" b="1" dirty="0" smtClean="0"/>
              <a:t>互替换使用，并 </a:t>
            </a:r>
            <a:r>
              <a:rPr lang="zh-CN" altLang="en-US" sz="2000" b="1" u="sng" dirty="0" smtClean="0"/>
              <a:t>                                </a:t>
            </a:r>
            <a:r>
              <a:rPr lang="zh-CN" altLang="en-US" sz="2000" b="1" dirty="0" smtClean="0"/>
              <a:t> 的性能。</a:t>
            </a:r>
            <a:endParaRPr lang="zh-CN" altLang="zh-CN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58974" y="1876276"/>
            <a:ext cx="8217482" cy="104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2"/>
            </a:pPr>
            <a:r>
              <a:rPr lang="zh-CN" altLang="en-US" sz="2000" b="1" dirty="0" smtClean="0"/>
              <a:t>优先数系的</a:t>
            </a:r>
            <a:r>
              <a:rPr lang="en-US" altLang="zh-CN" sz="2000" b="1" dirty="0" smtClean="0"/>
              <a:t>R20</a:t>
            </a:r>
            <a:r>
              <a:rPr lang="zh-CN" altLang="en-US" sz="2000" b="1" dirty="0" smtClean="0"/>
              <a:t>系列中的优先数，自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以后，每隔</a:t>
            </a:r>
            <a:r>
              <a:rPr lang="en-US" altLang="zh-CN" sz="2000" b="1" dirty="0" smtClean="0"/>
              <a:t>20</a:t>
            </a:r>
            <a:r>
              <a:rPr lang="zh-CN" altLang="en-US" sz="2000" b="1" dirty="0" smtClean="0"/>
              <a:t>个优先数，数值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   增加</a:t>
            </a:r>
            <a:r>
              <a:rPr lang="en-US" altLang="zh-CN" sz="2000" b="1" dirty="0" smtClean="0"/>
              <a:t>  </a:t>
            </a:r>
            <a:r>
              <a:rPr lang="en-US" altLang="zh-CN" sz="2000" b="1" u="sng" dirty="0" smtClean="0"/>
              <a:t>             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倍。</a:t>
            </a:r>
            <a:endParaRPr lang="zh-CN" altLang="zh-CN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67544" y="2812380"/>
            <a:ext cx="8217482" cy="1552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3"/>
            </a:pPr>
            <a:r>
              <a:rPr lang="zh-CN" altLang="en-US" sz="2000" b="1" dirty="0" smtClean="0"/>
              <a:t>计量器具的技术性能指标中，标尺分度值是指 </a:t>
            </a:r>
            <a:r>
              <a:rPr lang="zh-CN" altLang="en-US" sz="2000" b="1" u="sng" dirty="0" smtClean="0"/>
              <a:t>                                        </a:t>
            </a:r>
            <a:r>
              <a:rPr lang="zh-CN" altLang="en-US" sz="2000" b="1" dirty="0" smtClean="0"/>
              <a:t> 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标尺示值范围是指  </a:t>
            </a:r>
            <a:r>
              <a:rPr lang="zh-CN" altLang="en-US" sz="2000" b="1" u="sng" dirty="0" smtClean="0"/>
              <a:t>                                     </a:t>
            </a:r>
            <a:r>
              <a:rPr lang="zh-CN" altLang="en-US" sz="2000" b="1" dirty="0" smtClean="0"/>
              <a:t>     ，计量器具的测量范围是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 指 </a:t>
            </a:r>
            <a:r>
              <a:rPr lang="zh-CN" altLang="en-US" sz="2000" b="1" u="sng" dirty="0" smtClean="0"/>
              <a:t>                                       </a:t>
            </a:r>
            <a:r>
              <a:rPr lang="zh-CN" altLang="en-US" sz="2000" b="1" dirty="0" smtClean="0"/>
              <a:t>   。                    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endParaRPr lang="zh-CN" altLang="zh-CN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67544" y="4221088"/>
            <a:ext cx="8217482" cy="2376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4.  </a:t>
            </a:r>
            <a:r>
              <a:rPr lang="zh-CN" altLang="en-US" sz="2000" b="1" dirty="0" smtClean="0"/>
              <a:t>按</a:t>
            </a:r>
            <a:r>
              <a:rPr lang="en-US" altLang="zh-CN" sz="2000" b="1" dirty="0" smtClean="0"/>
              <a:t>GB/T1800.1━2009</a:t>
            </a:r>
            <a:r>
              <a:rPr lang="zh-CN" altLang="en-US" sz="2000" b="1" dirty="0" smtClean="0"/>
              <a:t>规定，线性尺寸的标准公差分为</a:t>
            </a:r>
            <a:r>
              <a:rPr lang="zh-CN" altLang="en-US" sz="2000" b="1" u="sng" dirty="0" smtClean="0"/>
              <a:t>                   </a:t>
            </a:r>
            <a:r>
              <a:rPr lang="en-US" altLang="zh-CN" sz="2000" b="1" u="sng" dirty="0" smtClean="0"/>
              <a:t>     </a:t>
            </a:r>
            <a:r>
              <a:rPr lang="zh-CN" altLang="en-US" sz="2000" b="1" dirty="0" smtClean="0"/>
              <a:t>二十个等级。</a:t>
            </a:r>
            <a:r>
              <a:rPr lang="zh-CN" altLang="en-US" sz="2000" b="1" dirty="0"/>
              <a:t>按</a:t>
            </a:r>
            <a:r>
              <a:rPr lang="en-US" altLang="zh-CN" sz="2000" b="1" dirty="0" smtClean="0"/>
              <a:t>GB/T307.3━2005</a:t>
            </a:r>
            <a:r>
              <a:rPr lang="zh-CN" altLang="en-US" sz="2000" b="1" dirty="0" smtClean="0"/>
              <a:t>规定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，向心轴承的公差等级分为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</a:t>
            </a:r>
            <a:r>
              <a:rPr lang="en-US" altLang="zh-CN" sz="2000" b="1" u="sng" dirty="0" smtClean="0"/>
              <a:t>                       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五个等级。</a:t>
            </a:r>
            <a:r>
              <a:rPr lang="zh-CN" altLang="en-US" sz="2000" b="1" dirty="0"/>
              <a:t>按</a:t>
            </a:r>
            <a:r>
              <a:rPr lang="en-US" altLang="zh-CN" sz="2000" b="1" dirty="0" smtClean="0"/>
              <a:t>GB/T10095━2008</a:t>
            </a:r>
            <a:r>
              <a:rPr lang="zh-CN" altLang="en-US" sz="2000" b="1" dirty="0" smtClean="0"/>
              <a:t>规定，渐开线圆柱齿轮的精度等级（除径向综合总偏差、一齿径向综合偏差外）分为 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</a:t>
            </a:r>
            <a:r>
              <a:rPr lang="en-US" altLang="zh-CN" sz="2000" b="1" u="sng" dirty="0" smtClean="0"/>
              <a:t>                    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十三个等级。                  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                         </a:t>
            </a:r>
            <a:r>
              <a:rPr lang="zh-CN" altLang="en-US" sz="2000" b="1" dirty="0" smtClean="0"/>
              <a:t>                                                                             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6572538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 build="p"/>
      <p:bldP spid="10" grpId="0" build="p"/>
      <p:bldP spid="11" grpId="0" build="p"/>
      <p:bldP spid="1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36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37270" y="188640"/>
            <a:ext cx="8217482" cy="1188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5"/>
            </a:pPr>
            <a:r>
              <a:rPr lang="zh-CN" altLang="en-US" sz="2000" b="1" dirty="0" smtClean="0"/>
              <a:t>孔在图样上标注为</a:t>
            </a:r>
            <a:r>
              <a:rPr lang="el-GR" altLang="zh-CN" sz="2000" b="1" dirty="0" smtClean="0"/>
              <a:t>Φ50</a:t>
            </a:r>
            <a:r>
              <a:rPr lang="en-US" altLang="zh-CN" sz="2000" b="1" dirty="0" smtClean="0"/>
              <a:t>JS8</a:t>
            </a:r>
            <a:r>
              <a:rPr lang="zh-CN" altLang="en-US" sz="2000" b="1" dirty="0" smtClean="0"/>
              <a:t>，已知</a:t>
            </a:r>
            <a:r>
              <a:rPr lang="en-US" altLang="zh-CN" sz="2000" b="1" dirty="0" smtClean="0"/>
              <a:t>IT8=39μm</a:t>
            </a:r>
            <a:r>
              <a:rPr lang="zh-CN" altLang="en-US" sz="2000" b="1" dirty="0" smtClean="0"/>
              <a:t>，则孔的最大实体尺寸为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en-US" altLang="zh-CN" sz="2000" b="1" u="sng" dirty="0" smtClean="0"/>
              <a:t>                   </a:t>
            </a:r>
            <a:r>
              <a:rPr lang="en-US" altLang="zh-CN" sz="2000" b="1" dirty="0" smtClean="0"/>
              <a:t>    mm,</a:t>
            </a:r>
            <a:r>
              <a:rPr lang="zh-CN" altLang="en-US" sz="2000" b="1" dirty="0" smtClean="0"/>
              <a:t>最小实体尺寸为     </a:t>
            </a:r>
            <a:r>
              <a:rPr lang="zh-CN" altLang="en-US" sz="2000" b="1" u="sng" dirty="0" smtClean="0"/>
              <a:t>                </a:t>
            </a:r>
            <a:r>
              <a:rPr lang="zh-CN" altLang="en-US" sz="2000" b="1" dirty="0" smtClean="0"/>
              <a:t>    </a:t>
            </a:r>
            <a:r>
              <a:rPr lang="en-US" altLang="zh-CN" sz="2000" b="1" dirty="0" smtClean="0"/>
              <a:t>mm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                         </a:t>
            </a:r>
            <a:r>
              <a:rPr lang="zh-CN" altLang="en-US" sz="2000" b="1" dirty="0" smtClean="0"/>
              <a:t>                                                                             </a:t>
            </a: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37270" y="1124744"/>
            <a:ext cx="8217482" cy="1441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6"/>
            </a:pPr>
            <a:r>
              <a:rPr lang="zh-CN" altLang="en-US" sz="2000" b="1" dirty="0" smtClean="0"/>
              <a:t>滚动轴承外圈与外壳孔的配合采用基 </a:t>
            </a:r>
            <a:r>
              <a:rPr lang="zh-CN" altLang="en-US" sz="2000" b="1" u="sng" dirty="0" smtClean="0"/>
              <a:t>             </a:t>
            </a:r>
            <a:r>
              <a:rPr lang="zh-CN" altLang="en-US" sz="2000" b="1" dirty="0" smtClean="0"/>
              <a:t> 制配合。平键联结中的键与键槽宽度配合采用基 </a:t>
            </a:r>
            <a:r>
              <a:rPr lang="zh-CN" altLang="en-US" sz="2000" b="1" u="sng" dirty="0" smtClean="0"/>
              <a:t>           </a:t>
            </a:r>
            <a:r>
              <a:rPr lang="zh-CN" altLang="en-US" sz="2000" b="1" dirty="0" smtClean="0"/>
              <a:t>  制配合。矩形花键联结中采用基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   </a:t>
            </a:r>
            <a:r>
              <a:rPr lang="zh-CN" altLang="en-US" sz="2000" b="1" u="sng" dirty="0" smtClean="0"/>
              <a:t>          </a:t>
            </a:r>
            <a:r>
              <a:rPr lang="zh-CN" altLang="en-US" sz="2000" b="1" dirty="0" smtClean="0"/>
              <a:t> 制配合</a:t>
            </a:r>
            <a:endParaRPr lang="en-US" altLang="zh-CN" sz="2000" b="1" dirty="0" smtClean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37270" y="2420888"/>
            <a:ext cx="8217482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7"/>
            </a:pPr>
            <a:r>
              <a:rPr lang="zh-CN" altLang="en-US" sz="2000" b="1" dirty="0" smtClean="0"/>
              <a:t>选择孔、轴配合的基准制时，应优先选择基  </a:t>
            </a:r>
            <a:r>
              <a:rPr lang="zh-CN" altLang="en-US" sz="2000" b="1" u="sng" dirty="0" smtClean="0"/>
              <a:t>       </a:t>
            </a:r>
            <a:r>
              <a:rPr lang="zh-CN" altLang="en-US" sz="2000" b="1" dirty="0" smtClean="0"/>
              <a:t>  制配合，其原因是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en-US" altLang="zh-CN" sz="2000" b="1" u="sng" dirty="0" smtClean="0"/>
              <a:t>                                                        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39006" y="3356992"/>
            <a:ext cx="8217482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8"/>
            </a:pPr>
            <a:r>
              <a:rPr lang="zh-CN" altLang="en-US" sz="2000" b="1" dirty="0" smtClean="0"/>
              <a:t>在装配图上，滚动轴承内圈与轴颈的配合应标注  </a:t>
            </a:r>
            <a:r>
              <a:rPr lang="zh-CN" altLang="en-US" sz="2000" b="1" u="sng" dirty="0" smtClean="0"/>
              <a:t>               </a:t>
            </a:r>
            <a:r>
              <a:rPr lang="zh-CN" altLang="en-US" sz="2000" b="1" dirty="0" smtClean="0"/>
              <a:t>  公差带代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号。若内圈承受旋转负荷时，则内圈与轴颈的配合应较 </a:t>
            </a:r>
            <a:r>
              <a:rPr lang="zh-CN" altLang="en-US" sz="2000" b="1" u="sng" dirty="0" smtClean="0"/>
              <a:t>       </a:t>
            </a:r>
            <a:r>
              <a:rPr lang="zh-CN" altLang="en-US" sz="2000" b="1" dirty="0" smtClean="0"/>
              <a:t>  。由于内圈孔的尺寸公差带位于零线 </a:t>
            </a:r>
            <a:r>
              <a:rPr lang="zh-CN" altLang="en-US" sz="2000" b="1" u="sng" dirty="0" smtClean="0"/>
              <a:t>         </a:t>
            </a:r>
            <a:r>
              <a:rPr lang="zh-CN" altLang="en-US" sz="2000" b="1" dirty="0" smtClean="0"/>
              <a:t> 的布置，若轴颈选用</a:t>
            </a:r>
            <a:r>
              <a:rPr lang="en-US" altLang="zh-CN" sz="2000" b="1" dirty="0" smtClean="0"/>
              <a:t>k6</a:t>
            </a:r>
            <a:r>
              <a:rPr lang="zh-CN" altLang="en-US" sz="2000" b="1" dirty="0" smtClean="0"/>
              <a:t>公差带，则它们的配合实际上是    </a:t>
            </a:r>
            <a:r>
              <a:rPr lang="zh-CN" altLang="en-US" sz="2000" b="1" u="sng" dirty="0" smtClean="0"/>
              <a:t>                </a:t>
            </a:r>
            <a:r>
              <a:rPr lang="zh-CN" altLang="en-US" sz="2000" b="1" dirty="0" smtClean="0"/>
              <a:t>  配合。</a:t>
            </a:r>
            <a:endParaRPr lang="en-US" altLang="zh-CN" sz="2000" b="1" dirty="0" smtClean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530982" y="5085184"/>
            <a:ext cx="8217482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9.  </a:t>
            </a:r>
            <a:r>
              <a:rPr lang="zh-CN" altLang="en-US" sz="2000" b="1" dirty="0" smtClean="0"/>
              <a:t>独立原则是指图样上对被测要素的尺寸公差与</a:t>
            </a:r>
            <a:r>
              <a:rPr lang="en-US" altLang="zh-CN" sz="2000" b="1" u="sng" dirty="0" smtClean="0"/>
              <a:t>                   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各自独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zh-CN" altLang="en-US" sz="2000" b="1" dirty="0" smtClean="0"/>
              <a:t>立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，彼此无关，分别满足要求的公差原则。独立原则时，尺寸公差只控制</a:t>
            </a:r>
            <a:r>
              <a:rPr lang="zh-CN" altLang="en-US" sz="2000" b="1" u="sng" dirty="0" smtClean="0"/>
              <a:t>                              </a:t>
            </a:r>
            <a:r>
              <a:rPr lang="zh-CN" altLang="en-US" sz="2000" b="1" dirty="0" smtClean="0"/>
              <a:t>，而不控制要素本身的   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      。</a:t>
            </a:r>
            <a:endParaRPr lang="en-US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567718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5536" y="764704"/>
            <a:ext cx="8217482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10. </a:t>
            </a:r>
            <a:r>
              <a:rPr lang="zh-CN" altLang="en-US" sz="2000" b="1" dirty="0" smtClean="0"/>
              <a:t>直线度公差中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。给的平面内的公差带的形状为</a:t>
            </a:r>
            <a:r>
              <a:rPr lang="zh-CN" altLang="en-US" sz="2000" b="1" u="sng" dirty="0" smtClean="0"/>
              <a:t>                            </a:t>
            </a:r>
            <a:r>
              <a:rPr lang="zh-CN" altLang="en-US" sz="2000" b="1" dirty="0" smtClean="0"/>
              <a:t> 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给定方向上的公差带</a:t>
            </a:r>
            <a:r>
              <a:rPr lang="zh-CN" altLang="en-US" sz="2000" b="1" dirty="0"/>
              <a:t>形状</a:t>
            </a:r>
            <a:r>
              <a:rPr lang="zh-CN" altLang="en-US" sz="2000" b="1" dirty="0" smtClean="0"/>
              <a:t>为 </a:t>
            </a:r>
            <a:r>
              <a:rPr lang="zh-CN" altLang="en-US" sz="2000" b="1" u="sng" dirty="0" smtClean="0"/>
              <a:t>                             </a:t>
            </a:r>
            <a:r>
              <a:rPr lang="zh-CN" altLang="en-US" sz="2000" b="1" dirty="0" smtClean="0"/>
              <a:t>   ，任意方向上的公差带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   形状   为  </a:t>
            </a:r>
            <a:r>
              <a:rPr lang="zh-CN" altLang="en-US" sz="2000" b="1" u="sng" dirty="0" smtClean="0"/>
              <a:t>                                 </a:t>
            </a:r>
            <a:r>
              <a:rPr lang="zh-CN" altLang="en-US" sz="2000" b="1" dirty="0" smtClean="0"/>
              <a:t>    。                    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2276872"/>
            <a:ext cx="8217482" cy="935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11. </a:t>
            </a:r>
            <a:r>
              <a:rPr lang="zh-CN" altLang="en-US" sz="2000" b="1" dirty="0" smtClean="0"/>
              <a:t>包容要求的边界是</a:t>
            </a:r>
            <a:r>
              <a:rPr lang="en-US" altLang="zh-CN" sz="2000" b="1" dirty="0" smtClean="0"/>
              <a:t> </a:t>
            </a:r>
            <a:r>
              <a:rPr lang="zh-CN" altLang="en-US" sz="2000" b="1" u="sng" dirty="0" smtClean="0"/>
              <a:t>                     </a:t>
            </a:r>
            <a:r>
              <a:rPr lang="zh-CN" altLang="en-US" sz="2000" b="1" dirty="0" smtClean="0"/>
              <a:t>边界，它用来控制  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    不得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超越 该边界 。                 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                    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97818" y="3284984"/>
            <a:ext cx="8217482" cy="1584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12"/>
            </a:pPr>
            <a:r>
              <a:rPr lang="zh-CN" altLang="en-US" sz="2000" b="1" dirty="0" smtClean="0"/>
              <a:t>齿轮副</a:t>
            </a:r>
            <a:r>
              <a:rPr lang="zh-CN" altLang="en-US" sz="2000" b="1" dirty="0"/>
              <a:t>的齿侧间隙作用是</a:t>
            </a:r>
            <a:r>
              <a:rPr lang="zh-CN" altLang="en-US" sz="2000" b="1" u="sng" dirty="0"/>
              <a:t>                              </a:t>
            </a:r>
            <a:r>
              <a:rPr lang="zh-CN" altLang="en-US" sz="2000" b="1" dirty="0"/>
              <a:t>和 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。规定带孔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   齿轮的齿坯基准端面对基准孔的轴向圆跳动公差目的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是</a:t>
            </a:r>
            <a:r>
              <a:rPr lang="en-US" altLang="zh-CN" sz="2000" b="1" u="sng" dirty="0" smtClean="0"/>
              <a:t>                                                               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。</a:t>
            </a:r>
            <a:r>
              <a:rPr lang="zh-CN" altLang="en-US" sz="2000" b="1" u="sng" dirty="0" smtClean="0"/>
              <a:t>                                   </a:t>
            </a:r>
            <a:endParaRPr lang="en-US" altLang="zh-CN" sz="2000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2133517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548679"/>
            <a:ext cx="8429488" cy="7920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二</a:t>
            </a:r>
            <a:r>
              <a:rPr lang="zh-CN" altLang="zh-CN" sz="2000" b="1" dirty="0" smtClean="0"/>
              <a:t>、</a:t>
            </a:r>
            <a:r>
              <a:rPr lang="zh-CN" altLang="en-US" sz="2000" b="1" dirty="0" smtClean="0"/>
              <a:t>单项选择题 </a:t>
            </a:r>
            <a:r>
              <a:rPr lang="zh-CN" altLang="zh-CN" sz="2000" b="1" dirty="0" smtClean="0"/>
              <a:t> </a:t>
            </a:r>
            <a:r>
              <a:rPr lang="zh-CN" altLang="zh-CN" sz="2000" b="1" dirty="0"/>
              <a:t>（每</a:t>
            </a:r>
            <a:r>
              <a:rPr lang="zh-CN" altLang="zh-CN" sz="2000" b="1" dirty="0" smtClean="0"/>
              <a:t>题</a:t>
            </a:r>
            <a:r>
              <a:rPr lang="en-US" altLang="zh-CN" sz="2000" b="1" dirty="0" smtClean="0"/>
              <a:t>1</a:t>
            </a:r>
            <a:r>
              <a:rPr lang="zh-CN" altLang="zh-CN" sz="2000" b="1" dirty="0" smtClean="0"/>
              <a:t>分</a:t>
            </a:r>
            <a:r>
              <a:rPr lang="zh-CN" altLang="en-US" sz="2000" b="1" dirty="0"/>
              <a:t>，</a:t>
            </a:r>
            <a:r>
              <a:rPr lang="zh-CN" altLang="zh-CN" sz="2000" b="1" dirty="0" smtClean="0"/>
              <a:t>共</a:t>
            </a:r>
            <a:r>
              <a:rPr lang="en-US" altLang="zh-CN" sz="2000" b="1" dirty="0" smtClean="0"/>
              <a:t>15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从每题中选出一个正确答案，将其题号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                           </a:t>
            </a:r>
            <a:r>
              <a:rPr lang="zh-CN" altLang="en-US" sz="2000" b="1" dirty="0" smtClean="0"/>
              <a:t>标在括号里。）</a:t>
            </a: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1196751"/>
            <a:ext cx="8217482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Font typeface="Arial" pitchFamily="34" charset="0"/>
              <a:buAutoNum type="arabicPeriod"/>
            </a:pPr>
            <a:r>
              <a:rPr lang="zh-CN" altLang="en-US" sz="2000" b="1" dirty="0" smtClean="0"/>
              <a:t>保证互换性生产的基础是    </a:t>
            </a:r>
            <a:r>
              <a:rPr lang="en-US" altLang="zh-CN" sz="2000" b="1" dirty="0" smtClean="0"/>
              <a:t>(                       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683568" y="1628799"/>
            <a:ext cx="7272808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大批量生产    ②  现代化  ③   标准化   ④   检测技术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95536" y="1988839"/>
            <a:ext cx="8217482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2.  </a:t>
            </a:r>
            <a:r>
              <a:rPr lang="zh-CN" altLang="en-US" sz="2000" b="1" dirty="0" smtClean="0"/>
              <a:t>利用同一加工方法，加工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i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000" b="1" dirty="0" smtClean="0"/>
              <a:t>30H6</a:t>
            </a:r>
            <a:r>
              <a:rPr lang="zh-CN" altLang="en-US" sz="2000" b="1" dirty="0" smtClean="0"/>
              <a:t>和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i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000" b="1" dirty="0" smtClean="0"/>
              <a:t>50H7</a:t>
            </a:r>
            <a:r>
              <a:rPr lang="zh-CN" altLang="en-US" sz="2000" b="1" dirty="0" smtClean="0"/>
              <a:t>，应理解为    </a:t>
            </a:r>
            <a:r>
              <a:rPr lang="en-US" altLang="zh-CN" sz="2000" b="1" dirty="0" smtClean="0"/>
              <a:t>(                       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683568" y="2420887"/>
            <a:ext cx="7272808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前者加工困难 </a:t>
            </a:r>
            <a:r>
              <a:rPr lang="en-US" altLang="zh-CN" sz="2000" b="1" dirty="0"/>
              <a:t> </a:t>
            </a:r>
            <a:r>
              <a:rPr lang="zh-CN" altLang="en-US" sz="2000" b="1" dirty="0" smtClean="0"/>
              <a:t>②  后者加工困难  ③   两者加工难易相当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   ④   不好比较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67544" y="3140967"/>
            <a:ext cx="8568952" cy="57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3</a:t>
            </a:r>
            <a:r>
              <a:rPr lang="en-US" altLang="zh-CN" sz="2000" b="1" dirty="0" smtClean="0"/>
              <a:t>.  </a:t>
            </a:r>
            <a:r>
              <a:rPr lang="zh-CN" altLang="en-US" sz="2000" b="1" dirty="0"/>
              <a:t>基本偏差</a:t>
            </a:r>
            <a:r>
              <a:rPr lang="zh-CN" altLang="en-US" sz="2000" b="1" dirty="0" smtClean="0"/>
              <a:t>代号为</a:t>
            </a:r>
            <a:r>
              <a:rPr lang="en-US" altLang="zh-CN" sz="2000" b="1" dirty="0" smtClean="0"/>
              <a:t>j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k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m  </a:t>
            </a:r>
            <a:r>
              <a:rPr lang="zh-CN" altLang="en-US" sz="2000" b="1" dirty="0" smtClean="0"/>
              <a:t>的轴与基本偏差代号为</a:t>
            </a:r>
            <a:r>
              <a:rPr lang="en-US" altLang="zh-CN" sz="2000" b="1" dirty="0" smtClean="0"/>
              <a:t>H</a:t>
            </a:r>
            <a:r>
              <a:rPr lang="zh-CN" altLang="en-US" sz="2000" b="1" dirty="0" smtClean="0"/>
              <a:t>  的孔组成  </a:t>
            </a:r>
            <a:r>
              <a:rPr lang="en-US" altLang="zh-CN" sz="2000" b="1" dirty="0" smtClean="0"/>
              <a:t>(                    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683568" y="3570708"/>
            <a:ext cx="8280920" cy="578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过盈配合  ②  间隙配合 ③   过渡配合   ④   过盈配合或过渡配合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467544" y="3933055"/>
            <a:ext cx="8568952" cy="574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4. 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i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000" b="1" dirty="0" smtClean="0"/>
              <a:t>30f6</a:t>
            </a:r>
            <a:r>
              <a:rPr lang="zh-CN" altLang="en-US" sz="2000" b="1" dirty="0" smtClean="0"/>
              <a:t>、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 φ</a:t>
            </a:r>
            <a:r>
              <a:rPr lang="en-US" altLang="zh-CN" sz="2000" b="1" i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000" b="1" dirty="0" smtClean="0"/>
              <a:t>30f7 </a:t>
            </a:r>
            <a:r>
              <a:rPr lang="zh-CN" altLang="en-US" sz="2000" b="1" dirty="0" smtClean="0"/>
              <a:t>、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 φ</a:t>
            </a:r>
            <a:r>
              <a:rPr lang="en-US" altLang="zh-CN" sz="2000" b="1" i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000" b="1" dirty="0" smtClean="0"/>
              <a:t>30f8</a:t>
            </a:r>
            <a:r>
              <a:rPr lang="zh-CN" altLang="en-US" sz="2000" b="1" dirty="0" smtClean="0"/>
              <a:t>三个轴的公差带    </a:t>
            </a:r>
            <a:r>
              <a:rPr lang="en-US" altLang="zh-CN" sz="2000" b="1" dirty="0" smtClean="0"/>
              <a:t>(                    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683568" y="4362796"/>
            <a:ext cx="8280920" cy="866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上偏差相同且下偏差也相同      ②  上偏差相同而下偏差不同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 ③   上偏差不相同而下偏差相同     ④   上、下偏差不相同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395536" y="5197746"/>
            <a:ext cx="8568952" cy="967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孔、轴配合的最大间隙为</a:t>
            </a:r>
            <a:r>
              <a:rPr lang="en-US" altLang="zh-CN" sz="2000" b="1" dirty="0" smtClean="0"/>
              <a:t>+23μm</a:t>
            </a:r>
            <a:r>
              <a:rPr lang="zh-CN" altLang="en-US" sz="2000" b="1" dirty="0" smtClean="0"/>
              <a:t>，孔 的下偏差为</a:t>
            </a:r>
            <a:r>
              <a:rPr lang="en-US" altLang="zh-CN" sz="2000" b="1" dirty="0" smtClean="0"/>
              <a:t>-18μm</a:t>
            </a:r>
            <a:r>
              <a:rPr lang="zh-CN" altLang="en-US" sz="2000" b="1" dirty="0" smtClean="0"/>
              <a:t>，轴的下偏差为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-16μm</a:t>
            </a:r>
            <a:r>
              <a:rPr lang="zh-CN" altLang="en-US" sz="2000" b="1" dirty="0" smtClean="0"/>
              <a:t>，轴的公差为</a:t>
            </a:r>
            <a:r>
              <a:rPr lang="en-US" altLang="zh-CN" sz="2000" b="1" dirty="0" smtClean="0"/>
              <a:t>16μm</a:t>
            </a:r>
            <a:r>
              <a:rPr lang="zh-CN" altLang="en-US" sz="2000" b="1" dirty="0" smtClean="0"/>
              <a:t>，则配合公差为（</a:t>
            </a:r>
            <a:r>
              <a:rPr lang="en-US" altLang="zh-CN" sz="2000" b="1" dirty="0" smtClean="0"/>
              <a:t>                    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611560" y="6165304"/>
            <a:ext cx="828092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</a:t>
            </a:r>
            <a:r>
              <a:rPr lang="en-US" altLang="zh-CN" sz="2000" b="1" dirty="0" smtClean="0"/>
              <a:t>32μm     </a:t>
            </a:r>
            <a:r>
              <a:rPr lang="zh-CN" altLang="en-US" sz="2000" b="1" dirty="0" smtClean="0"/>
              <a:t>②  </a:t>
            </a:r>
            <a:r>
              <a:rPr lang="en-US" altLang="zh-CN" sz="2000" b="1" dirty="0" smtClean="0"/>
              <a:t>39μm    </a:t>
            </a:r>
            <a:r>
              <a:rPr lang="zh-CN" altLang="en-US" sz="2000" b="1" dirty="0" smtClean="0"/>
              <a:t> ③   </a:t>
            </a:r>
            <a:r>
              <a:rPr lang="en-US" altLang="zh-CN" sz="2000" b="1" dirty="0" smtClean="0"/>
              <a:t>34μm</a:t>
            </a:r>
            <a:r>
              <a:rPr lang="zh-CN" altLang="en-US" sz="2000" b="1" dirty="0" smtClean="0"/>
              <a:t>     ④</a:t>
            </a:r>
            <a:r>
              <a:rPr lang="en-US" altLang="zh-CN" sz="2000" b="1" dirty="0" smtClean="0"/>
              <a:t>41μm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669642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/>
      <p:bldP spid="9" grpId="0" build="p"/>
      <p:bldP spid="10" grpId="0"/>
      <p:bldP spid="11" grpId="0" build="p"/>
      <p:bldP spid="12" grpId="0"/>
      <p:bldP spid="13" grpId="0" build="p"/>
      <p:bldP spid="14" grpId="0"/>
      <p:bldP spid="15" grpId="0" build="p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39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08087" y="368660"/>
            <a:ext cx="8568952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6.  </a:t>
            </a:r>
            <a:r>
              <a:rPr lang="zh-CN" altLang="en-US" sz="2000" b="1" dirty="0" smtClean="0"/>
              <a:t>在</a:t>
            </a:r>
            <a:r>
              <a:rPr lang="en-US" altLang="zh-CN" sz="2000" b="1" dirty="0" smtClean="0"/>
              <a:t>GB/T1144━2001</a:t>
            </a:r>
            <a:r>
              <a:rPr lang="zh-CN" altLang="en-US" sz="2000" b="1" dirty="0" smtClean="0"/>
              <a:t>中规定矩形花键联结的定心方式为（</a:t>
            </a:r>
            <a:r>
              <a:rPr lang="en-US" altLang="zh-CN" sz="2000" b="1" dirty="0" smtClean="0"/>
              <a:t>                    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2103" y="800708"/>
            <a:ext cx="8280920" cy="8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大径</a:t>
            </a:r>
            <a:r>
              <a:rPr lang="en-US" altLang="zh-CN" sz="2000" b="1" i="1" dirty="0" smtClean="0"/>
              <a:t>D</a:t>
            </a:r>
            <a:r>
              <a:rPr lang="zh-CN" altLang="en-US" sz="2000" b="1" dirty="0" smtClean="0"/>
              <a:t>定心</a:t>
            </a:r>
            <a:r>
              <a:rPr lang="en-US" altLang="zh-CN" sz="2000" b="1" dirty="0" smtClean="0"/>
              <a:t>     </a:t>
            </a:r>
            <a:r>
              <a:rPr lang="zh-CN" altLang="en-US" sz="2000" b="1" dirty="0" smtClean="0"/>
              <a:t>②  小径</a:t>
            </a:r>
            <a:r>
              <a:rPr lang="en-US" altLang="zh-CN" sz="2000" b="1" i="1" dirty="0" smtClean="0"/>
              <a:t>d</a:t>
            </a:r>
            <a:r>
              <a:rPr lang="zh-CN" altLang="en-US" sz="2000" b="1" dirty="0" smtClean="0"/>
              <a:t>定心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 ③ </a:t>
            </a:r>
            <a:r>
              <a:rPr lang="zh-CN" altLang="en-US" sz="2000" b="1" dirty="0"/>
              <a:t>键</a:t>
            </a:r>
            <a:r>
              <a:rPr lang="zh-CN" altLang="en-US" sz="2000" b="1" dirty="0" smtClean="0"/>
              <a:t>侧（键槽侧）宽</a:t>
            </a:r>
            <a:r>
              <a:rPr lang="en-US" altLang="zh-CN" sz="2000" b="1" i="1" dirty="0" smtClean="0"/>
              <a:t>B</a:t>
            </a:r>
            <a:r>
              <a:rPr lang="zh-CN" altLang="en-US" sz="2000" b="1" dirty="0" smtClean="0"/>
              <a:t>定心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   ④大径、小径</a:t>
            </a:r>
            <a:r>
              <a:rPr lang="zh-CN" altLang="en-US" sz="2000" b="1" dirty="0"/>
              <a:t>、或键侧（键槽侧）</a:t>
            </a:r>
            <a:r>
              <a:rPr lang="zh-CN" altLang="en-US" sz="2000" b="1" dirty="0" smtClean="0"/>
              <a:t>宽定心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08087" y="1520788"/>
            <a:ext cx="878497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7. </a:t>
            </a:r>
            <a:r>
              <a:rPr lang="zh-CN" altLang="en-US" sz="2000" b="1" dirty="0"/>
              <a:t>被</a:t>
            </a:r>
            <a:r>
              <a:rPr lang="zh-CN" altLang="en-US" sz="2000" b="1" dirty="0" smtClean="0"/>
              <a:t>测轴线的直线度公差与它对基准轴线的同轴度公差的关系应为（      ）。</a:t>
            </a:r>
            <a:endParaRPr lang="zh-CN" altLang="zh-CN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84709" y="2024844"/>
            <a:ext cx="828092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前者一定等于后者        ②  前者一定大于后者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   ③  前者不得大于后者       ④  前者不得小于后者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08087" y="2744924"/>
            <a:ext cx="8784976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8. </a:t>
            </a:r>
            <a:r>
              <a:rPr lang="zh-CN" altLang="en-US" sz="2000" b="1" dirty="0" smtClean="0"/>
              <a:t>按 同一图纸加工一批轴，各个轴的体外作用尺寸（          ）。</a:t>
            </a:r>
            <a:endParaRPr lang="zh-CN" altLang="zh-CN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84709" y="3248980"/>
            <a:ext cx="828092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   ①  相同   ②  不一定相同   ③  大于最大实体尺寸 ④小于最小实体尺寸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287524" y="3609020"/>
            <a:ext cx="8157467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9.  </a:t>
            </a:r>
            <a:r>
              <a:rPr lang="zh-CN" altLang="en-US" sz="2000" b="1" dirty="0" smtClean="0"/>
              <a:t>外螺纹中径的最大和最小极限尺寸分别用来控制（          ）。</a:t>
            </a:r>
            <a:endParaRPr lang="zh-CN" altLang="zh-CN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380095" y="4015346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螺距偏差与牙侧角偏差综合的结果和中径偏差   ②  单一中径和作用中径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③  作用中径和单一中径    ④中径偏差和螺距偏差与牙侧角偏差综合结果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内容占位符 2"/>
              <p:cNvSpPr txBox="1">
                <a:spLocks/>
              </p:cNvSpPr>
              <p:nvPr/>
            </p:nvSpPr>
            <p:spPr>
              <a:xfrm>
                <a:off x="323528" y="4761148"/>
                <a:ext cx="8784976" cy="122413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10. </a:t>
                </a:r>
                <a:r>
                  <a:rPr lang="zh-CN" altLang="en-US" sz="2000" b="1" dirty="0" smtClean="0"/>
                  <a:t>普通计量器具测量  </a:t>
                </a:r>
                <a:r>
                  <a:rPr lang="el-GR" altLang="zh-CN" sz="2000" b="1" dirty="0" smtClean="0"/>
                  <a:t>φ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𝟒𝟎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𝟎𝟑𝟒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𝟎𝟎𝟓</m:t>
                        </m:r>
                      </m:sup>
                    </m:sSubSup>
                  </m:oMath>
                </a14:m>
                <a:r>
                  <a:rPr lang="zh-CN" altLang="en-US" sz="2000" b="1" dirty="0" smtClean="0"/>
                  <a:t> 孔，安全裕度</a:t>
                </a:r>
                <a:r>
                  <a:rPr lang="en-US" altLang="zh-CN" sz="2000" b="1" i="1" dirty="0" smtClean="0"/>
                  <a:t>A</a:t>
                </a:r>
                <a:r>
                  <a:rPr lang="en-US" altLang="zh-CN" sz="2000" b="1" dirty="0" smtClean="0"/>
                  <a:t>=3.9μm</a:t>
                </a:r>
                <a:r>
                  <a:rPr lang="zh-CN" altLang="en-US" sz="2000" b="1" dirty="0" smtClean="0"/>
                  <a:t>。该孔的下验收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</a:t>
                </a:r>
                <a:r>
                  <a:rPr lang="zh-CN" altLang="en-US" sz="2000" b="1" dirty="0" smtClean="0"/>
                  <a:t>极限为（          ）。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14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61148"/>
                <a:ext cx="8784976" cy="1224136"/>
              </a:xfrm>
              <a:prstGeom prst="rect">
                <a:avLst/>
              </a:prstGeom>
              <a:blipFill rotWithShape="1">
                <a:blip r:embed="rId2"/>
                <a:stretch>
                  <a:fillRect l="-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内容占位符 2"/>
          <p:cNvSpPr txBox="1">
            <a:spLocks/>
          </p:cNvSpPr>
          <p:nvPr/>
        </p:nvSpPr>
        <p:spPr>
          <a:xfrm>
            <a:off x="779896" y="5769260"/>
            <a:ext cx="6188074" cy="468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en-US" altLang="zh-CN" sz="2000" b="1" dirty="0" smtClean="0"/>
              <a:t>40.0089     </a:t>
            </a:r>
            <a:r>
              <a:rPr lang="zh-CN" altLang="en-US" sz="2000" b="1" dirty="0" smtClean="0"/>
              <a:t>②  </a:t>
            </a:r>
            <a:r>
              <a:rPr lang="en-US" altLang="zh-CN" sz="2000" b="1" dirty="0" smtClean="0"/>
              <a:t>40.0011    </a:t>
            </a:r>
            <a:r>
              <a:rPr lang="zh-CN" altLang="en-US" sz="2000" b="1" dirty="0" smtClean="0"/>
              <a:t>③  </a:t>
            </a:r>
            <a:r>
              <a:rPr lang="en-US" altLang="zh-CN" sz="2000" b="1" dirty="0" smtClean="0"/>
              <a:t>39.9699   </a:t>
            </a:r>
            <a:r>
              <a:rPr lang="zh-CN" altLang="en-US" sz="2000" b="1" dirty="0" smtClean="0"/>
              <a:t>④ </a:t>
            </a:r>
            <a:r>
              <a:rPr lang="en-US" altLang="zh-CN" sz="2000" b="1" dirty="0" smtClean="0"/>
              <a:t>39.9621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07940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/>
      <p:bldP spid="10" grpId="0" build="p"/>
      <p:bldP spid="11" grpId="0"/>
      <p:bldP spid="12" grpId="0" build="p"/>
      <p:bldP spid="13" grpId="0"/>
      <p:bldP spid="14" grpId="0" build="p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755576" y="332656"/>
            <a:ext cx="5112568" cy="5112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三</a:t>
            </a:r>
            <a:r>
              <a:rPr lang="zh-CN" altLang="zh-CN" sz="2000" b="1" dirty="0" smtClean="0"/>
              <a:t>、</a:t>
            </a:r>
            <a:r>
              <a:rPr lang="zh-CN" altLang="en-US" sz="2000" b="1" dirty="0" smtClean="0"/>
              <a:t>计算题</a:t>
            </a:r>
            <a:r>
              <a:rPr lang="zh-CN" altLang="zh-CN" sz="2000" b="1" dirty="0" smtClean="0"/>
              <a:t>（共</a:t>
            </a:r>
            <a:r>
              <a:rPr lang="en-US" altLang="zh-CN" sz="2000" b="1" dirty="0" smtClean="0"/>
              <a:t>  45 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）。</a:t>
            </a:r>
            <a:endParaRPr lang="zh-CN" altLang="zh-CN" sz="2000" b="1" dirty="0"/>
          </a:p>
        </p:txBody>
      </p:sp>
      <p:sp>
        <p:nvSpPr>
          <p:cNvPr id="7" name="矩形 6"/>
          <p:cNvSpPr/>
          <p:nvPr/>
        </p:nvSpPr>
        <p:spPr>
          <a:xfrm>
            <a:off x="395536" y="716503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/>
              <a:t>         1. </a:t>
            </a:r>
            <a:r>
              <a:rPr lang="zh-CN" altLang="zh-CN" sz="2000" b="1" dirty="0" smtClean="0"/>
              <a:t>已知</a:t>
            </a:r>
            <a:r>
              <a:rPr lang="zh-CN" altLang="zh-CN" sz="2000" b="1" dirty="0"/>
              <a:t>某减速器中一对孔、轴采用过渡配合，基本尺寸</a:t>
            </a:r>
            <a:r>
              <a:rPr lang="zh-CN" altLang="zh-CN" sz="2000" b="1" dirty="0" smtClean="0"/>
              <a:t>为</a:t>
            </a:r>
            <a:r>
              <a:rPr lang="el-GR" altLang="zh-CN" sz="2000" b="1" i="1" dirty="0" smtClean="0"/>
              <a:t>φ</a:t>
            </a:r>
            <a:r>
              <a:rPr lang="en-US" altLang="zh-CN" sz="2000" b="1" dirty="0" smtClean="0"/>
              <a:t>50mm</a:t>
            </a:r>
            <a:r>
              <a:rPr lang="zh-CN" altLang="zh-CN" sz="2000" b="1" dirty="0"/>
              <a:t>，要求配合的最大间隙</a:t>
            </a:r>
            <a:r>
              <a:rPr lang="zh-CN" altLang="zh-CN" sz="2000" b="1" i="1" dirty="0"/>
              <a:t>Ｘ</a:t>
            </a:r>
            <a:r>
              <a:rPr lang="en-US" altLang="zh-CN" sz="2000" b="1" dirty="0"/>
              <a:t>max=+32</a:t>
            </a:r>
            <a:r>
              <a:rPr lang="zh-CN" altLang="zh-CN" sz="2000" b="1" dirty="0"/>
              <a:t>μ</a:t>
            </a:r>
            <a:r>
              <a:rPr lang="en-US" altLang="zh-CN" sz="2000" b="1" dirty="0"/>
              <a:t>m</a:t>
            </a:r>
            <a:r>
              <a:rPr lang="zh-CN" altLang="zh-CN" sz="2000" b="1" dirty="0"/>
              <a:t>，最大过盈</a:t>
            </a:r>
            <a:r>
              <a:rPr lang="zh-CN" altLang="zh-CN" sz="2000" b="1" i="1" dirty="0"/>
              <a:t>Ｙ</a:t>
            </a:r>
            <a:r>
              <a:rPr lang="en-US" altLang="zh-CN" sz="2000" b="1" dirty="0"/>
              <a:t>max=-14</a:t>
            </a:r>
            <a:r>
              <a:rPr lang="zh-CN" altLang="zh-CN" sz="2000" b="1" dirty="0"/>
              <a:t>μ</a:t>
            </a:r>
            <a:r>
              <a:rPr lang="en-US" altLang="zh-CN" sz="2000" b="1" dirty="0"/>
              <a:t>m</a:t>
            </a:r>
            <a:r>
              <a:rPr lang="zh-CN" altLang="zh-CN" sz="2000" b="1" dirty="0" smtClean="0"/>
              <a:t>，</a:t>
            </a:r>
            <a:r>
              <a:rPr lang="zh-CN" altLang="en-US" sz="2000" b="1" dirty="0" smtClean="0"/>
              <a:t>利用下面两个表</a:t>
            </a:r>
            <a:r>
              <a:rPr lang="zh-CN" altLang="zh-CN" sz="2000" b="1" dirty="0" smtClean="0"/>
              <a:t>试</a:t>
            </a:r>
            <a:r>
              <a:rPr lang="zh-CN" altLang="zh-CN" sz="2000" b="1" dirty="0"/>
              <a:t>选择</a:t>
            </a:r>
            <a:r>
              <a:rPr lang="zh-CN" altLang="zh-CN" sz="2000" b="1" dirty="0" smtClean="0"/>
              <a:t>一</a:t>
            </a:r>
            <a:r>
              <a:rPr lang="zh-CN" altLang="en-US" sz="2000" b="1" dirty="0" smtClean="0"/>
              <a:t>基孔制的</a:t>
            </a:r>
            <a:r>
              <a:rPr lang="zh-CN" altLang="zh-CN" sz="2000" b="1" dirty="0" smtClean="0"/>
              <a:t>配合</a:t>
            </a:r>
            <a:r>
              <a:rPr lang="zh-CN" altLang="zh-CN" sz="2000" b="1" dirty="0"/>
              <a:t>，并画出尺寸公差带图</a:t>
            </a:r>
            <a:r>
              <a:rPr lang="zh-CN" altLang="zh-CN" sz="2000" b="1" dirty="0" smtClean="0"/>
              <a:t>。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15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01850" y="33035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37713"/>
              </p:ext>
            </p:extLst>
          </p:nvPr>
        </p:nvGraphicFramePr>
        <p:xfrm>
          <a:off x="539552" y="1988840"/>
          <a:ext cx="7704856" cy="191032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20080"/>
                <a:gridCol w="648072"/>
                <a:gridCol w="987091"/>
                <a:gridCol w="785081"/>
                <a:gridCol w="785081"/>
                <a:gridCol w="785081"/>
                <a:gridCol w="785081"/>
                <a:gridCol w="785081"/>
                <a:gridCol w="785081"/>
                <a:gridCol w="639127"/>
              </a:tblGrid>
              <a:tr h="432048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公称尺寸 </a:t>
                      </a:r>
                      <a:endParaRPr lang="en-US" altLang="zh-CN" sz="1600" b="1" dirty="0" smtClean="0"/>
                    </a:p>
                    <a:p>
                      <a:pPr algn="ctr"/>
                      <a:r>
                        <a:rPr lang="en-US" altLang="zh-CN" sz="1600" b="1" dirty="0" smtClean="0"/>
                        <a:t> </a:t>
                      </a:r>
                      <a:r>
                        <a:rPr lang="zh-CN" altLang="en-US" sz="1600" b="1" dirty="0" smtClean="0"/>
                        <a:t>   </a:t>
                      </a:r>
                      <a:r>
                        <a:rPr lang="en-US" altLang="zh-CN" sz="1600" b="1" dirty="0" smtClean="0"/>
                        <a:t>/mm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等    级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IT3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IT4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IT6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IT9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IT10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1" dirty="0" smtClean="0"/>
                        <a:t>大于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至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</a:t>
                      </a:r>
                      <a:r>
                        <a:rPr lang="en-US" altLang="zh-CN" sz="1600" b="1" dirty="0" smtClean="0"/>
                        <a:t>/</a:t>
                      </a:r>
                      <a:r>
                        <a:rPr lang="en-US" altLang="zh-CN" sz="1600" b="1" dirty="0" err="1" smtClean="0"/>
                        <a:t>μm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11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25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100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120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710418"/>
                  </p:ext>
                </p:extLst>
              </p:nvPr>
            </p:nvGraphicFramePr>
            <p:xfrm>
              <a:off x="755576" y="4005064"/>
              <a:ext cx="6984777" cy="2630107"/>
            </p:xfrm>
            <a:graphic>
              <a:graphicData uri="http://schemas.openxmlformats.org/drawingml/2006/table">
                <a:tbl>
                  <a:tblPr firstRow="1" lastRow="1" bandCol="1">
                    <a:tableStyleId>{5940675A-B579-460E-94D1-54222C63F5DA}</a:tableStyleId>
                  </a:tblPr>
                  <a:tblGrid>
                    <a:gridCol w="774663"/>
                    <a:gridCol w="542264"/>
                    <a:gridCol w="998574"/>
                    <a:gridCol w="1093015"/>
                    <a:gridCol w="619730"/>
                    <a:gridCol w="1084527"/>
                    <a:gridCol w="697196"/>
                    <a:gridCol w="619730"/>
                    <a:gridCol w="555078"/>
                  </a:tblGrid>
                  <a:tr h="370840">
                    <a:tc rowSpan="3" gridSpan="3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 smtClean="0"/>
                            <a:t>公称尺寸</a:t>
                          </a:r>
                          <a:endParaRPr lang="en-US" altLang="zh-CN" sz="2400" b="1" dirty="0" smtClean="0"/>
                        </a:p>
                        <a:p>
                          <a:pPr algn="ctr"/>
                          <a:r>
                            <a:rPr lang="en-US" altLang="zh-CN" sz="2400" b="1" dirty="0" smtClean="0"/>
                            <a:t>     /mm</a:t>
                          </a:r>
                          <a:endParaRPr lang="zh-CN" altLang="en-US" sz="2400" b="1" dirty="0"/>
                        </a:p>
                      </a:txBody>
                      <a:tcPr/>
                    </a:tc>
                    <a:tc rowSpan="3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3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基本偏差数值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 gridSpan="3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下偏差（</a:t>
                          </a:r>
                          <a:r>
                            <a:rPr lang="en-US" altLang="zh-CN" b="1" dirty="0" err="1" smtClean="0"/>
                            <a:t>ei</a:t>
                          </a:r>
                          <a:r>
                            <a:rPr lang="zh-CN" altLang="en-US" b="1" dirty="0" smtClean="0"/>
                            <a:t>）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 gridSpan="3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IT5</a:t>
                          </a:r>
                          <a:r>
                            <a:rPr lang="zh-CN" altLang="en-US" b="1" dirty="0" smtClean="0"/>
                            <a:t>、</a:t>
                          </a:r>
                          <a:r>
                            <a:rPr lang="en-US" altLang="zh-CN" b="1" dirty="0" smtClean="0"/>
                            <a:t>IT6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IT7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IT4</a:t>
                          </a:r>
                          <a:r>
                            <a:rPr lang="zh-CN" altLang="en-US" b="1" dirty="0" smtClean="0"/>
                            <a:t>至</a:t>
                          </a:r>
                          <a:r>
                            <a:rPr lang="en-US" altLang="zh-CN" b="1" dirty="0" smtClean="0"/>
                            <a:t>IT7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≤</a:t>
                          </a:r>
                          <a:r>
                            <a:rPr lang="en-US" altLang="zh-CN" b="1" dirty="0" smtClean="0"/>
                            <a:t>IT3</a:t>
                          </a:r>
                        </a:p>
                        <a:p>
                          <a:pPr algn="ctr"/>
                          <a:r>
                            <a:rPr lang="en-US" altLang="zh-CN" b="1" dirty="0" smtClean="0"/>
                            <a:t>&gt;IT7</a:t>
                          </a:r>
                          <a:endParaRPr lang="zh-CN" altLang="en-US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所有标准公差等级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大于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至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err="1" smtClean="0"/>
                            <a:t>js</a:t>
                          </a:r>
                          <a:endParaRPr lang="zh-CN" altLang="en-US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j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k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k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m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n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30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50</a:t>
                          </a:r>
                          <a:endParaRPr lang="zh-CN" altLang="en-US" b="1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偏差</a:t>
                          </a:r>
                          <a:r>
                            <a:rPr lang="en-US" altLang="zh-CN" b="1" dirty="0" smtClean="0"/>
                            <a:t>=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b="1" i="1" smtClean="0">
                                    <a:latin typeface="Cambria Math"/>
                                    <a:ea typeface="Cambria Math"/>
                                  </a:rPr>
                                  <m:t>±</m:t>
                                </m:r>
                                <m:f>
                                  <m:fPr>
                                    <m:ctrlPr>
                                      <a:rPr lang="en-US" altLang="zh-CN" b="1" i="1" smtClean="0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1" i="0" smtClean="0">
                                        <a:latin typeface="Cambria Math"/>
                                        <a:ea typeface="Cambria Math"/>
                                      </a:rPr>
                                      <m:t>𝐈𝐓</m:t>
                                    </m:r>
                                    <m:r>
                                      <a:rPr lang="en-US" altLang="zh-CN" b="1" i="1" smtClean="0">
                                        <a:latin typeface="Cambria Math"/>
                                        <a:ea typeface="Cambria Math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altLang="zh-CN" b="1" i="1" smtClean="0">
                                        <a:latin typeface="Cambria Math"/>
                                        <a:ea typeface="Cambria Math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altLang="zh-CN" b="1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-10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+2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+9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+17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80</a:t>
                          </a:r>
                          <a:endParaRPr lang="zh-CN" altLang="en-US" b="1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-12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+2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+11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+20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表格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710418"/>
                  </p:ext>
                </p:extLst>
              </p:nvPr>
            </p:nvGraphicFramePr>
            <p:xfrm>
              <a:off x="755576" y="4005064"/>
              <a:ext cx="6984777" cy="2630107"/>
            </p:xfrm>
            <a:graphic>
              <a:graphicData uri="http://schemas.openxmlformats.org/drawingml/2006/table">
                <a:tbl>
                  <a:tblPr firstRow="1" lastRow="1" bandCol="1">
                    <a:tableStyleId>{5940675A-B579-460E-94D1-54222C63F5DA}</a:tableStyleId>
                  </a:tblPr>
                  <a:tblGrid>
                    <a:gridCol w="774663"/>
                    <a:gridCol w="542264"/>
                    <a:gridCol w="998574"/>
                    <a:gridCol w="1093015"/>
                    <a:gridCol w="619730"/>
                    <a:gridCol w="1084527"/>
                    <a:gridCol w="697196"/>
                    <a:gridCol w="619730"/>
                    <a:gridCol w="555078"/>
                  </a:tblGrid>
                  <a:tr h="370840">
                    <a:tc rowSpan="3" gridSpan="3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sz="2400" b="1" dirty="0" smtClean="0"/>
                            <a:t>公称尺寸</a:t>
                          </a:r>
                          <a:endParaRPr lang="en-US" altLang="zh-CN" sz="2400" b="1" dirty="0" smtClean="0"/>
                        </a:p>
                        <a:p>
                          <a:pPr algn="ctr"/>
                          <a:r>
                            <a:rPr lang="en-US" altLang="zh-CN" sz="2400" b="1" dirty="0" smtClean="0"/>
                            <a:t>     /mm</a:t>
                          </a:r>
                          <a:endParaRPr lang="zh-CN" altLang="en-US" sz="2400" b="1" dirty="0"/>
                        </a:p>
                      </a:txBody>
                      <a:tcPr/>
                    </a:tc>
                    <a:tc rowSpan="3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rowSpan="3"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基本偏差数值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 gridSpan="3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下偏差（</a:t>
                          </a:r>
                          <a:r>
                            <a:rPr lang="en-US" altLang="zh-CN" b="1" dirty="0" err="1" smtClean="0"/>
                            <a:t>ei</a:t>
                          </a:r>
                          <a:r>
                            <a:rPr lang="zh-CN" altLang="en-US" b="1" dirty="0" smtClean="0"/>
                            <a:t>）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640080">
                    <a:tc gridSpan="3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IT5</a:t>
                          </a:r>
                          <a:r>
                            <a:rPr lang="zh-CN" altLang="en-US" b="1" dirty="0" smtClean="0"/>
                            <a:t>、</a:t>
                          </a:r>
                          <a:r>
                            <a:rPr lang="en-US" altLang="zh-CN" b="1" dirty="0" smtClean="0"/>
                            <a:t>IT6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IT7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IT4</a:t>
                          </a:r>
                          <a:r>
                            <a:rPr lang="zh-CN" altLang="en-US" b="1" dirty="0" smtClean="0"/>
                            <a:t>至</a:t>
                          </a:r>
                          <a:r>
                            <a:rPr lang="en-US" altLang="zh-CN" b="1" dirty="0" smtClean="0"/>
                            <a:t>IT7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≤</a:t>
                          </a:r>
                          <a:r>
                            <a:rPr lang="en-US" altLang="zh-CN" b="1" dirty="0" smtClean="0"/>
                            <a:t>IT3</a:t>
                          </a:r>
                        </a:p>
                        <a:p>
                          <a:pPr algn="ctr"/>
                          <a:r>
                            <a:rPr lang="en-US" altLang="zh-CN" b="1" dirty="0" smtClean="0"/>
                            <a:t>&gt;IT7</a:t>
                          </a:r>
                          <a:endParaRPr lang="zh-CN" altLang="en-US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所有标准公差等级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大于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至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err="1" smtClean="0"/>
                            <a:t>js</a:t>
                          </a:r>
                          <a:endParaRPr lang="zh-CN" altLang="en-US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j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k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k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m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n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30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50</a:t>
                          </a:r>
                          <a:endParaRPr lang="zh-CN" altLang="en-US" b="1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32317" t="-207639" r="-467073" b="-6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-10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+2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+9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+17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50666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80</a:t>
                          </a:r>
                          <a:endParaRPr lang="zh-CN" altLang="en-US" b="1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-12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+2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+11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+20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94814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40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2"/>
              <p:cNvSpPr txBox="1">
                <a:spLocks/>
              </p:cNvSpPr>
              <p:nvPr/>
            </p:nvSpPr>
            <p:spPr>
              <a:xfrm>
                <a:off x="323528" y="630970"/>
                <a:ext cx="8280920" cy="6120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11.  </a:t>
                </a:r>
                <a:r>
                  <a:rPr lang="zh-CN" altLang="en-US" sz="2000" b="1" dirty="0" smtClean="0"/>
                  <a:t>齿轮副的最小侧隙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 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𝒋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𝐧𝐦𝐢𝐧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与齿轮精度等级的关系是（              ）。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6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630970"/>
                <a:ext cx="8280920" cy="612068"/>
              </a:xfrm>
              <a:prstGeom prst="rect">
                <a:avLst/>
              </a:prstGeom>
              <a:blipFill rotWithShape="1">
                <a:blip r:embed="rId2"/>
                <a:stretch>
                  <a:fillRect l="-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/>
              <p:cNvSpPr txBox="1">
                <a:spLocks/>
              </p:cNvSpPr>
              <p:nvPr/>
            </p:nvSpPr>
            <p:spPr>
              <a:xfrm>
                <a:off x="744748" y="1135026"/>
                <a:ext cx="8075724" cy="10698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circleNumDbPlain"/>
                </a:pPr>
                <a:r>
                  <a:rPr lang="zh-CN" altLang="en-US" sz="2000" b="1" dirty="0" smtClean="0"/>
                  <a:t>精度等级越高，则</a:t>
                </a:r>
                <a:r>
                  <a:rPr lang="en-US" altLang="zh-CN" sz="2000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</a:rPr>
                          <m:t>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𝒋</m:t>
                        </m:r>
                      </m:e>
                      <m:sub>
                        <m:r>
                          <a:rPr lang="en-US" altLang="zh-CN" sz="2000" b="1">
                            <a:latin typeface="Cambria Math"/>
                          </a:rPr>
                          <m:t>𝐧𝐦𝐢𝐧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越小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/>
                  <a:t>②精度等级越高，则</a:t>
                </a:r>
                <a:r>
                  <a:rPr lang="en-US" altLang="zh-CN" sz="20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</a:rPr>
                          <m:t>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𝒋</m:t>
                        </m:r>
                      </m:e>
                      <m:sub>
                        <m:r>
                          <a:rPr lang="en-US" altLang="zh-CN" sz="2000" b="1">
                            <a:latin typeface="Cambria Math"/>
                          </a:rPr>
                          <m:t>𝐧𝐦𝐢𝐧</m:t>
                        </m:r>
                      </m:sub>
                    </m:sSub>
                  </m:oMath>
                </a14:m>
                <a:r>
                  <a:rPr lang="en-US" altLang="zh-CN" sz="2000" b="1" dirty="0"/>
                  <a:t>  </a:t>
                </a:r>
                <a:r>
                  <a:rPr lang="zh-CN" altLang="en-US" sz="2000" b="1" dirty="0" smtClean="0"/>
                  <a:t>越大</a:t>
                </a:r>
                <a:r>
                  <a:rPr lang="en-US" altLang="zh-CN" sz="2000" b="1" dirty="0" smtClean="0"/>
                  <a:t> </a:t>
                </a:r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③</a:t>
                </a:r>
                <a:r>
                  <a:rPr lang="zh-CN" altLang="en-US" sz="2000" b="1" dirty="0"/>
                  <a:t>精度</a:t>
                </a:r>
                <a:r>
                  <a:rPr lang="zh-CN" altLang="en-US" sz="2000" b="1" dirty="0" smtClean="0"/>
                  <a:t>等级与</a:t>
                </a:r>
                <a:r>
                  <a:rPr lang="en-US" altLang="zh-CN" sz="2000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</a:rPr>
                          <m:t>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𝒋</m:t>
                        </m:r>
                      </m:e>
                      <m:sub>
                        <m:r>
                          <a:rPr lang="en-US" altLang="zh-CN" sz="2000" b="1">
                            <a:latin typeface="Cambria Math"/>
                          </a:rPr>
                          <m:t>𝐧𝐦𝐢𝐧</m:t>
                        </m:r>
                      </m:sub>
                    </m:sSub>
                  </m:oMath>
                </a14:m>
                <a:r>
                  <a:rPr lang="en-US" altLang="zh-CN" sz="2000" b="1" dirty="0"/>
                  <a:t>  </a:t>
                </a:r>
                <a:r>
                  <a:rPr lang="zh-CN" altLang="en-US" sz="2000" b="1" dirty="0" smtClean="0"/>
                  <a:t>有关  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/>
                  <a:t>④精度</a:t>
                </a:r>
                <a:r>
                  <a:rPr lang="zh-CN" altLang="en-US" sz="2000" b="1" dirty="0" smtClean="0"/>
                  <a:t>等级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</a:rPr>
                          <m:t>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𝒋</m:t>
                        </m:r>
                      </m:e>
                      <m:sub>
                        <m:r>
                          <a:rPr lang="en-US" altLang="zh-CN" sz="2000" b="1">
                            <a:latin typeface="Cambria Math"/>
                          </a:rPr>
                          <m:t>𝐧𝐦𝐢𝐧</m:t>
                        </m:r>
                      </m:sub>
                    </m:sSub>
                  </m:oMath>
                </a14:m>
                <a:r>
                  <a:rPr lang="en-US" altLang="zh-CN" sz="2000" b="1" dirty="0"/>
                  <a:t>  </a:t>
                </a:r>
                <a:r>
                  <a:rPr lang="zh-CN" altLang="en-US" sz="2000" b="1" dirty="0" smtClean="0"/>
                  <a:t>无关</a:t>
                </a:r>
                <a:r>
                  <a:rPr lang="en-US" altLang="zh-CN" sz="2000" b="1" dirty="0" smtClean="0"/>
                  <a:t> 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7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748" y="1135026"/>
                <a:ext cx="8075724" cy="1069838"/>
              </a:xfrm>
              <a:prstGeom prst="rect">
                <a:avLst/>
              </a:prstGeom>
              <a:blipFill rotWithShape="1">
                <a:blip r:embed="rId3"/>
                <a:stretch>
                  <a:fillRect l="-7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内容占位符 2"/>
          <p:cNvSpPr txBox="1">
            <a:spLocks/>
          </p:cNvSpPr>
          <p:nvPr/>
        </p:nvSpPr>
        <p:spPr>
          <a:xfrm>
            <a:off x="323528" y="2081412"/>
            <a:ext cx="8280920" cy="997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12"/>
            </a:pPr>
            <a:r>
              <a:rPr lang="zh-CN" altLang="en-US" sz="2000" b="1" dirty="0" smtClean="0"/>
              <a:t>要求经切削加工某零件表面粗糙度轮廓</a:t>
            </a:r>
            <a:r>
              <a:rPr lang="en-US" altLang="zh-CN" sz="2000" b="1" i="1" dirty="0" smtClean="0"/>
              <a:t>Ra</a:t>
            </a:r>
            <a:r>
              <a:rPr lang="zh-CN" altLang="en-US" sz="2000" b="1" dirty="0" smtClean="0"/>
              <a:t>的上限值为</a:t>
            </a:r>
            <a:r>
              <a:rPr lang="en-US" altLang="zh-CN" sz="2000" b="1" dirty="0" smtClean="0"/>
              <a:t>1.6μm</a:t>
            </a:r>
            <a:r>
              <a:rPr lang="zh-CN" altLang="en-US" sz="2000" b="1" dirty="0" smtClean="0"/>
              <a:t>，应采用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  的表面粗糙度代号为（              ）。</a:t>
            </a:r>
            <a:endParaRPr lang="zh-CN" altLang="zh-CN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622621" y="4735426"/>
            <a:ext cx="8075724" cy="1069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circleNumDbPlain"/>
            </a:pP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9</a:t>
            </a:r>
            <a:r>
              <a:rPr lang="zh-CN" altLang="en-US" sz="2000" b="1" dirty="0" smtClean="0"/>
              <a:t>七个等级 ② 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六个等级</a:t>
            </a:r>
            <a:r>
              <a:rPr lang="en-US" altLang="zh-CN" sz="2000" b="1" dirty="0" smtClean="0"/>
              <a:t>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③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9</a:t>
            </a:r>
            <a:r>
              <a:rPr lang="zh-CN" altLang="en-US" sz="2000" b="1" dirty="0" smtClean="0"/>
              <a:t>六个等级  ④ 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五个等级</a:t>
            </a:r>
            <a:endParaRPr lang="zh-CN" altLang="en-US" sz="2000" b="1" dirty="0"/>
          </a:p>
        </p:txBody>
      </p:sp>
      <p:grpSp>
        <p:nvGrpSpPr>
          <p:cNvPr id="26" name="组合 25"/>
          <p:cNvGrpSpPr/>
          <p:nvPr/>
        </p:nvGrpSpPr>
        <p:grpSpPr>
          <a:xfrm>
            <a:off x="971600" y="3162834"/>
            <a:ext cx="1487808" cy="1007482"/>
            <a:chOff x="1043608" y="2849687"/>
            <a:chExt cx="1487808" cy="1007482"/>
          </a:xfrm>
        </p:grpSpPr>
        <p:grpSp>
          <p:nvGrpSpPr>
            <p:cNvPr id="10" name="组合 9"/>
            <p:cNvGrpSpPr/>
            <p:nvPr/>
          </p:nvGrpSpPr>
          <p:grpSpPr>
            <a:xfrm>
              <a:off x="1043608" y="2849687"/>
              <a:ext cx="1487808" cy="579313"/>
              <a:chOff x="1547664" y="1042070"/>
              <a:chExt cx="1487808" cy="579313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835696" y="1042070"/>
                <a:ext cx="1199776" cy="442714"/>
                <a:chOff x="6483274" y="763264"/>
                <a:chExt cx="1199776" cy="442714"/>
              </a:xfrm>
            </p:grpSpPr>
            <p:sp>
              <p:nvSpPr>
                <p:cNvPr id="2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6807394" y="763264"/>
                  <a:ext cx="875656" cy="30777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9pPr>
                </a:lstStyle>
                <a:p>
                  <a:pPr eaLnBrk="1" hangingPunct="1"/>
                  <a:r>
                    <a:rPr lang="en-US" altLang="zh-CN" sz="1400" b="1" dirty="0"/>
                    <a:t>U</a:t>
                  </a:r>
                  <a:r>
                    <a:rPr lang="en-US" altLang="zh-CN" sz="1400" b="1" dirty="0" smtClean="0"/>
                    <a:t> </a:t>
                  </a:r>
                  <a:r>
                    <a:rPr lang="en-US" altLang="zh-CN" sz="1400" b="1" i="1" dirty="0" smtClean="0"/>
                    <a:t>Ra</a:t>
                  </a:r>
                  <a:r>
                    <a:rPr lang="en-US" altLang="zh-CN" sz="1400" b="1" dirty="0" smtClean="0"/>
                    <a:t> 1.6</a:t>
                  </a:r>
                  <a:endParaRPr lang="en-US" altLang="zh-CN" sz="1400" b="1" dirty="0"/>
                </a:p>
              </p:txBody>
            </p:sp>
            <p:sp>
              <p:nvSpPr>
                <p:cNvPr id="22" name="流程图: 合并 21"/>
                <p:cNvSpPr/>
                <p:nvPr/>
              </p:nvSpPr>
              <p:spPr>
                <a:xfrm>
                  <a:off x="6483274" y="1005036"/>
                  <a:ext cx="229919" cy="200942"/>
                </a:xfrm>
                <a:prstGeom prst="flowChartMerge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6674938" y="764701"/>
                  <a:ext cx="163549" cy="2880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flipV="1">
                  <a:off x="6838487" y="764704"/>
                  <a:ext cx="657190" cy="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/>
              <p:cNvGrpSpPr/>
              <p:nvPr/>
            </p:nvGrpSpPr>
            <p:grpSpPr>
              <a:xfrm>
                <a:off x="1547664" y="1462534"/>
                <a:ext cx="1080120" cy="158849"/>
                <a:chOff x="3491880" y="1397943"/>
                <a:chExt cx="1080120" cy="158849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3558108" y="1412776"/>
                  <a:ext cx="101389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3491880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364219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3779912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3923928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>
                  <a:off x="406794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>
                  <a:off x="422282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>
                  <a:off x="435597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TextBox 24"/>
            <p:cNvSpPr txBox="1"/>
            <p:nvPr/>
          </p:nvSpPr>
          <p:spPr>
            <a:xfrm>
              <a:off x="1115616" y="3457059"/>
              <a:ext cx="864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/>
                <a:t>①</a:t>
              </a:r>
              <a:endParaRPr lang="zh-CN" altLang="en-US" sz="2000" b="1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03848" y="3166083"/>
            <a:ext cx="1271784" cy="1040608"/>
            <a:chOff x="3059832" y="3036464"/>
            <a:chExt cx="1271784" cy="1040608"/>
          </a:xfrm>
        </p:grpSpPr>
        <p:grpSp>
          <p:nvGrpSpPr>
            <p:cNvPr id="27" name="组合 26"/>
            <p:cNvGrpSpPr/>
            <p:nvPr/>
          </p:nvGrpSpPr>
          <p:grpSpPr>
            <a:xfrm>
              <a:off x="3059832" y="3036464"/>
              <a:ext cx="1271784" cy="608560"/>
              <a:chOff x="3491880" y="948232"/>
              <a:chExt cx="1271784" cy="608560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3491880" y="1397943"/>
                <a:ext cx="1080120" cy="158849"/>
                <a:chOff x="3491880" y="1397943"/>
                <a:chExt cx="1080120" cy="158849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3558108" y="1412776"/>
                  <a:ext cx="101389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3491880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H="1">
                  <a:off x="364219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3779912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3923928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H="1">
                  <a:off x="406794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 flipH="1">
                  <a:off x="422282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435597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" name="组合 28"/>
              <p:cNvGrpSpPr/>
              <p:nvPr/>
            </p:nvGrpSpPr>
            <p:grpSpPr>
              <a:xfrm>
                <a:off x="3563888" y="948232"/>
                <a:ext cx="1199776" cy="464544"/>
                <a:chOff x="7171557" y="1268759"/>
                <a:chExt cx="1199776" cy="464544"/>
              </a:xfrm>
            </p:grpSpPr>
            <p:sp>
              <p:nvSpPr>
                <p:cNvPr id="3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7495677" y="1290589"/>
                  <a:ext cx="875656" cy="30777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9pPr>
                </a:lstStyle>
                <a:p>
                  <a:pPr eaLnBrk="1" hangingPunct="1"/>
                  <a:r>
                    <a:rPr lang="en-US" altLang="zh-CN" sz="1400" b="1" dirty="0" smtClean="0"/>
                    <a:t> </a:t>
                  </a:r>
                  <a:r>
                    <a:rPr lang="en-US" altLang="zh-CN" sz="1400" b="1" i="1" dirty="0" err="1" smtClean="0"/>
                    <a:t>Rz</a:t>
                  </a:r>
                  <a:r>
                    <a:rPr lang="en-US" altLang="zh-CN" sz="1400" b="1" dirty="0" smtClean="0"/>
                    <a:t> 1.6</a:t>
                  </a:r>
                  <a:endParaRPr lang="en-US" altLang="zh-CN" sz="1400" b="1" dirty="0"/>
                </a:p>
              </p:txBody>
            </p:sp>
            <p:sp>
              <p:nvSpPr>
                <p:cNvPr id="31" name="流程图: 合并 30"/>
                <p:cNvSpPr/>
                <p:nvPr/>
              </p:nvSpPr>
              <p:spPr>
                <a:xfrm>
                  <a:off x="7171557" y="1532361"/>
                  <a:ext cx="229919" cy="200942"/>
                </a:xfrm>
                <a:prstGeom prst="flowChartMerge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 flipV="1">
                  <a:off x="7363221" y="1292026"/>
                  <a:ext cx="163549" cy="2880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7526770" y="1268759"/>
                  <a:ext cx="657190" cy="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矩形 41"/>
            <p:cNvSpPr/>
            <p:nvPr/>
          </p:nvSpPr>
          <p:spPr>
            <a:xfrm>
              <a:off x="3275856" y="3676962"/>
              <a:ext cx="73343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/>
                <a:t>②</a:t>
              </a:r>
              <a:endParaRPr lang="zh-CN" altLang="en-US" sz="2000" b="1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73935" y="3151250"/>
            <a:ext cx="1182241" cy="1063015"/>
            <a:chOff x="4829919" y="2838103"/>
            <a:chExt cx="1182241" cy="1063015"/>
          </a:xfrm>
        </p:grpSpPr>
        <p:grpSp>
          <p:nvGrpSpPr>
            <p:cNvPr id="44" name="组合 43"/>
            <p:cNvGrpSpPr/>
            <p:nvPr/>
          </p:nvGrpSpPr>
          <p:grpSpPr>
            <a:xfrm>
              <a:off x="4829919" y="2838103"/>
              <a:ext cx="1182241" cy="662905"/>
              <a:chOff x="1331640" y="2780928"/>
              <a:chExt cx="1182241" cy="662905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331640" y="3284984"/>
                <a:ext cx="1080120" cy="158849"/>
                <a:chOff x="3491880" y="1397943"/>
                <a:chExt cx="1080120" cy="158849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3558108" y="1412776"/>
                  <a:ext cx="101389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3491880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364219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3779912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3923928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406794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 flipH="1">
                  <a:off x="422282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H="1">
                  <a:off x="435597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46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6" y="2780928"/>
                <a:ext cx="1038225" cy="5143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5" name="矩形 54"/>
            <p:cNvSpPr/>
            <p:nvPr/>
          </p:nvSpPr>
          <p:spPr>
            <a:xfrm>
              <a:off x="5004048" y="3501008"/>
              <a:ext cx="720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③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36620" y="3166083"/>
            <a:ext cx="1451804" cy="1073681"/>
            <a:chOff x="6792604" y="2899445"/>
            <a:chExt cx="1451804" cy="1073681"/>
          </a:xfrm>
        </p:grpSpPr>
        <p:grpSp>
          <p:nvGrpSpPr>
            <p:cNvPr id="57" name="组合 56"/>
            <p:cNvGrpSpPr/>
            <p:nvPr/>
          </p:nvGrpSpPr>
          <p:grpSpPr>
            <a:xfrm>
              <a:off x="6792604" y="2899445"/>
              <a:ext cx="1451804" cy="601563"/>
              <a:chOff x="1727684" y="4282430"/>
              <a:chExt cx="1451804" cy="601563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1979712" y="4282430"/>
                <a:ext cx="1199776" cy="442714"/>
                <a:chOff x="7304013" y="2949972"/>
                <a:chExt cx="1199776" cy="442714"/>
              </a:xfrm>
            </p:grpSpPr>
            <p:sp>
              <p:nvSpPr>
                <p:cNvPr id="6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7628133" y="2949972"/>
                  <a:ext cx="875656" cy="30777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itchFamily="18" charset="0"/>
                      <a:ea typeface="宋体" charset="-122"/>
                    </a:defRPr>
                  </a:lvl9pPr>
                </a:lstStyle>
                <a:p>
                  <a:pPr eaLnBrk="1" hangingPunct="1"/>
                  <a:r>
                    <a:rPr lang="en-US" altLang="zh-CN" sz="1400" b="1" dirty="0" smtClean="0"/>
                    <a:t> </a:t>
                  </a:r>
                  <a:r>
                    <a:rPr lang="en-US" altLang="zh-CN" sz="1400" b="1" i="1" dirty="0" smtClean="0"/>
                    <a:t>Ra</a:t>
                  </a:r>
                  <a:r>
                    <a:rPr lang="en-US" altLang="zh-CN" sz="1400" b="1" dirty="0" smtClean="0"/>
                    <a:t> 1.6</a:t>
                  </a:r>
                  <a:endParaRPr lang="en-US" altLang="zh-CN" sz="1400" b="1" dirty="0"/>
                </a:p>
              </p:txBody>
            </p:sp>
            <p:sp>
              <p:nvSpPr>
                <p:cNvPr id="69" name="流程图: 合并 68"/>
                <p:cNvSpPr/>
                <p:nvPr/>
              </p:nvSpPr>
              <p:spPr>
                <a:xfrm>
                  <a:off x="7304013" y="3191744"/>
                  <a:ext cx="229919" cy="200942"/>
                </a:xfrm>
                <a:prstGeom prst="flowChartMerge">
                  <a:avLst/>
                </a:prstGeom>
                <a:noFill/>
                <a:ln w="127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0" name="直接连接符 69"/>
                <p:cNvCxnSpPr/>
                <p:nvPr/>
              </p:nvCxnSpPr>
              <p:spPr>
                <a:xfrm flipV="1">
                  <a:off x="7495677" y="2951409"/>
                  <a:ext cx="163549" cy="28803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V="1">
                  <a:off x="7659226" y="2951412"/>
                  <a:ext cx="657190" cy="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>
                <a:off x="1727684" y="4725144"/>
                <a:ext cx="1080120" cy="158849"/>
                <a:chOff x="3491880" y="1397943"/>
                <a:chExt cx="1080120" cy="158849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3558108" y="1412776"/>
                  <a:ext cx="101389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3491880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 flipH="1">
                  <a:off x="364219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3779912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3923928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406794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flipH="1">
                  <a:off x="4222824" y="1397943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4355976" y="1412776"/>
                  <a:ext cx="144016" cy="144016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2" name="矩形 71"/>
            <p:cNvSpPr/>
            <p:nvPr/>
          </p:nvSpPr>
          <p:spPr>
            <a:xfrm>
              <a:off x="7092280" y="3573016"/>
              <a:ext cx="55611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/>
                <a:t>④</a:t>
              </a:r>
              <a:endParaRPr lang="zh-CN" altLang="en-US" sz="2000" dirty="0"/>
            </a:p>
          </p:txBody>
        </p:sp>
      </p:grpSp>
      <p:sp>
        <p:nvSpPr>
          <p:cNvPr id="74" name="内容占位符 2"/>
          <p:cNvSpPr txBox="1">
            <a:spLocks/>
          </p:cNvSpPr>
          <p:nvPr/>
        </p:nvSpPr>
        <p:spPr>
          <a:xfrm>
            <a:off x="468982" y="4303378"/>
            <a:ext cx="8280920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13. </a:t>
            </a:r>
            <a:r>
              <a:rPr lang="zh-CN" altLang="en-US" sz="2000" b="1" dirty="0" smtClean="0"/>
              <a:t>按</a:t>
            </a:r>
            <a:r>
              <a:rPr lang="en-US" altLang="zh-CN" sz="2000" b="1" dirty="0" smtClean="0"/>
              <a:t>GB/T197━2003</a:t>
            </a:r>
            <a:r>
              <a:rPr lang="zh-CN" altLang="en-US" sz="2000" b="1" dirty="0" smtClean="0"/>
              <a:t>规定，内螺纹的中径公差等级分为（              ）。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2912570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/>
      <p:bldP spid="7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41</a:t>
            </a:fld>
            <a:endParaRPr lang="zh-CN" altLang="en-US"/>
          </a:p>
        </p:txBody>
      </p:sp>
      <p:sp>
        <p:nvSpPr>
          <p:cNvPr id="82" name="内容占位符 2"/>
          <p:cNvSpPr txBox="1">
            <a:spLocks/>
          </p:cNvSpPr>
          <p:nvPr/>
        </p:nvSpPr>
        <p:spPr>
          <a:xfrm>
            <a:off x="545045" y="2638066"/>
            <a:ext cx="8075724" cy="534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circleNumDbPlain"/>
            </a:pPr>
            <a:r>
              <a:rPr lang="en-US" altLang="zh-CN" sz="2000" b="1" dirty="0" smtClean="0"/>
              <a:t>3μm   </a:t>
            </a:r>
            <a:r>
              <a:rPr lang="zh-CN" altLang="en-US" sz="2000" b="1" dirty="0" smtClean="0"/>
              <a:t>② </a:t>
            </a:r>
            <a:r>
              <a:rPr lang="en-US" altLang="zh-CN" sz="2000" b="1" dirty="0" smtClean="0"/>
              <a:t>4.5μm    </a:t>
            </a:r>
            <a:r>
              <a:rPr lang="zh-CN" altLang="en-US" sz="2000" b="1" dirty="0" smtClean="0"/>
              <a:t>③</a:t>
            </a:r>
            <a:r>
              <a:rPr lang="en-US" altLang="zh-CN" sz="2000" b="1" dirty="0" smtClean="0"/>
              <a:t>6μm       </a:t>
            </a:r>
            <a:r>
              <a:rPr lang="zh-CN" altLang="en-US" sz="2000" b="1" dirty="0" smtClean="0"/>
              <a:t>④   </a:t>
            </a:r>
            <a:r>
              <a:rPr lang="en-US" altLang="zh-CN" sz="2000" b="1" dirty="0" smtClean="0"/>
              <a:t>9μm</a:t>
            </a:r>
            <a:endParaRPr lang="zh-CN" altLang="en-US" sz="2000" b="1" dirty="0"/>
          </a:p>
        </p:txBody>
      </p:sp>
      <p:sp>
        <p:nvSpPr>
          <p:cNvPr id="84" name="内容占位符 2"/>
          <p:cNvSpPr txBox="1">
            <a:spLocks/>
          </p:cNvSpPr>
          <p:nvPr/>
        </p:nvSpPr>
        <p:spPr>
          <a:xfrm>
            <a:off x="639367" y="4622273"/>
            <a:ext cx="8075724" cy="534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 ①  </a:t>
            </a:r>
            <a:r>
              <a:rPr lang="en-US" altLang="zh-CN" sz="2000" b="1" i="1" dirty="0" smtClean="0"/>
              <a:t>A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B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C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② </a:t>
            </a:r>
            <a:r>
              <a:rPr lang="en-US" altLang="zh-CN" sz="2000" b="1" i="1" dirty="0" smtClean="0"/>
              <a:t>C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B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 A </a:t>
            </a:r>
            <a:r>
              <a:rPr lang="zh-CN" altLang="en-US" sz="2000" b="1" dirty="0" smtClean="0"/>
              <a:t>③  </a:t>
            </a:r>
            <a:r>
              <a:rPr lang="en-US" altLang="zh-CN" sz="2000" b="1" i="1" dirty="0" smtClean="0"/>
              <a:t>B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C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A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④   </a:t>
            </a:r>
            <a:r>
              <a:rPr lang="en-US" altLang="zh-CN" sz="2000" b="1" i="1" dirty="0" smtClean="0"/>
              <a:t>C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A</a:t>
            </a:r>
            <a:r>
              <a:rPr lang="zh-CN" altLang="en-US" sz="2000" b="1" i="1" dirty="0" smtClean="0"/>
              <a:t>、</a:t>
            </a:r>
            <a:r>
              <a:rPr lang="en-US" altLang="zh-CN" sz="2000" b="1" i="1" dirty="0" smtClean="0"/>
              <a:t>B</a:t>
            </a:r>
            <a:endParaRPr lang="zh-CN" altLang="en-US" sz="20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内容占位符 2"/>
              <p:cNvSpPr txBox="1">
                <a:spLocks/>
              </p:cNvSpPr>
              <p:nvPr/>
            </p:nvSpPr>
            <p:spPr>
              <a:xfrm>
                <a:off x="339849" y="1093881"/>
                <a:ext cx="8280920" cy="14401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14. </a:t>
                </a:r>
                <a:r>
                  <a:rPr lang="zh-CN" altLang="en-US" sz="2000" b="1" dirty="0" smtClean="0"/>
                  <a:t>对某一零件的几何量进行等精度测量</a:t>
                </a:r>
                <a:r>
                  <a:rPr lang="en-US" altLang="zh-CN" sz="2000" b="1" dirty="0" smtClean="0"/>
                  <a:t>9</a:t>
                </a:r>
                <a:r>
                  <a:rPr lang="zh-CN" altLang="en-US" sz="2000" b="1" dirty="0" smtClean="0"/>
                  <a:t>次，单次测量的标准偏差为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</a:t>
                </a:r>
                <a14:m>
                  <m:oMath xmlns:m="http://schemas.openxmlformats.org/officeDocument/2006/math">
                    <m:r>
                      <a:rPr lang="en-US" altLang="zh-CN" sz="2000" b="1" i="1" smtClean="0">
                        <a:latin typeface="Cambria Math"/>
                        <a:ea typeface="Cambria Math"/>
                      </a:rPr>
                      <m:t>𝝈</m:t>
                    </m:r>
                    <m:r>
                      <a:rPr lang="en-US" altLang="zh-CN" sz="2000" b="1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n-US" altLang="zh-CN" sz="2000" b="1" dirty="0" smtClean="0"/>
                  <a:t>3μm</a:t>
                </a:r>
                <a:r>
                  <a:rPr lang="zh-CN" altLang="en-US" sz="2000" b="1" dirty="0" smtClean="0"/>
                  <a:t>，若以</a:t>
                </a:r>
                <a:r>
                  <a:rPr lang="en-US" altLang="zh-CN" sz="2000" b="1" dirty="0" smtClean="0"/>
                  <a:t>9</a:t>
                </a:r>
                <a:r>
                  <a:rPr lang="zh-CN" altLang="en-US" sz="2000" b="1" dirty="0" smtClean="0"/>
                  <a:t>次测量值的平均值作为测量结果，其测量极限误差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</a:t>
                </a:r>
                <a:r>
                  <a:rPr lang="zh-CN" altLang="en-US" sz="2000" b="1" dirty="0" smtClean="0"/>
                  <a:t>   </a:t>
                </a:r>
                <a:r>
                  <a:rPr lang="en-US" altLang="zh-CN" sz="2000" b="1" dirty="0" smtClean="0"/>
                  <a:t>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𝐥𝐢𝐧</m:t>
                        </m:r>
                      </m:sub>
                    </m:sSub>
                    <m:r>
                      <a:rPr lang="zh-CN" altLang="en-US" sz="2000" b="1" i="1" smtClean="0">
                        <a:latin typeface="Cambria Math"/>
                      </a:rPr>
                      <m:t>为</m:t>
                    </m:r>
                  </m:oMath>
                </a14:m>
                <a:r>
                  <a:rPr lang="zh-CN" altLang="en-US" sz="2000" b="1" dirty="0" smtClean="0"/>
                  <a:t>（              ）。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85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849" y="1093881"/>
                <a:ext cx="8280920" cy="1440160"/>
              </a:xfrm>
              <a:prstGeom prst="rect">
                <a:avLst/>
              </a:prstGeom>
              <a:blipFill rotWithShape="1">
                <a:blip r:embed="rId3"/>
                <a:stretch>
                  <a:fillRect l="-810" b="-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442447" y="3398137"/>
            <a:ext cx="8280920" cy="1080120"/>
            <a:chOff x="442447" y="2492896"/>
            <a:chExt cx="8280920" cy="1080120"/>
          </a:xfrm>
        </p:grpSpPr>
        <p:sp>
          <p:nvSpPr>
            <p:cNvPr id="83" name="内容占位符 2"/>
            <p:cNvSpPr txBox="1">
              <a:spLocks/>
            </p:cNvSpPr>
            <p:nvPr/>
          </p:nvSpPr>
          <p:spPr>
            <a:xfrm>
              <a:off x="442447" y="2492896"/>
              <a:ext cx="8280920" cy="10801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en-US" altLang="zh-CN" sz="2000" b="1" dirty="0" smtClean="0"/>
                <a:t>15. </a:t>
              </a:r>
              <a:r>
                <a:rPr lang="zh-CN" altLang="en-US" sz="2000" b="1" dirty="0" smtClean="0"/>
                <a:t>形位公差框格                                      表示采用的三基面体系中第一、二、</a:t>
              </a:r>
              <a:endParaRPr lang="en-US" altLang="zh-CN" sz="2000" b="1" dirty="0" smtClean="0"/>
            </a:p>
            <a:p>
              <a:pPr marL="0" indent="0">
                <a:lnSpc>
                  <a:spcPct val="130000"/>
                </a:lnSpc>
                <a:buNone/>
              </a:pPr>
              <a:r>
                <a:rPr lang="en-US" altLang="zh-CN" sz="2000" b="1" dirty="0"/>
                <a:t> </a:t>
              </a:r>
              <a:r>
                <a:rPr lang="en-US" altLang="zh-CN" sz="2000" b="1" dirty="0" smtClean="0"/>
                <a:t>      </a:t>
              </a:r>
              <a:r>
                <a:rPr lang="zh-CN" altLang="en-US" sz="2000" b="1" dirty="0" smtClean="0"/>
                <a:t>三基准平面分别为（                     ）。</a:t>
              </a:r>
              <a:endParaRPr lang="zh-CN" altLang="zh-CN" sz="2000" b="1" dirty="0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555776" y="2533910"/>
              <a:ext cx="1890383" cy="391034"/>
              <a:chOff x="5858709" y="581021"/>
              <a:chExt cx="1890383" cy="391034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5858709" y="602723"/>
                <a:ext cx="1890383" cy="3693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       </a:t>
                </a:r>
                <a:r>
                  <a:rPr lang="el-GR" altLang="zh-CN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i="1" dirty="0" smtClean="0"/>
                  <a:t>  </a:t>
                </a:r>
                <a:r>
                  <a:rPr lang="en-US" altLang="zh-CN" dirty="0" smtClean="0"/>
                  <a:t>0.2  </a:t>
                </a:r>
                <a:r>
                  <a:rPr lang="en-US" altLang="zh-CN" i="1" dirty="0" smtClean="0"/>
                  <a:t>C</a:t>
                </a:r>
                <a:r>
                  <a:rPr lang="en-US" altLang="zh-CN" dirty="0" smtClean="0"/>
                  <a:t>   </a:t>
                </a:r>
                <a:r>
                  <a:rPr lang="en-US" altLang="zh-CN" i="1" dirty="0" smtClean="0"/>
                  <a:t>B </a:t>
                </a:r>
                <a:r>
                  <a:rPr lang="en-US" altLang="zh-CN" dirty="0" smtClean="0"/>
                  <a:t>  </a:t>
                </a:r>
                <a:r>
                  <a:rPr lang="en-US" altLang="zh-CN" i="1" dirty="0" smtClean="0"/>
                  <a:t>A</a:t>
                </a:r>
                <a:endParaRPr lang="zh-CN" altLang="en-US" i="1" dirty="0"/>
              </a:p>
            </p:txBody>
          </p:sp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7279" y="674128"/>
                <a:ext cx="323850" cy="276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2" name="直接连接符 11"/>
              <p:cNvCxnSpPr/>
              <p:nvPr/>
            </p:nvCxnSpPr>
            <p:spPr>
              <a:xfrm flipV="1">
                <a:off x="6300192" y="602723"/>
                <a:ext cx="0" cy="3693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6876256" y="602723"/>
                <a:ext cx="0" cy="3693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7177361" y="581021"/>
                <a:ext cx="0" cy="3693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7452320" y="602723"/>
                <a:ext cx="0" cy="3693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806747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750"/>
                                        <p:tgtEl>
                                          <p:spTgt spid="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4" grpId="0"/>
      <p:bldP spid="8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42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862980"/>
            <a:ext cx="8429488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三</a:t>
            </a:r>
            <a:r>
              <a:rPr lang="zh-CN" altLang="zh-CN" sz="2000" b="1" dirty="0" smtClean="0"/>
              <a:t>、</a:t>
            </a:r>
            <a:r>
              <a:rPr lang="zh-CN" altLang="en-US" sz="2000" b="1" dirty="0" smtClean="0"/>
              <a:t>标注题和改错题</a:t>
            </a:r>
            <a:r>
              <a:rPr lang="zh-CN" altLang="zh-CN" sz="2000" b="1" dirty="0" smtClean="0"/>
              <a:t>（共</a:t>
            </a:r>
            <a:r>
              <a:rPr lang="en-US" altLang="zh-CN" sz="2000" b="1" dirty="0" smtClean="0"/>
              <a:t>10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）</a:t>
            </a: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1187016"/>
            <a:ext cx="8217482" cy="468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1.  </a:t>
            </a:r>
            <a:r>
              <a:rPr lang="zh-CN" altLang="en-US" sz="2000" b="1" dirty="0" smtClean="0"/>
              <a:t>试将下列几何公差要求用几何公差框格和代号标注在图上。（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323528" y="1583060"/>
                <a:ext cx="8352928" cy="50405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1</a:t>
                </a:r>
                <a:r>
                  <a:rPr lang="zh-CN" altLang="en-US" sz="2000" b="1" dirty="0" smtClean="0"/>
                  <a:t>） 两个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轴颈的轴线对它们的公共基准轴线的同轴度公差为</a:t>
                </a:r>
                <a:r>
                  <a:rPr lang="en-US" altLang="zh-CN" sz="2000" b="1" dirty="0" smtClean="0">
                    <a:latin typeface="Batang" pitchFamily="18" charset="-127"/>
                    <a:ea typeface="Batang" pitchFamily="18" charset="-127"/>
                  </a:rPr>
                  <a:t>0.01</a:t>
                </a:r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。</a:t>
                </a:r>
                <a:endParaRPr lang="zh-CN" altLang="zh-CN" sz="2000" b="1" dirty="0">
                  <a:latin typeface="Batang" pitchFamily="18" charset="-127"/>
                  <a:ea typeface="Batang" pitchFamily="18" charset="-127"/>
                </a:endParaRPr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583060"/>
                <a:ext cx="8352928" cy="504056"/>
              </a:xfrm>
              <a:prstGeom prst="rect">
                <a:avLst/>
              </a:prstGeom>
              <a:blipFill rotWithShape="1">
                <a:blip r:embed="rId2"/>
                <a:stretch>
                  <a:fillRect l="-730" r="-803" b="-1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/>
              <p:cNvSpPr txBox="1">
                <a:spLocks/>
              </p:cNvSpPr>
              <p:nvPr/>
            </p:nvSpPr>
            <p:spPr>
              <a:xfrm>
                <a:off x="323528" y="1951124"/>
                <a:ext cx="8352928" cy="6480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/>
                  <a:t>2</a:t>
                </a:r>
                <a:r>
                  <a:rPr lang="zh-CN" altLang="en-US" sz="2000" b="1" dirty="0" smtClean="0"/>
                  <a:t>） 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圆柱面对</a:t>
                </a:r>
                <a:r>
                  <a:rPr lang="zh-CN" altLang="en-US" sz="2000" b="1" dirty="0"/>
                  <a:t>两个</a:t>
                </a:r>
                <a:r>
                  <a:rPr lang="el-GR" altLang="zh-CN" sz="2000" b="1" i="1" dirty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i="1" dirty="0">
                    <a:latin typeface="Batang" pitchFamily="18" charset="-127"/>
                    <a:ea typeface="Batang" pitchFamily="18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  <a:ea typeface="Batang" pitchFamily="18" charset="-127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  <a:ea typeface="Batang" pitchFamily="18" charset="-127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  <a:ea typeface="Batang" pitchFamily="18" charset="-127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轴颈的公共基准轴线的同轴度公差为</a:t>
                </a:r>
                <a:r>
                  <a:rPr lang="en-US" altLang="zh-CN" sz="2000" b="1" dirty="0" smtClean="0">
                    <a:latin typeface="Batang" pitchFamily="18" charset="-127"/>
                    <a:ea typeface="Batang" pitchFamily="18" charset="-127"/>
                  </a:rPr>
                  <a:t>0.015</a:t>
                </a:r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。</a:t>
                </a:r>
                <a:endParaRPr lang="zh-CN" altLang="zh-CN" sz="2000" b="1" dirty="0">
                  <a:latin typeface="Batang" pitchFamily="18" charset="-127"/>
                  <a:ea typeface="Batang" pitchFamily="18" charset="-127"/>
                </a:endParaRPr>
              </a:p>
            </p:txBody>
          </p:sp>
        </mc:Choice>
        <mc:Fallback xmlns="">
          <p:sp>
            <p:nvSpPr>
              <p:cNvPr id="9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51124"/>
                <a:ext cx="8352928" cy="648072"/>
              </a:xfrm>
              <a:prstGeom prst="rect">
                <a:avLst/>
              </a:prstGeom>
              <a:blipFill rotWithShape="1">
                <a:blip r:embed="rId3"/>
                <a:stretch>
                  <a:fillRect l="-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内容占位符 2"/>
              <p:cNvSpPr txBox="1">
                <a:spLocks/>
              </p:cNvSpPr>
              <p:nvPr/>
            </p:nvSpPr>
            <p:spPr>
              <a:xfrm>
                <a:off x="323528" y="2375148"/>
                <a:ext cx="8352928" cy="6480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3</a:t>
                </a:r>
                <a:r>
                  <a:rPr lang="zh-CN" altLang="en-US" sz="2000" b="1" dirty="0" smtClean="0"/>
                  <a:t>） </a:t>
                </a:r>
                <a:r>
                  <a:rPr lang="en-US" altLang="zh-CN" sz="2000" b="1" i="1" dirty="0" smtClean="0"/>
                  <a:t>b </a:t>
                </a:r>
                <a:r>
                  <a:rPr lang="zh-CN" altLang="en-US" sz="2000" b="1" dirty="0" smtClean="0"/>
                  <a:t>键槽的中心平面</a:t>
                </a:r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对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  <a:ea typeface="Batang" pitchFamily="18" charset="-127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  <a:ea typeface="Batang" pitchFamily="18" charset="-127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Batang" pitchFamily="18" charset="-127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圆柱面轴线的对称度公差为</a:t>
                </a:r>
                <a:r>
                  <a:rPr lang="en-US" altLang="zh-CN" sz="2000" b="1" dirty="0" smtClean="0">
                    <a:latin typeface="Batang" pitchFamily="18" charset="-127"/>
                    <a:ea typeface="Batang" pitchFamily="18" charset="-127"/>
                  </a:rPr>
                  <a:t>0.025</a:t>
                </a:r>
                <a:r>
                  <a:rPr lang="zh-CN" altLang="en-US" sz="2000" b="1" dirty="0" smtClean="0">
                    <a:latin typeface="Batang" pitchFamily="18" charset="-127"/>
                    <a:ea typeface="Batang" pitchFamily="18" charset="-127"/>
                  </a:rPr>
                  <a:t>。</a:t>
                </a:r>
                <a:endParaRPr lang="zh-CN" altLang="zh-CN" sz="2000" b="1" dirty="0">
                  <a:latin typeface="Batang" pitchFamily="18" charset="-127"/>
                  <a:ea typeface="Batang" pitchFamily="18" charset="-127"/>
                </a:endParaRPr>
              </a:p>
            </p:txBody>
          </p:sp>
        </mc:Choice>
        <mc:Fallback xmlns="">
          <p:sp>
            <p:nvSpPr>
              <p:cNvPr id="10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375148"/>
                <a:ext cx="8352928" cy="648072"/>
              </a:xfrm>
              <a:prstGeom prst="rect">
                <a:avLst/>
              </a:prstGeom>
              <a:blipFill rotWithShape="1">
                <a:blip r:embed="rId4"/>
                <a:stretch>
                  <a:fillRect l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组合 24"/>
          <p:cNvGrpSpPr/>
          <p:nvPr/>
        </p:nvGrpSpPr>
        <p:grpSpPr>
          <a:xfrm>
            <a:off x="818292" y="3383260"/>
            <a:ext cx="7220808" cy="1485900"/>
            <a:chOff x="818292" y="2735188"/>
            <a:chExt cx="7220808" cy="1485900"/>
          </a:xfrm>
        </p:grpSpPr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900" y="2735188"/>
              <a:ext cx="6934200" cy="1485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 rot="16200000">
                  <a:off x="597613" y="3293472"/>
                  <a:ext cx="810690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zh-CN" b="1" i="1" dirty="0" smtClean="0"/>
                    <a:t>Φ</a:t>
                  </a:r>
                  <a:r>
                    <a:rPr lang="en-US" altLang="zh-CN" b="1" i="1" dirty="0" smtClean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b="1" i="1" smtClean="0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a14:m>
                  <a:r>
                    <a:rPr lang="en-US" altLang="zh-CN" i="1" dirty="0" smtClean="0"/>
                    <a:t> </a:t>
                  </a:r>
                  <a:endParaRPr lang="zh-CN" altLang="en-US" i="1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597613" y="3293472"/>
                  <a:ext cx="810690" cy="36933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8197" r="-24590" b="-6015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 rot="16200000">
                  <a:off x="5206125" y="3217632"/>
                  <a:ext cx="810690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zh-CN" b="1" i="1" dirty="0" smtClean="0"/>
                    <a:t>Φ</a:t>
                  </a:r>
                  <a:r>
                    <a:rPr lang="en-US" altLang="zh-CN" b="1" i="1" dirty="0" smtClean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b="1" i="1" smtClean="0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b="1" i="1" smtClean="0"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a14:m>
                  <a:r>
                    <a:rPr lang="en-US" altLang="zh-CN" i="1" dirty="0" smtClean="0"/>
                    <a:t> </a:t>
                  </a:r>
                  <a:endParaRPr lang="zh-CN" altLang="en-US" i="1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5206125" y="3217632"/>
                  <a:ext cx="810690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8197" r="-24590" b="-6767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 rot="16200000">
                  <a:off x="2983170" y="3343045"/>
                  <a:ext cx="810690" cy="369332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zh-CN" b="1" i="1" dirty="0" smtClean="0"/>
                    <a:t>Φ</a:t>
                  </a:r>
                  <a:r>
                    <a:rPr lang="en-US" altLang="zh-CN" b="1" i="1" dirty="0" smtClean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b="1" i="1" smtClean="0">
                              <a:latin typeface="Cambria Math"/>
                            </a:rPr>
                            <m:t>𝒅</m:t>
                          </m:r>
                        </m:e>
                        <m:sub>
                          <m:r>
                            <a:rPr lang="en-US" altLang="zh-CN" b="1" i="1" smtClean="0"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a14:m>
                  <a:r>
                    <a:rPr lang="en-US" altLang="zh-CN" i="1" dirty="0" smtClean="0"/>
                    <a:t> </a:t>
                  </a:r>
                  <a:endParaRPr lang="zh-CN" altLang="en-US" i="1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983170" y="3343045"/>
                  <a:ext cx="810690" cy="36933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8333" r="-26667" b="-6015"/>
                  </a:stretch>
                </a:blipFill>
                <a:ln w="12700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TextBox 17"/>
            <p:cNvSpPr txBox="1"/>
            <p:nvPr/>
          </p:nvSpPr>
          <p:spPr>
            <a:xfrm rot="16200000">
              <a:off x="7497029" y="3230983"/>
              <a:ext cx="405345" cy="3693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/>
                <a:t>b</a:t>
              </a:r>
              <a:endParaRPr lang="zh-CN" altLang="en-US" i="1" dirty="0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187624" y="3122365"/>
              <a:ext cx="0" cy="81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635896" y="2996952"/>
              <a:ext cx="0" cy="9547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796136" y="3140968"/>
              <a:ext cx="0" cy="81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884368" y="3212976"/>
              <a:ext cx="0" cy="4053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055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43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3528" y="1019908"/>
            <a:ext cx="8217482" cy="6480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2</a:t>
            </a:r>
            <a:r>
              <a:rPr lang="en-US" altLang="zh-CN" sz="2000" b="1" dirty="0" smtClean="0"/>
              <a:t>.  </a:t>
            </a:r>
            <a:r>
              <a:rPr lang="zh-CN" altLang="en-US" sz="2000" b="1" dirty="0" smtClean="0"/>
              <a:t>试改正下图所示几何公差的的标注错误（几何公差特征项目不许改变）。（</a:t>
            </a:r>
            <a:r>
              <a:rPr lang="en-US" altLang="zh-CN" sz="2000" b="1" dirty="0"/>
              <a:t>7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p:grpSp>
        <p:nvGrpSpPr>
          <p:cNvPr id="13328" name="组合 13327"/>
          <p:cNvGrpSpPr/>
          <p:nvPr/>
        </p:nvGrpSpPr>
        <p:grpSpPr>
          <a:xfrm>
            <a:off x="1333500" y="1684779"/>
            <a:ext cx="6477000" cy="4048477"/>
            <a:chOff x="1333500" y="1586458"/>
            <a:chExt cx="6477000" cy="4048477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3500" y="1586458"/>
              <a:ext cx="6477000" cy="3714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3059832" y="4581128"/>
              <a:ext cx="847571" cy="402660"/>
              <a:chOff x="2264206" y="2435582"/>
              <a:chExt cx="847571" cy="402660"/>
            </a:xfrm>
          </p:grpSpPr>
          <p:grpSp>
            <p:nvGrpSpPr>
              <p:cNvPr id="8" name="组合 7"/>
              <p:cNvGrpSpPr/>
              <p:nvPr/>
            </p:nvGrpSpPr>
            <p:grpSpPr>
              <a:xfrm rot="16200000">
                <a:off x="2340573" y="2403359"/>
                <a:ext cx="296982" cy="449715"/>
                <a:chOff x="3104244" y="3770408"/>
                <a:chExt cx="228343" cy="357968"/>
              </a:xfrm>
            </p:grpSpPr>
            <p:sp>
              <p:nvSpPr>
                <p:cNvPr id="10" name="流程图: 合并 9"/>
                <p:cNvSpPr/>
                <p:nvPr/>
              </p:nvSpPr>
              <p:spPr>
                <a:xfrm>
                  <a:off x="3104244" y="3770408"/>
                  <a:ext cx="228343" cy="147452"/>
                </a:xfrm>
                <a:prstGeom prst="flowChartMerg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3211730" y="3908916"/>
                  <a:ext cx="0" cy="21946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" name="TextBox 8"/>
              <p:cNvSpPr txBox="1"/>
              <p:nvPr/>
            </p:nvSpPr>
            <p:spPr>
              <a:xfrm rot="16200000">
                <a:off x="2725781" y="2452246"/>
                <a:ext cx="402660" cy="3693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 A</a:t>
                </a:r>
                <a:endParaRPr lang="zh-CN" altLang="en-US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835696" y="3947889"/>
              <a:ext cx="360041" cy="787599"/>
              <a:chOff x="2267743" y="3257535"/>
              <a:chExt cx="360041" cy="787599"/>
            </a:xfrm>
          </p:grpSpPr>
          <p:sp>
            <p:nvSpPr>
              <p:cNvPr id="13" name="流程图: 合并 12"/>
              <p:cNvSpPr/>
              <p:nvPr/>
            </p:nvSpPr>
            <p:spPr>
              <a:xfrm>
                <a:off x="2311984" y="3257535"/>
                <a:ext cx="296982" cy="185244"/>
              </a:xfrm>
              <a:prstGeom prst="flowChartMerg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267743" y="3645024"/>
                <a:ext cx="360041" cy="4001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 smtClean="0"/>
                  <a:t>E</a:t>
                </a:r>
                <a:endParaRPr lang="zh-CN" altLang="en-US" sz="2000" b="1" dirty="0"/>
              </a:p>
            </p:txBody>
          </p:sp>
          <p:cxnSp>
            <p:nvCxnSpPr>
              <p:cNvPr id="15" name="直接连接符 14"/>
              <p:cNvCxnSpPr>
                <a:stCxn id="13" idx="2"/>
                <a:endCxn id="14" idx="0"/>
              </p:cNvCxnSpPr>
              <p:nvPr/>
            </p:nvCxnSpPr>
            <p:spPr>
              <a:xfrm flipH="1">
                <a:off x="2447764" y="3442779"/>
                <a:ext cx="12711" cy="20224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" name="直接连接符 3"/>
            <p:cNvCxnSpPr/>
            <p:nvPr/>
          </p:nvCxnSpPr>
          <p:spPr>
            <a:xfrm>
              <a:off x="1835696" y="3947889"/>
              <a:ext cx="122413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059832" y="4149080"/>
              <a:ext cx="0" cy="14858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12" name="直接连接符 13311"/>
            <p:cNvCxnSpPr/>
            <p:nvPr/>
          </p:nvCxnSpPr>
          <p:spPr>
            <a:xfrm>
              <a:off x="3059832" y="2420888"/>
              <a:ext cx="0" cy="211454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12160" y="2420888"/>
              <a:ext cx="0" cy="211454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15" name="直接连接符 13314"/>
            <p:cNvCxnSpPr/>
            <p:nvPr/>
          </p:nvCxnSpPr>
          <p:spPr>
            <a:xfrm>
              <a:off x="3059832" y="2348880"/>
              <a:ext cx="295232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059832" y="4484013"/>
              <a:ext cx="295232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19" name="直接连接符 13318"/>
            <p:cNvCxnSpPr/>
            <p:nvPr/>
          </p:nvCxnSpPr>
          <p:spPr>
            <a:xfrm>
              <a:off x="3059832" y="2924944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987824" y="4005064"/>
              <a:ext cx="187220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21" name="直接连接符 13320"/>
            <p:cNvCxnSpPr/>
            <p:nvPr/>
          </p:nvCxnSpPr>
          <p:spPr>
            <a:xfrm>
              <a:off x="4932040" y="2924944"/>
              <a:ext cx="0" cy="102294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23" name="直接连接符 13322"/>
            <p:cNvCxnSpPr/>
            <p:nvPr/>
          </p:nvCxnSpPr>
          <p:spPr>
            <a:xfrm flipV="1">
              <a:off x="4932040" y="2636912"/>
              <a:ext cx="1080120" cy="28803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25" name="直接连接符 13324"/>
            <p:cNvCxnSpPr/>
            <p:nvPr/>
          </p:nvCxnSpPr>
          <p:spPr>
            <a:xfrm>
              <a:off x="4932040" y="4005064"/>
              <a:ext cx="1080120" cy="22919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27" name="直接连接符 13326"/>
            <p:cNvCxnSpPr/>
            <p:nvPr/>
          </p:nvCxnSpPr>
          <p:spPr>
            <a:xfrm>
              <a:off x="1405508" y="2420888"/>
              <a:ext cx="12942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3319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44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07008" y="458670"/>
            <a:ext cx="6989328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四</a:t>
            </a:r>
            <a:r>
              <a:rPr lang="zh-CN" altLang="zh-CN" sz="2000" b="1" dirty="0" smtClean="0"/>
              <a:t>、</a:t>
            </a:r>
            <a:r>
              <a:rPr lang="zh-CN" altLang="en-US" sz="2000" b="1" dirty="0" smtClean="0"/>
              <a:t>简答题</a:t>
            </a:r>
            <a:r>
              <a:rPr lang="zh-CN" altLang="zh-CN" sz="2000" b="1" dirty="0" smtClean="0"/>
              <a:t>（共</a:t>
            </a:r>
            <a:r>
              <a:rPr lang="en-US" altLang="zh-CN" sz="2000" b="1" dirty="0"/>
              <a:t>2</a:t>
            </a:r>
            <a:r>
              <a:rPr lang="en-US" altLang="zh-CN" sz="2000" b="1" dirty="0" smtClean="0"/>
              <a:t>0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）</a:t>
            </a: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12168" y="872716"/>
            <a:ext cx="7216216" cy="468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1.  </a:t>
            </a:r>
            <a:r>
              <a:rPr lang="zh-CN" altLang="en-US" sz="2000" b="1" dirty="0" smtClean="0"/>
              <a:t>根据图（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）、（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）所示的图样标注填写表。（</a:t>
            </a:r>
            <a:r>
              <a:rPr lang="en-US" altLang="zh-CN" sz="2000" b="1" dirty="0"/>
              <a:t>6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459174"/>
              </p:ext>
            </p:extLst>
          </p:nvPr>
        </p:nvGraphicFramePr>
        <p:xfrm>
          <a:off x="615132" y="4455696"/>
          <a:ext cx="7197228" cy="20218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1140"/>
                <a:gridCol w="1588788"/>
                <a:gridCol w="1224136"/>
                <a:gridCol w="1800200"/>
                <a:gridCol w="1772964"/>
              </a:tblGrid>
              <a:tr h="64008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图号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理想边界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    </a:t>
                      </a:r>
                      <a:r>
                        <a:rPr lang="zh-CN" altLang="en-US" b="1" dirty="0" smtClean="0"/>
                        <a:t>名称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理想边界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zh-CN" altLang="en-US" b="1" dirty="0" smtClean="0"/>
                        <a:t>尺寸</a:t>
                      </a:r>
                      <a:r>
                        <a:rPr lang="en-US" altLang="zh-CN" b="1" dirty="0" smtClean="0"/>
                        <a:t>/mm</a:t>
                      </a:r>
                      <a:endParaRPr lang="zh-CN" alt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允许的最大直线度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       </a:t>
                      </a:r>
                      <a:r>
                        <a:rPr lang="zh-CN" altLang="en-US" b="1" dirty="0" smtClean="0"/>
                        <a:t>误差值</a:t>
                      </a:r>
                      <a:r>
                        <a:rPr lang="en-US" altLang="zh-CN" b="1" dirty="0" smtClean="0"/>
                        <a:t>/mm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2100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最大实体状态时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最小实体状态时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图（</a:t>
                      </a:r>
                      <a:r>
                        <a:rPr lang="en-US" altLang="zh-CN" b="1" dirty="0" smtClean="0"/>
                        <a:t>1</a:t>
                      </a:r>
                      <a:r>
                        <a:rPr lang="zh-CN" altLang="en-US" b="1" dirty="0" smtClean="0"/>
                        <a:t>）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图（</a:t>
                      </a:r>
                      <a:r>
                        <a:rPr lang="en-US" altLang="zh-CN" b="1" dirty="0" smtClean="0"/>
                        <a:t>2</a:t>
                      </a:r>
                      <a:r>
                        <a:rPr lang="zh-CN" altLang="en-US" b="1" dirty="0" smtClean="0"/>
                        <a:t>）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4275" y="39330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简答题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表</a:t>
            </a:r>
            <a:endParaRPr lang="zh-CN" altLang="en-US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421085" y="1331476"/>
            <a:ext cx="6391275" cy="2961620"/>
            <a:chOff x="1376363" y="1334874"/>
            <a:chExt cx="6391275" cy="2961620"/>
          </a:xfrm>
        </p:grpSpPr>
        <p:grpSp>
          <p:nvGrpSpPr>
            <p:cNvPr id="15" name="组合 14"/>
            <p:cNvGrpSpPr/>
            <p:nvPr/>
          </p:nvGrpSpPr>
          <p:grpSpPr>
            <a:xfrm>
              <a:off x="1376363" y="1334874"/>
              <a:ext cx="6391275" cy="2598182"/>
              <a:chOff x="1376363" y="1190858"/>
              <a:chExt cx="6391275" cy="259818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376363" y="1560190"/>
                <a:ext cx="6391275" cy="2228850"/>
                <a:chOff x="1376363" y="1556792"/>
                <a:chExt cx="6391275" cy="2228850"/>
              </a:xfrm>
            </p:grpSpPr>
            <p:pic>
              <p:nvPicPr>
                <p:cNvPr id="14338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76363" y="1556792"/>
                  <a:ext cx="6391275" cy="2228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" name="组合 1"/>
                <p:cNvGrpSpPr/>
                <p:nvPr/>
              </p:nvGrpSpPr>
              <p:grpSpPr>
                <a:xfrm>
                  <a:off x="5940152" y="1709931"/>
                  <a:ext cx="1166835" cy="350917"/>
                  <a:chOff x="5940152" y="1657668"/>
                  <a:chExt cx="1166835" cy="350917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" name="TextBox 10"/>
                      <p:cNvSpPr txBox="1"/>
                      <p:nvPr/>
                    </p:nvSpPr>
                    <p:spPr>
                      <a:xfrm>
                        <a:off x="5940152" y="1700808"/>
                        <a:ext cx="864096" cy="307777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l-GR" altLang="zh-CN" sz="1400" b="1" i="1" dirty="0" smtClean="0"/>
                          <a:t>Φ</a:t>
                        </a:r>
                        <a:r>
                          <a:rPr lang="en-US" altLang="zh-CN" sz="1400" b="1" i="1" dirty="0" smtClean="0"/>
                          <a:t> </a:t>
                        </a:r>
                        <a14:m>
                          <m:oMath xmlns:m="http://schemas.openxmlformats.org/officeDocument/2006/math">
                            <m:r>
                              <a:rPr lang="en-US" altLang="zh-CN" sz="1400" b="1" i="1" smtClean="0">
                                <a:latin typeface="Cambria Math"/>
                              </a:rPr>
                              <m:t>𝟎</m:t>
                            </m:r>
                            <m:r>
                              <a:rPr lang="en-US" altLang="zh-CN" sz="1400" b="1" i="1" smtClean="0">
                                <a:latin typeface="Cambria Math"/>
                              </a:rPr>
                              <m:t>.</m:t>
                            </m:r>
                            <m:r>
                              <a:rPr lang="en-US" altLang="zh-CN" sz="1400" b="1" i="1" smtClean="0">
                                <a:latin typeface="Cambria Math"/>
                              </a:rPr>
                              <m:t>𝟎𝟏𝟓</m:t>
                            </m:r>
                          </m:oMath>
                        </a14:m>
                        <a:r>
                          <a:rPr lang="en-US" altLang="zh-CN" sz="1400" i="1" dirty="0" smtClean="0"/>
                          <a:t> </a:t>
                        </a:r>
                        <a:endParaRPr lang="zh-CN" altLang="en-US" sz="1400" i="1" dirty="0"/>
                      </a:p>
                    </p:txBody>
                  </p:sp>
                </mc:Choice>
                <mc:Fallback xmlns="">
                  <p:sp>
                    <p:nvSpPr>
                      <p:cNvPr id="11" name="TextBox 10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5940152" y="1700808"/>
                        <a:ext cx="864096" cy="307777"/>
                      </a:xfrm>
                      <a:prstGeom prst="rect">
                        <a:avLst/>
                      </a:prstGeom>
                      <a:blipFill rotWithShape="1">
                        <a:blip r:embed="rId3"/>
                        <a:stretch>
                          <a:fillRect l="-1408" t="-1961" b="-17647"/>
                        </a:stretch>
                      </a:blipFill>
                      <a:ln w="12700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zh-CN" alt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pic>
                <p:nvPicPr>
                  <p:cNvPr id="12" name="Picture 326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732240" y="1657668"/>
                    <a:ext cx="374747" cy="33117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/>
                  <p:cNvSpPr txBox="1"/>
                  <p:nvPr/>
                </p:nvSpPr>
                <p:spPr>
                  <a:xfrm>
                    <a:off x="2367038" y="1722294"/>
                    <a:ext cx="1052834" cy="338554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altLang="zh-CN" sz="1600" b="1" i="1" dirty="0" smtClean="0"/>
                      <a:t>Φ</a:t>
                    </a:r>
                    <a:r>
                      <a:rPr lang="en-US" altLang="zh-CN" sz="1600" b="1" i="1" dirty="0" smtClean="0"/>
                      <a:t> </a:t>
                    </a:r>
                    <a14:m>
                      <m:oMath xmlns:m="http://schemas.openxmlformats.org/officeDocument/2006/math">
                        <m:r>
                          <a:rPr lang="en-US" altLang="zh-CN" sz="16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16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1600" b="1" i="1" smtClean="0">
                            <a:latin typeface="Cambria Math"/>
                          </a:rPr>
                          <m:t>𝟎𝟏𝟓</m:t>
                        </m:r>
                      </m:oMath>
                    </a14:m>
                    <a:r>
                      <a:rPr lang="en-US" altLang="zh-CN" sz="1600" i="1" dirty="0" smtClean="0"/>
                      <a:t> </a:t>
                    </a:r>
                    <a:endParaRPr lang="zh-CN" altLang="en-US" sz="1600" i="1" dirty="0"/>
                  </a:p>
                </p:txBody>
              </p:sp>
            </mc:Choice>
            <mc:Fallback xmlns="">
              <p:sp>
                <p:nvSpPr>
                  <p:cNvPr id="13" name="TextBox 1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367038" y="1722294"/>
                    <a:ext cx="1052834" cy="338554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 l="-2890" t="-5455" b="-23636"/>
                    </a:stretch>
                  </a:blipFill>
                  <a:ln w="12700">
                    <a:noFill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0" name="直接连接符 9"/>
              <p:cNvCxnSpPr/>
              <p:nvPr/>
            </p:nvCxnSpPr>
            <p:spPr>
              <a:xfrm flipV="1">
                <a:off x="5580112" y="2044501"/>
                <a:ext cx="1526875" cy="16347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TextBox 13"/>
                  <p:cNvSpPr txBox="1"/>
                  <p:nvPr/>
                </p:nvSpPr>
                <p:spPr>
                  <a:xfrm>
                    <a:off x="5749315" y="1190858"/>
                    <a:ext cx="1245770" cy="3766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altLang="zh-CN" i="1" dirty="0" smtClean="0">
                        <a:latin typeface="Batang" pitchFamily="18" charset="-127"/>
                        <a:ea typeface="Batang" pitchFamily="18" charset="-127"/>
                      </a:rPr>
                      <a:t>φ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20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/>
                              </a:rPr>
                              <m:t>−0.029</m:t>
                            </m:r>
                          </m:sub>
                          <m:sup>
                            <m:r>
                              <a:rPr lang="en-US" altLang="zh-CN" b="0" i="1" smtClean="0">
                                <a:latin typeface="Cambria Math"/>
                              </a:rPr>
                              <m:t>+0.004</m:t>
                            </m:r>
                          </m:sup>
                        </m:sSubSup>
                      </m:oMath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14" name="TextBox 1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49315" y="1190858"/>
                    <a:ext cx="1245770" cy="376642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l="-3922" t="-11290" b="-19355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2051720" y="1268760"/>
                    <a:ext cx="1245770" cy="3766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altLang="zh-CN" i="1" dirty="0" smtClean="0">
                        <a:latin typeface="Batang" pitchFamily="18" charset="-127"/>
                        <a:ea typeface="Batang" pitchFamily="18" charset="-127"/>
                      </a:rPr>
                      <a:t>φ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20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/>
                              </a:rPr>
                              <m:t>+0.008</m:t>
                            </m:r>
                          </m:sub>
                          <m:sup>
                            <m:r>
                              <a:rPr lang="en-US" altLang="zh-CN" b="0" i="1" smtClean="0">
                                <a:latin typeface="Cambria Math"/>
                              </a:rPr>
                              <m:t>+0.029</m:t>
                            </m:r>
                          </m:sup>
                        </m:sSubSup>
                      </m:oMath>
                    </a14:m>
                    <a:endParaRPr lang="zh-CN" altLang="en-US" dirty="0"/>
                  </a:p>
                </p:txBody>
              </p:sp>
            </mc:Choice>
            <mc:Fallback xmlns="">
              <p:sp>
                <p:nvSpPr>
                  <p:cNvPr id="16" name="TextBox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51720" y="1268760"/>
                    <a:ext cx="1245770" cy="376642"/>
                  </a:xfrm>
                  <a:prstGeom prst="rect">
                    <a:avLst/>
                  </a:prstGeom>
                  <a:blipFill rotWithShape="1">
                    <a:blip r:embed="rId7"/>
                    <a:stretch>
                      <a:fillRect l="-4412" t="-11290" b="-19355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9" name="TextBox 18"/>
            <p:cNvSpPr txBox="1"/>
            <p:nvPr/>
          </p:nvSpPr>
          <p:spPr>
            <a:xfrm>
              <a:off x="2601441" y="3927162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图（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）</a:t>
              </a:r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55505" y="3789040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图（</a:t>
              </a:r>
              <a:r>
                <a:rPr lang="en-US" altLang="zh-CN" dirty="0"/>
                <a:t>2</a:t>
              </a:r>
              <a:r>
                <a:rPr lang="zh-CN" altLang="en-US" dirty="0" smtClean="0"/>
                <a:t>）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956739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45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20155" y="718592"/>
            <a:ext cx="3561531" cy="19644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2"/>
            </a:pPr>
            <a:r>
              <a:rPr lang="zh-CN" altLang="en-US" sz="2000" b="1" dirty="0" smtClean="0"/>
              <a:t>参考图（</a:t>
            </a:r>
            <a:r>
              <a:rPr lang="en-US" altLang="zh-CN" sz="2000" b="1" dirty="0"/>
              <a:t>3</a:t>
            </a:r>
            <a:r>
              <a:rPr lang="zh-CN" altLang="en-US" sz="2000" b="1" dirty="0" smtClean="0"/>
              <a:t>），试确定</a:t>
            </a:r>
            <a:r>
              <a:rPr lang="el-GR" altLang="zh-CN" sz="2000" b="1" dirty="0" smtClean="0"/>
              <a:t>φ</a:t>
            </a:r>
            <a:r>
              <a:rPr lang="en-US" altLang="zh-CN" sz="2000" b="1" dirty="0" smtClean="0"/>
              <a:t>100J7</a:t>
            </a:r>
            <a:r>
              <a:rPr lang="zh-CN" altLang="en-US" sz="2000" b="1" dirty="0" smtClean="0"/>
              <a:t>外壳孔与轴承端盖配合中轴承端盖尺寸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公差带代号。（</a:t>
            </a:r>
            <a:r>
              <a:rPr lang="en-US" altLang="zh-CN" sz="2000" b="1" dirty="0"/>
              <a:t>3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/>
              <p:cNvSpPr txBox="1">
                <a:spLocks/>
              </p:cNvSpPr>
              <p:nvPr/>
            </p:nvSpPr>
            <p:spPr>
              <a:xfrm>
                <a:off x="516707" y="4059070"/>
                <a:ext cx="8217482" cy="102611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arabicPeriod" startAt="3"/>
                </a:pPr>
                <a:r>
                  <a:rPr lang="zh-CN" altLang="en-US" sz="2000" b="1" dirty="0" smtClean="0"/>
                  <a:t>试说明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𝜷</m:t>
                        </m:r>
                      </m:sub>
                    </m:sSub>
                    <m:r>
                      <a:rPr lang="zh-CN" altLang="en-US" sz="2000" b="1" i="1" smtClean="0">
                        <a:latin typeface="Cambria Math"/>
                      </a:rPr>
                      <m:t>、</m:t>
                    </m:r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𝒇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𝐩𝐭</m:t>
                        </m:r>
                      </m:sub>
                    </m:sSub>
                    <m:r>
                      <a:rPr lang="zh-CN" altLang="en-US" sz="2000" b="1" i="1" smtClean="0">
                        <a:latin typeface="Cambria Math"/>
                      </a:rPr>
                      <m:t>和</m:t>
                    </m:r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𝐫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三个公差项目分别保证对齿轮传动的哪项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</a:t>
                </a:r>
                <a:r>
                  <a:rPr lang="zh-CN" altLang="en-US" sz="2000" b="1" dirty="0" smtClean="0"/>
                  <a:t>使用要求？。（</a:t>
                </a:r>
                <a:r>
                  <a:rPr lang="en-US" altLang="zh-CN" sz="2000" b="1" dirty="0"/>
                  <a:t>3</a:t>
                </a:r>
                <a:r>
                  <a:rPr lang="zh-CN" altLang="en-US" sz="2000" b="1" dirty="0" smtClean="0"/>
                  <a:t>分）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7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07" y="4059070"/>
                <a:ext cx="8217482" cy="1026114"/>
              </a:xfrm>
              <a:prstGeom prst="rect">
                <a:avLst/>
              </a:prstGeom>
              <a:blipFill rotWithShape="1">
                <a:blip r:embed="rId2"/>
                <a:stretch>
                  <a:fillRect l="-816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内容占位符 2"/>
          <p:cNvSpPr txBox="1">
            <a:spLocks/>
          </p:cNvSpPr>
          <p:nvPr/>
        </p:nvSpPr>
        <p:spPr>
          <a:xfrm>
            <a:off x="467544" y="4932167"/>
            <a:ext cx="7776864" cy="5130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4. </a:t>
            </a:r>
            <a:r>
              <a:rPr lang="zh-CN" altLang="en-US" sz="2000" b="1" dirty="0" smtClean="0"/>
              <a:t>试述服从正态分布的随机误差的四个基本特性。（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74136" y="5373216"/>
            <a:ext cx="8217482" cy="1198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5"/>
            </a:pPr>
            <a:r>
              <a:rPr lang="zh-CN" altLang="en-US" sz="2000" b="1" dirty="0" smtClean="0"/>
              <a:t>试说明图样上标注的代号</a:t>
            </a:r>
            <a:r>
              <a:rPr lang="en-US" altLang="zh-CN" sz="2000" b="1" dirty="0" smtClean="0"/>
              <a:t>6×23f7×28a11×6d10(GB/T1144━2001)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zh-CN" altLang="en-US" sz="2000" b="1" dirty="0" smtClean="0"/>
              <a:t>的含义。（</a:t>
            </a:r>
            <a:r>
              <a:rPr lang="en-US" altLang="zh-CN" sz="2000" b="1" dirty="0"/>
              <a:t>4</a:t>
            </a:r>
            <a:r>
              <a:rPr lang="zh-CN" altLang="en-US" sz="2000" b="1" dirty="0" smtClean="0"/>
              <a:t>分）</a:t>
            </a:r>
            <a:endParaRPr lang="zh-CN" altLang="zh-CN" sz="20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4493743" y="548680"/>
            <a:ext cx="2454521" cy="3600953"/>
            <a:chOff x="6865021" y="548680"/>
            <a:chExt cx="2454521" cy="3600953"/>
          </a:xfrm>
        </p:grpSpPr>
        <p:grpSp>
          <p:nvGrpSpPr>
            <p:cNvPr id="3" name="组合 2"/>
            <p:cNvGrpSpPr/>
            <p:nvPr/>
          </p:nvGrpSpPr>
          <p:grpSpPr>
            <a:xfrm>
              <a:off x="6865021" y="548680"/>
              <a:ext cx="2454521" cy="3352800"/>
              <a:chOff x="6372201" y="548680"/>
              <a:chExt cx="2454521" cy="3352800"/>
            </a:xfrm>
          </p:grpSpPr>
          <p:pic>
            <p:nvPicPr>
              <p:cNvPr id="16387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5472" y="548680"/>
                <a:ext cx="2381250" cy="3352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 rot="16200000">
                <a:off x="6078797" y="1994212"/>
                <a:ext cx="9561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b="1" dirty="0" smtClean="0"/>
                  <a:t>φ</a:t>
                </a:r>
                <a:r>
                  <a:rPr lang="en-US" altLang="zh-CN" b="1" dirty="0" smtClean="0"/>
                  <a:t>100J7</a:t>
                </a:r>
                <a:endParaRPr lang="zh-CN" altLang="en-US" b="1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7235595" y="3780301"/>
              <a:ext cx="114784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图（</a:t>
              </a:r>
              <a:r>
                <a:rPr lang="en-US" altLang="zh-CN" b="1" dirty="0" smtClean="0"/>
                <a:t>3</a:t>
              </a:r>
              <a:r>
                <a:rPr lang="zh-CN" altLang="en-US" b="1" dirty="0" smtClean="0"/>
                <a:t>）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28332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46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7546" y="1268760"/>
            <a:ext cx="8429488" cy="504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五</a:t>
            </a:r>
            <a:r>
              <a:rPr lang="zh-CN" altLang="zh-CN" sz="2000" b="1" dirty="0" smtClean="0"/>
              <a:t>、</a:t>
            </a:r>
            <a:r>
              <a:rPr lang="zh-CN" altLang="en-US" sz="2000" b="1" dirty="0" smtClean="0"/>
              <a:t>计算题</a:t>
            </a:r>
            <a:r>
              <a:rPr lang="zh-CN" altLang="zh-CN" sz="2000" b="1" dirty="0" smtClean="0"/>
              <a:t>（共</a:t>
            </a:r>
            <a:r>
              <a:rPr lang="en-US" altLang="zh-CN" sz="2000" b="1" dirty="0"/>
              <a:t>4</a:t>
            </a:r>
            <a:r>
              <a:rPr lang="en-US" altLang="zh-CN" sz="2000" b="1" dirty="0" smtClean="0"/>
              <a:t>0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）</a:t>
            </a:r>
            <a:endParaRPr lang="zh-CN" altLang="zh-CN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/>
              <p:cNvSpPr txBox="1">
                <a:spLocks/>
              </p:cNvSpPr>
              <p:nvPr/>
            </p:nvSpPr>
            <p:spPr>
              <a:xfrm>
                <a:off x="532706" y="1682806"/>
                <a:ext cx="8217482" cy="30423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arabicPeriod"/>
                </a:pPr>
                <a:r>
                  <a:rPr lang="zh-CN" altLang="en-US" sz="2000" b="1" dirty="0" smtClean="0"/>
                  <a:t>试基孔制配合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50</a:t>
                </a:r>
                <a:r>
                  <a:rPr lang="en-US" altLang="zh-CN" sz="2000" b="1" dirty="0" smtClean="0"/>
                  <a:t>H7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zh-CN" altLang="en-US" sz="2000" b="1" i="1" smtClean="0">
                            <a:latin typeface="Cambria Math"/>
                          </a:rPr>
                          <m:t>（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𝟎𝟐𝟓</m:t>
                        </m:r>
                      </m:sup>
                    </m:sSubSup>
                  </m:oMath>
                </a14:m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/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dirty="0" smtClean="0"/>
                  <a:t>50s6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𝟎𝟒𝟑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𝟎𝟓𝟗</m:t>
                        </m:r>
                      </m:sup>
                    </m:sSubSup>
                  </m:oMath>
                </a14:m>
                <a:r>
                  <a:rPr lang="en-US" altLang="zh-CN" sz="2000" b="1" dirty="0" smtClean="0"/>
                  <a:t>) mm</a:t>
                </a:r>
                <a:r>
                  <a:rPr lang="zh-CN" altLang="en-US" sz="2000" b="1" dirty="0" smtClean="0"/>
                  <a:t>改换为配合性质不变基准制配合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50</a:t>
                </a:r>
                <a:r>
                  <a:rPr lang="en-US" altLang="zh-CN" sz="2000" b="1" dirty="0" smtClean="0"/>
                  <a:t>S7/h6 </a:t>
                </a:r>
                <a:r>
                  <a:rPr lang="zh-CN" altLang="en-US" sz="2000" b="1" dirty="0" smtClean="0"/>
                  <a:t>。</a:t>
                </a:r>
                <a:r>
                  <a:rPr lang="zh-CN" altLang="en-US" sz="2000" b="1" dirty="0"/>
                  <a:t>试</a:t>
                </a:r>
                <a:r>
                  <a:rPr lang="zh-CN" altLang="en-US" sz="2000" b="1" dirty="0" smtClean="0"/>
                  <a:t>确定：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1</a:t>
                </a:r>
                <a:r>
                  <a:rPr lang="zh-CN" altLang="en-US" sz="2000" b="1" dirty="0" smtClean="0"/>
                  <a:t>）基孔制配合中的最大、最小过盈。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2</a:t>
                </a:r>
                <a:r>
                  <a:rPr lang="zh-CN" altLang="en-US" sz="2000" b="1" dirty="0" smtClean="0"/>
                  <a:t>）配合公差。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3</a:t>
                </a:r>
                <a:r>
                  <a:rPr lang="zh-CN" altLang="en-US" sz="2000" b="1" dirty="0" smtClean="0"/>
                  <a:t>）孔、轴基本偏差及其上、下偏差。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   （</a:t>
                </a:r>
                <a:r>
                  <a:rPr lang="en-US" altLang="zh-CN" sz="2000" b="1" dirty="0" smtClean="0"/>
                  <a:t>4</a:t>
                </a:r>
                <a:r>
                  <a:rPr lang="zh-CN" altLang="en-US" sz="2000" b="1" dirty="0" smtClean="0"/>
                  <a:t>）标注孔、轴遵守包容要求的符号。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5</a:t>
                </a:r>
                <a:r>
                  <a:rPr lang="zh-CN" altLang="en-US" sz="2000" b="1" dirty="0" smtClean="0"/>
                  <a:t>）画出孔、轴公差带图。（</a:t>
                </a:r>
                <a:r>
                  <a:rPr lang="en-US" altLang="zh-CN" sz="2000" b="1" dirty="0" smtClean="0"/>
                  <a:t>12</a:t>
                </a:r>
                <a:r>
                  <a:rPr lang="zh-CN" altLang="en-US" sz="2000" b="1" dirty="0" smtClean="0"/>
                  <a:t>分）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7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06" y="1682806"/>
                <a:ext cx="8217482" cy="3042338"/>
              </a:xfrm>
              <a:prstGeom prst="rect">
                <a:avLst/>
              </a:prstGeom>
              <a:blipFill rotWithShape="1">
                <a:blip r:embed="rId2"/>
                <a:stretch>
                  <a:fillRect l="-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426703" y="4509120"/>
                <a:ext cx="8429488" cy="11521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buFont typeface="Arial" pitchFamily="34" charset="0"/>
                  <a:buAutoNum type="arabicPeriod" startAt="2"/>
                </a:pPr>
                <a:r>
                  <a:rPr lang="zh-CN" altLang="en-US" sz="2000" b="1" dirty="0" smtClean="0"/>
                  <a:t>测量两段直线距离，它们的测得值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其绝对测量误差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𝑳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zh-CN" altLang="en-US" sz="2000" b="1" i="1">
                        <a:latin typeface="Cambria Math"/>
                      </a:rPr>
                      <m:t>如下</m:t>
                    </m:r>
                    <m:r>
                      <a:rPr lang="zh-CN" altLang="en-US" sz="2000" b="1" i="1" smtClean="0">
                        <a:latin typeface="Cambria Math"/>
                      </a:rPr>
                      <m:t>：</m:t>
                    </m:r>
                  </m:oMath>
                </a14:m>
                <a:endParaRPr lang="en-US" altLang="zh-CN" sz="2000" b="1" dirty="0" smtClean="0"/>
              </a:p>
              <a:p>
                <a:pPr marL="0" indent="0">
                  <a:buNone/>
                </a:pPr>
                <a:r>
                  <a:rPr lang="en-US" altLang="zh-CN" sz="2000" b="1" dirty="0" smtClean="0"/>
                  <a:t>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=200mm,</a:t>
                </a:r>
                <a:r>
                  <a:rPr lang="en-US" altLang="zh-CN" sz="20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altLang="zh-CN" sz="2000" b="1" i="1">
                            <a:latin typeface="Cambria Math"/>
                            <a:ea typeface="Cambria Math"/>
                          </a:rPr>
                          <m:t>𝑳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  <m:r>
                      <a:rPr lang="en-US" altLang="zh-CN" sz="2000" b="1" i="1" smtClean="0">
                        <a:latin typeface="Cambria Math"/>
                      </a:rPr>
                      <m:t>=</m:t>
                    </m:r>
                    <m:r>
                      <a:rPr lang="en-US" altLang="zh-CN" sz="2000" b="1" i="1" smtClean="0">
                        <a:latin typeface="Cambria Math"/>
                      </a:rPr>
                      <m:t>𝟎</m:t>
                    </m:r>
                    <m:r>
                      <a:rPr lang="en-US" altLang="zh-CN" sz="2000" b="1" i="1" smtClean="0">
                        <a:latin typeface="Cambria Math"/>
                      </a:rPr>
                      <m:t>.</m:t>
                    </m:r>
                    <m:r>
                      <a:rPr lang="en-US" altLang="zh-CN" sz="2000" b="1" i="1" smtClean="0">
                        <a:latin typeface="Cambria Math"/>
                      </a:rPr>
                      <m:t>𝟏</m:t>
                    </m:r>
                    <m:r>
                      <a:rPr lang="en-US" altLang="zh-CN" sz="2000" b="1" i="0" smtClean="0">
                        <a:latin typeface="Cambria Math"/>
                      </a:rPr>
                      <m:t>𝐦𝐦</m:t>
                    </m:r>
                    <m:r>
                      <a:rPr lang="en-US" altLang="zh-CN" sz="2000" b="1" i="0" smtClean="0"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m:rPr>
                        <m:nor/>
                      </m:rPr>
                      <a:rPr lang="en-US" altLang="zh-CN" sz="2000" b="1" dirty="0"/>
                      <m:t>=</m:t>
                    </m:r>
                    <m:r>
                      <m:rPr>
                        <m:nor/>
                      </m:rPr>
                      <a:rPr lang="en-US" altLang="zh-CN" sz="2000" b="1" i="0" dirty="0" smtClean="0"/>
                      <m:t>4</m:t>
                    </m:r>
                    <m:r>
                      <m:rPr>
                        <m:nor/>
                      </m:rPr>
                      <a:rPr lang="en-US" altLang="zh-CN" sz="2000" b="1" dirty="0"/>
                      <m:t>00</m:t>
                    </m:r>
                    <m:r>
                      <m:rPr>
                        <m:nor/>
                      </m:rPr>
                      <a:rPr lang="en-US" altLang="zh-CN" sz="2000" b="1" dirty="0"/>
                      <m:t>mm</m:t>
                    </m:r>
                    <m:r>
                      <m:rPr>
                        <m:nor/>
                      </m:rPr>
                      <a:rPr lang="en-US" altLang="zh-CN" sz="2000" b="1" dirty="0"/>
                      <m:t>, </m:t>
                    </m:r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altLang="zh-CN" sz="2000" b="1" i="1">
                            <a:latin typeface="Cambria Math"/>
                            <a:ea typeface="Cambria Math"/>
                          </a:rPr>
                          <m:t>𝑳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𝟐</m:t>
                        </m:r>
                      </m:sub>
                    </m:sSub>
                    <m:r>
                      <a:rPr lang="en-US" altLang="zh-CN" sz="2000" b="1" i="1">
                        <a:latin typeface="Cambria Math"/>
                      </a:rPr>
                      <m:t>=</m:t>
                    </m:r>
                    <m:r>
                      <a:rPr lang="en-US" altLang="zh-CN" sz="2000" b="1" i="1">
                        <a:latin typeface="Cambria Math"/>
                      </a:rPr>
                      <m:t>𝟎</m:t>
                    </m:r>
                    <m:r>
                      <a:rPr lang="en-US" altLang="zh-CN" sz="2000" b="1" i="1">
                        <a:latin typeface="Cambria Math"/>
                      </a:rPr>
                      <m:t>.</m:t>
                    </m:r>
                    <m:r>
                      <a:rPr lang="en-US" altLang="zh-CN" sz="2000" b="1" i="0" smtClean="0">
                        <a:latin typeface="Cambria Math"/>
                      </a:rPr>
                      <m:t>𝟐</m:t>
                    </m:r>
                    <m:r>
                      <a:rPr lang="en-US" altLang="zh-CN" sz="2000" b="1">
                        <a:latin typeface="Cambria Math"/>
                      </a:rPr>
                      <m:t>𝐦𝐦</m:t>
                    </m:r>
                    <m:r>
                      <a:rPr lang="zh-CN" altLang="en-US" sz="2000" b="1" i="1" smtClean="0">
                        <a:latin typeface="Cambria Math"/>
                      </a:rPr>
                      <m:t>。试</m:t>
                    </m:r>
                    <m:r>
                      <a:rPr lang="zh-CN" altLang="en-US" sz="2000" b="1" i="1">
                        <a:latin typeface="Cambria Math"/>
                      </a:rPr>
                      <m:t>比较</m:t>
                    </m:r>
                    <m:r>
                      <a:rPr lang="zh-CN" altLang="en-US" sz="2000" b="1" i="1" smtClean="0">
                        <a:latin typeface="Cambria Math"/>
                      </a:rPr>
                      <m:t>它们</m:t>
                    </m:r>
                  </m:oMath>
                </a14:m>
                <a:endParaRPr lang="en-US" altLang="zh-CN" sz="2000" b="1" dirty="0" smtClean="0"/>
              </a:p>
              <a:p>
                <a:pPr marL="0" indent="0">
                  <a:buNone/>
                </a:pPr>
                <a:r>
                  <a:rPr lang="en-US" altLang="zh-CN" sz="2000" b="1" dirty="0" smtClean="0"/>
                  <a:t>       </a:t>
                </a:r>
                <a:r>
                  <a:rPr lang="zh-CN" altLang="en-US" sz="2000" b="1" dirty="0" smtClean="0"/>
                  <a:t>的测量精度高低？</a:t>
                </a:r>
                <a:r>
                  <a:rPr lang="zh-CN" altLang="zh-CN" sz="2000" b="1" dirty="0" smtClean="0"/>
                  <a:t>（</a:t>
                </a:r>
                <a:r>
                  <a:rPr lang="en-US" altLang="zh-CN" sz="2000" b="1" dirty="0" smtClean="0"/>
                  <a:t>3</a:t>
                </a:r>
                <a:r>
                  <a:rPr lang="zh-CN" altLang="zh-CN" sz="2000" b="1" dirty="0" smtClean="0"/>
                  <a:t>分</a:t>
                </a:r>
                <a:r>
                  <a:rPr lang="zh-CN" altLang="en-US" sz="2000" b="1" dirty="0" smtClean="0"/>
                  <a:t>）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03" y="4509120"/>
                <a:ext cx="8429488" cy="1152128"/>
              </a:xfrm>
              <a:prstGeom prst="rect">
                <a:avLst/>
              </a:prstGeom>
              <a:blipFill rotWithShape="1">
                <a:blip r:embed="rId3"/>
                <a:stretch>
                  <a:fillRect l="-795" t="-4233" b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1270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2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2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2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47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5536" y="260648"/>
            <a:ext cx="8429488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arabicPeriod" startAt="3"/>
            </a:pPr>
            <a:r>
              <a:rPr lang="zh-CN" altLang="en-US" sz="2000" b="1" dirty="0" smtClean="0"/>
              <a:t>用绝对测量法测量齿数为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的齿轮的左齿面实际齿距对公称齿距的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        偏差列于下表中。根据这些数据确定该齿轮左齿面的齿距偏差和齿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距累积偏差。</a:t>
            </a:r>
            <a:r>
              <a:rPr lang="zh-CN" altLang="zh-CN" sz="2000" b="1" dirty="0" smtClean="0"/>
              <a:t>（</a:t>
            </a:r>
            <a:r>
              <a:rPr lang="en-US" altLang="zh-CN" sz="2000" b="1" dirty="0" smtClean="0"/>
              <a:t>5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）</a:t>
            </a:r>
            <a:endParaRPr lang="zh-CN" altLang="zh-CN" sz="2000" b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993108"/>
              </p:ext>
            </p:extLst>
          </p:nvPr>
        </p:nvGraphicFramePr>
        <p:xfrm>
          <a:off x="395536" y="1556792"/>
          <a:ext cx="8136903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9431"/>
                <a:gridCol w="742288"/>
                <a:gridCol w="742288"/>
                <a:gridCol w="742289"/>
                <a:gridCol w="824766"/>
                <a:gridCol w="742288"/>
                <a:gridCol w="742290"/>
                <a:gridCol w="824766"/>
                <a:gridCol w="7964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齿距序号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齿距绝对排除</a:t>
                      </a:r>
                      <a:r>
                        <a:rPr lang="en-US" altLang="zh-CN" b="1" dirty="0" smtClean="0"/>
                        <a:t>/</a:t>
                      </a:r>
                      <a:r>
                        <a:rPr lang="en-US" altLang="zh-CN" b="1" dirty="0" err="1" smtClean="0"/>
                        <a:t>μm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+2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318976" y="2420888"/>
                <a:ext cx="8429488" cy="172819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2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 sz="2000" b="1" dirty="0" smtClean="0"/>
                  <a:t>4. </a:t>
                </a:r>
                <a:r>
                  <a:rPr lang="zh-CN" altLang="en-US" sz="2000" b="1" dirty="0" smtClean="0"/>
                  <a:t>某直齿圆柱齿轮公称公法线长度和极限偏差为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𝟒𝟐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𝟗𝟖𝟓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𝟐𝟓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𝟎𝟗</m:t>
                        </m:r>
                      </m:sup>
                    </m:sSubSup>
                  </m:oMath>
                </a14:m>
                <a:r>
                  <a:rPr lang="zh-CN" altLang="en-US" sz="2000" b="1" dirty="0" smtClean="0"/>
                  <a:t> </a:t>
                </a:r>
                <a:r>
                  <a:rPr lang="en-US" altLang="zh-CN" sz="2000" b="1" dirty="0" smtClean="0"/>
                  <a:t>mm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</a:t>
                </a:r>
                <a:r>
                  <a:rPr lang="zh-CN" altLang="en-US" sz="2000" b="1" dirty="0" smtClean="0"/>
                  <a:t>公法线长度变动公差为</a:t>
                </a:r>
                <a:r>
                  <a:rPr lang="en-US" altLang="zh-CN" sz="2000" b="1" dirty="0" smtClean="0"/>
                  <a:t>0.04mm</a:t>
                </a:r>
                <a:r>
                  <a:rPr lang="zh-CN" altLang="en-US" sz="2000" b="1" dirty="0" smtClean="0"/>
                  <a:t>。该齿轮加工后，在一周范围内均布测得六条实际公</a:t>
                </a:r>
                <a:endParaRPr lang="en-US" altLang="zh-CN" sz="2000" b="1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</a:t>
                </a:r>
                <a:r>
                  <a:rPr lang="zh-CN" altLang="en-US" sz="2000" b="1" dirty="0" smtClean="0"/>
                  <a:t>法线长度的数值（</a:t>
                </a:r>
                <a:r>
                  <a:rPr lang="en-US" altLang="zh-CN" sz="2000" b="1" dirty="0" smtClean="0"/>
                  <a:t>mm</a:t>
                </a:r>
                <a:r>
                  <a:rPr lang="zh-CN" altLang="en-US" sz="2000" b="1" dirty="0" smtClean="0"/>
                  <a:t>）为：</a:t>
                </a:r>
                <a:r>
                  <a:rPr lang="en-US" altLang="zh-CN" sz="2000" b="1" dirty="0" smtClean="0"/>
                  <a:t>42.766</a:t>
                </a:r>
                <a:r>
                  <a:rPr lang="zh-CN" altLang="en-US" sz="2000" b="1" dirty="0" smtClean="0"/>
                  <a:t>、</a:t>
                </a:r>
                <a:r>
                  <a:rPr lang="en-US" altLang="zh-CN" sz="2000" b="1" dirty="0" smtClean="0"/>
                  <a:t>42.785</a:t>
                </a:r>
                <a:r>
                  <a:rPr lang="zh-CN" altLang="en-US" sz="2000" b="1" dirty="0" smtClean="0"/>
                  <a:t>、</a:t>
                </a:r>
                <a:r>
                  <a:rPr lang="en-US" altLang="zh-CN" sz="2000" b="1" dirty="0" smtClean="0"/>
                  <a:t>42.788</a:t>
                </a:r>
                <a:r>
                  <a:rPr lang="zh-CN" altLang="en-US" sz="2000" b="1" dirty="0" smtClean="0"/>
                  <a:t>、</a:t>
                </a:r>
                <a:r>
                  <a:rPr lang="en-US" altLang="zh-CN" sz="2000" b="1" dirty="0" smtClean="0"/>
                  <a:t>42.812</a:t>
                </a:r>
                <a:r>
                  <a:rPr lang="zh-CN" altLang="en-US" sz="2000" b="1" dirty="0" smtClean="0"/>
                  <a:t>、</a:t>
                </a:r>
                <a:r>
                  <a:rPr lang="en-US" altLang="zh-CN" sz="2000" b="1" dirty="0" smtClean="0"/>
                  <a:t>42.795</a:t>
                </a:r>
                <a:r>
                  <a:rPr lang="zh-CN" altLang="en-US" sz="2000" b="1" dirty="0" smtClean="0"/>
                  <a:t>、</a:t>
                </a:r>
                <a:r>
                  <a:rPr lang="en-US" altLang="zh-CN" sz="2000" b="1" dirty="0" smtClean="0"/>
                  <a:t>42.784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</a:t>
                </a:r>
                <a:r>
                  <a:rPr lang="zh-CN" altLang="en-US" sz="2000" b="1" dirty="0" smtClean="0"/>
                  <a:t>试确定公法线长度偏差和公法线长度变动，并判断它们是否合格？</a:t>
                </a:r>
                <a:r>
                  <a:rPr lang="zh-CN" altLang="zh-CN" sz="2000" b="1" dirty="0" smtClean="0"/>
                  <a:t>（</a:t>
                </a:r>
                <a:r>
                  <a:rPr lang="en-US" altLang="zh-CN" sz="2000" b="1" dirty="0"/>
                  <a:t>8</a:t>
                </a:r>
                <a:r>
                  <a:rPr lang="zh-CN" altLang="zh-CN" sz="2000" b="1" dirty="0" smtClean="0"/>
                  <a:t>分</a:t>
                </a:r>
                <a:r>
                  <a:rPr lang="zh-CN" altLang="en-US" sz="2000" b="1" dirty="0" smtClean="0"/>
                  <a:t>）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976" y="2420888"/>
                <a:ext cx="8429488" cy="1728192"/>
              </a:xfrm>
              <a:prstGeom prst="rect">
                <a:avLst/>
              </a:prstGeom>
              <a:blipFill rotWithShape="1">
                <a:blip r:embed="rId2"/>
                <a:stretch>
                  <a:fillRect l="-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内容占位符 2"/>
          <p:cNvSpPr txBox="1">
            <a:spLocks/>
          </p:cNvSpPr>
          <p:nvPr/>
        </p:nvSpPr>
        <p:spPr>
          <a:xfrm>
            <a:off x="390984" y="4077072"/>
            <a:ext cx="8429488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用水平仪测量某一导轨的直线度误差，均匀布置测</a:t>
            </a:r>
            <a:r>
              <a:rPr lang="en-US" altLang="zh-CN" sz="2000" b="1" dirty="0" smtClean="0"/>
              <a:t>9</a:t>
            </a:r>
            <a:r>
              <a:rPr lang="zh-CN" altLang="en-US" sz="2000" b="1" dirty="0" smtClean="0"/>
              <a:t>点。逐段依次测量</a:t>
            </a:r>
            <a:endParaRPr lang="en-US" altLang="zh-CN" sz="20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后一点相对前一点的高度差，测得的数据列于下表。请按最小条件确定</a:t>
            </a:r>
            <a:endParaRPr lang="en-US" altLang="zh-CN" sz="20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该导轨的直线度误差。</a:t>
            </a:r>
            <a:r>
              <a:rPr lang="zh-CN" altLang="zh-CN" sz="2000" b="1" dirty="0" smtClean="0"/>
              <a:t>（</a:t>
            </a:r>
            <a:r>
              <a:rPr lang="en-US" altLang="zh-CN" sz="2000" b="1" dirty="0" smtClean="0"/>
              <a:t>12</a:t>
            </a:r>
            <a:r>
              <a:rPr lang="zh-CN" altLang="zh-CN" sz="2000" b="1" dirty="0" smtClean="0"/>
              <a:t>分</a:t>
            </a:r>
            <a:r>
              <a:rPr lang="zh-CN" altLang="en-US" sz="2000" b="1" dirty="0" smtClean="0"/>
              <a:t>）</a:t>
            </a:r>
            <a:endParaRPr lang="zh-CN" altLang="zh-CN" sz="2000" b="1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477476"/>
              </p:ext>
            </p:extLst>
          </p:nvPr>
        </p:nvGraphicFramePr>
        <p:xfrm>
          <a:off x="227845" y="5661248"/>
          <a:ext cx="7368491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648073"/>
                <a:gridCol w="648073"/>
                <a:gridCol w="720081"/>
                <a:gridCol w="648073"/>
                <a:gridCol w="576065"/>
                <a:gridCol w="576065"/>
                <a:gridCol w="504060"/>
                <a:gridCol w="504057"/>
                <a:gridCol w="5277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测点序号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相对高度差（</a:t>
                      </a:r>
                      <a:r>
                        <a:rPr lang="en-US" altLang="zh-CN" b="1" dirty="0" err="1" smtClean="0"/>
                        <a:t>μm</a:t>
                      </a:r>
                      <a:r>
                        <a:rPr lang="zh-CN" altLang="en-US" b="1" dirty="0" smtClean="0"/>
                        <a:t>）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-2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>
            <a:hlinkClick r:id="rId3" action="ppaction://hlinksldjump"/>
          </p:cNvPr>
          <p:cNvSpPr txBox="1"/>
          <p:nvPr/>
        </p:nvSpPr>
        <p:spPr>
          <a:xfrm>
            <a:off x="7524328" y="5229200"/>
            <a:ext cx="1403648" cy="40011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</a:t>
            </a:r>
            <a:r>
              <a:rPr lang="zh-CN" altLang="en-US" sz="2000" b="1" dirty="0">
                <a:solidFill>
                  <a:srgbClr val="FF0000"/>
                </a:solidFill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588958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7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  <p:bldP spid="9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48</a:t>
            </a:fld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059832" y="188640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方正舒体" pitchFamily="2" charset="-122"/>
                <a:ea typeface="方正舒体" pitchFamily="2" charset="-122"/>
              </a:rPr>
              <a:t>模 拟 试 题 </a:t>
            </a:r>
            <a:r>
              <a:rPr lang="en-US" altLang="zh-CN" sz="3200" b="1" dirty="0" smtClean="0">
                <a:latin typeface="方正舒体" pitchFamily="2" charset="-122"/>
                <a:ea typeface="方正舒体" pitchFamily="2" charset="-122"/>
              </a:rPr>
              <a:t>6</a:t>
            </a:r>
            <a:endParaRPr lang="zh-CN" altLang="en-US" sz="3200" dirty="0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一、单项选择题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20</a:t>
            </a:r>
            <a:r>
              <a:rPr lang="zh-CN" altLang="en-US" sz="2000" b="1" dirty="0" smtClean="0"/>
              <a:t>分，把选项中正确的序号填在括号里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1340768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1. </a:t>
            </a:r>
            <a:r>
              <a:rPr lang="zh-CN" altLang="en-US" sz="2000" b="1" dirty="0"/>
              <a:t>用卡尺测量中径</a:t>
            </a:r>
            <a:r>
              <a:rPr lang="zh-CN" altLang="en-US" sz="2000" b="1" dirty="0" smtClean="0"/>
              <a:t>的方法属于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22994" y="1836837"/>
            <a:ext cx="832546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相对测量法    ②  绝对测量法  ③   间接测量法     ④   综合测量法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19025" y="2194620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2. </a:t>
            </a:r>
            <a:r>
              <a:rPr lang="zh-CN" altLang="en-US" sz="2000" b="1" dirty="0"/>
              <a:t>优先数</a:t>
            </a:r>
            <a:r>
              <a:rPr lang="zh-CN" altLang="en-US" sz="2000" b="1" dirty="0" smtClean="0"/>
              <a:t>系中</a:t>
            </a:r>
            <a:r>
              <a:rPr lang="en-US" altLang="zh-CN" sz="2000" b="1" dirty="0" smtClean="0"/>
              <a:t>R20</a:t>
            </a:r>
            <a:r>
              <a:rPr lang="zh-CN" altLang="en-US" sz="2000" b="1" dirty="0" smtClean="0"/>
              <a:t>系列包容  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46483" y="2690689"/>
            <a:ext cx="8325469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</a:t>
            </a:r>
            <a:r>
              <a:rPr lang="en-US" altLang="zh-CN" sz="2000" b="1" dirty="0" smtClean="0"/>
              <a:t>R10</a:t>
            </a:r>
            <a:r>
              <a:rPr lang="zh-CN" altLang="en-US" sz="2000" b="1" dirty="0" smtClean="0"/>
              <a:t>系列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②  </a:t>
            </a:r>
            <a:r>
              <a:rPr lang="en-US" altLang="zh-CN" sz="2000" b="1" dirty="0" smtClean="0"/>
              <a:t>R5</a:t>
            </a:r>
            <a:r>
              <a:rPr lang="zh-CN" altLang="en-US" sz="2000" b="1" dirty="0" smtClean="0"/>
              <a:t>系列    ③   </a:t>
            </a:r>
            <a:r>
              <a:rPr lang="en-US" altLang="zh-CN" sz="2000" b="1" dirty="0" smtClean="0"/>
              <a:t>R40</a:t>
            </a:r>
            <a:r>
              <a:rPr lang="zh-CN" altLang="en-US" sz="2000" b="1" dirty="0" smtClean="0"/>
              <a:t>系列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④   </a:t>
            </a:r>
            <a:r>
              <a:rPr lang="en-US" altLang="zh-CN" sz="2000" b="1" dirty="0" smtClean="0"/>
              <a:t>R80</a:t>
            </a:r>
            <a:r>
              <a:rPr lang="zh-CN" altLang="en-US" sz="2000" b="1" dirty="0" smtClean="0"/>
              <a:t>系列</a:t>
            </a:r>
            <a:r>
              <a:rPr lang="en-US" altLang="zh-CN" sz="2000" b="1" dirty="0" smtClean="0"/>
              <a:t>       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19025" y="3076946"/>
            <a:ext cx="8329438" cy="928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20000"/>
              </a:lnSpc>
              <a:spcBef>
                <a:spcPts val="0"/>
              </a:spcBef>
              <a:buAutoNum type="arabicPeriod" startAt="3"/>
            </a:pPr>
            <a:r>
              <a:rPr lang="zh-CN" altLang="en-US" sz="2000" b="1" dirty="0" smtClean="0"/>
              <a:t>某孔、轴的公称尺寸为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100</a:t>
            </a:r>
            <a:r>
              <a:rPr lang="zh-CN" altLang="en-US" sz="2000" b="1" dirty="0" smtClean="0"/>
              <a:t>，它们配合的最大间隙为</a:t>
            </a:r>
            <a:r>
              <a:rPr lang="en-US" altLang="zh-CN" sz="2000" b="1" dirty="0" smtClean="0"/>
              <a:t>+32μm</a:t>
            </a:r>
            <a:r>
              <a:rPr lang="zh-CN" altLang="en-US" sz="2000" b="1" dirty="0" smtClean="0"/>
              <a:t>，最大过盈为</a:t>
            </a:r>
            <a:r>
              <a:rPr lang="en-US" altLang="zh-CN" sz="2000" b="1" dirty="0" smtClean="0"/>
              <a:t>-25μm</a:t>
            </a:r>
            <a:r>
              <a:rPr lang="zh-CN" altLang="en-US" sz="2000" b="1" dirty="0" smtClean="0"/>
              <a:t>。配合公差为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589869" y="3861048"/>
            <a:ext cx="607036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</a:t>
            </a:r>
            <a:r>
              <a:rPr lang="en-US" altLang="zh-CN" sz="2000" b="1" dirty="0" smtClean="0"/>
              <a:t>7μm      </a:t>
            </a:r>
            <a:r>
              <a:rPr lang="zh-CN" altLang="en-US" sz="2000" b="1" dirty="0" smtClean="0"/>
              <a:t>②  </a:t>
            </a:r>
            <a:r>
              <a:rPr lang="en-US" altLang="zh-CN" sz="2000" b="1" dirty="0" smtClean="0"/>
              <a:t>57μm</a:t>
            </a:r>
            <a:r>
              <a:rPr lang="zh-CN" altLang="en-US" sz="2000" b="1" dirty="0" smtClean="0"/>
              <a:t>    ③   </a:t>
            </a:r>
            <a:r>
              <a:rPr lang="en-US" altLang="zh-CN" sz="2000" b="1" dirty="0" smtClean="0"/>
              <a:t>32μm</a:t>
            </a:r>
            <a:r>
              <a:rPr lang="zh-CN" altLang="en-US" sz="2000" b="1" dirty="0" smtClean="0"/>
              <a:t>④   </a:t>
            </a:r>
            <a:r>
              <a:rPr lang="en-US" altLang="zh-CN" sz="2000" b="1" dirty="0" smtClean="0"/>
              <a:t>25μm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419025" y="4229075"/>
            <a:ext cx="6889279" cy="568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4.  </a:t>
            </a:r>
            <a:r>
              <a:rPr lang="zh-CN" altLang="en-US" sz="2000" b="1" dirty="0" smtClean="0"/>
              <a:t>孔的最大实体尺寸为  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504447" y="4581128"/>
            <a:ext cx="8158594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/>
              <a:t>①  下极限尺寸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②  上极限尺寸    ③   实际尺寸  ④   体外作用尺寸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423067" y="4941168"/>
            <a:ext cx="6889279" cy="568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5.  </a:t>
            </a:r>
            <a:r>
              <a:rPr lang="zh-CN" altLang="en-US" sz="2000" b="1" dirty="0"/>
              <a:t>方向</a:t>
            </a:r>
            <a:r>
              <a:rPr lang="zh-CN" altLang="en-US" sz="2000" b="1" dirty="0" smtClean="0"/>
              <a:t>公差综合控制被测要素的  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446483" y="5301208"/>
            <a:ext cx="8158594" cy="1016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形状误差和位置误差   ②  方向误差和跳动误差</a:t>
            </a:r>
            <a:endParaRPr lang="en-US" altLang="zh-CN" sz="2000" b="1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000" b="1" dirty="0" smtClean="0"/>
              <a:t>③   形状误差和方向误差   ④   方向误差和位置误差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651194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49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23067" y="544687"/>
            <a:ext cx="7605317" cy="568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6.    </a:t>
            </a:r>
            <a:r>
              <a:rPr lang="zh-CN" altLang="en-US" sz="2000" b="1" dirty="0" smtClean="0"/>
              <a:t>按同一图纸加工一批轴，它们的最小实体尺寸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46483" y="976735"/>
            <a:ext cx="8158594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等于体外作用尺寸  ②  一定不相同   ③   小于最大实体尺寸④   相同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23066" y="1480791"/>
            <a:ext cx="7605317" cy="5680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7.  </a:t>
            </a:r>
            <a:r>
              <a:rPr lang="zh-CN" altLang="en-US" sz="2000" b="1" dirty="0" smtClean="0"/>
              <a:t>规定表面粗糙度轮廓的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取样长度是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46482" y="1912839"/>
            <a:ext cx="8158594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大于</a:t>
            </a:r>
            <a:r>
              <a:rPr lang="en-US" altLang="zh-CN" sz="2000" b="1" dirty="0" smtClean="0"/>
              <a:t>10mm    </a:t>
            </a:r>
            <a:r>
              <a:rPr lang="zh-CN" altLang="en-US" sz="2000" b="1" dirty="0" smtClean="0"/>
              <a:t>②  小于</a:t>
            </a:r>
            <a:r>
              <a:rPr lang="en-US" altLang="zh-CN" sz="2000" b="1" dirty="0" smtClean="0"/>
              <a:t>10mm      </a:t>
            </a:r>
            <a:r>
              <a:rPr lang="zh-CN" altLang="en-US" sz="2000" b="1" dirty="0" smtClean="0"/>
              <a:t>③   </a:t>
            </a:r>
            <a:r>
              <a:rPr lang="zh-CN" altLang="en-US" sz="2000" b="1" dirty="0"/>
              <a:t>标准</a:t>
            </a:r>
            <a:r>
              <a:rPr lang="zh-CN" altLang="en-US" sz="2000" b="1" dirty="0" smtClean="0"/>
              <a:t>值   ④   任意的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20238" y="2416895"/>
            <a:ext cx="8184839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8. </a:t>
            </a:r>
            <a:r>
              <a:rPr lang="zh-CN" altLang="en-US" sz="2000" b="1" dirty="0" smtClean="0"/>
              <a:t>实际测得某一表面粗糙度轮廓的最大轮廓峰顶至轮廓中线的距离为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10μm</a:t>
            </a:r>
            <a:r>
              <a:rPr lang="zh-CN" altLang="en-US" sz="2000" b="1" dirty="0" smtClean="0"/>
              <a:t>，最大谷底至 轮廓中线的距离为</a:t>
            </a:r>
            <a:r>
              <a:rPr lang="en-US" altLang="zh-CN" sz="2000" b="1" dirty="0" smtClean="0"/>
              <a:t>6μm</a:t>
            </a:r>
            <a:r>
              <a:rPr lang="zh-CN" altLang="en-US" sz="2000" b="1" dirty="0" smtClean="0"/>
              <a:t>。则轮廓的最大高度</a:t>
            </a:r>
            <a:r>
              <a:rPr lang="en-US" altLang="zh-CN" sz="2000" b="1" i="1" dirty="0" err="1" smtClean="0"/>
              <a:t>Rz</a:t>
            </a:r>
            <a:r>
              <a:rPr lang="en-US" altLang="zh-CN" sz="2000" b="1" i="1" dirty="0" smtClean="0"/>
              <a:t> 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为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661878" y="3569023"/>
            <a:ext cx="628638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en-US" altLang="zh-CN" sz="2000" b="1" dirty="0" smtClean="0"/>
              <a:t>4μm    </a:t>
            </a:r>
            <a:r>
              <a:rPr lang="zh-CN" altLang="en-US" sz="2000" b="1" dirty="0" smtClean="0"/>
              <a:t>②  </a:t>
            </a:r>
            <a:r>
              <a:rPr lang="en-US" altLang="zh-CN" sz="2000" b="1" dirty="0" smtClean="0"/>
              <a:t>10μm  </a:t>
            </a:r>
            <a:r>
              <a:rPr lang="zh-CN" altLang="en-US" sz="2000" b="1" dirty="0" smtClean="0"/>
              <a:t>③   </a:t>
            </a:r>
            <a:r>
              <a:rPr lang="en-US" altLang="zh-CN" sz="2000" b="1" dirty="0" smtClean="0"/>
              <a:t>16μm</a:t>
            </a:r>
            <a:r>
              <a:rPr lang="zh-CN" altLang="en-US" sz="2000" b="1" dirty="0" smtClean="0"/>
              <a:t>   ④   </a:t>
            </a:r>
            <a:r>
              <a:rPr lang="en-US" altLang="zh-CN" sz="2000" b="1" dirty="0" smtClean="0"/>
              <a:t>6μm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18525" y="4073079"/>
            <a:ext cx="8184839" cy="6840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9.  </a:t>
            </a:r>
            <a:r>
              <a:rPr lang="zh-CN" altLang="en-US" sz="2000" b="1" dirty="0" smtClean="0"/>
              <a:t>滚动轴承内圈与公差带代号为</a:t>
            </a:r>
            <a:r>
              <a:rPr lang="en-US" altLang="zh-CN" sz="2000" b="1" dirty="0" smtClean="0"/>
              <a:t>k6</a:t>
            </a:r>
            <a:r>
              <a:rPr lang="zh-CN" altLang="en-US" sz="2000" b="1" dirty="0" smtClean="0"/>
              <a:t>轴颈配合的配合类型为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666467" y="4577135"/>
            <a:ext cx="7361916" cy="50804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间隙配合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②  过渡配合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③   过盈配合   ④   过渡配合或过盈配合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296825" y="4937175"/>
            <a:ext cx="8184839" cy="8823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10. </a:t>
            </a:r>
            <a:r>
              <a:rPr lang="zh-CN" altLang="en-US" sz="2000" b="1" dirty="0" smtClean="0"/>
              <a:t>检验标注包容要求的孔、轴时，所用光滑极限量规的通规公称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尺寸是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被检孔、轴的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661878" y="5801271"/>
            <a:ext cx="7361916" cy="50804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极限尺寸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②  公称尺寸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③   最大实体尺寸   ④   体外作用尺寸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29136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60040" y="836712"/>
            <a:ext cx="8532440" cy="795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计算下图所示轴套壁厚的极限尺寸。加工顺序：先车外圆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再镗内孔（要求画尺寸链图、指出增、减环和封闭环）。（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160239" y="2121556"/>
            <a:ext cx="4752528" cy="4120120"/>
            <a:chOff x="1979711" y="1012162"/>
            <a:chExt cx="4752528" cy="4120120"/>
          </a:xfrm>
        </p:grpSpPr>
        <p:grpSp>
          <p:nvGrpSpPr>
            <p:cNvPr id="2" name="组合 1"/>
            <p:cNvGrpSpPr/>
            <p:nvPr/>
          </p:nvGrpSpPr>
          <p:grpSpPr>
            <a:xfrm>
              <a:off x="5981501" y="2299089"/>
              <a:ext cx="494101" cy="1743781"/>
              <a:chOff x="7740352" y="2843644"/>
              <a:chExt cx="494101" cy="1743781"/>
            </a:xfrm>
          </p:grpSpPr>
          <p:sp>
            <p:nvSpPr>
              <p:cNvPr id="30" name="TextBox 29"/>
              <p:cNvSpPr txBox="1"/>
              <p:nvPr/>
            </p:nvSpPr>
            <p:spPr>
              <a:xfrm rot="16200000">
                <a:off x="7532420" y="3885392"/>
                <a:ext cx="94240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4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400" b="1" dirty="0" smtClean="0">
                    <a:latin typeface="Batang" pitchFamily="18" charset="-127"/>
                    <a:ea typeface="Batang" pitchFamily="18" charset="-127"/>
                  </a:rPr>
                  <a:t>80</a:t>
                </a:r>
                <a:endParaRPr lang="zh-CN" altLang="en-US" sz="2400" b="1" baseline="-250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 rot="16200000">
                <a:off x="7320519" y="3263477"/>
                <a:ext cx="1219257" cy="3795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baseline="-25000" dirty="0" smtClean="0">
                    <a:latin typeface="Batang" pitchFamily="18" charset="-127"/>
                    <a:ea typeface="Batang" pitchFamily="18" charset="-127"/>
                  </a:rPr>
                  <a:t>±0.023</a:t>
                </a:r>
                <a:endParaRPr lang="zh-CN" altLang="en-US" sz="2800" b="1" baseline="-25000" dirty="0"/>
              </a:p>
            </p:txBody>
          </p:sp>
        </p:grpSp>
        <p:cxnSp>
          <p:nvCxnSpPr>
            <p:cNvPr id="7" name="直接箭头连接符 6"/>
            <p:cNvCxnSpPr/>
            <p:nvPr/>
          </p:nvCxnSpPr>
          <p:spPr>
            <a:xfrm>
              <a:off x="6444207" y="2126188"/>
              <a:ext cx="0" cy="2204714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5" y="1954638"/>
              <a:ext cx="3901206" cy="25854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" name="直接连接符 9"/>
            <p:cNvCxnSpPr/>
            <p:nvPr/>
          </p:nvCxnSpPr>
          <p:spPr>
            <a:xfrm>
              <a:off x="5004047" y="2126188"/>
              <a:ext cx="16561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979711" y="2458694"/>
              <a:ext cx="16561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979711" y="4042870"/>
              <a:ext cx="16561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2267743" y="2479355"/>
              <a:ext cx="0" cy="1563515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076055" y="4330902"/>
              <a:ext cx="16561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6300191" y="4330902"/>
              <a:ext cx="296982" cy="449715"/>
              <a:chOff x="3104244" y="3770408"/>
              <a:chExt cx="228343" cy="357968"/>
            </a:xfrm>
          </p:grpSpPr>
          <p:sp>
            <p:nvSpPr>
              <p:cNvPr id="26" name="流程图: 合并 25"/>
              <p:cNvSpPr/>
              <p:nvPr/>
            </p:nvSpPr>
            <p:spPr>
              <a:xfrm>
                <a:off x="3104244" y="3770408"/>
                <a:ext cx="228343" cy="147452"/>
              </a:xfrm>
              <a:prstGeom prst="flowChartMerg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211730" y="3908916"/>
                <a:ext cx="0" cy="2194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17"/>
            <p:cNvSpPr txBox="1"/>
            <p:nvPr/>
          </p:nvSpPr>
          <p:spPr>
            <a:xfrm>
              <a:off x="6228552" y="4762950"/>
              <a:ext cx="431679" cy="36933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/>
                <a:t> A</a:t>
              </a:r>
              <a:endParaRPr lang="zh-CN" altLang="en-US" dirty="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493438" y="1556792"/>
              <a:ext cx="1628939" cy="397846"/>
              <a:chOff x="5781621" y="3495726"/>
              <a:chExt cx="1628939" cy="397846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81621" y="3518383"/>
                <a:ext cx="518571" cy="375189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854891" y="3495726"/>
                <a:ext cx="1555669" cy="3693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       </a:t>
                </a:r>
                <a:r>
                  <a:rPr lang="el-GR" altLang="zh-CN" i="1" dirty="0" smtClean="0"/>
                  <a:t>Φ</a:t>
                </a:r>
                <a:r>
                  <a:rPr lang="en-US" altLang="zh-CN" dirty="0" smtClean="0"/>
                  <a:t>0.02     </a:t>
                </a:r>
                <a:r>
                  <a:rPr lang="en-US" altLang="zh-CN" i="1" dirty="0" smtClean="0"/>
                  <a:t>A</a:t>
                </a:r>
                <a:endParaRPr lang="zh-CN" altLang="en-US" i="1" dirty="0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210905" y="3518383"/>
                <a:ext cx="0" cy="37518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7092280" y="3501008"/>
                <a:ext cx="0" cy="37518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直接连接符 19"/>
            <p:cNvCxnSpPr/>
            <p:nvPr/>
          </p:nvCxnSpPr>
          <p:spPr>
            <a:xfrm>
              <a:off x="2267743" y="1767044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>
              <a:off x="2267744" y="1767043"/>
              <a:ext cx="0" cy="69165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8274795"/>
                </p:ext>
              </p:extLst>
            </p:nvPr>
          </p:nvGraphicFramePr>
          <p:xfrm>
            <a:off x="2714726" y="1012162"/>
            <a:ext cx="1259632" cy="567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69" name="公式" r:id="rId5" imgW="533160" imgH="241200" progId="Equation.3">
                    <p:embed/>
                  </p:oleObj>
                </mc:Choice>
                <mc:Fallback>
                  <p:oleObj name="公式" r:id="rId5" imgW="533160" imgH="241200" progId="Equation.3">
                    <p:embed/>
                    <p:pic>
                      <p:nvPicPr>
                        <p:cNvPr id="0" name="对象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4726" y="1012162"/>
                          <a:ext cx="1259632" cy="5672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9920353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50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4432" y="688703"/>
            <a:ext cx="8184839" cy="441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11.  </a:t>
            </a:r>
            <a:r>
              <a:rPr lang="zh-CN" altLang="en-US" sz="2000" b="1" dirty="0" smtClean="0"/>
              <a:t>评价螺纹加工的整体精度所用的中径是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805893" y="1115627"/>
            <a:ext cx="736191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平均中径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②  中径  ③   单一中径   ④   作用中径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94432" y="1543659"/>
            <a:ext cx="8184839" cy="441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12. </a:t>
            </a:r>
            <a:r>
              <a:rPr lang="zh-CN" altLang="en-US" sz="2000" b="1" dirty="0" smtClean="0"/>
              <a:t>平键与键槽配合采用 </a:t>
            </a:r>
            <a:r>
              <a:rPr lang="en-US" altLang="zh-CN" sz="2000" b="1" dirty="0" smtClean="0"/>
              <a:t> 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805893" y="1984847"/>
            <a:ext cx="736191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基孔制配合  ②  非基准制配合  ③   无要求   ④   基轴制配合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94432" y="2416895"/>
            <a:ext cx="8184839" cy="441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13. GB/T1144━3001</a:t>
            </a:r>
            <a:r>
              <a:rPr lang="zh-CN" altLang="en-US" sz="2000" b="1" dirty="0" smtClean="0"/>
              <a:t>规定矩形花键的尺寸配合采用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805893" y="2848943"/>
            <a:ext cx="736191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大径定心  ②  键侧定心  ③   小径定心  ④   大径或键侧定心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394432" y="3280991"/>
            <a:ext cx="8184839" cy="441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14. </a:t>
            </a:r>
            <a:r>
              <a:rPr lang="zh-CN" altLang="en-US" sz="2000" b="1" dirty="0"/>
              <a:t>某</a:t>
            </a:r>
            <a:r>
              <a:rPr lang="zh-CN" altLang="en-US" sz="2000" b="1" dirty="0" smtClean="0"/>
              <a:t>一螺纹的标注为</a:t>
            </a:r>
            <a:r>
              <a:rPr lang="en-US" altLang="zh-CN" sz="2000" b="1" dirty="0" smtClean="0"/>
              <a:t>M12━5H6H ━</a:t>
            </a:r>
            <a:r>
              <a:rPr lang="zh-CN" altLang="en-US" sz="2000" b="1" dirty="0" smtClean="0"/>
              <a:t>  </a:t>
            </a:r>
            <a:r>
              <a:rPr lang="en-US" altLang="zh-CN" sz="2000" b="1" dirty="0" smtClean="0"/>
              <a:t>LH</a:t>
            </a:r>
            <a:r>
              <a:rPr lang="zh-CN" altLang="en-US" sz="2000" b="1" dirty="0" smtClean="0"/>
              <a:t>。其中</a:t>
            </a:r>
            <a:r>
              <a:rPr lang="en-US" altLang="zh-CN" sz="2000" b="1" dirty="0" smtClean="0"/>
              <a:t>LH</a:t>
            </a:r>
            <a:r>
              <a:rPr lang="zh-CN" altLang="en-US" sz="2000" b="1" dirty="0" smtClean="0"/>
              <a:t>含义是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805893" y="3713039"/>
            <a:ext cx="736191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导程   ②  螺距   ③   左旋   ④   右旋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394432" y="4145087"/>
            <a:ext cx="8184839" cy="441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15.  GB/T 197 </a:t>
            </a:r>
            <a:r>
              <a:rPr lang="zh-CN" altLang="en-US" sz="2000" b="1" dirty="0" smtClean="0"/>
              <a:t>规定对普通螺纹的旋合长度分为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611560" y="4577135"/>
            <a:ext cx="842493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en-US" altLang="zh-CN" sz="2000" b="1" dirty="0" smtClean="0"/>
              <a:t>L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M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N</a:t>
            </a:r>
            <a:r>
              <a:rPr lang="zh-CN" altLang="en-US" sz="2000" b="1" dirty="0" smtClean="0"/>
              <a:t>三组   ②  </a:t>
            </a:r>
            <a:r>
              <a:rPr lang="en-US" altLang="zh-CN" sz="2000" b="1" dirty="0" smtClean="0"/>
              <a:t>S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N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L</a:t>
            </a:r>
            <a:r>
              <a:rPr lang="zh-CN" altLang="en-US" sz="2000" b="1" dirty="0"/>
              <a:t>三</a:t>
            </a:r>
            <a:r>
              <a:rPr lang="zh-CN" altLang="en-US" sz="2000" b="1" dirty="0" smtClean="0"/>
              <a:t>组   ③   </a:t>
            </a:r>
            <a:r>
              <a:rPr lang="en-US" altLang="zh-CN" sz="2000" b="1" dirty="0" smtClean="0"/>
              <a:t>S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M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N</a:t>
            </a:r>
            <a:r>
              <a:rPr lang="zh-CN" altLang="en-US" sz="2000" b="1" dirty="0" smtClean="0"/>
              <a:t>三组  ④  </a:t>
            </a:r>
            <a:r>
              <a:rPr lang="en-US" altLang="zh-CN" sz="2000" b="1" dirty="0" smtClean="0"/>
              <a:t>L</a:t>
            </a:r>
            <a:r>
              <a:rPr lang="zh-CN" altLang="en-US" sz="2000" b="1" dirty="0" smtClean="0"/>
              <a:t> 、</a:t>
            </a:r>
            <a:r>
              <a:rPr lang="en-US" altLang="zh-CN" sz="2000" b="1" dirty="0" smtClean="0"/>
              <a:t>M</a:t>
            </a:r>
            <a:r>
              <a:rPr lang="zh-CN" altLang="en-US" sz="2000" b="1" dirty="0" smtClean="0"/>
              <a:t>、</a:t>
            </a:r>
            <a:r>
              <a:rPr lang="en-US" altLang="zh-CN" sz="2000" b="1" dirty="0" smtClean="0"/>
              <a:t>S</a:t>
            </a:r>
            <a:r>
              <a:rPr lang="zh-CN" altLang="en-US" sz="2000" b="1" dirty="0" smtClean="0"/>
              <a:t>三组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394432" y="5009183"/>
            <a:ext cx="8584349" cy="888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16. </a:t>
            </a:r>
            <a:r>
              <a:rPr lang="zh-CN" altLang="en-US" sz="2000" b="1" dirty="0" smtClean="0"/>
              <a:t>现有两个游标卡尺的分度值为</a:t>
            </a:r>
            <a:r>
              <a:rPr lang="en-US" altLang="zh-CN" sz="2000" b="1" dirty="0" smtClean="0"/>
              <a:t>  0.02mm</a:t>
            </a:r>
            <a:r>
              <a:rPr lang="zh-CN" altLang="en-US" sz="2000" b="1" dirty="0" smtClean="0"/>
              <a:t>，和</a:t>
            </a:r>
            <a:r>
              <a:rPr lang="en-US" altLang="zh-CN" sz="2000" b="1" dirty="0" smtClean="0"/>
              <a:t>0.1</a:t>
            </a:r>
            <a:r>
              <a:rPr lang="zh-CN" altLang="en-US" sz="2000" b="1" dirty="0" smtClean="0"/>
              <a:t>  </a:t>
            </a:r>
            <a:r>
              <a:rPr lang="en-US" altLang="zh-CN" sz="2000" b="1" dirty="0" smtClean="0"/>
              <a:t>mm ,</a:t>
            </a:r>
            <a:r>
              <a:rPr lang="zh-CN" altLang="en-US" sz="2000" b="1" dirty="0" smtClean="0"/>
              <a:t>两个卡尺的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测量</a:t>
            </a:r>
            <a:r>
              <a:rPr lang="en-US" altLang="zh-CN" sz="2000" b="1" dirty="0" smtClean="0"/>
              <a:t>    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7" name="内容占位符 2"/>
          <p:cNvSpPr txBox="1">
            <a:spLocks/>
          </p:cNvSpPr>
          <p:nvPr/>
        </p:nvSpPr>
        <p:spPr>
          <a:xfrm>
            <a:off x="553845" y="5801271"/>
            <a:ext cx="8424936" cy="508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20000"/>
              </a:lnSpc>
              <a:buAutoNum type="circleNumDbPlain"/>
            </a:pPr>
            <a:r>
              <a:rPr lang="zh-CN" altLang="en-US" sz="2000" b="1" dirty="0" smtClean="0"/>
              <a:t>精度不变   ②  前者精度高   ③   前者精度低  ④  后者精度高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714649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51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2"/>
              <p:cNvSpPr txBox="1">
                <a:spLocks/>
              </p:cNvSpPr>
              <p:nvPr/>
            </p:nvSpPr>
            <p:spPr>
              <a:xfrm>
                <a:off x="322424" y="792735"/>
                <a:ext cx="8584349" cy="8887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lvl="0" indent="-457200">
                  <a:lnSpc>
                    <a:spcPct val="120000"/>
                  </a:lnSpc>
                  <a:spcBef>
                    <a:spcPts val="0"/>
                  </a:spcBef>
                  <a:buAutoNum type="arabicPeriod" startAt="17"/>
                </a:pPr>
                <a:r>
                  <a:rPr lang="zh-CN" altLang="en-US" sz="2000" b="1" dirty="0" smtClean="0"/>
                  <a:t>齿轮图样上标注为 ：</a:t>
                </a:r>
                <a:r>
                  <a:rPr lang="en-US" altLang="zh-CN" sz="2000" b="1" dirty="0" smtClean="0"/>
                  <a:t>7</a:t>
                </a:r>
                <a:r>
                  <a:rPr lang="zh-CN" altLang="en-US" sz="2000" b="1" dirty="0" smtClean="0"/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𝐏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6( 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𝒇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𝐏𝐭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1" dirty="0" smtClean="0">
                            <a:latin typeface="Cambria Math"/>
                            <a:ea typeface="Cambria Math"/>
                          </a:rPr>
                          <m:t>𝜷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  )  GB/T 10095.1</a:t>
                </a:r>
                <a:r>
                  <a:rPr lang="zh-CN" altLang="en-US" sz="2000" b="1" dirty="0" smtClean="0"/>
                  <a:t>，</a:t>
                </a:r>
                <a:endParaRPr lang="en-US" altLang="zh-CN" sz="2000" b="1" dirty="0" smtClean="0"/>
              </a:p>
              <a:p>
                <a:pPr marL="0" lvl="0" indent="0">
                  <a:lnSpc>
                    <a:spcPct val="12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</a:t>
                </a:r>
                <a:r>
                  <a:rPr lang="zh-CN" altLang="en-US" sz="2000" b="1" dirty="0" smtClean="0"/>
                  <a:t>则齿轮的传动平稳性和载荷分布均匀性的精度等级为   </a:t>
                </a:r>
                <a:r>
                  <a:rPr lang="en-US" altLang="zh-CN" sz="2000" b="1" dirty="0" smtClean="0"/>
                  <a:t>(            )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6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424" y="792735"/>
                <a:ext cx="8584349" cy="888704"/>
              </a:xfrm>
              <a:prstGeom prst="rect">
                <a:avLst/>
              </a:prstGeom>
              <a:blipFill rotWithShape="1">
                <a:blip r:embed="rId2"/>
                <a:stretch>
                  <a:fillRect l="-781" b="-5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内容占位符 2"/>
              <p:cNvSpPr txBox="1">
                <a:spLocks/>
              </p:cNvSpPr>
              <p:nvPr/>
            </p:nvSpPr>
            <p:spPr>
              <a:xfrm>
                <a:off x="481837" y="1584823"/>
                <a:ext cx="8424936" cy="50804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20000"/>
                  </a:lnSpc>
                  <a:buAutoNum type="circleNumDbPlain"/>
                </a:pPr>
                <a:r>
                  <a:rPr lang="en-US" altLang="zh-CN" sz="2000" b="1" dirty="0" smtClean="0"/>
                  <a:t>7</a:t>
                </a:r>
                <a:r>
                  <a:rPr lang="zh-CN" altLang="en-US" sz="2000" b="1" dirty="0" smtClean="0"/>
                  <a:t>级   ②  </a:t>
                </a:r>
                <a:r>
                  <a:rPr lang="en-US" altLang="zh-CN" sz="2000" b="1" dirty="0" smtClean="0"/>
                  <a:t>6</a:t>
                </a:r>
                <a:r>
                  <a:rPr lang="zh-CN" altLang="en-US" sz="2000" b="1" dirty="0" smtClean="0"/>
                  <a:t>级    ③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0" dirty="0" smtClean="0">
                            <a:latin typeface="Cambria Math"/>
                          </a:rPr>
                          <m:t>𝐏</m:t>
                        </m:r>
                      </m:sub>
                    </m:sSub>
                    <m:r>
                      <a:rPr lang="en-US" altLang="zh-CN" sz="2000" b="1" i="1" dirty="0" smtClean="0">
                        <a:latin typeface="Cambria Math"/>
                      </a:rPr>
                      <m:t> </m:t>
                    </m:r>
                    <m:r>
                      <a:rPr lang="zh-CN" altLang="en-US" sz="2000" b="1" i="1" dirty="0" smtClean="0">
                        <a:latin typeface="Cambria Math"/>
                      </a:rPr>
                      <m:t>级</m:t>
                    </m:r>
                    <m:r>
                      <a:rPr lang="en-US" altLang="zh-CN" sz="2000" b="1" i="1" dirty="0" smtClean="0">
                        <a:latin typeface="Cambria Math"/>
                      </a:rPr>
                      <m:t>    </m:t>
                    </m:r>
                    <m:r>
                      <a:rPr lang="zh-CN" altLang="en-US" sz="2000" b="1" i="1" dirty="0" smtClean="0">
                        <a:latin typeface="Cambria Math"/>
                      </a:rPr>
                      <m:t>  </m:t>
                    </m:r>
                  </m:oMath>
                </a14:m>
                <a:r>
                  <a:rPr lang="zh-CN" altLang="en-US" sz="2000" b="1" dirty="0" smtClean="0"/>
                  <a:t>④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1" dirty="0" smtClean="0">
                            <a:latin typeface="Cambria Math"/>
                            <a:ea typeface="Cambria Math"/>
                          </a:rPr>
                          <m:t>𝜷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 </a:t>
                </a:r>
                <a:r>
                  <a:rPr lang="zh-CN" altLang="en-US" sz="2000" b="1" dirty="0"/>
                  <a:t>级</a:t>
                </a:r>
              </a:p>
            </p:txBody>
          </p:sp>
        </mc:Choice>
        <mc:Fallback xmlns="">
          <p:sp>
            <p:nvSpPr>
              <p:cNvPr id="7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37" y="1584823"/>
                <a:ext cx="8424936" cy="508049"/>
              </a:xfrm>
              <a:prstGeom prst="rect">
                <a:avLst/>
              </a:prstGeom>
              <a:blipFill rotWithShape="1">
                <a:blip r:embed="rId3"/>
                <a:stretch>
                  <a:fillRect l="-434" b="-12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内容占位符 2"/>
          <p:cNvSpPr txBox="1">
            <a:spLocks/>
          </p:cNvSpPr>
          <p:nvPr/>
        </p:nvSpPr>
        <p:spPr>
          <a:xfrm>
            <a:off x="308131" y="2083173"/>
            <a:ext cx="8584349" cy="444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18.  </a:t>
            </a:r>
            <a:r>
              <a:rPr lang="zh-CN" altLang="en-US" sz="2000" b="1" dirty="0" smtClean="0"/>
              <a:t>表示过渡配合的松紧变化程度的参数值是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内容占位符 2"/>
              <p:cNvSpPr txBox="1">
                <a:spLocks/>
              </p:cNvSpPr>
              <p:nvPr/>
            </p:nvSpPr>
            <p:spPr>
              <a:xfrm>
                <a:off x="481837" y="2520927"/>
                <a:ext cx="8424936" cy="9123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20000"/>
                  </a:lnSpc>
                  <a:buAutoNum type="circleNumDbPlain"/>
                </a:pPr>
                <a:r>
                  <a:rPr lang="zh-CN" altLang="en-US" sz="2000" b="1" dirty="0" smtClean="0"/>
                  <a:t>最大间隙和最小过盈    ②  最大过盈和最小间隙</a:t>
                </a:r>
                <a:endParaRPr lang="en-US" altLang="zh-CN" sz="2000" b="1" dirty="0" smtClean="0"/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2000" b="1" dirty="0" smtClean="0"/>
                  <a:t>③   </a:t>
                </a:r>
                <a14:m>
                  <m:oMath xmlns:m="http://schemas.openxmlformats.org/officeDocument/2006/math">
                    <m:r>
                      <a:rPr lang="zh-CN" altLang="en-US" sz="2000" b="1" i="1" dirty="0">
                        <a:latin typeface="Cambria Math"/>
                      </a:rPr>
                      <m:t>最大间隙</m:t>
                    </m:r>
                    <m:r>
                      <a:rPr lang="zh-CN" altLang="en-US" sz="2000" b="1" i="1" dirty="0" smtClean="0">
                        <a:latin typeface="Cambria Math"/>
                      </a:rPr>
                      <m:t>和</m:t>
                    </m:r>
                    <m:r>
                      <a:rPr lang="zh-CN" altLang="en-US" sz="2000" b="1" i="1" dirty="0">
                        <a:latin typeface="Cambria Math"/>
                      </a:rPr>
                      <m:t>最大过盈</m:t>
                    </m:r>
                    <m:r>
                      <a:rPr lang="en-US" altLang="zh-CN" sz="2000" b="1" i="1" dirty="0" smtClean="0">
                        <a:latin typeface="Cambria Math"/>
                      </a:rPr>
                      <m:t>   </m:t>
                    </m:r>
                  </m:oMath>
                </a14:m>
                <a:r>
                  <a:rPr lang="zh-CN" altLang="en-US" sz="2000" b="1" dirty="0" smtClean="0"/>
                  <a:t>④   最小间隙和最小过盈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9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837" y="2520927"/>
                <a:ext cx="8424936" cy="912341"/>
              </a:xfrm>
              <a:prstGeom prst="rect">
                <a:avLst/>
              </a:prstGeom>
              <a:blipFill rotWithShape="1">
                <a:blip r:embed="rId4"/>
                <a:stretch>
                  <a:fillRect l="-724" t="-2013" b="-4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内容占位符 2"/>
          <p:cNvSpPr txBox="1">
            <a:spLocks/>
          </p:cNvSpPr>
          <p:nvPr/>
        </p:nvSpPr>
        <p:spPr>
          <a:xfrm>
            <a:off x="328154" y="3385023"/>
            <a:ext cx="8584349" cy="939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20000"/>
              </a:lnSpc>
              <a:spcBef>
                <a:spcPts val="0"/>
              </a:spcBef>
              <a:buAutoNum type="arabicPeriod" startAt="19"/>
            </a:pPr>
            <a:r>
              <a:rPr lang="zh-CN" altLang="en-US" sz="2000" b="1" dirty="0" smtClean="0"/>
              <a:t>由于测量误差的原因，验收零件时，将会产生误收或误废。为保证</a:t>
            </a:r>
            <a:endParaRPr lang="en-US" altLang="zh-CN" sz="2000" b="1" dirty="0" smtClean="0"/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零件质量  ，可以采用安全裕度</a:t>
            </a:r>
            <a:r>
              <a:rPr lang="en-US" altLang="zh-CN" sz="2000" b="1" i="1" dirty="0" smtClean="0"/>
              <a:t>A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内容占位符 2"/>
              <p:cNvSpPr txBox="1">
                <a:spLocks/>
              </p:cNvSpPr>
              <p:nvPr/>
            </p:nvSpPr>
            <p:spPr>
              <a:xfrm>
                <a:off x="553605" y="4177111"/>
                <a:ext cx="8424936" cy="91234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20000"/>
                  </a:lnSpc>
                  <a:buAutoNum type="circleNumDbPlain"/>
                </a:pPr>
                <a:r>
                  <a:rPr lang="zh-CN" altLang="en-US" sz="2000" b="1" dirty="0" smtClean="0"/>
                  <a:t>下极限尺寸</a:t>
                </a:r>
                <a:r>
                  <a:rPr lang="en-US" altLang="zh-CN" sz="2000" b="1" dirty="0"/>
                  <a:t>-</a:t>
                </a:r>
                <a:r>
                  <a:rPr lang="en-US" altLang="zh-CN" sz="2000" b="1" i="1" dirty="0" smtClean="0"/>
                  <a:t>A         </a:t>
                </a:r>
                <a:r>
                  <a:rPr lang="zh-CN" altLang="en-US" sz="2000" b="1" dirty="0" smtClean="0"/>
                  <a:t>②  </a:t>
                </a:r>
                <a:r>
                  <a:rPr lang="zh-CN" altLang="en-US" sz="2000" b="1" dirty="0"/>
                  <a:t>上极限</a:t>
                </a:r>
                <a:r>
                  <a:rPr lang="zh-CN" altLang="en-US" sz="2000" b="1" dirty="0" smtClean="0"/>
                  <a:t>尺寸</a:t>
                </a:r>
                <a:r>
                  <a:rPr lang="en-US" altLang="zh-CN" sz="2000" b="1" dirty="0" smtClean="0"/>
                  <a:t>+</a:t>
                </a:r>
                <a:r>
                  <a:rPr lang="en-US" altLang="zh-CN" sz="2000" b="1" i="1" dirty="0" smtClean="0"/>
                  <a:t>A</a:t>
                </a:r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2000" b="1" dirty="0" smtClean="0"/>
                  <a:t>③   </a:t>
                </a:r>
                <a14:m>
                  <m:oMath xmlns:m="http://schemas.openxmlformats.org/officeDocument/2006/math">
                    <m:r>
                      <a:rPr lang="zh-CN" altLang="en-US" sz="2000" b="1" dirty="0">
                        <a:latin typeface="Cambria Math"/>
                      </a:rPr>
                      <m:t>上极限尺寸</m:t>
                    </m:r>
                    <m:r>
                      <a:rPr lang="en-US" altLang="zh-CN" sz="2000" b="1" i="0" dirty="0" smtClean="0">
                        <a:latin typeface="Cambria Math"/>
                      </a:rPr>
                      <m:t>+</m:t>
                    </m:r>
                    <m:r>
                      <a:rPr lang="en-US" altLang="zh-CN" sz="2000" b="1" i="1" dirty="0" smtClean="0">
                        <a:latin typeface="Cambria Math"/>
                      </a:rPr>
                      <m:t>𝑨</m:t>
                    </m:r>
                    <m:r>
                      <a:rPr lang="en-US" altLang="zh-CN" sz="2000" b="1" i="0" dirty="0" smtClean="0">
                        <a:latin typeface="Cambria Math"/>
                      </a:rPr>
                      <m:t> ;</m:t>
                    </m:r>
                    <m:r>
                      <a:rPr lang="zh-CN" altLang="en-US" sz="2000" b="1" i="1" dirty="0">
                        <a:latin typeface="Cambria Math"/>
                      </a:rPr>
                      <m:t>下极限尺寸</m:t>
                    </m:r>
                    <m:r>
                      <a:rPr lang="en-US" altLang="zh-CN" sz="2000" b="1" i="1" dirty="0" smtClean="0">
                        <a:latin typeface="Cambria Math"/>
                      </a:rPr>
                      <m:t>−</m:t>
                    </m:r>
                    <m:r>
                      <a:rPr lang="en-US" altLang="zh-CN" sz="2000" b="1" i="1" dirty="0" smtClean="0">
                        <a:latin typeface="Cambria Math"/>
                      </a:rPr>
                      <m:t>𝑨</m:t>
                    </m:r>
                  </m:oMath>
                </a14:m>
                <a:r>
                  <a:rPr lang="zh-CN" altLang="en-US" sz="2000" b="1" dirty="0" smtClean="0"/>
                  <a:t>    ④   上极限尺寸</a:t>
                </a:r>
                <a:r>
                  <a:rPr lang="en-US" altLang="zh-CN" sz="2000" b="1" dirty="0" smtClean="0"/>
                  <a:t>-</a:t>
                </a:r>
                <a:r>
                  <a:rPr lang="en-US" altLang="zh-CN" sz="2000" b="1" i="1" dirty="0" smtClean="0"/>
                  <a:t>A</a:t>
                </a:r>
                <a:r>
                  <a:rPr lang="en-US" altLang="zh-CN" sz="2000" b="1" dirty="0" smtClean="0"/>
                  <a:t>;</a:t>
                </a:r>
                <a:r>
                  <a:rPr lang="zh-CN" altLang="en-US" sz="2000" b="1" dirty="0" smtClean="0"/>
                  <a:t>下极限尺寸</a:t>
                </a:r>
                <a:r>
                  <a:rPr lang="en-US" altLang="zh-CN" sz="2000" b="1" dirty="0" smtClean="0"/>
                  <a:t>+</a:t>
                </a:r>
                <a:r>
                  <a:rPr lang="en-US" altLang="zh-CN" sz="2000" b="1" i="1" dirty="0" smtClean="0"/>
                  <a:t>A</a:t>
                </a:r>
                <a:endParaRPr lang="zh-CN" altLang="en-US" sz="2000" b="1" i="1" dirty="0"/>
              </a:p>
            </p:txBody>
          </p:sp>
        </mc:Choice>
        <mc:Fallback xmlns="">
          <p:sp>
            <p:nvSpPr>
              <p:cNvPr id="11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605" y="4177111"/>
                <a:ext cx="8424936" cy="912341"/>
              </a:xfrm>
              <a:prstGeom prst="rect">
                <a:avLst/>
              </a:prstGeom>
              <a:blipFill rotWithShape="1">
                <a:blip r:embed="rId5"/>
                <a:stretch>
                  <a:fillRect l="-796" t="-200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内容占位符 2"/>
          <p:cNvSpPr txBox="1">
            <a:spLocks/>
          </p:cNvSpPr>
          <p:nvPr/>
        </p:nvSpPr>
        <p:spPr>
          <a:xfrm>
            <a:off x="452147" y="4969199"/>
            <a:ext cx="8584349" cy="444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20.  </a:t>
            </a:r>
            <a:r>
              <a:rPr lang="zh-CN" altLang="en-US" sz="2000" b="1" dirty="0" smtClean="0"/>
              <a:t>在普通螺纹标注中，不标注旋合长度代号，则默认采用的是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内容占位符 2"/>
              <p:cNvSpPr txBox="1">
                <a:spLocks/>
              </p:cNvSpPr>
              <p:nvPr/>
            </p:nvSpPr>
            <p:spPr>
              <a:xfrm>
                <a:off x="531853" y="5329239"/>
                <a:ext cx="6344403" cy="119610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20000"/>
                  </a:lnSpc>
                  <a:buAutoNum type="circleNumDbPlain"/>
                </a:pPr>
                <a:r>
                  <a:rPr lang="zh-CN" altLang="en-US" sz="2000" b="1" dirty="0" smtClean="0"/>
                  <a:t>    中等旋合长度       ②   短旋合长度  </a:t>
                </a:r>
                <a:endParaRPr lang="en-US" altLang="zh-CN" sz="2000" b="1" dirty="0" smtClean="0"/>
              </a:p>
              <a:p>
                <a:pPr marL="0" indent="0">
                  <a:lnSpc>
                    <a:spcPct val="120000"/>
                  </a:lnSpc>
                  <a:buNone/>
                </a:pPr>
                <a:r>
                  <a:rPr lang="zh-CN" altLang="en-US" sz="2000" b="1" dirty="0" smtClean="0"/>
                  <a:t> ③   </a:t>
                </a:r>
                <a14:m>
                  <m:oMath xmlns:m="http://schemas.openxmlformats.org/officeDocument/2006/math">
                    <m:r>
                      <a:rPr lang="en-US" altLang="zh-CN" sz="2000" b="1" i="0" dirty="0" smtClean="0">
                        <a:latin typeface="Cambria Math"/>
                      </a:rPr>
                      <m:t>     </m:t>
                    </m:r>
                    <m:r>
                      <a:rPr lang="zh-CN" altLang="en-US" sz="2000" b="1" i="1" dirty="0" smtClean="0">
                        <a:latin typeface="Cambria Math"/>
                      </a:rPr>
                      <m:t>长</m:t>
                    </m:r>
                    <m:r>
                      <a:rPr lang="zh-CN" altLang="en-US" sz="2000" b="1" i="1" dirty="0">
                        <a:latin typeface="Cambria Math"/>
                      </a:rPr>
                      <m:t>旋合长度</m:t>
                    </m:r>
                    <m:r>
                      <a:rPr lang="en-US" altLang="zh-CN" sz="2000" b="1" i="1" dirty="0" smtClean="0">
                        <a:latin typeface="Cambria Math"/>
                      </a:rPr>
                      <m:t>   </m:t>
                    </m:r>
                  </m:oMath>
                </a14:m>
                <a:r>
                  <a:rPr lang="zh-CN" altLang="en-US" sz="2000" b="1" dirty="0" smtClean="0"/>
                  <a:t>        ④  旋合长度不确定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1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853" y="5329239"/>
                <a:ext cx="6344403" cy="1196105"/>
              </a:xfrm>
              <a:prstGeom prst="rect">
                <a:avLst/>
              </a:prstGeom>
              <a:blipFill rotWithShape="1">
                <a:blip r:embed="rId6"/>
                <a:stretch>
                  <a:fillRect l="-576" t="-1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5001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52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03511" y="548680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二、填空题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每空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26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75519" y="908720"/>
            <a:ext cx="8329627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/>
            </a:pPr>
            <a:r>
              <a:rPr lang="zh-CN" altLang="en-US" sz="2000" b="1" dirty="0" smtClean="0"/>
              <a:t>测量过程的四个要素是用 </a:t>
            </a:r>
            <a:r>
              <a:rPr lang="zh-CN" altLang="en-US" sz="2000" b="1" u="sng" dirty="0" smtClean="0"/>
              <a:t>            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  、</a:t>
            </a:r>
            <a:r>
              <a:rPr lang="zh-CN" altLang="en-US" sz="2000" b="1" u="sng" dirty="0" smtClean="0"/>
              <a:t>                   </a:t>
            </a:r>
            <a:r>
              <a:rPr lang="zh-CN" altLang="en-US" sz="2000" b="1" dirty="0" smtClean="0"/>
              <a:t>   、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和 </a:t>
            </a:r>
            <a:r>
              <a:rPr lang="zh-CN" altLang="en-US" sz="2000" b="1" u="sng" dirty="0" smtClean="0"/>
              <a:t>                         </a:t>
            </a:r>
            <a:r>
              <a:rPr lang="zh-CN" altLang="en-US" sz="2000" b="1" dirty="0" smtClean="0"/>
              <a:t>  。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75519" y="1772816"/>
            <a:ext cx="8234319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2. </a:t>
            </a:r>
            <a:r>
              <a:rPr lang="zh-CN" altLang="en-US" sz="2000" b="1" dirty="0" smtClean="0"/>
              <a:t>只能用于单一要素的形状公差特征项目是 </a:t>
            </a:r>
            <a:r>
              <a:rPr lang="zh-CN" altLang="en-US" sz="2000" b="1" u="sng" dirty="0" smtClean="0"/>
              <a:t>                 </a:t>
            </a:r>
            <a:r>
              <a:rPr lang="zh-CN" altLang="en-US" sz="2000" b="1" dirty="0" smtClean="0"/>
              <a:t>   、 </a:t>
            </a:r>
            <a:r>
              <a:rPr lang="zh-CN" altLang="en-US" sz="2000" b="1" u="sng" dirty="0" smtClean="0"/>
              <a:t>                     </a:t>
            </a:r>
            <a:r>
              <a:rPr lang="zh-CN" altLang="en-US" sz="2000" b="1" dirty="0" smtClean="0"/>
              <a:t>   、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en-US" altLang="zh-CN" sz="2000" b="1" u="sng" dirty="0" smtClean="0"/>
              <a:t>                        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 和  </a:t>
            </a:r>
            <a:r>
              <a:rPr lang="zh-CN" altLang="en-US" sz="2000" b="1" u="sng" dirty="0" smtClean="0"/>
              <a:t>                      </a:t>
            </a:r>
            <a:r>
              <a:rPr lang="zh-CN" altLang="en-US" sz="2000" b="1" dirty="0" smtClean="0"/>
              <a:t>  四项 。</a:t>
            </a:r>
            <a:endParaRPr lang="en-US" altLang="zh-CN" sz="2000" b="1" dirty="0" smtClean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75519" y="2708920"/>
            <a:ext cx="8234319" cy="864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3. </a:t>
            </a:r>
            <a:r>
              <a:rPr lang="zh-CN" altLang="en-US" sz="2000" b="1" dirty="0" smtClean="0"/>
              <a:t>用光滑极限量规检验时，被测零件尺寸合格条件是 </a:t>
            </a:r>
            <a:r>
              <a:rPr lang="zh-CN" altLang="en-US" sz="2000" b="1" u="sng" dirty="0" smtClean="0"/>
              <a:t>                     </a:t>
            </a:r>
            <a:r>
              <a:rPr lang="zh-CN" altLang="en-US" sz="2000" b="1" dirty="0" smtClean="0"/>
              <a:t> 能通过，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en-US" altLang="zh-CN" sz="2000" b="1" u="sng" dirty="0" smtClean="0"/>
              <a:t>                         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不能通过 。</a:t>
            </a:r>
            <a:endParaRPr lang="en-US" altLang="zh-CN" sz="2000" b="1" dirty="0" smtClean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47527" y="3645024"/>
            <a:ext cx="8234319" cy="604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4. </a:t>
            </a:r>
            <a:r>
              <a:rPr lang="zh-CN" altLang="en-US" sz="2000" b="1" dirty="0" smtClean="0"/>
              <a:t>表面粗糙度轮廓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的最大值的含义件是 </a:t>
            </a:r>
            <a:r>
              <a:rPr lang="zh-CN" altLang="en-US" sz="2000" b="1" u="sng" dirty="0" smtClean="0"/>
              <a:t>                                                 </a:t>
            </a:r>
            <a:r>
              <a:rPr lang="zh-CN" altLang="en-US" sz="2000" b="1" dirty="0" smtClean="0"/>
              <a:t>  。</a:t>
            </a:r>
            <a:endParaRPr lang="en-US" altLang="zh-CN" sz="2000" b="1" dirty="0" smtClean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47527" y="4149080"/>
            <a:ext cx="842493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spcBef>
                <a:spcPts val="0"/>
              </a:spcBef>
              <a:buAutoNum type="arabicPeriod" startAt="5"/>
            </a:pPr>
            <a:r>
              <a:rPr lang="zh-CN" altLang="en-US" sz="2000" b="1" dirty="0" smtClean="0"/>
              <a:t>装配图中，滚动轴承外圈与外壳孔配合时，标注</a:t>
            </a:r>
            <a:r>
              <a:rPr lang="zh-CN" altLang="en-US" sz="2000" b="1" u="sng" dirty="0" smtClean="0"/>
              <a:t>                                   </a:t>
            </a:r>
            <a:r>
              <a:rPr lang="zh-CN" altLang="en-US" sz="2000" b="1" dirty="0" smtClean="0"/>
              <a:t>  。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内圈与 轴颈的配合时，标注</a:t>
            </a:r>
            <a:r>
              <a:rPr lang="zh-CN" altLang="en-US" sz="2000" b="1" u="sng" dirty="0" smtClean="0"/>
              <a:t>                                 </a:t>
            </a:r>
            <a:r>
              <a:rPr lang="zh-CN" altLang="en-US" sz="2000" b="1" dirty="0" smtClean="0"/>
              <a:t>  。</a:t>
            </a:r>
            <a:endParaRPr lang="en-US" altLang="zh-CN" sz="2000" b="1" dirty="0" smtClean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67544" y="5013176"/>
            <a:ext cx="8424936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6.  </a:t>
            </a:r>
            <a:r>
              <a:rPr lang="zh-CN" altLang="en-US" sz="2000" b="1" dirty="0" smtClean="0"/>
              <a:t>矩形花键图样上的标注为</a:t>
            </a:r>
            <a:r>
              <a:rPr lang="en-US" altLang="zh-CN" sz="2000" b="1" dirty="0" smtClean="0"/>
              <a:t>6×28f7×32a11×7d10</a:t>
            </a:r>
            <a:r>
              <a:rPr lang="zh-CN" altLang="en-US" sz="2000" b="1" u="sng" dirty="0" smtClean="0"/>
              <a:t> 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 则</a:t>
            </a:r>
            <a:r>
              <a:rPr lang="en-US" altLang="zh-CN" sz="2000" b="1" dirty="0" smtClean="0"/>
              <a:t>6</a:t>
            </a:r>
            <a:r>
              <a:rPr lang="zh-CN" altLang="en-US" sz="2000" b="1" dirty="0"/>
              <a:t>表示</a:t>
            </a:r>
            <a:r>
              <a:rPr lang="zh-CN" altLang="en-US" sz="2000" b="1" u="sng" dirty="0" smtClean="0"/>
              <a:t>                      </a:t>
            </a:r>
            <a:r>
              <a:rPr lang="zh-CN" altLang="en-US" sz="2000" b="1" dirty="0" smtClean="0"/>
              <a:t>  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28f7</a:t>
            </a:r>
            <a:r>
              <a:rPr lang="zh-CN" altLang="en-US" sz="2000" b="1" dirty="0" smtClean="0"/>
              <a:t>表示</a:t>
            </a:r>
            <a:r>
              <a:rPr lang="zh-CN" altLang="en-US" sz="2000" b="1" u="sng" dirty="0" smtClean="0"/>
              <a:t>                                 </a:t>
            </a:r>
            <a:r>
              <a:rPr lang="zh-CN" altLang="en-US" sz="2000" b="1" dirty="0" smtClean="0"/>
              <a:t>  ，</a:t>
            </a:r>
            <a:r>
              <a:rPr lang="en-US" altLang="zh-CN" sz="2000" b="1" dirty="0" smtClean="0"/>
              <a:t>32a11</a:t>
            </a:r>
            <a:r>
              <a:rPr lang="zh-CN" altLang="en-US" sz="2000" b="1" dirty="0" smtClean="0"/>
              <a:t>表示</a:t>
            </a:r>
            <a:r>
              <a:rPr lang="zh-CN" altLang="en-US" sz="2000" b="1" u="sng" dirty="0" smtClean="0"/>
              <a:t>                                  </a:t>
            </a:r>
            <a:r>
              <a:rPr lang="zh-CN" altLang="en-US" sz="2000" b="1" dirty="0" smtClean="0"/>
              <a:t>  ，</a:t>
            </a:r>
            <a:r>
              <a:rPr lang="en-US" altLang="zh-CN" sz="2000" b="1" dirty="0" smtClean="0"/>
              <a:t>7d10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表示   </a:t>
            </a:r>
            <a:r>
              <a:rPr lang="zh-CN" altLang="en-US" sz="2000" b="1" u="sng" dirty="0" smtClean="0"/>
              <a:t>                                     </a:t>
            </a:r>
            <a:r>
              <a:rPr lang="zh-CN" altLang="en-US" sz="2000" b="1" dirty="0" smtClean="0"/>
              <a:t> 。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773356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8196" y="5416078"/>
            <a:ext cx="2895600" cy="365125"/>
          </a:xfrm>
        </p:spPr>
        <p:txBody>
          <a:bodyPr/>
          <a:lstStyle/>
          <a:p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53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3528" y="332656"/>
            <a:ext cx="8424936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7. </a:t>
            </a:r>
            <a:r>
              <a:rPr lang="zh-CN" altLang="en-US" sz="2000" b="1" dirty="0" smtClean="0"/>
              <a:t>孔的基本偏差代号用</a:t>
            </a:r>
            <a:r>
              <a:rPr lang="zh-CN" altLang="en-US" sz="2000" b="1" u="sng" dirty="0" smtClean="0"/>
              <a:t>                            </a:t>
            </a:r>
            <a:r>
              <a:rPr lang="zh-CN" altLang="en-US" sz="2000" b="1" dirty="0" smtClean="0"/>
              <a:t>字母表示  ，轴的基本偏差代号用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zh-CN" altLang="en-US" sz="2000" b="1" u="sng" dirty="0" smtClean="0"/>
              <a:t>                           </a:t>
            </a:r>
            <a:r>
              <a:rPr lang="zh-CN" altLang="en-US" sz="2000" b="1" dirty="0" smtClean="0"/>
              <a:t>  字母表示。孔的基本偏差代号从</a:t>
            </a:r>
            <a:r>
              <a:rPr lang="zh-CN" altLang="en-US" sz="2000" b="1" u="sng" dirty="0" smtClean="0"/>
              <a:t>             </a:t>
            </a:r>
            <a:r>
              <a:rPr lang="zh-CN" altLang="en-US" sz="2000" b="1" dirty="0" smtClean="0"/>
              <a:t>  到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与基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轴制的基准轴配合形成间隙配合。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23528" y="1556792"/>
            <a:ext cx="8424936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8. </a:t>
            </a:r>
            <a:r>
              <a:rPr lang="zh-CN" altLang="en-US" sz="2000" b="1" dirty="0" smtClean="0"/>
              <a:t>影响普通螺纹结合精度的偏差有</a:t>
            </a:r>
            <a:r>
              <a:rPr lang="en-US" altLang="zh-CN" sz="2000" b="1" dirty="0" smtClean="0"/>
              <a:t> </a:t>
            </a:r>
            <a:r>
              <a:rPr lang="zh-CN" altLang="en-US" sz="2000" b="1" u="sng" dirty="0" smtClean="0"/>
              <a:t>                           </a:t>
            </a:r>
            <a:r>
              <a:rPr lang="zh-CN" altLang="en-US" sz="2000" b="1" dirty="0" smtClean="0"/>
              <a:t> 、</a:t>
            </a:r>
            <a:r>
              <a:rPr lang="zh-CN" altLang="en-US" sz="2000" b="1" u="sng" dirty="0" smtClean="0"/>
              <a:t>                          </a:t>
            </a:r>
            <a:r>
              <a:rPr lang="zh-CN" altLang="en-US" sz="2000" b="1" dirty="0" smtClean="0"/>
              <a:t>  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     </a:t>
            </a:r>
            <a:r>
              <a:rPr lang="en-US" altLang="zh-CN" sz="2000" b="1" u="sng" dirty="0" smtClean="0"/>
              <a:t>               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。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23528" y="2636912"/>
            <a:ext cx="842493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9. </a:t>
            </a:r>
            <a:r>
              <a:rPr lang="zh-CN" altLang="en-US" sz="2000" b="1" dirty="0" smtClean="0"/>
              <a:t>控制渐开线圆柱齿轮传动平稳性的必检偏差项目有</a:t>
            </a:r>
            <a:r>
              <a:rPr lang="en-US" altLang="zh-CN" sz="2000" b="1" dirty="0" smtClean="0"/>
              <a:t> </a:t>
            </a:r>
            <a:r>
              <a:rPr lang="zh-CN" altLang="en-US" sz="2000" b="1" u="sng" dirty="0" smtClean="0"/>
              <a:t>                           </a:t>
            </a:r>
            <a:r>
              <a:rPr lang="zh-CN" altLang="en-US" sz="2000" b="1" dirty="0" smtClean="0"/>
              <a:t> 、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       </a:t>
            </a:r>
            <a:r>
              <a:rPr lang="en-US" altLang="zh-CN" sz="2000" b="1" dirty="0" smtClean="0"/>
              <a:t> </a:t>
            </a:r>
            <a:r>
              <a:rPr lang="en-US" altLang="zh-CN" sz="2000" b="1" u="sng" dirty="0" smtClean="0"/>
              <a:t>                   </a:t>
            </a:r>
            <a:r>
              <a:rPr lang="zh-CN" altLang="en-US" sz="2000" b="1" u="sng" dirty="0" smtClean="0"/>
              <a:t>            </a:t>
            </a:r>
            <a:r>
              <a:rPr lang="zh-CN" altLang="en-US" sz="2000" b="1" dirty="0" smtClean="0"/>
              <a:t> 。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323528" y="3573016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三、简答题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16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539552" y="5013176"/>
            <a:ext cx="7344816" cy="5400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2.   </a:t>
            </a:r>
            <a:r>
              <a:rPr lang="zh-CN" altLang="en-US" sz="2000" b="1" dirty="0" smtClean="0"/>
              <a:t>试叙述与滚动轴承相配件的几何公差有什么要求？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539552" y="5445224"/>
            <a:ext cx="8424936" cy="5400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3.   </a:t>
            </a:r>
            <a:r>
              <a:rPr lang="zh-CN" altLang="en-US" sz="2000" b="1" dirty="0" smtClean="0"/>
              <a:t>矩形花键联结几何公差有什么要求？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611560" y="5869805"/>
            <a:ext cx="5544616" cy="5400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4.  </a:t>
            </a:r>
            <a:r>
              <a:rPr lang="zh-CN" altLang="en-US" sz="2000" b="1" dirty="0" smtClean="0"/>
              <a:t>试叙述包容要求的含义。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2000" b="1" dirty="0" smtClean="0"/>
          </a:p>
        </p:txBody>
      </p:sp>
      <p:grpSp>
        <p:nvGrpSpPr>
          <p:cNvPr id="20" name="组合 19"/>
          <p:cNvGrpSpPr/>
          <p:nvPr/>
        </p:nvGrpSpPr>
        <p:grpSpPr>
          <a:xfrm>
            <a:off x="467544" y="3861048"/>
            <a:ext cx="8352928" cy="1368152"/>
            <a:chOff x="467544" y="3861048"/>
            <a:chExt cx="8352928" cy="136815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内容占位符 2"/>
                <p:cNvSpPr txBox="1">
                  <a:spLocks/>
                </p:cNvSpPr>
                <p:nvPr/>
              </p:nvSpPr>
              <p:spPr>
                <a:xfrm>
                  <a:off x="467544" y="3861048"/>
                  <a:ext cx="8352928" cy="1368152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457200" indent="-457200">
                    <a:lnSpc>
                      <a:spcPct val="130000"/>
                    </a:lnSpc>
                    <a:buAutoNum type="arabicPeriod"/>
                  </a:pPr>
                  <a:r>
                    <a:rPr lang="zh-CN" altLang="en-US" sz="2000" b="1" dirty="0" smtClean="0"/>
                    <a:t>某图标注为</a:t>
                  </a:r>
                  <a:r>
                    <a:rPr lang="el-GR" altLang="zh-CN" sz="2000" b="1" i="1" dirty="0" smtClean="0">
                      <a:latin typeface="Batang" pitchFamily="18" charset="-127"/>
                      <a:ea typeface="Batang" pitchFamily="18" charset="-127"/>
                    </a:rPr>
                    <a:t>φ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b="1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sz="2000" b="1" i="1" smtClean="0">
                              <a:latin typeface="Cambria Math"/>
                            </a:rPr>
                            <m:t>𝟓𝟎</m:t>
                          </m:r>
                        </m:e>
                        <m:sub>
                          <m:r>
                            <a:rPr lang="en-US" altLang="zh-CN" sz="2000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.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𝟎𝟎𝟗</m:t>
                          </m:r>
                        </m:sub>
                        <m:sup>
                          <m:r>
                            <a:rPr lang="en-US" altLang="zh-CN" sz="2000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.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𝟎𝟒𝟖</m:t>
                          </m:r>
                        </m:sup>
                      </m:sSubSup>
                      <m:r>
                        <a:rPr lang="en-US" altLang="zh-CN" sz="2000" b="1" i="0" smtClean="0">
                          <a:latin typeface="Cambria Math"/>
                        </a:rPr>
                        <m:t> </m:t>
                      </m:r>
                      <m:r>
                        <a:rPr lang="en-US" altLang="zh-CN" sz="2000" b="1" i="1" smtClean="0">
                          <a:latin typeface="Cambria Math"/>
                        </a:rPr>
                        <m:t>         </m:t>
                      </m:r>
                      <m:r>
                        <a:rPr lang="zh-CN" altLang="en-US" sz="2000" b="1" i="1" smtClean="0">
                          <a:latin typeface="Cambria Math"/>
                        </a:rPr>
                        <m:t>的轴，</m:t>
                      </m:r>
                      <m:r>
                        <a:rPr lang="en-US" altLang="zh-CN" sz="2000" b="1" i="1" smtClean="0">
                          <a:latin typeface="Cambria Math"/>
                        </a:rPr>
                        <m:t> </m:t>
                      </m:r>
                    </m:oMath>
                  </a14:m>
                  <a:r>
                    <a:rPr lang="zh-CN" altLang="en-US" sz="2000" b="1" dirty="0" smtClean="0"/>
                    <a:t>试问该轴的最大实体尺寸、最小实体尺寸是多少？边界名称叫什么？边界尺寸是多少？绘制动态公差带图。</a:t>
                  </a:r>
                  <a:endParaRPr lang="en-US" altLang="zh-CN" sz="2000" b="1" dirty="0" smtClean="0"/>
                </a:p>
                <a:p>
                  <a:pPr marL="457200" indent="-457200">
                    <a:lnSpc>
                      <a:spcPct val="130000"/>
                    </a:lnSpc>
                    <a:buAutoNum type="arabicPeriod"/>
                  </a:pPr>
                  <a:endParaRPr lang="zh-CN" altLang="en-US" sz="2000" b="1" dirty="0"/>
                </a:p>
              </p:txBody>
            </p:sp>
          </mc:Choice>
          <mc:Fallback xmlns="">
            <p:sp>
              <p:nvSpPr>
                <p:cNvPr id="10" name="内容占位符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44" y="3861048"/>
                  <a:ext cx="8352928" cy="1368152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803" r="-43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7" name="组合 16"/>
            <p:cNvGrpSpPr/>
            <p:nvPr/>
          </p:nvGrpSpPr>
          <p:grpSpPr>
            <a:xfrm>
              <a:off x="3563888" y="3933056"/>
              <a:ext cx="357441" cy="360040"/>
              <a:chOff x="5150663" y="2276872"/>
              <a:chExt cx="357441" cy="36004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150663" y="2276872"/>
                <a:ext cx="357441" cy="36004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E</a:t>
                </a:r>
                <a:endParaRPr lang="zh-CN" altLang="en-US" dirty="0"/>
              </a:p>
            </p:txBody>
          </p:sp>
          <p:pic>
            <p:nvPicPr>
              <p:cNvPr id="19" name="Picture 8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3658" y="2342592"/>
                <a:ext cx="171450" cy="228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627685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build="p"/>
      <p:bldP spid="14" grpId="0"/>
      <p:bldP spid="15" grpId="0"/>
      <p:bldP spid="1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54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06971" y="1268760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四、计算题    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12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24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539552" y="1916832"/>
                <a:ext cx="8352928" cy="266429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arabicPeriod"/>
                </a:pPr>
                <a:r>
                  <a:rPr lang="zh-CN" altLang="en-US" sz="2000" b="1" dirty="0" smtClean="0"/>
                  <a:t>已知某孔、轴配合的公称尺寸</a:t>
                </a:r>
                <a:r>
                  <a:rPr lang="en-US" altLang="zh-CN" sz="2000" b="1" i="1" dirty="0" smtClean="0"/>
                  <a:t>D </a:t>
                </a:r>
                <a:r>
                  <a:rPr lang="en-US" altLang="zh-CN" sz="2000" b="1" dirty="0" smtClean="0"/>
                  <a:t>= 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dirty="0" smtClean="0"/>
                  <a:t> 50 , </a:t>
                </a:r>
                <a:r>
                  <a:rPr lang="zh-CN" altLang="en-US" sz="2000" b="1" dirty="0" smtClean="0"/>
                  <a:t>孔的公差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𝑻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𝑫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=25μm</a:t>
                </a:r>
                <a:r>
                  <a:rPr lang="zh-CN" altLang="en-US" sz="2000" b="1" dirty="0" smtClean="0"/>
                  <a:t>，轴的上偏差</a:t>
                </a:r>
                <a:r>
                  <a:rPr lang="en-US" altLang="zh-CN" sz="2000" b="1" dirty="0" err="1" smtClean="0"/>
                  <a:t>es</a:t>
                </a:r>
                <a:r>
                  <a:rPr lang="en-US" altLang="zh-CN" sz="2000" b="1" dirty="0" smtClean="0"/>
                  <a:t> = 0 , </a:t>
                </a:r>
                <a:r>
                  <a:rPr lang="zh-CN" altLang="en-US" sz="2000" b="1" dirty="0" smtClean="0"/>
                  <a:t>最大过盈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𝒀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𝐦𝐚𝐱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= -50 </a:t>
                </a:r>
                <a:r>
                  <a:rPr lang="en-US" altLang="zh-CN" sz="2000" b="1" dirty="0" err="1" smtClean="0"/>
                  <a:t>μm</a:t>
                </a:r>
                <a:r>
                  <a:rPr lang="zh-CN" altLang="en-US" sz="2000" b="1" dirty="0" smtClean="0"/>
                  <a:t>，配合公差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𝑻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𝐟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=41 </a:t>
                </a:r>
                <a:r>
                  <a:rPr lang="en-US" altLang="zh-CN" sz="2000" b="1" dirty="0" err="1" smtClean="0"/>
                  <a:t>μm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</a:t>
                </a:r>
                <a:r>
                  <a:rPr lang="zh-CN" altLang="en-US" sz="2000" b="1" dirty="0" smtClean="0"/>
                  <a:t>试求</a:t>
                </a:r>
                <a:r>
                  <a:rPr lang="zh-CN" altLang="en-US" sz="2000" b="1" dirty="0" smtClean="0">
                    <a:sym typeface="Wingdings" pitchFamily="2" charset="2"/>
                  </a:rPr>
                  <a:t>： （</a:t>
                </a:r>
                <a:r>
                  <a:rPr lang="en-US" altLang="zh-CN" sz="2000" b="1" dirty="0" smtClean="0">
                    <a:sym typeface="Wingdings" pitchFamily="2" charset="2"/>
                  </a:rPr>
                  <a:t>1</a:t>
                </a:r>
                <a:r>
                  <a:rPr lang="zh-CN" altLang="en-US" sz="2000" b="1" dirty="0" smtClean="0">
                    <a:sym typeface="Wingdings" pitchFamily="2" charset="2"/>
                  </a:rPr>
                  <a:t>） 孔的上、下极限偏差</a:t>
                </a:r>
                <a:r>
                  <a:rPr lang="zh-CN" altLang="en-US" sz="2000" b="1" dirty="0">
                    <a:sym typeface="Wingdings" pitchFamily="2" charset="2"/>
                  </a:rPr>
                  <a:t>即</a:t>
                </a:r>
                <a:r>
                  <a:rPr lang="en-US" altLang="zh-CN" sz="2000" b="1" dirty="0" smtClean="0">
                    <a:sym typeface="Wingdings" pitchFamily="2" charset="2"/>
                  </a:rPr>
                  <a:t>ES</a:t>
                </a:r>
                <a:r>
                  <a:rPr lang="zh-CN" altLang="en-US" sz="2000" b="1" dirty="0" smtClean="0">
                    <a:sym typeface="Wingdings" pitchFamily="2" charset="2"/>
                  </a:rPr>
                  <a:t>、</a:t>
                </a:r>
                <a:r>
                  <a:rPr lang="en-US" altLang="zh-CN" sz="2000" b="1" dirty="0" smtClean="0">
                    <a:sym typeface="Wingdings" pitchFamily="2" charset="2"/>
                  </a:rPr>
                  <a:t>EI </a:t>
                </a:r>
                <a:r>
                  <a:rPr lang="zh-CN" altLang="en-US" sz="2000" b="1" dirty="0" smtClean="0">
                    <a:sym typeface="Wingdings" pitchFamily="2" charset="2"/>
                  </a:rPr>
                  <a:t>；</a:t>
                </a:r>
                <a:endParaRPr lang="en-US" altLang="zh-CN" sz="2000" b="1" dirty="0" smtClean="0">
                  <a:sym typeface="Wingdings" pitchFamily="2" charset="2"/>
                </a:endParaRPr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                    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2</a:t>
                </a:r>
                <a:r>
                  <a:rPr lang="zh-CN" altLang="en-US" sz="2000" b="1" dirty="0" smtClean="0"/>
                  <a:t>）轴的下偏差 </a:t>
                </a:r>
                <a:r>
                  <a:rPr lang="en-US" altLang="zh-CN" sz="2000" b="1" dirty="0" smtClean="0"/>
                  <a:t>e i  </a:t>
                </a:r>
                <a:r>
                  <a:rPr lang="zh-CN" altLang="en-US" sz="2000" b="1" dirty="0" smtClean="0"/>
                  <a:t>和公差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𝑻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𝒅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; </a:t>
                </a:r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                (3)   </a:t>
                </a:r>
                <a:r>
                  <a:rPr lang="zh-CN" altLang="en-US" sz="2000" b="1" dirty="0" smtClean="0"/>
                  <a:t>最小过盈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𝒀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𝐦𝐢𝐧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和平均过盈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𝒀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𝒂</m:t>
                        </m:r>
                        <m:r>
                          <a:rPr lang="en-US" altLang="zh-CN" sz="2000" b="1" i="0" smtClean="0">
                            <a:latin typeface="Cambria Math"/>
                          </a:rPr>
                          <m:t>𝐯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; </a:t>
                </a:r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                (4)   </a:t>
                </a:r>
                <a:r>
                  <a:rPr lang="zh-CN" altLang="en-US" sz="2000" b="1" dirty="0" smtClean="0"/>
                  <a:t>画出尺寸公差带图 。</a:t>
                </a:r>
                <a:endParaRPr lang="en-US" altLang="zh-CN" sz="2000" b="1" dirty="0" smtClean="0"/>
              </a:p>
              <a:p>
                <a:pPr marL="457200" indent="-457200">
                  <a:lnSpc>
                    <a:spcPct val="130000"/>
                  </a:lnSpc>
                  <a:buAutoNum type="arabicPeriod"/>
                </a:pPr>
                <a:endParaRPr lang="zh-CN" altLang="en-US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916832"/>
                <a:ext cx="8352928" cy="2664296"/>
              </a:xfrm>
              <a:prstGeom prst="rect">
                <a:avLst/>
              </a:prstGeom>
              <a:blipFill rotWithShape="1">
                <a:blip r:embed="rId2"/>
                <a:stretch>
                  <a:fillRect l="-803" b="-4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7237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55</a:t>
            </a:fld>
            <a:endParaRPr lang="zh-CN" altLang="en-US"/>
          </a:p>
        </p:txBody>
      </p:sp>
      <p:grpSp>
        <p:nvGrpSpPr>
          <p:cNvPr id="13332" name="组合 13331"/>
          <p:cNvGrpSpPr/>
          <p:nvPr/>
        </p:nvGrpSpPr>
        <p:grpSpPr>
          <a:xfrm>
            <a:off x="1691680" y="2780928"/>
            <a:ext cx="5176260" cy="3551584"/>
            <a:chOff x="1621404" y="1361431"/>
            <a:chExt cx="5176260" cy="3551584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7151" y="1988840"/>
              <a:ext cx="3960440" cy="292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2484090" y="1361431"/>
              <a:ext cx="1583854" cy="483393"/>
              <a:chOff x="1268548" y="598014"/>
              <a:chExt cx="1583854" cy="48339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0415" y="598014"/>
                <a:ext cx="483393" cy="483393"/>
              </a:xfrm>
              <a:prstGeom prst="rect">
                <a:avLst/>
              </a:prstGeom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1268548" y="646486"/>
                <a:ext cx="1583854" cy="36933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>
                    <a:latin typeface="Batang" pitchFamily="18" charset="-127"/>
                    <a:ea typeface="Batang" pitchFamily="18" charset="-127"/>
                  </a:rPr>
                  <a:t>    </a:t>
                </a:r>
                <a:r>
                  <a:rPr lang="el-GR" altLang="zh-CN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:r>
                  <a:rPr lang="en-US" altLang="zh-CN" dirty="0" smtClean="0"/>
                  <a:t>0.01  </a:t>
                </a:r>
                <a:endParaRPr lang="zh-CN" altLang="en-US" i="1" dirty="0"/>
              </a:p>
            </p:txBody>
          </p:sp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40" y="762221"/>
                <a:ext cx="247650" cy="1238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0" name="直接连接符 9"/>
              <p:cNvCxnSpPr/>
              <p:nvPr/>
            </p:nvCxnSpPr>
            <p:spPr>
              <a:xfrm>
                <a:off x="1619672" y="646486"/>
                <a:ext cx="0" cy="3693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 rot="16200000">
                  <a:off x="1025797" y="3376535"/>
                  <a:ext cx="1618767" cy="427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2000" b="1" i="1" dirty="0" smtClean="0"/>
                    <a:t>Φ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b="1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sz="2000" b="1" i="1" smtClean="0">
                              <a:latin typeface="Cambria Math"/>
                            </a:rPr>
                            <m:t>𝟓𝟎</m:t>
                          </m:r>
                        </m:e>
                        <m:sub>
                          <m:r>
                            <a:rPr lang="en-US" altLang="zh-CN" sz="2000" b="1" i="1" smtClean="0">
                              <a:latin typeface="Cambria Math"/>
                            </a:rPr>
                            <m:t>   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</m:t>
                          </m:r>
                        </m:sub>
                        <m:sup>
                          <m:r>
                            <a:rPr lang="en-US" altLang="zh-CN" sz="2000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.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𝟎𝟐𝟓</m:t>
                          </m:r>
                        </m:sup>
                      </m:sSubSup>
                    </m:oMath>
                  </a14:m>
                  <a:endParaRPr lang="zh-CN" altLang="en-US" sz="2000" b="1" baseline="-25000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025797" y="3376535"/>
                  <a:ext cx="1618767" cy="427553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r="-2571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接连接符 12"/>
            <p:cNvCxnSpPr/>
            <p:nvPr/>
          </p:nvCxnSpPr>
          <p:spPr>
            <a:xfrm>
              <a:off x="5724128" y="2060848"/>
              <a:ext cx="107353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682655" y="4851995"/>
              <a:ext cx="107353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626256" y="2564904"/>
              <a:ext cx="107353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698264" y="4293096"/>
              <a:ext cx="107353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6588224" y="2060848"/>
              <a:ext cx="0" cy="279114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2084432" y="2564904"/>
              <a:ext cx="0" cy="1728192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 rot="16200000">
              <a:off x="5486253" y="3090812"/>
              <a:ext cx="1618767" cy="422937"/>
              <a:chOff x="6415773" y="2276871"/>
              <a:chExt cx="1618767" cy="42293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6415773" y="2276871"/>
                    <a:ext cx="1618767" cy="4229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2000" b="1" i="1" dirty="0" smtClean="0"/>
                      <a:t>Φ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US" altLang="zh-CN" sz="2000" b="1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2000" b="1" i="1" smtClean="0">
                                <a:latin typeface="Cambria Math"/>
                              </a:rPr>
                              <m:t>𝟕𝟎</m:t>
                            </m:r>
                          </m:e>
                          <m:sub>
                            <m:r>
                              <a:rPr lang="en-US" altLang="zh-CN" sz="2000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000" b="1" i="1" smtClean="0">
                                <a:latin typeface="Cambria Math"/>
                              </a:rPr>
                              <m:t>𝟎</m:t>
                            </m:r>
                            <m:r>
                              <a:rPr lang="en-US" altLang="zh-CN" sz="2000" b="1" i="1" smtClean="0">
                                <a:latin typeface="Cambria Math"/>
                              </a:rPr>
                              <m:t>.</m:t>
                            </m:r>
                            <m:r>
                              <a:rPr lang="en-US" altLang="zh-CN" sz="2000" b="1" i="1" smtClean="0">
                                <a:latin typeface="Cambria Math"/>
                              </a:rPr>
                              <m:t>𝟎𝟑</m:t>
                            </m:r>
                          </m:sub>
                          <m:sup>
                            <m:r>
                              <a:rPr lang="en-US" altLang="zh-CN" sz="2000" b="1" i="1" smtClean="0">
                                <a:latin typeface="Cambria Math"/>
                              </a:rPr>
                              <m:t>   </m:t>
                            </m:r>
                            <m:r>
                              <a:rPr lang="en-US" altLang="zh-CN" sz="2000" b="1" i="1" smtClean="0">
                                <a:latin typeface="Cambria Math"/>
                              </a:rPr>
                              <m:t>𝟎</m:t>
                            </m:r>
                          </m:sup>
                        </m:sSubSup>
                      </m:oMath>
                    </a14:m>
                    <a:endParaRPr lang="zh-CN" altLang="en-US" sz="2000" b="1" baseline="-25000" dirty="0"/>
                  </a:p>
                </p:txBody>
              </p:sp>
            </mc:Choice>
            <mc:Fallback xmlns="">
              <p:sp>
                <p:nvSpPr>
                  <p:cNvPr id="25" name="TextBox 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15773" y="2276871"/>
                    <a:ext cx="1618767" cy="422936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 l="-1449" r="-26087" b="-3759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26" name="Picture 42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24328" y="2346734"/>
                <a:ext cx="409575" cy="3530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31" name="直接箭头连接符 30"/>
            <p:cNvCxnSpPr/>
            <p:nvPr/>
          </p:nvCxnSpPr>
          <p:spPr>
            <a:xfrm>
              <a:off x="2084432" y="1556792"/>
              <a:ext cx="0" cy="10081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31" name="直接连接符 13330"/>
            <p:cNvCxnSpPr/>
            <p:nvPr/>
          </p:nvCxnSpPr>
          <p:spPr>
            <a:xfrm>
              <a:off x="2084432" y="1556792"/>
              <a:ext cx="399658" cy="70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内容占位符 2"/>
              <p:cNvSpPr txBox="1">
                <a:spLocks/>
              </p:cNvSpPr>
              <p:nvPr/>
            </p:nvSpPr>
            <p:spPr>
              <a:xfrm>
                <a:off x="323503" y="404664"/>
                <a:ext cx="8352928" cy="252028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2.  </a:t>
                </a:r>
                <a:r>
                  <a:rPr lang="zh-CN" altLang="en-US" sz="2000" b="1" dirty="0" smtClean="0"/>
                  <a:t>某一轴套的技术要求如下图所示。试确定：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 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1</a:t>
                </a:r>
                <a:r>
                  <a:rPr lang="zh-CN" altLang="en-US" sz="2000" b="1" dirty="0" smtClean="0"/>
                  <a:t>）对内孔加工后测得一个实际尺寸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 </a:t>
                </a:r>
                <a:r>
                  <a:rPr lang="en-US" altLang="zh-CN" sz="2000" b="1" dirty="0" smtClean="0"/>
                  <a:t>= 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dirty="0" smtClean="0"/>
                  <a:t> 50.015, </a:t>
                </a:r>
                <a:r>
                  <a:rPr lang="zh-CN" altLang="en-US" sz="2000" b="1" dirty="0" smtClean="0"/>
                  <a:t>轴线直线度误差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𝒇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−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= 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14:m>
                  <m:oMath xmlns:m="http://schemas.openxmlformats.org/officeDocument/2006/math">
                    <m:r>
                      <a:rPr lang="en-US" altLang="zh-CN" sz="2000" b="1" i="1" smtClean="0">
                        <a:latin typeface="Cambria Math"/>
                        <a:ea typeface="Cambria Math"/>
                      </a:rPr>
                      <m:t>𝟎</m:t>
                    </m:r>
                    <m:r>
                      <a:rPr lang="en-US" altLang="zh-CN" sz="2000" b="1" i="1" smtClean="0">
                        <a:latin typeface="Cambria Math"/>
                        <a:ea typeface="Cambria Math"/>
                      </a:rPr>
                      <m:t>.</m:t>
                    </m:r>
                    <m:r>
                      <a:rPr lang="en-US" altLang="zh-CN" sz="2000" b="1" i="1" smtClean="0">
                        <a:latin typeface="Cambria Math"/>
                        <a:ea typeface="Cambria Math"/>
                      </a:rPr>
                      <m:t>𝟎𝟐</m:t>
                    </m:r>
                  </m:oMath>
                </a14:m>
                <a:r>
                  <a:rPr lang="en-US" altLang="zh-CN" sz="2000" b="1" dirty="0" smtClean="0"/>
                  <a:t> ,</a:t>
                </a:r>
                <a:r>
                  <a:rPr lang="zh-CN" altLang="en-US" sz="2000" b="1" dirty="0" smtClean="0"/>
                  <a:t>该孔是否合格？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    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2</a:t>
                </a:r>
                <a:r>
                  <a:rPr lang="zh-CN" altLang="en-US" sz="2000" b="1" dirty="0" smtClean="0"/>
                  <a:t>）对外圆加工</a:t>
                </a:r>
                <a:r>
                  <a:rPr lang="zh-CN" altLang="en-US" sz="2000" b="1" dirty="0"/>
                  <a:t>后测得一个实际尺寸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zh-CN" altLang="en-US" sz="2000" b="1" dirty="0"/>
                  <a:t> </a:t>
                </a:r>
                <a:r>
                  <a:rPr lang="en-US" altLang="zh-CN" sz="2000" b="1" dirty="0"/>
                  <a:t>= </a:t>
                </a:r>
                <a:r>
                  <a:rPr lang="el-GR" altLang="zh-CN" sz="2000" b="1" i="1" dirty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69.99, </a:t>
                </a:r>
                <a:r>
                  <a:rPr lang="zh-CN" altLang="en-US" sz="2000" b="1" dirty="0"/>
                  <a:t>轴线直线度误差</a:t>
                </a:r>
                <a:endParaRPr lang="en-US" altLang="zh-CN" sz="2000" b="1" dirty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</a:rPr>
                          <m:t>𝒇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−</m:t>
                        </m:r>
                      </m:sub>
                    </m:sSub>
                  </m:oMath>
                </a14:m>
                <a:r>
                  <a:rPr lang="en-US" altLang="zh-CN" sz="2000" b="1" dirty="0"/>
                  <a:t> = </a:t>
                </a:r>
                <a:r>
                  <a:rPr lang="el-GR" altLang="zh-CN" sz="2000" b="1" i="1" dirty="0">
                    <a:latin typeface="Batang" pitchFamily="18" charset="-127"/>
                    <a:ea typeface="Batang" pitchFamily="18" charset="-127"/>
                  </a:rPr>
                  <a:t>φ</a:t>
                </a:r>
                <a14:m>
                  <m:oMath xmlns:m="http://schemas.openxmlformats.org/officeDocument/2006/math">
                    <m:r>
                      <a:rPr lang="en-US" altLang="zh-CN" sz="2000" b="1" i="1">
                        <a:latin typeface="Cambria Math"/>
                        <a:ea typeface="Cambria Math"/>
                      </a:rPr>
                      <m:t>𝟎</m:t>
                    </m:r>
                    <m:r>
                      <a:rPr lang="en-US" altLang="zh-CN" sz="2000" b="1" i="1">
                        <a:latin typeface="Cambria Math"/>
                        <a:ea typeface="Cambria Math"/>
                      </a:rPr>
                      <m:t>.</m:t>
                    </m:r>
                    <m:r>
                      <a:rPr lang="en-US" altLang="zh-CN" sz="2000" b="1" i="1">
                        <a:latin typeface="Cambria Math"/>
                        <a:ea typeface="Cambria Math"/>
                      </a:rPr>
                      <m:t>𝟎𝟐𝟓</m:t>
                    </m:r>
                  </m:oMath>
                </a14:m>
                <a:r>
                  <a:rPr lang="en-US" altLang="zh-CN" sz="2000" b="1" dirty="0"/>
                  <a:t> ,</a:t>
                </a:r>
                <a:r>
                  <a:rPr lang="zh-CN" altLang="en-US" sz="2000" b="1" dirty="0" smtClean="0"/>
                  <a:t>该</a:t>
                </a:r>
                <a:r>
                  <a:rPr lang="zh-CN" altLang="en-US" sz="2000" b="1" dirty="0"/>
                  <a:t>轴</a:t>
                </a:r>
                <a:r>
                  <a:rPr lang="zh-CN" altLang="en-US" sz="2000" b="1" dirty="0" smtClean="0"/>
                  <a:t>是否</a:t>
                </a:r>
                <a:r>
                  <a:rPr lang="zh-CN" altLang="en-US" sz="2000" b="1" dirty="0"/>
                  <a:t>合格？</a:t>
                </a:r>
                <a:endParaRPr lang="en-US" altLang="zh-CN" sz="2000" b="1" dirty="0"/>
              </a:p>
              <a:p>
                <a:pPr marL="0" indent="0">
                  <a:lnSpc>
                    <a:spcPct val="130000"/>
                  </a:lnSpc>
                  <a:buNone/>
                </a:pPr>
                <a:endParaRPr lang="zh-CN" altLang="en-US" sz="2000" b="1" dirty="0"/>
              </a:p>
            </p:txBody>
          </p:sp>
        </mc:Choice>
        <mc:Fallback xmlns="">
          <p:sp>
            <p:nvSpPr>
              <p:cNvPr id="5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03" y="404664"/>
                <a:ext cx="8352928" cy="2520280"/>
              </a:xfrm>
              <a:prstGeom prst="rect">
                <a:avLst/>
              </a:prstGeom>
              <a:blipFill rotWithShape="1">
                <a:blip r:embed="rId8"/>
                <a:stretch>
                  <a:fillRect l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62152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56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494982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五</a:t>
            </a:r>
            <a:r>
              <a:rPr lang="zh-CN" altLang="en-US" sz="2000" b="1" dirty="0" smtClean="0"/>
              <a:t>、标注题      </a:t>
            </a:r>
            <a:r>
              <a:rPr lang="en-US" altLang="zh-CN" sz="2000" b="1" dirty="0" smtClean="0"/>
              <a:t>(14</a:t>
            </a:r>
            <a:r>
              <a:rPr lang="zh-CN" altLang="en-US" sz="2000" b="1" dirty="0" smtClean="0"/>
              <a:t>分）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64704" y="548680"/>
            <a:ext cx="8352928" cy="5371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切削加工如下图所示零件，试将下列技术要求标注在图样上。</a:t>
            </a:r>
            <a:endParaRPr lang="zh-CN" altLang="en-US" sz="2000" b="1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139952" y="3043411"/>
            <a:ext cx="4750487" cy="3625949"/>
            <a:chOff x="3637937" y="2624137"/>
            <a:chExt cx="4750487" cy="3625949"/>
          </a:xfrm>
        </p:grpSpPr>
        <p:grpSp>
          <p:nvGrpSpPr>
            <p:cNvPr id="45" name="组合 44"/>
            <p:cNvGrpSpPr/>
            <p:nvPr/>
          </p:nvGrpSpPr>
          <p:grpSpPr>
            <a:xfrm>
              <a:off x="3637937" y="2624137"/>
              <a:ext cx="4720590" cy="3625949"/>
              <a:chOff x="2371690" y="1412776"/>
              <a:chExt cx="4720590" cy="3625949"/>
            </a:xfrm>
          </p:grpSpPr>
          <p:sp>
            <p:nvSpPr>
              <p:cNvPr id="11" name="TextBox 10"/>
              <p:cNvSpPr txBox="1"/>
              <p:nvPr/>
            </p:nvSpPr>
            <p:spPr>
              <a:xfrm rot="16200000">
                <a:off x="6105184" y="3228945"/>
                <a:ext cx="129614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b="1" i="1" dirty="0" smtClean="0"/>
                  <a:t>Φ </a:t>
                </a:r>
                <a:r>
                  <a:rPr lang="en-US" altLang="zh-CN" sz="2000" b="1" dirty="0" smtClean="0"/>
                  <a:t>40 p 7</a:t>
                </a:r>
                <a:endParaRPr lang="zh-CN" altLang="en-US" sz="2000" b="1" baseline="-25000" dirty="0"/>
              </a:p>
            </p:txBody>
          </p:sp>
          <p:pic>
            <p:nvPicPr>
              <p:cNvPr id="13314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0800" y="1819275"/>
                <a:ext cx="3962400" cy="3219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5702565" y="1412776"/>
                <a:ext cx="38160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b="1" i="1" baseline="-25000" dirty="0" smtClean="0"/>
                  <a:t>B</a:t>
                </a:r>
                <a:endParaRPr lang="zh-CN" altLang="en-US" sz="2400" b="1" i="1" baseline="-250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 rot="16200000">
                <a:off x="1923674" y="3084928"/>
                <a:ext cx="1296142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b="1" i="1" dirty="0" smtClean="0"/>
                  <a:t>Φ </a:t>
                </a:r>
                <a:r>
                  <a:rPr lang="en-US" altLang="zh-CN" sz="2000" b="1" dirty="0" smtClean="0"/>
                  <a:t>25 H 7</a:t>
                </a:r>
                <a:endParaRPr lang="zh-CN" altLang="en-US" sz="2000" b="1" baseline="-25000" dirty="0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6012160" y="2204864"/>
                <a:ext cx="1080120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012160" y="4653136"/>
                <a:ext cx="1080120" cy="0"/>
              </a:xfrm>
              <a:prstGeom prst="line">
                <a:avLst/>
              </a:prstGeom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箭头连接符 39"/>
              <p:cNvCxnSpPr/>
              <p:nvPr/>
            </p:nvCxnSpPr>
            <p:spPr>
              <a:xfrm>
                <a:off x="6953310" y="2204864"/>
                <a:ext cx="0" cy="2448272"/>
              </a:xfrm>
              <a:prstGeom prst="straightConnector1">
                <a:avLst/>
              </a:prstGeom>
              <a:ln>
                <a:noFill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 flipH="1">
                <a:off x="5436096" y="3861048"/>
                <a:ext cx="360040" cy="288034"/>
              </a:xfrm>
              <a:prstGeom prst="straightConnector1">
                <a:avLst/>
              </a:prstGeom>
              <a:ln>
                <a:noFill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/>
              <p:nvPr/>
            </p:nvCxnSpPr>
            <p:spPr>
              <a:xfrm flipH="1">
                <a:off x="5465799" y="1628798"/>
                <a:ext cx="360040" cy="288034"/>
              </a:xfrm>
              <a:prstGeom prst="straightConnector1">
                <a:avLst/>
              </a:prstGeom>
              <a:ln>
                <a:noFill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5645819" y="3573016"/>
                <a:ext cx="381603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b="1" i="1" dirty="0" smtClean="0"/>
                  <a:t>A</a:t>
                </a:r>
                <a:endParaRPr lang="zh-CN" altLang="en-US" sz="2000" b="1" baseline="-25000" dirty="0"/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7596336" y="3416225"/>
              <a:ext cx="69018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7698241" y="5864497"/>
              <a:ext cx="69018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>
              <a:off x="8219557" y="3416225"/>
              <a:ext cx="66962" cy="2448272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/>
          </p:nvCxnSpPr>
          <p:spPr>
            <a:xfrm flipH="1">
              <a:off x="6732046" y="5072409"/>
              <a:ext cx="236766" cy="216023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 flipH="1">
              <a:off x="6855514" y="2924945"/>
              <a:ext cx="236766" cy="216023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内容占位符 2"/>
          <p:cNvSpPr txBox="1">
            <a:spLocks/>
          </p:cNvSpPr>
          <p:nvPr/>
        </p:nvSpPr>
        <p:spPr>
          <a:xfrm>
            <a:off x="323528" y="980728"/>
            <a:ext cx="8352928" cy="5371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</a:t>
            </a:r>
            <a:r>
              <a:rPr lang="en-US" altLang="zh-CN" sz="2000" b="1" dirty="0" smtClean="0"/>
              <a:t>1. 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25H7</a:t>
            </a:r>
            <a:r>
              <a:rPr lang="zh-CN" altLang="en-US" sz="2000" b="1" dirty="0" smtClean="0"/>
              <a:t>的孔采用包容要求，其表面粗糙度轮廓</a:t>
            </a:r>
            <a:r>
              <a:rPr lang="en-US" altLang="zh-CN" sz="2000" b="1" i="1" dirty="0" smtClean="0"/>
              <a:t>Ra</a:t>
            </a:r>
            <a:r>
              <a:rPr lang="zh-CN" altLang="en-US" sz="2000" b="1" dirty="0" smtClean="0"/>
              <a:t>的上限值为</a:t>
            </a:r>
            <a:r>
              <a:rPr lang="en-US" altLang="zh-CN" sz="2000" b="1" dirty="0" smtClean="0"/>
              <a:t>0.8μm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65" name="内容占位符 2"/>
          <p:cNvSpPr txBox="1">
            <a:spLocks/>
          </p:cNvSpPr>
          <p:nvPr/>
        </p:nvSpPr>
        <p:spPr>
          <a:xfrm>
            <a:off x="348159" y="1412776"/>
            <a:ext cx="8352928" cy="1020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</a:t>
            </a:r>
            <a:r>
              <a:rPr lang="en-US" altLang="zh-CN" sz="2000" b="1" dirty="0" smtClean="0"/>
              <a:t>2.  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>
                <a:latin typeface="Batang" pitchFamily="18" charset="-127"/>
                <a:ea typeface="Batang" pitchFamily="18" charset="-127"/>
              </a:rPr>
              <a:t>40p</a:t>
            </a:r>
            <a:r>
              <a:rPr lang="en-US" altLang="zh-CN" sz="2000" b="1" dirty="0" smtClean="0"/>
              <a:t>7</a:t>
            </a:r>
            <a:r>
              <a:rPr lang="zh-CN" altLang="en-US" sz="2000" b="1" dirty="0" smtClean="0"/>
              <a:t>孔的轴线对</a:t>
            </a:r>
            <a:r>
              <a:rPr lang="el-GR" altLang="zh-CN" sz="20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25H7</a:t>
            </a:r>
            <a:r>
              <a:rPr lang="zh-CN" altLang="en-US" sz="2000" b="1" dirty="0" smtClean="0"/>
              <a:t>基准孔的轴线同轴度公差值为</a:t>
            </a:r>
            <a:r>
              <a:rPr lang="en-US" altLang="zh-CN" sz="2000" b="1" dirty="0" smtClean="0"/>
              <a:t>0.02</a:t>
            </a:r>
            <a:r>
              <a:rPr lang="zh-CN" altLang="en-US" sz="2000" b="1" dirty="0" smtClean="0"/>
              <a:t>，且该被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测要素采用最大实体要求，</a:t>
            </a:r>
            <a:r>
              <a:rPr lang="zh-CN" altLang="en-US" sz="2000" b="1" dirty="0"/>
              <a:t>其表面粗糙度轮廓</a:t>
            </a:r>
            <a:r>
              <a:rPr lang="en-US" altLang="zh-CN" sz="2000" b="1" i="1" dirty="0"/>
              <a:t>Ra</a:t>
            </a:r>
            <a:r>
              <a:rPr lang="zh-CN" altLang="en-US" sz="2000" b="1" dirty="0" smtClean="0"/>
              <a:t>的</a:t>
            </a:r>
            <a:r>
              <a:rPr lang="zh-CN" altLang="en-US" sz="2000" b="1" dirty="0"/>
              <a:t>最大值</a:t>
            </a:r>
            <a:r>
              <a:rPr lang="zh-CN" altLang="en-US" sz="2000" b="1" dirty="0" smtClean="0"/>
              <a:t>为</a:t>
            </a:r>
            <a:r>
              <a:rPr lang="en-US" altLang="zh-CN" sz="2000" b="1" dirty="0" smtClean="0"/>
              <a:t>1.6μm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66" name="内容占位符 2"/>
          <p:cNvSpPr txBox="1">
            <a:spLocks/>
          </p:cNvSpPr>
          <p:nvPr/>
        </p:nvSpPr>
        <p:spPr>
          <a:xfrm>
            <a:off x="395536" y="2296311"/>
            <a:ext cx="8465006" cy="916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</a:t>
            </a:r>
            <a:r>
              <a:rPr lang="en-US" altLang="zh-CN" sz="2000" b="1" dirty="0" smtClean="0"/>
              <a:t>3. </a:t>
            </a:r>
            <a:r>
              <a:rPr lang="zh-CN" altLang="en-US" sz="2000" b="1" dirty="0" smtClean="0"/>
              <a:t>端面</a:t>
            </a:r>
            <a:r>
              <a:rPr lang="en-US" altLang="zh-CN" sz="2000" b="1" i="1" dirty="0" smtClean="0"/>
              <a:t>A</a:t>
            </a:r>
            <a:r>
              <a:rPr lang="zh-CN" altLang="en-US" sz="2000" b="1" dirty="0" smtClean="0"/>
              <a:t>对</a:t>
            </a:r>
            <a:r>
              <a:rPr lang="en-US" altLang="zh-CN" sz="2000" b="1" dirty="0" smtClean="0"/>
              <a:t> 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25H7</a:t>
            </a:r>
            <a:r>
              <a:rPr lang="zh-CN" altLang="en-US" sz="2000" b="1" dirty="0" smtClean="0"/>
              <a:t>孔的轴线轴向圆跳动公差为</a:t>
            </a:r>
            <a:r>
              <a:rPr lang="en-US" altLang="zh-CN" sz="2000" b="1" dirty="0" smtClean="0"/>
              <a:t>0.03</a:t>
            </a:r>
            <a:r>
              <a:rPr lang="zh-CN" altLang="en-US" sz="2000" b="1" dirty="0" smtClean="0"/>
              <a:t>，其表面粗糙度轮廓</a:t>
            </a:r>
            <a:r>
              <a:rPr lang="en-US" altLang="zh-CN" sz="2000" b="1" i="1" dirty="0" smtClean="0"/>
              <a:t>Ra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i="1" dirty="0"/>
              <a:t> </a:t>
            </a:r>
            <a:r>
              <a:rPr lang="en-US" altLang="zh-CN" sz="2000" b="1" i="1" dirty="0" smtClean="0"/>
              <a:t>     </a:t>
            </a:r>
            <a:r>
              <a:rPr lang="zh-CN" altLang="en-US" sz="2000" b="1" dirty="0" smtClean="0"/>
              <a:t>的上限值为</a:t>
            </a:r>
            <a:r>
              <a:rPr lang="en-US" altLang="zh-CN" sz="2000" b="1" dirty="0" smtClean="0"/>
              <a:t>3.2μm</a:t>
            </a:r>
            <a:r>
              <a:rPr lang="zh-CN" altLang="en-US" sz="2000" b="1" dirty="0" smtClean="0"/>
              <a:t>，</a:t>
            </a:r>
            <a:r>
              <a:rPr lang="en-US" altLang="zh-CN" sz="2000" b="1" i="1" dirty="0" err="1" smtClean="0"/>
              <a:t>Rz</a:t>
            </a:r>
            <a:r>
              <a:rPr lang="zh-CN" altLang="en-US" sz="2000" b="1" dirty="0" smtClean="0"/>
              <a:t>的下限值为</a:t>
            </a:r>
            <a:r>
              <a:rPr lang="en-US" altLang="zh-CN" sz="2000" b="1" dirty="0" smtClean="0"/>
              <a:t>1.6μm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67" name="内容占位符 2"/>
          <p:cNvSpPr txBox="1">
            <a:spLocks/>
          </p:cNvSpPr>
          <p:nvPr/>
        </p:nvSpPr>
        <p:spPr>
          <a:xfrm>
            <a:off x="470992" y="3140968"/>
            <a:ext cx="4389040" cy="13431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4.    </a:t>
            </a:r>
            <a:r>
              <a:rPr lang="zh-CN" altLang="en-US" sz="2000" b="1" dirty="0" smtClean="0"/>
              <a:t>圆柱面</a:t>
            </a:r>
            <a:r>
              <a:rPr lang="en-US" altLang="zh-CN" sz="2000" b="1" dirty="0" smtClean="0"/>
              <a:t>B</a:t>
            </a:r>
            <a:r>
              <a:rPr lang="zh-CN" altLang="en-US" sz="2000" b="1" dirty="0" smtClean="0"/>
              <a:t>的圆柱度公差为</a:t>
            </a:r>
            <a:r>
              <a:rPr lang="en-US" altLang="zh-CN" sz="2000" b="1" dirty="0" smtClean="0"/>
              <a:t>0.01</a:t>
            </a:r>
            <a:r>
              <a:rPr lang="zh-CN" altLang="en-US" sz="2000" b="1" dirty="0" smtClean="0"/>
              <a:t>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   其表面粗糙度轮廓</a:t>
            </a:r>
            <a:r>
              <a:rPr lang="en-US" altLang="zh-CN" sz="2000" b="1" dirty="0" err="1" smtClean="0"/>
              <a:t>Rz</a:t>
            </a:r>
            <a:r>
              <a:rPr lang="zh-CN" altLang="en-US" sz="2000" b="1" dirty="0" smtClean="0"/>
              <a:t>的下限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zh-CN" altLang="en-US" sz="2000" b="1" dirty="0" smtClean="0"/>
              <a:t>值为</a:t>
            </a:r>
            <a:r>
              <a:rPr lang="en-US" altLang="zh-CN" sz="2000" b="1" dirty="0" smtClean="0"/>
              <a:t>0.8μm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68" name="内容占位符 2"/>
          <p:cNvSpPr txBox="1">
            <a:spLocks/>
          </p:cNvSpPr>
          <p:nvPr/>
        </p:nvSpPr>
        <p:spPr>
          <a:xfrm>
            <a:off x="398984" y="4469634"/>
            <a:ext cx="4389040" cy="975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其余表面粗糙度轮廓</a:t>
            </a:r>
            <a:r>
              <a:rPr lang="en-US" altLang="zh-CN" sz="2000" b="1" i="1" dirty="0" smtClean="0"/>
              <a:t>Ra</a:t>
            </a:r>
            <a:r>
              <a:rPr lang="zh-CN" altLang="en-US" sz="2000" b="1" dirty="0" smtClean="0"/>
              <a:t>的最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zh-CN" altLang="en-US" sz="2000" b="1" dirty="0" smtClean="0"/>
              <a:t>大值为</a:t>
            </a:r>
            <a:r>
              <a:rPr lang="en-US" altLang="zh-CN" sz="2000" b="1" dirty="0" smtClean="0"/>
              <a:t>25μm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7" name="TextBox 26">
            <a:hlinkClick r:id="rId3" action="ppaction://hlinksldjump"/>
          </p:cNvPr>
          <p:cNvSpPr txBox="1"/>
          <p:nvPr/>
        </p:nvSpPr>
        <p:spPr>
          <a:xfrm>
            <a:off x="1261864" y="6276653"/>
            <a:ext cx="1403648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返回目录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235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64" grpId="0"/>
      <p:bldP spid="65" grpId="0"/>
      <p:bldP spid="66" grpId="0"/>
      <p:bldP spid="67" grpId="0"/>
      <p:bldP spid="6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57</a:t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模  拟  试  题 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7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23528" y="764704"/>
            <a:ext cx="5688632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000" b="1" dirty="0" smtClean="0"/>
              <a:t>一、</a:t>
            </a:r>
            <a:r>
              <a:rPr lang="zh-CN" altLang="en-US" sz="2000" b="1" dirty="0"/>
              <a:t>填空题</a:t>
            </a:r>
            <a:r>
              <a:rPr lang="zh-CN" altLang="zh-CN" sz="2000" b="1" dirty="0" smtClean="0"/>
              <a:t> </a:t>
            </a:r>
            <a:r>
              <a:rPr lang="zh-CN" altLang="zh-CN" sz="2000" b="1" dirty="0"/>
              <a:t>（每</a:t>
            </a:r>
            <a:r>
              <a:rPr lang="zh-CN" altLang="zh-CN" sz="2000" b="1" dirty="0" smtClean="0"/>
              <a:t>题</a:t>
            </a:r>
            <a:r>
              <a:rPr lang="en-US" altLang="zh-CN" sz="2000" b="1" dirty="0" smtClean="0"/>
              <a:t>0.5</a:t>
            </a:r>
            <a:r>
              <a:rPr lang="zh-CN" altLang="zh-CN" sz="2000" b="1" dirty="0" smtClean="0"/>
              <a:t>分</a:t>
            </a:r>
            <a:r>
              <a:rPr lang="zh-CN" altLang="zh-CN" sz="2000" b="1" dirty="0"/>
              <a:t>，共</a:t>
            </a:r>
            <a:r>
              <a:rPr lang="en-US" altLang="zh-CN" sz="2000" b="1" dirty="0" smtClean="0"/>
              <a:t>15</a:t>
            </a:r>
            <a:r>
              <a:rPr lang="zh-CN" altLang="zh-CN" sz="2000" b="1" dirty="0" smtClean="0"/>
              <a:t>分</a:t>
            </a:r>
            <a:r>
              <a:rPr lang="en-US" altLang="zh-CN" sz="2000" b="1" dirty="0" smtClean="0"/>
              <a:t>)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58974" y="1124744"/>
            <a:ext cx="8217482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Font typeface="Arial" pitchFamily="34" charset="0"/>
              <a:buAutoNum type="arabicPeriod"/>
            </a:pPr>
            <a:r>
              <a:rPr lang="zh-CN" altLang="en-US" sz="2000" b="1" dirty="0"/>
              <a:t>根据</a:t>
            </a:r>
            <a:r>
              <a:rPr lang="zh-CN" altLang="en-US" sz="2000" b="1" dirty="0" smtClean="0"/>
              <a:t>零部件的互换程度的不同，互换性可分为 </a:t>
            </a:r>
            <a:r>
              <a:rPr lang="zh-CN" altLang="en-US" sz="2000" b="1" u="sng" dirty="0" smtClean="0"/>
              <a:t>                                </a:t>
            </a:r>
            <a:r>
              <a:rPr lang="zh-CN" altLang="en-US" sz="2000" b="1" dirty="0" smtClean="0"/>
              <a:t>和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</a:t>
            </a:r>
            <a:r>
              <a:rPr lang="en-US" altLang="zh-CN" sz="2000" b="1" u="sng" dirty="0" smtClean="0"/>
              <a:t>                                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58974" y="3581002"/>
            <a:ext cx="8217482" cy="10001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4. </a:t>
            </a:r>
            <a:r>
              <a:rPr lang="zh-CN" altLang="en-US" sz="2000" b="1" dirty="0" smtClean="0"/>
              <a:t>在几何量测量过程中，一般应有 </a:t>
            </a:r>
            <a:r>
              <a:rPr lang="zh-CN" altLang="en-US" sz="2000" b="1" u="sng" dirty="0" smtClean="0"/>
              <a:t>                                </a:t>
            </a:r>
            <a:r>
              <a:rPr lang="zh-CN" altLang="en-US" sz="2000" b="1" dirty="0" smtClean="0"/>
              <a:t>、</a:t>
            </a:r>
            <a:r>
              <a:rPr lang="zh-CN" altLang="en-US" sz="2000" b="1" u="sng" dirty="0" smtClean="0"/>
              <a:t>                          </a:t>
            </a:r>
            <a:r>
              <a:rPr lang="zh-CN" altLang="en-US" sz="2000" b="1" dirty="0" smtClean="0"/>
              <a:t>  、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</a:t>
            </a:r>
            <a:r>
              <a:rPr lang="zh-CN" altLang="en-US" sz="2000" b="1" u="sng" dirty="0" smtClean="0"/>
              <a:t>                                    </a:t>
            </a:r>
            <a:r>
              <a:rPr lang="zh-CN" altLang="en-US" sz="2000" b="1" dirty="0" smtClean="0"/>
              <a:t>  和</a:t>
            </a:r>
            <a:r>
              <a:rPr lang="en-US" altLang="zh-CN" sz="2000" b="1" u="sng" dirty="0" smtClean="0"/>
              <a:t>                               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四要素。</a:t>
            </a:r>
            <a:endParaRPr lang="zh-CN" altLang="zh-CN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内容占位符 2"/>
              <p:cNvSpPr txBox="1">
                <a:spLocks/>
              </p:cNvSpPr>
              <p:nvPr/>
            </p:nvSpPr>
            <p:spPr>
              <a:xfrm>
                <a:off x="482985" y="1916832"/>
                <a:ext cx="8217482" cy="7920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2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2.  </a:t>
                </a:r>
                <a:r>
                  <a:rPr lang="zh-CN" altLang="en-US" sz="2000" b="1" dirty="0" smtClean="0"/>
                  <a:t>优先数系采用十进制几何级数构成的，公比为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en-US" sz="2000" b="1" i="1" smtClean="0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zh-CN" sz="2000" b="1" i="1" smtClean="0">
                            <a:latin typeface="Cambria Math"/>
                          </a:rPr>
                          <m:t>𝟐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</m:deg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𝟏𝟎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的优先数系称为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</a:t>
                </a:r>
                <a:r>
                  <a:rPr lang="zh-CN" altLang="en-US" sz="2000" b="1" dirty="0" smtClean="0"/>
                  <a:t>（用代号表示）</a:t>
                </a:r>
                <a:r>
                  <a:rPr lang="en-US" altLang="zh-CN" sz="2000" b="1" dirty="0" smtClean="0"/>
                  <a:t>  </a:t>
                </a:r>
                <a:r>
                  <a:rPr lang="en-US" altLang="zh-CN" sz="2000" b="1" u="sng" dirty="0" smtClean="0"/>
                  <a:t>                          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系列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。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10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985" y="1916832"/>
                <a:ext cx="8217482" cy="792088"/>
              </a:xfrm>
              <a:prstGeom prst="rect">
                <a:avLst/>
              </a:prstGeom>
              <a:blipFill rotWithShape="1">
                <a:blip r:embed="rId2"/>
                <a:stretch>
                  <a:fillRect l="-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内容占位符 2"/>
          <p:cNvSpPr txBox="1">
            <a:spLocks/>
          </p:cNvSpPr>
          <p:nvPr/>
        </p:nvSpPr>
        <p:spPr>
          <a:xfrm>
            <a:off x="482985" y="2636912"/>
            <a:ext cx="8217482" cy="1157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3"/>
            </a:pPr>
            <a:r>
              <a:rPr lang="zh-CN" altLang="en-US" sz="2000" b="1" dirty="0" smtClean="0"/>
              <a:t>表面粗糙度轮廓评定参数中，幅度参数的名称和符号分别为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en-US" altLang="zh-CN" sz="2000" b="1" u="sng" dirty="0" smtClean="0"/>
              <a:t>                                             </a:t>
            </a:r>
            <a:r>
              <a:rPr lang="zh-CN" altLang="en-US" sz="2000" b="1" dirty="0" smtClean="0"/>
              <a:t>和</a:t>
            </a:r>
            <a:r>
              <a:rPr lang="en-US" altLang="zh-CN" sz="2000" b="1" dirty="0" smtClean="0"/>
              <a:t> </a:t>
            </a:r>
            <a:r>
              <a:rPr lang="en-US" altLang="zh-CN" sz="2000" b="1" u="sng" dirty="0" smtClean="0"/>
              <a:t>                                            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。</a:t>
            </a:r>
            <a:endParaRPr lang="zh-CN" altLang="zh-CN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58974" y="4509120"/>
            <a:ext cx="8217482" cy="131501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5. </a:t>
            </a:r>
            <a:r>
              <a:rPr lang="zh-CN" altLang="en-US" sz="2000" b="1" dirty="0" smtClean="0"/>
              <a:t>一般用光切显微镜测量表面粗糙度轮廓幅度参数 </a:t>
            </a:r>
            <a:r>
              <a:rPr lang="zh-CN" altLang="en-US" sz="2000" b="1" u="sng" dirty="0" smtClean="0"/>
              <a:t>                     </a:t>
            </a:r>
            <a:r>
              <a:rPr lang="zh-CN" altLang="en-US" sz="2000" b="1" dirty="0" smtClean="0"/>
              <a:t>值。用内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径千分表测量孔径，采用的测量方法是</a:t>
            </a:r>
            <a:r>
              <a:rPr lang="zh-CN" altLang="en-US" sz="2000" b="1" u="sng" dirty="0" smtClean="0"/>
              <a:t>                       </a:t>
            </a:r>
            <a:r>
              <a:rPr lang="zh-CN" altLang="en-US" sz="2000" b="1" dirty="0" smtClean="0"/>
              <a:t>法  。用三针法测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量螺纹</a:t>
            </a:r>
            <a:r>
              <a:rPr lang="zh-CN" altLang="en-US" sz="2000" b="1" u="sng" dirty="0" smtClean="0"/>
              <a:t>                      </a:t>
            </a:r>
            <a:r>
              <a:rPr lang="zh-CN" altLang="en-US" sz="2000" b="1" dirty="0" smtClean="0"/>
              <a:t>  中径。</a:t>
            </a:r>
            <a:endParaRPr lang="zh-CN" altLang="zh-CN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530982" y="5733256"/>
            <a:ext cx="8217482" cy="9207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6. </a:t>
            </a:r>
            <a:r>
              <a:rPr lang="zh-CN" altLang="en-US" sz="2000" b="1" dirty="0" smtClean="0"/>
              <a:t>孔、轴尺寸公差带的大小取决于 </a:t>
            </a:r>
            <a:r>
              <a:rPr lang="zh-CN" altLang="en-US" sz="2000" b="1" u="sng" dirty="0" smtClean="0"/>
              <a:t>                           </a:t>
            </a:r>
            <a:r>
              <a:rPr lang="zh-CN" altLang="en-US" sz="2000" b="1" dirty="0" smtClean="0"/>
              <a:t> ，其相对于零线的位置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取决于 </a:t>
            </a:r>
            <a:r>
              <a:rPr lang="zh-CN" altLang="en-US" sz="2000" b="1" u="sng" dirty="0" smtClean="0"/>
              <a:t>                            </a:t>
            </a:r>
            <a:r>
              <a:rPr lang="zh-CN" altLang="en-US" sz="2000" b="1" dirty="0" smtClean="0"/>
              <a:t>   。</a:t>
            </a:r>
            <a:r>
              <a:rPr lang="en-US" altLang="zh-CN" sz="2000" b="1" dirty="0" smtClean="0"/>
              <a:t> 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924292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  <p:bldP spid="1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58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95536" y="476672"/>
            <a:ext cx="8136904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7"/>
            </a:pPr>
            <a:r>
              <a:rPr lang="zh-CN" altLang="en-US" sz="2000" b="1" dirty="0" smtClean="0"/>
              <a:t>泰勒原则（极限尺寸判断原则） 是指 孔、轴的体外作用尺寸不允许超出其</a:t>
            </a:r>
            <a:r>
              <a:rPr lang="zh-CN" altLang="en-US" sz="2000" b="1" u="sng" dirty="0" smtClean="0"/>
              <a:t>                             </a:t>
            </a:r>
            <a:r>
              <a:rPr lang="zh-CN" altLang="en-US" sz="2000" b="1" dirty="0" smtClean="0"/>
              <a:t>尺寸 ，且孔、轴的局部实际尺寸不允许超出其   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 尺寸。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1700808"/>
            <a:ext cx="813690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8.   GB/T 4249━2009</a:t>
            </a:r>
            <a:r>
              <a:rPr lang="zh-CN" altLang="en-US" sz="2000" b="1" dirty="0" smtClean="0"/>
              <a:t>规定几何公差的相关要求包括</a:t>
            </a:r>
            <a:r>
              <a:rPr lang="zh-CN" altLang="en-US" sz="2000" b="1" u="sng" dirty="0" smtClean="0"/>
              <a:t>                                 </a:t>
            </a:r>
            <a:r>
              <a:rPr lang="zh-CN" altLang="en-US" sz="2000" b="1" dirty="0" smtClean="0"/>
              <a:t>、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</a:t>
            </a:r>
            <a:r>
              <a:rPr lang="zh-CN" altLang="en-US" sz="2000" b="1" u="sng" dirty="0" smtClean="0"/>
              <a:t>                                   </a:t>
            </a:r>
            <a:r>
              <a:rPr lang="zh-CN" altLang="en-US" sz="2000" b="1" dirty="0" smtClean="0"/>
              <a:t>   、   </a:t>
            </a:r>
            <a:r>
              <a:rPr lang="zh-CN" altLang="en-US" sz="2000" b="1" u="sng" dirty="0" smtClean="0"/>
              <a:t>                               </a:t>
            </a:r>
            <a:r>
              <a:rPr lang="zh-CN" altLang="en-US" sz="2000" b="1" dirty="0" smtClean="0"/>
              <a:t> 和可逆要求。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endParaRPr lang="zh-CN" altLang="zh-CN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14958" y="2708920"/>
            <a:ext cx="813690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9"/>
            </a:pPr>
            <a:r>
              <a:rPr lang="en-US" altLang="zh-CN" sz="2000" b="1" dirty="0" smtClean="0"/>
              <a:t>GB/T 307.1━2005</a:t>
            </a:r>
            <a:r>
              <a:rPr lang="zh-CN" altLang="en-US" sz="2000" b="1" dirty="0" smtClean="0"/>
              <a:t>规定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滚动轴承内圈基准孔公差带位于以公称内径   为零线的</a:t>
            </a:r>
            <a:r>
              <a:rPr lang="zh-CN" altLang="en-US" sz="2000" b="1" u="sng" dirty="0" smtClean="0"/>
              <a:t>                 </a:t>
            </a:r>
            <a:r>
              <a:rPr lang="zh-CN" altLang="en-US" sz="2000" b="1" dirty="0" smtClean="0"/>
              <a:t>方，且   </a:t>
            </a:r>
            <a:r>
              <a:rPr lang="zh-CN" altLang="en-US" sz="2000" b="1" u="sng" dirty="0" smtClean="0"/>
              <a:t>                               </a:t>
            </a:r>
            <a:r>
              <a:rPr lang="zh-CN" altLang="en-US" sz="2000" b="1" dirty="0" smtClean="0"/>
              <a:t> 偏差为零。</a:t>
            </a:r>
            <a:endParaRPr lang="zh-CN" altLang="zh-CN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95536" y="3717032"/>
            <a:ext cx="8136904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10.    </a:t>
            </a:r>
            <a:r>
              <a:rPr lang="zh-CN" altLang="en-US" sz="2000" b="1" dirty="0" smtClean="0"/>
              <a:t>平键与键槽宽度的配合采用基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制配合。</a:t>
            </a:r>
            <a:endParaRPr lang="zh-CN" altLang="zh-CN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95536" y="5157192"/>
            <a:ext cx="8136904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12. </a:t>
            </a:r>
            <a:r>
              <a:rPr lang="zh-CN" altLang="en-US" sz="2000" b="1" dirty="0" smtClean="0"/>
              <a:t>普通螺纹的公差带是沿基本牙型的牙侧、牙顶和牙底分布的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公差带。</a:t>
            </a:r>
            <a:endParaRPr lang="zh-CN" altLang="zh-CN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02977" y="4192513"/>
            <a:ext cx="813690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11"/>
            </a:pPr>
            <a:r>
              <a:rPr lang="en-US" altLang="zh-CN" sz="2000" b="1" dirty="0" smtClean="0"/>
              <a:t>GB/T 1144━2001</a:t>
            </a:r>
            <a:r>
              <a:rPr lang="zh-CN" altLang="en-US" sz="2000" b="1" dirty="0" smtClean="0"/>
              <a:t>规定</a:t>
            </a:r>
            <a:r>
              <a:rPr lang="en-US" altLang="zh-CN" sz="2000" b="1" dirty="0" smtClean="0"/>
              <a:t>,</a:t>
            </a:r>
            <a:r>
              <a:rPr lang="zh-CN" altLang="en-US" sz="2000" b="1" dirty="0" smtClean="0"/>
              <a:t>内、外花键采用   </a:t>
            </a:r>
            <a:r>
              <a:rPr lang="zh-CN" altLang="en-US" sz="2000" b="1" u="sng" dirty="0" smtClean="0"/>
              <a:t>                           </a:t>
            </a:r>
            <a:r>
              <a:rPr lang="zh-CN" altLang="en-US" sz="2000" b="1" dirty="0" smtClean="0"/>
              <a:t>定心，矩形花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键采用基  </a:t>
            </a:r>
            <a:r>
              <a:rPr lang="zh-CN" altLang="en-US" sz="2000" b="1" u="sng" dirty="0" smtClean="0"/>
              <a:t>                    </a:t>
            </a:r>
            <a:r>
              <a:rPr lang="zh-CN" altLang="en-US" sz="2000" b="1" dirty="0" smtClean="0"/>
              <a:t>   制配合  。</a:t>
            </a:r>
            <a:endParaRPr lang="zh-CN" altLang="zh-CN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06970" y="5661248"/>
            <a:ext cx="8136904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13.  </a:t>
            </a:r>
            <a:r>
              <a:rPr lang="zh-CN" altLang="en-US" sz="2000" b="1" dirty="0" smtClean="0"/>
              <a:t>普通螺纹的公差精度不仅与螺纹直径公差等级有关，而且与</a:t>
            </a:r>
            <a:r>
              <a:rPr lang="zh-CN" altLang="en-US" sz="2000" b="1" u="sng" dirty="0" smtClean="0"/>
              <a:t>                        </a:t>
            </a:r>
            <a:r>
              <a:rPr lang="zh-CN" altLang="en-US" sz="2000" b="1" dirty="0" smtClean="0"/>
              <a:t>有关。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748118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  <p:bldP spid="12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59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06970" y="509291"/>
            <a:ext cx="8136904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 smtClean="0"/>
              <a:t>14. </a:t>
            </a:r>
            <a:r>
              <a:rPr lang="zh-CN" altLang="en-US" sz="2000" b="1" dirty="0" smtClean="0"/>
              <a:t>在尺寸链计算中，若有某一组成环的变动（其他组成环不变）引起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封闭环反向变动，则称该组成环为 </a:t>
            </a:r>
            <a:r>
              <a:rPr lang="zh-CN" altLang="en-US" sz="2000" b="1" u="sng" dirty="0" smtClean="0"/>
              <a:t>           </a:t>
            </a:r>
            <a:r>
              <a:rPr lang="zh-CN" altLang="en-US" sz="2000" b="1" dirty="0" smtClean="0"/>
              <a:t>环。</a:t>
            </a:r>
            <a:endParaRPr lang="zh-CN" altLang="zh-CN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06970" y="1517403"/>
            <a:ext cx="8136904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15"/>
            </a:pPr>
            <a:r>
              <a:rPr lang="zh-CN" altLang="en-US" sz="2000" b="1" dirty="0" smtClean="0"/>
              <a:t>齿轮的径向跳动主要是由齿轮的 </a:t>
            </a:r>
            <a:r>
              <a:rPr lang="zh-CN" altLang="en-US" sz="2000" b="1" u="sng" dirty="0" smtClean="0"/>
              <a:t>          </a:t>
            </a:r>
            <a:r>
              <a:rPr lang="zh-CN" altLang="en-US" sz="2000" b="1" dirty="0" smtClean="0"/>
              <a:t> 偏心引起的误差；而公法线长度是由齿轮的 </a:t>
            </a:r>
            <a:r>
              <a:rPr lang="zh-CN" altLang="en-US" sz="2000" b="1" u="sng" dirty="0" smtClean="0"/>
              <a:t>             </a:t>
            </a:r>
            <a:r>
              <a:rPr lang="zh-CN" altLang="en-US" sz="2000" b="1" dirty="0" smtClean="0"/>
              <a:t>偏心引起的误差。这两种误差的合成可评定齿轮的  </a:t>
            </a:r>
            <a:r>
              <a:rPr lang="zh-CN" altLang="en-US" sz="2000" b="1" u="sng" dirty="0" smtClean="0"/>
              <a:t>                               </a:t>
            </a:r>
            <a:r>
              <a:rPr lang="zh-CN" altLang="en-US" sz="2000" b="1" dirty="0" smtClean="0"/>
              <a:t>  精度要求。      </a:t>
            </a:r>
            <a:endParaRPr lang="en-US" altLang="zh-CN" sz="2000" b="1" dirty="0" smtClean="0"/>
          </a:p>
          <a:p>
            <a:pPr marL="457200" indent="-457200">
              <a:lnSpc>
                <a:spcPct val="130000"/>
              </a:lnSpc>
              <a:buAutoNum type="arabicPeriod" startAt="15"/>
            </a:pPr>
            <a:endParaRPr lang="zh-CN" altLang="zh-CN" sz="2000" b="1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179512" y="2741539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 smtClean="0"/>
              <a:t>二、单项选择题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每题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分，共</a:t>
            </a:r>
            <a:r>
              <a:rPr lang="en-US" altLang="zh-CN" sz="2000" b="1" dirty="0" smtClean="0"/>
              <a:t>15</a:t>
            </a:r>
            <a:r>
              <a:rPr lang="zh-CN" altLang="en-US" sz="2000" b="1" dirty="0" smtClean="0"/>
              <a:t>分，把选项中正确的序号填在括号里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95536" y="3173587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1. </a:t>
            </a:r>
            <a:r>
              <a:rPr lang="zh-CN" altLang="en-US" sz="2000" b="1" dirty="0" smtClean="0"/>
              <a:t>表面粗糙度轮廓是一种 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467544" y="3533627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宏观几何形状误差    ②  位置误差   ③   微观几何形状误差   ④   方向误差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95536" y="3965675"/>
            <a:ext cx="814833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2.  </a:t>
            </a:r>
            <a:r>
              <a:rPr lang="zh-CN" altLang="en-US" sz="2000" b="1" dirty="0"/>
              <a:t>量</a:t>
            </a:r>
            <a:r>
              <a:rPr lang="zh-CN" altLang="en-US" sz="2000" b="1" dirty="0" smtClean="0"/>
              <a:t>块按“级”使用的检测精度比按“等”的检测精度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467544" y="4325715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低    ②  高      ③   相同     ④   可能高、也可能低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408112" y="4805760"/>
            <a:ext cx="814833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3.  </a:t>
            </a:r>
            <a:r>
              <a:rPr lang="zh-CN" altLang="en-US" sz="2000" b="1" dirty="0" smtClean="0"/>
              <a:t>评定平行度误差应采用 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480120" y="5165800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最小区域法    ②  定向最小区域法      ③ 对角线法 ④   定位最小区域法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424706" y="5589240"/>
            <a:ext cx="814833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4.  </a:t>
            </a:r>
            <a:r>
              <a:rPr lang="zh-CN" altLang="en-US" sz="2000" b="1" dirty="0" smtClean="0"/>
              <a:t>轿车前轮轮毂中的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滚动轴承外圈相对于它所承受负荷方向是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496714" y="5949280"/>
            <a:ext cx="695560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旋转的    ②  固定的     ③ 摆动的     ④   不可确定的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762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7544" y="908720"/>
            <a:ext cx="81556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dirty="0" smtClean="0"/>
              <a:t> </a:t>
            </a:r>
            <a:r>
              <a:rPr lang="en-US" altLang="zh-CN" sz="2000" b="1" dirty="0" smtClean="0"/>
              <a:t> 3</a:t>
            </a:r>
            <a:r>
              <a:rPr lang="en-US" altLang="zh-CN" sz="2400" b="1" dirty="0" smtClean="0"/>
              <a:t>. </a:t>
            </a:r>
            <a:r>
              <a:rPr lang="zh-CN" altLang="zh-CN" sz="2400" b="1" dirty="0" smtClean="0"/>
              <a:t>已知孔</a:t>
            </a:r>
            <a:r>
              <a:rPr lang="zh-CN" altLang="en-US" sz="2400" b="1" dirty="0" smtClean="0"/>
              <a:t>、</a:t>
            </a:r>
            <a:r>
              <a:rPr lang="zh-CN" altLang="zh-CN" sz="2400" b="1" dirty="0" smtClean="0"/>
              <a:t>轴</a:t>
            </a:r>
            <a:r>
              <a:rPr lang="zh-CN" altLang="zh-CN" sz="2400" b="1" dirty="0"/>
              <a:t>的公称尺寸为</a:t>
            </a:r>
            <a:r>
              <a:rPr lang="zh-CN" altLang="zh-CN" sz="24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400" b="1" i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400" b="1" dirty="0" smtClean="0"/>
              <a:t>25mm</a:t>
            </a:r>
            <a:r>
              <a:rPr lang="zh-CN" altLang="zh-CN" sz="2400" b="1" dirty="0"/>
              <a:t>，孔的最大极限尺寸为</a:t>
            </a:r>
            <a:r>
              <a:rPr lang="zh-CN" altLang="zh-CN" sz="24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400" b="1" i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400" b="1" dirty="0" smtClean="0"/>
              <a:t>25.021</a:t>
            </a:r>
            <a:r>
              <a:rPr lang="zh-CN" altLang="zh-CN" sz="2400" b="1" dirty="0" smtClean="0"/>
              <a:t>，孔</a:t>
            </a:r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的</a:t>
            </a:r>
            <a:r>
              <a:rPr lang="zh-CN" altLang="zh-CN" sz="2400" b="1" dirty="0"/>
              <a:t>最小极限尺寸为</a:t>
            </a:r>
            <a:r>
              <a:rPr lang="zh-CN" altLang="zh-CN" sz="24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400" b="1" dirty="0"/>
              <a:t>25.000mm</a:t>
            </a:r>
            <a:r>
              <a:rPr lang="zh-CN" altLang="zh-CN" sz="2400" b="1" dirty="0"/>
              <a:t>，轴的最大极限尺寸</a:t>
            </a:r>
            <a:r>
              <a:rPr lang="zh-CN" altLang="zh-CN" sz="24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400" b="1" dirty="0"/>
              <a:t>24.980mm</a:t>
            </a:r>
            <a:r>
              <a:rPr lang="zh-CN" altLang="zh-CN" sz="2400" b="1" dirty="0" smtClean="0"/>
              <a:t>，</a:t>
            </a:r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轴的</a:t>
            </a:r>
            <a:r>
              <a:rPr lang="zh-CN" altLang="zh-CN" sz="2400" b="1" dirty="0"/>
              <a:t>最小极限尺寸为</a:t>
            </a:r>
            <a:r>
              <a:rPr lang="zh-CN" altLang="zh-CN" sz="2400" b="1" i="1" dirty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400" b="1" dirty="0"/>
              <a:t>24.967mm</a:t>
            </a:r>
            <a:r>
              <a:rPr lang="zh-CN" altLang="zh-CN" sz="2400" b="1" dirty="0"/>
              <a:t>，求孔与轴的极限偏差与公差</a:t>
            </a:r>
            <a:r>
              <a:rPr lang="zh-CN" altLang="zh-CN" sz="2400" b="1" dirty="0" smtClean="0"/>
              <a:t>，画出</a:t>
            </a:r>
            <a:r>
              <a:rPr lang="zh-CN" altLang="zh-CN" sz="2400" b="1" dirty="0"/>
              <a:t>孔轴的尺寸公差带图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ct val="120000"/>
              </a:lnSpc>
            </a:pPr>
            <a:r>
              <a:rPr lang="zh-CN" altLang="zh-CN" sz="2400" b="1" dirty="0" smtClean="0"/>
              <a:t> </a:t>
            </a:r>
            <a:r>
              <a:rPr lang="zh-CN" altLang="zh-CN" sz="2400" b="1" dirty="0"/>
              <a:t>（</a:t>
            </a:r>
            <a:r>
              <a:rPr lang="en-US" altLang="zh-CN" sz="2400" b="1" dirty="0"/>
              <a:t>10</a:t>
            </a:r>
            <a:r>
              <a:rPr lang="zh-CN" altLang="zh-CN" sz="2400" b="1" dirty="0" smtClean="0"/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3"/>
              <p:cNvSpPr>
                <a:spLocks noChangeArrowheads="1"/>
              </p:cNvSpPr>
              <p:nvPr/>
            </p:nvSpPr>
            <p:spPr bwMode="auto">
              <a:xfrm>
                <a:off x="569302" y="3212976"/>
                <a:ext cx="7675106" cy="18557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457200" marR="0" lvl="0" indent="-45720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AutoNum type="arabicPeriod" startAt="4"/>
                  <a:tabLst/>
                </a:pP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按</a:t>
                </a:r>
                <a:r>
                  <a:rPr lang="el-GR" altLang="zh-CN" sz="2400" b="1" dirty="0" smtClean="0"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bSupPr>
                      <m:e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𝟓𝟎</m:t>
                        </m:r>
                      </m:e>
                      <m:sub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   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</m:sub>
                      <m:sup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lang="en-US" altLang="zh-CN" sz="2400" b="1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𝟎𝟑𝟗</m:t>
                        </m:r>
                      </m:sup>
                    </m:sSubSup>
                  </m:oMath>
                </a14:m>
                <a:r>
                  <a:rPr kumimoji="0" lang="en-US" alt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</a:t>
                </a:r>
                <a:r>
                  <a:rPr kumimoji="0" 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加工一个轴，按包容要求加工，加工后测得该轴的</a:t>
                </a:r>
                <a:r>
                  <a:rPr kumimoji="0" lang="zh-CN" sz="2400" b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实际尺寸</a:t>
                </a:r>
                <a:r>
                  <a:rPr lang="en-US" altLang="zh-CN" sz="2400" b="1" dirty="0" smtClean="0"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 </a:t>
                </a:r>
                <a:r>
                  <a:rPr kumimoji="0" lang="zh-CN" altLang="zh-CN" sz="2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φ</a:t>
                </a:r>
                <a:r>
                  <a:rPr kumimoji="0" lang="en-US" alt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50.01mm</a:t>
                </a:r>
                <a:r>
                  <a:rPr kumimoji="0" lang="zh-CN" altLang="en-US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，其轴线直线度误差为</a:t>
                </a:r>
                <a:r>
                  <a:rPr kumimoji="0" lang="en-US" altLang="zh-CN" sz="2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φ</a:t>
                </a:r>
                <a:r>
                  <a:rPr kumimoji="0" lang="en-US" alt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0.02mm</a:t>
                </a:r>
                <a:r>
                  <a:rPr kumimoji="0" lang="zh-CN" altLang="en-US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，判断该零件是否合格。</a:t>
                </a:r>
                <a:endParaRPr kumimoji="0" lang="en-US" altLang="zh-CN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endParaRPr>
              </a:p>
              <a:p>
                <a:pPr marR="0" lvl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lang="en-US" altLang="zh-CN" sz="2400" b="1" dirty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       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（</a:t>
                </a:r>
                <a:r>
                  <a:rPr lang="en-US" altLang="zh-CN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10</a:t>
                </a:r>
                <a:r>
                  <a:rPr lang="zh-CN" altLang="en-US" sz="24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分）</a:t>
                </a:r>
                <a:r>
                  <a:rPr kumimoji="0" lang="en-US" altLang="zh-CN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endParaRPr kumimoji="0" lang="zh-CN" alt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10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9302" y="3212976"/>
                <a:ext cx="7675106" cy="1855701"/>
              </a:xfrm>
              <a:prstGeom prst="rect">
                <a:avLst/>
              </a:prstGeom>
              <a:blipFill rotWithShape="1">
                <a:blip r:embed="rId2"/>
                <a:stretch>
                  <a:fillRect l="-1033" t="-1316" r="-1033" b="-625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9623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60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80642" y="472107"/>
            <a:ext cx="8148338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5"/>
            </a:pPr>
            <a:r>
              <a:rPr lang="zh-CN" altLang="en-US" sz="2000" b="1" dirty="0" smtClean="0"/>
              <a:t>为保证平键与键槽侧面的接触面积，并避免装配困难，对于轴键槽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相对于轴的轴线以及轮毂槽相对于轮毂孔的轴线都应规定几何公差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的特征项目是 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902160" y="1765349"/>
            <a:ext cx="695560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同轴度   ②  对称度     ③ 平行度     ④   倾斜度</a:t>
            </a:r>
            <a:endParaRPr lang="zh-CN" altLang="en-US" sz="2000" b="1" dirty="0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305794" y="2125389"/>
            <a:ext cx="8148338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6. </a:t>
            </a:r>
            <a:r>
              <a:rPr lang="zh-CN" altLang="en-US" sz="2000" b="1" dirty="0" smtClean="0"/>
              <a:t>为了同时控制普通螺纹的中径尺寸偏差、螺距偏差和 牙侧角偏差三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</a:t>
            </a:r>
            <a:r>
              <a:rPr lang="zh-CN" altLang="en-US" sz="2000" b="1" dirty="0" smtClean="0"/>
              <a:t>者的综合结果的影响，</a:t>
            </a:r>
            <a:r>
              <a:rPr lang="en-US" altLang="zh-CN" sz="2000" b="1" dirty="0" smtClean="0"/>
              <a:t>GB/T 197━2003</a:t>
            </a:r>
            <a:r>
              <a:rPr lang="zh-CN" altLang="en-US" sz="2000" b="1" dirty="0" smtClean="0"/>
              <a:t>规定了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902160" y="2989485"/>
            <a:ext cx="695560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顶径公差    ②  大径公差     ③ 中径公差     ④   小径公差</a:t>
            </a:r>
            <a:endParaRPr lang="zh-CN" altLang="en-US" sz="2000" b="1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12094" y="3349525"/>
            <a:ext cx="8148338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7"/>
            </a:pPr>
            <a:r>
              <a:rPr lang="zh-CN" altLang="en-US" sz="2000" b="1" dirty="0" smtClean="0"/>
              <a:t>用完全互换法计算尺寸链时，封闭环公差等于所有组成环的公差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之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874155" y="4285629"/>
            <a:ext cx="6955606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和     ②  差     ③  积     ④   平方和再开平方</a:t>
            </a:r>
            <a:endParaRPr lang="zh-CN" altLang="en-US" sz="2000" b="1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277789" y="4717677"/>
            <a:ext cx="8148338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8"/>
            </a:pPr>
            <a:r>
              <a:rPr lang="zh-CN" altLang="en-US" sz="2000" b="1" dirty="0" smtClean="0"/>
              <a:t>在渐开线圆柱齿轮的分度圆上，任意两个同侧齿面间的实际弧度与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公称弧度之差值中的最大绝对值称为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809850" y="5653781"/>
            <a:ext cx="7551972" cy="871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齿距累积总偏差     ②  单个齿距偏差    ③ 基圆齿距偏差 积   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en-US" sz="2000" b="1" dirty="0" smtClean="0"/>
              <a:t> ④   轴向齿距偏差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98610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61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01553" y="751316"/>
            <a:ext cx="8148338" cy="468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9.  </a:t>
            </a:r>
            <a:r>
              <a:rPr lang="zh-CN" altLang="en-US" sz="2000" b="1" dirty="0" smtClean="0"/>
              <a:t>孔的最小实体尺寸是其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19858" y="1196752"/>
            <a:ext cx="8416781" cy="4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上极限尺寸     ②  下极限尺寸  ③  体外</a:t>
            </a:r>
            <a:r>
              <a:rPr lang="zh-CN" altLang="en-US" sz="2000" b="1" dirty="0"/>
              <a:t>作用</a:t>
            </a:r>
            <a:r>
              <a:rPr lang="zh-CN" altLang="en-US" sz="2000" b="1" dirty="0" smtClean="0"/>
              <a:t>尺寸   ④   体内作用尺寸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479278" y="1556792"/>
                <a:ext cx="8148338" cy="6614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 smtClean="0"/>
                  <a:t>10.  </a:t>
                </a:r>
                <a:r>
                  <a:rPr lang="zh-CN" altLang="en-US" sz="2000" b="1" dirty="0" smtClean="0"/>
                  <a:t>基本偏差代号为</a:t>
                </a:r>
                <a:r>
                  <a:rPr lang="en-US" altLang="zh-CN" sz="2000" b="1" dirty="0" smtClean="0"/>
                  <a:t>H</a:t>
                </a:r>
                <a:r>
                  <a:rPr lang="zh-CN" altLang="en-US" sz="2000" b="1" dirty="0" smtClean="0"/>
                  <a:t>的基准孔与基本偏差代号为</a:t>
                </a:r>
                <a:r>
                  <a:rPr lang="en-US" altLang="zh-CN" sz="2000" b="1" dirty="0" smtClean="0"/>
                  <a:t>a</a:t>
                </a:r>
                <a14:m>
                  <m:oMath xmlns:m="http://schemas.openxmlformats.org/officeDocument/2006/math">
                    <m:r>
                      <a:rPr lang="en-US" altLang="zh-CN" sz="2000" b="1" i="0" smtClean="0">
                        <a:latin typeface="Cambria Math"/>
                      </a:rPr>
                      <m:t> </m:t>
                    </m:r>
                    <m:r>
                      <a:rPr lang="zh-CN" altLang="en-US" sz="2000" b="1" i="1" smtClean="0">
                        <a:latin typeface="Cambria Math"/>
                      </a:rPr>
                      <m:t>至</m:t>
                    </m:r>
                  </m:oMath>
                </a14:m>
                <a:r>
                  <a:rPr lang="en-US" altLang="zh-CN" sz="2000" b="1" dirty="0" smtClean="0"/>
                  <a:t>h</a:t>
                </a:r>
                <a:r>
                  <a:rPr lang="zh-CN" altLang="en-US" sz="2000" b="1" dirty="0" smtClean="0"/>
                  <a:t>的轴形成</a:t>
                </a:r>
                <a:r>
                  <a:rPr lang="en-US" altLang="zh-CN" sz="2000" b="1" dirty="0" smtClean="0"/>
                  <a:t>(            )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78" y="1556792"/>
                <a:ext cx="8148338" cy="661460"/>
              </a:xfrm>
              <a:prstGeom prst="rect">
                <a:avLst/>
              </a:prstGeom>
              <a:blipFill rotWithShape="1">
                <a:blip r:embed="rId2"/>
                <a:stretch>
                  <a:fillRect l="-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内容占位符 2"/>
          <p:cNvSpPr txBox="1">
            <a:spLocks/>
          </p:cNvSpPr>
          <p:nvPr/>
        </p:nvSpPr>
        <p:spPr>
          <a:xfrm>
            <a:off x="519859" y="2060848"/>
            <a:ext cx="8416781" cy="4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间隙配合 ②  过盈配合 ③  过渡配合  ④   间隙或过渡配合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内容占位符 2"/>
              <p:cNvSpPr txBox="1">
                <a:spLocks/>
              </p:cNvSpPr>
              <p:nvPr/>
            </p:nvSpPr>
            <p:spPr>
              <a:xfrm>
                <a:off x="438697" y="2420888"/>
                <a:ext cx="8148338" cy="10081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 smtClean="0"/>
                  <a:t>11. </a:t>
                </a:r>
                <a:r>
                  <a:rPr lang="zh-CN" altLang="en-US" sz="2000" b="1" dirty="0"/>
                  <a:t>已知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某一配合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30</a:t>
                </a:r>
                <a:r>
                  <a:rPr lang="en-US" altLang="zh-CN" sz="2000" b="1" dirty="0" smtClean="0"/>
                  <a:t>H7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𝟎𝟐𝟏</m:t>
                        </m:r>
                      </m:sup>
                    </m:sSubSup>
                  </m:oMath>
                </a14:m>
                <a:r>
                  <a:rPr lang="en-US" altLang="zh-CN" sz="2000" b="1" dirty="0" smtClean="0"/>
                  <a:t> )/f6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𝟎𝟑𝟑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𝟎𝟐𝟎</m:t>
                        </m:r>
                      </m:sup>
                    </m:sSubSup>
                  </m:oMath>
                </a14:m>
                <a:r>
                  <a:rPr lang="en-US" altLang="zh-CN" sz="2000" b="1" dirty="0" smtClean="0"/>
                  <a:t>) </a:t>
                </a:r>
                <a:r>
                  <a:rPr lang="zh-CN" altLang="en-US" sz="2000" b="1" dirty="0" smtClean="0"/>
                  <a:t>，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则配合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30</a:t>
                </a:r>
                <a:r>
                  <a:rPr lang="en-US" altLang="zh-CN" sz="2000" b="1" dirty="0"/>
                  <a:t>F</a:t>
                </a:r>
                <a:r>
                  <a:rPr lang="en-US" altLang="zh-CN" sz="2000" b="1" dirty="0" smtClean="0"/>
                  <a:t>7)/h6</a:t>
                </a:r>
                <a:r>
                  <a:rPr lang="zh-CN" altLang="en-US" sz="2000" b="1" dirty="0" smtClean="0"/>
                  <a:t>的孔、</a:t>
                </a:r>
                <a:endParaRPr lang="en-US" altLang="zh-CN" sz="2000" b="1" dirty="0" smtClean="0"/>
              </a:p>
              <a:p>
                <a:pPr marL="0" lv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</a:t>
                </a:r>
                <a:r>
                  <a:rPr lang="zh-CN" altLang="en-US" sz="2000" b="1" dirty="0" smtClean="0"/>
                  <a:t>轴极限偏差应是</a:t>
                </a:r>
                <a:r>
                  <a:rPr lang="en-US" altLang="zh-CN" sz="2000" b="1" dirty="0" smtClean="0"/>
                  <a:t>     (            )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10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97" y="2420888"/>
                <a:ext cx="8148338" cy="1008112"/>
              </a:xfrm>
              <a:prstGeom prst="rect">
                <a:avLst/>
              </a:prstGeom>
              <a:blipFill rotWithShape="1">
                <a:blip r:embed="rId3"/>
                <a:stretch>
                  <a:fillRect l="-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内容占位符 2"/>
              <p:cNvSpPr txBox="1">
                <a:spLocks/>
              </p:cNvSpPr>
              <p:nvPr/>
            </p:nvSpPr>
            <p:spPr>
              <a:xfrm>
                <a:off x="451869" y="3212976"/>
                <a:ext cx="8416781" cy="11521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circleNumDbPlain"/>
                </a:pP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30</a:t>
                </a:r>
                <a:r>
                  <a:rPr lang="en-US" altLang="zh-CN" sz="2000" b="1" dirty="0" smtClean="0"/>
                  <a:t>F7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𝟎𝟏𝟐</m:t>
                        </m:r>
                      </m:sub>
                      <m:sup>
                        <m:r>
                          <a:rPr lang="en-US" altLang="zh-CN" sz="2000" b="1" i="1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𝟎𝟑𝟑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)/h6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𝟎𝟏𝟑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) </a:t>
                </a:r>
                <a:r>
                  <a:rPr lang="en-US" altLang="zh-CN" sz="2000" b="1" dirty="0" smtClean="0"/>
                  <a:t>        </a:t>
                </a:r>
                <a:r>
                  <a:rPr lang="zh-CN" altLang="en-US" sz="2000" b="1" dirty="0" smtClean="0"/>
                  <a:t>②  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30</a:t>
                </a:r>
                <a:r>
                  <a:rPr lang="en-US" altLang="zh-CN" sz="2000" b="1" dirty="0" smtClean="0"/>
                  <a:t>F7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𝟎𝟏𝟒</m:t>
                        </m:r>
                      </m:sub>
                      <m:sup>
                        <m:r>
                          <a:rPr lang="en-US" altLang="zh-CN" sz="2000" b="1" i="1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𝟎𝟑𝟓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)/h6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𝟎𝟏𝟑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)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 ③ 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30</a:t>
                </a:r>
                <a:r>
                  <a:rPr lang="en-US" altLang="zh-CN" sz="2000" b="1" dirty="0" smtClean="0"/>
                  <a:t>F7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𝟎𝟐𝟎</m:t>
                        </m:r>
                      </m:sub>
                      <m:sup>
                        <m:r>
                          <a:rPr lang="en-US" altLang="zh-CN" sz="2000" b="1" i="1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𝟎𝟒𝟏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)/h6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𝟎𝟏𝟑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)</a:t>
                </a:r>
                <a:r>
                  <a:rPr lang="zh-CN" altLang="en-US" sz="2000" b="1" dirty="0" smtClean="0"/>
                  <a:t>           ④ </a:t>
                </a:r>
                <a:r>
                  <a:rPr lang="el-GR" altLang="zh-CN" sz="2000" b="1" i="1" dirty="0" smtClean="0"/>
                  <a:t>Φ</a:t>
                </a:r>
                <a:r>
                  <a:rPr lang="el-GR" altLang="zh-CN" sz="2000" b="1" dirty="0" smtClean="0"/>
                  <a:t>30</a:t>
                </a:r>
                <a:r>
                  <a:rPr lang="en-US" altLang="zh-CN" sz="2000" b="1" dirty="0" smtClean="0"/>
                  <a:t>F7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𝟎𝟐𝟖</m:t>
                        </m:r>
                      </m:sub>
                      <m:sup>
                        <m:r>
                          <a:rPr lang="en-US" altLang="zh-CN" sz="2000" b="1" i="1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𝟎𝟒𝟗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)/h6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>
                            <a:latin typeface="Cambria Math"/>
                          </a:rPr>
                          <m:t>(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−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𝟎𝟏𝟑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  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</m:sup>
                    </m:sSubSup>
                  </m:oMath>
                </a14:m>
                <a:r>
                  <a:rPr lang="en-US" altLang="zh-CN" sz="2000" b="1" dirty="0"/>
                  <a:t>) 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11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869" y="3212976"/>
                <a:ext cx="8416781" cy="1152128"/>
              </a:xfrm>
              <a:prstGeom prst="rect">
                <a:avLst/>
              </a:prstGeom>
              <a:blipFill rotWithShape="1">
                <a:blip r:embed="rId4"/>
                <a:stretch>
                  <a:fillRect l="-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内容占位符 2"/>
          <p:cNvSpPr txBox="1">
            <a:spLocks/>
          </p:cNvSpPr>
          <p:nvPr/>
        </p:nvSpPr>
        <p:spPr>
          <a:xfrm>
            <a:off x="483321" y="4221088"/>
            <a:ext cx="8148338" cy="97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12"/>
            </a:pPr>
            <a:r>
              <a:rPr lang="zh-CN" altLang="en-US" sz="2000" b="1" dirty="0" smtClean="0"/>
              <a:t>测得实际被测轴线至基准轴线的轴的偏移量为</a:t>
            </a:r>
            <a:r>
              <a:rPr lang="en-US" altLang="zh-CN" sz="2000" b="1" dirty="0" smtClean="0"/>
              <a:t>5μm</a:t>
            </a:r>
            <a:r>
              <a:rPr lang="zh-CN" altLang="en-US" sz="2000" b="1" dirty="0" smtClean="0"/>
              <a:t>，最小偏移量为</a:t>
            </a:r>
            <a:endParaRPr lang="en-US" altLang="zh-CN" sz="2000" b="1" dirty="0" smtClean="0"/>
          </a:p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3μm</a:t>
            </a:r>
            <a:r>
              <a:rPr lang="zh-CN" altLang="en-US" sz="2000" b="1" dirty="0" smtClean="0"/>
              <a:t>，则该被测轴的轴向相对于基准轴线的同轴度误差为 </a:t>
            </a:r>
            <a:r>
              <a:rPr lang="en-US" altLang="zh-CN" sz="2000" b="1" dirty="0" smtClean="0"/>
              <a:t>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663832" y="5013176"/>
            <a:ext cx="6328549" cy="4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en-US" altLang="zh-CN" sz="2000" b="1" dirty="0" smtClean="0"/>
              <a:t>5μm  </a:t>
            </a:r>
            <a:r>
              <a:rPr lang="zh-CN" altLang="en-US" sz="2000" b="1" dirty="0" smtClean="0"/>
              <a:t> ②  </a:t>
            </a:r>
            <a:r>
              <a:rPr lang="en-US" altLang="zh-CN" sz="2000" b="1" dirty="0" smtClean="0"/>
              <a:t>8μm    </a:t>
            </a:r>
            <a:r>
              <a:rPr lang="zh-CN" altLang="en-US" sz="2000" b="1" dirty="0" smtClean="0"/>
              <a:t> ③  </a:t>
            </a:r>
            <a:r>
              <a:rPr lang="en-US" altLang="zh-CN" sz="2000" b="1" dirty="0" smtClean="0"/>
              <a:t>10μm    </a:t>
            </a:r>
            <a:r>
              <a:rPr lang="zh-CN" altLang="en-US" sz="2000" b="1" dirty="0" smtClean="0"/>
              <a:t>  ④   </a:t>
            </a:r>
            <a:r>
              <a:rPr lang="en-US" altLang="zh-CN" sz="2000" b="1" dirty="0" smtClean="0"/>
              <a:t>3μm</a:t>
            </a:r>
            <a:endParaRPr lang="zh-CN" altLang="en-US" sz="2000" b="1" dirty="0"/>
          </a:p>
        </p:txBody>
      </p:sp>
      <p:sp>
        <p:nvSpPr>
          <p:cNvPr id="14" name="内容占位符 2"/>
          <p:cNvSpPr txBox="1">
            <a:spLocks/>
          </p:cNvSpPr>
          <p:nvPr/>
        </p:nvSpPr>
        <p:spPr>
          <a:xfrm>
            <a:off x="601410" y="5445224"/>
            <a:ext cx="8148338" cy="468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13.  </a:t>
            </a:r>
            <a:r>
              <a:rPr lang="zh-CN" altLang="en-US" sz="2000" b="1" dirty="0" smtClean="0"/>
              <a:t>光滑极限量规的通规是用来控制被检验零件的</a:t>
            </a:r>
            <a:r>
              <a:rPr lang="en-US" altLang="zh-CN" sz="2000" b="1" dirty="0" smtClean="0"/>
              <a:t> 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619715" y="5945547"/>
            <a:ext cx="8416781" cy="4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极限尺寸     ②  局部实际尺寸  ③  体内作用尺寸   ④   体外作用尺寸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25983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62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46491" y="519063"/>
            <a:ext cx="8148338" cy="4680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 smtClean="0"/>
              <a:t>14. </a:t>
            </a:r>
            <a:r>
              <a:rPr lang="zh-CN" altLang="en-US" sz="2000" b="1" dirty="0" smtClean="0"/>
              <a:t>光滑极限量规的止规的公称尺寸为被检验零件的</a:t>
            </a:r>
            <a:r>
              <a:rPr lang="en-US" altLang="zh-CN" sz="2000" b="1" dirty="0" smtClean="0"/>
              <a:t> (            )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64796" y="1019386"/>
            <a:ext cx="8416781" cy="435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AutoNum type="circleNumDbPlain"/>
            </a:pPr>
            <a:r>
              <a:rPr lang="zh-CN" altLang="en-US" sz="2000" b="1" dirty="0" smtClean="0"/>
              <a:t>最大实体尺寸     ②  最小实体尺寸 ③  公称尺寸 ④   局部实际尺寸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228186" y="1508919"/>
                <a:ext cx="8148338" cy="46805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 smtClean="0"/>
                  <a:t>15. </a:t>
                </a:r>
                <a:r>
                  <a:rPr lang="zh-CN" altLang="en-US" sz="2000" b="1" dirty="0" smtClean="0"/>
                  <a:t>测量渐开线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圆柱齿轮的径向综合总偏差</a:t>
                </a:r>
                <a:r>
                  <a:rPr lang="el-GR" altLang="zh-CN" sz="2000" b="1" dirty="0" smtClean="0"/>
                  <a:t>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𝐢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"</m:t>
                        </m:r>
                      </m:sup>
                    </m:sSubSup>
                    <m:r>
                      <a:rPr lang="zh-CN" altLang="en-US" sz="2000" b="1" i="1" smtClean="0">
                        <a:latin typeface="Cambria Math"/>
                      </a:rPr>
                      <m:t>应</m:t>
                    </m:r>
                    <m:r>
                      <a:rPr lang="zh-CN" altLang="en-US" sz="2000" b="1" i="1">
                        <a:latin typeface="Cambria Math"/>
                      </a:rPr>
                      <m:t>使用</m:t>
                    </m:r>
                  </m:oMath>
                </a14:m>
                <a:r>
                  <a:rPr lang="en-US" altLang="zh-CN" sz="2000" b="1" dirty="0" smtClean="0"/>
                  <a:t> (            )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86" y="1508919"/>
                <a:ext cx="8148338" cy="468052"/>
              </a:xfrm>
              <a:prstGeom prst="rect">
                <a:avLst/>
              </a:prstGeom>
              <a:blipFill rotWithShape="1">
                <a:blip r:embed="rId2"/>
                <a:stretch>
                  <a:fillRect l="-673" b="-17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内容占位符 2"/>
          <p:cNvSpPr txBox="1">
            <a:spLocks/>
          </p:cNvSpPr>
          <p:nvPr/>
        </p:nvSpPr>
        <p:spPr>
          <a:xfrm>
            <a:off x="246491" y="2009242"/>
            <a:ext cx="8416781" cy="8860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circleNumDbPlain"/>
            </a:pPr>
            <a:r>
              <a:rPr lang="zh-CN" altLang="en-US" sz="2000" b="1" dirty="0" smtClean="0"/>
              <a:t>单面啮合综合测量仪          ②  双面啮合综合测量仪 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③  径向跳动测量仪                     ④   渐开线测量仪</a:t>
            </a:r>
            <a:endParaRPr lang="zh-CN" altLang="en-US" sz="2000" b="1" dirty="0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179512" y="2895327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三</a:t>
            </a:r>
            <a:r>
              <a:rPr lang="zh-CN" altLang="en-US" sz="2000" b="1" dirty="0" smtClean="0"/>
              <a:t>、标注题和改错题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共</a:t>
            </a:r>
            <a:r>
              <a:rPr lang="en-US" altLang="zh-CN" sz="2000" b="1" dirty="0" smtClean="0"/>
              <a:t>15</a:t>
            </a:r>
            <a:r>
              <a:rPr lang="zh-CN" altLang="en-US" sz="2000" b="1" dirty="0" smtClean="0"/>
              <a:t>分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95536" y="3327375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 smtClean="0"/>
              <a:t>1.  </a:t>
            </a:r>
            <a:r>
              <a:rPr lang="zh-CN" altLang="en-US" sz="2000" b="1" dirty="0" smtClean="0"/>
              <a:t>试将下列几何公差要求用几何公差框格和符号标注在图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上</a:t>
            </a:r>
            <a:r>
              <a:rPr lang="zh-CN" altLang="en-US" sz="2000" b="1" dirty="0"/>
              <a:t>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331337" y="3759423"/>
            <a:ext cx="2633151" cy="2693913"/>
            <a:chOff x="5415771" y="3645024"/>
            <a:chExt cx="2633151" cy="2693913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6852" y="3789040"/>
              <a:ext cx="2402070" cy="2237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431995" y="3861048"/>
              <a:ext cx="5243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 smtClean="0"/>
                <a:t>b</a:t>
              </a:r>
              <a:endParaRPr lang="zh-CN" altLang="en-US" sz="2400" b="1" baseline="-25000" dirty="0"/>
            </a:p>
          </p:txBody>
        </p:sp>
        <p:sp>
          <p:nvSpPr>
            <p:cNvPr id="13" name="TextBox 12"/>
            <p:cNvSpPr txBox="1"/>
            <p:nvPr/>
          </p:nvSpPr>
          <p:spPr>
            <a:xfrm rot="16200000">
              <a:off x="6916906" y="4540479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/>
                <a:t>Φ </a:t>
              </a:r>
              <a:r>
                <a:rPr lang="en-US" altLang="zh-CN" dirty="0" smtClean="0"/>
                <a:t>100h6</a:t>
              </a:r>
              <a:endParaRPr lang="zh-CN" altLang="en-US" baseline="-25000" dirty="0"/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5159097" y="4560804"/>
              <a:ext cx="10487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/>
                <a:t>Φ </a:t>
              </a:r>
              <a:r>
                <a:rPr lang="en-US" altLang="zh-CN" dirty="0" smtClean="0"/>
                <a:t>80H7</a:t>
              </a:r>
              <a:endParaRPr lang="zh-CN" altLang="en-US" baseline="-25000" dirty="0"/>
            </a:p>
          </p:txBody>
        </p:sp>
        <p:cxnSp>
          <p:nvCxnSpPr>
            <p:cNvPr id="4" name="直接箭头连接符 3"/>
            <p:cNvCxnSpPr/>
            <p:nvPr/>
          </p:nvCxnSpPr>
          <p:spPr>
            <a:xfrm>
              <a:off x="5649486" y="3933056"/>
              <a:ext cx="437316" cy="12057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H="1">
              <a:off x="7267655" y="4221088"/>
              <a:ext cx="328681" cy="21602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415771" y="3645024"/>
              <a:ext cx="5243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/>
                <a:t>a</a:t>
              </a:r>
              <a:endParaRPr lang="zh-CN" altLang="en-US" sz="2400" b="1" baseline="-250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73427" y="5877272"/>
              <a:ext cx="12263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图   </a:t>
              </a:r>
              <a:r>
                <a:rPr lang="en-US" altLang="zh-CN" sz="2400" b="1" dirty="0" smtClean="0"/>
                <a:t>1</a:t>
              </a:r>
              <a:endParaRPr lang="zh-CN" altLang="en-US" sz="2400" b="1" baseline="-25000" dirty="0"/>
            </a:p>
          </p:txBody>
        </p:sp>
      </p:grpSp>
      <p:sp>
        <p:nvSpPr>
          <p:cNvPr id="22" name="内容占位符 2"/>
          <p:cNvSpPr txBox="1">
            <a:spLocks/>
          </p:cNvSpPr>
          <p:nvPr/>
        </p:nvSpPr>
        <p:spPr>
          <a:xfrm>
            <a:off x="303091" y="3889623"/>
            <a:ext cx="6111287" cy="44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/>
              <a:t>Φ</a:t>
            </a:r>
            <a:r>
              <a:rPr lang="en-US" altLang="zh-CN" sz="2000" b="1" dirty="0" smtClean="0"/>
              <a:t>80H7</a:t>
            </a:r>
            <a:r>
              <a:rPr lang="zh-CN" altLang="en-US" sz="2000" b="1" dirty="0" smtClean="0"/>
              <a:t>孔的轴线直线度公差为</a:t>
            </a:r>
            <a:r>
              <a:rPr lang="en-US" altLang="zh-CN" sz="2000" b="1" dirty="0" smtClean="0"/>
              <a:t>0.006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4" name="内容占位符 2"/>
          <p:cNvSpPr txBox="1">
            <a:spLocks/>
          </p:cNvSpPr>
          <p:nvPr/>
        </p:nvSpPr>
        <p:spPr>
          <a:xfrm>
            <a:off x="264796" y="4326334"/>
            <a:ext cx="6111287" cy="8732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 </a:t>
            </a:r>
            <a:r>
              <a:rPr lang="en-US" altLang="zh-CN" sz="2000" b="1" i="1" dirty="0" smtClean="0"/>
              <a:t>Φ</a:t>
            </a:r>
            <a:r>
              <a:rPr lang="en-US" altLang="zh-CN" sz="2000" b="1" dirty="0" smtClean="0"/>
              <a:t>100h6</a:t>
            </a:r>
            <a:r>
              <a:rPr lang="zh-CN" altLang="en-US" sz="2000" b="1" dirty="0" smtClean="0"/>
              <a:t>外圆柱面对</a:t>
            </a:r>
            <a:r>
              <a:rPr lang="en-US" altLang="zh-CN" sz="2000" b="1" i="1" dirty="0" smtClean="0"/>
              <a:t>Φ</a:t>
            </a:r>
            <a:r>
              <a:rPr lang="en-US" altLang="zh-CN" sz="2000" b="1" dirty="0" smtClean="0"/>
              <a:t>80H7</a:t>
            </a:r>
            <a:r>
              <a:rPr lang="zh-CN" altLang="en-US" sz="2000" b="1" dirty="0" smtClean="0"/>
              <a:t>孔的轴线的径向圆跳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     </a:t>
            </a:r>
            <a:r>
              <a:rPr lang="zh-CN" altLang="en-US" sz="2000" b="1" dirty="0" smtClean="0"/>
              <a:t>动公差为</a:t>
            </a:r>
            <a:r>
              <a:rPr lang="en-US" altLang="zh-CN" sz="2000" b="1" dirty="0" smtClean="0"/>
              <a:t>0.05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5" name="内容占位符 2"/>
          <p:cNvSpPr txBox="1">
            <a:spLocks/>
          </p:cNvSpPr>
          <p:nvPr/>
        </p:nvSpPr>
        <p:spPr>
          <a:xfrm>
            <a:off x="395536" y="5161318"/>
            <a:ext cx="6111287" cy="44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3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端面</a:t>
            </a:r>
            <a:r>
              <a:rPr lang="en-US" altLang="zh-CN" sz="2000" b="1" i="1" dirty="0"/>
              <a:t>b</a:t>
            </a:r>
            <a:r>
              <a:rPr lang="zh-CN" altLang="en-US" sz="2000" b="1" smtClean="0"/>
              <a:t>的</a:t>
            </a:r>
            <a:r>
              <a:rPr lang="zh-CN" altLang="en-US" sz="2000" b="1" dirty="0" smtClean="0"/>
              <a:t>平面度公差为</a:t>
            </a:r>
            <a:r>
              <a:rPr lang="en-US" altLang="zh-CN" sz="2000" b="1" dirty="0" smtClean="0"/>
              <a:t>0.008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6" name="内容占位符 2"/>
          <p:cNvSpPr txBox="1">
            <a:spLocks/>
          </p:cNvSpPr>
          <p:nvPr/>
        </p:nvSpPr>
        <p:spPr>
          <a:xfrm>
            <a:off x="380267" y="5493899"/>
            <a:ext cx="6111287" cy="44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端面</a:t>
            </a:r>
            <a:r>
              <a:rPr lang="en-US" altLang="zh-CN" sz="2000" b="1" i="1" dirty="0" smtClean="0"/>
              <a:t>b</a:t>
            </a:r>
            <a:r>
              <a:rPr lang="zh-CN" altLang="en-US" sz="2000" b="1" dirty="0" smtClean="0"/>
              <a:t>对端面</a:t>
            </a:r>
            <a:r>
              <a:rPr lang="en-US" altLang="zh-CN" sz="2000" b="1" i="1" dirty="0" smtClean="0"/>
              <a:t>a</a:t>
            </a:r>
            <a:r>
              <a:rPr lang="zh-CN" altLang="en-US" sz="2000" b="1" dirty="0" smtClean="0"/>
              <a:t>的平行度公差为</a:t>
            </a:r>
            <a:r>
              <a:rPr lang="en-US" altLang="zh-CN" sz="2000" b="1" dirty="0" smtClean="0"/>
              <a:t>0.012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  <p:sp>
        <p:nvSpPr>
          <p:cNvPr id="27" name="内容占位符 2"/>
          <p:cNvSpPr txBox="1">
            <a:spLocks/>
          </p:cNvSpPr>
          <p:nvPr/>
        </p:nvSpPr>
        <p:spPr>
          <a:xfrm>
            <a:off x="395535" y="5919663"/>
            <a:ext cx="6111287" cy="445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5</a:t>
            </a:r>
            <a:r>
              <a:rPr lang="zh-CN" altLang="en-US" sz="2000" b="1" dirty="0" smtClean="0"/>
              <a:t>）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端面</a:t>
            </a:r>
            <a:r>
              <a:rPr lang="en-US" altLang="zh-CN" sz="2000" b="1" i="1" dirty="0"/>
              <a:t>a </a:t>
            </a:r>
            <a:r>
              <a:rPr lang="zh-CN" altLang="en-US" sz="2000" b="1" dirty="0" smtClean="0"/>
              <a:t>对</a:t>
            </a:r>
            <a:r>
              <a:rPr lang="en-US" altLang="zh-CN" sz="2000" b="1" i="1" dirty="0" smtClean="0"/>
              <a:t>Φ</a:t>
            </a:r>
            <a:r>
              <a:rPr lang="en-US" altLang="zh-CN" sz="2000" b="1" dirty="0" smtClean="0"/>
              <a:t>80H7</a:t>
            </a:r>
            <a:r>
              <a:rPr lang="zh-CN" altLang="en-US" sz="2000" b="1" dirty="0"/>
              <a:t>孔的轴线</a:t>
            </a:r>
            <a:r>
              <a:rPr lang="zh-CN" altLang="en-US" sz="2000" b="1" dirty="0" smtClean="0"/>
              <a:t>的垂直度公差为</a:t>
            </a:r>
            <a:r>
              <a:rPr lang="en-US" altLang="zh-CN" sz="2000" b="1" dirty="0" smtClean="0"/>
              <a:t>0.01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35653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build="p"/>
      <p:bldP spid="11" grpId="0"/>
      <p:bldP spid="22" grpId="0"/>
      <p:bldP spid="24" grpId="0"/>
      <p:bldP spid="25" grpId="0"/>
      <p:bldP spid="26" grpId="0"/>
      <p:bldP spid="2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63</a:t>
            </a:fld>
            <a:endParaRPr lang="zh-CN" altLang="en-US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67544" y="836712"/>
            <a:ext cx="7632848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2000" b="1" dirty="0"/>
              <a:t>2</a:t>
            </a:r>
            <a:r>
              <a:rPr lang="en-US" altLang="zh-CN" sz="2000" b="1" dirty="0" smtClean="0"/>
              <a:t>.  </a:t>
            </a:r>
            <a:r>
              <a:rPr lang="zh-CN" altLang="en-US" sz="2000" b="1" dirty="0" smtClean="0"/>
              <a:t>试将下列几何公差要求用几何公差框格和符号标注在图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上。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内容占位符 2"/>
              <p:cNvSpPr txBox="1">
                <a:spLocks/>
              </p:cNvSpPr>
              <p:nvPr/>
            </p:nvSpPr>
            <p:spPr>
              <a:xfrm>
                <a:off x="467544" y="1196752"/>
                <a:ext cx="6111287" cy="4458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1</a:t>
                </a:r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两处</a:t>
                </a:r>
                <a:r>
                  <a:rPr lang="en-US" altLang="zh-CN" sz="2000" b="1" i="1" dirty="0" smtClean="0"/>
                  <a:t>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dirty="0" smtClean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zh-CN" altLang="en-US" sz="2000" b="0" i="1" dirty="0">
                        <a:latin typeface="Cambria Math"/>
                      </a:rPr>
                      <m:t>圆柱面</m:t>
                    </m:r>
                    <m:r>
                      <a:rPr lang="zh-CN" altLang="en-US" sz="2000" b="0" i="1" dirty="0" smtClean="0">
                        <a:latin typeface="Cambria Math"/>
                      </a:rPr>
                      <m:t>的</m:t>
                    </m:r>
                  </m:oMath>
                </a14:m>
                <a:r>
                  <a:rPr lang="zh-CN" altLang="en-US" sz="2000" b="1" dirty="0" smtClean="0"/>
                  <a:t>圆柱度公差均为</a:t>
                </a:r>
                <a:r>
                  <a:rPr lang="en-US" altLang="zh-CN" sz="2000" b="1" dirty="0" smtClean="0"/>
                  <a:t>0.01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8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196752"/>
                <a:ext cx="6111287" cy="445864"/>
              </a:xfrm>
              <a:prstGeom prst="rect">
                <a:avLst/>
              </a:prstGeom>
              <a:blipFill rotWithShape="1">
                <a:blip r:embed="rId2"/>
                <a:stretch>
                  <a:fillRect l="-1098" t="-10959" b="-1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内容占位符 2"/>
              <p:cNvSpPr txBox="1">
                <a:spLocks/>
              </p:cNvSpPr>
              <p:nvPr/>
            </p:nvSpPr>
            <p:spPr>
              <a:xfrm>
                <a:off x="487611" y="1642616"/>
                <a:ext cx="6111287" cy="4458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/>
                  <a:t>2</a:t>
                </a:r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 </a:t>
                </a:r>
                <a:r>
                  <a:rPr lang="en-US" altLang="zh-CN" sz="2000" b="1" i="1" dirty="0" smtClean="0"/>
                  <a:t>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dirty="0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zh-CN" altLang="en-US" sz="2000" b="0" i="1" dirty="0">
                        <a:latin typeface="Cambria Math"/>
                      </a:rPr>
                      <m:t>圆柱面</m:t>
                    </m:r>
                    <m:r>
                      <a:rPr lang="zh-CN" altLang="en-US" sz="2000" b="0" i="1" dirty="0" smtClean="0">
                        <a:latin typeface="Cambria Math"/>
                      </a:rPr>
                      <m:t>的</m:t>
                    </m:r>
                  </m:oMath>
                </a14:m>
                <a:r>
                  <a:rPr lang="zh-CN" altLang="en-US" sz="2000" b="1" dirty="0" smtClean="0"/>
                  <a:t>素线直线度公差为</a:t>
                </a:r>
                <a:r>
                  <a:rPr lang="en-US" altLang="zh-CN" sz="2000" b="1" dirty="0" smtClean="0"/>
                  <a:t>0.01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23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11" y="1642616"/>
                <a:ext cx="6111287" cy="445864"/>
              </a:xfrm>
              <a:prstGeom prst="rect">
                <a:avLst/>
              </a:prstGeom>
              <a:blipFill rotWithShape="1">
                <a:blip r:embed="rId3"/>
                <a:stretch>
                  <a:fillRect l="-1098" t="-10811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内容占位符 2"/>
              <p:cNvSpPr txBox="1">
                <a:spLocks/>
              </p:cNvSpPr>
              <p:nvPr/>
            </p:nvSpPr>
            <p:spPr>
              <a:xfrm>
                <a:off x="467544" y="1988443"/>
                <a:ext cx="7920880" cy="9258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-45720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3</a:t>
                </a:r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 </a:t>
                </a:r>
                <a:r>
                  <a:rPr lang="en-US" altLang="zh-CN" sz="2000" b="1" i="1" dirty="0" smtClean="0"/>
                  <a:t>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dirty="0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zh-CN" altLang="en-US" sz="2000" b="0" i="1" dirty="0">
                        <a:latin typeface="Cambria Math"/>
                      </a:rPr>
                      <m:t>圆柱面</m:t>
                    </m:r>
                    <m:r>
                      <a:rPr lang="zh-CN" altLang="en-US" sz="2000" b="0" i="1" dirty="0" smtClean="0">
                        <a:latin typeface="Cambria Math"/>
                      </a:rPr>
                      <m:t>的</m:t>
                    </m:r>
                  </m:oMath>
                </a14:m>
                <a:r>
                  <a:rPr lang="zh-CN" altLang="en-US" sz="2000" b="1" dirty="0" smtClean="0"/>
                  <a:t>轴线对两</a:t>
                </a:r>
                <a:r>
                  <a:rPr lang="zh-CN" altLang="en-US" sz="2000" b="1" dirty="0"/>
                  <a:t>处</a:t>
                </a:r>
                <a:r>
                  <a:rPr lang="en-US" altLang="zh-CN" sz="2000" b="1" i="1" dirty="0"/>
                  <a:t>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dirty="0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zh-CN" altLang="en-US" sz="2000" i="1" dirty="0">
                        <a:latin typeface="Cambria Math"/>
                      </a:rPr>
                      <m:t>圆柱面</m:t>
                    </m:r>
                  </m:oMath>
                </a14:m>
                <a:r>
                  <a:rPr lang="zh-CN" altLang="en-US" sz="2000" b="1" dirty="0" smtClean="0"/>
                  <a:t>公共轴线的同轴度公</a:t>
                </a:r>
                <a:endParaRPr lang="en-US" altLang="zh-CN" sz="2000" b="1" dirty="0" smtClean="0"/>
              </a:p>
              <a:p>
                <a:pPr marL="0" indent="-457200">
                  <a:lnSpc>
                    <a:spcPct val="130000"/>
                  </a:lnSpc>
                  <a:spcBef>
                    <a:spcPts val="0"/>
                  </a:spcBef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   </a:t>
                </a:r>
                <a:r>
                  <a:rPr lang="zh-CN" altLang="en-US" sz="2000" b="1" dirty="0" smtClean="0"/>
                  <a:t>差为</a:t>
                </a:r>
                <a:r>
                  <a:rPr lang="en-US" altLang="zh-CN" sz="2000" b="1" dirty="0" smtClean="0"/>
                  <a:t>0.02</a:t>
                </a:r>
                <a:r>
                  <a:rPr lang="zh-CN" altLang="en-US" sz="2000" b="1" dirty="0" smtClean="0"/>
                  <a:t>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24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988443"/>
                <a:ext cx="7920880" cy="925897"/>
              </a:xfrm>
              <a:prstGeom prst="rect">
                <a:avLst/>
              </a:prstGeom>
              <a:blipFill rotWithShape="1">
                <a:blip r:embed="rId4"/>
                <a:stretch>
                  <a:fillRect l="-847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组合 20"/>
          <p:cNvGrpSpPr/>
          <p:nvPr/>
        </p:nvGrpSpPr>
        <p:grpSpPr>
          <a:xfrm>
            <a:off x="2179074" y="3543844"/>
            <a:ext cx="4410075" cy="2739678"/>
            <a:chOff x="2107066" y="2967780"/>
            <a:chExt cx="4410075" cy="2739678"/>
          </a:xfrm>
        </p:grpSpPr>
        <p:grpSp>
          <p:nvGrpSpPr>
            <p:cNvPr id="19" name="组合 18"/>
            <p:cNvGrpSpPr/>
            <p:nvPr/>
          </p:nvGrpSpPr>
          <p:grpSpPr>
            <a:xfrm>
              <a:off x="2107066" y="2967780"/>
              <a:ext cx="4410075" cy="2143125"/>
              <a:chOff x="3618309" y="1700808"/>
              <a:chExt cx="4410075" cy="2143125"/>
            </a:xfrm>
          </p:grpSpPr>
          <p:pic>
            <p:nvPicPr>
              <p:cNvPr id="14339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8309" y="1700808"/>
                <a:ext cx="4410075" cy="2143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8" name="直接连接符 17"/>
              <p:cNvCxnSpPr/>
              <p:nvPr/>
            </p:nvCxnSpPr>
            <p:spPr>
              <a:xfrm>
                <a:off x="7164288" y="3284984"/>
                <a:ext cx="86409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/>
            <p:cNvSpPr txBox="1"/>
            <p:nvPr/>
          </p:nvSpPr>
          <p:spPr>
            <a:xfrm>
              <a:off x="3707904" y="5245793"/>
              <a:ext cx="1584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图   </a:t>
              </a:r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00989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3" grpId="0"/>
      <p:bldP spid="2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64</a:t>
            </a:fld>
            <a:endParaRPr lang="zh-CN" altLang="en-US"/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467544" y="404664"/>
            <a:ext cx="7632848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30000"/>
              </a:lnSpc>
              <a:spcBef>
                <a:spcPts val="0"/>
              </a:spcBef>
              <a:buAutoNum type="arabicPeriod" startAt="3"/>
            </a:pPr>
            <a:r>
              <a:rPr lang="zh-CN" altLang="en-US" sz="2000" b="1" dirty="0" smtClean="0"/>
              <a:t>改正图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所示的图样上几何公差标注的错误（几何公差特征项目不允许改变）。</a:t>
            </a:r>
            <a:endParaRPr lang="zh-CN" altLang="en-US" sz="20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502618" y="1264121"/>
            <a:ext cx="6381750" cy="5342523"/>
            <a:chOff x="1502618" y="1264121"/>
            <a:chExt cx="6381750" cy="5342523"/>
          </a:xfrm>
        </p:grpSpPr>
        <p:grpSp>
          <p:nvGrpSpPr>
            <p:cNvPr id="11" name="组合 10"/>
            <p:cNvGrpSpPr/>
            <p:nvPr/>
          </p:nvGrpSpPr>
          <p:grpSpPr>
            <a:xfrm>
              <a:off x="1502618" y="1264121"/>
              <a:ext cx="6381750" cy="4829175"/>
              <a:chOff x="1502618" y="1384914"/>
              <a:chExt cx="6381750" cy="4829175"/>
            </a:xfrm>
          </p:grpSpPr>
          <p:grpSp>
            <p:nvGrpSpPr>
              <p:cNvPr id="13321" name="组合 13320"/>
              <p:cNvGrpSpPr/>
              <p:nvPr/>
            </p:nvGrpSpPr>
            <p:grpSpPr>
              <a:xfrm>
                <a:off x="1502618" y="1384914"/>
                <a:ext cx="6381750" cy="4829175"/>
                <a:chOff x="1430610" y="1081782"/>
                <a:chExt cx="6381750" cy="4829175"/>
              </a:xfrm>
            </p:grpSpPr>
            <p:pic>
              <p:nvPicPr>
                <p:cNvPr id="13314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0610" y="1081782"/>
                  <a:ext cx="6381750" cy="48291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13313" name="直接连接符 13312"/>
                <p:cNvCxnSpPr/>
                <p:nvPr/>
              </p:nvCxnSpPr>
              <p:spPr>
                <a:xfrm flipV="1">
                  <a:off x="4499992" y="1988840"/>
                  <a:ext cx="0" cy="288032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4067944" y="1988840"/>
                  <a:ext cx="0" cy="288032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V="1">
                  <a:off x="4067944" y="4653136"/>
                  <a:ext cx="0" cy="288032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16" name="直接连接符 13315"/>
                <p:cNvCxnSpPr/>
                <p:nvPr/>
              </p:nvCxnSpPr>
              <p:spPr>
                <a:xfrm>
                  <a:off x="3707904" y="4797152"/>
                  <a:ext cx="936104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79912" y="2204864"/>
                  <a:ext cx="936104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lg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19" name="直接箭头连接符 13318"/>
                <p:cNvCxnSpPr/>
                <p:nvPr/>
              </p:nvCxnSpPr>
              <p:spPr>
                <a:xfrm flipH="1">
                  <a:off x="5724128" y="4149080"/>
                  <a:ext cx="720080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" name="直接连接符 2"/>
              <p:cNvCxnSpPr/>
              <p:nvPr/>
            </p:nvCxnSpPr>
            <p:spPr>
              <a:xfrm>
                <a:off x="4355976" y="4941168"/>
                <a:ext cx="4320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4355976" y="5229200"/>
                <a:ext cx="4320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箭头连接符 8"/>
              <p:cNvCxnSpPr/>
              <p:nvPr/>
            </p:nvCxnSpPr>
            <p:spPr>
              <a:xfrm>
                <a:off x="4716016" y="4941168"/>
                <a:ext cx="0" cy="28803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716016" y="5229200"/>
                <a:ext cx="0" cy="72008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716016" y="5949280"/>
                <a:ext cx="50405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" name="组合 15"/>
              <p:cNvGrpSpPr/>
              <p:nvPr/>
            </p:nvGrpSpPr>
            <p:grpSpPr>
              <a:xfrm>
                <a:off x="5220072" y="5426640"/>
                <a:ext cx="1893629" cy="738664"/>
                <a:chOff x="6350779" y="1059653"/>
                <a:chExt cx="1893629" cy="738664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6350779" y="1428985"/>
                  <a:ext cx="1893629" cy="369332"/>
                  <a:chOff x="5858709" y="1101364"/>
                  <a:chExt cx="1893629" cy="369332"/>
                </a:xfrm>
              </p:grpSpPr>
              <p:sp>
                <p:nvSpPr>
                  <p:cNvPr id="25" name="TextBox 24"/>
                  <p:cNvSpPr txBox="1"/>
                  <p:nvPr/>
                </p:nvSpPr>
                <p:spPr>
                  <a:xfrm>
                    <a:off x="5858709" y="1101364"/>
                    <a:ext cx="1893629" cy="369332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i="1" dirty="0" smtClean="0"/>
                      <a:t>       </a:t>
                    </a:r>
                    <a:r>
                      <a:rPr lang="el-GR" altLang="zh-CN" i="1" dirty="0" smtClean="0">
                        <a:latin typeface="Batang" pitchFamily="18" charset="-127"/>
                        <a:ea typeface="Batang" pitchFamily="18" charset="-127"/>
                      </a:rPr>
                      <a:t>φ</a:t>
                    </a:r>
                    <a:r>
                      <a:rPr lang="en-US" altLang="zh-CN" i="1" dirty="0" smtClean="0"/>
                      <a:t>  </a:t>
                    </a:r>
                    <a:r>
                      <a:rPr lang="en-US" altLang="zh-CN" dirty="0" smtClean="0"/>
                      <a:t>0.05   </a:t>
                    </a:r>
                    <a:r>
                      <a:rPr lang="en-US" altLang="zh-CN" i="1" dirty="0" smtClean="0"/>
                      <a:t>A </a:t>
                    </a:r>
                    <a:r>
                      <a:rPr lang="en-US" altLang="zh-CN" dirty="0" smtClean="0"/>
                      <a:t>  B</a:t>
                    </a:r>
                    <a:endParaRPr lang="zh-CN" altLang="en-US" i="1" dirty="0"/>
                  </a:p>
                </p:txBody>
              </p:sp>
              <p:pic>
                <p:nvPicPr>
                  <p:cNvPr id="2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907279" y="1172769"/>
                    <a:ext cx="323850" cy="27622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cxnSp>
                <p:nvCxnSpPr>
                  <p:cNvPr id="27" name="直接连接符 26"/>
                  <p:cNvCxnSpPr/>
                  <p:nvPr/>
                </p:nvCxnSpPr>
                <p:spPr>
                  <a:xfrm flipV="1">
                    <a:off x="6300192" y="1101364"/>
                    <a:ext cx="0" cy="369332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/>
                  <p:cNvCxnSpPr/>
                  <p:nvPr/>
                </p:nvCxnSpPr>
                <p:spPr>
                  <a:xfrm flipV="1">
                    <a:off x="7020272" y="1101364"/>
                    <a:ext cx="0" cy="369332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Box 29"/>
                <p:cNvSpPr txBox="1"/>
                <p:nvPr/>
              </p:nvSpPr>
              <p:spPr>
                <a:xfrm>
                  <a:off x="6415298" y="1115452"/>
                  <a:ext cx="9424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/>
                    <a:t>4×</a:t>
                  </a:r>
                  <a:r>
                    <a:rPr lang="en-US" altLang="zh-CN" i="1" dirty="0" smtClean="0"/>
                    <a:t>Φ6</a:t>
                  </a:r>
                  <a:endParaRPr lang="zh-CN" altLang="en-US" baseline="-25000" dirty="0"/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7164288" y="1059653"/>
                  <a:ext cx="7307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aseline="-25000" dirty="0" smtClean="0"/>
                    <a:t>EQS</a:t>
                  </a:r>
                  <a:endParaRPr lang="zh-CN" altLang="en-US" sz="2400" baseline="-25000" dirty="0"/>
                </a:p>
              </p:txBody>
            </p:sp>
          </p:grpSp>
          <p:cxnSp>
            <p:nvCxnSpPr>
              <p:cNvPr id="18" name="直接箭头连接符 17"/>
              <p:cNvCxnSpPr/>
              <p:nvPr/>
            </p:nvCxnSpPr>
            <p:spPr>
              <a:xfrm>
                <a:off x="5195787" y="2656652"/>
                <a:ext cx="24285" cy="2265932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5195787" y="2330296"/>
                <a:ext cx="0" cy="326356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组合 6"/>
              <p:cNvGrpSpPr/>
              <p:nvPr/>
            </p:nvGrpSpPr>
            <p:grpSpPr>
              <a:xfrm>
                <a:off x="5508104" y="2148474"/>
                <a:ext cx="1255505" cy="397846"/>
                <a:chOff x="5508104" y="1955673"/>
                <a:chExt cx="1255505" cy="397846"/>
              </a:xfrm>
            </p:grpSpPr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08104" y="1978330"/>
                  <a:ext cx="518571" cy="375189"/>
                </a:xfrm>
                <a:prstGeom prst="rect">
                  <a:avLst/>
                </a:prstGeom>
              </p:spPr>
            </p:pic>
            <p:sp>
              <p:nvSpPr>
                <p:cNvPr id="39" name="TextBox 38"/>
                <p:cNvSpPr txBox="1"/>
                <p:nvPr/>
              </p:nvSpPr>
              <p:spPr>
                <a:xfrm>
                  <a:off x="5581374" y="1955673"/>
                  <a:ext cx="1182235" cy="36933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/>
                    <a:t>       </a:t>
                  </a:r>
                  <a:r>
                    <a:rPr lang="en-US" altLang="zh-CN" dirty="0" smtClean="0"/>
                    <a:t>0.025   </a:t>
                  </a:r>
                  <a:endParaRPr lang="zh-CN" altLang="en-US" i="1" dirty="0"/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5937388" y="1978330"/>
                  <a:ext cx="0" cy="37518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2" name="直接连接符 41"/>
              <p:cNvCxnSpPr>
                <a:endCxn id="39" idx="1"/>
              </p:cNvCxnSpPr>
              <p:nvPr/>
            </p:nvCxnSpPr>
            <p:spPr>
              <a:xfrm>
                <a:off x="5220072" y="2330296"/>
                <a:ext cx="361302" cy="284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组合 42"/>
              <p:cNvGrpSpPr/>
              <p:nvPr/>
            </p:nvGrpSpPr>
            <p:grpSpPr>
              <a:xfrm>
                <a:off x="5989498" y="2834352"/>
                <a:ext cx="1246798" cy="403410"/>
                <a:chOff x="4963851" y="5301208"/>
                <a:chExt cx="1246798" cy="403410"/>
              </a:xfrm>
            </p:grpSpPr>
            <p:sp>
              <p:nvSpPr>
                <p:cNvPr id="45" name="TextBox 44"/>
                <p:cNvSpPr txBox="1"/>
                <p:nvPr/>
              </p:nvSpPr>
              <p:spPr>
                <a:xfrm>
                  <a:off x="4963851" y="5335286"/>
                  <a:ext cx="1246798" cy="36933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/>
                    <a:t>       </a:t>
                  </a:r>
                  <a:r>
                    <a:rPr lang="en-US" altLang="zh-CN" dirty="0" smtClean="0"/>
                    <a:t>0.02   </a:t>
                  </a:r>
                  <a:r>
                    <a:rPr lang="en-US" altLang="zh-CN" i="1" dirty="0" smtClean="0"/>
                    <a:t>B</a:t>
                  </a:r>
                  <a:r>
                    <a:rPr lang="en-US" altLang="zh-CN" dirty="0" smtClean="0"/>
                    <a:t>  </a:t>
                  </a:r>
                  <a:endParaRPr lang="zh-CN" altLang="en-US" i="1" dirty="0"/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>
                  <a:off x="5364088" y="5301208"/>
                  <a:ext cx="0" cy="37518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5868144" y="5301208"/>
                  <a:ext cx="0" cy="37518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48" name="Picture 3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4430" y="5465415"/>
                  <a:ext cx="247650" cy="123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2" name="TextBox 1"/>
            <p:cNvSpPr txBox="1"/>
            <p:nvPr/>
          </p:nvSpPr>
          <p:spPr>
            <a:xfrm>
              <a:off x="4355976" y="6237312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  </a:t>
              </a:r>
              <a:r>
                <a:rPr lang="en-US" altLang="zh-CN" b="1" dirty="0" smtClean="0"/>
                <a:t>3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984136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65</a:t>
            </a:fld>
            <a:endParaRPr lang="zh-CN" altLang="en-US"/>
          </a:p>
        </p:txBody>
      </p:sp>
      <p:sp>
        <p:nvSpPr>
          <p:cNvPr id="74" name="内容占位符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四</a:t>
            </a:r>
            <a:r>
              <a:rPr lang="zh-CN" altLang="en-US" sz="2000" b="1" dirty="0" smtClean="0"/>
              <a:t>、简答题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共</a:t>
            </a:r>
            <a:r>
              <a:rPr lang="en-US" altLang="zh-CN" sz="2000" b="1" dirty="0" smtClean="0"/>
              <a:t>15</a:t>
            </a:r>
            <a:r>
              <a:rPr lang="zh-CN" altLang="en-US" sz="2000" b="1" dirty="0" smtClean="0"/>
              <a:t>分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3528" y="620688"/>
            <a:ext cx="8496944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zh-CN" sz="2000" b="1" dirty="0" smtClean="0"/>
              <a:t>1.  </a:t>
            </a:r>
            <a:r>
              <a:rPr lang="zh-CN" altLang="en-US" sz="2000" b="1" dirty="0" smtClean="0"/>
              <a:t>试述轴用工作量规的三种校对量规的用途。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23528" y="1105347"/>
            <a:ext cx="8496944" cy="883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000" b="1" dirty="0" smtClean="0"/>
              <a:t>2.  GB/T 1804━  2000</a:t>
            </a:r>
            <a:r>
              <a:rPr lang="zh-CN" altLang="en-US" sz="2000" b="1" dirty="0" smtClean="0"/>
              <a:t>对线性尺寸的未注公差规定了四个公差等级，请依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</a:t>
            </a:r>
            <a:r>
              <a:rPr lang="zh-CN" altLang="en-US" sz="2000" b="1" dirty="0" smtClean="0"/>
              <a:t>次写出该四个公差等级的名称及代号。</a:t>
            </a:r>
            <a:endParaRPr lang="zh-CN" altLang="en-US" sz="20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328117" y="1916832"/>
            <a:ext cx="8496944" cy="883494"/>
            <a:chOff x="328117" y="1916832"/>
            <a:chExt cx="8496944" cy="88349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内容占位符 2"/>
                <p:cNvSpPr txBox="1">
                  <a:spLocks/>
                </p:cNvSpPr>
                <p:nvPr/>
              </p:nvSpPr>
              <p:spPr>
                <a:xfrm>
                  <a:off x="328117" y="1916832"/>
                  <a:ext cx="8496944" cy="883494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 fontScale="92500" lnSpcReduction="10000"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lnSpc>
                      <a:spcPct val="130000"/>
                    </a:lnSpc>
                    <a:buFont typeface="Arial" pitchFamily="34" charset="0"/>
                    <a:buNone/>
                  </a:pPr>
                  <a:r>
                    <a:rPr lang="en-US" altLang="zh-CN" sz="2000" b="1" dirty="0" smtClean="0"/>
                    <a:t>3.  </a:t>
                  </a:r>
                  <a:r>
                    <a:rPr lang="zh-CN" altLang="en-US" sz="2000" b="1" dirty="0" smtClean="0"/>
                    <a:t>用标尺的分度值为</a:t>
                  </a:r>
                  <a:r>
                    <a:rPr lang="en-US" altLang="zh-CN" sz="2000" b="1" dirty="0" smtClean="0"/>
                    <a:t>0.01</a:t>
                  </a:r>
                  <a:r>
                    <a:rPr lang="zh-CN" altLang="en-US" sz="2000" b="1" dirty="0" smtClean="0"/>
                    <a:t>的外径千分尺测量一批如图</a:t>
                  </a:r>
                  <a:r>
                    <a:rPr lang="en-US" altLang="zh-CN" sz="2000" b="1" dirty="0" smtClean="0"/>
                    <a:t>4</a:t>
                  </a:r>
                  <a:r>
                    <a:rPr lang="zh-CN" altLang="en-US" sz="2000" b="1" dirty="0"/>
                    <a:t>所</a:t>
                  </a:r>
                  <a:r>
                    <a:rPr lang="zh-CN" altLang="en-US" sz="2000" b="1" dirty="0" smtClean="0"/>
                    <a:t>示的</a:t>
                  </a:r>
                  <a:r>
                    <a:rPr lang="el-GR" altLang="zh-CN" sz="2000" b="1" i="1" dirty="0" smtClean="0">
                      <a:latin typeface="Batang" pitchFamily="18" charset="-127"/>
                      <a:ea typeface="Batang" pitchFamily="18" charset="-127"/>
                    </a:rPr>
                    <a:t>φ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b="1" i="1" dirty="0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sz="2000" b="1" i="1" dirty="0" smtClean="0">
                              <a:latin typeface="Cambria Math"/>
                            </a:rPr>
                            <m:t>𝟓𝟎</m:t>
                          </m:r>
                        </m:e>
                        <m:sub>
                          <m:r>
                            <a:rPr lang="en-US" altLang="zh-CN" sz="2000" b="1" i="1" dirty="0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2000" b="1" i="1" dirty="0" smtClean="0">
                              <a:latin typeface="Cambria Math"/>
                            </a:rPr>
                            <m:t>𝟎</m:t>
                          </m:r>
                          <m:r>
                            <a:rPr lang="en-US" altLang="zh-CN" sz="2000" b="1" i="1" dirty="0" smtClean="0">
                              <a:latin typeface="Cambria Math"/>
                            </a:rPr>
                            <m:t>.</m:t>
                          </m:r>
                          <m:r>
                            <a:rPr lang="en-US" altLang="zh-CN" sz="2000" b="1" i="1" dirty="0" smtClean="0">
                              <a:latin typeface="Cambria Math"/>
                            </a:rPr>
                            <m:t>𝟎𝟑𝟗</m:t>
                          </m:r>
                        </m:sub>
                        <m:sup>
                          <m:r>
                            <a:rPr lang="en-US" altLang="zh-CN" sz="2000" b="1" i="1" dirty="0" smtClean="0">
                              <a:latin typeface="Cambria Math"/>
                            </a:rPr>
                            <m:t>   </m:t>
                          </m:r>
                          <m:r>
                            <a:rPr lang="en-US" altLang="zh-CN" sz="2000" b="1" i="1" dirty="0" smtClean="0">
                              <a:latin typeface="Cambria Math"/>
                            </a:rPr>
                            <m:t>𝟎</m:t>
                          </m:r>
                        </m:sup>
                      </m:sSubSup>
                    </m:oMath>
                  </a14:m>
                  <a:r>
                    <a:rPr lang="zh-CN" altLang="en-US" sz="2000" b="1" dirty="0" smtClean="0"/>
                    <a:t>   </a:t>
                  </a:r>
                  <a:endParaRPr lang="en-US" altLang="zh-CN" sz="2000" b="1" dirty="0" smtClean="0"/>
                </a:p>
                <a:p>
                  <a:pPr marL="0" indent="0">
                    <a:lnSpc>
                      <a:spcPct val="130000"/>
                    </a:lnSpc>
                    <a:buFont typeface="Arial" pitchFamily="34" charset="0"/>
                    <a:buNone/>
                  </a:pPr>
                  <a:r>
                    <a:rPr lang="en-US" altLang="zh-CN" sz="2000" b="1" dirty="0"/>
                    <a:t> </a:t>
                  </a:r>
                  <a:r>
                    <a:rPr lang="en-US" altLang="zh-CN" sz="2000" b="1" dirty="0" smtClean="0"/>
                    <a:t>    </a:t>
                  </a:r>
                  <a:r>
                    <a:rPr lang="zh-CN" altLang="en-US" sz="2000" b="1" dirty="0" smtClean="0"/>
                    <a:t>轴的尺寸时，请回答：</a:t>
                  </a:r>
                  <a:endParaRPr lang="zh-CN" altLang="en-US" sz="2000" b="1" dirty="0"/>
                </a:p>
              </p:txBody>
            </p:sp>
          </mc:Choice>
          <mc:Fallback xmlns="">
            <p:sp>
              <p:nvSpPr>
                <p:cNvPr id="8" name="内容占位符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117" y="1916832"/>
                  <a:ext cx="8496944" cy="883494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717" b="-4828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9" name="Picture 4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6376" y="1988840"/>
              <a:ext cx="409575" cy="40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5746601" y="2636912"/>
            <a:ext cx="3145879" cy="2025514"/>
            <a:chOff x="5220072" y="2708921"/>
            <a:chExt cx="3145879" cy="2025514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9388" y="2872334"/>
              <a:ext cx="2776563" cy="14927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 rot="16200000">
              <a:off x="4613090" y="3315903"/>
              <a:ext cx="1587597" cy="373633"/>
              <a:chOff x="2962398" y="3861048"/>
              <a:chExt cx="1587597" cy="37363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2962398" y="3877917"/>
                    <a:ext cx="1587597" cy="3567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600" b="1" i="1" dirty="0" smtClean="0"/>
                      <a:t>Φ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US" altLang="zh-CN" sz="1600" b="1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𝟓𝟎</m:t>
                            </m:r>
                          </m:e>
                          <m:sub>
                            <m:r>
                              <a:rPr lang="en-US" altLang="zh-CN" sz="1600" b="1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𝟎</m:t>
                            </m:r>
                            <m:r>
                              <a:rPr lang="en-US" altLang="zh-CN" sz="1600" b="1" i="1" smtClean="0">
                                <a:latin typeface="Cambria Math"/>
                              </a:rPr>
                              <m:t>.</m:t>
                            </m:r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𝟎𝟑𝟗</m:t>
                            </m:r>
                          </m:sub>
                          <m:sup>
                            <m:r>
                              <a:rPr lang="en-US" altLang="zh-CN" sz="1600" b="1" i="1" smtClean="0">
                                <a:latin typeface="Cambria Math"/>
                              </a:rPr>
                              <m:t>   </m:t>
                            </m:r>
                            <m:r>
                              <a:rPr lang="en-US" altLang="zh-CN" sz="1600" b="1" i="1" smtClean="0">
                                <a:latin typeface="Cambria Math"/>
                              </a:rPr>
                              <m:t>𝟎</m:t>
                            </m:r>
                          </m:sup>
                        </m:sSubSup>
                      </m:oMath>
                    </a14:m>
                    <a:endParaRPr lang="zh-CN" altLang="en-US" sz="1600" b="1" baseline="-25000" dirty="0"/>
                  </a:p>
                </p:txBody>
              </p:sp>
            </mc:Choice>
            <mc:Fallback xmlns="">
              <p:sp>
                <p:nvSpPr>
                  <p:cNvPr id="12" name="TextBox 1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62398" y="3877917"/>
                    <a:ext cx="1587597" cy="356764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 r="-20339" b="-1923"/>
                    </a:stretch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13" name="Picture 42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5936" y="3861048"/>
                <a:ext cx="365866" cy="3658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6653632" y="4365103"/>
              <a:ext cx="9427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图    </a:t>
              </a:r>
              <a:r>
                <a:rPr lang="en-US" altLang="zh-CN" dirty="0" smtClean="0"/>
                <a:t>4</a:t>
              </a:r>
              <a:endParaRPr lang="zh-CN" altLang="en-US" dirty="0"/>
            </a:p>
          </p:txBody>
        </p:sp>
      </p:grpSp>
      <p:sp>
        <p:nvSpPr>
          <p:cNvPr id="17" name="内容占位符 2"/>
          <p:cNvSpPr txBox="1">
            <a:spLocks/>
          </p:cNvSpPr>
          <p:nvPr/>
        </p:nvSpPr>
        <p:spPr>
          <a:xfrm>
            <a:off x="323528" y="2780928"/>
            <a:ext cx="5112568" cy="883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 可能产生哪两种误判？并简述这两种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000" b="1" dirty="0" smtClean="0"/>
              <a:t>              误判是如何产生的？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endParaRPr lang="zh-CN" altLang="en-US" sz="2000" b="1" dirty="0"/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395536" y="3573016"/>
            <a:ext cx="5112568" cy="883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/>
              <a:t>2</a:t>
            </a:r>
            <a:r>
              <a:rPr lang="zh-CN" altLang="en-US" sz="2000" b="1" dirty="0" smtClean="0"/>
              <a:t>） 为了保证这批轴的互换性，应该采取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000" b="1" dirty="0" smtClean="0"/>
              <a:t>什么验收原则及验收方式？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endParaRPr lang="zh-CN" altLang="en-US" sz="2000" b="1" dirty="0"/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328117" y="4509120"/>
            <a:ext cx="5784350" cy="438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000" b="1" dirty="0" smtClean="0"/>
              <a:t>4.  </a:t>
            </a:r>
            <a:r>
              <a:rPr lang="zh-CN" altLang="en-US" sz="2000" b="1" dirty="0" smtClean="0"/>
              <a:t>试述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下列三种在图样上标注的代号的含义。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内容占位符 2"/>
              <p:cNvSpPr txBox="1">
                <a:spLocks/>
              </p:cNvSpPr>
              <p:nvPr/>
            </p:nvSpPr>
            <p:spPr>
              <a:xfrm>
                <a:off x="328116" y="4862744"/>
                <a:ext cx="8708380" cy="10145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Font typeface="Arial" pitchFamily="34" charset="0"/>
                  <a:buNone/>
                </a:pP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1</a:t>
                </a:r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  M24×1.5━5H6H━ L </a:t>
                </a:r>
                <a:r>
                  <a:rPr lang="en-US" altLang="zh-CN" sz="2000" b="1" dirty="0"/>
                  <a:t>,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2</a:t>
                </a:r>
                <a:r>
                  <a:rPr lang="zh-CN" altLang="en-US" sz="2000" b="1" dirty="0" smtClean="0"/>
                  <a:t>） </a:t>
                </a:r>
                <a:r>
                  <a:rPr lang="en-US" altLang="zh-CN" sz="2000" b="1" dirty="0" smtClean="0"/>
                  <a:t>7</a:t>
                </a:r>
                <a:r>
                  <a:rPr lang="zh-CN" altLang="en-US" sz="2000" b="1" dirty="0" smtClean="0"/>
                  <a:t>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𝐏</m:t>
                        </m:r>
                      </m:sub>
                    </m:sSub>
                    <m:r>
                      <a:rPr lang="zh-CN" altLang="en-US" sz="2000" b="1" i="1" smtClean="0">
                        <a:latin typeface="Cambria Math"/>
                      </a:rPr>
                      <m:t>、</m:t>
                    </m:r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𝒇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𝐩𝐭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 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dirty="0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1" dirty="0" smtClean="0">
                            <a:latin typeface="Cambria Math"/>
                            <a:ea typeface="Cambria Math"/>
                          </a:rPr>
                          <m:t>𝜶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）</a:t>
                </a:r>
                <a:r>
                  <a:rPr lang="en-US" altLang="zh-CN" sz="2000" b="1" dirty="0" smtClean="0"/>
                  <a:t>6(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𝑭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𝜷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)   GB/T 10095.1</a:t>
                </a:r>
              </a:p>
              <a:p>
                <a:pPr marL="0" indent="0">
                  <a:lnSpc>
                    <a:spcPct val="130000"/>
                  </a:lnSpc>
                  <a:buFont typeface="Arial" pitchFamily="34" charset="0"/>
                  <a:buNone/>
                </a:pPr>
                <a:r>
                  <a:rPr lang="en-US" altLang="zh-CN" sz="2000" b="1" dirty="0" smtClean="0"/>
                  <a:t>   (3)   6×23f7×26a11×6d10    GB/T1144━2001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20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116" y="4862744"/>
                <a:ext cx="8708380" cy="1014528"/>
              </a:xfrm>
              <a:prstGeom prst="rect">
                <a:avLst/>
              </a:prstGeom>
              <a:blipFill rotWithShape="1">
                <a:blip r:embed="rId6"/>
                <a:stretch>
                  <a:fillRect l="-770" b="-4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内容占位符 2"/>
          <p:cNvSpPr txBox="1">
            <a:spLocks/>
          </p:cNvSpPr>
          <p:nvPr/>
        </p:nvSpPr>
        <p:spPr>
          <a:xfrm>
            <a:off x="395536" y="5805264"/>
            <a:ext cx="8280920" cy="438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2000" b="1" dirty="0" smtClean="0"/>
              <a:t>5.  </a:t>
            </a:r>
            <a:r>
              <a:rPr lang="zh-CN" altLang="en-US" sz="2000" b="1" dirty="0"/>
              <a:t>滚动轴承</a:t>
            </a:r>
            <a:r>
              <a:rPr lang="zh-CN" altLang="en-US" sz="2000" b="1" dirty="0" smtClean="0"/>
              <a:t>内圈与轴颈，外圈与外壳孔的配合应分别采用什么基准制？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427904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uild="p"/>
      <p:bldP spid="6" grpId="0" build="p"/>
      <p:bldP spid="7" grpId="0" build="p"/>
      <p:bldP spid="17" grpId="0" build="p"/>
      <p:bldP spid="18" grpId="0" build="p"/>
      <p:bldP spid="19" grpId="0" build="p"/>
      <p:bldP spid="20" grpId="0" build="p"/>
      <p:bldP spid="21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66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188640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 b="1" dirty="0"/>
              <a:t>五</a:t>
            </a:r>
            <a:r>
              <a:rPr lang="zh-CN" altLang="en-US" sz="2000" b="1" dirty="0" smtClean="0"/>
              <a:t>、计算题  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共</a:t>
            </a:r>
            <a:r>
              <a:rPr lang="en-US" altLang="zh-CN" sz="2000" b="1" dirty="0" smtClean="0"/>
              <a:t>40</a:t>
            </a:r>
            <a:r>
              <a:rPr lang="zh-CN" altLang="en-US" sz="2000" b="1" dirty="0" smtClean="0"/>
              <a:t>分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26976" y="548680"/>
            <a:ext cx="8496944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AutoNum type="arabicPeriod"/>
            </a:pPr>
            <a:r>
              <a:rPr lang="zh-CN" altLang="en-US" sz="2000" b="1" dirty="0" smtClean="0"/>
              <a:t>已知基孔制孔、轴配合的公称尺寸为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dirty="0" smtClean="0"/>
              <a:t>50</a:t>
            </a:r>
            <a:r>
              <a:rPr lang="zh-CN" altLang="en-US" sz="2000" b="1" dirty="0" smtClean="0"/>
              <a:t>，孔的公差为</a:t>
            </a:r>
            <a:r>
              <a:rPr lang="en-US" altLang="zh-CN" sz="2000" b="1" dirty="0" smtClean="0"/>
              <a:t>25μm</a:t>
            </a:r>
            <a:r>
              <a:rPr lang="zh-CN" altLang="en-US" sz="2000" b="1" dirty="0" smtClean="0"/>
              <a:t>，轴的公差为</a:t>
            </a:r>
            <a:r>
              <a:rPr lang="en-US" altLang="zh-CN" sz="2000" b="1" dirty="0" smtClean="0"/>
              <a:t>16μm</a:t>
            </a:r>
            <a:r>
              <a:rPr lang="zh-CN" altLang="en-US" sz="2000" b="1" dirty="0" smtClean="0"/>
              <a:t>，最大间隙为</a:t>
            </a:r>
            <a:r>
              <a:rPr lang="en-US" altLang="zh-CN" sz="2000" b="1" dirty="0" smtClean="0"/>
              <a:t>+23μm </a:t>
            </a:r>
            <a:r>
              <a:rPr lang="zh-CN" altLang="en-US" sz="2000" b="1" dirty="0" smtClean="0"/>
              <a:t>。试确定</a:t>
            </a:r>
            <a:r>
              <a:rPr lang="zh-CN" altLang="en-US" sz="2000" b="1" dirty="0" smtClean="0">
                <a:sym typeface="Wingdings" pitchFamily="2" charset="2"/>
              </a:rPr>
              <a:t>：  （</a:t>
            </a:r>
            <a:r>
              <a:rPr lang="en-US" altLang="zh-CN" sz="2000" b="1" dirty="0" smtClean="0">
                <a:sym typeface="Wingdings" pitchFamily="2" charset="2"/>
              </a:rPr>
              <a:t>1</a:t>
            </a:r>
            <a:r>
              <a:rPr lang="zh-CN" altLang="en-US" sz="2000" b="1" dirty="0" smtClean="0">
                <a:sym typeface="Wingdings" pitchFamily="2" charset="2"/>
              </a:rPr>
              <a:t>）孔、轴极限偏差。</a:t>
            </a:r>
            <a:endParaRPr lang="en-US" altLang="zh-CN" sz="2000" b="1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altLang="zh-CN" sz="2000" b="1" dirty="0" smtClean="0">
                <a:sym typeface="Wingdings" pitchFamily="2" charset="2"/>
              </a:rPr>
              <a:t>       </a:t>
            </a:r>
            <a:r>
              <a:rPr lang="zh-CN" altLang="en-US" sz="2000" b="1" dirty="0" smtClean="0">
                <a:sym typeface="Wingdings" pitchFamily="2" charset="2"/>
              </a:rPr>
              <a:t>（</a:t>
            </a:r>
            <a:r>
              <a:rPr lang="en-US" altLang="zh-CN" sz="2000" b="1" dirty="0" smtClean="0">
                <a:sym typeface="Wingdings" pitchFamily="2" charset="2"/>
              </a:rPr>
              <a:t>2</a:t>
            </a:r>
            <a:r>
              <a:rPr lang="zh-CN" altLang="en-US" sz="2000" b="1" dirty="0" smtClean="0">
                <a:sym typeface="Wingdings" pitchFamily="2" charset="2"/>
              </a:rPr>
              <a:t>）配合公差。  （</a:t>
            </a:r>
            <a:r>
              <a:rPr lang="en-US" altLang="zh-CN" sz="2000" b="1" dirty="0" smtClean="0">
                <a:sym typeface="Wingdings" pitchFamily="2" charset="2"/>
              </a:rPr>
              <a:t>3</a:t>
            </a:r>
            <a:r>
              <a:rPr lang="zh-CN" altLang="en-US" sz="2000" b="1" dirty="0" smtClean="0">
                <a:sym typeface="Wingdings" pitchFamily="2" charset="2"/>
              </a:rPr>
              <a:t>）另一个极限间隙（或过盈）。</a:t>
            </a:r>
            <a:endParaRPr lang="en-US" altLang="zh-CN" sz="2000" b="1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altLang="zh-CN" sz="2000" b="1" dirty="0">
                <a:sym typeface="Wingdings" pitchFamily="2" charset="2"/>
              </a:rPr>
              <a:t> </a:t>
            </a:r>
            <a:r>
              <a:rPr lang="en-US" altLang="zh-CN" sz="2000" b="1" dirty="0" smtClean="0">
                <a:sym typeface="Wingdings" pitchFamily="2" charset="2"/>
              </a:rPr>
              <a:t>      </a:t>
            </a:r>
            <a:r>
              <a:rPr lang="zh-CN" altLang="en-US" sz="2000" b="1" dirty="0" smtClean="0">
                <a:sym typeface="Wingdings" pitchFamily="2" charset="2"/>
              </a:rPr>
              <a:t>（</a:t>
            </a:r>
            <a:r>
              <a:rPr lang="en-US" altLang="zh-CN" sz="2000" b="1" dirty="0" smtClean="0">
                <a:sym typeface="Wingdings" pitchFamily="2" charset="2"/>
              </a:rPr>
              <a:t>4</a:t>
            </a:r>
            <a:r>
              <a:rPr lang="zh-CN" altLang="en-US" sz="2000" b="1" dirty="0" smtClean="0">
                <a:sym typeface="Wingdings" pitchFamily="2" charset="2"/>
              </a:rPr>
              <a:t>）画出孔、</a:t>
            </a:r>
            <a:r>
              <a:rPr lang="en-US" altLang="zh-CN" sz="2000" b="1" dirty="0" smtClean="0">
                <a:sym typeface="Wingdings" pitchFamily="2" charset="2"/>
              </a:rPr>
              <a:t> </a:t>
            </a:r>
            <a:r>
              <a:rPr lang="zh-CN" altLang="en-US" sz="2000" b="1" dirty="0" smtClean="0">
                <a:sym typeface="Wingdings" pitchFamily="2" charset="2"/>
              </a:rPr>
              <a:t>轴尺寸公差带图。</a:t>
            </a:r>
            <a:endParaRPr lang="en-US" altLang="zh-CN" sz="2000" b="1" dirty="0" smtClean="0">
              <a:sym typeface="Wingdings" pitchFamily="2" charset="2"/>
            </a:endParaRPr>
          </a:p>
          <a:p>
            <a:pPr marL="0" indent="0">
              <a:buNone/>
            </a:pPr>
            <a:endParaRPr lang="zh-CN" altLang="en-US" sz="20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26976" y="1988840"/>
            <a:ext cx="8496944" cy="1296144"/>
            <a:chOff x="326976" y="2344234"/>
            <a:chExt cx="8496944" cy="144480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内容占位符 2"/>
                <p:cNvSpPr txBox="1">
                  <a:spLocks/>
                </p:cNvSpPr>
                <p:nvPr/>
              </p:nvSpPr>
              <p:spPr>
                <a:xfrm>
                  <a:off x="326976" y="2344234"/>
                  <a:ext cx="8496944" cy="1444806"/>
                </a:xfrm>
                <a:prstGeom prst="rect">
                  <a:avLst/>
                </a:prstGeom>
              </p:spPr>
              <p:txBody>
                <a:bodyPr vert="horz" lIns="91440" tIns="45720" rIns="91440" bIns="45720" rtlCol="0">
                  <a:normAutofit fontScale="92500" lnSpcReduction="10000"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457200" indent="-457200">
                    <a:lnSpc>
                      <a:spcPct val="130000"/>
                    </a:lnSpc>
                    <a:buAutoNum type="arabicPeriod" startAt="2"/>
                  </a:pPr>
                  <a:r>
                    <a:rPr lang="zh-CN" altLang="en-US" sz="2000" b="1" dirty="0" smtClean="0"/>
                    <a:t>设计检验</a:t>
                  </a:r>
                  <a:r>
                    <a:rPr lang="el-GR" altLang="zh-CN" sz="2000" b="1" i="1" dirty="0" smtClean="0">
                      <a:latin typeface="Batang" pitchFamily="18" charset="-127"/>
                      <a:ea typeface="Batang" pitchFamily="18" charset="-127"/>
                    </a:rPr>
                    <a:t>φ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b="1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sz="2000" b="1" i="1" smtClean="0">
                              <a:latin typeface="Cambria Math"/>
                            </a:rPr>
                            <m:t>𝟑𝟎</m:t>
                          </m:r>
                        </m:e>
                        <m:sub>
                          <m:r>
                            <a:rPr lang="en-US" altLang="zh-CN" sz="2000" b="1" i="1" smtClean="0">
                              <a:latin typeface="Cambria Math"/>
                            </a:rPr>
                            <m:t>    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</m:t>
                          </m:r>
                        </m:sub>
                        <m:sup>
                          <m:r>
                            <a:rPr lang="en-US" altLang="zh-CN" sz="2000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.</m:t>
                          </m:r>
                          <m:r>
                            <a:rPr lang="en-US" altLang="zh-CN" sz="2000" b="1" i="1" smtClean="0">
                              <a:latin typeface="Cambria Math"/>
                            </a:rPr>
                            <m:t>𝟎𝟐𝟏</m:t>
                          </m:r>
                        </m:sup>
                      </m:sSubSup>
                    </m:oMath>
                  </a14:m>
                  <a:r>
                    <a:rPr lang="zh-CN" altLang="en-US" sz="2000" b="1" dirty="0" smtClean="0"/>
                    <a:t>          孔用的工作量规。已知量规定形尺寸公差为</a:t>
                  </a:r>
                  <a:endParaRPr lang="en-US" altLang="zh-CN" sz="2000" b="1" dirty="0" smtClean="0"/>
                </a:p>
                <a:p>
                  <a:pPr marL="0" indent="0">
                    <a:lnSpc>
                      <a:spcPct val="130000"/>
                    </a:lnSpc>
                    <a:buNone/>
                  </a:pPr>
                  <a:r>
                    <a:rPr lang="en-US" altLang="zh-CN" sz="2000" b="1" dirty="0"/>
                    <a:t> </a:t>
                  </a:r>
                  <a:r>
                    <a:rPr lang="en-US" altLang="zh-CN" sz="2000" b="1" dirty="0" smtClean="0"/>
                    <a:t>       2.4μm</a:t>
                  </a:r>
                  <a:r>
                    <a:rPr lang="zh-CN" altLang="en-US" sz="2000" b="1" dirty="0" smtClean="0"/>
                    <a:t>，通规公称尺寸（定形尺寸）公差带中心至被检验孔最大实体</a:t>
                  </a:r>
                  <a:endParaRPr lang="en-US" altLang="zh-CN" sz="2000" b="1" dirty="0" smtClean="0"/>
                </a:p>
                <a:p>
                  <a:pPr marL="0" indent="0">
                    <a:lnSpc>
                      <a:spcPct val="130000"/>
                    </a:lnSpc>
                    <a:buNone/>
                  </a:pPr>
                  <a:r>
                    <a:rPr lang="en-US" altLang="zh-CN" sz="2000" b="1" dirty="0"/>
                    <a:t> </a:t>
                  </a:r>
                  <a:r>
                    <a:rPr lang="en-US" altLang="zh-CN" sz="2000" b="1" dirty="0" smtClean="0"/>
                    <a:t>      </a:t>
                  </a:r>
                  <a:r>
                    <a:rPr lang="zh-CN" altLang="en-US" sz="2000" b="1" dirty="0" smtClean="0"/>
                    <a:t>尺寸之间的距离为</a:t>
                  </a:r>
                  <a:r>
                    <a:rPr lang="en-US" altLang="zh-CN" sz="2000" b="1" dirty="0" smtClean="0"/>
                    <a:t>3.4μm</a:t>
                  </a:r>
                  <a:r>
                    <a:rPr lang="zh-CN" altLang="en-US" sz="2000" b="1" dirty="0" smtClean="0"/>
                    <a:t>。试确定其通规、止规工作部分的极限尺寸。        </a:t>
                  </a:r>
                  <a:endParaRPr lang="zh-CN" altLang="en-US" sz="2000" b="1" dirty="0"/>
                </a:p>
              </p:txBody>
            </p:sp>
          </mc:Choice>
          <mc:Fallback xmlns="">
            <p:sp>
              <p:nvSpPr>
                <p:cNvPr id="8" name="内容占位符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976" y="2344234"/>
                  <a:ext cx="8496944" cy="1444806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718" b="-4695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0" name="Picture 42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8289" y="2424501"/>
              <a:ext cx="409575" cy="40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内容占位符 2"/>
          <p:cNvSpPr txBox="1">
            <a:spLocks/>
          </p:cNvSpPr>
          <p:nvPr/>
        </p:nvSpPr>
        <p:spPr>
          <a:xfrm>
            <a:off x="323528" y="3284984"/>
            <a:ext cx="8496944" cy="1152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3"/>
            </a:pPr>
            <a:r>
              <a:rPr lang="zh-CN" altLang="en-US" sz="2000" b="1" dirty="0" smtClean="0"/>
              <a:t>在平板上用指示表测量某零件的平面度误差，在被测表面上均匀布置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2000" b="1" dirty="0" smtClean="0"/>
              <a:t>        测九点，测得各点相对于平板的高度差（单位为</a:t>
            </a:r>
            <a:r>
              <a:rPr lang="en-US" altLang="zh-CN" sz="2000" b="1" dirty="0" err="1" smtClean="0"/>
              <a:t>μm</a:t>
            </a:r>
            <a:r>
              <a:rPr lang="zh-CN" altLang="en-US" sz="2000" b="1" dirty="0" smtClean="0"/>
              <a:t>）为图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所示。试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按对角线法和最小区域法分别确定被测平面的平面度误差。</a:t>
            </a:r>
            <a:endParaRPr lang="zh-CN" altLang="en-US" sz="20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5442371" y="4437112"/>
            <a:ext cx="2808312" cy="2405881"/>
            <a:chOff x="5442371" y="4437112"/>
            <a:chExt cx="2808312" cy="2405881"/>
          </a:xfrm>
        </p:grpSpPr>
        <p:sp>
          <p:nvSpPr>
            <p:cNvPr id="14" name="TextBox 13"/>
            <p:cNvSpPr txBox="1"/>
            <p:nvPr/>
          </p:nvSpPr>
          <p:spPr>
            <a:xfrm>
              <a:off x="5442371" y="4437112"/>
              <a:ext cx="2808312" cy="193899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  +3         -6            -2</a:t>
              </a:r>
            </a:p>
            <a:p>
              <a:r>
                <a:rPr lang="en-US" altLang="zh-CN" sz="2400" b="1" dirty="0"/>
                <a:t> </a:t>
              </a:r>
              <a:r>
                <a:rPr lang="en-US" altLang="zh-CN" sz="2400" b="1" dirty="0" smtClean="0"/>
                <a:t>  </a:t>
              </a:r>
            </a:p>
            <a:p>
              <a:r>
                <a:rPr lang="en-US" altLang="zh-CN" sz="2400" b="1" dirty="0"/>
                <a:t> </a:t>
              </a:r>
              <a:r>
                <a:rPr lang="en-US" altLang="zh-CN" sz="2400" b="1" dirty="0" smtClean="0"/>
                <a:t>  -1         -10         +6</a:t>
              </a:r>
            </a:p>
            <a:p>
              <a:endParaRPr lang="en-US" altLang="zh-CN" sz="2400" b="1" dirty="0"/>
            </a:p>
            <a:p>
              <a:r>
                <a:rPr lang="en-US" altLang="zh-CN" sz="2400" b="1" dirty="0" smtClean="0"/>
                <a:t>     -8        +4         --6</a:t>
              </a:r>
              <a:endParaRPr lang="zh-CN" altLang="en-US" sz="2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67412" y="6381328"/>
              <a:ext cx="1212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图   </a:t>
              </a:r>
              <a:r>
                <a:rPr lang="en-US" altLang="zh-CN" sz="2400" b="1" dirty="0" smtClean="0"/>
                <a:t>5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04905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12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67</a:t>
            </a:fld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23528" y="476672"/>
            <a:ext cx="8496944" cy="187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buAutoNum type="arabicPeriod" startAt="4"/>
            </a:pPr>
            <a:r>
              <a:rPr lang="zh-CN" altLang="en-US" sz="2000" b="1" dirty="0" smtClean="0"/>
              <a:t>参看图</a:t>
            </a:r>
            <a:r>
              <a:rPr lang="en-US" altLang="zh-CN" sz="2000" b="1" dirty="0" smtClean="0"/>
              <a:t>6</a:t>
            </a:r>
            <a:r>
              <a:rPr lang="zh-CN" altLang="en-US" sz="2000" b="1" dirty="0" smtClean="0"/>
              <a:t>，用打表法测量轴外圆柱面素线直线度误差，在被测位置的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</a:t>
            </a:r>
            <a:r>
              <a:rPr lang="zh-CN" altLang="en-US" sz="2000" b="1" dirty="0" smtClean="0"/>
              <a:t>素线方向均布测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点，测得各点相对于平板的高度差（单位为</a:t>
            </a:r>
            <a:r>
              <a:rPr lang="en-US" altLang="zh-CN" sz="2000" b="1" dirty="0" err="1" smtClean="0"/>
              <a:t>μm</a:t>
            </a:r>
            <a:r>
              <a:rPr lang="zh-CN" altLang="en-US" sz="2000" b="1" dirty="0" smtClean="0"/>
              <a:t>）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en-US" sz="2000" b="1" dirty="0" smtClean="0"/>
              <a:t>分别为：</a:t>
            </a:r>
            <a:r>
              <a:rPr lang="en-US" altLang="zh-CN" sz="2000" b="1" dirty="0" smtClean="0"/>
              <a:t>+1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+1.5, 0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-0.5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-3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-1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+5</a:t>
            </a:r>
            <a:r>
              <a:rPr lang="zh-CN" altLang="en-US" sz="2000" b="1" dirty="0" smtClean="0"/>
              <a:t>，</a:t>
            </a:r>
            <a:r>
              <a:rPr lang="en-US" altLang="zh-CN" sz="2000" b="1" dirty="0" smtClean="0"/>
              <a:t>+2</a:t>
            </a:r>
            <a:r>
              <a:rPr lang="zh-CN" altLang="en-US" sz="2000" b="1" dirty="0" smtClean="0"/>
              <a:t>。试用最小区域法和两端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</a:t>
            </a:r>
            <a:r>
              <a:rPr lang="zh-CN" altLang="en-US" sz="2000" b="1" dirty="0" smtClean="0"/>
              <a:t>   点连线法分别确定被测素线的直线度误差。</a:t>
            </a:r>
            <a:endParaRPr lang="en-US" altLang="zh-CN" sz="2000" b="1" dirty="0" smtClean="0"/>
          </a:p>
          <a:p>
            <a:pPr marL="0" indent="0">
              <a:lnSpc>
                <a:spcPct val="130000"/>
              </a:lnSpc>
              <a:buNone/>
            </a:pPr>
            <a:endParaRPr lang="zh-CN" altLang="en-US" sz="2000" b="1" dirty="0"/>
          </a:p>
        </p:txBody>
      </p:sp>
      <p:grpSp>
        <p:nvGrpSpPr>
          <p:cNvPr id="56" name="组合 55"/>
          <p:cNvGrpSpPr/>
          <p:nvPr/>
        </p:nvGrpSpPr>
        <p:grpSpPr>
          <a:xfrm>
            <a:off x="2159732" y="2564904"/>
            <a:ext cx="1404156" cy="2185392"/>
            <a:chOff x="2555776" y="2539752"/>
            <a:chExt cx="1404156" cy="2185392"/>
          </a:xfrm>
        </p:grpSpPr>
        <p:sp>
          <p:nvSpPr>
            <p:cNvPr id="42" name="矩形 41"/>
            <p:cNvSpPr/>
            <p:nvPr/>
          </p:nvSpPr>
          <p:spPr>
            <a:xfrm>
              <a:off x="2555776" y="4365104"/>
              <a:ext cx="457200" cy="36004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818656" y="2996952"/>
              <a:ext cx="0" cy="1368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2699792" y="3212976"/>
              <a:ext cx="100811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/>
            <p:cNvCxnSpPr/>
            <p:nvPr/>
          </p:nvCxnSpPr>
          <p:spPr>
            <a:xfrm>
              <a:off x="3707904" y="2996952"/>
              <a:ext cx="0" cy="838944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3455876" y="2539752"/>
              <a:ext cx="504056" cy="457200"/>
              <a:chOff x="5796136" y="4833156"/>
              <a:chExt cx="504056" cy="45720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5796136" y="4833156"/>
                <a:ext cx="504056" cy="4572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4338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7101" y="4941168"/>
                <a:ext cx="219075" cy="2381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763688" y="3861048"/>
            <a:ext cx="4320480" cy="1510332"/>
            <a:chOff x="4572000" y="2918669"/>
            <a:chExt cx="4320480" cy="1510332"/>
          </a:xfrm>
        </p:grpSpPr>
        <p:grpSp>
          <p:nvGrpSpPr>
            <p:cNvPr id="14359" name="组合 14358"/>
            <p:cNvGrpSpPr/>
            <p:nvPr/>
          </p:nvGrpSpPr>
          <p:grpSpPr>
            <a:xfrm>
              <a:off x="4572000" y="2918669"/>
              <a:ext cx="4320480" cy="1183555"/>
              <a:chOff x="3203848" y="3829621"/>
              <a:chExt cx="4320480" cy="1183555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3203848" y="3829621"/>
                <a:ext cx="4320480" cy="1183555"/>
                <a:chOff x="3203848" y="2636912"/>
                <a:chExt cx="4320480" cy="1183555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4211960" y="2636912"/>
                  <a:ext cx="3312368" cy="914400"/>
                  <a:chOff x="4211960" y="2636912"/>
                  <a:chExt cx="3312368" cy="914400"/>
                </a:xfrm>
              </p:grpSpPr>
              <p:sp>
                <p:nvSpPr>
                  <p:cNvPr id="8" name="圆角矩形 7"/>
                  <p:cNvSpPr/>
                  <p:nvPr/>
                </p:nvSpPr>
                <p:spPr>
                  <a:xfrm>
                    <a:off x="4463405" y="2636912"/>
                    <a:ext cx="2808312" cy="914400"/>
                  </a:xfrm>
                  <a:prstGeom prst="roundRect">
                    <a:avLst/>
                  </a:prstGeom>
                  <a:noFill/>
                  <a:ln w="571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" name="直接连接符 9"/>
                  <p:cNvCxnSpPr/>
                  <p:nvPr/>
                </p:nvCxnSpPr>
                <p:spPr>
                  <a:xfrm>
                    <a:off x="4463405" y="2636912"/>
                    <a:ext cx="0" cy="91440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直接连接符 11"/>
                  <p:cNvCxnSpPr/>
                  <p:nvPr/>
                </p:nvCxnSpPr>
                <p:spPr>
                  <a:xfrm>
                    <a:off x="4572000" y="2636912"/>
                    <a:ext cx="0" cy="91440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接连接符 12"/>
                  <p:cNvCxnSpPr/>
                  <p:nvPr/>
                </p:nvCxnSpPr>
                <p:spPr>
                  <a:xfrm>
                    <a:off x="7164288" y="2636912"/>
                    <a:ext cx="0" cy="914400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接连接符 14"/>
                  <p:cNvCxnSpPr/>
                  <p:nvPr/>
                </p:nvCxnSpPr>
                <p:spPr>
                  <a:xfrm>
                    <a:off x="4211960" y="3094112"/>
                    <a:ext cx="3312368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lgDash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" name="直接连接符 17"/>
                <p:cNvCxnSpPr/>
                <p:nvPr/>
              </p:nvCxnSpPr>
              <p:spPr>
                <a:xfrm>
                  <a:off x="3275856" y="3551312"/>
                  <a:ext cx="4248472" cy="0"/>
                </a:xfrm>
                <a:prstGeom prst="line">
                  <a:avLst/>
                </a:prstGeom>
                <a:ln w="571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>
                  <a:off x="3419872" y="3551312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3569618" y="3582739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3779912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flipH="1">
                  <a:off x="3995936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 flipH="1">
                  <a:off x="4211960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425702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flipH="1">
                  <a:off x="4644008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860032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H="1">
                  <a:off x="5076056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5292080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H="1">
                  <a:off x="5508104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5724128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5940152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6156176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6372200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flipH="1">
                  <a:off x="6588224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6804248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7020272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 flipH="1">
                  <a:off x="3203848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 flipH="1">
                  <a:off x="7236296" y="3573016"/>
                  <a:ext cx="144016" cy="23772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4752020" y="3835896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4752020" y="3835896"/>
                <a:ext cx="0" cy="971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37" name="直接连接符 14336"/>
              <p:cNvCxnSpPr/>
              <p:nvPr/>
            </p:nvCxnSpPr>
            <p:spPr>
              <a:xfrm>
                <a:off x="5076056" y="3829621"/>
                <a:ext cx="0" cy="1034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40" name="直接连接符 14339"/>
              <p:cNvCxnSpPr/>
              <p:nvPr/>
            </p:nvCxnSpPr>
            <p:spPr>
              <a:xfrm>
                <a:off x="5364088" y="3829621"/>
                <a:ext cx="0" cy="1034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42" name="直接连接符 14341"/>
              <p:cNvCxnSpPr/>
              <p:nvPr/>
            </p:nvCxnSpPr>
            <p:spPr>
              <a:xfrm>
                <a:off x="5652120" y="3835896"/>
                <a:ext cx="0" cy="971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50" name="直接连接符 14349"/>
              <p:cNvCxnSpPr/>
              <p:nvPr/>
            </p:nvCxnSpPr>
            <p:spPr>
              <a:xfrm>
                <a:off x="5939569" y="3829621"/>
                <a:ext cx="583" cy="1034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53" name="直接连接符 14352"/>
              <p:cNvCxnSpPr/>
              <p:nvPr/>
            </p:nvCxnSpPr>
            <p:spPr>
              <a:xfrm>
                <a:off x="6228184" y="3829621"/>
                <a:ext cx="0" cy="1034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55" name="直接连接符 14354"/>
              <p:cNvCxnSpPr/>
              <p:nvPr/>
            </p:nvCxnSpPr>
            <p:spPr>
              <a:xfrm>
                <a:off x="6588224" y="3835896"/>
                <a:ext cx="0" cy="971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57" name="直接连接符 14356"/>
              <p:cNvCxnSpPr/>
              <p:nvPr/>
            </p:nvCxnSpPr>
            <p:spPr>
              <a:xfrm>
                <a:off x="6948264" y="3835896"/>
                <a:ext cx="0" cy="971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58" name="TextBox 14357"/>
              <p:cNvSpPr txBox="1"/>
              <p:nvPr/>
            </p:nvSpPr>
            <p:spPr>
              <a:xfrm>
                <a:off x="6804248" y="39237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8</a:t>
                </a:r>
                <a:endParaRPr lang="zh-CN" altLang="en-US" dirty="0"/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4644008" y="3898681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1</a:t>
                </a:r>
                <a:endParaRPr lang="zh-CN" altLang="en-US" dirty="0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932040" y="3905963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2</a:t>
                </a:r>
                <a:endParaRPr lang="zh-CN" altLang="en-US" dirty="0"/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5220072" y="39237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3</a:t>
                </a:r>
                <a:endParaRPr lang="zh-CN" altLang="en-US" dirty="0"/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5508104" y="3917489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796136" y="39237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5</a:t>
                </a:r>
                <a:endParaRPr lang="zh-CN" altLang="en-US" dirty="0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6084168" y="39237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6</a:t>
                </a:r>
                <a:endParaRPr lang="zh-CN" altLang="en-US" dirty="0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6444208" y="3923764"/>
                <a:ext cx="4320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7</a:t>
                </a:r>
                <a:endParaRPr lang="zh-CN" altLang="en-US" dirty="0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527452" y="3967336"/>
              <a:ext cx="1212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/>
                <a:t>图   </a:t>
              </a:r>
              <a:r>
                <a:rPr lang="en-US" altLang="zh-CN" sz="2400" b="1" dirty="0" smtClean="0"/>
                <a:t>6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27031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7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68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2"/>
              <p:cNvSpPr txBox="1">
                <a:spLocks/>
              </p:cNvSpPr>
              <p:nvPr/>
            </p:nvSpPr>
            <p:spPr>
              <a:xfrm>
                <a:off x="251520" y="260648"/>
                <a:ext cx="8208912" cy="28803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arabicPeriod" startAt="5"/>
                </a:pPr>
                <a:r>
                  <a:rPr lang="zh-CN" altLang="en-US" sz="2000" b="1" dirty="0" smtClean="0"/>
                  <a:t>图</a:t>
                </a:r>
                <a:r>
                  <a:rPr lang="en-US" altLang="zh-CN" sz="2000" b="1" dirty="0" smtClean="0"/>
                  <a:t>7(a) </a:t>
                </a:r>
                <a:r>
                  <a:rPr lang="zh-CN" altLang="en-US" sz="2000" b="1" dirty="0" smtClean="0"/>
                  <a:t>为齿轮图样上标注的基准孔尺寸与键槽深度尺寸。参考图</a:t>
                </a:r>
                <a:r>
                  <a:rPr lang="en-US" altLang="zh-CN" sz="2000" b="1" dirty="0" smtClean="0"/>
                  <a:t>7</a:t>
                </a:r>
                <a:r>
                  <a:rPr lang="zh-CN" altLang="en-US" sz="2000" b="1" dirty="0" smtClean="0"/>
                  <a:t>（</a:t>
                </a:r>
                <a:r>
                  <a:rPr lang="en-US" altLang="zh-CN" sz="2000" b="1" dirty="0" smtClean="0"/>
                  <a:t>b)</a:t>
                </a:r>
                <a:r>
                  <a:rPr lang="zh-CN" altLang="en-US" sz="2000" b="1" dirty="0" smtClean="0"/>
                  <a:t>，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</a:t>
                </a:r>
                <a:r>
                  <a:rPr lang="zh-CN" altLang="en-US" sz="2000" b="1" dirty="0" smtClean="0"/>
                  <a:t>该基准孔和键槽的加工过程为</a:t>
                </a:r>
                <a:r>
                  <a:rPr lang="zh-CN" altLang="en-US" sz="2000" b="1" dirty="0" smtClean="0">
                    <a:sym typeface="Wingdings" pitchFamily="2" charset="2"/>
                  </a:rPr>
                  <a:t>： （</a:t>
                </a:r>
                <a:r>
                  <a:rPr lang="en-US" altLang="zh-CN" sz="2000" b="1" dirty="0" smtClean="0">
                    <a:sym typeface="Wingdings" pitchFamily="2" charset="2"/>
                  </a:rPr>
                  <a:t>1</a:t>
                </a:r>
                <a:r>
                  <a:rPr lang="zh-CN" altLang="en-US" sz="2000" b="1" dirty="0" smtClean="0">
                    <a:sym typeface="Wingdings" pitchFamily="2" charset="2"/>
                  </a:rPr>
                  <a:t>）镗孔至尺寸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  <a:sym typeface="Wingdings" pitchFamily="2" charset="2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  <a:sym typeface="Wingdings" pitchFamily="2" charset="2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sym typeface="Wingdings" pitchFamily="2" charset="2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=</a:t>
                </a:r>
                <a:r>
                  <a:rPr lang="el-GR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 </a:t>
                </a:r>
                <a:r>
                  <a:rPr lang="en-US" altLang="zh-CN" sz="2000" b="1" dirty="0" smtClean="0">
                    <a:latin typeface="Batang" pitchFamily="18" charset="-127"/>
                    <a:ea typeface="Batang" pitchFamily="18" charset="-127"/>
                  </a:rPr>
                  <a:t>8</a:t>
                </a:r>
                <a:r>
                  <a:rPr lang="en-US" altLang="zh-CN" sz="2000" b="1" dirty="0" smtClean="0"/>
                  <a:t>4.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𝟖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    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𝟎𝟕</m:t>
                        </m:r>
                      </m:sup>
                    </m:sSubSup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        (2) </a:t>
                </a:r>
                <a:r>
                  <a:rPr lang="zh-CN" altLang="en-US" sz="2000" b="1" dirty="0" smtClean="0"/>
                  <a:t>插键槽至尺寸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。（</a:t>
                </a:r>
                <a:r>
                  <a:rPr lang="en-US" altLang="zh-CN" sz="2000" b="1" dirty="0" smtClean="0"/>
                  <a:t>3</a:t>
                </a:r>
                <a:r>
                  <a:rPr lang="zh-CN" altLang="en-US" sz="2000" b="1" dirty="0" smtClean="0"/>
                  <a:t>）热处理后磨孔至图样上的尺寸为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 smtClean="0"/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=</a:t>
                </a:r>
                <a:r>
                  <a:rPr lang="el-GR" altLang="zh-CN" sz="2000" b="1" i="1" dirty="0">
                    <a:latin typeface="Batang" pitchFamily="18" charset="-127"/>
                    <a:ea typeface="Batang" pitchFamily="18" charset="-127"/>
                  </a:rPr>
                  <a:t> φ</a:t>
                </a:r>
                <a:r>
                  <a:rPr lang="en-US" altLang="zh-CN" sz="2000" b="1" i="1" dirty="0">
                    <a:latin typeface="Batang" pitchFamily="18" charset="-127"/>
                    <a:ea typeface="Batang" pitchFamily="18" charset="-127"/>
                  </a:rPr>
                  <a:t> </a:t>
                </a:r>
                <a:r>
                  <a:rPr lang="en-US" altLang="zh-CN" sz="2000" b="1" dirty="0">
                    <a:latin typeface="Batang" pitchFamily="18" charset="-127"/>
                    <a:ea typeface="Batang" pitchFamily="18" charset="-127"/>
                  </a:rPr>
                  <a:t>8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𝟓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   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zh-CN" sz="2000" b="1" i="1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𝟎𝟑𝟓</m:t>
                        </m:r>
                      </m:sup>
                    </m:sSubSup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</a:t>
                </a:r>
                <a:r>
                  <a:rPr lang="zh-CN" altLang="en-US" sz="2000" b="1" dirty="0" smtClean="0"/>
                  <a:t>即自然形成图样上要求的键槽深度尺寸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altLang="zh-CN" sz="2000" b="1" i="1" dirty="0" smtClean="0">
                    <a:latin typeface="Batang" pitchFamily="18" charset="-127"/>
                    <a:ea typeface="Batang" pitchFamily="18" charset="-127"/>
                  </a:rPr>
                  <a:t>=</a:t>
                </a:r>
                <a:r>
                  <a:rPr lang="en-US" altLang="zh-CN" sz="2000" b="1" dirty="0" smtClean="0">
                    <a:latin typeface="Batang" pitchFamily="18" charset="-127"/>
                    <a:ea typeface="Batang" pitchFamily="18" charset="-127"/>
                  </a:rPr>
                  <a:t>87</a:t>
                </a:r>
                <a:r>
                  <a:rPr lang="en-US" altLang="zh-CN" sz="2000" b="1" dirty="0"/>
                  <a:t>.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𝟗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</a:rPr>
                          <m:t>    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</m:sub>
                      <m:sup>
                        <m:r>
                          <a:rPr lang="en-US" altLang="zh-CN" sz="2000" b="1" i="1">
                            <a:latin typeface="Cambria Math"/>
                          </a:rPr>
                          <m:t>+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𝟎</m:t>
                        </m:r>
                        <m:r>
                          <a:rPr lang="en-US" altLang="zh-CN" sz="2000" b="1" i="1">
                            <a:latin typeface="Cambria Math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𝟐𝟑</m:t>
                        </m:r>
                      </m:sup>
                    </m:sSubSup>
                    <m:r>
                      <a:rPr lang="zh-CN" altLang="en-US" sz="2000" b="1" i="1" smtClean="0">
                        <a:latin typeface="Cambria Math"/>
                      </a:rPr>
                      <m:t>。</m:t>
                    </m:r>
                    <m:r>
                      <a:rPr lang="en-US" altLang="zh-CN" sz="2000" b="1" i="1" smtClean="0">
                        <a:latin typeface="Cambria Math"/>
                      </a:rPr>
                      <m:t> </m:t>
                    </m:r>
                    <m:r>
                      <a:rPr lang="zh-CN" altLang="en-US" sz="2000" b="1" i="1" smtClean="0">
                        <a:latin typeface="Cambria Math"/>
                      </a:rPr>
                      <m:t>试按</m:t>
                    </m:r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完全互换法确定：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</a:t>
                </a:r>
                <a:r>
                  <a:rPr lang="zh-CN" altLang="en-US" sz="2000" b="1" dirty="0" smtClean="0"/>
                  <a:t>插键槽工序中的尺寸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000" b="1" dirty="0" smtClean="0"/>
                  <a:t> </a:t>
                </a:r>
                <a:r>
                  <a:rPr lang="zh-CN" altLang="en-US" sz="2000" b="1" dirty="0" smtClean="0"/>
                  <a:t>的极限尺寸。</a:t>
                </a:r>
                <a:r>
                  <a:rPr lang="en-US" altLang="zh-CN" sz="2000" b="1" dirty="0" smtClean="0"/>
                  <a:t>      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6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260648"/>
                <a:ext cx="8208912" cy="2880320"/>
              </a:xfrm>
              <a:prstGeom prst="rect">
                <a:avLst/>
              </a:prstGeom>
              <a:blipFill rotWithShape="1">
                <a:blip r:embed="rId2"/>
                <a:stretch>
                  <a:fillRect l="-668" t="-1483" r="-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4848175" y="3068960"/>
            <a:ext cx="3324225" cy="3339134"/>
            <a:chOff x="4560143" y="3284984"/>
            <a:chExt cx="3324225" cy="3339134"/>
          </a:xfrm>
        </p:grpSpPr>
        <p:grpSp>
          <p:nvGrpSpPr>
            <p:cNvPr id="8" name="组合 7"/>
            <p:cNvGrpSpPr/>
            <p:nvPr/>
          </p:nvGrpSpPr>
          <p:grpSpPr>
            <a:xfrm>
              <a:off x="4560143" y="3284984"/>
              <a:ext cx="3324225" cy="3038475"/>
              <a:chOff x="4560143" y="3284984"/>
              <a:chExt cx="3324225" cy="3038475"/>
            </a:xfrm>
          </p:grpSpPr>
          <p:pic>
            <p:nvPicPr>
              <p:cNvPr id="13316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60143" y="3284984"/>
                <a:ext cx="3324225" cy="3038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 rot="16200000">
                <a:off x="7258262" y="4271131"/>
                <a:ext cx="6134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A</a:t>
                </a:r>
                <a:r>
                  <a:rPr lang="en-US" altLang="zh-CN" baseline="-25000" dirty="0" smtClean="0"/>
                  <a:t>0</a:t>
                </a:r>
                <a:endParaRPr lang="zh-CN" altLang="en-US" baseline="-250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542743" y="5517232"/>
                <a:ext cx="6134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A</a:t>
                </a:r>
                <a:r>
                  <a:rPr lang="en-US" altLang="zh-CN" baseline="-25000" dirty="0" smtClean="0"/>
                  <a:t>1</a:t>
                </a:r>
                <a:endParaRPr lang="zh-CN" altLang="en-US" baseline="-250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533776" y="5886564"/>
                <a:ext cx="6134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A</a:t>
                </a:r>
                <a:r>
                  <a:rPr lang="en-US" altLang="zh-CN" baseline="-25000" dirty="0" smtClean="0"/>
                  <a:t>3</a:t>
                </a:r>
                <a:endParaRPr lang="zh-CN" altLang="en-US" baseline="-250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16200000">
                <a:off x="6754206" y="4226915"/>
                <a:ext cx="6134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/>
                  <a:t>A</a:t>
                </a:r>
                <a:r>
                  <a:rPr lang="en-US" altLang="zh-CN" baseline="-25000" dirty="0" smtClean="0"/>
                  <a:t>2</a:t>
                </a:r>
                <a:endParaRPr lang="zh-CN" altLang="en-US" baseline="-25000" dirty="0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5381407" y="6254786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</a:t>
              </a:r>
              <a:r>
                <a:rPr lang="en-US" altLang="zh-CN" b="1" dirty="0" smtClean="0"/>
                <a:t>7</a:t>
              </a:r>
              <a:r>
                <a:rPr lang="zh-CN" altLang="en-US" b="1" dirty="0" smtClean="0"/>
                <a:t>（</a:t>
              </a:r>
              <a:r>
                <a:rPr lang="en-US" altLang="zh-CN" b="1" dirty="0" smtClean="0"/>
                <a:t>b</a:t>
              </a:r>
              <a:r>
                <a:rPr lang="en-US" altLang="zh-CN" dirty="0" smtClean="0"/>
                <a:t>)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91615" y="3068960"/>
            <a:ext cx="3192353" cy="3151133"/>
            <a:chOff x="827583" y="3356992"/>
            <a:chExt cx="3192353" cy="3151133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3" y="3356992"/>
              <a:ext cx="3192353" cy="2736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1331640" y="5640863"/>
                  <a:ext cx="1676144" cy="3804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zh-CN" i="1" dirty="0" smtClean="0">
                      <a:latin typeface="Batang" pitchFamily="18" charset="-127"/>
                      <a:ea typeface="Batang" pitchFamily="18" charset="-127"/>
                    </a:rPr>
                    <a:t>ϕ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85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</a:rPr>
                            <m:t>     0</m:t>
                          </m:r>
                        </m:sub>
                        <m:sup>
                          <m:r>
                            <a:rPr lang="en-US" altLang="zh-CN" b="0" i="1" smtClean="0">
                              <a:latin typeface="Cambria Math"/>
                            </a:rPr>
                            <m:t>+0.035</m:t>
                          </m:r>
                        </m:sup>
                      </m:sSubSup>
                    </m:oMath>
                  </a14:m>
                  <a:endParaRPr lang="zh-CN" altLang="en-US" baseline="-25000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31640" y="5640863"/>
                  <a:ext cx="1676144" cy="38042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3273" t="-6452" b="-2419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 rot="16200000">
                  <a:off x="2772012" y="4004852"/>
                  <a:ext cx="1676144" cy="3804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l-GR" altLang="zh-CN" i="1" dirty="0" smtClean="0">
                      <a:latin typeface="Batang" pitchFamily="18" charset="-127"/>
                      <a:ea typeface="Batang" pitchFamily="18" charset="-127"/>
                    </a:rPr>
                    <a:t>ϕ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altLang="zh-CN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87.9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/>
                            </a:rPr>
                            <m:t>     0</m:t>
                          </m:r>
                        </m:sub>
                        <m:sup>
                          <m:r>
                            <a:rPr lang="en-US" altLang="zh-CN" b="0" i="1" smtClean="0">
                              <a:latin typeface="Cambria Math"/>
                            </a:rPr>
                            <m:t>+0.23</m:t>
                          </m:r>
                        </m:sup>
                      </m:sSubSup>
                    </m:oMath>
                  </a14:m>
                  <a:endParaRPr lang="zh-CN" altLang="en-US" baseline="-25000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772012" y="4004852"/>
                  <a:ext cx="1676144" cy="38042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7937" r="-20635" b="-290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TextBox 16"/>
            <p:cNvSpPr txBox="1"/>
            <p:nvPr/>
          </p:nvSpPr>
          <p:spPr>
            <a:xfrm>
              <a:off x="1521314" y="6138793"/>
              <a:ext cx="1394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</a:t>
              </a:r>
              <a:r>
                <a:rPr lang="en-US" altLang="zh-CN" b="1" dirty="0" smtClean="0"/>
                <a:t>7</a:t>
              </a:r>
              <a:r>
                <a:rPr lang="zh-CN" altLang="en-US" b="1" dirty="0" smtClean="0"/>
                <a:t>（</a:t>
              </a:r>
              <a:r>
                <a:rPr lang="en-US" altLang="zh-CN" b="1" dirty="0" smtClean="0"/>
                <a:t>a)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7739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69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2"/>
              <p:cNvSpPr txBox="1">
                <a:spLocks/>
              </p:cNvSpPr>
              <p:nvPr/>
            </p:nvSpPr>
            <p:spPr>
              <a:xfrm>
                <a:off x="251520" y="467379"/>
                <a:ext cx="8208912" cy="158417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457200" indent="-457200">
                  <a:lnSpc>
                    <a:spcPct val="130000"/>
                  </a:lnSpc>
                  <a:buAutoNum type="arabicPeriod" startAt="6"/>
                </a:pPr>
                <a:r>
                  <a:rPr lang="zh-CN" altLang="en-US" sz="2000" b="1" dirty="0" smtClean="0"/>
                  <a:t>参考图</a:t>
                </a:r>
                <a:r>
                  <a:rPr lang="en-US" altLang="zh-CN" sz="2000" b="1" dirty="0" smtClean="0"/>
                  <a:t>8</a:t>
                </a:r>
                <a:r>
                  <a:rPr lang="zh-CN" altLang="en-US" sz="2000" b="1" dirty="0" smtClean="0"/>
                  <a:t>，测量圆弧样板的弓高</a:t>
                </a:r>
                <a:r>
                  <a:rPr lang="en-US" altLang="zh-CN" sz="2000" b="1" i="1" dirty="0" smtClean="0"/>
                  <a:t>h</a:t>
                </a:r>
                <a:r>
                  <a:rPr lang="zh-CN" altLang="en-US" sz="2000" b="1" dirty="0" smtClean="0"/>
                  <a:t>和弦长</a:t>
                </a:r>
                <a:r>
                  <a:rPr lang="en-US" altLang="zh-CN" sz="2000" b="1" i="1" dirty="0"/>
                  <a:t>s</a:t>
                </a:r>
                <a:r>
                  <a:rPr lang="en-US" altLang="zh-CN" sz="2000" b="1" i="1" dirty="0" smtClean="0"/>
                  <a:t>, </a:t>
                </a:r>
                <a:r>
                  <a:rPr lang="zh-CN" altLang="en-US" sz="2000" b="1" dirty="0" smtClean="0"/>
                  <a:t>以确定圆弧半径 </a:t>
                </a:r>
                <a:r>
                  <a:rPr lang="en-US" altLang="zh-CN" sz="2000" b="1" i="1" dirty="0" smtClean="0"/>
                  <a:t>R</a:t>
                </a:r>
                <a:r>
                  <a:rPr lang="en-US" altLang="zh-CN" sz="2000" b="1" dirty="0" smtClean="0"/>
                  <a:t>,</a:t>
                </a:r>
                <a:r>
                  <a:rPr lang="zh-CN" altLang="en-US" sz="2000" b="1" dirty="0" smtClean="0"/>
                  <a:t>其函数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</a:t>
                </a:r>
                <a:r>
                  <a:rPr lang="zh-CN" altLang="en-US" sz="2000" b="1" dirty="0" smtClean="0"/>
                  <a:t>关系为</a:t>
                </a:r>
                <a:r>
                  <a:rPr lang="en-US" altLang="zh-CN" sz="2000" b="1" dirty="0" smtClean="0"/>
                  <a:t>     </a:t>
                </a:r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                                      </a:t>
                </a:r>
                <a:r>
                  <a:rPr lang="en-US" altLang="zh-CN" sz="2000" b="1" i="1" dirty="0" smtClean="0"/>
                  <a:t>R</a:t>
                </a:r>
                <a14:m>
                  <m:oMath xmlns:m="http://schemas.openxmlformats.org/officeDocument/2006/math">
                    <m:r>
                      <a:rPr lang="en-US" altLang="zh-CN" sz="2000" b="1" i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000" b="1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000" b="1" i="1" smtClean="0">
                                <a:latin typeface="Cambria Math"/>
                              </a:rPr>
                              <m:t>𝒔</m:t>
                            </m:r>
                          </m:e>
                          <m:sup>
                            <m:r>
                              <a:rPr lang="en-US" altLang="zh-CN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000" b="1" i="1" smtClean="0">
                            <a:latin typeface="Cambria Math"/>
                          </a:rPr>
                          <m:t>𝟖</m:t>
                        </m:r>
                        <m:r>
                          <a:rPr lang="en-US" altLang="zh-CN" sz="2000" b="1" i="1" smtClean="0">
                            <a:latin typeface="Cambria Math"/>
                          </a:rPr>
                          <m:t>𝒉</m:t>
                        </m:r>
                      </m:den>
                    </m:f>
                  </m:oMath>
                </a14:m>
                <a:r>
                  <a:rPr lang="zh-CN" altLang="en-US" sz="2000" b="1" dirty="0" smtClean="0"/>
                  <a:t> </a:t>
                </a:r>
                <a:r>
                  <a:rPr lang="en-US" altLang="zh-CN" sz="2000" b="1" dirty="0" smtClean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latin typeface="Cambria Math"/>
                          </a:rPr>
                          <m:t>𝒉</m:t>
                        </m:r>
                      </m:num>
                      <m:den>
                        <m:r>
                          <a:rPr lang="en-US" altLang="zh-CN" sz="2000" b="1" i="1" dirty="0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000" b="1" dirty="0" smtClean="0"/>
                  <a:t>   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6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67379"/>
                <a:ext cx="8208912" cy="1584176"/>
              </a:xfrm>
              <a:prstGeom prst="rect">
                <a:avLst/>
              </a:prstGeom>
              <a:blipFill rotWithShape="1">
                <a:blip r:embed="rId2"/>
                <a:stretch>
                  <a:fillRect l="-742" t="-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/>
          <p:cNvGrpSpPr/>
          <p:nvPr/>
        </p:nvGrpSpPr>
        <p:grpSpPr>
          <a:xfrm>
            <a:off x="5076056" y="980728"/>
            <a:ext cx="3185438" cy="2529572"/>
            <a:chOff x="5076056" y="773997"/>
            <a:chExt cx="3185438" cy="2529572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773997"/>
              <a:ext cx="3185438" cy="2160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5940152" y="2934237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图     </a:t>
              </a:r>
              <a:r>
                <a:rPr lang="en-US" altLang="zh-CN" b="1" dirty="0" smtClean="0"/>
                <a:t>8</a:t>
              </a:r>
              <a:endParaRPr lang="zh-CN" altLang="en-US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内容占位符 2"/>
              <p:cNvSpPr txBox="1">
                <a:spLocks/>
              </p:cNvSpPr>
              <p:nvPr/>
            </p:nvSpPr>
            <p:spPr>
              <a:xfrm>
                <a:off x="464637" y="3366285"/>
                <a:ext cx="8208912" cy="143086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设已测得</a:t>
                </a:r>
                <a:r>
                  <a:rPr lang="en-US" altLang="zh-CN" sz="2000" b="1" i="1" dirty="0" smtClean="0"/>
                  <a:t>s </a:t>
                </a:r>
                <a:r>
                  <a:rPr lang="en-US" altLang="zh-CN" sz="2000" b="1" dirty="0" smtClean="0"/>
                  <a:t>=60,</a:t>
                </a:r>
                <a:r>
                  <a:rPr lang="en-US" altLang="zh-CN" sz="2000" b="1" i="1" dirty="0" smtClean="0"/>
                  <a:t>h</a:t>
                </a:r>
                <a:r>
                  <a:rPr lang="en-US" altLang="zh-CN" sz="2000" b="1" dirty="0" smtClean="0"/>
                  <a:t>=5 ,</a:t>
                </a:r>
                <a:r>
                  <a:rPr lang="zh-CN" altLang="en-US" sz="2000" b="1" dirty="0" smtClean="0"/>
                  <a:t>它们的系统误差分别为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1" i="1">
                            <a:latin typeface="Cambria Math"/>
                            <a:ea typeface="Cambria Math"/>
                          </a:rPr>
                          <m:t>Δ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𝒔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 </a:t>
                </a:r>
                <a:r>
                  <a:rPr lang="en-US" altLang="zh-CN" sz="2000" b="1" dirty="0" smtClean="0"/>
                  <a:t>=+0.1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1" i="1">
                            <a:latin typeface="Cambria Math"/>
                            <a:ea typeface="Cambria Math"/>
                          </a:rPr>
                          <m:t>Δ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</a:rPr>
                          <m:t>𝒉</m:t>
                        </m:r>
                      </m:sub>
                    </m:sSub>
                  </m:oMath>
                </a14:m>
                <a:r>
                  <a:rPr lang="zh-CN" altLang="en-US" sz="2000" b="1" dirty="0"/>
                  <a:t> </a:t>
                </a:r>
                <a:r>
                  <a:rPr lang="en-US" altLang="zh-CN" sz="2000" b="1" dirty="0" smtClean="0"/>
                  <a:t>=-0.005</a:t>
                </a:r>
                <a:r>
                  <a:rPr lang="zh-CN" altLang="en-US" sz="2000" b="1" dirty="0" smtClean="0"/>
                  <a:t>。它们</a:t>
                </a:r>
                <a:endParaRPr lang="en-US" altLang="zh-CN" sz="2000" b="1" dirty="0" smtClean="0"/>
              </a:p>
              <a:p>
                <a:pPr marL="0" indent="0">
                  <a:lnSpc>
                    <a:spcPct val="130000"/>
                  </a:lnSpc>
                  <a:buNone/>
                </a:pPr>
                <a:r>
                  <a:rPr lang="zh-CN" altLang="en-US" sz="2000" b="1" dirty="0" smtClean="0"/>
                  <a:t>的极限误差分别为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1" i="1">
                            <a:latin typeface="Cambria Math"/>
                            <a:ea typeface="Cambria Math"/>
                          </a:rPr>
                          <m:t>Δ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  <a:ea typeface="Cambria Math"/>
                          </a:rPr>
                          <m:t>𝐥𝐢𝐦</m:t>
                        </m:r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𝒔</m:t>
                        </m:r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)</m:t>
                        </m:r>
                      </m:sub>
                    </m:sSub>
                  </m:oMath>
                </a14:m>
                <a:r>
                  <a:rPr lang="zh-CN" altLang="en-US" sz="2000" b="1" dirty="0"/>
                  <a:t> </a:t>
                </a:r>
                <a:r>
                  <a:rPr lang="en-US" altLang="zh-CN" sz="2000" b="1" dirty="0" smtClean="0"/>
                  <a:t>=±0.002,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000" b="1" i="1">
                            <a:latin typeface="Cambria Math"/>
                            <a:ea typeface="Cambria Math"/>
                          </a:rPr>
                          <m:t>Δ</m:t>
                        </m:r>
                      </m:e>
                      <m:sub>
                        <m:r>
                          <a:rPr lang="en-US" altLang="zh-CN" sz="2000" b="1">
                            <a:latin typeface="Cambria Math"/>
                            <a:ea typeface="Cambria Math"/>
                          </a:rPr>
                          <m:t>𝐥𝐢𝐦</m:t>
                        </m:r>
                        <m:r>
                          <a:rPr lang="en-US" altLang="zh-CN" sz="2000" b="1" i="1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altLang="zh-CN" sz="2000" b="1" i="1" smtClean="0">
                            <a:latin typeface="Cambria Math"/>
                            <a:ea typeface="Cambria Math"/>
                          </a:rPr>
                          <m:t>𝒉</m:t>
                        </m:r>
                        <m:r>
                          <a:rPr lang="en-US" altLang="zh-CN" sz="2000" b="1" i="1">
                            <a:latin typeface="Cambria Math"/>
                            <a:ea typeface="Cambria Math"/>
                          </a:rPr>
                          <m:t>)</m:t>
                        </m:r>
                      </m:sub>
                    </m:sSub>
                  </m:oMath>
                </a14:m>
                <a:r>
                  <a:rPr lang="zh-CN" altLang="en-US" sz="2000" b="1" dirty="0"/>
                  <a:t> </a:t>
                </a:r>
                <a:r>
                  <a:rPr lang="en-US" altLang="zh-CN" sz="2000" b="1" dirty="0"/>
                  <a:t>=±</a:t>
                </a:r>
                <a:r>
                  <a:rPr lang="en-US" altLang="zh-CN" sz="2000" b="1" dirty="0" smtClean="0"/>
                  <a:t>0.001</a:t>
                </a:r>
                <a:r>
                  <a:rPr lang="zh-CN" altLang="en-US" sz="2000" b="1" dirty="0" smtClean="0"/>
                  <a:t>。试计算</a:t>
                </a:r>
                <a:r>
                  <a:rPr lang="en-US" altLang="zh-CN" sz="2000" b="1" dirty="0" smtClean="0"/>
                  <a:t>R</a:t>
                </a:r>
                <a:r>
                  <a:rPr lang="zh-CN" altLang="en-US" sz="2000" b="1" dirty="0" smtClean="0"/>
                  <a:t>的尺寸及其极限误差。</a:t>
                </a:r>
                <a:endParaRPr lang="zh-CN" altLang="en-US" sz="2000" b="1" dirty="0"/>
              </a:p>
            </p:txBody>
          </p:sp>
        </mc:Choice>
        <mc:Fallback xmlns="">
          <p:sp>
            <p:nvSpPr>
              <p:cNvPr id="11" name="内容占位符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637" y="3366285"/>
                <a:ext cx="8208912" cy="1430867"/>
              </a:xfrm>
              <a:prstGeom prst="rect">
                <a:avLst/>
              </a:prstGeom>
              <a:blipFill rotWithShape="1">
                <a:blip r:embed="rId4"/>
                <a:stretch>
                  <a:fillRect l="-742" b="-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4211960" y="5686883"/>
            <a:ext cx="1403648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返回目录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260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395536" y="453883"/>
                <a:ext cx="8352928" cy="5964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 smtClean="0"/>
                  <a:t>四</a:t>
                </a:r>
                <a:r>
                  <a:rPr lang="zh-CN" altLang="en-US" sz="2000" b="1" dirty="0"/>
                  <a:t>、</a:t>
                </a:r>
                <a:r>
                  <a:rPr lang="en-US" altLang="zh-CN" sz="2000" b="1" dirty="0" smtClean="0"/>
                  <a:t> </a:t>
                </a:r>
                <a:r>
                  <a:rPr lang="zh-CN" altLang="zh-CN" sz="2000" b="1" dirty="0"/>
                  <a:t>标注题</a:t>
                </a:r>
                <a:r>
                  <a:rPr lang="zh-CN" altLang="zh-CN" sz="2000" b="1" dirty="0" smtClean="0"/>
                  <a:t>（</a:t>
                </a:r>
                <a:r>
                  <a:rPr lang="en-US" altLang="zh-CN" sz="2000" b="1" dirty="0" smtClean="0"/>
                  <a:t>11</a:t>
                </a:r>
                <a:r>
                  <a:rPr lang="zh-CN" altLang="zh-CN" sz="2000" b="1" dirty="0" smtClean="0"/>
                  <a:t>分</a:t>
                </a:r>
                <a:r>
                  <a:rPr lang="zh-CN" altLang="zh-CN" sz="2000" b="1" dirty="0"/>
                  <a:t>）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/>
                  <a:t>          </a:t>
                </a:r>
                <a:r>
                  <a:rPr lang="zh-CN" altLang="zh-CN" sz="2000" b="1" dirty="0" smtClean="0"/>
                  <a:t>将下列</a:t>
                </a:r>
                <a:r>
                  <a:rPr lang="zh-CN" altLang="en-US" sz="2000" b="1" dirty="0" smtClean="0"/>
                  <a:t>几何公差和表面粗糙度</a:t>
                </a:r>
                <a:r>
                  <a:rPr lang="zh-CN" altLang="zh-CN" sz="2000" b="1" dirty="0" smtClean="0"/>
                  <a:t>要求</a:t>
                </a:r>
                <a:r>
                  <a:rPr lang="zh-CN" altLang="zh-CN" sz="2000" b="1" dirty="0"/>
                  <a:t>，</a:t>
                </a:r>
                <a:r>
                  <a:rPr lang="zh-CN" altLang="zh-CN" sz="2000" b="1" dirty="0" smtClean="0"/>
                  <a:t>用符号</a:t>
                </a:r>
                <a:r>
                  <a:rPr lang="zh-CN" altLang="zh-CN" sz="2000" b="1" dirty="0"/>
                  <a:t>的形式标注在下</a:t>
                </a:r>
                <a:r>
                  <a:rPr lang="zh-CN" altLang="zh-CN" sz="2000" b="1" dirty="0" smtClean="0"/>
                  <a:t>图</a:t>
                </a:r>
                <a:r>
                  <a:rPr lang="zh-CN" altLang="en-US" sz="2000" b="1" dirty="0" smtClean="0"/>
                  <a:t>上。</a:t>
                </a:r>
                <a:endParaRPr lang="en-US" altLang="zh-CN" sz="2000" b="1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/>
                  <a:t> 1. </a:t>
                </a:r>
                <a:r>
                  <a:rPr lang="zh-CN" altLang="zh-CN" sz="2000" b="1" dirty="0" smtClean="0"/>
                  <a:t>右</a:t>
                </a:r>
                <a:r>
                  <a:rPr lang="zh-CN" altLang="zh-CN" sz="2000" b="1" dirty="0"/>
                  <a:t>端面的平面度公差为</a:t>
                </a:r>
                <a:r>
                  <a:rPr lang="en-US" altLang="zh-CN" sz="2000" b="1" dirty="0" smtClean="0"/>
                  <a:t>0.03mm</a:t>
                </a:r>
                <a:r>
                  <a:rPr lang="zh-CN" altLang="en-US" sz="2000" b="1" dirty="0" smtClean="0"/>
                  <a:t>。</a:t>
                </a:r>
                <a:r>
                  <a:rPr lang="en-US" altLang="zh-CN" sz="2000" b="1" dirty="0" smtClean="0"/>
                  <a:t> </a:t>
                </a:r>
                <a:endParaRPr lang="en-US" altLang="zh-CN" sz="2000" b="1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/>
                  <a:t> 2. </a:t>
                </a:r>
                <a:r>
                  <a:rPr lang="zh-CN" altLang="zh-CN" sz="2000" b="1" dirty="0" smtClean="0"/>
                  <a:t>左端</a:t>
                </a:r>
                <a:r>
                  <a:rPr lang="zh-CN" altLang="zh-CN" sz="2000" b="1" dirty="0"/>
                  <a:t>面对右端面的平行度公差为</a:t>
                </a:r>
                <a:r>
                  <a:rPr lang="en-US" altLang="zh-CN" sz="2000" b="1" dirty="0" smtClean="0"/>
                  <a:t>0.05mm</a:t>
                </a:r>
                <a:r>
                  <a:rPr lang="zh-CN" altLang="en-US" sz="2000" b="1" dirty="0" smtClean="0"/>
                  <a:t>。</a:t>
                </a:r>
                <a:r>
                  <a:rPr lang="en-US" altLang="zh-CN" sz="2000" b="1" dirty="0" smtClean="0"/>
                  <a:t> </a:t>
                </a:r>
                <a:endParaRPr lang="en-US" altLang="zh-CN" sz="2000" b="1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/>
                  <a:t> 3. </a:t>
                </a:r>
                <a:r>
                  <a:rPr lang="zh-CN" altLang="zh-CN" sz="2000" b="1" dirty="0" smtClean="0"/>
                  <a:t>内</a:t>
                </a:r>
                <a:r>
                  <a:rPr lang="zh-CN" altLang="zh-CN" sz="2000" b="1" dirty="0"/>
                  <a:t>圆锥面的圆度公差为</a:t>
                </a:r>
                <a:r>
                  <a:rPr lang="en-US" altLang="zh-CN" sz="2000" b="1" dirty="0" smtClean="0"/>
                  <a:t>0.01mm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/>
                  <a:t> 4. </a:t>
                </a:r>
                <a:r>
                  <a:rPr lang="zh-CN" altLang="zh-CN" sz="2000" b="1" i="1" dirty="0" smtClean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dirty="0"/>
                  <a:t>70h6</a:t>
                </a:r>
                <a:r>
                  <a:rPr lang="zh-CN" altLang="zh-CN" sz="2000" b="1" dirty="0"/>
                  <a:t>圆柱面对</a:t>
                </a:r>
                <a:r>
                  <a:rPr lang="zh-CN" altLang="zh-CN" sz="2000" b="1" i="1" dirty="0">
                    <a:latin typeface="Batang" pitchFamily="18" charset="-127"/>
                    <a:ea typeface="Batang" pitchFamily="18" charset="-127"/>
                  </a:rPr>
                  <a:t>φ</a:t>
                </a:r>
                <a:r>
                  <a:rPr lang="en-US" altLang="zh-CN" sz="2000" b="1" dirty="0"/>
                  <a:t>30H7</a:t>
                </a:r>
                <a:r>
                  <a:rPr lang="zh-CN" altLang="zh-CN" sz="2000" b="1" dirty="0"/>
                  <a:t>孔中心线的径向圆跳动公差为</a:t>
                </a:r>
                <a:r>
                  <a:rPr lang="en-US" altLang="zh-CN" sz="2000" b="1" dirty="0" smtClean="0"/>
                  <a:t>0.02mm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5. 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/>
                  <a:t>30H7</a:t>
                </a:r>
                <a:r>
                  <a:rPr lang="zh-CN" altLang="zh-CN" sz="2000" b="1" dirty="0"/>
                  <a:t>孔中心线对右端面的垂直度公差为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 smtClean="0"/>
                  <a:t>0.05mm</a:t>
                </a:r>
                <a:r>
                  <a:rPr lang="zh-CN" altLang="en-US" sz="2000" b="1" dirty="0" smtClean="0"/>
                  <a:t>。</a:t>
                </a:r>
                <a:endParaRPr lang="en-US" altLang="zh-CN" sz="2000" b="1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6. </a:t>
                </a:r>
                <a:r>
                  <a:rPr lang="zh-CN" altLang="zh-CN" sz="2000" b="1" dirty="0" smtClean="0"/>
                  <a:t>内</a:t>
                </a:r>
                <a:r>
                  <a:rPr lang="zh-CN" altLang="zh-CN" sz="2000" b="1" dirty="0"/>
                  <a:t>圆锥面对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/>
                  <a:t>30H7</a:t>
                </a:r>
                <a:r>
                  <a:rPr lang="zh-CN" altLang="zh-CN" sz="2000" b="1" dirty="0"/>
                  <a:t>孔中心线的斜向圆跳动公差为</a:t>
                </a:r>
                <a:r>
                  <a:rPr lang="en-US" altLang="zh-CN" sz="2000" b="1" dirty="0" smtClean="0"/>
                  <a:t>0.05mm</a:t>
                </a:r>
                <a:r>
                  <a:rPr lang="zh-CN" altLang="en-US" sz="2000" b="1" dirty="0"/>
                  <a:t>。</a:t>
                </a:r>
                <a:r>
                  <a:rPr lang="en-US" altLang="zh-CN" sz="2000" b="1" dirty="0" smtClean="0"/>
                  <a:t> 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7. </a:t>
                </a:r>
                <a:r>
                  <a:rPr lang="zh-CN" altLang="zh-CN" sz="2000" b="1" dirty="0" smtClean="0"/>
                  <a:t>内</a:t>
                </a:r>
                <a:r>
                  <a:rPr lang="zh-CN" altLang="zh-CN" sz="2000" b="1" dirty="0"/>
                  <a:t>圆锥面的素线直线度公差为</a:t>
                </a:r>
                <a:r>
                  <a:rPr lang="en-US" altLang="zh-CN" sz="2000" b="1" dirty="0" smtClean="0"/>
                  <a:t>0.03mm</a:t>
                </a:r>
                <a:r>
                  <a:rPr lang="zh-CN" altLang="en-US" sz="2000" b="1" dirty="0"/>
                  <a:t>。</a:t>
                </a:r>
                <a:endParaRPr lang="en-US" altLang="zh-CN" sz="2000" b="1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8. 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/>
                  <a:t>30H7</a:t>
                </a:r>
                <a:r>
                  <a:rPr lang="zh-CN" altLang="zh-CN" sz="2000" b="1" dirty="0"/>
                  <a:t>孔的圆柱度公差为</a:t>
                </a:r>
                <a:r>
                  <a:rPr lang="en-US" altLang="zh-CN" sz="2000" b="1" dirty="0" smtClean="0"/>
                  <a:t>0.005mm</a:t>
                </a:r>
                <a:r>
                  <a:rPr lang="zh-CN" altLang="en-US" sz="2000" b="1" dirty="0"/>
                  <a:t>。</a:t>
                </a:r>
                <a:r>
                  <a:rPr lang="en-US" altLang="zh-CN" sz="2000" b="1" dirty="0" smtClean="0"/>
                  <a:t>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9. 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/>
                  <a:t>70h6</a:t>
                </a:r>
                <a:r>
                  <a:rPr lang="zh-CN" altLang="zh-CN" sz="2000" b="1" dirty="0"/>
                  <a:t>圆柱面的表面粗糙度</a:t>
                </a:r>
                <a:r>
                  <a:rPr lang="en-US" altLang="zh-CN" sz="2000" b="1" i="1" dirty="0" smtClean="0"/>
                  <a:t>Ra </a:t>
                </a:r>
                <a:r>
                  <a:rPr lang="zh-CN" altLang="zh-CN" sz="2000" b="1" dirty="0" smtClean="0"/>
                  <a:t>的</a:t>
                </a:r>
                <a:r>
                  <a:rPr lang="zh-CN" altLang="zh-CN" sz="2000" b="1" dirty="0"/>
                  <a:t>最大</a:t>
                </a:r>
                <a:r>
                  <a:rPr lang="zh-CN" altLang="zh-CN" sz="2000" b="1" dirty="0" smtClean="0"/>
                  <a:t>值</a:t>
                </a:r>
                <a:endParaRPr lang="en-US" altLang="zh-CN" sz="2000" b="1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</a:t>
                </a:r>
                <a:r>
                  <a:rPr lang="zh-CN" altLang="zh-CN" sz="2000" b="1" dirty="0" smtClean="0"/>
                  <a:t>为</a:t>
                </a:r>
                <a:r>
                  <a:rPr lang="en-US" altLang="zh-CN" sz="2000" b="1" dirty="0"/>
                  <a:t>0.32</a:t>
                </a:r>
                <a:r>
                  <a:rPr lang="en-US" altLang="zh-CN" sz="2000" b="1" dirty="0">
                    <a:sym typeface="Symbol"/>
                  </a:rPr>
                  <a:t></a:t>
                </a:r>
                <a:r>
                  <a:rPr lang="en-US" altLang="zh-CN" sz="2000" b="1" dirty="0"/>
                  <a:t>m</a:t>
                </a:r>
                <a:r>
                  <a:rPr lang="zh-CN" altLang="zh-CN" sz="2000" b="1" dirty="0"/>
                  <a:t>，切削加工</a:t>
                </a:r>
                <a:r>
                  <a:rPr lang="zh-CN" altLang="zh-CN" sz="2000" b="1" dirty="0" smtClean="0"/>
                  <a:t>；</a:t>
                </a:r>
                <a:r>
                  <a:rPr lang="en-US" altLang="zh-CN" sz="2000" b="1" dirty="0" smtClean="0"/>
                  <a:t>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10. </a:t>
                </a:r>
                <a14:m>
                  <m:oMath xmlns:m="http://schemas.openxmlformats.org/officeDocument/2006/math">
                    <m:r>
                      <a:rPr lang="el-GR" altLang="zh-CN" sz="2000" b="1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∅ </m:t>
                    </m:r>
                  </m:oMath>
                </a14:m>
                <a:r>
                  <a:rPr lang="en-US" altLang="zh-CN" sz="2000" b="1" dirty="0"/>
                  <a:t>30H7</a:t>
                </a:r>
                <a:r>
                  <a:rPr lang="zh-CN" altLang="zh-CN" sz="2000" b="1" dirty="0"/>
                  <a:t>孔内表面的表面粗糙度</a:t>
                </a:r>
                <a:r>
                  <a:rPr lang="en-US" altLang="zh-CN" sz="2000" b="1" i="1" dirty="0" err="1"/>
                  <a:t>Rz</a:t>
                </a:r>
                <a:r>
                  <a:rPr lang="zh-CN" altLang="zh-CN" sz="2000" b="1" dirty="0" smtClean="0"/>
                  <a:t>的</a:t>
                </a:r>
                <a:r>
                  <a:rPr lang="zh-CN" altLang="en-US" sz="2000" b="1" dirty="0" smtClean="0"/>
                  <a:t>上限</a:t>
                </a:r>
                <a:endParaRPr lang="en-US" altLang="zh-CN" sz="2000" b="1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    </a:t>
                </a:r>
                <a:r>
                  <a:rPr lang="zh-CN" altLang="zh-CN" sz="2000" b="1" dirty="0" smtClean="0"/>
                  <a:t>值</a:t>
                </a:r>
                <a:r>
                  <a:rPr lang="zh-CN" altLang="zh-CN" sz="2000" b="1" dirty="0"/>
                  <a:t>为</a:t>
                </a:r>
                <a:r>
                  <a:rPr lang="en-US" altLang="zh-CN" sz="2000" b="1" dirty="0"/>
                  <a:t>0.63</a:t>
                </a:r>
                <a:r>
                  <a:rPr lang="en-US" altLang="zh-CN" sz="2000" b="1" dirty="0">
                    <a:sym typeface="Symbol"/>
                  </a:rPr>
                  <a:t></a:t>
                </a:r>
                <a:r>
                  <a:rPr lang="en-US" altLang="zh-CN" sz="2000" b="1" dirty="0"/>
                  <a:t>m</a:t>
                </a:r>
                <a:r>
                  <a:rPr lang="zh-CN" altLang="zh-CN" sz="2000" b="1" dirty="0"/>
                  <a:t>，切削加工</a:t>
                </a:r>
                <a:r>
                  <a:rPr lang="zh-CN" altLang="zh-CN" sz="2000" b="1" dirty="0" smtClean="0"/>
                  <a:t>。</a:t>
                </a:r>
                <a:endParaRPr lang="en-US" altLang="zh-CN" sz="2000" b="1" dirty="0" smtClean="0"/>
              </a:p>
              <a:p>
                <a:pPr>
                  <a:lnSpc>
                    <a:spcPct val="120000"/>
                  </a:lnSpc>
                </a:pPr>
                <a:r>
                  <a:rPr lang="en-US" altLang="zh-CN" sz="2000" b="1" dirty="0" smtClean="0"/>
                  <a:t> 11. </a:t>
                </a:r>
                <a:r>
                  <a:rPr lang="zh-CN" altLang="en-US" sz="2000" b="1" dirty="0" smtClean="0"/>
                  <a:t>其余表面的粗糙度</a:t>
                </a:r>
                <a:r>
                  <a:rPr lang="en-US" altLang="zh-CN" sz="2000" b="1" i="1" dirty="0" smtClean="0"/>
                  <a:t>Ra</a:t>
                </a:r>
                <a:r>
                  <a:rPr lang="zh-CN" altLang="en-US" sz="2000" b="1" dirty="0" smtClean="0"/>
                  <a:t>上限值为</a:t>
                </a:r>
                <a:r>
                  <a:rPr lang="en-US" altLang="zh-CN" sz="2000" b="1" dirty="0" smtClean="0"/>
                  <a:t>6.3μm</a:t>
                </a:r>
                <a:r>
                  <a:rPr lang="zh-CN" altLang="en-US" sz="2000" b="1" dirty="0" smtClean="0"/>
                  <a:t>。</a:t>
                </a:r>
                <a:endParaRPr lang="zh-CN" altLang="zh-CN" sz="2000" b="1" dirty="0"/>
              </a:p>
              <a:p>
                <a:pPr>
                  <a:lnSpc>
                    <a:spcPct val="120000"/>
                  </a:lnSpc>
                </a:pPr>
                <a:r>
                  <a:rPr lang="en-US" altLang="zh-CN" dirty="0"/>
                  <a:t> 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53883"/>
                <a:ext cx="8352928" cy="5964710"/>
              </a:xfrm>
              <a:prstGeom prst="rect">
                <a:avLst/>
              </a:prstGeom>
              <a:blipFill rotWithShape="1">
                <a:blip r:embed="rId2"/>
                <a:stretch>
                  <a:fillRect l="-803" t="-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66251"/>
            <a:ext cx="2768103" cy="268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019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75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75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75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75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75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75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75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75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75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75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75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70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45232" y="116632"/>
            <a:ext cx="5915000" cy="70609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方正舒体" pitchFamily="2" charset="-122"/>
                <a:ea typeface="方正舒体" pitchFamily="2" charset="-122"/>
              </a:rPr>
              <a:t>模  拟  试  题  </a:t>
            </a:r>
            <a:r>
              <a:rPr lang="en-US" altLang="zh-CN" sz="2800" b="1" dirty="0" smtClean="0">
                <a:latin typeface="方正舒体" pitchFamily="2" charset="-122"/>
                <a:ea typeface="方正舒体" pitchFamily="2" charset="-122"/>
              </a:rPr>
              <a:t>8</a:t>
            </a:r>
            <a:endParaRPr lang="zh-CN" altLang="en-US" sz="28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107504" y="836712"/>
            <a:ext cx="8496944" cy="4320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000" b="1" dirty="0" smtClean="0"/>
              <a:t>一</a:t>
            </a:r>
            <a:r>
              <a:rPr lang="zh-CN" altLang="zh-CN" sz="2000" b="1" dirty="0"/>
              <a:t>、是非题 （每题</a:t>
            </a:r>
            <a:r>
              <a:rPr lang="en-US" altLang="zh-CN" sz="2000" b="1" dirty="0"/>
              <a:t>1</a:t>
            </a:r>
            <a:r>
              <a:rPr lang="zh-CN" altLang="zh-CN" sz="2000" b="1" dirty="0"/>
              <a:t>分，共</a:t>
            </a:r>
            <a:r>
              <a:rPr lang="en-US" altLang="zh-CN" sz="2000" b="1" dirty="0"/>
              <a:t>10</a:t>
            </a:r>
            <a:r>
              <a:rPr lang="zh-CN" altLang="zh-CN" sz="2000" b="1" dirty="0" smtClean="0"/>
              <a:t>分</a:t>
            </a:r>
            <a:r>
              <a:rPr lang="zh-CN" altLang="en-US" sz="2000" b="1" dirty="0"/>
              <a:t>。</a:t>
            </a:r>
            <a:r>
              <a:rPr lang="zh-CN" altLang="en-US" sz="2000" b="1" dirty="0" smtClean="0"/>
              <a:t>在括号内，正确的画 √，错误的画</a:t>
            </a:r>
            <a:r>
              <a:rPr lang="az-Cyrl-AZ" altLang="zh-CN" sz="2000" b="1" dirty="0" smtClean="0"/>
              <a:t>Х</a:t>
            </a:r>
            <a:r>
              <a:rPr lang="zh-CN" altLang="zh-CN" sz="2000" b="1" dirty="0" smtClean="0"/>
              <a:t>）</a:t>
            </a:r>
            <a:endParaRPr lang="zh-CN" altLang="zh-CN" sz="2000" b="1" dirty="0"/>
          </a:p>
        </p:txBody>
      </p:sp>
      <p:sp>
        <p:nvSpPr>
          <p:cNvPr id="9" name="矩形 8"/>
          <p:cNvSpPr/>
          <p:nvPr/>
        </p:nvSpPr>
        <p:spPr>
          <a:xfrm>
            <a:off x="251520" y="1196752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/>
              <a:t>1.  (    </a:t>
            </a:r>
            <a:r>
              <a:rPr lang="en-US" altLang="zh-CN" sz="2000" b="1" dirty="0"/>
              <a:t>) </a:t>
            </a:r>
            <a:r>
              <a:rPr lang="zh-CN" altLang="zh-CN" sz="2000" b="1" dirty="0"/>
              <a:t>单件生产也可应用互换性原则。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 smtClean="0"/>
              <a:t>2.  (    </a:t>
            </a:r>
            <a:r>
              <a:rPr lang="en-US" altLang="zh-CN" sz="2000" b="1" dirty="0"/>
              <a:t>) </a:t>
            </a:r>
            <a:r>
              <a:rPr lang="zh-CN" altLang="zh-CN" sz="2000" b="1" dirty="0"/>
              <a:t>实际尺寸是通过测量获得的尺寸，因此它</a:t>
            </a:r>
            <a:r>
              <a:rPr lang="zh-CN" altLang="zh-CN" sz="2000" b="1" dirty="0" smtClean="0"/>
              <a:t>是</a:t>
            </a:r>
            <a:r>
              <a:rPr lang="zh-CN" altLang="en-US" sz="2000" b="1" dirty="0" smtClean="0"/>
              <a:t>被测零件</a:t>
            </a:r>
            <a:r>
              <a:rPr lang="zh-CN" altLang="zh-CN" sz="2000" b="1" dirty="0" smtClean="0"/>
              <a:t>尺寸</a:t>
            </a:r>
            <a:r>
              <a:rPr lang="zh-CN" altLang="zh-CN" sz="2000" b="1" dirty="0"/>
              <a:t>的真值。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 smtClean="0"/>
              <a:t>3. (     ) </a:t>
            </a:r>
            <a:r>
              <a:rPr lang="zh-CN" altLang="zh-CN" sz="2000" b="1" dirty="0"/>
              <a:t>未注公差尺寸就是该尺寸没有公差要求。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/>
              <a:t>4. </a:t>
            </a:r>
            <a:r>
              <a:rPr lang="en-US" altLang="zh-CN" sz="2000" b="1" dirty="0" smtClean="0"/>
              <a:t>(     ) </a:t>
            </a:r>
            <a:r>
              <a:rPr lang="zh-CN" altLang="zh-CN" sz="2000" b="1" dirty="0"/>
              <a:t>配合公差为允许间隙或过盈的变动量。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/>
              <a:t>5. </a:t>
            </a:r>
            <a:r>
              <a:rPr lang="en-US" altLang="zh-CN" sz="2000" b="1" dirty="0" smtClean="0"/>
              <a:t>(     ) </a:t>
            </a:r>
            <a:r>
              <a:rPr lang="zh-CN" altLang="zh-CN" sz="2000" b="1" dirty="0" smtClean="0"/>
              <a:t>对</a:t>
            </a:r>
            <a:r>
              <a:rPr lang="zh-CN" altLang="en-US" sz="2000" b="1" dirty="0" smtClean="0"/>
              <a:t>任何切削加工的零件，</a:t>
            </a:r>
            <a:r>
              <a:rPr lang="zh-CN" altLang="zh-CN" sz="2000" b="1" dirty="0" smtClean="0"/>
              <a:t>都是表面粗糙度</a:t>
            </a:r>
            <a:r>
              <a:rPr lang="zh-CN" altLang="en-US" sz="2000" b="1" dirty="0" smtClean="0"/>
              <a:t>轮廓</a:t>
            </a:r>
            <a:r>
              <a:rPr lang="zh-CN" altLang="zh-CN" sz="2000" b="1" dirty="0" smtClean="0"/>
              <a:t>的</a:t>
            </a:r>
            <a:r>
              <a:rPr lang="en-US" altLang="zh-CN" sz="2000" b="1" i="1" dirty="0"/>
              <a:t>Ra</a:t>
            </a:r>
            <a:r>
              <a:rPr lang="zh-CN" altLang="zh-CN" sz="2000" b="1" dirty="0"/>
              <a:t>值越小越好。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3"/>
              <p:cNvSpPr>
                <a:spLocks noChangeArrowheads="1"/>
              </p:cNvSpPr>
              <p:nvPr/>
            </p:nvSpPr>
            <p:spPr bwMode="auto">
              <a:xfrm>
                <a:off x="276400" y="3068960"/>
                <a:ext cx="8194872" cy="14689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1" dirty="0" smtClean="0"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6.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(    )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不经选择和修配就能装配的零件，就是具有互换性的零件。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lv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7.</a:t>
                </a:r>
                <a:r>
                  <a:rPr kumimoji="0" lang="en-US" altLang="zh-CN" sz="20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(    )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kumimoji="0" lang="el-GR" altLang="zh-CN" sz="20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40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𝐇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𝟖</m:t>
                        </m:r>
                      </m:num>
                      <m:den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𝐟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与</a:t>
                </a:r>
                <a:r>
                  <a:rPr lang="el-GR" altLang="zh-CN" sz="2000" b="1" i="1" dirty="0"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:r>
                  <a:rPr lang="en-US" altLang="zh-CN" sz="2000" b="1" dirty="0">
                    <a:latin typeface="Cambria Math"/>
                    <a:ea typeface="Cambria Math"/>
                    <a:cs typeface="Times New Roman" pitchFamily="18" charset="0"/>
                  </a:rPr>
                  <a:t>40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altLang="zh-CN" sz="2000" b="1" i="0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𝐅</m:t>
                        </m:r>
                        <m:r>
                          <a:rPr lang="en-US" altLang="zh-CN" sz="20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2000" b="1" i="0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𝐡</m:t>
                        </m:r>
                        <m:r>
                          <a:rPr lang="en-US" altLang="zh-CN" sz="2000" b="1" i="1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的配合性质相同（即配合的极限间隙（或过盈）</a:t>
                </a:r>
                <a:endPara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lvl="0" eaLnBrk="0" fontAlgn="base" hangingPunct="0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 dirty="0"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lang="en-US" altLang="zh-CN" sz="2000" b="1" dirty="0" smtClean="0">
                    <a:latin typeface="Arial" pitchFamily="34" charset="0"/>
                    <a:ea typeface="宋体" pitchFamily="2" charset="-122"/>
                  </a:rPr>
                  <a:t>            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值相同）。</a:t>
                </a:r>
                <a:endParaRPr kumimoji="0" lang="en-US" altLang="zh-CN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12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6400" y="3068960"/>
                <a:ext cx="8194872" cy="1468992"/>
              </a:xfrm>
              <a:prstGeom prst="rect">
                <a:avLst/>
              </a:prstGeom>
              <a:blipFill rotWithShape="1">
                <a:blip r:embed="rId2"/>
                <a:stretch>
                  <a:fillRect l="-743" r="-74" b="-332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306312" y="4523636"/>
            <a:ext cx="8514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8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.  (     </a:t>
            </a: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) 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平键为标准件，故平键与轴槽、轮毂槽的配合应选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基轴制配合。</a:t>
            </a:r>
            <a:endParaRPr lang="zh-CN" altLang="en-US" sz="2000" b="1" dirty="0">
              <a:latin typeface="Arial" pitchFamily="34" charset="0"/>
              <a:ea typeface="宋体" pitchFamily="2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9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. </a:t>
            </a:r>
            <a:r>
              <a:rPr lang="en-US" altLang="zh-CN" sz="2000" b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(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    </a:t>
            </a: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) </a:t>
            </a:r>
            <a:r>
              <a:rPr lang="zh-CN" altLang="en-US" sz="2000" b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齿坯是指轮齿加工前供制造齿轮用的工件。</a:t>
            </a:r>
            <a:endParaRPr lang="zh-CN" altLang="en-US" sz="2000" b="1" dirty="0">
              <a:latin typeface="Arial" pitchFamily="34" charset="0"/>
              <a:ea typeface="宋体" pitchFamily="2" charset="-122"/>
            </a:endParaRPr>
          </a:p>
          <a:p>
            <a:pPr lv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.</a:t>
            </a:r>
            <a:r>
              <a:rPr lang="en-US" altLang="zh-CN" sz="2000" b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r>
              <a:rPr lang="en-US" altLang="zh-CN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(  </a:t>
            </a:r>
            <a:r>
              <a:rPr lang="en-US" altLang="zh-CN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  ) </a:t>
            </a:r>
            <a:r>
              <a:rPr lang="zh-CN" altLang="en-US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在直线尺寸链的所有</a:t>
            </a: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各组成环</a:t>
            </a:r>
            <a:r>
              <a:rPr lang="zh-CN" altLang="en-US" sz="2000" b="1" dirty="0">
                <a:latin typeface="Times New Roman" pitchFamily="18" charset="0"/>
                <a:ea typeface="宋体" pitchFamily="2" charset="-122"/>
                <a:cs typeface="宋体" pitchFamily="2" charset="-122"/>
              </a:rPr>
              <a:t>中，封闭环的公差一定是最大的</a:t>
            </a:r>
            <a:r>
              <a:rPr lang="zh-CN" altLang="en-US" sz="20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。</a:t>
            </a:r>
            <a:endParaRPr lang="zh-CN" altLang="en-US" sz="2000" b="1" dirty="0"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609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9" grpId="0"/>
      <p:bldP spid="12" grpId="0"/>
      <p:bldP spid="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71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3"/>
              <p:cNvSpPr>
                <a:spLocks noChangeArrowheads="1"/>
              </p:cNvSpPr>
              <p:nvPr/>
            </p:nvSpPr>
            <p:spPr bwMode="auto">
              <a:xfrm>
                <a:off x="251520" y="418252"/>
                <a:ext cx="8712968" cy="18792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indent="26988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二</a:t>
                </a:r>
                <a:r>
                  <a:rPr kumimoji="0" 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、单项选择题（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每题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1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分，</a:t>
                </a:r>
                <a:r>
                  <a:rPr lang="zh-CN" altLang="zh-CN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共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10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分。</a:t>
                </a:r>
                <a:r>
                  <a:rPr lang="zh-CN" altLang="en-US" sz="2000" b="1" dirty="0" smtClean="0"/>
                  <a:t>把</a:t>
                </a:r>
                <a:r>
                  <a:rPr lang="zh-CN" altLang="en-US" sz="2000" b="1" dirty="0"/>
                  <a:t>选项中正确答案</a:t>
                </a:r>
                <a:r>
                  <a:rPr lang="zh-CN" altLang="en-US" sz="2000" b="1" dirty="0" smtClean="0"/>
                  <a:t>的代号填</a:t>
                </a:r>
                <a:r>
                  <a:rPr lang="zh-CN" altLang="en-US" sz="2000" b="1" dirty="0"/>
                  <a:t>在括号里</a:t>
                </a:r>
                <a:r>
                  <a:rPr lang="en-US" altLang="zh-CN" sz="2000" b="1" dirty="0"/>
                  <a:t>)</a:t>
                </a:r>
                <a:endParaRPr lang="zh-CN" altLang="en-US" sz="2000" b="1" dirty="0"/>
              </a:p>
              <a:p>
                <a:pPr marL="0" marR="0" lvl="0" indent="26988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黑体" pitchFamily="2" charset="-122"/>
                    <a:cs typeface="Times New Roman" pitchFamily="18" charset="0"/>
                  </a:rPr>
                  <a:t>  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1. 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保证互换性生产的基础是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(      )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  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marL="0" marR="0" lvl="0" indent="26988" algn="l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     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a.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现代化     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b.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标准化     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c.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大量生产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  <a:p>
                <a:pPr lvl="0" indent="26988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  2.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有两根轴，轴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1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𝒅</m:t>
                        </m:r>
                      </m:e>
                      <m:sub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𝟏</m:t>
                        </m:r>
                      </m:sub>
                    </m:sSub>
                  </m:oMath>
                </a14:m>
                <a:r>
                  <a:rPr kumimoji="0" lang="en-US" altLang="zh-CN" sz="2000" b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宋体" pitchFamily="2" charset="-122"/>
                  </a:rPr>
                  <a:t>=</a:t>
                </a:r>
                <a:r>
                  <a:rPr kumimoji="0" lang="en-US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宋体" pitchFamily="2" charset="-122"/>
                  </a:rPr>
                  <a:t> </a:t>
                </a:r>
                <a:r>
                  <a:rPr kumimoji="0" lang="el-GR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宋体" pitchFamily="2" charset="-122"/>
                  </a:rPr>
                  <a:t>ϕ</a:t>
                </a:r>
                <a:r>
                  <a:rPr kumimoji="0" lang="en-US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宋体" pitchFamily="2" charset="-122"/>
                  </a:rPr>
                  <a:t> 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宋体" pitchFamily="2" charset="-122"/>
                  </a:rPr>
                  <a:t>50mm 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𝑻</m:t>
                        </m:r>
                      </m:e>
                      <m:sub>
                        <m:sSub>
                          <m:sSubPr>
                            <m:ctrlPr>
                              <a:rPr kumimoji="0" lang="en-US" altLang="zh-CN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kumimoji="0" lang="en-US" altLang="zh-CN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  <m:t>𝒅</m:t>
                            </m:r>
                          </m:e>
                          <m:sub>
                            <m:r>
                              <a:rPr kumimoji="0" lang="en-US" altLang="zh-CN" sz="2000" b="1" i="1" u="none" strike="noStrike" cap="none" normalizeH="0" baseline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=25μm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。轴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2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：</a:t>
                </a:r>
                <a:r>
                  <a:rPr lang="el-GR" altLang="zh-CN" sz="2000" b="1" i="1" dirty="0" smtClean="0">
                    <a:solidFill>
                      <a:srgbClr val="000000"/>
                    </a:solidFill>
                    <a:latin typeface="Cambria Math"/>
                    <a:ea typeface="Cambria Math"/>
                    <a:cs typeface="宋体" pitchFamily="2" charset="-122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altLang="zh-CN" sz="2000" b="1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𝒅</m:t>
                        </m:r>
                      </m:e>
                      <m:sub>
                        <m:r>
                          <a:rPr lang="en-US" altLang="zh-CN" sz="2000" b="1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b>
                    </m:sSub>
                    <m:r>
                      <a:rPr lang="en-US" altLang="zh-CN" sz="2000" b="0" i="1" smtClean="0">
                        <a:solidFill>
                          <a:srgbClr val="000000"/>
                        </a:solidFill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l-GR" altLang="zh-CN" sz="2000" b="1" i="1" dirty="0" smtClean="0">
                    <a:solidFill>
                      <a:srgbClr val="000000"/>
                    </a:solidFill>
                    <a:latin typeface="Cambria Math"/>
                    <a:ea typeface="Cambria Math"/>
                    <a:cs typeface="宋体" pitchFamily="2" charset="-122"/>
                  </a:rPr>
                  <a:t>ϕ</a:t>
                </a:r>
                <a:r>
                  <a:rPr lang="en-US" altLang="zh-CN" sz="2000" b="1" i="1" dirty="0" smtClean="0">
                    <a:solidFill>
                      <a:srgbClr val="000000"/>
                    </a:solidFill>
                    <a:latin typeface="Cambria Math"/>
                    <a:ea typeface="Cambria Math"/>
                    <a:cs typeface="宋体" pitchFamily="2" charset="-122"/>
                  </a:rPr>
                  <a:t>  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Cambria Math"/>
                    <a:ea typeface="Cambria Math"/>
                    <a:cs typeface="宋体" pitchFamily="2" charset="-122"/>
                  </a:rPr>
                  <a:t>30mm 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Cambria Math"/>
                    <a:ea typeface="Cambria Math"/>
                    <a:cs typeface="宋体" pitchFamily="2" charset="-122"/>
                  </a:rPr>
                  <a:t>,</a:t>
                </a:r>
                <a:endParaRPr lang="en-US" altLang="zh-CN" sz="2000" b="1" dirty="0" smtClean="0">
                  <a:solidFill>
                    <a:srgbClr val="000000"/>
                  </a:solidFill>
                  <a:latin typeface="Cambria Math"/>
                  <a:ea typeface="Cambria Math"/>
                  <a:cs typeface="宋体" pitchFamily="2" charset="-122"/>
                </a:endParaRPr>
              </a:p>
              <a:p>
                <a:pPr lvl="0" indent="26988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Cambria Math"/>
                    <a:ea typeface="Cambria Math"/>
                  </a:rPr>
                  <a:t> 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Cambria Math"/>
                    <a:ea typeface="Cambria Math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altLang="zh-CN" sz="2000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</a:rPr>
                          <m:t>𝑻</m:t>
                        </m:r>
                      </m:e>
                      <m:sub>
                        <m:sSub>
                          <m:sSubPr>
                            <m:ctrlPr>
                              <a:rPr lang="en-US" altLang="zh-CN" sz="2000" b="1" i="1">
                                <a:solidFill>
                                  <a:srgbClr val="00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2000" b="1" i="1">
                                <a:solidFill>
                                  <a:srgbClr val="000000"/>
                                </a:solidFill>
                                <a:latin typeface="Cambria Math"/>
                                <a:ea typeface="Cambria Math"/>
                              </a:rPr>
                              <m:t>𝒅</m:t>
                            </m:r>
                          </m:e>
                          <m:sub>
                            <m:r>
                              <a:rPr lang="en-US" altLang="zh-CN" sz="2000" b="1" i="1" smtClean="0">
                                <a:solidFill>
                                  <a:srgbClr val="000000"/>
                                </a:solidFill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</m:sub>
                    </m:sSub>
                  </m:oMath>
                </a14:m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lang="en-US" altLang="zh-CN" sz="2000" b="1" dirty="0" smtClean="0">
                    <a:latin typeface="Arial" pitchFamily="34" charset="0"/>
                    <a:ea typeface="宋体" pitchFamily="2" charset="-122"/>
                  </a:rPr>
                  <a:t>=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lang="en-US" altLang="zh-CN" sz="2000" b="1" dirty="0" smtClean="0">
                    <a:latin typeface="Arial" pitchFamily="34" charset="0"/>
                    <a:ea typeface="宋体" pitchFamily="2" charset="-122"/>
                  </a:rPr>
                  <a:t>21μm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。查表确定这</a:t>
                </a:r>
                <a:r>
                  <a:rPr lang="zh-CN" altLang="zh-CN" sz="2000" b="1" dirty="0" smtClean="0"/>
                  <a:t>两</a:t>
                </a:r>
                <a:r>
                  <a:rPr lang="zh-CN" altLang="zh-CN" sz="2000" b="1" dirty="0"/>
                  <a:t>根轴加工的难易</a:t>
                </a:r>
                <a:r>
                  <a:rPr lang="zh-CN" altLang="zh-CN" sz="2000" b="1" dirty="0" smtClean="0"/>
                  <a:t>程度</a:t>
                </a:r>
                <a:r>
                  <a:rPr lang="en-US" altLang="zh-CN" sz="2000" b="1" dirty="0" smtClean="0"/>
                  <a:t>   (         </a:t>
                </a:r>
                <a:r>
                  <a:rPr lang="en-US" altLang="zh-CN" sz="2000" b="1" dirty="0"/>
                  <a:t>)</a:t>
                </a:r>
                <a:r>
                  <a:rPr lang="zh-CN" altLang="zh-CN" sz="2000" b="1" dirty="0"/>
                  <a:t>。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6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1520" y="418252"/>
                <a:ext cx="8712968" cy="1879232"/>
              </a:xfrm>
              <a:prstGeom prst="rect">
                <a:avLst/>
              </a:prstGeom>
              <a:blipFill rotWithShape="1">
                <a:blip r:embed="rId2"/>
                <a:stretch>
                  <a:fillRect l="-420" t="-2273" b="-357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76064" y="2288192"/>
            <a:ext cx="644420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相同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加工难于轴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   c.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加工难于轴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902" y="268830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 smtClean="0"/>
              <a:t>3.   </a:t>
            </a:r>
            <a:r>
              <a:rPr lang="zh-CN" altLang="zh-CN" sz="2000" b="1" dirty="0" smtClean="0"/>
              <a:t>表面粗糙度</a:t>
            </a:r>
            <a:r>
              <a:rPr lang="zh-CN" altLang="en-US" sz="2000" b="1" dirty="0" smtClean="0"/>
              <a:t>轮廓</a:t>
            </a:r>
            <a:r>
              <a:rPr lang="zh-CN" altLang="zh-CN" sz="2000" b="1" dirty="0" smtClean="0"/>
              <a:t>体现</a:t>
            </a:r>
            <a:r>
              <a:rPr lang="zh-CN" altLang="zh-CN" sz="2000" b="1" dirty="0"/>
              <a:t>零件表面</a:t>
            </a:r>
            <a:r>
              <a:rPr lang="zh-CN" altLang="zh-CN" sz="2000" b="1" dirty="0" smtClean="0"/>
              <a:t>的</a:t>
            </a:r>
            <a:r>
              <a:rPr lang="en-US" altLang="zh-CN" sz="2000" b="1" dirty="0" smtClean="0"/>
              <a:t> (       )</a:t>
            </a:r>
            <a:r>
              <a:rPr lang="zh-CN" altLang="zh-CN" sz="2000" b="1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 smtClean="0"/>
              <a:t>    a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尺寸误差</a:t>
            </a:r>
            <a:r>
              <a:rPr lang="en-US" altLang="zh-CN" sz="2000" b="1" dirty="0"/>
              <a:t>   b.</a:t>
            </a:r>
            <a:r>
              <a:rPr lang="zh-CN" altLang="zh-CN" sz="2000" b="1" dirty="0"/>
              <a:t>宏观几何形状误差</a:t>
            </a:r>
            <a:r>
              <a:rPr lang="en-US" altLang="zh-CN" sz="2000" b="1" dirty="0"/>
              <a:t>   c.</a:t>
            </a:r>
            <a:r>
              <a:rPr lang="zh-CN" altLang="zh-CN" sz="2000" b="1" dirty="0"/>
              <a:t>微观几何形状误差</a:t>
            </a:r>
          </a:p>
        </p:txBody>
      </p:sp>
      <p:sp>
        <p:nvSpPr>
          <p:cNvPr id="2" name="矩形 1"/>
          <p:cNvSpPr/>
          <p:nvPr/>
        </p:nvSpPr>
        <p:spPr>
          <a:xfrm>
            <a:off x="395536" y="3480390"/>
            <a:ext cx="6858000" cy="778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/>
              <a:t>4. </a:t>
            </a:r>
            <a:r>
              <a:rPr lang="zh-CN" altLang="zh-CN" b="1" dirty="0" smtClean="0"/>
              <a:t>平键</a:t>
            </a:r>
            <a:r>
              <a:rPr lang="zh-CN" altLang="en-US" b="1" dirty="0" smtClean="0"/>
              <a:t>与轴槽及轮毂槽</a:t>
            </a:r>
            <a:r>
              <a:rPr lang="zh-CN" altLang="zh-CN" b="1" dirty="0" smtClean="0"/>
              <a:t>的</a:t>
            </a:r>
            <a:r>
              <a:rPr lang="zh-CN" altLang="zh-CN" b="1" dirty="0"/>
              <a:t>配合尺寸</a:t>
            </a:r>
            <a:r>
              <a:rPr lang="zh-CN" altLang="zh-CN" b="1" dirty="0" smtClean="0"/>
              <a:t>是</a:t>
            </a:r>
            <a:r>
              <a:rPr lang="en-US" altLang="zh-CN" b="1" dirty="0" smtClean="0"/>
              <a:t>  (       </a:t>
            </a:r>
            <a:r>
              <a:rPr lang="en-US" altLang="zh-CN" b="1" dirty="0"/>
              <a:t>)</a:t>
            </a:r>
            <a:r>
              <a:rPr lang="zh-CN" altLang="zh-CN" b="1" dirty="0"/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b="1" dirty="0" smtClean="0"/>
              <a:t>      a</a:t>
            </a:r>
            <a:r>
              <a:rPr lang="en-US" altLang="zh-CN" b="1" dirty="0"/>
              <a:t>.</a:t>
            </a:r>
            <a:r>
              <a:rPr lang="zh-CN" altLang="zh-CN" b="1" dirty="0"/>
              <a:t>宽度</a:t>
            </a:r>
            <a:r>
              <a:rPr lang="en-US" altLang="zh-CN" b="1" dirty="0"/>
              <a:t>  b.</a:t>
            </a:r>
            <a:r>
              <a:rPr lang="zh-CN" altLang="zh-CN" b="1" dirty="0"/>
              <a:t>高度</a:t>
            </a:r>
            <a:r>
              <a:rPr lang="en-US" altLang="zh-CN" b="1" dirty="0"/>
              <a:t>   c.</a:t>
            </a:r>
            <a:r>
              <a:rPr lang="zh-CN" altLang="zh-CN" b="1" dirty="0"/>
              <a:t>长度。</a:t>
            </a:r>
          </a:p>
        </p:txBody>
      </p:sp>
      <p:sp>
        <p:nvSpPr>
          <p:cNvPr id="3" name="矩形 2"/>
          <p:cNvSpPr/>
          <p:nvPr/>
        </p:nvSpPr>
        <p:spPr>
          <a:xfrm>
            <a:off x="395536" y="4272478"/>
            <a:ext cx="824440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/>
              <a:t>5. </a:t>
            </a:r>
            <a:r>
              <a:rPr lang="zh-CN" altLang="en-US" b="1" dirty="0"/>
              <a:t>普通 </a:t>
            </a:r>
            <a:r>
              <a:rPr lang="zh-CN" altLang="zh-CN" b="1" dirty="0"/>
              <a:t>螺纹标准中规定了</a:t>
            </a:r>
            <a:r>
              <a:rPr lang="en-US" altLang="zh-CN" b="1" dirty="0"/>
              <a:t>(     )</a:t>
            </a:r>
            <a:r>
              <a:rPr lang="zh-CN" altLang="zh-CN" b="1" dirty="0"/>
              <a:t>，用来</a:t>
            </a:r>
            <a:r>
              <a:rPr lang="zh-CN" altLang="en-US" b="1" dirty="0"/>
              <a:t>控制</a:t>
            </a:r>
            <a:r>
              <a:rPr lang="zh-CN" altLang="zh-CN" b="1" dirty="0"/>
              <a:t>中径偏差、螺距累积偏差和牙侧</a:t>
            </a:r>
            <a:endParaRPr lang="en-US" altLang="zh-CN" b="1" dirty="0"/>
          </a:p>
          <a:p>
            <a:pPr>
              <a:lnSpc>
                <a:spcPct val="130000"/>
              </a:lnSpc>
            </a:pPr>
            <a:r>
              <a:rPr lang="en-US" altLang="zh-CN" b="1" dirty="0"/>
              <a:t>    </a:t>
            </a:r>
            <a:r>
              <a:rPr lang="zh-CN" altLang="zh-CN" b="1" dirty="0"/>
              <a:t>角偏差这三个实际要素的偏差。</a:t>
            </a:r>
          </a:p>
          <a:p>
            <a:pPr>
              <a:lnSpc>
                <a:spcPct val="130000"/>
              </a:lnSpc>
            </a:pPr>
            <a:r>
              <a:rPr lang="en-US" altLang="zh-CN" b="1" dirty="0"/>
              <a:t>     a.</a:t>
            </a:r>
            <a:r>
              <a:rPr lang="zh-CN" altLang="zh-CN" b="1" dirty="0"/>
              <a:t>中径（综合）公差</a:t>
            </a:r>
            <a:r>
              <a:rPr lang="en-US" altLang="zh-CN" b="1" dirty="0"/>
              <a:t>   b.</a:t>
            </a:r>
            <a:r>
              <a:rPr lang="zh-CN" altLang="zh-CN" b="1" dirty="0"/>
              <a:t>螺距公差</a:t>
            </a:r>
            <a:r>
              <a:rPr lang="en-US" altLang="zh-CN" b="1" dirty="0"/>
              <a:t>   c.</a:t>
            </a:r>
            <a:r>
              <a:rPr lang="zh-CN" altLang="zh-CN" b="1" dirty="0"/>
              <a:t>牙侧角公差</a:t>
            </a:r>
          </a:p>
          <a:p>
            <a:pPr>
              <a:lnSpc>
                <a:spcPct val="130000"/>
              </a:lnSpc>
            </a:pPr>
            <a:r>
              <a:rPr lang="en-US" altLang="zh-CN" b="1" dirty="0"/>
              <a:t>6. </a:t>
            </a:r>
            <a:r>
              <a:rPr lang="zh-CN" altLang="en-US" b="1" dirty="0"/>
              <a:t>在</a:t>
            </a:r>
            <a:r>
              <a:rPr lang="zh-CN" altLang="en-US" b="1" dirty="0" smtClean="0"/>
              <a:t>圆柱齿轮标准</a:t>
            </a:r>
            <a:r>
              <a:rPr lang="zh-CN" altLang="zh-CN" b="1" dirty="0" smtClean="0"/>
              <a:t>中</a:t>
            </a:r>
            <a:r>
              <a:rPr lang="zh-CN" altLang="zh-CN" b="1" dirty="0"/>
              <a:t>，规定侧隙的目的是</a:t>
            </a:r>
            <a:r>
              <a:rPr lang="en-US" altLang="zh-CN" b="1" dirty="0"/>
              <a:t>(        )</a:t>
            </a:r>
            <a:r>
              <a:rPr lang="zh-CN" altLang="zh-CN" b="1" dirty="0"/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b="1" dirty="0"/>
              <a:t>  a.</a:t>
            </a:r>
            <a:r>
              <a:rPr lang="zh-CN" altLang="zh-CN" b="1" dirty="0"/>
              <a:t>便于测量</a:t>
            </a:r>
            <a:r>
              <a:rPr lang="en-US" altLang="zh-CN" b="1" dirty="0"/>
              <a:t>  b.</a:t>
            </a:r>
            <a:r>
              <a:rPr lang="zh-CN" altLang="zh-CN" b="1" dirty="0"/>
              <a:t>便于拆装</a:t>
            </a:r>
            <a:r>
              <a:rPr lang="en-US" altLang="zh-CN" b="1" dirty="0"/>
              <a:t>  c.</a:t>
            </a:r>
            <a:r>
              <a:rPr lang="zh-CN" altLang="zh-CN" b="1" dirty="0"/>
              <a:t>为了补偿升温引起的变形和保证润滑等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87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2" grpId="0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817" y="984210"/>
            <a:ext cx="835292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7</a:t>
            </a:r>
            <a:r>
              <a:rPr lang="en-US" altLang="zh-CN" sz="2000" b="1" dirty="0"/>
              <a:t>. </a:t>
            </a:r>
            <a:r>
              <a:rPr lang="zh-CN" altLang="zh-CN" sz="2000" b="1" dirty="0" smtClean="0"/>
              <a:t>用</a:t>
            </a:r>
            <a:r>
              <a:rPr lang="zh-CN" altLang="en-US" sz="2000" b="1" dirty="0" smtClean="0"/>
              <a:t>完全互换法</a:t>
            </a:r>
            <a:r>
              <a:rPr lang="zh-CN" altLang="zh-CN" sz="2000" b="1" dirty="0" smtClean="0"/>
              <a:t>解</a:t>
            </a:r>
            <a:r>
              <a:rPr lang="zh-CN" altLang="zh-CN" sz="2000" b="1" dirty="0"/>
              <a:t>尺寸链时，封闭环公差等于</a:t>
            </a:r>
            <a:r>
              <a:rPr lang="en-US" altLang="zh-CN" sz="2000" b="1" dirty="0"/>
              <a:t>(   </a:t>
            </a:r>
            <a:r>
              <a:rPr lang="en-US" altLang="zh-CN" sz="2000" b="1" dirty="0" smtClean="0"/>
              <a:t>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。</a:t>
            </a:r>
            <a:r>
              <a:rPr lang="en-US" altLang="zh-CN" sz="2000" b="1" dirty="0"/>
              <a:t>  </a:t>
            </a:r>
            <a:endParaRPr lang="zh-CN" altLang="zh-CN" sz="2000" b="1" dirty="0"/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a.</a:t>
            </a:r>
            <a:r>
              <a:rPr lang="zh-CN" altLang="zh-CN" sz="2000" b="1" dirty="0"/>
              <a:t>所有增环与所有减环的公差之和</a:t>
            </a:r>
            <a:r>
              <a:rPr lang="en-US" altLang="zh-CN" sz="2000" b="1" dirty="0"/>
              <a:t>  b.</a:t>
            </a:r>
            <a:r>
              <a:rPr lang="zh-CN" altLang="zh-CN" sz="2000" b="1" dirty="0"/>
              <a:t>所有增环与所有减环的公差之差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c.</a:t>
            </a:r>
            <a:r>
              <a:rPr lang="zh-CN" altLang="zh-CN" sz="2000" b="1" dirty="0"/>
              <a:t>所有的增环公差之和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8. </a:t>
            </a:r>
            <a:r>
              <a:rPr lang="zh-CN" altLang="zh-CN" sz="2000" b="1" dirty="0"/>
              <a:t>用立式光学计测量轴的尺寸，属于</a:t>
            </a:r>
            <a:r>
              <a:rPr lang="en-US" altLang="zh-CN" sz="2000" b="1" dirty="0"/>
              <a:t>(   </a:t>
            </a:r>
            <a:r>
              <a:rPr lang="en-US" altLang="zh-CN" sz="2000" b="1" dirty="0" smtClean="0"/>
              <a:t>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测量方法。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 smtClean="0"/>
              <a:t>    a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绝对测量</a:t>
            </a:r>
            <a:r>
              <a:rPr lang="en-US" altLang="zh-CN" sz="2000" b="1" dirty="0"/>
              <a:t>   b.</a:t>
            </a:r>
            <a:r>
              <a:rPr lang="zh-CN" altLang="zh-CN" sz="2000" b="1" dirty="0"/>
              <a:t>非接触测量</a:t>
            </a:r>
            <a:r>
              <a:rPr lang="en-US" altLang="zh-CN" sz="2000" b="1" dirty="0"/>
              <a:t>   </a:t>
            </a:r>
            <a:r>
              <a:rPr lang="en-US" altLang="zh-CN" sz="2000" b="1" dirty="0" smtClean="0"/>
              <a:t>c.</a:t>
            </a:r>
            <a:r>
              <a:rPr lang="zh-CN" altLang="zh-CN" sz="2000" b="1" dirty="0" smtClean="0"/>
              <a:t>相对</a:t>
            </a:r>
            <a:r>
              <a:rPr lang="zh-CN" altLang="zh-CN" sz="2000" b="1" dirty="0"/>
              <a:t>测量</a:t>
            </a:r>
          </a:p>
        </p:txBody>
      </p:sp>
      <p:sp>
        <p:nvSpPr>
          <p:cNvPr id="7" name="矩形 6"/>
          <p:cNvSpPr/>
          <p:nvPr/>
        </p:nvSpPr>
        <p:spPr>
          <a:xfrm>
            <a:off x="397843" y="3000434"/>
            <a:ext cx="86386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9. </a:t>
            </a:r>
            <a:r>
              <a:rPr lang="zh-CN" altLang="en-US" sz="2000" b="1" dirty="0" smtClean="0"/>
              <a:t>滚动轴承</a:t>
            </a:r>
            <a:r>
              <a:rPr lang="zh-CN" altLang="zh-CN" sz="2000" b="1" dirty="0" smtClean="0"/>
              <a:t>内圈与</a:t>
            </a:r>
            <a:r>
              <a:rPr lang="zh-CN" altLang="en-US" sz="2000" b="1" dirty="0" smtClean="0"/>
              <a:t>轴颈</a:t>
            </a:r>
            <a:r>
              <a:rPr lang="zh-CN" altLang="zh-CN" sz="2000" b="1" dirty="0" smtClean="0"/>
              <a:t>的</a:t>
            </a:r>
            <a:r>
              <a:rPr lang="zh-CN" altLang="zh-CN" sz="2000" b="1" dirty="0"/>
              <a:t>配合采用</a:t>
            </a:r>
            <a:r>
              <a:rPr lang="en-US" altLang="zh-CN" sz="2000" b="1" dirty="0"/>
              <a:t>(  </a:t>
            </a:r>
            <a:r>
              <a:rPr lang="en-US" altLang="zh-CN" sz="2000" b="1" dirty="0" smtClean="0"/>
              <a:t>   )</a:t>
            </a:r>
            <a:r>
              <a:rPr lang="zh-CN" altLang="zh-CN" sz="2000" b="1" dirty="0" smtClean="0"/>
              <a:t>；</a:t>
            </a:r>
            <a:r>
              <a:rPr lang="zh-CN" altLang="en-US" sz="2000" b="1" dirty="0" smtClean="0"/>
              <a:t>其</a:t>
            </a:r>
            <a:r>
              <a:rPr lang="zh-CN" altLang="zh-CN" sz="2000" b="1" dirty="0" smtClean="0"/>
              <a:t>外圈</a:t>
            </a:r>
            <a:r>
              <a:rPr lang="zh-CN" altLang="zh-CN" sz="2000" b="1" dirty="0"/>
              <a:t>与基座孔的配合采用</a:t>
            </a:r>
            <a:r>
              <a:rPr lang="en-US" altLang="zh-CN" sz="2000" b="1" dirty="0"/>
              <a:t>( </a:t>
            </a:r>
            <a:r>
              <a:rPr lang="en-US" altLang="zh-CN" sz="2000" b="1" dirty="0" smtClean="0"/>
              <a:t>      </a:t>
            </a:r>
            <a:r>
              <a:rPr lang="en-US" altLang="zh-CN" sz="2000" b="1" dirty="0"/>
              <a:t>)</a:t>
            </a:r>
            <a:r>
              <a:rPr lang="zh-CN" altLang="zh-CN" sz="2000" b="1" dirty="0"/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   a.</a:t>
            </a:r>
            <a:r>
              <a:rPr lang="zh-CN" altLang="zh-CN" sz="2000" b="1" dirty="0"/>
              <a:t>基孔制  </a:t>
            </a:r>
            <a:r>
              <a:rPr lang="en-US" altLang="zh-CN" sz="2000" b="1" dirty="0"/>
              <a:t> b.</a:t>
            </a:r>
            <a:r>
              <a:rPr lang="zh-CN" altLang="zh-CN" sz="2000" b="1" dirty="0" smtClean="0"/>
              <a:t>基轴制</a:t>
            </a:r>
            <a:r>
              <a:rPr lang="en-US" altLang="zh-CN" sz="2000" b="1" dirty="0" smtClean="0"/>
              <a:t>     c. </a:t>
            </a:r>
            <a:r>
              <a:rPr lang="zh-CN" altLang="en-US" sz="2000" b="1" dirty="0" smtClean="0"/>
              <a:t>非基准制</a:t>
            </a:r>
            <a:endParaRPr lang="zh-CN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413817" y="3864530"/>
            <a:ext cx="792088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10. </a:t>
            </a:r>
            <a:r>
              <a:rPr lang="zh-CN" altLang="zh-CN" sz="2000" b="1" dirty="0"/>
              <a:t>配合是对</a:t>
            </a:r>
            <a:r>
              <a:rPr lang="en-US" altLang="zh-CN" sz="2000" b="1" dirty="0"/>
              <a:t>(  )</a:t>
            </a:r>
            <a:r>
              <a:rPr lang="zh-CN" altLang="zh-CN" sz="2000" b="1" dirty="0"/>
              <a:t>孔和轴零件而言</a:t>
            </a:r>
            <a:r>
              <a:rPr lang="zh-CN" altLang="zh-CN" sz="2000" b="1" dirty="0" smtClean="0"/>
              <a:t>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？</a:t>
            </a:r>
            <a:r>
              <a:rPr lang="zh-CN" altLang="zh-CN" sz="2000" b="1" dirty="0" smtClean="0"/>
              <a:t>。 </a:t>
            </a:r>
            <a:endParaRPr lang="zh-CN" altLang="zh-CN" sz="2000" b="1" dirty="0"/>
          </a:p>
          <a:p>
            <a:pPr>
              <a:lnSpc>
                <a:spcPct val="130000"/>
              </a:lnSpc>
            </a:pPr>
            <a:r>
              <a:rPr lang="en-US" altLang="zh-CN" sz="2000" b="1" dirty="0" smtClean="0"/>
              <a:t>   </a:t>
            </a:r>
            <a:r>
              <a:rPr lang="en-US" altLang="zh-CN" sz="2000" b="1" dirty="0"/>
              <a:t>a</a:t>
            </a:r>
            <a:r>
              <a:rPr lang="en-US" altLang="zh-CN" sz="2000" b="1" dirty="0" smtClean="0"/>
              <a:t>.</a:t>
            </a:r>
            <a:r>
              <a:rPr lang="zh-CN" altLang="en-US" sz="2000" b="1" dirty="0" smtClean="0"/>
              <a:t>单个孔与轴的配合   </a:t>
            </a:r>
            <a:r>
              <a:rPr lang="en-US" altLang="zh-CN" sz="2000" b="1" dirty="0" smtClean="0"/>
              <a:t>  </a:t>
            </a:r>
            <a:r>
              <a:rPr lang="en-US" altLang="zh-CN" sz="2000" b="1" dirty="0"/>
              <a:t>b.</a:t>
            </a:r>
            <a:r>
              <a:rPr lang="zh-CN" altLang="zh-CN" sz="2000" b="1" dirty="0"/>
              <a:t>一批</a:t>
            </a:r>
            <a:r>
              <a:rPr lang="en-US" altLang="zh-CN" sz="2000" b="1" dirty="0"/>
              <a:t>  </a:t>
            </a:r>
            <a:r>
              <a:rPr lang="zh-CN" altLang="en-US" sz="2000" b="1" dirty="0" smtClean="0"/>
              <a:t>孔、轴的配合    </a:t>
            </a:r>
            <a:r>
              <a:rPr lang="en-US" altLang="zh-CN" sz="2000" b="1" dirty="0" smtClean="0"/>
              <a:t>c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一批中</a:t>
            </a:r>
            <a:r>
              <a:rPr lang="zh-CN" altLang="zh-CN" sz="2000" b="1" dirty="0" smtClean="0"/>
              <a:t>的</a:t>
            </a:r>
            <a:r>
              <a:rPr lang="zh-CN" altLang="en-US" sz="2000" b="1" dirty="0" smtClean="0"/>
              <a:t>某</a:t>
            </a:r>
            <a:r>
              <a:rPr lang="zh-CN" altLang="zh-CN" sz="2000" b="1" dirty="0" smtClean="0"/>
              <a:t>一</a:t>
            </a:r>
            <a:r>
              <a:rPr lang="zh-CN" altLang="en-US" sz="2000" b="1" dirty="0" smtClean="0"/>
              <a:t>孔、</a:t>
            </a:r>
            <a:endParaRPr lang="en-US" altLang="zh-CN" sz="2000" b="1" dirty="0" smtClean="0"/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</a:t>
            </a:r>
            <a:r>
              <a:rPr lang="zh-CN" altLang="en-US" sz="2000" b="1" dirty="0" smtClean="0"/>
              <a:t> 轴的配合。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4244211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73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1520" y="480154"/>
            <a:ext cx="52736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/>
              <a:t>三</a:t>
            </a:r>
            <a:r>
              <a:rPr lang="zh-CN" altLang="en-US" sz="2000" b="1" dirty="0" smtClean="0"/>
              <a:t>、</a:t>
            </a:r>
            <a:r>
              <a:rPr lang="zh-CN" altLang="zh-CN" sz="2000" b="1" dirty="0" smtClean="0"/>
              <a:t>填空</a:t>
            </a:r>
            <a:r>
              <a:rPr lang="zh-CN" altLang="zh-CN" sz="2000" b="1" dirty="0"/>
              <a:t>题（共</a:t>
            </a:r>
            <a:r>
              <a:rPr lang="en-US" altLang="zh-CN" sz="2000" b="1" dirty="0" smtClean="0"/>
              <a:t>13</a:t>
            </a:r>
            <a:r>
              <a:rPr lang="zh-CN" altLang="zh-CN" sz="2000" b="1" dirty="0" smtClean="0"/>
              <a:t>分</a:t>
            </a:r>
            <a:r>
              <a:rPr lang="zh-CN" altLang="zh-CN" sz="2000" b="1" dirty="0"/>
              <a:t>，每</a:t>
            </a:r>
            <a:r>
              <a:rPr lang="zh-CN" altLang="zh-CN" sz="2000" b="1" dirty="0" smtClean="0"/>
              <a:t>空</a:t>
            </a:r>
            <a:r>
              <a:rPr lang="en-US" altLang="zh-CN" sz="2000" b="1" dirty="0" smtClean="0"/>
              <a:t>0.5</a:t>
            </a:r>
            <a:r>
              <a:rPr lang="zh-CN" altLang="zh-CN" sz="2000" b="1" dirty="0" smtClean="0"/>
              <a:t>分</a:t>
            </a:r>
            <a:r>
              <a:rPr lang="zh-CN" altLang="zh-CN" sz="2000" b="1" dirty="0"/>
              <a:t>）</a:t>
            </a:r>
            <a:endParaRPr lang="zh-CN" altLang="zh-CN" sz="2000" dirty="0"/>
          </a:p>
        </p:txBody>
      </p:sp>
      <p:sp>
        <p:nvSpPr>
          <p:cNvPr id="2" name="矩形 1"/>
          <p:cNvSpPr/>
          <p:nvPr/>
        </p:nvSpPr>
        <p:spPr>
          <a:xfrm>
            <a:off x="344660" y="912202"/>
            <a:ext cx="833179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 smtClean="0"/>
              <a:t>1. </a:t>
            </a:r>
            <a:r>
              <a:rPr lang="zh-CN" altLang="zh-CN" sz="2000" b="1" dirty="0" smtClean="0"/>
              <a:t>按</a:t>
            </a:r>
            <a:r>
              <a:rPr lang="zh-CN" altLang="zh-CN" sz="2000" b="1" dirty="0"/>
              <a:t>对产品零件的互换性程度，互换性可分为</a:t>
            </a:r>
            <a:r>
              <a:rPr lang="en-US" altLang="zh-CN" sz="2000" b="1" dirty="0"/>
              <a:t>__________</a:t>
            </a:r>
            <a:r>
              <a:rPr lang="zh-CN" altLang="zh-CN" sz="2000" b="1" dirty="0"/>
              <a:t>和</a:t>
            </a:r>
            <a:r>
              <a:rPr lang="en-US" altLang="zh-CN" sz="2000" b="1" dirty="0" smtClean="0"/>
              <a:t>__________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   </a:t>
            </a:r>
            <a:r>
              <a:rPr lang="zh-CN" altLang="zh-CN" sz="2000" b="1" dirty="0" smtClean="0"/>
              <a:t>两种</a:t>
            </a:r>
            <a:r>
              <a:rPr lang="zh-CN" altLang="zh-CN" sz="2000" b="1" dirty="0"/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2</a:t>
            </a:r>
            <a:r>
              <a:rPr lang="en-US" altLang="zh-CN" sz="2000" b="1" dirty="0" smtClean="0"/>
              <a:t>. </a:t>
            </a:r>
            <a:r>
              <a:rPr lang="zh-CN" altLang="en-US" sz="2000" b="1" dirty="0" smtClean="0"/>
              <a:t>某孔、轴的公称尺寸和配合代号为</a:t>
            </a:r>
            <a:r>
              <a:rPr lang="el-GR" altLang="zh-CN" sz="2000" b="1" i="1" dirty="0" smtClean="0">
                <a:latin typeface="Batang" pitchFamily="18" charset="-127"/>
                <a:ea typeface="Batang" pitchFamily="18" charset="-127"/>
              </a:rPr>
              <a:t>Φ</a:t>
            </a:r>
            <a:r>
              <a:rPr lang="en-US" altLang="zh-CN" sz="2000" b="1" i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altLang="zh-CN" sz="2000" b="1" dirty="0" smtClean="0"/>
              <a:t>50JS7</a:t>
            </a:r>
            <a:r>
              <a:rPr lang="zh-CN" altLang="zh-CN" sz="2000" b="1" dirty="0"/>
              <a:t>／</a:t>
            </a:r>
            <a:r>
              <a:rPr lang="en-US" altLang="zh-CN" sz="2000" b="1" dirty="0" smtClean="0"/>
              <a:t>h6 </a:t>
            </a:r>
            <a:r>
              <a:rPr lang="zh-CN" altLang="en-US" sz="2000" b="1" dirty="0" smtClean="0"/>
              <a:t>，则其配合</a:t>
            </a:r>
            <a:r>
              <a:rPr lang="zh-CN" altLang="zh-CN" sz="2000" b="1" dirty="0" smtClean="0"/>
              <a:t>为基</a:t>
            </a:r>
            <a:endParaRPr lang="en-US" altLang="zh-CN" sz="2000" b="1" dirty="0" smtClean="0"/>
          </a:p>
          <a:p>
            <a:pPr>
              <a:lnSpc>
                <a:spcPct val="130000"/>
              </a:lnSpc>
            </a:pPr>
            <a:r>
              <a:rPr lang="en-US" altLang="zh-CN" sz="2000" b="1" dirty="0"/>
              <a:t> </a:t>
            </a:r>
            <a:r>
              <a:rPr lang="en-US" altLang="zh-CN" sz="2000" b="1" dirty="0" smtClean="0"/>
              <a:t>    _________</a:t>
            </a:r>
            <a:r>
              <a:rPr lang="zh-CN" altLang="zh-CN" sz="2000" b="1" dirty="0"/>
              <a:t>制</a:t>
            </a:r>
            <a:r>
              <a:rPr lang="en-US" altLang="zh-CN" sz="2000" b="1" dirty="0"/>
              <a:t>___________</a:t>
            </a:r>
            <a:r>
              <a:rPr lang="zh-CN" altLang="zh-CN" sz="2000" b="1" dirty="0"/>
              <a:t>配合。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19" y="2729265"/>
            <a:ext cx="8712969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938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3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.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普通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螺纹的公称尺寸为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，螺距为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，粗牙螺纹，中径和顶径的公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7938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差带都为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6g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，旋合长度为中等旋合，右旋，其螺纹标记为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7938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__________________________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4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齿轮传动的四项使用要求是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、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____________________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_________________________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344659" y="4944650"/>
                <a:ext cx="8619829" cy="12926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000" b="1" dirty="0" smtClean="0"/>
                  <a:t>5.</a:t>
                </a:r>
                <a:r>
                  <a:rPr lang="en-US" altLang="zh-CN" sz="2000" b="1" i="1" dirty="0" smtClean="0"/>
                  <a:t> </a:t>
                </a:r>
                <a:r>
                  <a:rPr lang="zh-CN" altLang="en-US" sz="2000" b="1" dirty="0" smtClean="0"/>
                  <a:t>齿轮齿距累积总偏差</a:t>
                </a:r>
                <a:r>
                  <a:rPr lang="en-US" altLang="zh-CN" sz="2000" b="1" i="1" dirty="0" smtClean="0"/>
                  <a:t>F</a:t>
                </a:r>
                <a:r>
                  <a:rPr lang="en-US" altLang="zh-CN" sz="2000" b="1" baseline="-25000" dirty="0" smtClean="0"/>
                  <a:t>P</a:t>
                </a:r>
                <a:r>
                  <a:rPr lang="zh-CN" altLang="zh-CN" sz="2000" b="1" dirty="0" smtClean="0"/>
                  <a:t>主要</a:t>
                </a:r>
                <a:r>
                  <a:rPr lang="zh-CN" altLang="en-US" sz="2000" b="1" dirty="0" smtClean="0"/>
                  <a:t>评定</a:t>
                </a:r>
                <a:r>
                  <a:rPr lang="zh-CN" altLang="zh-CN" sz="2000" b="1" dirty="0" smtClean="0"/>
                  <a:t>齿轮</a:t>
                </a:r>
                <a:r>
                  <a:rPr lang="zh-CN" altLang="zh-CN" sz="2000" b="1" dirty="0"/>
                  <a:t>传递运动</a:t>
                </a:r>
                <a:r>
                  <a:rPr lang="en-US" altLang="zh-CN" sz="2000" b="1" dirty="0"/>
                  <a:t>___________</a:t>
                </a:r>
                <a:r>
                  <a:rPr lang="zh-CN" altLang="zh-CN" sz="2000" b="1" dirty="0"/>
                  <a:t>性</a:t>
                </a:r>
                <a:r>
                  <a:rPr lang="zh-CN" altLang="zh-CN" sz="2000" b="1" dirty="0" smtClean="0"/>
                  <a:t>，</a:t>
                </a:r>
                <a:r>
                  <a:rPr lang="zh-CN" altLang="en-US" sz="2000" b="1" dirty="0" smtClean="0"/>
                  <a:t>单个齿</a:t>
                </a:r>
                <a:endParaRPr lang="en-US" altLang="zh-CN" sz="2000" b="1" dirty="0" smtClean="0"/>
              </a:p>
              <a:p>
                <a:pPr>
                  <a:lnSpc>
                    <a:spcPct val="13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 </a:t>
                </a:r>
                <a:r>
                  <a:rPr lang="zh-CN" altLang="en-US" sz="2000" b="1" dirty="0" smtClean="0"/>
                  <a:t>距偏差</a:t>
                </a:r>
                <a:r>
                  <a:rPr lang="en-US" altLang="zh-CN" sz="2000" b="1" i="1" dirty="0" err="1" smtClean="0"/>
                  <a:t>f</a:t>
                </a:r>
                <a:r>
                  <a:rPr lang="en-US" altLang="zh-CN" sz="2000" b="1" baseline="-25000" dirty="0" err="1" smtClean="0"/>
                  <a:t>Pt</a:t>
                </a:r>
                <a:r>
                  <a:rPr lang="zh-CN" altLang="zh-CN" sz="2000" b="1" dirty="0" smtClean="0"/>
                  <a:t>主要</a:t>
                </a:r>
                <a:r>
                  <a:rPr lang="zh-CN" altLang="en-US" sz="2000" b="1" dirty="0" smtClean="0"/>
                  <a:t>评定</a:t>
                </a:r>
                <a:r>
                  <a:rPr lang="zh-CN" altLang="zh-CN" sz="2000" b="1" dirty="0" smtClean="0"/>
                  <a:t>齿轮传动</a:t>
                </a:r>
                <a:r>
                  <a:rPr lang="zh-CN" altLang="zh-CN" sz="2000" b="1" dirty="0"/>
                  <a:t>的</a:t>
                </a:r>
                <a:r>
                  <a:rPr lang="en-US" altLang="zh-CN" sz="2000" b="1" dirty="0"/>
                  <a:t>____________</a:t>
                </a:r>
                <a:r>
                  <a:rPr lang="zh-CN" altLang="zh-CN" sz="2000" b="1" dirty="0"/>
                  <a:t>性</a:t>
                </a:r>
                <a:r>
                  <a:rPr lang="zh-CN" altLang="zh-CN" sz="2000" b="1" dirty="0" smtClean="0"/>
                  <a:t>，</a:t>
                </a:r>
                <a:r>
                  <a:rPr lang="zh-CN" altLang="en-US" sz="2000" b="1" dirty="0" smtClean="0"/>
                  <a:t>螺旋线总偏差</a:t>
                </a:r>
                <a:r>
                  <a:rPr lang="zh-CN" altLang="zh-CN" sz="2000" b="1" i="1" dirty="0" smtClean="0"/>
                  <a:t>Ｆ</a:t>
                </a:r>
                <a:r>
                  <a:rPr lang="en-US" altLang="zh-CN" sz="2000" b="1" baseline="-25000" dirty="0"/>
                  <a:t>β</a:t>
                </a:r>
                <a:r>
                  <a:rPr lang="zh-CN" altLang="zh-CN" sz="2000" b="1" dirty="0" smtClean="0"/>
                  <a:t>主要</a:t>
                </a:r>
                <a:endParaRPr lang="en-US" altLang="zh-CN" sz="2000" b="1" dirty="0" smtClean="0"/>
              </a:p>
              <a:p>
                <a:pPr>
                  <a:lnSpc>
                    <a:spcPct val="130000"/>
                  </a:lnSpc>
                </a:pPr>
                <a:r>
                  <a:rPr lang="en-US" altLang="zh-CN" sz="2000" b="1" dirty="0"/>
                  <a:t> </a:t>
                </a:r>
                <a:r>
                  <a:rPr lang="en-US" altLang="zh-CN" sz="2000" b="1" dirty="0" smtClean="0"/>
                  <a:t>  </a:t>
                </a:r>
                <a:r>
                  <a:rPr lang="zh-CN" altLang="en-US" sz="2000" b="1" dirty="0" smtClean="0"/>
                  <a:t>评定</a:t>
                </a:r>
                <a:r>
                  <a:rPr lang="zh-CN" altLang="zh-CN" sz="2000" b="1" dirty="0" smtClean="0"/>
                  <a:t>齿轮的</a:t>
                </a:r>
                <a:r>
                  <a:rPr lang="en-US" altLang="zh-CN" sz="2000" b="1" dirty="0"/>
                  <a:t>________________ </a:t>
                </a:r>
                <a:r>
                  <a:rPr lang="zh-CN" altLang="zh-CN" sz="2000" b="1" dirty="0"/>
                  <a:t>性 </a:t>
                </a:r>
                <a:r>
                  <a:rPr lang="zh-CN" altLang="en-US" sz="2000" b="1" dirty="0" smtClean="0"/>
                  <a:t>和齿厚偏差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 smtClean="0">
                            <a:latin typeface="Cambria Math"/>
                          </a:rPr>
                          <m:t>𝑬</m:t>
                        </m:r>
                      </m:e>
                      <m:sub>
                        <m:r>
                          <a:rPr lang="en-US" altLang="zh-CN" sz="2000" b="1" i="0" smtClean="0">
                            <a:latin typeface="Cambria Math"/>
                          </a:rPr>
                          <m:t>𝐬𝐧</m:t>
                        </m:r>
                      </m:sub>
                    </m:sSub>
                  </m:oMath>
                </a14:m>
                <a:r>
                  <a:rPr lang="zh-CN" altLang="en-US" sz="2000" b="1" dirty="0" smtClean="0"/>
                  <a:t>是评定</a:t>
                </a:r>
                <a:r>
                  <a:rPr lang="zh-CN" altLang="en-US" sz="2000" b="1" u="sng" dirty="0" smtClean="0"/>
                  <a:t>                             </a:t>
                </a:r>
                <a:r>
                  <a:rPr lang="zh-CN" altLang="en-US" sz="2000" b="1" dirty="0" smtClean="0"/>
                  <a:t> </a:t>
                </a:r>
                <a:r>
                  <a:rPr lang="zh-CN" altLang="zh-CN" sz="2000" b="1" dirty="0" smtClean="0"/>
                  <a:t>。</a:t>
                </a:r>
                <a:endParaRPr lang="zh-CN" altLang="zh-CN" sz="2000" b="1" dirty="0"/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659" y="4944650"/>
                <a:ext cx="8619829" cy="1292662"/>
              </a:xfrm>
              <a:prstGeom prst="rect">
                <a:avLst/>
              </a:prstGeom>
              <a:blipFill rotWithShape="1">
                <a:blip r:embed="rId2"/>
                <a:stretch>
                  <a:fillRect l="-778" b="-5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92939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  <p:bldP spid="6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74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542810"/>
              </p:ext>
            </p:extLst>
          </p:nvPr>
        </p:nvGraphicFramePr>
        <p:xfrm>
          <a:off x="683566" y="308248"/>
          <a:ext cx="6984778" cy="1536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1293"/>
                <a:gridCol w="1316966"/>
                <a:gridCol w="1264169"/>
                <a:gridCol w="1327441"/>
                <a:gridCol w="1244447"/>
                <a:gridCol w="820462"/>
              </a:tblGrid>
              <a:tr h="370840">
                <a:tc gridSpan="6">
                  <a:txBody>
                    <a:bodyPr/>
                    <a:lstStyle/>
                    <a:p>
                      <a:pPr algn="l"/>
                      <a:r>
                        <a:rPr lang="en-US" altLang="zh-CN" sz="1600" b="1" dirty="0" smtClean="0"/>
                        <a:t>    6.</a:t>
                      </a:r>
                      <a:endParaRPr lang="zh-CN" alt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公称尺寸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上极限尺寸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下极限尺寸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上极限偏差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下极限偏差</a:t>
                      </a:r>
                      <a:endParaRPr lang="zh-CN" alt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公差</a:t>
                      </a:r>
                      <a:endParaRPr lang="zh-CN" altLang="en-US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孔</a:t>
                      </a:r>
                      <a:r>
                        <a:rPr lang="el-GR" altLang="zh-CN" b="1" i="1" dirty="0" smtClean="0">
                          <a:latin typeface="Cambria Math"/>
                          <a:ea typeface="Cambria Math"/>
                        </a:rPr>
                        <a:t>ϕ</a:t>
                      </a:r>
                      <a:r>
                        <a:rPr lang="en-US" altLang="zh-CN" b="1" dirty="0" smtClean="0">
                          <a:latin typeface="Cambria Math"/>
                          <a:ea typeface="Cambria Math"/>
                        </a:rPr>
                        <a:t>25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b="1" i="1" dirty="0" smtClean="0">
                          <a:latin typeface="Cambria Math"/>
                          <a:ea typeface="Cambria Math"/>
                        </a:rPr>
                        <a:t>Φ</a:t>
                      </a:r>
                      <a:r>
                        <a:rPr lang="en-US" altLang="zh-CN" b="1" dirty="0" smtClean="0">
                          <a:latin typeface="Cambria Math"/>
                          <a:ea typeface="Cambria Math"/>
                        </a:rPr>
                        <a:t>25.033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b="1" i="1" dirty="0" smtClean="0">
                          <a:latin typeface="Cambria Math"/>
                          <a:ea typeface="Cambria Math"/>
                        </a:rPr>
                        <a:t>ϕ</a:t>
                      </a:r>
                      <a:r>
                        <a:rPr lang="en-US" altLang="zh-CN" b="1" dirty="0" smtClean="0">
                          <a:latin typeface="Cambria Math"/>
                          <a:ea typeface="Cambria Math"/>
                        </a:rPr>
                        <a:t>25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</a:tr>
              <a:tr h="42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i="0" dirty="0" smtClean="0">
                          <a:latin typeface="Cambria Math"/>
                          <a:ea typeface="Cambria Math"/>
                        </a:rPr>
                        <a:t>轴</a:t>
                      </a:r>
                      <a:r>
                        <a:rPr lang="el-GR" altLang="zh-CN" b="1" i="1" dirty="0" smtClean="0">
                          <a:latin typeface="Cambria Math"/>
                          <a:ea typeface="Cambria Math"/>
                        </a:rPr>
                        <a:t>ϕ</a:t>
                      </a:r>
                      <a:r>
                        <a:rPr lang="en-US" altLang="zh-CN" b="1" i="0" dirty="0" smtClean="0">
                          <a:latin typeface="Cambria Math"/>
                          <a:ea typeface="Cambria Math"/>
                        </a:rPr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-0.040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0.021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60102" y="1776298"/>
            <a:ext cx="8712968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938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7.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当两个零件构成移动副时，应选择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_____________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配合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457200" lvl="0" indent="-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AutoNum type="arabicPeriod" startAt="8"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规定齿轮坯精度的目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的</a:t>
            </a:r>
            <a:r>
              <a:rPr kumimoji="0" lang="zh-CN" altLang="en-US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是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___________________________________</a:t>
            </a:r>
          </a:p>
          <a:p>
            <a:pPr lvl="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2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分）。</a:t>
            </a:r>
            <a:r>
              <a:rPr kumimoji="0" lang="zh-CN" altLang="en-US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                                                            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r>
              <a:rPr kumimoji="0" lang="zh-CN" altLang="en-US" sz="2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95536" y="2930461"/>
            <a:ext cx="8577534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四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、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查表、计算、标注题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（共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题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？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共分）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有一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80 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的轴，设计圆柱面的圆柱度公差等级为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级，若加工完此轴后，测得此轴的圆柱度误差值为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0.006mm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，判断该轴的圆柱度是否合格？请说明理由（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1"/>
              <p:cNvSpPr>
                <a:spLocks noChangeArrowheads="1"/>
              </p:cNvSpPr>
              <p:nvPr/>
            </p:nvSpPr>
            <p:spPr bwMode="auto">
              <a:xfrm>
                <a:off x="395536" y="4581128"/>
                <a:ext cx="8136904" cy="1728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457200" marR="0" lvl="0" indent="-457200" algn="l" defTabSz="914400" rtl="0" eaLnBrk="1" fontAlgn="base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AutoNum type="arabicPeriod" startAt="2"/>
                  <a:tabLst/>
                </a:pP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精度为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7GB/T10095.1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的渐开线圆柱齿轮，若模数为</a:t>
                </a:r>
                <a:r>
                  <a:rPr kumimoji="0" lang="en-US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m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= 2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、齿数为</a:t>
                </a:r>
                <a:r>
                  <a:rPr kumimoji="0" lang="en-US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z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= 50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，加工完后，测得一齿轮齿距累积总偏差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Δ</a:t>
                </a:r>
                <a:r>
                  <a:rPr kumimoji="0" lang="en-US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F</a:t>
                </a:r>
                <a:r>
                  <a:rPr kumimoji="0" lang="en-US" altLang="zh-CN" sz="2000" b="1" i="0" u="none" strike="noStrike" cap="none" normalizeH="0" baseline="-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P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=0.03mm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，单个齿距偏差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宋体" pitchFamily="2" charset="-122"/>
                    <a:cs typeface="Times New Roman" pitchFamily="18" charset="0"/>
                  </a:rPr>
                  <a:t>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𝒇</m:t>
                        </m:r>
                      </m:e>
                      <m:sub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𝐩𝐭</m:t>
                        </m:r>
                      </m:sub>
                    </m:sSub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= - 0.008mm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。问该齿轮的齿距累积总偏差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和单个齿距偏差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是否合格？请说明理由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(5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分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)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。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</a:p>
            </p:txBody>
          </p:sp>
        </mc:Choice>
        <mc:Fallback xmlns="">
          <p:sp>
            <p:nvSpPr>
              <p:cNvPr id="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4581128"/>
                <a:ext cx="8136904" cy="1728550"/>
              </a:xfrm>
              <a:prstGeom prst="rect">
                <a:avLst/>
              </a:prstGeom>
              <a:blipFill rotWithShape="1">
                <a:blip r:embed="rId2"/>
                <a:stretch>
                  <a:fillRect l="-674" b="-387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5202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75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2"/>
              <p:cNvSpPr>
                <a:spLocks noChangeArrowheads="1"/>
              </p:cNvSpPr>
              <p:nvPr/>
            </p:nvSpPr>
            <p:spPr bwMode="auto">
              <a:xfrm>
                <a:off x="504056" y="857944"/>
                <a:ext cx="7524328" cy="5548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7620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3.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有一孔、轴配合，其公称尺寸和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itchFamily="2" charset="-122"/>
                    <a:ea typeface="宋体" pitchFamily="2" charset="-122"/>
                    <a:cs typeface="Times New Roman" pitchFamily="18" charset="0"/>
                  </a:rPr>
                  <a:t>配合代号为 </a:t>
                </a:r>
                <a:r>
                  <a:rPr kumimoji="0" lang="el-GR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50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𝐇𝟕</m:t>
                        </m:r>
                      </m:num>
                      <m:den>
                        <m:r>
                          <a:rPr kumimoji="0" lang="en-US" altLang="zh-CN" sz="2000" b="1" i="0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𝐬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 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。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6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4056" y="857944"/>
                <a:ext cx="7524328" cy="554832"/>
              </a:xfrm>
              <a:prstGeom prst="rect">
                <a:avLst/>
              </a:prstGeom>
              <a:blipFill rotWithShape="1">
                <a:blip r:embed="rId2"/>
                <a:stretch>
                  <a:fillRect b="-54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12105" y="1457489"/>
            <a:ext cx="84803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试求：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(1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）指出该配合的基准制、孔和轴的公差等级、配合类型；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）求出极限间隙或极限过盈；（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）求出配合公差；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）画出尺寸公差带图；（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）在孔、轴零件图上，分别标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出公称尺寸和极限偏差值。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59632" y="2991341"/>
            <a:ext cx="2536141" cy="2093843"/>
            <a:chOff x="1475656" y="120313"/>
            <a:chExt cx="2536141" cy="2093843"/>
          </a:xfrm>
        </p:grpSpPr>
        <p:grpSp>
          <p:nvGrpSpPr>
            <p:cNvPr id="12" name="组合 11"/>
            <p:cNvGrpSpPr/>
            <p:nvPr/>
          </p:nvGrpSpPr>
          <p:grpSpPr>
            <a:xfrm>
              <a:off x="1475656" y="120313"/>
              <a:ext cx="2536141" cy="1752972"/>
              <a:chOff x="1835697" y="1315988"/>
              <a:chExt cx="2536141" cy="1752972"/>
            </a:xfrm>
          </p:grpSpPr>
          <p:pic>
            <p:nvPicPr>
              <p:cNvPr id="14" name="Picture 4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5735" y="1315988"/>
                <a:ext cx="2176103" cy="17529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5" name="直接箭头连接符 14"/>
              <p:cNvCxnSpPr/>
              <p:nvPr/>
            </p:nvCxnSpPr>
            <p:spPr>
              <a:xfrm>
                <a:off x="2267744" y="1628800"/>
                <a:ext cx="0" cy="1132626"/>
              </a:xfrm>
              <a:prstGeom prst="straightConnector1">
                <a:avLst/>
              </a:prstGeom>
              <a:ln w="19050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rot="16200000">
                <a:off x="1564551" y="1971954"/>
                <a:ext cx="9424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 smtClean="0"/>
                  <a:t>Φ </a:t>
                </a:r>
                <a:endParaRPr lang="zh-CN" altLang="en-US" sz="2000" b="1" baseline="-25000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051720" y="1844824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/>
                <a:t>孔零件图</a:t>
              </a:r>
              <a:endParaRPr lang="zh-CN" altLang="en-US" b="1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39952" y="3001004"/>
            <a:ext cx="3090547" cy="2012172"/>
            <a:chOff x="5180002" y="4637105"/>
            <a:chExt cx="3090547" cy="2012172"/>
          </a:xfrm>
        </p:grpSpPr>
        <p:sp>
          <p:nvSpPr>
            <p:cNvPr id="19" name="TextBox 18"/>
            <p:cNvSpPr txBox="1"/>
            <p:nvPr/>
          </p:nvSpPr>
          <p:spPr>
            <a:xfrm>
              <a:off x="6011955" y="6279945"/>
              <a:ext cx="17281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/>
                <a:t>轴零件图</a:t>
              </a:r>
              <a:endParaRPr lang="zh-CN" altLang="en-US" b="1" dirty="0"/>
            </a:p>
          </p:txBody>
        </p:sp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1553" y="4637105"/>
              <a:ext cx="2788996" cy="1651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3" name="直接箭头连接符 22"/>
            <p:cNvCxnSpPr/>
            <p:nvPr/>
          </p:nvCxnSpPr>
          <p:spPr>
            <a:xfrm>
              <a:off x="5652120" y="4797152"/>
              <a:ext cx="0" cy="1368152"/>
            </a:xfrm>
            <a:prstGeom prst="straightConnector1">
              <a:avLst/>
            </a:prstGeom>
            <a:ln w="28575">
              <a:solidFill>
                <a:srgbClr val="00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16200000">
              <a:off x="4908856" y="5281172"/>
              <a:ext cx="9424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i="1" dirty="0" smtClean="0"/>
                <a:t>Φ </a:t>
              </a:r>
              <a:endParaRPr lang="zh-CN" altLang="en-US" sz="2000" b="1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646875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76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1"/>
              <p:cNvSpPr>
                <a:spLocks noChangeArrowheads="1"/>
              </p:cNvSpPr>
              <p:nvPr/>
            </p:nvSpPr>
            <p:spPr bwMode="auto">
              <a:xfrm>
                <a:off x="152400" y="992931"/>
                <a:ext cx="8812088" cy="12839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457200" lvl="0" indent="-457200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AutoNum type="arabicPeriod" startAt="4"/>
                </a:pP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图示零件：先加工尺寸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𝑨</m:t>
                        </m:r>
                      </m:e>
                      <m:sub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宋体" pitchFamily="2" charset="-122"/>
                            <a:cs typeface="Times New Roman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=</a:t>
                </a:r>
                <a:r>
                  <a:rPr kumimoji="0" lang="en-US" altLang="zh-CN" sz="20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</m:ctrlPr>
                      </m:sSubSupPr>
                      <m:e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𝟔𝟓</m:t>
                        </m:r>
                      </m:e>
                      <m:sub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−</m:t>
                        </m:r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𝟎</m:t>
                        </m:r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.</m:t>
                        </m:r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𝟎𝟑</m:t>
                        </m:r>
                      </m:sub>
                      <m:sup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   </m:t>
                        </m:r>
                        <m:r>
                          <a:rPr kumimoji="0" lang="en-US" altLang="zh-CN" sz="2000" b="1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𝟎</m:t>
                        </m:r>
                      </m:sup>
                    </m:sSubSup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,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再加工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𝑨</m:t>
                        </m:r>
                      </m:e>
                      <m:sub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zh-CN" altLang="en-US" sz="20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kumimoji="0" lang="en-US" altLang="zh-CN" sz="2000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</m:ctrlPr>
                      </m:sSubSupPr>
                      <m:e>
                        <m:r>
                          <a:rPr lang="en-US" altLang="zh-CN" sz="2000" b="1" i="1" smtClean="0">
                            <a:latin typeface="Cambria Math"/>
                            <a:ea typeface="宋体" pitchFamily="2" charset="-122"/>
                          </a:rPr>
                          <m:t>𝟓𝟎</m:t>
                        </m:r>
                      </m:e>
                      <m:sub>
                        <m:r>
                          <a:rPr lang="en-US" altLang="zh-CN" sz="2000" b="1" i="1" smtClean="0">
                            <a:latin typeface="Cambria Math"/>
                            <a:ea typeface="宋体" pitchFamily="2" charset="-122"/>
                          </a:rPr>
                          <m:t>    </m:t>
                        </m:r>
                        <m: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  <m:t>𝟎</m:t>
                        </m:r>
                      </m:sub>
                      <m:sup>
                        <m:r>
                          <a:rPr lang="en-US" altLang="zh-CN" sz="2000" b="1" i="1" smtClean="0">
                            <a:latin typeface="Cambria Math"/>
                            <a:ea typeface="宋体" pitchFamily="2" charset="-122"/>
                          </a:rPr>
                          <m:t>+</m:t>
                        </m:r>
                        <m: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  <m:t> </m:t>
                        </m:r>
                        <m: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  <m:t>𝟎</m:t>
                        </m:r>
                        <m:r>
                          <a:rPr lang="en-US" altLang="zh-CN" sz="2000" b="1" i="1" smtClean="0">
                            <a:latin typeface="Cambria Math"/>
                            <a:ea typeface="宋体" pitchFamily="2" charset="-122"/>
                          </a:rPr>
                          <m:t>.</m:t>
                        </m:r>
                        <m:r>
                          <a:rPr lang="en-US" altLang="zh-CN" sz="2000" b="1" i="1" smtClean="0">
                            <a:latin typeface="Cambria Math"/>
                            <a:ea typeface="宋体" pitchFamily="2" charset="-122"/>
                          </a:rPr>
                          <m:t>𝟎𝟐𝟓</m:t>
                        </m:r>
                      </m:sup>
                    </m:sSubSup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 ，得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𝑨</m:t>
                        </m:r>
                      </m:e>
                      <m:sub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𝟑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宋体" pitchFamily="2" charset="-122"/>
                          </a:rPr>
                          <m:t> </m:t>
                        </m:r>
                      </m:sub>
                    </m:sSub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。</a:t>
                </a:r>
                <a:endParaRPr lang="en-US" altLang="zh-CN" sz="2000" b="1" dirty="0" smtClean="0">
                  <a:latin typeface="Arial" pitchFamily="34" charset="0"/>
                  <a:ea typeface="宋体" pitchFamily="2" charset="-122"/>
                </a:endParaRPr>
              </a:p>
              <a:p>
                <a:pPr lvl="0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0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    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试求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：  （</a:t>
                </a:r>
                <a:r>
                  <a:rPr lang="en-US" altLang="zh-CN" sz="2000" b="1" dirty="0" smtClean="0"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1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） 画尺寸链图；   （</a:t>
                </a:r>
                <a:r>
                  <a:rPr lang="en-US" altLang="zh-CN" sz="2000" b="1" dirty="0" smtClean="0"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2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）判断封闭环、增、减环；</a:t>
                </a:r>
                <a:endParaRPr lang="en-US" altLang="zh-CN" sz="2000" b="1" dirty="0" smtClean="0">
                  <a:latin typeface="Arial" pitchFamily="34" charset="0"/>
                  <a:ea typeface="宋体" pitchFamily="2" charset="-122"/>
                  <a:sym typeface="Wingdings" pitchFamily="2" charset="2"/>
                </a:endParaRPr>
              </a:p>
              <a:p>
                <a:pPr lvl="0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zh-CN" sz="2000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 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                    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（</a:t>
                </a:r>
                <a:r>
                  <a:rPr kumimoji="0" lang="en-US" altLang="zh-CN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3</a:t>
                </a: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sym typeface="Wingdings" pitchFamily="2" charset="2"/>
                  </a:rPr>
                  <a:t>）计算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  <m:t>𝑨</m:t>
                        </m:r>
                      </m:e>
                      <m:sub>
                        <m: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  <m:t>𝟑</m:t>
                        </m:r>
                        <m:r>
                          <a:rPr lang="en-US" altLang="zh-CN" sz="2000" b="1" i="1">
                            <a:latin typeface="Cambria Math"/>
                            <a:ea typeface="宋体" pitchFamily="2" charset="-122"/>
                          </a:rPr>
                          <m:t> </m:t>
                        </m:r>
                      </m:sub>
                    </m:sSub>
                  </m:oMath>
                </a14:m>
                <a:r>
                  <a:rPr lang="zh-CN" altLang="en-US" sz="2000" b="1" dirty="0">
                    <a:latin typeface="Arial" pitchFamily="34" charset="0"/>
                    <a:ea typeface="宋体" pitchFamily="2" charset="-122"/>
                  </a:rPr>
                  <a:t> 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的公称尺寸及极限偏差 ；（</a:t>
                </a:r>
                <a:r>
                  <a:rPr lang="en-US" altLang="zh-CN" sz="2000" b="1" dirty="0" smtClean="0">
                    <a:latin typeface="Arial" pitchFamily="34" charset="0"/>
                    <a:ea typeface="宋体" pitchFamily="2" charset="-122"/>
                  </a:rPr>
                  <a:t>4</a:t>
                </a:r>
                <a:r>
                  <a:rPr lang="zh-CN" altLang="en-US" sz="2000" b="1" dirty="0" smtClean="0">
                    <a:latin typeface="Arial" pitchFamily="34" charset="0"/>
                    <a:ea typeface="宋体" pitchFamily="2" charset="-122"/>
                  </a:rPr>
                  <a:t>）校验计算结果。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26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992931"/>
                <a:ext cx="8812088" cy="1283941"/>
              </a:xfrm>
              <a:prstGeom prst="rect">
                <a:avLst/>
              </a:prstGeom>
              <a:blipFill rotWithShape="1">
                <a:blip r:embed="rId2"/>
                <a:stretch>
                  <a:fillRect l="-553" b="-663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52400" y="167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907704" y="2678721"/>
            <a:ext cx="3923928" cy="3702607"/>
            <a:chOff x="4499992" y="1628800"/>
            <a:chExt cx="3923928" cy="3702607"/>
          </a:xfrm>
        </p:grpSpPr>
        <p:grpSp>
          <p:nvGrpSpPr>
            <p:cNvPr id="10" name="Group 1"/>
            <p:cNvGrpSpPr>
              <a:grpSpLocks/>
            </p:cNvGrpSpPr>
            <p:nvPr/>
          </p:nvGrpSpPr>
          <p:grpSpPr bwMode="auto">
            <a:xfrm>
              <a:off x="4499992" y="1901094"/>
              <a:ext cx="3923928" cy="3430313"/>
              <a:chOff x="1700" y="5535"/>
              <a:chExt cx="3960" cy="3910"/>
            </a:xfrm>
          </p:grpSpPr>
          <p:sp>
            <p:nvSpPr>
              <p:cNvPr id="11" name="Rectangle 16" descr="浅色上对角线"/>
              <p:cNvSpPr>
                <a:spLocks noChangeArrowheads="1"/>
              </p:cNvSpPr>
              <p:nvPr/>
            </p:nvSpPr>
            <p:spPr bwMode="auto">
              <a:xfrm>
                <a:off x="2120" y="6246"/>
                <a:ext cx="3060" cy="2184"/>
              </a:xfrm>
              <a:prstGeom prst="rect">
                <a:avLst/>
              </a:prstGeom>
              <a:pattFill prst="ltUpDiag">
                <a:fgClr>
                  <a:srgbClr val="000000"/>
                </a:fgClr>
                <a:bgClr>
                  <a:srgbClr val="FFFFFF"/>
                </a:bgClr>
              </a:patt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Text Box 15"/>
              <p:cNvSpPr txBox="1">
                <a:spLocks noChangeArrowheads="1"/>
              </p:cNvSpPr>
              <p:nvPr/>
            </p:nvSpPr>
            <p:spPr bwMode="auto">
              <a:xfrm>
                <a:off x="2660" y="6723"/>
                <a:ext cx="2520" cy="124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2120" y="7050"/>
                <a:ext cx="540" cy="568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>
                <a:off x="1700" y="7347"/>
                <a:ext cx="396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lgDash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Line 12"/>
              <p:cNvSpPr>
                <a:spLocks noChangeShapeType="1"/>
              </p:cNvSpPr>
              <p:nvPr/>
            </p:nvSpPr>
            <p:spPr bwMode="auto">
              <a:xfrm>
                <a:off x="2112" y="8353"/>
                <a:ext cx="8" cy="10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>
                <a:off x="5180" y="8222"/>
                <a:ext cx="5" cy="12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Line 10"/>
              <p:cNvSpPr>
                <a:spLocks noChangeShapeType="1"/>
              </p:cNvSpPr>
              <p:nvPr/>
            </p:nvSpPr>
            <p:spPr bwMode="auto">
              <a:xfrm>
                <a:off x="2105" y="9148"/>
                <a:ext cx="309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Line 9"/>
              <p:cNvSpPr>
                <a:spLocks noChangeShapeType="1"/>
              </p:cNvSpPr>
              <p:nvPr/>
            </p:nvSpPr>
            <p:spPr bwMode="auto">
              <a:xfrm>
                <a:off x="5188" y="5545"/>
                <a:ext cx="0" cy="9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Line 8"/>
              <p:cNvSpPr>
                <a:spLocks noChangeShapeType="1"/>
              </p:cNvSpPr>
              <p:nvPr/>
            </p:nvSpPr>
            <p:spPr bwMode="auto">
              <a:xfrm>
                <a:off x="2656" y="5535"/>
                <a:ext cx="0" cy="120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Line 7"/>
              <p:cNvSpPr>
                <a:spLocks noChangeShapeType="1"/>
              </p:cNvSpPr>
              <p:nvPr/>
            </p:nvSpPr>
            <p:spPr bwMode="auto">
              <a:xfrm flipH="1">
                <a:off x="2118" y="5545"/>
                <a:ext cx="2" cy="7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6"/>
              <p:cNvSpPr>
                <a:spLocks noChangeShapeType="1"/>
              </p:cNvSpPr>
              <p:nvPr/>
            </p:nvSpPr>
            <p:spPr bwMode="auto">
              <a:xfrm>
                <a:off x="2120" y="5701"/>
                <a:ext cx="5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5"/>
              <p:cNvSpPr>
                <a:spLocks noChangeShapeType="1"/>
              </p:cNvSpPr>
              <p:nvPr/>
            </p:nvSpPr>
            <p:spPr bwMode="auto">
              <a:xfrm>
                <a:off x="2645" y="5700"/>
                <a:ext cx="2551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4791547" y="1628800"/>
                  <a:ext cx="78431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32" name="TextBox 3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1547" y="1628800"/>
                  <a:ext cx="784317" cy="36933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6084168" y="4715852"/>
                  <a:ext cx="79208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33" name="TextBox 3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84168" y="4715852"/>
                  <a:ext cx="792088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6181671" y="1656288"/>
                  <a:ext cx="78431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81671" y="1656288"/>
                  <a:ext cx="784317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90579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77</a:t>
            </a:fld>
            <a:endParaRPr lang="zh-CN" altLang="en-US"/>
          </a:p>
        </p:txBody>
      </p:sp>
      <p:sp>
        <p:nvSpPr>
          <p:cNvPr id="42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0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95536" y="247868"/>
            <a:ext cx="8568952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将下列技术要求，按国标准规定标注在图上：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）圆锥面素线的直线度公差为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0.012 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）圆锥面圆度公差为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0.009 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lang="en-US" altLang="zh-CN" sz="2000" b="1" i="1" dirty="0" smtClean="0">
                <a:solidFill>
                  <a:srgbClr val="000000"/>
                </a:solidFill>
                <a:latin typeface="BankGothic Lt BT" pitchFamily="34" charset="0"/>
                <a:ea typeface="黑体" pitchFamily="2" charset="-122"/>
                <a:cs typeface="Times New Roman" pitchFamily="18" charset="0"/>
              </a:rPr>
              <a:t>ϕ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40H7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孔中心线对</a:t>
            </a:r>
            <a:r>
              <a:rPr kumimoji="0" lang="el-GR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ϕ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15H7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孔中心线的同轴度公差为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0.2mm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el-GR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ϕ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15H7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孔中心线对表面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Ⅰ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的垂直度公差为</a:t>
            </a:r>
            <a:r>
              <a:rPr kumimoji="0" lang="el-GR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ϕ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0.025mm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el-GR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ϕ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40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内孔表面粗糙度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上限允许值为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1.6μm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，切削加工；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el-GR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ϕ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 Math"/>
                <a:ea typeface="Cambria Math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15H7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内孔表面粗糙度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上限允许值为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0.8μm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，切削加工。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555776" y="3140968"/>
            <a:ext cx="4032448" cy="3456384"/>
            <a:chOff x="2555776" y="3009732"/>
            <a:chExt cx="4032448" cy="3456384"/>
          </a:xfrm>
        </p:grpSpPr>
        <p:pic>
          <p:nvPicPr>
            <p:cNvPr id="1331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3009732"/>
              <a:ext cx="3707528" cy="3456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932040" y="5754401"/>
              <a:ext cx="1440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400" i="1" dirty="0" smtClean="0">
                  <a:latin typeface="Cambria Math"/>
                  <a:ea typeface="Cambria Math"/>
                </a:rPr>
                <a:t>ϕ</a:t>
              </a:r>
              <a:r>
                <a:rPr lang="en-US" altLang="zh-CN" sz="2400" dirty="0" smtClean="0">
                  <a:latin typeface="Cambria Math"/>
                  <a:ea typeface="Cambria Math"/>
                </a:rPr>
                <a:t>15H7</a:t>
              </a:r>
              <a:endParaRPr lang="zh-CN" altLang="en-US" sz="2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89460" y="3009732"/>
              <a:ext cx="1440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400" i="1" dirty="0" smtClean="0">
                  <a:latin typeface="Cambria Math"/>
                  <a:ea typeface="Cambria Math"/>
                </a:rPr>
                <a:t>ϕ</a:t>
              </a:r>
              <a:r>
                <a:rPr lang="en-US" altLang="zh-CN" sz="2400" dirty="0" smtClean="0">
                  <a:latin typeface="Cambria Math"/>
                  <a:ea typeface="Cambria Math"/>
                </a:rPr>
                <a:t>40H7</a:t>
              </a:r>
              <a:endParaRPr lang="zh-CN" altLang="en-US" sz="2400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211960" y="6237312"/>
              <a:ext cx="504056" cy="0"/>
            </a:xfrm>
            <a:prstGeom prst="line">
              <a:avLst/>
            </a:prstGeom>
            <a:ln w="285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680012" y="6237312"/>
              <a:ext cx="190821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9982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78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2"/>
              <p:cNvSpPr>
                <a:spLocks noChangeArrowheads="1"/>
              </p:cNvSpPr>
              <p:nvPr/>
            </p:nvSpPr>
            <p:spPr bwMode="auto">
              <a:xfrm>
                <a:off x="179512" y="235145"/>
                <a:ext cx="8280920" cy="21225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457200" indent="-457200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buAutoNum type="arabicPeriod" startAt="6"/>
                </a:pPr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图中轴的直径为 </a:t>
                </a:r>
                <a:r>
                  <a:rPr kumimoji="0" lang="el-GR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ϕ</a:t>
                </a:r>
                <a:r>
                  <a:rPr kumimoji="0" lang="en-US" altLang="zh-CN" sz="2000" b="1" i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 Math"/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bSupPr>
                      <m:e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𝟔𝟎</m:t>
                        </m:r>
                      </m:e>
                      <m:sub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.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𝟎𝟑</m:t>
                        </m:r>
                      </m:sub>
                      <m:sup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   </m:t>
                        </m:r>
                        <m:r>
                          <a:rPr kumimoji="0" lang="en-US" altLang="zh-CN" sz="2000" b="1" i="1" u="none" strike="noStrike" cap="none" normalizeH="0" baseline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𝟎</m:t>
                        </m:r>
                      </m:sup>
                    </m:sSubSup>
                  </m:oMath>
                </a14:m>
                <a:r>
                  <a:rPr kumimoji="0" lang="zh-CN" altLang="en-US" sz="20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rPr>
                  <a:t> 。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键槽的对称度公差等级为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7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级，采用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正常联结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，键的其它尺寸及极限偏差请查“普通平键和键槽的尺寸与极限偏差”表。请分别标注如图示的三个尺寸及其极限偏差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、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轴采用包容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要求、键槽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的对称度公差、键槽表面的表面粗糙度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值（一般配合表面</a:t>
                </a:r>
                <a:r>
                  <a:rPr lang="en-US" altLang="zh-CN" sz="2000" b="1" i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Ra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的上限值为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3.2μm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，非配合表面</a:t>
                </a:r>
                <a:r>
                  <a:rPr lang="en-US" altLang="zh-CN" sz="2000" b="1" i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Ra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的上限值为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6.3μm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  <a:latin typeface="Times New Roman" pitchFamily="18" charset="0"/>
                    <a:ea typeface="宋体" pitchFamily="2" charset="-122"/>
                    <a:cs typeface="Times New Roman" pitchFamily="18" charset="0"/>
                  </a:rPr>
                  <a:t>）。</a:t>
                </a:r>
                <a:endParaRPr kumimoji="0" lang="zh-CN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mc:Choice>
        <mc:Fallback xmlns="">
          <p:sp>
            <p:nvSpPr>
              <p:cNvPr id="6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512" y="235145"/>
                <a:ext cx="8280920" cy="2122569"/>
              </a:xfrm>
              <a:prstGeom prst="rect">
                <a:avLst/>
              </a:prstGeom>
              <a:blipFill rotWithShape="1">
                <a:blip r:embed="rId2"/>
                <a:stretch>
                  <a:fillRect l="-589" r="-74" b="-287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526" y="2273118"/>
            <a:ext cx="4050754" cy="461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3567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79</a:t>
            </a:fld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4016" y="153533"/>
            <a:ext cx="8676456" cy="124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如图示，某一级齿轮减速器的小齿轮轴，由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级单列深沟球轴承支承。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13335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轴承内圈直径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，承受旋转负荷；轴承外圈直径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=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atang" pitchFamily="18" charset="-127"/>
                <a:ea typeface="Batang" pitchFamily="18" charset="-127"/>
                <a:cs typeface="Times New Roman" pitchFamily="18" charset="0"/>
              </a:rPr>
              <a:t>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110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，承受定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13335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向负荷；载荷大小属于正常负荷。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13221" y="1397465"/>
            <a:ext cx="7744428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(1)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现采用类比法已确定出</a:t>
            </a: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与内圈配合的轴的公差带代号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k6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与外圈配合的孔的公差带代号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H7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将尺寸和两个公差带代号标注在装配图上；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）将下列技术要求标注在轴的零件图上：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①轴的尺寸和极限偏差值，轴采用包容要求；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②轴颈的圆柱度公差值；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③轴肩的轴向圆跳动公差值；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④轴颈和轴肩端面的表面粗糙度</a:t>
            </a: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的上限允许值，轴车削加工。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34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30300" algn="l"/>
              </a:tabLst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45770" y="1196752"/>
            <a:ext cx="1898650" cy="2567111"/>
            <a:chOff x="4991149" y="4174257"/>
            <a:chExt cx="1898650" cy="2567111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1149" y="4174257"/>
              <a:ext cx="1898650" cy="235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335177" y="6372036"/>
              <a:ext cx="12105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装配图</a:t>
              </a:r>
              <a:endParaRPr lang="zh-CN" altLang="en-US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34959" y="4365104"/>
            <a:ext cx="4894570" cy="2322427"/>
            <a:chOff x="2034959" y="4365104"/>
            <a:chExt cx="4894570" cy="2322427"/>
          </a:xfrm>
        </p:grpSpPr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4959" y="4365104"/>
              <a:ext cx="4894570" cy="1973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977734" y="6318199"/>
              <a:ext cx="14954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/>
                <a:t>轴的零件</a:t>
              </a:r>
              <a:r>
                <a:rPr lang="zh-CN" altLang="en-US" dirty="0" smtClean="0"/>
                <a:t>图</a:t>
              </a:r>
              <a:endParaRPr lang="zh-CN" altLang="en-US" dirty="0"/>
            </a:p>
          </p:txBody>
        </p:sp>
      </p:grp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7255825" y="5351801"/>
            <a:ext cx="1403648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返回目录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395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2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2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25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25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25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9552" y="312943"/>
            <a:ext cx="8136904" cy="319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五、综合题</a:t>
            </a:r>
            <a:r>
              <a:rPr lang="zh-CN" altLang="zh-CN" sz="24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分）</a:t>
            </a:r>
            <a:endParaRPr lang="zh-CN" altLang="en-US" sz="2400" b="1" dirty="0"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某减速器中输出轴的伸出端与相配件孔的配合为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25H7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，采用包容要求，并采用正常联结平键。试确定轴槽和轮毂槽剖面尺寸 和极限偏差、键槽对称度公差（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级）和表面粗糙度</a:t>
            </a:r>
            <a:r>
              <a:rPr kumimoji="0" lang="en-US" altLang="zh-CN" sz="2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（配合表面取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3.2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、非配合表面取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6.3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）的上限值，并将上述各项公差标注在零件图（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）和（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）上。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29000"/>
            <a:ext cx="259228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309" y="3189846"/>
            <a:ext cx="2736304" cy="345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762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80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597686"/>
              </p:ext>
            </p:extLst>
          </p:nvPr>
        </p:nvGraphicFramePr>
        <p:xfrm>
          <a:off x="323528" y="836712"/>
          <a:ext cx="7704856" cy="265200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20080"/>
                <a:gridCol w="648072"/>
                <a:gridCol w="987091"/>
                <a:gridCol w="785081"/>
                <a:gridCol w="785081"/>
                <a:gridCol w="785081"/>
                <a:gridCol w="785081"/>
                <a:gridCol w="785081"/>
                <a:gridCol w="785081"/>
                <a:gridCol w="639127"/>
              </a:tblGrid>
              <a:tr h="432048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公称尺寸 </a:t>
                      </a:r>
                      <a:endParaRPr lang="en-US" altLang="zh-CN" sz="1600" b="1" dirty="0" smtClean="0"/>
                    </a:p>
                    <a:p>
                      <a:pPr algn="ctr"/>
                      <a:r>
                        <a:rPr lang="en-US" altLang="zh-CN" sz="1600" b="1" dirty="0" smtClean="0"/>
                        <a:t> </a:t>
                      </a:r>
                      <a:r>
                        <a:rPr lang="zh-CN" altLang="en-US" sz="1600" b="1" dirty="0" smtClean="0"/>
                        <a:t>   </a:t>
                      </a:r>
                      <a:r>
                        <a:rPr lang="en-US" altLang="zh-CN" sz="1600" b="1" dirty="0" smtClean="0"/>
                        <a:t>/mm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等    级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IT3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IT4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IT6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IT9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IT10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1" dirty="0" smtClean="0"/>
                        <a:t>大于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至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</a:t>
                      </a:r>
                      <a:r>
                        <a:rPr lang="en-US" altLang="zh-CN" sz="1600" b="1" dirty="0" smtClean="0"/>
                        <a:t>/</a:t>
                      </a:r>
                      <a:r>
                        <a:rPr lang="en-US" altLang="zh-CN" sz="1600" b="1" dirty="0" err="1" smtClean="0"/>
                        <a:t>μm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18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</a:rPr>
                        <a:t>30</a:t>
                      </a:r>
                      <a:endParaRPr lang="zh-CN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</a:rPr>
                        <a:t>21</a:t>
                      </a:r>
                      <a:endParaRPr lang="zh-CN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</a:rPr>
                        <a:t>50</a:t>
                      </a:r>
                      <a:endParaRPr lang="zh-CN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11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</a:rPr>
                        <a:t>25</a:t>
                      </a:r>
                      <a:endParaRPr lang="zh-CN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100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120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120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22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87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140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9838" y="29258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模拟试题</a:t>
            </a:r>
            <a:r>
              <a:rPr lang="en-US" altLang="zh-CN" sz="2000" b="1" dirty="0" smtClean="0"/>
              <a:t>8</a:t>
            </a:r>
            <a:r>
              <a:rPr lang="zh-CN" altLang="en-US" sz="2000" b="1" dirty="0" smtClean="0"/>
              <a:t>用公差表</a:t>
            </a:r>
            <a:endParaRPr lang="zh-CN" altLang="en-US" sz="2000" b="1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843457"/>
              </p:ext>
            </p:extLst>
          </p:nvPr>
        </p:nvGraphicFramePr>
        <p:xfrm>
          <a:off x="899592" y="3789040"/>
          <a:ext cx="6648401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8096"/>
                <a:gridCol w="1060061"/>
                <a:gridCol w="1060061"/>
                <a:gridCol w="1060061"/>
                <a:gridCol w="1060061"/>
                <a:gridCol w="1060061"/>
              </a:tblGrid>
              <a:tr h="370840">
                <a:tc gridSpan="6">
                  <a:txBody>
                    <a:bodyPr/>
                    <a:lstStyle/>
                    <a:p>
                      <a:pPr algn="l"/>
                      <a:r>
                        <a:rPr lang="zh-CN" altLang="en-US" b="1" baseline="0" dirty="0" smtClean="0"/>
                        <a:t>                     </a:t>
                      </a:r>
                      <a:r>
                        <a:rPr lang="zh-CN" altLang="en-US" b="1" dirty="0" smtClean="0"/>
                        <a:t>圆度、圆柱度公称值</a:t>
                      </a:r>
                      <a:r>
                        <a:rPr lang="en-US" altLang="zh-CN" b="1" dirty="0" smtClean="0"/>
                        <a:t>/</a:t>
                      </a:r>
                      <a:r>
                        <a:rPr lang="en-US" altLang="zh-CN" b="1" dirty="0" err="1" smtClean="0"/>
                        <a:t>μm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主参数</a:t>
                      </a:r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i="1" dirty="0" smtClean="0"/>
                        <a:t>D</a:t>
                      </a:r>
                      <a:r>
                        <a:rPr lang="en-US" altLang="zh-CN" b="1" dirty="0" smtClean="0"/>
                        <a:t>(</a:t>
                      </a:r>
                      <a:r>
                        <a:rPr lang="en-US" altLang="zh-CN" b="1" i="1" dirty="0" smtClean="0"/>
                        <a:t>d</a:t>
                      </a:r>
                      <a:r>
                        <a:rPr lang="en-US" altLang="zh-CN" b="1" dirty="0" smtClean="0"/>
                        <a:t>)/mm</a:t>
                      </a:r>
                      <a:endParaRPr lang="zh-CN" altLang="en-US" b="1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公差等级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9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&gt;50</a:t>
                      </a:r>
                      <a:r>
                        <a:rPr lang="en-US" altLang="zh-CN" b="1" dirty="0" smtClean="0">
                          <a:latin typeface="Cambria Math"/>
                          <a:ea typeface="Cambria Math"/>
                        </a:rPr>
                        <a:t>∼80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19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&gt;80</a:t>
                      </a:r>
                      <a:r>
                        <a:rPr lang="en-US" altLang="zh-CN" b="1" dirty="0" smtClean="0">
                          <a:latin typeface="Cambria Math"/>
                          <a:ea typeface="Cambria Math"/>
                        </a:rPr>
                        <a:t>∼120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22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676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81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827900"/>
                  </p:ext>
                </p:extLst>
              </p:nvPr>
            </p:nvGraphicFramePr>
            <p:xfrm>
              <a:off x="467544" y="332656"/>
              <a:ext cx="8064897" cy="2765299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813889"/>
                    <a:gridCol w="1202336"/>
                    <a:gridCol w="1008112"/>
                    <a:gridCol w="1008112"/>
                    <a:gridCol w="1008112"/>
                    <a:gridCol w="1008112"/>
                    <a:gridCol w="1008112"/>
                    <a:gridCol w="1008112"/>
                  </a:tblGrid>
                  <a:tr h="288032">
                    <a:tc gridSpan="8">
                      <a:txBody>
                        <a:bodyPr/>
                        <a:lstStyle/>
                        <a:p>
                          <a:r>
                            <a:rPr lang="zh-CN" altLang="en-US" b="1" dirty="0" smtClean="0"/>
                            <a:t>单个齿距偏差</a:t>
                          </a:r>
                          <a:r>
                            <a:rPr lang="en-US" altLang="zh-CN" b="1" dirty="0" smtClean="0"/>
                            <a:t>±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1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 smtClean="0">
                                      <a:latin typeface="Cambria Math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n-US" altLang="zh-CN" b="1" i="0" smtClean="0">
                                      <a:latin typeface="Cambria Math"/>
                                    </a:rPr>
                                    <m:t>𝐩𝐭</m:t>
                                  </m:r>
                                </m:sub>
                              </m:sSub>
                              <m:r>
                                <a:rPr lang="zh-CN" altLang="en-US" b="1" i="1" smtClean="0">
                                  <a:latin typeface="Cambria Math"/>
                                </a:rPr>
                                <m:t>、齿距累积总偏差</m:t>
                              </m:r>
                              <m:sSub>
                                <m:sSubPr>
                                  <m:ctrlPr>
                                    <a:rPr lang="en-US" altLang="zh-CN" b="1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 smtClean="0">
                                      <a:latin typeface="Cambria Math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en-US" altLang="zh-CN" b="1" i="0" smtClean="0">
                                      <a:latin typeface="Cambria Math"/>
                                    </a:rPr>
                                    <m:t>𝐏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en-US" b="1" dirty="0" smtClean="0"/>
                            <a:t>   允许值</a:t>
                          </a:r>
                          <a:r>
                            <a:rPr lang="en-US" altLang="zh-CN" b="1" dirty="0" smtClean="0"/>
                            <a:t>/</a:t>
                          </a:r>
                          <a:r>
                            <a:rPr lang="en-US" altLang="zh-CN" b="1" dirty="0" err="1" smtClean="0"/>
                            <a:t>μm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分度圆</a:t>
                          </a:r>
                          <a:endParaRPr lang="en-US" altLang="zh-CN" b="1" dirty="0" smtClean="0"/>
                        </a:p>
                        <a:p>
                          <a:pPr algn="ctr"/>
                          <a:r>
                            <a:rPr lang="zh-CN" altLang="en-US" b="1" dirty="0" smtClean="0"/>
                            <a:t>   直径</a:t>
                          </a:r>
                          <a:endParaRPr lang="en-US" altLang="zh-CN" b="1" dirty="0" smtClean="0"/>
                        </a:p>
                        <a:p>
                          <a:pPr algn="ctr"/>
                          <a:r>
                            <a:rPr lang="en-US" altLang="zh-CN" b="1" i="1" dirty="0" smtClean="0"/>
                            <a:t> d</a:t>
                          </a:r>
                          <a:r>
                            <a:rPr lang="en-US" altLang="zh-CN" b="1" dirty="0" smtClean="0"/>
                            <a:t>/mm</a:t>
                          </a:r>
                          <a:endParaRPr lang="zh-CN" altLang="en-US" b="1" dirty="0"/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模数</a:t>
                          </a:r>
                          <a:endParaRPr lang="en-US" altLang="zh-CN" b="1" dirty="0" smtClean="0"/>
                        </a:p>
                        <a:p>
                          <a:pPr algn="ctr"/>
                          <a:r>
                            <a:rPr lang="en-US" altLang="zh-CN" b="1" i="1" dirty="0" smtClean="0"/>
                            <a:t>m</a:t>
                          </a:r>
                          <a:r>
                            <a:rPr lang="en-US" altLang="zh-CN" b="1" i="1" baseline="0" dirty="0" smtClean="0"/>
                            <a:t> /</a:t>
                          </a:r>
                          <a:r>
                            <a:rPr lang="en-US" altLang="zh-CN" b="1" i="0" baseline="0" dirty="0" smtClean="0"/>
                            <a:t>mm</a:t>
                          </a:r>
                          <a:endParaRPr lang="zh-CN" altLang="en-US" b="1" i="0" dirty="0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±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1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 smtClean="0">
                                      <a:latin typeface="Cambria Math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en-US" altLang="zh-CN" b="1" i="0" smtClean="0">
                                      <a:latin typeface="Cambria Math"/>
                                    </a:rPr>
                                    <m:t>𝐩𝐭</m:t>
                                  </m:r>
                                </m:sub>
                              </m:sSub>
                            </m:oMath>
                          </a14:m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b="1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 smtClean="0">
                                      <a:latin typeface="Cambria Math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en-US" altLang="zh-CN" b="1" i="0" smtClean="0">
                                      <a:latin typeface="Cambria Math"/>
                                    </a:rPr>
                                    <m:t>𝐏</m:t>
                                  </m:r>
                                </m:sub>
                              </m:sSub>
                            </m:oMath>
                          </a14:m>
                          <a:r>
                            <a:rPr lang="zh-CN" altLang="en-US" b="1" dirty="0" smtClean="0"/>
                            <a:t> 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精度等级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213658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50&lt;</a:t>
                          </a:r>
                          <a:r>
                            <a:rPr lang="en-US" altLang="zh-CN" b="1" i="1" dirty="0" smtClean="0"/>
                            <a:t>d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b="1" i="1" smtClean="0"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en-US" altLang="zh-CN" b="1" i="1" smtClean="0">
                                  <a:latin typeface="Cambria Math"/>
                                  <a:ea typeface="Cambria Math"/>
                                </a:rPr>
                                <m:t>𝟏𝟐𝟓</m:t>
                              </m:r>
                            </m:oMath>
                          </a14:m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0.5&lt;</a:t>
                          </a:r>
                          <a:r>
                            <a:rPr lang="en-US" altLang="zh-CN" b="1" i="1" dirty="0" smtClean="0"/>
                            <a:t>m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b="1" i="1" smtClean="0"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en-US" altLang="zh-CN" b="1" i="1" smtClean="0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oMath>
                          </a14:m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7.5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11.0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15.0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26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37.0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52.0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2&lt;</a:t>
                          </a:r>
                          <a:r>
                            <a:rPr lang="en-US" altLang="zh-CN" b="1" i="1" dirty="0" smtClean="0"/>
                            <a:t>m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b="1" i="1" smtClean="0"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altLang="zh-CN" b="1" dirty="0" smtClean="0"/>
                            <a:t>3.5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8.5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12.0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17.0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27.0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38.0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53.0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827900"/>
                  </p:ext>
                </p:extLst>
              </p:nvPr>
            </p:nvGraphicFramePr>
            <p:xfrm>
              <a:off x="467544" y="332656"/>
              <a:ext cx="8064897" cy="27644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813889"/>
                    <a:gridCol w="1202336"/>
                    <a:gridCol w="1008112"/>
                    <a:gridCol w="1008112"/>
                    <a:gridCol w="1008112"/>
                    <a:gridCol w="1008112"/>
                    <a:gridCol w="1008112"/>
                    <a:gridCol w="1008112"/>
                  </a:tblGrid>
                  <a:tr h="393256">
                    <a:tc gridSpan="8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76" t="-10938" b="-60937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90398"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分度圆</a:t>
                          </a:r>
                          <a:endParaRPr lang="en-US" altLang="zh-CN" b="1" dirty="0" smtClean="0"/>
                        </a:p>
                        <a:p>
                          <a:pPr algn="ctr"/>
                          <a:r>
                            <a:rPr lang="zh-CN" altLang="en-US" b="1" dirty="0" smtClean="0"/>
                            <a:t>   直径</a:t>
                          </a:r>
                          <a:endParaRPr lang="en-US" altLang="zh-CN" b="1" dirty="0" smtClean="0"/>
                        </a:p>
                        <a:p>
                          <a:pPr algn="ctr"/>
                          <a:r>
                            <a:rPr lang="en-US" altLang="zh-CN" b="1" i="1" dirty="0" smtClean="0"/>
                            <a:t> d</a:t>
                          </a:r>
                          <a:r>
                            <a:rPr lang="en-US" altLang="zh-CN" b="1" dirty="0" smtClean="0"/>
                            <a:t>/mm</a:t>
                          </a:r>
                          <a:endParaRPr lang="zh-CN" altLang="en-US" b="1" dirty="0"/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模数</a:t>
                          </a:r>
                          <a:endParaRPr lang="en-US" altLang="zh-CN" b="1" dirty="0" smtClean="0"/>
                        </a:p>
                        <a:p>
                          <a:pPr algn="ctr"/>
                          <a:r>
                            <a:rPr lang="en-US" altLang="zh-CN" b="1" i="1" dirty="0" smtClean="0"/>
                            <a:t>m</a:t>
                          </a:r>
                          <a:r>
                            <a:rPr lang="en-US" altLang="zh-CN" b="1" i="1" baseline="0" dirty="0" smtClean="0"/>
                            <a:t> /</a:t>
                          </a:r>
                          <a:r>
                            <a:rPr lang="en-US" altLang="zh-CN" b="1" i="0" baseline="0" dirty="0" smtClean="0"/>
                            <a:t>mm</a:t>
                          </a:r>
                          <a:endParaRPr lang="zh-CN" altLang="en-US" b="1" i="0" dirty="0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6935" t="-110938" r="-100000" b="-50937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66935" t="-110938" b="-50937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zh-CN" altLang="en-US" b="1" dirty="0" smtClean="0"/>
                            <a:t>精度等级</a:t>
                          </a:r>
                          <a:endParaRPr lang="zh-CN" altLang="en-US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</a:tr>
                  <a:tr h="701802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7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370840"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746" t="-208725" r="-887313" b="-6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528" t="-509836" r="-503553" b="-1459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7.5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11.0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15.0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26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37.0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52.0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  <a:tr h="537274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68528" t="-422727" r="-503553" b="-11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8.5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12.0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17.0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27.0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38.0</a:t>
                          </a:r>
                          <a:endParaRPr lang="zh-CN" alt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b="1" dirty="0" smtClean="0"/>
                            <a:t>53.0</a:t>
                          </a:r>
                          <a:endParaRPr lang="zh-CN" altLang="en-US" b="1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586622"/>
              </p:ext>
            </p:extLst>
          </p:nvPr>
        </p:nvGraphicFramePr>
        <p:xfrm>
          <a:off x="467544" y="3462888"/>
          <a:ext cx="7704856" cy="191032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720080"/>
                <a:gridCol w="648072"/>
                <a:gridCol w="987091"/>
                <a:gridCol w="785081"/>
                <a:gridCol w="785081"/>
                <a:gridCol w="785081"/>
                <a:gridCol w="785081"/>
                <a:gridCol w="785081"/>
                <a:gridCol w="785081"/>
                <a:gridCol w="639127"/>
              </a:tblGrid>
              <a:tr h="432048"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公称尺寸 </a:t>
                      </a:r>
                      <a:endParaRPr lang="en-US" altLang="zh-CN" sz="1600" b="1" dirty="0" smtClean="0"/>
                    </a:p>
                    <a:p>
                      <a:pPr algn="ctr"/>
                      <a:r>
                        <a:rPr lang="en-US" altLang="zh-CN" sz="1600" b="1" dirty="0" smtClean="0"/>
                        <a:t> </a:t>
                      </a:r>
                      <a:r>
                        <a:rPr lang="zh-CN" altLang="en-US" sz="1600" b="1" dirty="0" smtClean="0"/>
                        <a:t>   </a:t>
                      </a:r>
                      <a:r>
                        <a:rPr lang="en-US" altLang="zh-CN" sz="1600" b="1" dirty="0" smtClean="0"/>
                        <a:t>/mm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等    级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IT3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IT4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IT5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IT6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IT8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IT9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IT10</a:t>
                      </a:r>
                      <a:endParaRPr lang="zh-CN" alt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1" dirty="0" smtClean="0"/>
                        <a:t>大于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至</a:t>
                      </a:r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标   准   公   差   </a:t>
                      </a:r>
                      <a:r>
                        <a:rPr lang="en-US" altLang="zh-CN" sz="1600" b="1" dirty="0" smtClean="0"/>
                        <a:t>/</a:t>
                      </a:r>
                      <a:r>
                        <a:rPr lang="en-US" altLang="zh-CN" sz="1600" b="1" dirty="0" err="1" smtClean="0"/>
                        <a:t>μm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11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25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62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100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5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8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13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19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30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46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74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/>
                        <a:t>120</a:t>
                      </a:r>
                      <a:endParaRPr lang="zh-CN" alt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430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82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536473"/>
              </p:ext>
            </p:extLst>
          </p:nvPr>
        </p:nvGraphicFramePr>
        <p:xfrm>
          <a:off x="1475656" y="179328"/>
          <a:ext cx="6095999" cy="2961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 rowSpan="3" grid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公称尺寸</a:t>
                      </a:r>
                      <a:endParaRPr lang="en-US" altLang="zh-CN" sz="2400" b="1" dirty="0" smtClean="0"/>
                    </a:p>
                    <a:p>
                      <a:pPr algn="ctr"/>
                      <a:r>
                        <a:rPr lang="en-US" altLang="zh-CN" sz="2400" b="1" dirty="0" smtClean="0"/>
                        <a:t>   /mm</a:t>
                      </a:r>
                      <a:endParaRPr lang="zh-CN" altLang="en-US" sz="2400" b="1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轴的基本偏差数值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下极限偏差</a:t>
                      </a:r>
                      <a:r>
                        <a:rPr lang="en-US" altLang="zh-CN" b="1" dirty="0" err="1" smtClean="0"/>
                        <a:t>ei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所有标准公差等级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大于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至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s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t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u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v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x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24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+35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+54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+55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+64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altLang="zh-CN" b="1" dirty="0" smtClean="0"/>
                    </a:p>
                    <a:p>
                      <a:pPr algn="ctr"/>
                      <a:r>
                        <a:rPr lang="en-US" altLang="zh-CN" b="1" dirty="0" smtClean="0"/>
                        <a:t>+43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+48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+60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+68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+80</a:t>
                      </a:r>
                      <a:endParaRPr lang="zh-CN" altLang="en-US" b="1" dirty="0"/>
                    </a:p>
                  </a:txBody>
                  <a:tcPr/>
                </a:tc>
              </a:tr>
              <a:tr h="140424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+54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+70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+81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+97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60214" y="3394695"/>
            <a:ext cx="8791575" cy="2770609"/>
            <a:chOff x="160214" y="260648"/>
            <a:chExt cx="8791575" cy="2770609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214" y="260648"/>
              <a:ext cx="8791575" cy="1704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347" y="1916832"/>
              <a:ext cx="8620125" cy="1114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" name="直接连接符 9"/>
            <p:cNvCxnSpPr/>
            <p:nvPr/>
          </p:nvCxnSpPr>
          <p:spPr>
            <a:xfrm>
              <a:off x="1547664" y="3031257"/>
              <a:ext cx="70567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5334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83</a:t>
            </a:fld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44624"/>
            <a:ext cx="8239125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22085"/>
              </p:ext>
            </p:extLst>
          </p:nvPr>
        </p:nvGraphicFramePr>
        <p:xfrm>
          <a:off x="971600" y="4031064"/>
          <a:ext cx="6984777" cy="2494280"/>
        </p:xfrm>
        <a:graphic>
          <a:graphicData uri="http://schemas.openxmlformats.org/drawingml/2006/table">
            <a:tbl>
              <a:tblPr firstRow="1" lastRow="1" bandCol="1">
                <a:tableStyleId>{5940675A-B579-460E-94D1-54222C63F5DA}</a:tableStyleId>
              </a:tblPr>
              <a:tblGrid>
                <a:gridCol w="774663"/>
                <a:gridCol w="542264"/>
                <a:gridCol w="998574"/>
                <a:gridCol w="1093015"/>
                <a:gridCol w="619730"/>
                <a:gridCol w="1084527"/>
                <a:gridCol w="697196"/>
                <a:gridCol w="619730"/>
                <a:gridCol w="555078"/>
              </a:tblGrid>
              <a:tr h="370840">
                <a:tc rowSpan="3" gridSpan="3">
                  <a:txBody>
                    <a:bodyPr/>
                    <a:lstStyle/>
                    <a:p>
                      <a:pPr algn="ctr"/>
                      <a:endParaRPr lang="en-US" altLang="zh-CN" sz="2400" b="1" dirty="0" smtClean="0"/>
                    </a:p>
                    <a:p>
                      <a:pPr algn="ctr"/>
                      <a:r>
                        <a:rPr lang="zh-CN" altLang="en-US" sz="2400" b="1" dirty="0" smtClean="0"/>
                        <a:t>公称尺寸</a:t>
                      </a:r>
                      <a:endParaRPr lang="en-US" altLang="zh-CN" sz="2400" b="1" dirty="0" smtClean="0"/>
                    </a:p>
                    <a:p>
                      <a:pPr algn="ctr"/>
                      <a:r>
                        <a:rPr lang="en-US" altLang="zh-CN" sz="2400" b="1" dirty="0" smtClean="0"/>
                        <a:t>     /mm</a:t>
                      </a:r>
                      <a:endParaRPr lang="zh-CN" altLang="en-US" sz="2400" b="1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基本偏差数值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3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下偏差（</a:t>
                      </a:r>
                      <a:r>
                        <a:rPr lang="en-US" altLang="zh-CN" b="1" dirty="0" err="1" smtClean="0"/>
                        <a:t>ei</a:t>
                      </a:r>
                      <a:r>
                        <a:rPr lang="zh-CN" altLang="en-US" b="1" dirty="0" smtClean="0"/>
                        <a:t>）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 gridSpan="3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IT5</a:t>
                      </a:r>
                      <a:r>
                        <a:rPr lang="zh-CN" altLang="en-US" b="1" dirty="0" smtClean="0"/>
                        <a:t>、</a:t>
                      </a:r>
                      <a:r>
                        <a:rPr lang="en-US" altLang="zh-CN" b="1" dirty="0" smtClean="0"/>
                        <a:t>IT6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IT4</a:t>
                      </a:r>
                      <a:r>
                        <a:rPr lang="zh-CN" altLang="en-US" b="1" dirty="0" smtClean="0"/>
                        <a:t>至</a:t>
                      </a:r>
                      <a:r>
                        <a:rPr lang="en-US" altLang="zh-CN" b="1" dirty="0" smtClean="0"/>
                        <a:t>IT7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≤</a:t>
                      </a:r>
                      <a:r>
                        <a:rPr lang="en-US" altLang="zh-CN" b="1" dirty="0" smtClean="0"/>
                        <a:t>IT3</a:t>
                      </a:r>
                    </a:p>
                    <a:p>
                      <a:pPr algn="ctr"/>
                      <a:r>
                        <a:rPr lang="en-US" altLang="zh-CN" b="1" dirty="0" smtClean="0"/>
                        <a:t>&gt;IT7</a:t>
                      </a:r>
                      <a:endParaRPr lang="zh-CN" alt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所有标准公差等级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大于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至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err="1" smtClean="0"/>
                        <a:t>js</a:t>
                      </a:r>
                      <a:endParaRPr lang="zh-CN" altLang="en-US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j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k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k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m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n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偏差</a:t>
                      </a:r>
                      <a:r>
                        <a:rPr lang="en-US" altLang="zh-CN" b="1" dirty="0" smtClean="0"/>
                        <a:t>=</a:t>
                      </a:r>
                      <a:r>
                        <a:rPr lang="zh-CN" altLang="en-US" b="1" dirty="0" smtClean="0">
                          <a:solidFill>
                            <a:srgbClr val="FF0000"/>
                          </a:solidFill>
                        </a:rPr>
                        <a:t>？</a:t>
                      </a:r>
                      <a:endParaRPr lang="en-US" altLang="zh-CN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+9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+17</a:t>
                      </a:r>
                      <a:endParaRPr lang="zh-CN" alt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80</a:t>
                      </a:r>
                      <a:endParaRPr lang="zh-CN" altLang="en-US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-12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+11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+20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5375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84</a:t>
            </a:fld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1490663"/>
            <a:ext cx="8553450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868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85</a:t>
            </a:fld>
            <a:endParaRPr lang="zh-CN" altLang="en-US"/>
          </a:p>
        </p:txBody>
      </p:sp>
      <p:sp>
        <p:nvSpPr>
          <p:cNvPr id="7" name="TextBox 9">
            <a:hlinkClick r:id="rId2" action="ppaction://hlinksldjump"/>
          </p:cNvPr>
          <p:cNvSpPr txBox="1"/>
          <p:nvPr/>
        </p:nvSpPr>
        <p:spPr>
          <a:xfrm>
            <a:off x="4067944" y="6021288"/>
            <a:ext cx="1403648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</a:t>
            </a:r>
            <a:r>
              <a:rPr lang="zh-CN" altLang="en-US" sz="2000" b="1" dirty="0">
                <a:solidFill>
                  <a:srgbClr val="FF0000"/>
                </a:solidFill>
              </a:rPr>
              <a:t>目录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285875"/>
            <a:ext cx="86296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317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7544" y="295410"/>
            <a:ext cx="7632848" cy="3493630"/>
            <a:chOff x="467544" y="44624"/>
            <a:chExt cx="7632848" cy="3493630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16632"/>
              <a:ext cx="7632848" cy="3421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205855" y="44624"/>
              <a:ext cx="720080" cy="30777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/>
                <a:t>表 </a:t>
              </a:r>
              <a:r>
                <a:rPr lang="en-US" altLang="zh-CN" sz="1400" b="1" dirty="0" smtClean="0"/>
                <a:t>8 - 1</a:t>
              </a:r>
              <a:endParaRPr lang="zh-CN" altLang="en-US" sz="1400" b="1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7544" y="3933056"/>
            <a:ext cx="7452829" cy="2592288"/>
            <a:chOff x="467544" y="3789040"/>
            <a:chExt cx="7452829" cy="2592288"/>
          </a:xfrm>
        </p:grpSpPr>
        <p:pic>
          <p:nvPicPr>
            <p:cNvPr id="7169" name="Picture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89040"/>
              <a:ext cx="7452829" cy="2592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BF7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7A77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0C0C0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907704" y="3812837"/>
              <a:ext cx="720080" cy="27699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/>
                <a:t>表</a:t>
              </a:r>
              <a:r>
                <a:rPr lang="en-US" altLang="zh-CN" sz="1200" b="1" dirty="0" smtClean="0"/>
                <a:t>4-16</a:t>
              </a:r>
              <a:endParaRPr lang="zh-CN" altLang="en-US" sz="1200" b="1" dirty="0"/>
            </a:p>
          </p:txBody>
        </p:sp>
      </p:grp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7740352" y="6125234"/>
            <a:ext cx="1224136" cy="4001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</a:rPr>
              <a:t>返回</a:t>
            </a:r>
            <a:r>
              <a:rPr lang="zh-CN" altLang="en-US" sz="2000" b="1" dirty="0">
                <a:solidFill>
                  <a:srgbClr val="FF0000"/>
                </a:solidFill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920991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11074</TotalTime>
  <Words>12440</Words>
  <Application>Microsoft Office PowerPoint</Application>
  <PresentationFormat>全屏显示(4:3)</PresentationFormat>
  <Paragraphs>1487</Paragraphs>
  <Slides>85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85</vt:i4>
      </vt:variant>
    </vt:vector>
  </HeadingPairs>
  <TitlesOfParts>
    <vt:vector size="88" baseType="lpstr">
      <vt:lpstr>Office 主题</vt:lpstr>
      <vt:lpstr>公式</vt:lpstr>
      <vt:lpstr>Picture</vt:lpstr>
      <vt:lpstr>《机械精度设计与检测基础》 模    拟    试    题</vt:lpstr>
      <vt:lpstr>            模  拟  试  题  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  拟  试  题  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  拟  试  题  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  拟  试  题 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  拟  试  题  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  拟  试  题  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  拟  试  题  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模拟试题</dc:title>
  <cp:lastModifiedBy>Administrator</cp:lastModifiedBy>
  <cp:revision>691</cp:revision>
  <dcterms:modified xsi:type="dcterms:W3CDTF">2018-11-19T01:50:03Z</dcterms:modified>
</cp:coreProperties>
</file>