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63" r:id="rId3"/>
    <p:sldId id="262" r:id="rId4"/>
    <p:sldId id="257" r:id="rId5"/>
    <p:sldId id="258" r:id="rId6"/>
    <p:sldId id="264" r:id="rId7"/>
    <p:sldId id="265" r:id="rId8"/>
    <p:sldId id="266" r:id="rId9"/>
    <p:sldId id="283" r:id="rId10"/>
    <p:sldId id="284" r:id="rId11"/>
    <p:sldId id="285" r:id="rId12"/>
    <p:sldId id="259" r:id="rId13"/>
    <p:sldId id="268" r:id="rId14"/>
    <p:sldId id="267" r:id="rId15"/>
    <p:sldId id="269" r:id="rId16"/>
    <p:sldId id="260" r:id="rId17"/>
    <p:sldId id="270" r:id="rId18"/>
    <p:sldId id="271" r:id="rId19"/>
    <p:sldId id="272" r:id="rId20"/>
    <p:sldId id="273" r:id="rId21"/>
    <p:sldId id="274" r:id="rId22"/>
    <p:sldId id="275" r:id="rId23"/>
    <p:sldId id="276" r:id="rId24"/>
    <p:sldId id="277" r:id="rId25"/>
    <p:sldId id="286" r:id="rId26"/>
    <p:sldId id="278" r:id="rId27"/>
    <p:sldId id="279" r:id="rId28"/>
    <p:sldId id="280" r:id="rId29"/>
    <p:sldId id="281" r:id="rId30"/>
    <p:sldId id="282" r:id="rId31"/>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3" autoAdjust="0"/>
    <p:restoredTop sz="94271" autoAdjust="0"/>
  </p:normalViewPr>
  <p:slideViewPr>
    <p:cSldViewPr>
      <p:cViewPr>
        <p:scale>
          <a:sx n="75" d="100"/>
          <a:sy n="75" d="100"/>
        </p:scale>
        <p:origin x="-2682" y="-9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198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229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1229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229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05A6D05F-4D9D-4512-AEE2-3728CA6815C4}" type="slidenum">
              <a:rPr lang="zh-CN" altLang="en-US"/>
              <a:pPr>
                <a:defRPr/>
              </a:pPr>
              <a:t>‹#›</a:t>
            </a:fld>
            <a:endParaRPr lang="en-US" altLang="zh-CN" dirty="0"/>
          </a:p>
        </p:txBody>
      </p:sp>
    </p:spTree>
    <p:extLst>
      <p:ext uri="{BB962C8B-B14F-4D97-AF65-F5344CB8AC3E}">
        <p14:creationId xmlns:p14="http://schemas.microsoft.com/office/powerpoint/2010/main" val="3273434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126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34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D093569C-E8EC-48A8-ADFE-DAA12534CC78}" type="slidenum">
              <a:rPr lang="zh-CN" altLang="en-US"/>
              <a:pPr>
                <a:defRPr/>
              </a:pPr>
              <a:t>‹#›</a:t>
            </a:fld>
            <a:endParaRPr lang="en-US" altLang="zh-CN" dirty="0"/>
          </a:p>
        </p:txBody>
      </p:sp>
    </p:spTree>
    <p:extLst>
      <p:ext uri="{BB962C8B-B14F-4D97-AF65-F5344CB8AC3E}">
        <p14:creationId xmlns:p14="http://schemas.microsoft.com/office/powerpoint/2010/main" val="22537332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3775479-C470-49D8-BB57-7DCE5DB46003}" type="slidenum">
              <a:rPr lang="zh-CN" altLang="en-US"/>
              <a:pPr>
                <a:defRPr/>
              </a:pPr>
              <a:t>‹#›</a:t>
            </a:fld>
            <a:endParaRPr lang="en-US" altLang="zh-CN" dirty="0"/>
          </a:p>
        </p:txBody>
      </p:sp>
    </p:spTree>
    <p:extLst>
      <p:ext uri="{BB962C8B-B14F-4D97-AF65-F5344CB8AC3E}">
        <p14:creationId xmlns:p14="http://schemas.microsoft.com/office/powerpoint/2010/main" val="29087243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FFC300D-A0B1-4C94-AB14-B2A7CE144289}" type="slidenum">
              <a:rPr lang="zh-CN" altLang="en-US"/>
              <a:pPr>
                <a:defRPr/>
              </a:pPr>
              <a:t>‹#›</a:t>
            </a:fld>
            <a:endParaRPr lang="en-US" altLang="zh-CN" dirty="0"/>
          </a:p>
        </p:txBody>
      </p:sp>
    </p:spTree>
    <p:extLst>
      <p:ext uri="{BB962C8B-B14F-4D97-AF65-F5344CB8AC3E}">
        <p14:creationId xmlns:p14="http://schemas.microsoft.com/office/powerpoint/2010/main" val="1309942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8AEABF-CDDD-4050-8D92-FAB7A8940E44}" type="slidenum">
              <a:rPr lang="zh-CN" altLang="en-US"/>
              <a:pPr>
                <a:defRPr/>
              </a:pPr>
              <a:t>‹#›</a:t>
            </a:fld>
            <a:endParaRPr lang="en-US" altLang="zh-CN" dirty="0"/>
          </a:p>
        </p:txBody>
      </p:sp>
    </p:spTree>
    <p:extLst>
      <p:ext uri="{BB962C8B-B14F-4D97-AF65-F5344CB8AC3E}">
        <p14:creationId xmlns:p14="http://schemas.microsoft.com/office/powerpoint/2010/main" val="3858121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3F2CCD5-8844-4635-8744-52F26FF5547D}" type="slidenum">
              <a:rPr lang="zh-CN" altLang="en-US"/>
              <a:pPr>
                <a:defRPr/>
              </a:pPr>
              <a:t>‹#›</a:t>
            </a:fld>
            <a:endParaRPr lang="en-US" altLang="zh-CN" dirty="0"/>
          </a:p>
        </p:txBody>
      </p:sp>
    </p:spTree>
    <p:extLst>
      <p:ext uri="{BB962C8B-B14F-4D97-AF65-F5344CB8AC3E}">
        <p14:creationId xmlns:p14="http://schemas.microsoft.com/office/powerpoint/2010/main" val="2206267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03551B7-776A-4304-B173-C86E195575F4}" type="slidenum">
              <a:rPr lang="zh-CN" altLang="en-US"/>
              <a:pPr>
                <a:defRPr/>
              </a:pPr>
              <a:t>‹#›</a:t>
            </a:fld>
            <a:endParaRPr lang="en-US" altLang="zh-CN" dirty="0"/>
          </a:p>
        </p:txBody>
      </p:sp>
    </p:spTree>
    <p:extLst>
      <p:ext uri="{BB962C8B-B14F-4D97-AF65-F5344CB8AC3E}">
        <p14:creationId xmlns:p14="http://schemas.microsoft.com/office/powerpoint/2010/main" val="88257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0F11E08-4AE8-45FD-B666-3D6C7C28240F}" type="slidenum">
              <a:rPr lang="zh-CN" altLang="en-US"/>
              <a:pPr>
                <a:defRPr/>
              </a:pPr>
              <a:t>‹#›</a:t>
            </a:fld>
            <a:endParaRPr lang="en-US" altLang="zh-CN" dirty="0"/>
          </a:p>
        </p:txBody>
      </p:sp>
    </p:spTree>
    <p:extLst>
      <p:ext uri="{BB962C8B-B14F-4D97-AF65-F5344CB8AC3E}">
        <p14:creationId xmlns:p14="http://schemas.microsoft.com/office/powerpoint/2010/main" val="3225908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B72FBE8-E8DE-47EE-B2D5-5B2CF7557EB6}" type="slidenum">
              <a:rPr lang="zh-CN" altLang="en-US"/>
              <a:pPr>
                <a:defRPr/>
              </a:pPr>
              <a:t>‹#›</a:t>
            </a:fld>
            <a:endParaRPr lang="en-US" altLang="zh-CN" dirty="0"/>
          </a:p>
        </p:txBody>
      </p:sp>
    </p:spTree>
    <p:extLst>
      <p:ext uri="{BB962C8B-B14F-4D97-AF65-F5344CB8AC3E}">
        <p14:creationId xmlns:p14="http://schemas.microsoft.com/office/powerpoint/2010/main" val="583220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EE4BEE8-5FB9-4660-A24E-EC3DE2952E42}" type="slidenum">
              <a:rPr lang="zh-CN" altLang="en-US"/>
              <a:pPr>
                <a:defRPr/>
              </a:pPr>
              <a:t>‹#›</a:t>
            </a:fld>
            <a:endParaRPr lang="en-US" altLang="zh-CN" dirty="0"/>
          </a:p>
        </p:txBody>
      </p:sp>
    </p:spTree>
    <p:extLst>
      <p:ext uri="{BB962C8B-B14F-4D97-AF65-F5344CB8AC3E}">
        <p14:creationId xmlns:p14="http://schemas.microsoft.com/office/powerpoint/2010/main" val="4074798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246C7589-54F5-4677-9CBA-14154A395223}" type="slidenum">
              <a:rPr lang="zh-CN" altLang="en-US"/>
              <a:pPr>
                <a:defRPr/>
              </a:pPr>
              <a:t>‹#›</a:t>
            </a:fld>
            <a:endParaRPr lang="en-US" altLang="zh-CN" dirty="0"/>
          </a:p>
        </p:txBody>
      </p:sp>
    </p:spTree>
    <p:extLst>
      <p:ext uri="{BB962C8B-B14F-4D97-AF65-F5344CB8AC3E}">
        <p14:creationId xmlns:p14="http://schemas.microsoft.com/office/powerpoint/2010/main" val="221413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7CC80D8-6EA2-4AD2-986A-4B00A01E7186}" type="slidenum">
              <a:rPr lang="zh-CN" altLang="en-US"/>
              <a:pPr>
                <a:defRPr/>
              </a:pPr>
              <a:t>‹#›</a:t>
            </a:fld>
            <a:endParaRPr lang="en-US" altLang="zh-CN" dirty="0"/>
          </a:p>
        </p:txBody>
      </p:sp>
    </p:spTree>
    <p:extLst>
      <p:ext uri="{BB962C8B-B14F-4D97-AF65-F5344CB8AC3E}">
        <p14:creationId xmlns:p14="http://schemas.microsoft.com/office/powerpoint/2010/main" val="3566846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B17FC4B-63D4-43AB-9676-965C3CDE0DEC}" type="slidenum">
              <a:rPr lang="zh-CN" altLang="en-US"/>
              <a:pPr>
                <a:defRPr/>
              </a:pPr>
              <a:t>‹#›</a:t>
            </a:fld>
            <a:endParaRPr lang="en-US" altLang="zh-CN" dirty="0"/>
          </a:p>
        </p:txBody>
      </p:sp>
    </p:spTree>
    <p:extLst>
      <p:ext uri="{BB962C8B-B14F-4D97-AF65-F5344CB8AC3E}">
        <p14:creationId xmlns:p14="http://schemas.microsoft.com/office/powerpoint/2010/main" val="3650544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a:lvl1pPr>
          </a:lstStyle>
          <a:p>
            <a:pPr>
              <a:defRPr/>
            </a:pPr>
            <a:fld id="{05DCD4AB-C738-4D44-8A68-A7B1F731E75D}"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12.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7E60C9-FC15-4ED7-A97F-14A667D976A3}" type="slidenum">
              <a:rPr kumimoji="0" lang="zh-CN" altLang="en-US" smtClean="0">
                <a:solidFill>
                  <a:srgbClr val="FF0000"/>
                </a:solidFill>
              </a:rPr>
              <a:pPr eaLnBrk="1" hangingPunct="1"/>
              <a:t>1</a:t>
            </a:fld>
            <a:endParaRPr kumimoji="0" lang="en-US" altLang="zh-CN" dirty="0" smtClean="0">
              <a:solidFill>
                <a:srgbClr val="FF0000"/>
              </a:solidFill>
            </a:endParaRPr>
          </a:p>
        </p:txBody>
      </p:sp>
      <p:pic>
        <p:nvPicPr>
          <p:cNvPr id="2" name="Picture 2" descr="C:\Users\Administrator\Desktop\第10版机械精度教材修订资料\第10版封面.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7408" y="332656"/>
            <a:ext cx="8777080" cy="6011967"/>
          </a:xfrm>
          <a:prstGeom prst="rect">
            <a:avLst/>
          </a:prstGeom>
          <a:noFill/>
          <a:ln w="76200">
            <a:solidFill>
              <a:srgbClr val="FF0000"/>
            </a:solidFill>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advTm="12000">
        <p:push dir="u"/>
      </p:transition>
    </mc:Choice>
    <mc:Fallback xmlns="">
      <p:transition spd="slow" advTm="12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C67701-BC55-4F56-95B4-FBEA92ADC8E7}" type="slidenum">
              <a:rPr kumimoji="0" lang="zh-CN" altLang="en-US" smtClean="0"/>
              <a:pPr eaLnBrk="1" hangingPunct="1"/>
              <a:t>10</a:t>
            </a:fld>
            <a:endParaRPr kumimoji="0" lang="en-US" altLang="zh-CN" smtClean="0"/>
          </a:p>
        </p:txBody>
      </p:sp>
      <p:sp>
        <p:nvSpPr>
          <p:cNvPr id="12291" name="TextBox 4"/>
          <p:cNvSpPr txBox="1">
            <a:spLocks noChangeArrowheads="1"/>
          </p:cNvSpPr>
          <p:nvPr/>
        </p:nvSpPr>
        <p:spPr bwMode="auto">
          <a:xfrm>
            <a:off x="250825" y="1787332"/>
            <a:ext cx="813759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本书</a:t>
            </a:r>
            <a:r>
              <a:rPr lang="zh-CN" altLang="en-US" b="1" dirty="0" smtClean="0"/>
              <a:t>由 刘丽华、哈尔滨工业大学</a:t>
            </a:r>
            <a:r>
              <a:rPr lang="zh-CN" altLang="en-US" b="1" dirty="0"/>
              <a:t>陈军 （威海</a:t>
            </a:r>
            <a:r>
              <a:rPr lang="zh-CN" altLang="en-US" b="1" dirty="0" smtClean="0"/>
              <a:t>） </a:t>
            </a:r>
            <a:r>
              <a:rPr lang="zh-CN" altLang="en-US" b="1" dirty="0"/>
              <a:t>主审。参加评审的有哈尔滨工业大学高延新和田克华、哈尔滨理工大学杨守成、东北农业大学王金武、哈尔滨工程大学祝海涛、黑龙江工程学院袁正友和长春理工大学李校夫。</a:t>
            </a:r>
          </a:p>
        </p:txBody>
      </p:sp>
      <p:sp>
        <p:nvSpPr>
          <p:cNvPr id="12292" name="TextBox 5"/>
          <p:cNvSpPr txBox="1">
            <a:spLocks noChangeArrowheads="1"/>
          </p:cNvSpPr>
          <p:nvPr/>
        </p:nvSpPr>
        <p:spPr bwMode="auto">
          <a:xfrm>
            <a:off x="284833" y="3312833"/>
            <a:ext cx="7959575"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为了满足读者的要求和适应现代化先进教学手段的需要，编者对</a:t>
            </a:r>
            <a:r>
              <a:rPr lang="zh-CN" altLang="en-US" b="1" dirty="0" smtClean="0"/>
              <a:t>第</a:t>
            </a:r>
            <a:r>
              <a:rPr lang="en-US" altLang="zh-CN" b="1" dirty="0"/>
              <a:t>9</a:t>
            </a:r>
            <a:r>
              <a:rPr lang="zh-CN" altLang="en-US" b="1" dirty="0" smtClean="0"/>
              <a:t>版</a:t>
            </a:r>
            <a:r>
              <a:rPr lang="zh-CN" altLang="en-US" b="1" dirty="0"/>
              <a:t>教材的电子课件内容作了一定的更新和完善，并进行纠错及补漏，对编排的形式也进行了改进。图、表都按标准绘制。</a:t>
            </a:r>
            <a:r>
              <a:rPr lang="zh-CN" altLang="en-US" b="1" dirty="0">
                <a:solidFill>
                  <a:srgbClr val="FF0000"/>
                </a:solidFill>
              </a:rPr>
              <a:t>并增加了较多的机械精度设计工程中应用实例（如第</a:t>
            </a:r>
            <a:r>
              <a:rPr lang="en-US" altLang="zh-CN" b="1" dirty="0">
                <a:solidFill>
                  <a:srgbClr val="FF0000"/>
                </a:solidFill>
              </a:rPr>
              <a:t>3</a:t>
            </a:r>
            <a:r>
              <a:rPr lang="zh-CN" altLang="en-US" b="1" dirty="0">
                <a:solidFill>
                  <a:srgbClr val="FF0000"/>
                </a:solidFill>
              </a:rPr>
              <a:t>章）和 </a:t>
            </a:r>
            <a:r>
              <a:rPr lang="en-US" altLang="zh-CN" b="1" dirty="0">
                <a:solidFill>
                  <a:srgbClr val="FF0000"/>
                </a:solidFill>
              </a:rPr>
              <a:t>8</a:t>
            </a:r>
            <a:r>
              <a:rPr lang="zh-CN" altLang="en-US" b="1" dirty="0">
                <a:solidFill>
                  <a:srgbClr val="FF0000"/>
                </a:solidFill>
              </a:rPr>
              <a:t>套模拟试题及试题答案，供读者参考。</a:t>
            </a:r>
          </a:p>
        </p:txBody>
      </p:sp>
      <p:sp>
        <p:nvSpPr>
          <p:cNvPr id="12293" name="TextBox 6"/>
          <p:cNvSpPr txBox="1">
            <a:spLocks noChangeArrowheads="1"/>
          </p:cNvSpPr>
          <p:nvPr/>
        </p:nvSpPr>
        <p:spPr bwMode="auto">
          <a:xfrm>
            <a:off x="292969" y="5549478"/>
            <a:ext cx="83264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本电子课件各章均有应用示例，解答详细。每次课都有课堂练习题，课后有思考题和作业题，并有作业题答案。</a:t>
            </a:r>
          </a:p>
        </p:txBody>
      </p:sp>
      <p:sp>
        <p:nvSpPr>
          <p:cNvPr id="2" name="矩形 1"/>
          <p:cNvSpPr/>
          <p:nvPr/>
        </p:nvSpPr>
        <p:spPr>
          <a:xfrm>
            <a:off x="251520" y="636801"/>
            <a:ext cx="7776864" cy="1208023"/>
          </a:xfrm>
          <a:prstGeom prst="rect">
            <a:avLst/>
          </a:prstGeom>
        </p:spPr>
        <p:txBody>
          <a:bodyPr wrap="square">
            <a:spAutoFit/>
          </a:bodyPr>
          <a:lstStyle/>
          <a:p>
            <a:pPr eaLnBrk="1" hangingPunct="1">
              <a:lnSpc>
                <a:spcPts val="2875"/>
              </a:lnSpc>
            </a:pPr>
            <a:r>
              <a:rPr lang="zh-CN" altLang="en-US" b="1" dirty="0" smtClean="0"/>
              <a:t>第</a:t>
            </a:r>
            <a:r>
              <a:rPr lang="en-US" altLang="zh-CN" b="1" dirty="0"/>
              <a:t>5</a:t>
            </a:r>
            <a:r>
              <a:rPr lang="zh-CN" altLang="en-US" b="1" dirty="0" smtClean="0"/>
              <a:t>章 周海，</a:t>
            </a:r>
            <a:r>
              <a:rPr lang="zh-CN" altLang="en-US" b="1" dirty="0"/>
              <a:t>第</a:t>
            </a:r>
            <a:r>
              <a:rPr lang="en-US" altLang="zh-CN" b="1" dirty="0"/>
              <a:t>6</a:t>
            </a:r>
            <a:r>
              <a:rPr lang="zh-CN" altLang="en-US" b="1" dirty="0" smtClean="0"/>
              <a:t>章</a:t>
            </a:r>
            <a:r>
              <a:rPr lang="zh-CN" altLang="en-US" b="1" dirty="0"/>
              <a:t>李媛</a:t>
            </a:r>
            <a:r>
              <a:rPr lang="zh-CN" altLang="en-US" b="1" dirty="0" smtClean="0"/>
              <a:t>媛、张也唅，</a:t>
            </a:r>
            <a:r>
              <a:rPr lang="zh-CN" altLang="en-US" b="1" dirty="0"/>
              <a:t>第</a:t>
            </a:r>
            <a:r>
              <a:rPr lang="en-US" altLang="zh-CN" b="1" dirty="0"/>
              <a:t>7</a:t>
            </a:r>
            <a:r>
              <a:rPr lang="zh-CN" altLang="en-US" b="1" dirty="0" smtClean="0"/>
              <a:t>章 刘永猛、张文生</a:t>
            </a:r>
            <a:r>
              <a:rPr lang="zh-CN" altLang="en-US" b="1" dirty="0"/>
              <a:t>，第</a:t>
            </a:r>
            <a:r>
              <a:rPr lang="en-US" altLang="zh-CN" b="1" dirty="0"/>
              <a:t>8</a:t>
            </a:r>
            <a:r>
              <a:rPr lang="zh-CN" altLang="en-US" b="1" dirty="0" smtClean="0"/>
              <a:t>章 刘永猛</a:t>
            </a:r>
            <a:r>
              <a:rPr lang="zh-CN" altLang="en-US" b="1" dirty="0"/>
              <a:t>，第</a:t>
            </a:r>
            <a:r>
              <a:rPr lang="en-US" altLang="zh-CN" b="1" dirty="0"/>
              <a:t>9</a:t>
            </a:r>
            <a:r>
              <a:rPr lang="zh-CN" altLang="en-US" b="1" dirty="0" smtClean="0"/>
              <a:t>章</a:t>
            </a:r>
            <a:r>
              <a:rPr lang="zh-CN" altLang="en-US" b="1" dirty="0"/>
              <a:t>李媛媛</a:t>
            </a:r>
            <a:r>
              <a:rPr lang="zh-CN" altLang="en-US" b="1" dirty="0" smtClean="0"/>
              <a:t>，</a:t>
            </a:r>
            <a:r>
              <a:rPr lang="zh-CN" altLang="en-US" b="1" dirty="0"/>
              <a:t>第</a:t>
            </a:r>
            <a:r>
              <a:rPr lang="en-US" altLang="zh-CN" b="1" dirty="0"/>
              <a:t>10</a:t>
            </a:r>
            <a:r>
              <a:rPr lang="zh-CN" altLang="en-US" b="1" dirty="0"/>
              <a:t>章刘丽华</a:t>
            </a:r>
            <a:r>
              <a:rPr lang="zh-CN" altLang="en-US" b="1" dirty="0" smtClean="0"/>
              <a:t>、王晓明，</a:t>
            </a:r>
            <a:r>
              <a:rPr lang="zh-CN" altLang="en-US" b="1" dirty="0"/>
              <a:t>第</a:t>
            </a:r>
            <a:r>
              <a:rPr lang="en-US" altLang="zh-CN" b="1" dirty="0"/>
              <a:t>11</a:t>
            </a:r>
            <a:r>
              <a:rPr lang="zh-CN" altLang="en-US" b="1" dirty="0" smtClean="0"/>
              <a:t>章 张文生，</a:t>
            </a:r>
            <a:r>
              <a:rPr lang="zh-CN" altLang="en-US" b="1" dirty="0"/>
              <a:t>第</a:t>
            </a:r>
            <a:r>
              <a:rPr lang="en-US" altLang="zh-CN" b="1" dirty="0"/>
              <a:t>12</a:t>
            </a:r>
            <a:r>
              <a:rPr lang="zh-CN" altLang="en-US" b="1" dirty="0" smtClean="0"/>
              <a:t>章刘     品。</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up)">
                                      <p:cBhvr>
                                        <p:cTn id="7" dur="5000"/>
                                        <p:tgtEl>
                                          <p:spTgt spid="122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wipe(up)">
                                      <p:cBhvr>
                                        <p:cTn id="12" dur="5000"/>
                                        <p:tgtEl>
                                          <p:spTgt spid="122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93"/>
                                        </p:tgtEl>
                                        <p:attrNameLst>
                                          <p:attrName>style.visibility</p:attrName>
                                        </p:attrNameLst>
                                      </p:cBhvr>
                                      <p:to>
                                        <p:strVal val="visible"/>
                                      </p:to>
                                    </p:set>
                                    <p:animEffect transition="in" filter="wipe(left)">
                                      <p:cBhvr>
                                        <p:cTn id="17" dur="5000"/>
                                        <p:tgtEl>
                                          <p:spTgt spid="12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P spid="122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7092280" y="18864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49B7268-F4A8-49C3-8B7E-CF33F562400D}" type="slidenum">
              <a:rPr kumimoji="0" lang="zh-CN" altLang="en-US" smtClean="0"/>
              <a:pPr eaLnBrk="1" hangingPunct="1"/>
              <a:t>11</a:t>
            </a:fld>
            <a:endParaRPr kumimoji="0" lang="en-US" altLang="zh-CN" dirty="0" smtClean="0"/>
          </a:p>
        </p:txBody>
      </p:sp>
      <p:sp>
        <p:nvSpPr>
          <p:cNvPr id="13315" name="TextBox 4"/>
          <p:cNvSpPr txBox="1">
            <a:spLocks noChangeArrowheads="1"/>
          </p:cNvSpPr>
          <p:nvPr/>
        </p:nvSpPr>
        <p:spPr bwMode="auto">
          <a:xfrm>
            <a:off x="323850" y="1894696"/>
            <a:ext cx="8280054" cy="120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a:t>
            </a:r>
            <a:r>
              <a:rPr lang="zh-CN" altLang="en-US" b="1" dirty="0" smtClean="0"/>
              <a:t>与本书配套使用的有</a:t>
            </a:r>
            <a:r>
              <a:rPr lang="zh-CN" altLang="en-US" b="1" dirty="0" smtClean="0">
                <a:sym typeface="Wingdings" pitchFamily="2" charset="2"/>
              </a:rPr>
              <a:t>（</a:t>
            </a:r>
            <a:r>
              <a:rPr lang="en-US" altLang="zh-CN" b="1" dirty="0" smtClean="0">
                <a:sym typeface="Wingdings" pitchFamily="2" charset="2"/>
              </a:rPr>
              <a:t>1</a:t>
            </a:r>
            <a:r>
              <a:rPr lang="zh-CN" altLang="en-US" b="1" dirty="0" smtClean="0">
                <a:sym typeface="Wingdings" pitchFamily="2" charset="2"/>
              </a:rPr>
              <a:t>）</a:t>
            </a:r>
            <a:r>
              <a:rPr lang="zh-CN" altLang="en-US" b="1" dirty="0" smtClean="0"/>
              <a:t>哈尔滨工业大学出版社</a:t>
            </a:r>
            <a:r>
              <a:rPr lang="zh-CN" altLang="en-US" b="1" dirty="0"/>
              <a:t>于</a:t>
            </a:r>
            <a:r>
              <a:rPr lang="en-US" altLang="zh-CN" b="1" dirty="0" smtClean="0"/>
              <a:t>2017</a:t>
            </a:r>
            <a:r>
              <a:rPr lang="zh-CN" altLang="en-US" b="1" dirty="0" smtClean="0"/>
              <a:t>年</a:t>
            </a:r>
            <a:r>
              <a:rPr lang="en-US" altLang="zh-CN" b="1" dirty="0" smtClean="0"/>
              <a:t>1</a:t>
            </a:r>
            <a:r>
              <a:rPr lang="zh-CN" altLang="en-US" b="1" dirty="0" smtClean="0"/>
              <a:t>月</a:t>
            </a:r>
            <a:r>
              <a:rPr lang="zh-CN" altLang="en-US" b="1" dirty="0"/>
              <a:t>出版的</a:t>
            </a:r>
            <a:r>
              <a:rPr lang="en-US" altLang="zh-CN" b="1" dirty="0"/>
              <a:t>《</a:t>
            </a:r>
            <a:r>
              <a:rPr lang="zh-CN" altLang="en-US" b="1" dirty="0"/>
              <a:t>机械精度设计与检测基础实验指导书与课程大作业</a:t>
            </a:r>
            <a:r>
              <a:rPr lang="en-US" altLang="zh-CN" b="1" dirty="0"/>
              <a:t>》</a:t>
            </a:r>
            <a:r>
              <a:rPr lang="zh-CN" altLang="en-US" b="1" dirty="0"/>
              <a:t>（第</a:t>
            </a:r>
            <a:r>
              <a:rPr lang="en-US" altLang="zh-CN" b="1" dirty="0"/>
              <a:t>4</a:t>
            </a:r>
            <a:r>
              <a:rPr lang="zh-CN" altLang="en-US" b="1" dirty="0"/>
              <a:t>版</a:t>
            </a:r>
            <a:r>
              <a:rPr lang="zh-CN" altLang="en-US" b="1" dirty="0" smtClean="0"/>
              <a:t>），该</a:t>
            </a:r>
            <a:r>
              <a:rPr lang="zh-CN" altLang="en-US" b="1" dirty="0"/>
              <a:t>书</a:t>
            </a:r>
            <a:r>
              <a:rPr lang="zh-CN" altLang="en-US" b="1" dirty="0" smtClean="0"/>
              <a:t>由</a:t>
            </a:r>
            <a:r>
              <a:rPr lang="zh-CN" altLang="en-US" b="1" dirty="0"/>
              <a:t>刘永猛</a:t>
            </a:r>
            <a:r>
              <a:rPr lang="zh-CN" altLang="en-US" b="1" dirty="0" smtClean="0"/>
              <a:t>、</a:t>
            </a:r>
            <a:r>
              <a:rPr lang="zh-CN" altLang="en-US" b="1" dirty="0"/>
              <a:t>周海等编写。</a:t>
            </a:r>
          </a:p>
        </p:txBody>
      </p:sp>
      <p:sp>
        <p:nvSpPr>
          <p:cNvPr id="13316" name="TextBox 5"/>
          <p:cNvSpPr txBox="1">
            <a:spLocks noChangeArrowheads="1"/>
          </p:cNvSpPr>
          <p:nvPr/>
        </p:nvSpPr>
        <p:spPr bwMode="auto">
          <a:xfrm>
            <a:off x="323850" y="4254847"/>
            <a:ext cx="83518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本书编写过程中，得到很多兄弟院校有关同志的热情支持和 帮助，谨此表示谢意。</a:t>
            </a:r>
          </a:p>
        </p:txBody>
      </p:sp>
      <p:sp>
        <p:nvSpPr>
          <p:cNvPr id="13317" name="TextBox 6"/>
          <p:cNvSpPr txBox="1">
            <a:spLocks noChangeArrowheads="1"/>
          </p:cNvSpPr>
          <p:nvPr/>
        </p:nvSpPr>
        <p:spPr bwMode="auto">
          <a:xfrm>
            <a:off x="339725" y="5047010"/>
            <a:ext cx="83518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由于编者水平有限，书中难免存在疏漏和不当之处，欢迎读者批与指正。</a:t>
            </a:r>
          </a:p>
        </p:txBody>
      </p:sp>
      <p:sp>
        <p:nvSpPr>
          <p:cNvPr id="13318" name="TextBox 7"/>
          <p:cNvSpPr txBox="1">
            <a:spLocks noChangeArrowheads="1"/>
          </p:cNvSpPr>
          <p:nvPr/>
        </p:nvSpPr>
        <p:spPr bwMode="auto">
          <a:xfrm>
            <a:off x="4572000" y="5805264"/>
            <a:ext cx="41764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编     </a:t>
            </a:r>
            <a:r>
              <a:rPr lang="zh-CN" altLang="en-US" b="1" dirty="0" smtClean="0"/>
              <a:t>者</a:t>
            </a:r>
            <a:r>
              <a:rPr lang="en-US" altLang="zh-CN" b="1" dirty="0" smtClean="0"/>
              <a:t>        2018</a:t>
            </a:r>
            <a:r>
              <a:rPr lang="zh-CN" altLang="en-US" b="1" dirty="0" smtClean="0"/>
              <a:t>年</a:t>
            </a:r>
            <a:r>
              <a:rPr lang="en-US" altLang="zh-CN" b="1" dirty="0"/>
              <a:t>8</a:t>
            </a:r>
            <a:r>
              <a:rPr lang="zh-CN" altLang="en-US" b="1" dirty="0" smtClean="0"/>
              <a:t>月</a:t>
            </a:r>
            <a:endParaRPr lang="zh-CN" altLang="en-US" b="1" dirty="0"/>
          </a:p>
        </p:txBody>
      </p:sp>
      <p:sp>
        <p:nvSpPr>
          <p:cNvPr id="7" name="圆角矩形 6">
            <a:hlinkClick r:id="rId2" action="ppaction://hlinksldjump"/>
          </p:cNvPr>
          <p:cNvSpPr/>
          <p:nvPr/>
        </p:nvSpPr>
        <p:spPr bwMode="auto">
          <a:xfrm>
            <a:off x="7488324" y="6232694"/>
            <a:ext cx="1368152" cy="442674"/>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rPr>
              <a:t>返回目录</a:t>
            </a:r>
          </a:p>
        </p:txBody>
      </p:sp>
      <p:sp>
        <p:nvSpPr>
          <p:cNvPr id="8" name="TextBox 1"/>
          <p:cNvSpPr txBox="1">
            <a:spLocks noChangeArrowheads="1"/>
          </p:cNvSpPr>
          <p:nvPr/>
        </p:nvSpPr>
        <p:spPr bwMode="auto">
          <a:xfrm>
            <a:off x="432122" y="726455"/>
            <a:ext cx="8388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本电子课件个章之间有联系，但在内容上保持相对独立性和系统性，个章中的必讲内容和选讲内容都分章节编制，以供不同专业的教学需要。</a:t>
            </a:r>
          </a:p>
        </p:txBody>
      </p:sp>
      <p:sp>
        <p:nvSpPr>
          <p:cNvPr id="10" name="TextBox 4"/>
          <p:cNvSpPr txBox="1">
            <a:spLocks noChangeArrowheads="1"/>
          </p:cNvSpPr>
          <p:nvPr/>
        </p:nvSpPr>
        <p:spPr bwMode="auto">
          <a:xfrm>
            <a:off x="323528" y="3094846"/>
            <a:ext cx="8351838" cy="120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a:t>
            </a:r>
            <a:r>
              <a:rPr lang="zh-CN" altLang="en-US" b="1" dirty="0" smtClean="0"/>
              <a:t>（</a:t>
            </a:r>
            <a:r>
              <a:rPr lang="en-US" altLang="zh-CN" b="1" dirty="0" smtClean="0"/>
              <a:t>2</a:t>
            </a:r>
            <a:r>
              <a:rPr lang="zh-CN" altLang="en-US" b="1" dirty="0" smtClean="0"/>
              <a:t>）  </a:t>
            </a:r>
            <a:r>
              <a:rPr lang="zh-CN" altLang="en-US" b="1" dirty="0"/>
              <a:t>哈尔滨工业大学出版社于</a:t>
            </a:r>
            <a:r>
              <a:rPr lang="en-US" altLang="zh-CN" b="1" dirty="0" smtClean="0"/>
              <a:t>2016</a:t>
            </a:r>
            <a:r>
              <a:rPr lang="zh-CN" altLang="en-US" b="1" dirty="0" smtClean="0"/>
              <a:t>年</a:t>
            </a:r>
            <a:r>
              <a:rPr lang="en-US" altLang="zh-CN" b="1" dirty="0"/>
              <a:t>8</a:t>
            </a:r>
            <a:r>
              <a:rPr lang="zh-CN" altLang="en-US" b="1" dirty="0" smtClean="0"/>
              <a:t>月</a:t>
            </a:r>
            <a:r>
              <a:rPr lang="zh-CN" altLang="en-US" b="1" dirty="0"/>
              <a:t>出版的</a:t>
            </a:r>
            <a:r>
              <a:rPr lang="en-US" altLang="zh-CN" b="1" dirty="0" smtClean="0"/>
              <a:t>《</a:t>
            </a:r>
            <a:r>
              <a:rPr lang="zh-CN" altLang="en-US" b="1" dirty="0" smtClean="0"/>
              <a:t>（互换性与测量技术基础）同步与习题精讲</a:t>
            </a:r>
            <a:r>
              <a:rPr lang="en-US" altLang="zh-CN" b="1" dirty="0" smtClean="0"/>
              <a:t>》</a:t>
            </a:r>
            <a:r>
              <a:rPr lang="zh-CN" altLang="en-US" b="1" dirty="0" smtClean="0"/>
              <a:t>。</a:t>
            </a:r>
            <a:r>
              <a:rPr lang="zh-CN" altLang="en-US" b="1" dirty="0"/>
              <a:t>该书</a:t>
            </a:r>
            <a:r>
              <a:rPr lang="zh-CN" altLang="en-US" b="1" dirty="0" smtClean="0"/>
              <a:t>由</a:t>
            </a:r>
            <a:r>
              <a:rPr lang="zh-CN" altLang="en-US" b="1" dirty="0"/>
              <a:t>刘永猛</a:t>
            </a:r>
            <a:r>
              <a:rPr lang="zh-CN" altLang="en-US" b="1" dirty="0" smtClean="0"/>
              <a:t>、马惠萍等</a:t>
            </a:r>
            <a:r>
              <a:rPr lang="zh-CN" altLang="en-US" b="1" dirty="0"/>
              <a:t>编写</a:t>
            </a:r>
            <a:r>
              <a:rPr lang="zh-CN" altLang="en-US" b="1"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0"/>
                                        <p:tgtEl>
                                          <p:spTgt spid="8"/>
                                        </p:tgtEl>
                                      </p:cBhvr>
                                    </p:animEffect>
                                  </p:childTnLst>
                                </p:cTn>
                              </p:par>
                            </p:childTnLst>
                          </p:cTn>
                        </p:par>
                        <p:par>
                          <p:cTn id="8" fill="hold">
                            <p:stCondLst>
                              <p:cond delay="5000"/>
                            </p:stCondLst>
                            <p:childTnLst>
                              <p:par>
                                <p:cTn id="9" presetID="22" presetClass="entr" presetSubtype="1" fill="hold" grpId="0" nodeType="afterEffect">
                                  <p:stCondLst>
                                    <p:cond delay="0"/>
                                  </p:stCondLst>
                                  <p:childTnLst>
                                    <p:set>
                                      <p:cBhvr>
                                        <p:cTn id="10" dur="1" fill="hold">
                                          <p:stCondLst>
                                            <p:cond delay="0"/>
                                          </p:stCondLst>
                                        </p:cTn>
                                        <p:tgtEl>
                                          <p:spTgt spid="13315"/>
                                        </p:tgtEl>
                                        <p:attrNameLst>
                                          <p:attrName>style.visibility</p:attrName>
                                        </p:attrNameLst>
                                      </p:cBhvr>
                                      <p:to>
                                        <p:strVal val="visible"/>
                                      </p:to>
                                    </p:set>
                                    <p:animEffect transition="in" filter="wipe(up)">
                                      <p:cBhvr>
                                        <p:cTn id="11" dur="5000"/>
                                        <p:tgtEl>
                                          <p:spTgt spid="13315"/>
                                        </p:tgtEl>
                                      </p:cBhvr>
                                    </p:animEffect>
                                  </p:childTnLst>
                                </p:cTn>
                              </p:par>
                            </p:childTnLst>
                          </p:cTn>
                        </p:par>
                        <p:par>
                          <p:cTn id="12" fill="hold">
                            <p:stCondLst>
                              <p:cond delay="10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3000"/>
                                        <p:tgtEl>
                                          <p:spTgt spid="10"/>
                                        </p:tgtEl>
                                      </p:cBhvr>
                                    </p:animEffect>
                                  </p:childTnLst>
                                </p:cTn>
                              </p:par>
                            </p:childTnLst>
                          </p:cTn>
                        </p:par>
                        <p:par>
                          <p:cTn id="16" fill="hold">
                            <p:stCondLst>
                              <p:cond delay="13000"/>
                            </p:stCondLst>
                            <p:childTnLst>
                              <p:par>
                                <p:cTn id="17" presetID="22" presetClass="entr" presetSubtype="8" fill="hold" grpId="0" nodeType="afterEffect">
                                  <p:stCondLst>
                                    <p:cond delay="0"/>
                                  </p:stCondLst>
                                  <p:childTnLst>
                                    <p:set>
                                      <p:cBhvr>
                                        <p:cTn id="18" dur="1" fill="hold">
                                          <p:stCondLst>
                                            <p:cond delay="0"/>
                                          </p:stCondLst>
                                        </p:cTn>
                                        <p:tgtEl>
                                          <p:spTgt spid="13316"/>
                                        </p:tgtEl>
                                        <p:attrNameLst>
                                          <p:attrName>style.visibility</p:attrName>
                                        </p:attrNameLst>
                                      </p:cBhvr>
                                      <p:to>
                                        <p:strVal val="visible"/>
                                      </p:to>
                                    </p:set>
                                    <p:animEffect transition="in" filter="wipe(left)">
                                      <p:cBhvr>
                                        <p:cTn id="19" dur="5000"/>
                                        <p:tgtEl>
                                          <p:spTgt spid="13316"/>
                                        </p:tgtEl>
                                      </p:cBhvr>
                                    </p:animEffect>
                                  </p:childTnLst>
                                </p:cTn>
                              </p:par>
                            </p:childTnLst>
                          </p:cTn>
                        </p:par>
                        <p:par>
                          <p:cTn id="20" fill="hold">
                            <p:stCondLst>
                              <p:cond delay="18000"/>
                            </p:stCondLst>
                            <p:childTnLst>
                              <p:par>
                                <p:cTn id="21" presetID="22" presetClass="entr" presetSubtype="8" fill="hold" grpId="0" nodeType="afterEffect">
                                  <p:stCondLst>
                                    <p:cond delay="0"/>
                                  </p:stCondLst>
                                  <p:childTnLst>
                                    <p:set>
                                      <p:cBhvr>
                                        <p:cTn id="22" dur="1" fill="hold">
                                          <p:stCondLst>
                                            <p:cond delay="0"/>
                                          </p:stCondLst>
                                        </p:cTn>
                                        <p:tgtEl>
                                          <p:spTgt spid="13317"/>
                                        </p:tgtEl>
                                        <p:attrNameLst>
                                          <p:attrName>style.visibility</p:attrName>
                                        </p:attrNameLst>
                                      </p:cBhvr>
                                      <p:to>
                                        <p:strVal val="visible"/>
                                      </p:to>
                                    </p:set>
                                    <p:animEffect transition="in" filter="wipe(left)">
                                      <p:cBhvr>
                                        <p:cTn id="23" dur="5000"/>
                                        <p:tgtEl>
                                          <p:spTgt spid="13317"/>
                                        </p:tgtEl>
                                      </p:cBhvr>
                                    </p:animEffect>
                                  </p:childTnLst>
                                </p:cTn>
                              </p:par>
                            </p:childTnLst>
                          </p:cTn>
                        </p:par>
                        <p:par>
                          <p:cTn id="24" fill="hold">
                            <p:stCondLst>
                              <p:cond delay="23000"/>
                            </p:stCondLst>
                            <p:childTnLst>
                              <p:par>
                                <p:cTn id="25" presetID="16" presetClass="entr" presetSubtype="21" fill="hold" grpId="0" nodeType="afterEffect">
                                  <p:stCondLst>
                                    <p:cond delay="0"/>
                                  </p:stCondLst>
                                  <p:childTnLst>
                                    <p:set>
                                      <p:cBhvr>
                                        <p:cTn id="26" dur="1" fill="hold">
                                          <p:stCondLst>
                                            <p:cond delay="0"/>
                                          </p:stCondLst>
                                        </p:cTn>
                                        <p:tgtEl>
                                          <p:spTgt spid="13318"/>
                                        </p:tgtEl>
                                        <p:attrNameLst>
                                          <p:attrName>style.visibility</p:attrName>
                                        </p:attrNameLst>
                                      </p:cBhvr>
                                      <p:to>
                                        <p:strVal val="visible"/>
                                      </p:to>
                                    </p:set>
                                    <p:animEffect transition="in" filter="barn(inVertical)">
                                      <p:cBhvr>
                                        <p:cTn id="27" dur="5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75E8504-7D96-4BBA-AC2E-D7209FEC7AFC}" type="slidenum">
              <a:rPr kumimoji="0" lang="zh-CN" altLang="en-US" smtClean="0"/>
              <a:pPr eaLnBrk="1" hangingPunct="1"/>
              <a:t>12</a:t>
            </a:fld>
            <a:endParaRPr kumimoji="0" lang="en-US" altLang="zh-CN" smtClean="0"/>
          </a:p>
        </p:txBody>
      </p:sp>
      <p:sp>
        <p:nvSpPr>
          <p:cNvPr id="15" name="矩形 4"/>
          <p:cNvSpPr>
            <a:spLocks noChangeArrowheads="1"/>
          </p:cNvSpPr>
          <p:nvPr/>
        </p:nvSpPr>
        <p:spPr bwMode="auto">
          <a:xfrm>
            <a:off x="1352923" y="347172"/>
            <a:ext cx="576103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3200" b="1" dirty="0">
                <a:solidFill>
                  <a:srgbClr val="FF0000"/>
                </a:solidFill>
                <a:latin typeface="方正舒体" pitchFamily="2" charset="-122"/>
                <a:ea typeface="方正舒体" pitchFamily="2" charset="-122"/>
              </a:rPr>
              <a:t>《</a:t>
            </a:r>
            <a:r>
              <a:rPr lang="zh-CN" altLang="en-US" sz="3200" b="1" dirty="0">
                <a:solidFill>
                  <a:srgbClr val="FF0000"/>
                </a:solidFill>
                <a:latin typeface="方正舒体" pitchFamily="2" charset="-122"/>
                <a:ea typeface="方正舒体" pitchFamily="2" charset="-122"/>
              </a:rPr>
              <a:t>机械精度设计与检测基础</a:t>
            </a:r>
            <a:r>
              <a:rPr lang="en-US" altLang="zh-CN" sz="3200" b="1" dirty="0">
                <a:solidFill>
                  <a:srgbClr val="FF0000"/>
                </a:solidFill>
                <a:latin typeface="方正舒体" pitchFamily="2" charset="-122"/>
                <a:ea typeface="方正舒体" pitchFamily="2" charset="-122"/>
              </a:rPr>
              <a:t>》</a:t>
            </a:r>
          </a:p>
          <a:p>
            <a:pPr>
              <a:lnSpc>
                <a:spcPct val="150000"/>
              </a:lnSpc>
            </a:pPr>
            <a:r>
              <a:rPr lang="en-US" altLang="zh-CN" b="1" dirty="0">
                <a:solidFill>
                  <a:srgbClr val="FF0000"/>
                </a:solidFill>
                <a:latin typeface="方正舒体" pitchFamily="2" charset="-122"/>
                <a:ea typeface="方正舒体" pitchFamily="2" charset="-122"/>
              </a:rPr>
              <a:t>                        </a:t>
            </a:r>
            <a:r>
              <a:rPr lang="zh-CN" altLang="en-US" sz="3200" b="1" dirty="0">
                <a:latin typeface="华文中宋" pitchFamily="2" charset="-122"/>
                <a:ea typeface="华文中宋" pitchFamily="2" charset="-122"/>
              </a:rPr>
              <a:t>目     录</a:t>
            </a:r>
            <a:endParaRPr lang="zh-CN" altLang="en-US" sz="3200" dirty="0">
              <a:latin typeface="华文中宋" pitchFamily="2" charset="-122"/>
              <a:ea typeface="华文中宋" pitchFamily="2" charset="-122"/>
            </a:endParaRPr>
          </a:p>
        </p:txBody>
      </p:sp>
      <p:sp>
        <p:nvSpPr>
          <p:cNvPr id="16" name="矩形 4"/>
          <p:cNvSpPr>
            <a:spLocks noChangeArrowheads="1"/>
          </p:cNvSpPr>
          <p:nvPr/>
        </p:nvSpPr>
        <p:spPr bwMode="auto">
          <a:xfrm>
            <a:off x="564009" y="1958925"/>
            <a:ext cx="3600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latin typeface="华文中宋" pitchFamily="2" charset="-122"/>
                <a:ea typeface="华文中宋" pitchFamily="2" charset="-122"/>
              </a:rPr>
              <a:t>第 </a:t>
            </a:r>
            <a:r>
              <a:rPr lang="en-US" altLang="zh-CN" b="1" dirty="0">
                <a:latin typeface="华文中宋" pitchFamily="2" charset="-122"/>
                <a:ea typeface="华文中宋" pitchFamily="2" charset="-122"/>
              </a:rPr>
              <a:t>1 </a:t>
            </a:r>
            <a:r>
              <a:rPr lang="zh-CN" altLang="en-US" b="1" dirty="0">
                <a:latin typeface="华文中宋" pitchFamily="2" charset="-122"/>
                <a:ea typeface="华文中宋" pitchFamily="2" charset="-122"/>
              </a:rPr>
              <a:t>章      绪    论 </a:t>
            </a:r>
          </a:p>
        </p:txBody>
      </p:sp>
      <p:sp>
        <p:nvSpPr>
          <p:cNvPr id="17" name="矩形 4"/>
          <p:cNvSpPr>
            <a:spLocks noChangeArrowheads="1"/>
          </p:cNvSpPr>
          <p:nvPr/>
        </p:nvSpPr>
        <p:spPr bwMode="auto">
          <a:xfrm>
            <a:off x="419869" y="2618506"/>
            <a:ext cx="4103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1.1 </a:t>
            </a:r>
            <a:r>
              <a:rPr lang="zh-CN" altLang="en-US" b="1" dirty="0">
                <a:solidFill>
                  <a:schemeClr val="accent1">
                    <a:lumMod val="50000"/>
                  </a:schemeClr>
                </a:solidFill>
                <a:latin typeface="华文中宋" pitchFamily="2" charset="-122"/>
                <a:ea typeface="华文中宋" pitchFamily="2" charset="-122"/>
              </a:rPr>
              <a:t>互换性与公差的概念</a:t>
            </a:r>
          </a:p>
        </p:txBody>
      </p:sp>
      <p:sp>
        <p:nvSpPr>
          <p:cNvPr id="18" name="矩形 4"/>
          <p:cNvSpPr>
            <a:spLocks noChangeArrowheads="1"/>
          </p:cNvSpPr>
          <p:nvPr/>
        </p:nvSpPr>
        <p:spPr bwMode="auto">
          <a:xfrm>
            <a:off x="708794" y="3063006"/>
            <a:ext cx="5761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1.1.1 </a:t>
            </a:r>
            <a:r>
              <a:rPr lang="zh-CN" altLang="en-US">
                <a:latin typeface="华文中宋" pitchFamily="2" charset="-122"/>
                <a:ea typeface="华文中宋" pitchFamily="2" charset="-122"/>
              </a:rPr>
              <a:t>互换性</a:t>
            </a:r>
          </a:p>
        </p:txBody>
      </p:sp>
      <p:sp>
        <p:nvSpPr>
          <p:cNvPr id="19" name="矩形 4"/>
          <p:cNvSpPr>
            <a:spLocks noChangeArrowheads="1"/>
          </p:cNvSpPr>
          <p:nvPr/>
        </p:nvSpPr>
        <p:spPr bwMode="auto">
          <a:xfrm>
            <a:off x="708794" y="3524969"/>
            <a:ext cx="5761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1.1.2 </a:t>
            </a:r>
            <a:r>
              <a:rPr lang="zh-CN" altLang="en-US">
                <a:latin typeface="华文中宋" pitchFamily="2" charset="-122"/>
                <a:ea typeface="华文中宋" pitchFamily="2" charset="-122"/>
              </a:rPr>
              <a:t>公差</a:t>
            </a:r>
          </a:p>
        </p:txBody>
      </p:sp>
      <p:sp>
        <p:nvSpPr>
          <p:cNvPr id="20" name="矩形 4"/>
          <p:cNvSpPr>
            <a:spLocks noChangeArrowheads="1"/>
          </p:cNvSpPr>
          <p:nvPr/>
        </p:nvSpPr>
        <p:spPr bwMode="auto">
          <a:xfrm>
            <a:off x="708794" y="3956769"/>
            <a:ext cx="57610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1.1.3 </a:t>
            </a:r>
            <a:r>
              <a:rPr lang="zh-CN" altLang="en-US">
                <a:latin typeface="华文中宋" pitchFamily="2" charset="-122"/>
                <a:ea typeface="华文中宋" pitchFamily="2" charset="-122"/>
              </a:rPr>
              <a:t>互换性种类和互换性</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在机械制造中的作用</a:t>
            </a:r>
          </a:p>
        </p:txBody>
      </p:sp>
      <p:sp>
        <p:nvSpPr>
          <p:cNvPr id="21" name="矩形 4"/>
          <p:cNvSpPr>
            <a:spLocks noChangeArrowheads="1"/>
          </p:cNvSpPr>
          <p:nvPr/>
        </p:nvSpPr>
        <p:spPr bwMode="auto">
          <a:xfrm>
            <a:off x="4887094" y="2631206"/>
            <a:ext cx="3502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solidFill>
                  <a:schemeClr val="accent5">
                    <a:lumMod val="50000"/>
                  </a:schemeClr>
                </a:solidFill>
                <a:latin typeface="华文中宋" pitchFamily="2" charset="-122"/>
                <a:ea typeface="华文中宋" pitchFamily="2" charset="-122"/>
              </a:rPr>
              <a:t>1.3 </a:t>
            </a:r>
            <a:r>
              <a:rPr lang="zh-CN" altLang="en-US" b="1" dirty="0">
                <a:solidFill>
                  <a:schemeClr val="accent5">
                    <a:lumMod val="50000"/>
                  </a:schemeClr>
                </a:solidFill>
                <a:latin typeface="华文中宋" pitchFamily="2" charset="-122"/>
                <a:ea typeface="华文中宋" pitchFamily="2" charset="-122"/>
              </a:rPr>
              <a:t>标准化和优先数系</a:t>
            </a:r>
          </a:p>
        </p:txBody>
      </p:sp>
      <p:sp>
        <p:nvSpPr>
          <p:cNvPr id="22" name="矩形 4"/>
          <p:cNvSpPr>
            <a:spLocks noChangeArrowheads="1"/>
          </p:cNvSpPr>
          <p:nvPr/>
        </p:nvSpPr>
        <p:spPr bwMode="auto">
          <a:xfrm>
            <a:off x="5172844" y="3063006"/>
            <a:ext cx="3143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1.3.1 </a:t>
            </a:r>
            <a:r>
              <a:rPr lang="zh-CN" altLang="en-US">
                <a:latin typeface="华文中宋" pitchFamily="2" charset="-122"/>
                <a:ea typeface="华文中宋" pitchFamily="2" charset="-122"/>
              </a:rPr>
              <a:t>标准化</a:t>
            </a:r>
          </a:p>
        </p:txBody>
      </p:sp>
      <p:sp>
        <p:nvSpPr>
          <p:cNvPr id="23" name="矩形 4"/>
          <p:cNvSpPr>
            <a:spLocks noChangeArrowheads="1"/>
          </p:cNvSpPr>
          <p:nvPr/>
        </p:nvSpPr>
        <p:spPr bwMode="auto">
          <a:xfrm>
            <a:off x="5172844" y="3494806"/>
            <a:ext cx="3503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1.3 .2</a:t>
            </a:r>
            <a:r>
              <a:rPr lang="zh-CN" altLang="en-US">
                <a:latin typeface="华文中宋" pitchFamily="2" charset="-122"/>
                <a:ea typeface="华文中宋" pitchFamily="2" charset="-122"/>
              </a:rPr>
              <a:t>优先数系和优先数</a:t>
            </a:r>
          </a:p>
        </p:txBody>
      </p:sp>
      <p:sp>
        <p:nvSpPr>
          <p:cNvPr id="24" name="矩形 4"/>
          <p:cNvSpPr>
            <a:spLocks noChangeArrowheads="1"/>
          </p:cNvSpPr>
          <p:nvPr/>
        </p:nvSpPr>
        <p:spPr bwMode="auto">
          <a:xfrm>
            <a:off x="4956944" y="3885331"/>
            <a:ext cx="3205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1.4 </a:t>
            </a:r>
            <a:r>
              <a:rPr lang="zh-CN" altLang="en-US" b="1" dirty="0">
                <a:solidFill>
                  <a:schemeClr val="accent1">
                    <a:lumMod val="50000"/>
                  </a:schemeClr>
                </a:solidFill>
                <a:latin typeface="华文中宋" pitchFamily="2" charset="-122"/>
                <a:ea typeface="华文中宋" pitchFamily="2" charset="-122"/>
              </a:rPr>
              <a:t>测量技术的发展</a:t>
            </a:r>
          </a:p>
        </p:txBody>
      </p:sp>
      <p:sp>
        <p:nvSpPr>
          <p:cNvPr id="25" name="矩形 4"/>
          <p:cNvSpPr>
            <a:spLocks noChangeArrowheads="1"/>
          </p:cNvSpPr>
          <p:nvPr/>
        </p:nvSpPr>
        <p:spPr bwMode="auto">
          <a:xfrm>
            <a:off x="4956944" y="4359994"/>
            <a:ext cx="3651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1.5 </a:t>
            </a:r>
            <a:r>
              <a:rPr lang="zh-CN" altLang="en-US" b="1" dirty="0">
                <a:solidFill>
                  <a:schemeClr val="accent1">
                    <a:lumMod val="50000"/>
                  </a:schemeClr>
                </a:solidFill>
                <a:latin typeface="华文中宋" pitchFamily="2" charset="-122"/>
                <a:ea typeface="华文中宋" pitchFamily="2" charset="-122"/>
              </a:rPr>
              <a:t>本课程的特点和任务</a:t>
            </a:r>
          </a:p>
        </p:txBody>
      </p:sp>
      <p:sp>
        <p:nvSpPr>
          <p:cNvPr id="26" name="矩形 4"/>
          <p:cNvSpPr>
            <a:spLocks noChangeArrowheads="1"/>
          </p:cNvSpPr>
          <p:nvPr/>
        </p:nvSpPr>
        <p:spPr bwMode="auto">
          <a:xfrm>
            <a:off x="5244281" y="4709244"/>
            <a:ext cx="32908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1.5 .1</a:t>
            </a:r>
            <a:r>
              <a:rPr lang="zh-CN" altLang="en-US">
                <a:latin typeface="华文中宋" pitchFamily="2" charset="-122"/>
                <a:ea typeface="华文中宋" pitchFamily="2" charset="-122"/>
              </a:rPr>
              <a:t>本课程的特点</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和学习方法</a:t>
            </a:r>
          </a:p>
        </p:txBody>
      </p:sp>
      <p:sp>
        <p:nvSpPr>
          <p:cNvPr id="27" name="矩形 4"/>
          <p:cNvSpPr>
            <a:spLocks noChangeArrowheads="1"/>
          </p:cNvSpPr>
          <p:nvPr/>
        </p:nvSpPr>
        <p:spPr bwMode="auto">
          <a:xfrm>
            <a:off x="5244529" y="5536331"/>
            <a:ext cx="329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1.5 .2</a:t>
            </a:r>
            <a:r>
              <a:rPr lang="zh-CN" altLang="en-US" dirty="0">
                <a:latin typeface="华文中宋" pitchFamily="2" charset="-122"/>
                <a:ea typeface="华文中宋" pitchFamily="2" charset="-122"/>
              </a:rPr>
              <a:t>本课程的任务</a:t>
            </a:r>
          </a:p>
        </p:txBody>
      </p:sp>
      <p:sp>
        <p:nvSpPr>
          <p:cNvPr id="28" name="矩形 4"/>
          <p:cNvSpPr>
            <a:spLocks noChangeArrowheads="1"/>
          </p:cNvSpPr>
          <p:nvPr/>
        </p:nvSpPr>
        <p:spPr bwMode="auto">
          <a:xfrm>
            <a:off x="4956497" y="6063381"/>
            <a:ext cx="329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一</a:t>
            </a:r>
          </a:p>
        </p:txBody>
      </p:sp>
      <p:sp>
        <p:nvSpPr>
          <p:cNvPr id="29" name="矩形 4"/>
          <p:cNvSpPr>
            <a:spLocks noChangeArrowheads="1"/>
          </p:cNvSpPr>
          <p:nvPr/>
        </p:nvSpPr>
        <p:spPr bwMode="auto">
          <a:xfrm>
            <a:off x="348431" y="4760044"/>
            <a:ext cx="3502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1.2 </a:t>
            </a:r>
            <a:r>
              <a:rPr lang="zh-CN" altLang="en-US" b="1" dirty="0">
                <a:solidFill>
                  <a:schemeClr val="accent1">
                    <a:lumMod val="50000"/>
                  </a:schemeClr>
                </a:solidFill>
                <a:latin typeface="华文中宋" pitchFamily="2" charset="-122"/>
                <a:ea typeface="华文中宋" pitchFamily="2" charset="-122"/>
              </a:rPr>
              <a:t>新一代</a:t>
            </a:r>
            <a:r>
              <a:rPr lang="en-US" altLang="zh-CN" b="1" dirty="0">
                <a:solidFill>
                  <a:schemeClr val="accent1">
                    <a:lumMod val="50000"/>
                  </a:schemeClr>
                </a:solidFill>
                <a:latin typeface="华文中宋" pitchFamily="2" charset="-122"/>
                <a:ea typeface="华文中宋" pitchFamily="2" charset="-122"/>
              </a:rPr>
              <a:t>GPS</a:t>
            </a:r>
            <a:r>
              <a:rPr lang="zh-CN" altLang="en-US" b="1" dirty="0">
                <a:solidFill>
                  <a:schemeClr val="accent1">
                    <a:lumMod val="50000"/>
                  </a:schemeClr>
                </a:solidFill>
                <a:latin typeface="华文中宋" pitchFamily="2" charset="-122"/>
                <a:ea typeface="华文中宋" pitchFamily="2" charset="-122"/>
              </a:rPr>
              <a:t>的概念</a:t>
            </a:r>
          </a:p>
        </p:txBody>
      </p:sp>
      <p:sp>
        <p:nvSpPr>
          <p:cNvPr id="30" name="矩形 4"/>
          <p:cNvSpPr>
            <a:spLocks noChangeArrowheads="1"/>
          </p:cNvSpPr>
          <p:nvPr/>
        </p:nvSpPr>
        <p:spPr bwMode="auto">
          <a:xfrm>
            <a:off x="635769" y="5145806"/>
            <a:ext cx="4251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1.2.1 </a:t>
            </a:r>
            <a:r>
              <a:rPr lang="zh-CN" altLang="en-US" dirty="0">
                <a:latin typeface="华文中宋" pitchFamily="2" charset="-122"/>
                <a:ea typeface="华文中宋" pitchFamily="2" charset="-122"/>
              </a:rPr>
              <a:t>新一代</a:t>
            </a:r>
            <a:r>
              <a:rPr lang="en-US" altLang="zh-CN" dirty="0" smtClean="0">
                <a:latin typeface="华文中宋" pitchFamily="2" charset="-122"/>
                <a:ea typeface="华文中宋" pitchFamily="2" charset="-122"/>
              </a:rPr>
              <a:t>GPS</a:t>
            </a:r>
            <a:r>
              <a:rPr lang="zh-CN" altLang="en-US" dirty="0" smtClean="0">
                <a:latin typeface="华文中宋" pitchFamily="2" charset="-122"/>
                <a:ea typeface="华文中宋" pitchFamily="2" charset="-122"/>
              </a:rPr>
              <a:t>的</a:t>
            </a:r>
            <a:r>
              <a:rPr lang="zh-CN" altLang="en-US" dirty="0">
                <a:latin typeface="华文中宋" pitchFamily="2" charset="-122"/>
                <a:ea typeface="华文中宋" pitchFamily="2" charset="-122"/>
              </a:rPr>
              <a:t>组成</a:t>
            </a:r>
          </a:p>
        </p:txBody>
      </p:sp>
      <p:sp>
        <p:nvSpPr>
          <p:cNvPr id="31" name="矩形 4"/>
          <p:cNvSpPr>
            <a:spLocks noChangeArrowheads="1"/>
          </p:cNvSpPr>
          <p:nvPr/>
        </p:nvSpPr>
        <p:spPr bwMode="auto">
          <a:xfrm>
            <a:off x="636017" y="5583956"/>
            <a:ext cx="4464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1.2 .2 </a:t>
            </a:r>
            <a:r>
              <a:rPr lang="zh-CN" altLang="en-US" dirty="0">
                <a:latin typeface="华文中宋" pitchFamily="2" charset="-122"/>
                <a:ea typeface="华文中宋" pitchFamily="2" charset="-122"/>
              </a:rPr>
              <a:t>新一代</a:t>
            </a:r>
            <a:r>
              <a:rPr lang="en-US" altLang="zh-CN" dirty="0">
                <a:latin typeface="华文中宋" pitchFamily="2" charset="-122"/>
                <a:ea typeface="华文中宋" pitchFamily="2" charset="-122"/>
              </a:rPr>
              <a:t>GPS</a:t>
            </a:r>
            <a:r>
              <a:rPr lang="zh-CN" altLang="en-US" dirty="0">
                <a:latin typeface="华文中宋" pitchFamily="2" charset="-122"/>
                <a:ea typeface="华文中宋" pitchFamily="2" charset="-122"/>
              </a:rPr>
              <a:t>的不确定度</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500" fill="hold"/>
                                        <p:tgtEl>
                                          <p:spTgt spid="15"/>
                                        </p:tgtEl>
                                        <p:attrNameLst>
                                          <p:attrName>ppt_w</p:attrName>
                                        </p:attrNameLst>
                                      </p:cBhvr>
                                      <p:tavLst>
                                        <p:tav tm="0">
                                          <p:val>
                                            <p:fltVal val="0"/>
                                          </p:val>
                                        </p:tav>
                                        <p:tav tm="100000">
                                          <p:val>
                                            <p:strVal val="#ppt_w"/>
                                          </p:val>
                                        </p:tav>
                                      </p:tavLst>
                                    </p:anim>
                                    <p:anim calcmode="lin" valueType="num">
                                      <p:cBhvr>
                                        <p:cTn id="8" dur="1500" fill="hold"/>
                                        <p:tgtEl>
                                          <p:spTgt spid="15"/>
                                        </p:tgtEl>
                                        <p:attrNameLst>
                                          <p:attrName>ppt_h</p:attrName>
                                        </p:attrNameLst>
                                      </p:cBhvr>
                                      <p:tavLst>
                                        <p:tav tm="0">
                                          <p:val>
                                            <p:fltVal val="0"/>
                                          </p:val>
                                        </p:tav>
                                        <p:tav tm="100000">
                                          <p:val>
                                            <p:strVal val="#ppt_h"/>
                                          </p:val>
                                        </p:tav>
                                      </p:tavLst>
                                    </p:anim>
                                    <p:anim calcmode="lin" valueType="num">
                                      <p:cBhvr>
                                        <p:cTn id="9" dur="1500" fill="hold"/>
                                        <p:tgtEl>
                                          <p:spTgt spid="15"/>
                                        </p:tgtEl>
                                        <p:attrNameLst>
                                          <p:attrName>style.rotation</p:attrName>
                                        </p:attrNameLst>
                                      </p:cBhvr>
                                      <p:tavLst>
                                        <p:tav tm="0">
                                          <p:val>
                                            <p:fltVal val="90"/>
                                          </p:val>
                                        </p:tav>
                                        <p:tav tm="100000">
                                          <p:val>
                                            <p:fltVal val="0"/>
                                          </p:val>
                                        </p:tav>
                                      </p:tavLst>
                                    </p:anim>
                                    <p:animEffect transition="in" filter="fade">
                                      <p:cBhvr>
                                        <p:cTn id="10" dur="1500"/>
                                        <p:tgtEl>
                                          <p:spTgt spid="1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750"/>
                                        <p:tgtEl>
                                          <p:spTgt spid="1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750"/>
                                        <p:tgtEl>
                                          <p:spTgt spid="1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1750"/>
                                        <p:tgtEl>
                                          <p:spTgt spid="1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1750"/>
                                        <p:tgtEl>
                                          <p:spTgt spid="1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1750"/>
                                        <p:tgtEl>
                                          <p:spTgt spid="2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1750"/>
                                        <p:tgtEl>
                                          <p:spTgt spid="2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1750"/>
                                        <p:tgtEl>
                                          <p:spTgt spid="3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1750"/>
                                        <p:tgtEl>
                                          <p:spTgt spid="3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1750"/>
                                        <p:tgtEl>
                                          <p:spTgt spid="2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1750"/>
                                        <p:tgtEl>
                                          <p:spTgt spid="2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1750"/>
                                        <p:tgtEl>
                                          <p:spTgt spid="23"/>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1750"/>
                                        <p:tgtEl>
                                          <p:spTgt spid="24"/>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left)">
                                      <p:cBhvr>
                                        <p:cTn id="75" dur="1750"/>
                                        <p:tgtEl>
                                          <p:spTgt spid="2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left)">
                                      <p:cBhvr>
                                        <p:cTn id="85" dur="1750"/>
                                        <p:tgtEl>
                                          <p:spTgt spid="27"/>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ipe(left)">
                                      <p:cBhvr>
                                        <p:cTn id="90" dur="1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xfrm>
            <a:off x="6804248" y="33265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F1504C4-030B-4FA8-AE41-D2EE8319A710}" type="slidenum">
              <a:rPr kumimoji="0" lang="zh-CN" altLang="en-US" smtClean="0"/>
              <a:pPr eaLnBrk="1" hangingPunct="1"/>
              <a:t>13</a:t>
            </a:fld>
            <a:endParaRPr kumimoji="0" lang="en-US" altLang="zh-CN" dirty="0" smtClean="0"/>
          </a:p>
        </p:txBody>
      </p:sp>
      <p:sp>
        <p:nvSpPr>
          <p:cNvPr id="5" name="矩形 4"/>
          <p:cNvSpPr>
            <a:spLocks noChangeArrowheads="1"/>
          </p:cNvSpPr>
          <p:nvPr/>
        </p:nvSpPr>
        <p:spPr bwMode="auto">
          <a:xfrm>
            <a:off x="1619250" y="1256506"/>
            <a:ext cx="5761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latin typeface="华文中宋" pitchFamily="2" charset="-122"/>
                <a:ea typeface="华文中宋" pitchFamily="2" charset="-122"/>
              </a:rPr>
              <a:t>第 </a:t>
            </a:r>
            <a:r>
              <a:rPr lang="en-US" altLang="zh-CN" b="1" dirty="0">
                <a:latin typeface="华文中宋" pitchFamily="2" charset="-122"/>
                <a:ea typeface="华文中宋" pitchFamily="2" charset="-122"/>
              </a:rPr>
              <a:t>2 </a:t>
            </a:r>
            <a:r>
              <a:rPr lang="zh-CN" altLang="en-US" b="1" dirty="0">
                <a:latin typeface="华文中宋" pitchFamily="2" charset="-122"/>
                <a:ea typeface="华文中宋" pitchFamily="2" charset="-122"/>
              </a:rPr>
              <a:t>章      测量技术基础</a:t>
            </a:r>
          </a:p>
        </p:txBody>
      </p:sp>
      <p:sp>
        <p:nvSpPr>
          <p:cNvPr id="6" name="矩形 4"/>
          <p:cNvSpPr>
            <a:spLocks noChangeArrowheads="1"/>
          </p:cNvSpPr>
          <p:nvPr/>
        </p:nvSpPr>
        <p:spPr bwMode="auto">
          <a:xfrm>
            <a:off x="323850" y="1843881"/>
            <a:ext cx="410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2.1 </a:t>
            </a:r>
            <a:r>
              <a:rPr lang="zh-CN" altLang="en-US" b="1" dirty="0">
                <a:solidFill>
                  <a:schemeClr val="accent1">
                    <a:lumMod val="50000"/>
                  </a:schemeClr>
                </a:solidFill>
                <a:latin typeface="华文中宋" pitchFamily="2" charset="-122"/>
                <a:ea typeface="华文中宋" pitchFamily="2" charset="-122"/>
              </a:rPr>
              <a:t>测量的基本概念</a:t>
            </a:r>
          </a:p>
        </p:txBody>
      </p:sp>
      <p:sp>
        <p:nvSpPr>
          <p:cNvPr id="7" name="矩形 4"/>
          <p:cNvSpPr>
            <a:spLocks noChangeArrowheads="1"/>
          </p:cNvSpPr>
          <p:nvPr/>
        </p:nvSpPr>
        <p:spPr bwMode="auto">
          <a:xfrm>
            <a:off x="611188" y="2288381"/>
            <a:ext cx="5761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2.1.1 </a:t>
            </a:r>
            <a:r>
              <a:rPr lang="zh-CN" altLang="en-US">
                <a:latin typeface="华文中宋" pitchFamily="2" charset="-122"/>
                <a:ea typeface="华文中宋" pitchFamily="2" charset="-122"/>
              </a:rPr>
              <a:t>测量、检验和检定</a:t>
            </a:r>
          </a:p>
        </p:txBody>
      </p:sp>
      <p:sp>
        <p:nvSpPr>
          <p:cNvPr id="8" name="矩形 4"/>
          <p:cNvSpPr>
            <a:spLocks noChangeArrowheads="1"/>
          </p:cNvSpPr>
          <p:nvPr/>
        </p:nvSpPr>
        <p:spPr bwMode="auto">
          <a:xfrm>
            <a:off x="611188" y="2750344"/>
            <a:ext cx="57610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2.1.2 </a:t>
            </a:r>
            <a:r>
              <a:rPr lang="zh-CN" altLang="en-US">
                <a:latin typeface="华文中宋" pitchFamily="2" charset="-122"/>
                <a:ea typeface="华文中宋" pitchFamily="2" charset="-122"/>
              </a:rPr>
              <a:t>测量基准和尺寸传递系统</a:t>
            </a:r>
          </a:p>
        </p:txBody>
      </p:sp>
      <p:sp>
        <p:nvSpPr>
          <p:cNvPr id="9" name="矩形 4"/>
          <p:cNvSpPr>
            <a:spLocks noChangeArrowheads="1"/>
          </p:cNvSpPr>
          <p:nvPr/>
        </p:nvSpPr>
        <p:spPr bwMode="auto">
          <a:xfrm>
            <a:off x="611188" y="3183731"/>
            <a:ext cx="5761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2.1.3 </a:t>
            </a:r>
            <a:r>
              <a:rPr lang="zh-CN" altLang="en-US">
                <a:latin typeface="华文中宋" pitchFamily="2" charset="-122"/>
                <a:ea typeface="华文中宋" pitchFamily="2" charset="-122"/>
              </a:rPr>
              <a:t>定值长度和定值角度的基准</a:t>
            </a:r>
          </a:p>
        </p:txBody>
      </p:sp>
      <p:sp>
        <p:nvSpPr>
          <p:cNvPr id="10" name="矩形 4"/>
          <p:cNvSpPr>
            <a:spLocks noChangeArrowheads="1"/>
          </p:cNvSpPr>
          <p:nvPr/>
        </p:nvSpPr>
        <p:spPr bwMode="auto">
          <a:xfrm>
            <a:off x="325438" y="3615531"/>
            <a:ext cx="44624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2.2 </a:t>
            </a:r>
            <a:r>
              <a:rPr lang="zh-CN" altLang="en-US" b="1" dirty="0">
                <a:solidFill>
                  <a:schemeClr val="accent1">
                    <a:lumMod val="50000"/>
                  </a:schemeClr>
                </a:solidFill>
                <a:latin typeface="华文中宋" pitchFamily="2" charset="-122"/>
                <a:ea typeface="华文中宋" pitchFamily="2" charset="-122"/>
              </a:rPr>
              <a:t>计量器具和测量方法</a:t>
            </a:r>
          </a:p>
        </p:txBody>
      </p:sp>
      <p:sp>
        <p:nvSpPr>
          <p:cNvPr id="11" name="矩形 4"/>
          <p:cNvSpPr>
            <a:spLocks noChangeArrowheads="1"/>
          </p:cNvSpPr>
          <p:nvPr/>
        </p:nvSpPr>
        <p:spPr bwMode="auto">
          <a:xfrm>
            <a:off x="611188" y="4090194"/>
            <a:ext cx="3143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2.2.1 </a:t>
            </a:r>
            <a:r>
              <a:rPr lang="zh-CN" altLang="en-US">
                <a:latin typeface="华文中宋" pitchFamily="2" charset="-122"/>
                <a:ea typeface="华文中宋" pitchFamily="2" charset="-122"/>
              </a:rPr>
              <a:t>计量器具</a:t>
            </a:r>
          </a:p>
        </p:txBody>
      </p:sp>
      <p:sp>
        <p:nvSpPr>
          <p:cNvPr id="12" name="矩形 4"/>
          <p:cNvSpPr>
            <a:spLocks noChangeArrowheads="1"/>
          </p:cNvSpPr>
          <p:nvPr/>
        </p:nvSpPr>
        <p:spPr bwMode="auto">
          <a:xfrm>
            <a:off x="611188" y="4521994"/>
            <a:ext cx="4032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2.2.2 </a:t>
            </a:r>
            <a:r>
              <a:rPr lang="zh-CN" altLang="en-US">
                <a:latin typeface="华文中宋" pitchFamily="2" charset="-122"/>
                <a:ea typeface="华文中宋" pitchFamily="2" charset="-122"/>
              </a:rPr>
              <a:t>三坐标测量简介</a:t>
            </a:r>
          </a:p>
        </p:txBody>
      </p:sp>
      <p:sp>
        <p:nvSpPr>
          <p:cNvPr id="13" name="矩形 4"/>
          <p:cNvSpPr>
            <a:spLocks noChangeArrowheads="1"/>
          </p:cNvSpPr>
          <p:nvPr/>
        </p:nvSpPr>
        <p:spPr bwMode="auto">
          <a:xfrm>
            <a:off x="5219700" y="1861344"/>
            <a:ext cx="3708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2.3 </a:t>
            </a:r>
            <a:r>
              <a:rPr lang="zh-CN" altLang="en-US" b="1" dirty="0">
                <a:solidFill>
                  <a:schemeClr val="accent1">
                    <a:lumMod val="50000"/>
                  </a:schemeClr>
                </a:solidFill>
                <a:latin typeface="华文中宋" pitchFamily="2" charset="-122"/>
                <a:ea typeface="华文中宋" pitchFamily="2" charset="-122"/>
              </a:rPr>
              <a:t>测量误差及数据处理</a:t>
            </a:r>
          </a:p>
        </p:txBody>
      </p:sp>
      <p:sp>
        <p:nvSpPr>
          <p:cNvPr id="14" name="矩形 4"/>
          <p:cNvSpPr>
            <a:spLocks noChangeArrowheads="1"/>
          </p:cNvSpPr>
          <p:nvPr/>
        </p:nvSpPr>
        <p:spPr bwMode="auto">
          <a:xfrm>
            <a:off x="5565775" y="2324894"/>
            <a:ext cx="32908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2.3.1 </a:t>
            </a:r>
            <a:r>
              <a:rPr lang="zh-CN" altLang="en-US">
                <a:latin typeface="华文中宋" pitchFamily="2" charset="-122"/>
                <a:ea typeface="华文中宋" pitchFamily="2" charset="-122"/>
              </a:rPr>
              <a:t>测量误差</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及其表示方法</a:t>
            </a:r>
          </a:p>
        </p:txBody>
      </p:sp>
      <p:sp>
        <p:nvSpPr>
          <p:cNvPr id="17" name="矩形 4"/>
          <p:cNvSpPr>
            <a:spLocks noChangeArrowheads="1"/>
          </p:cNvSpPr>
          <p:nvPr/>
        </p:nvSpPr>
        <p:spPr bwMode="auto">
          <a:xfrm>
            <a:off x="5292725" y="5271294"/>
            <a:ext cx="3292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二</a:t>
            </a:r>
          </a:p>
        </p:txBody>
      </p:sp>
      <p:sp>
        <p:nvSpPr>
          <p:cNvPr id="18" name="矩形 4"/>
          <p:cNvSpPr>
            <a:spLocks noChangeArrowheads="1"/>
          </p:cNvSpPr>
          <p:nvPr/>
        </p:nvSpPr>
        <p:spPr bwMode="auto">
          <a:xfrm>
            <a:off x="611188" y="4953794"/>
            <a:ext cx="5133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2.2.3 </a:t>
            </a:r>
            <a:r>
              <a:rPr lang="zh-CN" altLang="en-US">
                <a:latin typeface="华文中宋" pitchFamily="2" charset="-122"/>
                <a:ea typeface="华文中宋" pitchFamily="2" charset="-122"/>
              </a:rPr>
              <a:t>测量方法分类及其特点</a:t>
            </a:r>
          </a:p>
        </p:txBody>
      </p:sp>
      <p:sp>
        <p:nvSpPr>
          <p:cNvPr id="19" name="矩形 4"/>
          <p:cNvSpPr>
            <a:spLocks noChangeArrowheads="1"/>
          </p:cNvSpPr>
          <p:nvPr/>
        </p:nvSpPr>
        <p:spPr bwMode="auto">
          <a:xfrm>
            <a:off x="5565775" y="3144044"/>
            <a:ext cx="32908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2.3.2 </a:t>
            </a:r>
            <a:r>
              <a:rPr lang="zh-CN" altLang="en-US">
                <a:latin typeface="华文中宋" pitchFamily="2" charset="-122"/>
                <a:ea typeface="华文中宋" pitchFamily="2" charset="-122"/>
              </a:rPr>
              <a:t>测量误差来源</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与减小方法</a:t>
            </a:r>
          </a:p>
        </p:txBody>
      </p:sp>
      <p:sp>
        <p:nvSpPr>
          <p:cNvPr id="20" name="矩形 4"/>
          <p:cNvSpPr>
            <a:spLocks noChangeArrowheads="1"/>
          </p:cNvSpPr>
          <p:nvPr/>
        </p:nvSpPr>
        <p:spPr bwMode="auto">
          <a:xfrm>
            <a:off x="5565775" y="3936206"/>
            <a:ext cx="32908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2.3.3 </a:t>
            </a:r>
            <a:r>
              <a:rPr lang="zh-CN" altLang="en-US">
                <a:latin typeface="华文中宋" pitchFamily="2" charset="-122"/>
                <a:ea typeface="华文中宋" pitchFamily="2" charset="-122"/>
              </a:rPr>
              <a:t>测量误差分类</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及其处理原则</a:t>
            </a:r>
          </a:p>
        </p:txBody>
      </p:sp>
      <p:sp>
        <p:nvSpPr>
          <p:cNvPr id="21" name="矩形 4"/>
          <p:cNvSpPr>
            <a:spLocks noChangeArrowheads="1"/>
          </p:cNvSpPr>
          <p:nvPr/>
        </p:nvSpPr>
        <p:spPr bwMode="auto">
          <a:xfrm>
            <a:off x="5565775" y="4799806"/>
            <a:ext cx="32908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2.3.4 </a:t>
            </a:r>
            <a:r>
              <a:rPr lang="zh-CN" altLang="en-US">
                <a:latin typeface="华文中宋" pitchFamily="2" charset="-122"/>
                <a:ea typeface="华文中宋" pitchFamily="2" charset="-122"/>
              </a:rPr>
              <a:t>测量误差的合成</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7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75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75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75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75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1750"/>
                                        <p:tgtEl>
                                          <p:spTgt spid="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175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175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750"/>
                                        <p:tgtEl>
                                          <p:spTgt spid="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1750"/>
                                        <p:tgtEl>
                                          <p:spTgt spid="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1750"/>
                                        <p:tgtEl>
                                          <p:spTgt spid="1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1750"/>
                                        <p:tgtEl>
                                          <p:spTgt spid="1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1750"/>
                                        <p:tgtEl>
                                          <p:spTgt spid="2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1750"/>
                                        <p:tgtEl>
                                          <p:spTgt spid="2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A7FB12F-B46E-411A-AC8D-B48BD5C7969A}" type="slidenum">
              <a:rPr kumimoji="0" lang="zh-CN" altLang="en-US" smtClean="0"/>
              <a:pPr eaLnBrk="1" hangingPunct="1"/>
              <a:t>14</a:t>
            </a:fld>
            <a:endParaRPr kumimoji="0" lang="en-US" altLang="zh-CN" smtClean="0"/>
          </a:p>
        </p:txBody>
      </p:sp>
      <p:sp>
        <p:nvSpPr>
          <p:cNvPr id="3" name="矩形 2"/>
          <p:cNvSpPr>
            <a:spLocks noChangeArrowheads="1"/>
          </p:cNvSpPr>
          <p:nvPr/>
        </p:nvSpPr>
        <p:spPr bwMode="auto">
          <a:xfrm>
            <a:off x="1475656" y="230734"/>
            <a:ext cx="4979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latin typeface="华文中宋" pitchFamily="2" charset="-122"/>
                <a:ea typeface="华文中宋" pitchFamily="2" charset="-122"/>
              </a:rPr>
              <a:t>第 </a:t>
            </a:r>
            <a:r>
              <a:rPr lang="en-US" altLang="zh-CN" b="1" dirty="0">
                <a:latin typeface="华文中宋" pitchFamily="2" charset="-122"/>
                <a:ea typeface="华文中宋" pitchFamily="2" charset="-122"/>
              </a:rPr>
              <a:t>3 </a:t>
            </a:r>
            <a:r>
              <a:rPr lang="zh-CN" altLang="en-US" b="1" dirty="0">
                <a:latin typeface="华文中宋" pitchFamily="2" charset="-122"/>
                <a:ea typeface="华文中宋" pitchFamily="2" charset="-122"/>
              </a:rPr>
              <a:t>章     尺寸精度设计与检测</a:t>
            </a:r>
          </a:p>
        </p:txBody>
      </p:sp>
      <p:sp>
        <p:nvSpPr>
          <p:cNvPr id="4" name="矩形 4"/>
          <p:cNvSpPr>
            <a:spLocks noChangeArrowheads="1"/>
          </p:cNvSpPr>
          <p:nvPr/>
        </p:nvSpPr>
        <p:spPr bwMode="auto">
          <a:xfrm>
            <a:off x="323850" y="692150"/>
            <a:ext cx="410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3.1  </a:t>
            </a:r>
            <a:r>
              <a:rPr lang="zh-CN" altLang="en-US" b="1" dirty="0">
                <a:solidFill>
                  <a:schemeClr val="accent1">
                    <a:lumMod val="50000"/>
                  </a:schemeClr>
                </a:solidFill>
                <a:latin typeface="华文中宋" pitchFamily="2" charset="-122"/>
                <a:ea typeface="华文中宋" pitchFamily="2" charset="-122"/>
              </a:rPr>
              <a:t>概     述 </a:t>
            </a:r>
          </a:p>
        </p:txBody>
      </p:sp>
      <p:sp>
        <p:nvSpPr>
          <p:cNvPr id="5" name="矩形 4"/>
          <p:cNvSpPr>
            <a:spLocks noChangeArrowheads="1"/>
          </p:cNvSpPr>
          <p:nvPr/>
        </p:nvSpPr>
        <p:spPr bwMode="auto">
          <a:xfrm>
            <a:off x="611188" y="10842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3.1.1 </a:t>
            </a:r>
            <a:r>
              <a:rPr lang="zh-CN" altLang="en-US" sz="2000" dirty="0" smtClean="0">
                <a:latin typeface="华文中宋" pitchFamily="2" charset="-122"/>
                <a:ea typeface="华文中宋" pitchFamily="2" charset="-122"/>
              </a:rPr>
              <a:t>孔和轴</a:t>
            </a:r>
            <a:r>
              <a:rPr lang="zh-CN" altLang="en-US" sz="2000" dirty="0">
                <a:latin typeface="华文中宋" pitchFamily="2" charset="-122"/>
                <a:ea typeface="华文中宋" pitchFamily="2" charset="-122"/>
              </a:rPr>
              <a:t>的概念</a:t>
            </a:r>
          </a:p>
        </p:txBody>
      </p:sp>
      <p:sp>
        <p:nvSpPr>
          <p:cNvPr id="6" name="矩形 4"/>
          <p:cNvSpPr>
            <a:spLocks noChangeArrowheads="1"/>
          </p:cNvSpPr>
          <p:nvPr/>
        </p:nvSpPr>
        <p:spPr bwMode="auto">
          <a:xfrm>
            <a:off x="611188" y="1412875"/>
            <a:ext cx="4954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3.1.2 </a:t>
            </a:r>
            <a:r>
              <a:rPr lang="zh-CN" altLang="en-US" sz="2000">
                <a:latin typeface="华文中宋" pitchFamily="2" charset="-122"/>
                <a:ea typeface="华文中宋" pitchFamily="2" charset="-122"/>
              </a:rPr>
              <a:t>极限与配合的基本结构</a:t>
            </a:r>
          </a:p>
        </p:txBody>
      </p:sp>
      <p:sp>
        <p:nvSpPr>
          <p:cNvPr id="7" name="矩形 4"/>
          <p:cNvSpPr>
            <a:spLocks noChangeArrowheads="1"/>
          </p:cNvSpPr>
          <p:nvPr/>
        </p:nvSpPr>
        <p:spPr bwMode="auto">
          <a:xfrm>
            <a:off x="611188" y="1700213"/>
            <a:ext cx="47529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3.1.3 </a:t>
            </a:r>
            <a:r>
              <a:rPr lang="zh-CN" altLang="en-US" sz="2000">
                <a:latin typeface="华文中宋" pitchFamily="2" charset="-122"/>
                <a:ea typeface="华文中宋" pitchFamily="2" charset="-122"/>
              </a:rPr>
              <a:t>极限与配合的基本术语</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和定义</a:t>
            </a:r>
          </a:p>
        </p:txBody>
      </p:sp>
      <p:sp>
        <p:nvSpPr>
          <p:cNvPr id="8" name="矩形 4"/>
          <p:cNvSpPr>
            <a:spLocks noChangeArrowheads="1"/>
          </p:cNvSpPr>
          <p:nvPr/>
        </p:nvSpPr>
        <p:spPr bwMode="auto">
          <a:xfrm>
            <a:off x="419100" y="2708275"/>
            <a:ext cx="48418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3.2 </a:t>
            </a:r>
            <a:r>
              <a:rPr lang="zh-CN" altLang="en-US" b="1" dirty="0">
                <a:solidFill>
                  <a:schemeClr val="accent1">
                    <a:lumMod val="50000"/>
                  </a:schemeClr>
                </a:solidFill>
                <a:latin typeface="华文中宋" pitchFamily="2" charset="-122"/>
                <a:ea typeface="华文中宋" pitchFamily="2" charset="-122"/>
              </a:rPr>
              <a:t>标准公差系列 </a:t>
            </a:r>
            <a:r>
              <a:rPr lang="en-US" altLang="zh-CN" b="1" dirty="0">
                <a:solidFill>
                  <a:schemeClr val="accent1">
                    <a:lumMod val="50000"/>
                  </a:schemeClr>
                </a:solidFill>
                <a:latin typeface="华文中宋" pitchFamily="2" charset="-122"/>
                <a:ea typeface="华文中宋" pitchFamily="2" charset="-122"/>
              </a:rPr>
              <a:t>— </a:t>
            </a: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公差带大小的标准化</a:t>
            </a:r>
          </a:p>
        </p:txBody>
      </p:sp>
      <p:sp>
        <p:nvSpPr>
          <p:cNvPr id="9" name="矩形 4"/>
          <p:cNvSpPr>
            <a:spLocks noChangeArrowheads="1"/>
          </p:cNvSpPr>
          <p:nvPr/>
        </p:nvSpPr>
        <p:spPr bwMode="auto">
          <a:xfrm>
            <a:off x="717550" y="3501008"/>
            <a:ext cx="4727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000" dirty="0" smtClean="0">
                <a:latin typeface="华文中宋" pitchFamily="2" charset="-122"/>
                <a:ea typeface="华文中宋" pitchFamily="2" charset="-122"/>
              </a:rPr>
              <a:t>3.2.1</a:t>
            </a:r>
            <a:r>
              <a:rPr lang="zh-CN" altLang="en-US" sz="2000" dirty="0" smtClean="0">
                <a:latin typeface="华文中宋" pitchFamily="2" charset="-122"/>
                <a:ea typeface="华文中宋" pitchFamily="2" charset="-122"/>
              </a:rPr>
              <a:t>公差等级</a:t>
            </a:r>
            <a:r>
              <a:rPr lang="zh-CN" altLang="en-US" sz="2000" dirty="0">
                <a:latin typeface="华文中宋" pitchFamily="2" charset="-122"/>
                <a:ea typeface="华文中宋" pitchFamily="2" charset="-122"/>
              </a:rPr>
              <a:t>及</a:t>
            </a:r>
            <a:r>
              <a:rPr lang="en-US" altLang="zh-CN" sz="2000" i="1" dirty="0">
                <a:ea typeface="Batang" pitchFamily="18" charset="-127"/>
              </a:rPr>
              <a:t>a</a:t>
            </a:r>
            <a:r>
              <a:rPr lang="zh-CN" altLang="en-US" sz="2000" dirty="0">
                <a:latin typeface="华文中宋" pitchFamily="2" charset="-122"/>
                <a:ea typeface="华文中宋" pitchFamily="2" charset="-122"/>
              </a:rPr>
              <a:t>值的</a:t>
            </a:r>
            <a:r>
              <a:rPr lang="zh-CN" altLang="en-US" sz="2000" dirty="0" smtClean="0">
                <a:latin typeface="华文中宋" pitchFamily="2" charset="-122"/>
                <a:ea typeface="华文中宋" pitchFamily="2" charset="-122"/>
              </a:rPr>
              <a:t>确定</a:t>
            </a:r>
            <a:endParaRPr lang="zh-CN" altLang="en-US" sz="2000" dirty="0">
              <a:latin typeface="华文中宋" pitchFamily="2" charset="-122"/>
              <a:ea typeface="华文中宋" pitchFamily="2" charset="-122"/>
            </a:endParaRPr>
          </a:p>
        </p:txBody>
      </p:sp>
      <p:sp>
        <p:nvSpPr>
          <p:cNvPr id="10" name="矩形 4"/>
          <p:cNvSpPr>
            <a:spLocks noChangeArrowheads="1"/>
          </p:cNvSpPr>
          <p:nvPr/>
        </p:nvSpPr>
        <p:spPr bwMode="auto">
          <a:xfrm>
            <a:off x="765175" y="3861048"/>
            <a:ext cx="46799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000" dirty="0" smtClean="0">
                <a:latin typeface="华文中宋" pitchFamily="2" charset="-122"/>
                <a:ea typeface="华文中宋" pitchFamily="2" charset="-122"/>
              </a:rPr>
              <a:t>3.2.2 </a:t>
            </a:r>
            <a:r>
              <a:rPr lang="zh-CN" altLang="en-US" sz="2000" dirty="0" smtClean="0">
                <a:latin typeface="华文中宋" pitchFamily="2" charset="-122"/>
                <a:ea typeface="华文中宋" pitchFamily="2" charset="-122"/>
              </a:rPr>
              <a:t>标准公差</a:t>
            </a:r>
            <a:r>
              <a:rPr lang="zh-CN" altLang="en-US" sz="2000" dirty="0">
                <a:latin typeface="华文中宋" pitchFamily="2" charset="-122"/>
                <a:ea typeface="华文中宋" pitchFamily="2" charset="-122"/>
              </a:rPr>
              <a:t>因子</a:t>
            </a:r>
            <a:r>
              <a:rPr lang="en-US" altLang="zh-CN" sz="2000" i="1" dirty="0" smtClean="0">
                <a:ea typeface="华文中宋" pitchFamily="2" charset="-122"/>
              </a:rPr>
              <a:t>i(I</a:t>
            </a:r>
            <a:r>
              <a:rPr lang="zh-CN" altLang="en-US" sz="2000" dirty="0" smtClean="0">
                <a:latin typeface="华文中宋" pitchFamily="2" charset="-122"/>
                <a:ea typeface="华文中宋" pitchFamily="2" charset="-122"/>
              </a:rPr>
              <a:t>及其</a:t>
            </a:r>
            <a:endParaRPr lang="en-US" altLang="zh-CN" sz="2000" dirty="0" smtClean="0">
              <a:latin typeface="华文中宋" pitchFamily="2" charset="-122"/>
              <a:ea typeface="华文中宋" pitchFamily="2" charset="-122"/>
            </a:endParaRPr>
          </a:p>
          <a:p>
            <a:pPr>
              <a:defRPr/>
            </a:pPr>
            <a:r>
              <a:rPr lang="zh-CN" altLang="en-US" sz="2000" dirty="0" smtClean="0">
                <a:latin typeface="华文中宋" pitchFamily="2" charset="-122"/>
                <a:ea typeface="华文中宋" pitchFamily="2" charset="-122"/>
              </a:rPr>
              <a:t>         计算式的确定</a:t>
            </a:r>
            <a:r>
              <a:rPr lang="en-US" altLang="zh-CN" sz="2000" dirty="0" smtClean="0">
                <a:latin typeface="华文中宋" pitchFamily="2" charset="-122"/>
                <a:ea typeface="华文中宋" pitchFamily="2" charset="-122"/>
              </a:rPr>
              <a:t> </a:t>
            </a:r>
            <a:endParaRPr lang="zh-CN" altLang="en-US" sz="2000" dirty="0">
              <a:latin typeface="华文中宋" pitchFamily="2" charset="-122"/>
              <a:ea typeface="华文中宋" pitchFamily="2" charset="-122"/>
            </a:endParaRPr>
          </a:p>
        </p:txBody>
      </p:sp>
      <p:sp>
        <p:nvSpPr>
          <p:cNvPr id="11" name="矩形 4"/>
          <p:cNvSpPr>
            <a:spLocks noChangeArrowheads="1"/>
          </p:cNvSpPr>
          <p:nvPr/>
        </p:nvSpPr>
        <p:spPr bwMode="auto">
          <a:xfrm>
            <a:off x="717550" y="5673725"/>
            <a:ext cx="33131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3.3 .1 </a:t>
            </a:r>
            <a:r>
              <a:rPr lang="zh-CN" altLang="en-US" sz="2000">
                <a:latin typeface="华文中宋" pitchFamily="2" charset="-122"/>
                <a:ea typeface="华文中宋" pitchFamily="2" charset="-122"/>
              </a:rPr>
              <a:t>基本偏差代号</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及其特点</a:t>
            </a:r>
          </a:p>
        </p:txBody>
      </p:sp>
      <p:sp>
        <p:nvSpPr>
          <p:cNvPr id="12" name="矩形 4"/>
          <p:cNvSpPr>
            <a:spLocks noChangeArrowheads="1"/>
          </p:cNvSpPr>
          <p:nvPr/>
        </p:nvSpPr>
        <p:spPr bwMode="auto">
          <a:xfrm>
            <a:off x="5003800" y="981075"/>
            <a:ext cx="3290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3.3.2 </a:t>
            </a:r>
            <a:r>
              <a:rPr lang="zh-CN" altLang="en-US" sz="2000" dirty="0">
                <a:latin typeface="华文中宋" pitchFamily="2" charset="-122"/>
                <a:ea typeface="华文中宋" pitchFamily="2" charset="-122"/>
              </a:rPr>
              <a:t>孔、轴的</a:t>
            </a:r>
            <a:r>
              <a:rPr lang="zh-CN" altLang="en-US" sz="2000" dirty="0" smtClean="0">
                <a:latin typeface="华文中宋" pitchFamily="2" charset="-122"/>
                <a:ea typeface="华文中宋" pitchFamily="2" charset="-122"/>
              </a:rPr>
              <a:t>基本偏差</a:t>
            </a:r>
            <a:endParaRPr lang="en-US" altLang="zh-CN" sz="2000" dirty="0" smtClean="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en-US" altLang="zh-CN" sz="2000" dirty="0" smtClean="0">
                <a:latin typeface="华文中宋" pitchFamily="2" charset="-122"/>
                <a:ea typeface="华文中宋" pitchFamily="2" charset="-122"/>
              </a:rPr>
              <a:t>        </a:t>
            </a:r>
            <a:r>
              <a:rPr lang="zh-CN" altLang="en-US" sz="2000" dirty="0" smtClean="0">
                <a:latin typeface="华文中宋" pitchFamily="2" charset="-122"/>
                <a:ea typeface="华文中宋" pitchFamily="2" charset="-122"/>
              </a:rPr>
              <a:t>的确定</a:t>
            </a:r>
            <a:endParaRPr lang="zh-CN" altLang="en-US" sz="2000" dirty="0">
              <a:latin typeface="华文中宋" pitchFamily="2" charset="-122"/>
              <a:ea typeface="华文中宋" pitchFamily="2" charset="-122"/>
            </a:endParaRPr>
          </a:p>
        </p:txBody>
      </p:sp>
      <p:sp>
        <p:nvSpPr>
          <p:cNvPr id="13" name="矩形 4"/>
          <p:cNvSpPr>
            <a:spLocks noChangeArrowheads="1"/>
          </p:cNvSpPr>
          <p:nvPr/>
        </p:nvSpPr>
        <p:spPr bwMode="auto">
          <a:xfrm>
            <a:off x="4906963" y="5713437"/>
            <a:ext cx="329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三</a:t>
            </a:r>
          </a:p>
        </p:txBody>
      </p:sp>
      <p:sp>
        <p:nvSpPr>
          <p:cNvPr id="14" name="矩形 4"/>
          <p:cNvSpPr>
            <a:spLocks noChangeArrowheads="1"/>
          </p:cNvSpPr>
          <p:nvPr/>
        </p:nvSpPr>
        <p:spPr bwMode="auto">
          <a:xfrm>
            <a:off x="755650" y="4508500"/>
            <a:ext cx="5133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2000" dirty="0">
                <a:latin typeface="华文中宋" pitchFamily="2" charset="-122"/>
                <a:ea typeface="华文中宋" pitchFamily="2" charset="-122"/>
              </a:rPr>
              <a:t>3.2.3 </a:t>
            </a:r>
            <a:r>
              <a:rPr lang="zh-CN" altLang="en-US" sz="2000" dirty="0">
                <a:latin typeface="华文中宋" pitchFamily="2" charset="-122"/>
                <a:ea typeface="华文中宋" pitchFamily="2" charset="-122"/>
              </a:rPr>
              <a:t>尺寸分段及</a:t>
            </a:r>
            <a:r>
              <a:rPr lang="en-US" altLang="zh-CN" sz="2000" i="1" dirty="0">
                <a:latin typeface="+mj-lt"/>
                <a:ea typeface="华文中宋" pitchFamily="2" charset="-122"/>
              </a:rPr>
              <a:t>D</a:t>
            </a:r>
            <a:r>
              <a:rPr lang="zh-CN" altLang="en-US" sz="2000" dirty="0">
                <a:latin typeface="华文中宋" pitchFamily="2" charset="-122"/>
                <a:ea typeface="华文中宋" pitchFamily="2" charset="-122"/>
              </a:rPr>
              <a:t>值的确定</a:t>
            </a:r>
          </a:p>
        </p:txBody>
      </p:sp>
      <p:sp>
        <p:nvSpPr>
          <p:cNvPr id="16" name="矩形 4"/>
          <p:cNvSpPr>
            <a:spLocks noChangeArrowheads="1"/>
          </p:cNvSpPr>
          <p:nvPr/>
        </p:nvSpPr>
        <p:spPr bwMode="auto">
          <a:xfrm>
            <a:off x="4716463" y="2319362"/>
            <a:ext cx="3290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3.4 </a:t>
            </a:r>
            <a:r>
              <a:rPr lang="zh-CN" altLang="en-US" b="1" dirty="0">
                <a:solidFill>
                  <a:schemeClr val="accent1">
                    <a:lumMod val="50000"/>
                  </a:schemeClr>
                </a:solidFill>
                <a:latin typeface="华文中宋" pitchFamily="2" charset="-122"/>
                <a:ea typeface="华文中宋" pitchFamily="2" charset="-122"/>
              </a:rPr>
              <a:t>尺寸精度的设计</a:t>
            </a:r>
          </a:p>
        </p:txBody>
      </p:sp>
      <p:sp>
        <p:nvSpPr>
          <p:cNvPr id="18" name="矩形 4"/>
          <p:cNvSpPr>
            <a:spLocks noChangeArrowheads="1"/>
          </p:cNvSpPr>
          <p:nvPr/>
        </p:nvSpPr>
        <p:spPr bwMode="auto">
          <a:xfrm>
            <a:off x="611188" y="2349500"/>
            <a:ext cx="4752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3.1.4 </a:t>
            </a:r>
            <a:r>
              <a:rPr lang="zh-CN" altLang="en-US" sz="2000">
                <a:latin typeface="华文中宋" pitchFamily="2" charset="-122"/>
                <a:ea typeface="华文中宋" pitchFamily="2" charset="-122"/>
              </a:rPr>
              <a:t>配合制（基准制）</a:t>
            </a:r>
          </a:p>
        </p:txBody>
      </p:sp>
      <p:sp>
        <p:nvSpPr>
          <p:cNvPr id="19" name="矩形 4"/>
          <p:cNvSpPr>
            <a:spLocks noChangeArrowheads="1"/>
          </p:cNvSpPr>
          <p:nvPr/>
        </p:nvSpPr>
        <p:spPr bwMode="auto">
          <a:xfrm>
            <a:off x="419100" y="4868863"/>
            <a:ext cx="48434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3.3 </a:t>
            </a:r>
            <a:r>
              <a:rPr lang="zh-CN" altLang="en-US" b="1" dirty="0">
                <a:solidFill>
                  <a:schemeClr val="accent1">
                    <a:lumMod val="50000"/>
                  </a:schemeClr>
                </a:solidFill>
                <a:latin typeface="华文中宋" pitchFamily="2" charset="-122"/>
                <a:ea typeface="华文中宋" pitchFamily="2" charset="-122"/>
              </a:rPr>
              <a:t>基本偏差系列</a:t>
            </a:r>
            <a:r>
              <a:rPr lang="en-US" altLang="zh-CN" b="1" dirty="0">
                <a:solidFill>
                  <a:schemeClr val="accent1">
                    <a:lumMod val="50000"/>
                  </a:schemeClr>
                </a:solidFill>
                <a:latin typeface="华文中宋" pitchFamily="2" charset="-122"/>
                <a:ea typeface="华文中宋" pitchFamily="2" charset="-122"/>
              </a:rPr>
              <a:t>— </a:t>
            </a: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公差带位置的标准化</a:t>
            </a:r>
          </a:p>
        </p:txBody>
      </p:sp>
      <p:sp>
        <p:nvSpPr>
          <p:cNvPr id="20" name="矩形 4"/>
          <p:cNvSpPr>
            <a:spLocks noChangeArrowheads="1"/>
          </p:cNvSpPr>
          <p:nvPr/>
        </p:nvSpPr>
        <p:spPr bwMode="auto">
          <a:xfrm>
            <a:off x="5003800" y="1628800"/>
            <a:ext cx="3455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3.3.3 </a:t>
            </a:r>
            <a:r>
              <a:rPr lang="zh-CN" altLang="en-US" sz="2000" dirty="0">
                <a:latin typeface="华文中宋" pitchFamily="2" charset="-122"/>
                <a:ea typeface="华文中宋" pitchFamily="2" charset="-122"/>
              </a:rPr>
              <a:t>极限与配合的表示</a:t>
            </a:r>
            <a:endParaRPr lang="en-US" altLang="zh-CN" sz="2000" dirty="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zh-CN" altLang="en-US" sz="2000" dirty="0">
                <a:latin typeface="华文中宋" pitchFamily="2" charset="-122"/>
                <a:ea typeface="华文中宋" pitchFamily="2" charset="-122"/>
              </a:rPr>
              <a:t>方法及其应用举例</a:t>
            </a:r>
          </a:p>
        </p:txBody>
      </p:sp>
      <p:sp>
        <p:nvSpPr>
          <p:cNvPr id="21" name="矩形 4"/>
          <p:cNvSpPr>
            <a:spLocks noChangeArrowheads="1"/>
          </p:cNvSpPr>
          <p:nvPr/>
        </p:nvSpPr>
        <p:spPr bwMode="auto">
          <a:xfrm>
            <a:off x="5026025" y="2781325"/>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3.4.1 </a:t>
            </a:r>
            <a:r>
              <a:rPr lang="zh-CN" altLang="en-US" sz="2000">
                <a:latin typeface="华文中宋" pitchFamily="2" charset="-122"/>
                <a:ea typeface="华文中宋" pitchFamily="2" charset="-122"/>
              </a:rPr>
              <a:t>配合制的选用</a:t>
            </a:r>
          </a:p>
        </p:txBody>
      </p:sp>
      <p:sp>
        <p:nvSpPr>
          <p:cNvPr id="22" name="矩形 4"/>
          <p:cNvSpPr>
            <a:spLocks noChangeArrowheads="1"/>
          </p:cNvSpPr>
          <p:nvPr/>
        </p:nvSpPr>
        <p:spPr bwMode="auto">
          <a:xfrm>
            <a:off x="5026025" y="3141687"/>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3.4.2 </a:t>
            </a:r>
            <a:r>
              <a:rPr lang="zh-CN" altLang="en-US" sz="2000">
                <a:latin typeface="华文中宋" pitchFamily="2" charset="-122"/>
                <a:ea typeface="华文中宋" pitchFamily="2" charset="-122"/>
              </a:rPr>
              <a:t>标准公差等级的选用</a:t>
            </a:r>
          </a:p>
        </p:txBody>
      </p:sp>
      <p:sp>
        <p:nvSpPr>
          <p:cNvPr id="23" name="矩形 4"/>
          <p:cNvSpPr>
            <a:spLocks noChangeArrowheads="1"/>
          </p:cNvSpPr>
          <p:nvPr/>
        </p:nvSpPr>
        <p:spPr bwMode="auto">
          <a:xfrm>
            <a:off x="5026025" y="3460775"/>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3.4.3 </a:t>
            </a:r>
            <a:r>
              <a:rPr lang="zh-CN" altLang="en-US" sz="2000">
                <a:latin typeface="华文中宋" pitchFamily="2" charset="-122"/>
                <a:ea typeface="华文中宋" pitchFamily="2" charset="-122"/>
              </a:rPr>
              <a:t>配合的选用</a:t>
            </a:r>
          </a:p>
        </p:txBody>
      </p:sp>
      <p:sp>
        <p:nvSpPr>
          <p:cNvPr id="24" name="矩形 4"/>
          <p:cNvSpPr>
            <a:spLocks noChangeArrowheads="1"/>
          </p:cNvSpPr>
          <p:nvPr/>
        </p:nvSpPr>
        <p:spPr bwMode="auto">
          <a:xfrm>
            <a:off x="5025528" y="3821137"/>
            <a:ext cx="3290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3.4.4 </a:t>
            </a:r>
            <a:r>
              <a:rPr lang="zh-CN" altLang="en-US" sz="2000" dirty="0">
                <a:latin typeface="华文中宋" pitchFamily="2" charset="-122"/>
                <a:ea typeface="华文中宋" pitchFamily="2" charset="-122"/>
              </a:rPr>
              <a:t>线性尺寸的未注</a:t>
            </a:r>
            <a:endParaRPr lang="en-US" altLang="zh-CN" sz="2000" dirty="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zh-CN" altLang="en-US" sz="2000" dirty="0">
                <a:latin typeface="华文中宋" pitchFamily="2" charset="-122"/>
                <a:ea typeface="华文中宋" pitchFamily="2" charset="-122"/>
              </a:rPr>
              <a:t>公差的选用</a:t>
            </a:r>
          </a:p>
        </p:txBody>
      </p:sp>
      <p:sp>
        <p:nvSpPr>
          <p:cNvPr id="25" name="矩形 4"/>
          <p:cNvSpPr>
            <a:spLocks noChangeArrowheads="1"/>
          </p:cNvSpPr>
          <p:nvPr/>
        </p:nvSpPr>
        <p:spPr bwMode="auto">
          <a:xfrm>
            <a:off x="4810125" y="4551387"/>
            <a:ext cx="32908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3.5 </a:t>
            </a:r>
            <a:r>
              <a:rPr lang="zh-CN" altLang="en-US" b="1" dirty="0">
                <a:solidFill>
                  <a:schemeClr val="accent1">
                    <a:lumMod val="50000"/>
                  </a:schemeClr>
                </a:solidFill>
                <a:latin typeface="华文中宋" pitchFamily="2" charset="-122"/>
                <a:ea typeface="华文中宋" pitchFamily="2" charset="-122"/>
              </a:rPr>
              <a:t>尺寸精度的检测</a:t>
            </a:r>
          </a:p>
        </p:txBody>
      </p:sp>
      <p:sp>
        <p:nvSpPr>
          <p:cNvPr id="26" name="矩形 4"/>
          <p:cNvSpPr>
            <a:spLocks noChangeArrowheads="1"/>
          </p:cNvSpPr>
          <p:nvPr/>
        </p:nvSpPr>
        <p:spPr bwMode="auto">
          <a:xfrm>
            <a:off x="5097463" y="5021287"/>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3.5.1 </a:t>
            </a:r>
            <a:r>
              <a:rPr lang="zh-CN" altLang="en-US" sz="2000">
                <a:latin typeface="华文中宋" pitchFamily="2" charset="-122"/>
                <a:ea typeface="华文中宋" pitchFamily="2" charset="-122"/>
              </a:rPr>
              <a:t>用通用计量器具测量</a:t>
            </a:r>
          </a:p>
        </p:txBody>
      </p:sp>
      <p:sp>
        <p:nvSpPr>
          <p:cNvPr id="27" name="矩形 4"/>
          <p:cNvSpPr>
            <a:spLocks noChangeArrowheads="1"/>
          </p:cNvSpPr>
          <p:nvPr/>
        </p:nvSpPr>
        <p:spPr bwMode="auto">
          <a:xfrm>
            <a:off x="5097463" y="5388000"/>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3.5.2 </a:t>
            </a:r>
            <a:r>
              <a:rPr lang="zh-CN" altLang="en-US" sz="2000">
                <a:latin typeface="华文中宋" pitchFamily="2" charset="-122"/>
                <a:ea typeface="华文中宋" pitchFamily="2" charset="-122"/>
              </a:rPr>
              <a:t>用光滑极限量规检验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75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75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75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75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75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175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1750"/>
                                        <p:tgtEl>
                                          <p:spTgt spid="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175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175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1750"/>
                                        <p:tgtEl>
                                          <p:spTgt spid="1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1750"/>
                                        <p:tgtEl>
                                          <p:spTgt spid="1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1750"/>
                                        <p:tgtEl>
                                          <p:spTgt spid="1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1750"/>
                                        <p:tgtEl>
                                          <p:spTgt spid="1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left)">
                                      <p:cBhvr>
                                        <p:cTn id="72" dur="1750"/>
                                        <p:tgtEl>
                                          <p:spTgt spid="2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1750"/>
                                        <p:tgtEl>
                                          <p:spTgt spid="1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1750"/>
                                        <p:tgtEl>
                                          <p:spTgt spid="2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1750"/>
                                        <p:tgtEl>
                                          <p:spTgt spid="22"/>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left)">
                                      <p:cBhvr>
                                        <p:cTn id="92" dur="1750"/>
                                        <p:tgtEl>
                                          <p:spTgt spid="2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1750"/>
                                        <p:tgtEl>
                                          <p:spTgt spid="24"/>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left)">
                                      <p:cBhvr>
                                        <p:cTn id="102" dur="1750"/>
                                        <p:tgtEl>
                                          <p:spTgt spid="25"/>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ipe(left)">
                                      <p:cBhvr>
                                        <p:cTn id="107" dur="1750"/>
                                        <p:tgtEl>
                                          <p:spTgt spid="26"/>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1750"/>
                                        <p:tgtEl>
                                          <p:spTgt spid="27"/>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wipe(left)">
                                      <p:cBhvr>
                                        <p:cTn id="117" dur="1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6" grpId="0"/>
      <p:bldP spid="18" grpId="0"/>
      <p:bldP spid="19" grpId="0"/>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7086600" y="444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441E4C4-690D-41DE-BAD2-1B43A972E259}" type="slidenum">
              <a:rPr kumimoji="0" lang="zh-CN" altLang="en-US" smtClean="0"/>
              <a:pPr eaLnBrk="1" hangingPunct="1"/>
              <a:t>15</a:t>
            </a:fld>
            <a:endParaRPr kumimoji="0" lang="en-US" altLang="zh-CN" smtClean="0"/>
          </a:p>
        </p:txBody>
      </p:sp>
      <p:sp>
        <p:nvSpPr>
          <p:cNvPr id="5" name="矩形 4"/>
          <p:cNvSpPr>
            <a:spLocks noChangeArrowheads="1"/>
          </p:cNvSpPr>
          <p:nvPr/>
        </p:nvSpPr>
        <p:spPr bwMode="auto">
          <a:xfrm>
            <a:off x="394766" y="692150"/>
            <a:ext cx="410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4.1  </a:t>
            </a:r>
            <a:r>
              <a:rPr lang="zh-CN" altLang="en-US" b="1" dirty="0">
                <a:solidFill>
                  <a:schemeClr val="accent1">
                    <a:lumMod val="50000"/>
                  </a:schemeClr>
                </a:solidFill>
                <a:latin typeface="华文中宋" pitchFamily="2" charset="-122"/>
                <a:ea typeface="华文中宋" pitchFamily="2" charset="-122"/>
              </a:rPr>
              <a:t>概     述 </a:t>
            </a:r>
          </a:p>
        </p:txBody>
      </p:sp>
      <p:sp>
        <p:nvSpPr>
          <p:cNvPr id="6" name="矩形 5"/>
          <p:cNvSpPr>
            <a:spLocks noChangeArrowheads="1"/>
          </p:cNvSpPr>
          <p:nvPr/>
        </p:nvSpPr>
        <p:spPr bwMode="auto">
          <a:xfrm>
            <a:off x="755129" y="10842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4.1.1 </a:t>
            </a:r>
            <a:r>
              <a:rPr lang="zh-CN" altLang="en-US" sz="2000">
                <a:latin typeface="华文中宋" pitchFamily="2" charset="-122"/>
                <a:ea typeface="华文中宋" pitchFamily="2" charset="-122"/>
              </a:rPr>
              <a:t>几何误差的产生极其影响</a:t>
            </a:r>
          </a:p>
        </p:txBody>
      </p:sp>
      <p:sp>
        <p:nvSpPr>
          <p:cNvPr id="7" name="矩形 4"/>
          <p:cNvSpPr>
            <a:spLocks noChangeArrowheads="1"/>
          </p:cNvSpPr>
          <p:nvPr/>
        </p:nvSpPr>
        <p:spPr bwMode="auto">
          <a:xfrm>
            <a:off x="755129" y="1412875"/>
            <a:ext cx="424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4.1.2 </a:t>
            </a:r>
            <a:r>
              <a:rPr lang="zh-CN" altLang="en-US" sz="2000">
                <a:latin typeface="华文中宋" pitchFamily="2" charset="-122"/>
                <a:ea typeface="华文中宋" pitchFamily="2" charset="-122"/>
              </a:rPr>
              <a:t>几何误差的研究对象</a:t>
            </a:r>
            <a:r>
              <a:rPr lang="en-US" altLang="zh-CN" sz="2000">
                <a:latin typeface="华文中宋" pitchFamily="2" charset="-122"/>
                <a:ea typeface="华文中宋" pitchFamily="2" charset="-122"/>
              </a:rPr>
              <a:t>—</a:t>
            </a: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几何要素</a:t>
            </a:r>
          </a:p>
        </p:txBody>
      </p:sp>
      <p:sp>
        <p:nvSpPr>
          <p:cNvPr id="8" name="矩形 4"/>
          <p:cNvSpPr>
            <a:spLocks noChangeArrowheads="1"/>
          </p:cNvSpPr>
          <p:nvPr/>
        </p:nvSpPr>
        <p:spPr bwMode="auto">
          <a:xfrm>
            <a:off x="755129" y="2073275"/>
            <a:ext cx="47529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4.1.3 </a:t>
            </a:r>
            <a:r>
              <a:rPr lang="zh-CN" altLang="en-US" sz="2000" dirty="0">
                <a:latin typeface="华文中宋" pitchFamily="2" charset="-122"/>
                <a:ea typeface="华文中宋" pitchFamily="2" charset="-122"/>
              </a:rPr>
              <a:t>几何</a:t>
            </a:r>
            <a:r>
              <a:rPr lang="zh-CN" altLang="en-US" sz="2000" dirty="0" smtClean="0">
                <a:latin typeface="华文中宋" pitchFamily="2" charset="-122"/>
                <a:ea typeface="华文中宋" pitchFamily="2" charset="-122"/>
              </a:rPr>
              <a:t>公差项目、符号和</a:t>
            </a:r>
            <a:endParaRPr lang="en-US" altLang="zh-CN" sz="2000" dirty="0" smtClean="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en-US" altLang="zh-CN" sz="2000" dirty="0" smtClean="0">
                <a:latin typeface="华文中宋" pitchFamily="2" charset="-122"/>
                <a:ea typeface="华文中宋" pitchFamily="2" charset="-122"/>
              </a:rPr>
              <a:t>        </a:t>
            </a:r>
            <a:r>
              <a:rPr lang="zh-CN" altLang="en-US" sz="2000" dirty="0" smtClean="0">
                <a:latin typeface="华文中宋" pitchFamily="2" charset="-122"/>
                <a:ea typeface="华文中宋" pitchFamily="2" charset="-122"/>
              </a:rPr>
              <a:t>附加</a:t>
            </a:r>
            <a:r>
              <a:rPr lang="zh-CN" altLang="en-US" sz="2000" dirty="0">
                <a:latin typeface="华文中宋" pitchFamily="2" charset="-122"/>
                <a:ea typeface="华文中宋" pitchFamily="2" charset="-122"/>
              </a:rPr>
              <a:t>符号</a:t>
            </a:r>
          </a:p>
        </p:txBody>
      </p:sp>
      <p:sp>
        <p:nvSpPr>
          <p:cNvPr id="9" name="矩形 4"/>
          <p:cNvSpPr>
            <a:spLocks noChangeArrowheads="1"/>
          </p:cNvSpPr>
          <p:nvPr/>
        </p:nvSpPr>
        <p:spPr bwMode="auto">
          <a:xfrm>
            <a:off x="394766" y="2741613"/>
            <a:ext cx="4841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4.2 </a:t>
            </a:r>
            <a:r>
              <a:rPr lang="zh-CN" altLang="en-US" b="1" dirty="0">
                <a:solidFill>
                  <a:schemeClr val="accent1">
                    <a:lumMod val="50000"/>
                  </a:schemeClr>
                </a:solidFill>
                <a:latin typeface="华文中宋" pitchFamily="2" charset="-122"/>
                <a:ea typeface="华文中宋" pitchFamily="2" charset="-122"/>
              </a:rPr>
              <a:t>几何公差的标注方法及</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几何公差带</a:t>
            </a:r>
          </a:p>
        </p:txBody>
      </p:sp>
      <p:sp>
        <p:nvSpPr>
          <p:cNvPr id="10" name="矩形 4"/>
          <p:cNvSpPr>
            <a:spLocks noChangeArrowheads="1"/>
          </p:cNvSpPr>
          <p:nvPr/>
        </p:nvSpPr>
        <p:spPr bwMode="auto">
          <a:xfrm>
            <a:off x="709091" y="3500438"/>
            <a:ext cx="472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4.2.1 </a:t>
            </a:r>
            <a:r>
              <a:rPr lang="zh-CN" altLang="en-US" sz="2000">
                <a:latin typeface="华文中宋" pitchFamily="2" charset="-122"/>
                <a:ea typeface="华文中宋" pitchFamily="2" charset="-122"/>
              </a:rPr>
              <a:t>几何公差的标注方法</a:t>
            </a:r>
          </a:p>
        </p:txBody>
      </p:sp>
      <p:sp>
        <p:nvSpPr>
          <p:cNvPr id="12" name="矩形 4"/>
          <p:cNvSpPr>
            <a:spLocks noChangeArrowheads="1"/>
          </p:cNvSpPr>
          <p:nvPr/>
        </p:nvSpPr>
        <p:spPr bwMode="auto">
          <a:xfrm>
            <a:off x="682104" y="4581525"/>
            <a:ext cx="3962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4.3 .1 </a:t>
            </a:r>
            <a:r>
              <a:rPr lang="zh-CN" altLang="en-US" sz="2000">
                <a:latin typeface="华文中宋" pitchFamily="2" charset="-122"/>
                <a:ea typeface="华文中宋" pitchFamily="2" charset="-122"/>
              </a:rPr>
              <a:t>有关公差原则的一些术语</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和定义</a:t>
            </a:r>
          </a:p>
        </p:txBody>
      </p:sp>
      <p:sp>
        <p:nvSpPr>
          <p:cNvPr id="13" name="矩形 4"/>
          <p:cNvSpPr>
            <a:spLocks noChangeArrowheads="1"/>
          </p:cNvSpPr>
          <p:nvPr/>
        </p:nvSpPr>
        <p:spPr bwMode="auto">
          <a:xfrm>
            <a:off x="704329" y="5229225"/>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4.3.2 </a:t>
            </a:r>
            <a:r>
              <a:rPr lang="zh-CN" altLang="en-US" sz="2000">
                <a:latin typeface="华文中宋" pitchFamily="2" charset="-122"/>
                <a:ea typeface="华文中宋" pitchFamily="2" charset="-122"/>
              </a:rPr>
              <a:t>独立原则</a:t>
            </a:r>
          </a:p>
        </p:txBody>
      </p:sp>
      <p:sp>
        <p:nvSpPr>
          <p:cNvPr id="14" name="矩形 4"/>
          <p:cNvSpPr>
            <a:spLocks noChangeArrowheads="1"/>
          </p:cNvSpPr>
          <p:nvPr/>
        </p:nvSpPr>
        <p:spPr bwMode="auto">
          <a:xfrm>
            <a:off x="4834508" y="5631334"/>
            <a:ext cx="3292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四</a:t>
            </a:r>
          </a:p>
        </p:txBody>
      </p:sp>
      <p:sp>
        <p:nvSpPr>
          <p:cNvPr id="16" name="矩形 4"/>
          <p:cNvSpPr>
            <a:spLocks noChangeArrowheads="1"/>
          </p:cNvSpPr>
          <p:nvPr/>
        </p:nvSpPr>
        <p:spPr bwMode="auto">
          <a:xfrm>
            <a:off x="4644008" y="1151409"/>
            <a:ext cx="3290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dirty="0">
                <a:solidFill>
                  <a:schemeClr val="accent1">
                    <a:lumMod val="50000"/>
                  </a:schemeClr>
                </a:solidFill>
                <a:latin typeface="华文中宋" pitchFamily="2" charset="-122"/>
                <a:ea typeface="华文中宋" pitchFamily="2" charset="-122"/>
              </a:rPr>
              <a:t>4.4 </a:t>
            </a:r>
            <a:r>
              <a:rPr lang="zh-CN" altLang="en-US" dirty="0">
                <a:solidFill>
                  <a:schemeClr val="accent1">
                    <a:lumMod val="50000"/>
                  </a:schemeClr>
                </a:solidFill>
                <a:latin typeface="华文中宋" pitchFamily="2" charset="-122"/>
                <a:ea typeface="华文中宋" pitchFamily="2" charset="-122"/>
              </a:rPr>
              <a:t>几何精度的设计</a:t>
            </a:r>
          </a:p>
        </p:txBody>
      </p:sp>
      <p:sp>
        <p:nvSpPr>
          <p:cNvPr id="18" name="矩形 4"/>
          <p:cNvSpPr>
            <a:spLocks noChangeArrowheads="1"/>
          </p:cNvSpPr>
          <p:nvPr/>
        </p:nvSpPr>
        <p:spPr bwMode="auto">
          <a:xfrm>
            <a:off x="394766" y="4149725"/>
            <a:ext cx="4843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4.3 </a:t>
            </a:r>
            <a:r>
              <a:rPr lang="zh-CN" altLang="en-US" b="1" dirty="0">
                <a:solidFill>
                  <a:schemeClr val="accent1">
                    <a:lumMod val="50000"/>
                  </a:schemeClr>
                </a:solidFill>
                <a:latin typeface="华文中宋" pitchFamily="2" charset="-122"/>
                <a:ea typeface="华文中宋" pitchFamily="2" charset="-122"/>
              </a:rPr>
              <a:t>公差原则与公差要求</a:t>
            </a:r>
          </a:p>
        </p:txBody>
      </p:sp>
      <p:sp>
        <p:nvSpPr>
          <p:cNvPr id="19" name="矩形 4"/>
          <p:cNvSpPr>
            <a:spLocks noChangeArrowheads="1"/>
          </p:cNvSpPr>
          <p:nvPr/>
        </p:nvSpPr>
        <p:spPr bwMode="auto">
          <a:xfrm>
            <a:off x="704329" y="5949950"/>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4.3.4 </a:t>
            </a:r>
            <a:r>
              <a:rPr lang="zh-CN" altLang="en-US" sz="2000">
                <a:latin typeface="华文中宋" pitchFamily="2" charset="-122"/>
                <a:ea typeface="华文中宋" pitchFamily="2" charset="-122"/>
              </a:rPr>
              <a:t>最大实体要求</a:t>
            </a:r>
          </a:p>
        </p:txBody>
      </p:sp>
      <p:sp>
        <p:nvSpPr>
          <p:cNvPr id="20" name="矩形 4"/>
          <p:cNvSpPr>
            <a:spLocks noChangeArrowheads="1"/>
          </p:cNvSpPr>
          <p:nvPr/>
        </p:nvSpPr>
        <p:spPr bwMode="auto">
          <a:xfrm>
            <a:off x="4953570" y="1614959"/>
            <a:ext cx="3290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4.4.1 </a:t>
            </a:r>
            <a:r>
              <a:rPr lang="zh-CN" altLang="en-US" sz="2000" dirty="0">
                <a:latin typeface="华文中宋" pitchFamily="2" charset="-122"/>
                <a:ea typeface="华文中宋" pitchFamily="2" charset="-122"/>
              </a:rPr>
              <a:t>几何</a:t>
            </a:r>
            <a:r>
              <a:rPr lang="zh-CN" altLang="en-US" sz="2000" dirty="0" smtClean="0">
                <a:latin typeface="华文中宋" pitchFamily="2" charset="-122"/>
                <a:ea typeface="华文中宋" pitchFamily="2" charset="-122"/>
              </a:rPr>
              <a:t>公差项目的</a:t>
            </a:r>
            <a:endParaRPr lang="en-US" altLang="zh-CN" sz="2000" dirty="0" smtClean="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en-US" altLang="zh-CN" sz="2000" dirty="0" smtClean="0">
                <a:latin typeface="华文中宋" pitchFamily="2" charset="-122"/>
                <a:ea typeface="华文中宋" pitchFamily="2" charset="-122"/>
              </a:rPr>
              <a:t>        </a:t>
            </a:r>
            <a:r>
              <a:rPr lang="zh-CN" altLang="en-US" sz="2000" dirty="0" smtClean="0">
                <a:latin typeface="华文中宋" pitchFamily="2" charset="-122"/>
                <a:ea typeface="华文中宋" pitchFamily="2" charset="-122"/>
              </a:rPr>
              <a:t>选用</a:t>
            </a:r>
            <a:endParaRPr lang="zh-CN" altLang="en-US" sz="2000" dirty="0">
              <a:latin typeface="华文中宋" pitchFamily="2" charset="-122"/>
              <a:ea typeface="华文中宋" pitchFamily="2" charset="-122"/>
            </a:endParaRPr>
          </a:p>
        </p:txBody>
      </p:sp>
      <p:sp>
        <p:nvSpPr>
          <p:cNvPr id="21" name="矩形 4"/>
          <p:cNvSpPr>
            <a:spLocks noChangeArrowheads="1"/>
          </p:cNvSpPr>
          <p:nvPr/>
        </p:nvSpPr>
        <p:spPr bwMode="auto">
          <a:xfrm>
            <a:off x="5025008" y="2262659"/>
            <a:ext cx="3290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4.4.2 </a:t>
            </a:r>
            <a:r>
              <a:rPr lang="zh-CN" altLang="en-US" sz="2000" dirty="0">
                <a:latin typeface="华文中宋" pitchFamily="2" charset="-122"/>
                <a:ea typeface="华文中宋" pitchFamily="2" charset="-122"/>
              </a:rPr>
              <a:t>公差原则和公差要</a:t>
            </a:r>
            <a:endParaRPr lang="en-US" altLang="zh-CN" sz="2000" dirty="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zh-CN" altLang="en-US" sz="2000" dirty="0">
                <a:latin typeface="华文中宋" pitchFamily="2" charset="-122"/>
                <a:ea typeface="华文中宋" pitchFamily="2" charset="-122"/>
              </a:rPr>
              <a:t>求的选用</a:t>
            </a:r>
          </a:p>
        </p:txBody>
      </p:sp>
      <p:sp>
        <p:nvSpPr>
          <p:cNvPr id="22" name="矩形 4"/>
          <p:cNvSpPr>
            <a:spLocks noChangeArrowheads="1"/>
          </p:cNvSpPr>
          <p:nvPr/>
        </p:nvSpPr>
        <p:spPr bwMode="auto">
          <a:xfrm>
            <a:off x="5025008" y="3286596"/>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4.4.4 </a:t>
            </a:r>
            <a:r>
              <a:rPr lang="zh-CN" altLang="en-US" sz="2000" dirty="0">
                <a:latin typeface="华文中宋" pitchFamily="2" charset="-122"/>
                <a:ea typeface="华文中宋" pitchFamily="2" charset="-122"/>
              </a:rPr>
              <a:t>几何公差值的选用</a:t>
            </a:r>
          </a:p>
        </p:txBody>
      </p:sp>
      <p:sp>
        <p:nvSpPr>
          <p:cNvPr id="24" name="矩形 4"/>
          <p:cNvSpPr>
            <a:spLocks noChangeArrowheads="1"/>
          </p:cNvSpPr>
          <p:nvPr/>
        </p:nvSpPr>
        <p:spPr bwMode="auto">
          <a:xfrm>
            <a:off x="4737670" y="3688234"/>
            <a:ext cx="3290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4.5 </a:t>
            </a:r>
            <a:r>
              <a:rPr lang="zh-CN" altLang="en-US" b="1" dirty="0">
                <a:solidFill>
                  <a:schemeClr val="accent1">
                    <a:lumMod val="50000"/>
                  </a:schemeClr>
                </a:solidFill>
                <a:latin typeface="华文中宋" pitchFamily="2" charset="-122"/>
                <a:ea typeface="华文中宋" pitchFamily="2" charset="-122"/>
              </a:rPr>
              <a:t>几何误差及其检测</a:t>
            </a:r>
          </a:p>
        </p:txBody>
      </p:sp>
      <p:sp>
        <p:nvSpPr>
          <p:cNvPr id="25" name="矩形 4"/>
          <p:cNvSpPr>
            <a:spLocks noChangeArrowheads="1"/>
          </p:cNvSpPr>
          <p:nvPr/>
        </p:nvSpPr>
        <p:spPr bwMode="auto">
          <a:xfrm>
            <a:off x="5075808" y="4151784"/>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4.5.1 </a:t>
            </a:r>
            <a:r>
              <a:rPr lang="zh-CN" altLang="en-US" sz="2000" dirty="0">
                <a:latin typeface="华文中宋" pitchFamily="2" charset="-122"/>
                <a:ea typeface="华文中宋" pitchFamily="2" charset="-122"/>
              </a:rPr>
              <a:t>形状误差及其评定</a:t>
            </a:r>
          </a:p>
        </p:txBody>
      </p:sp>
      <p:sp>
        <p:nvSpPr>
          <p:cNvPr id="26" name="矩形 4"/>
          <p:cNvSpPr>
            <a:spLocks noChangeArrowheads="1"/>
          </p:cNvSpPr>
          <p:nvPr/>
        </p:nvSpPr>
        <p:spPr bwMode="auto">
          <a:xfrm>
            <a:off x="5098033" y="4512146"/>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4.5.2 </a:t>
            </a:r>
            <a:r>
              <a:rPr lang="zh-CN" altLang="en-US" sz="2000">
                <a:latin typeface="华文中宋" pitchFamily="2" charset="-122"/>
                <a:ea typeface="华文中宋" pitchFamily="2" charset="-122"/>
              </a:rPr>
              <a:t>方向误差及其评定</a:t>
            </a:r>
          </a:p>
        </p:txBody>
      </p:sp>
      <p:sp>
        <p:nvSpPr>
          <p:cNvPr id="27" name="矩形 26"/>
          <p:cNvSpPr>
            <a:spLocks noChangeArrowheads="1"/>
          </p:cNvSpPr>
          <p:nvPr/>
        </p:nvSpPr>
        <p:spPr bwMode="auto">
          <a:xfrm>
            <a:off x="1619250" y="115888"/>
            <a:ext cx="6481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4 </a:t>
            </a:r>
            <a:r>
              <a:rPr lang="zh-CN" altLang="en-US" b="1">
                <a:latin typeface="华文中宋" pitchFamily="2" charset="-122"/>
                <a:ea typeface="华文中宋" pitchFamily="2" charset="-122"/>
              </a:rPr>
              <a:t>章     几何精度设计与检测</a:t>
            </a:r>
          </a:p>
        </p:txBody>
      </p:sp>
      <p:sp>
        <p:nvSpPr>
          <p:cNvPr id="28" name="矩形 4"/>
          <p:cNvSpPr>
            <a:spLocks noChangeArrowheads="1"/>
          </p:cNvSpPr>
          <p:nvPr/>
        </p:nvSpPr>
        <p:spPr bwMode="auto">
          <a:xfrm>
            <a:off x="549275" y="3814763"/>
            <a:ext cx="4727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4.2.2 </a:t>
            </a:r>
            <a:r>
              <a:rPr lang="zh-CN" altLang="en-US" sz="2000">
                <a:latin typeface="华文中宋" pitchFamily="2" charset="-122"/>
                <a:ea typeface="华文中宋" pitchFamily="2" charset="-122"/>
              </a:rPr>
              <a:t>几何公差带</a:t>
            </a:r>
          </a:p>
        </p:txBody>
      </p:sp>
      <p:sp>
        <p:nvSpPr>
          <p:cNvPr id="29" name="矩形 4"/>
          <p:cNvSpPr>
            <a:spLocks noChangeArrowheads="1"/>
          </p:cNvSpPr>
          <p:nvPr/>
        </p:nvSpPr>
        <p:spPr bwMode="auto">
          <a:xfrm>
            <a:off x="683691" y="5589588"/>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4.3.3 </a:t>
            </a:r>
            <a:r>
              <a:rPr lang="zh-CN" altLang="en-US" sz="2000">
                <a:latin typeface="华文中宋" pitchFamily="2" charset="-122"/>
                <a:ea typeface="华文中宋" pitchFamily="2" charset="-122"/>
              </a:rPr>
              <a:t>包容要求</a:t>
            </a:r>
          </a:p>
        </p:txBody>
      </p:sp>
      <p:sp>
        <p:nvSpPr>
          <p:cNvPr id="30" name="矩形 4"/>
          <p:cNvSpPr>
            <a:spLocks noChangeArrowheads="1"/>
          </p:cNvSpPr>
          <p:nvPr/>
        </p:nvSpPr>
        <p:spPr bwMode="auto">
          <a:xfrm>
            <a:off x="4953570" y="806921"/>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4.3.5 </a:t>
            </a:r>
            <a:r>
              <a:rPr lang="zh-CN" altLang="en-US" sz="2000" dirty="0">
                <a:latin typeface="华文中宋" pitchFamily="2" charset="-122"/>
                <a:ea typeface="华文中宋" pitchFamily="2" charset="-122"/>
              </a:rPr>
              <a:t>最小实体要求</a:t>
            </a:r>
          </a:p>
        </p:txBody>
      </p:sp>
      <p:sp>
        <p:nvSpPr>
          <p:cNvPr id="31" name="矩形 4"/>
          <p:cNvSpPr>
            <a:spLocks noChangeArrowheads="1"/>
          </p:cNvSpPr>
          <p:nvPr/>
        </p:nvSpPr>
        <p:spPr bwMode="auto">
          <a:xfrm>
            <a:off x="5096445" y="4850284"/>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4.5.3 </a:t>
            </a:r>
            <a:r>
              <a:rPr lang="zh-CN" altLang="en-US" sz="2000" dirty="0">
                <a:latin typeface="华文中宋" pitchFamily="2" charset="-122"/>
                <a:ea typeface="华文中宋" pitchFamily="2" charset="-122"/>
              </a:rPr>
              <a:t>位置误差及其评定</a:t>
            </a:r>
          </a:p>
        </p:txBody>
      </p:sp>
      <p:sp>
        <p:nvSpPr>
          <p:cNvPr id="32" name="矩形 4"/>
          <p:cNvSpPr>
            <a:spLocks noChangeArrowheads="1"/>
          </p:cNvSpPr>
          <p:nvPr/>
        </p:nvSpPr>
        <p:spPr bwMode="auto">
          <a:xfrm>
            <a:off x="5096445" y="5231284"/>
            <a:ext cx="3290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4.5.4 </a:t>
            </a:r>
            <a:r>
              <a:rPr lang="zh-CN" altLang="en-US" sz="2000">
                <a:latin typeface="华文中宋" pitchFamily="2" charset="-122"/>
                <a:ea typeface="华文中宋" pitchFamily="2" charset="-122"/>
              </a:rPr>
              <a:t>几何误差的检测原则</a:t>
            </a:r>
          </a:p>
        </p:txBody>
      </p:sp>
      <p:sp>
        <p:nvSpPr>
          <p:cNvPr id="34" name="矩形 4"/>
          <p:cNvSpPr>
            <a:spLocks noChangeArrowheads="1"/>
          </p:cNvSpPr>
          <p:nvPr/>
        </p:nvSpPr>
        <p:spPr bwMode="auto">
          <a:xfrm>
            <a:off x="5025008" y="2894484"/>
            <a:ext cx="3290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4.4.3 </a:t>
            </a:r>
            <a:r>
              <a:rPr lang="zh-CN" altLang="en-US" sz="2000">
                <a:latin typeface="华文中宋" pitchFamily="2" charset="-122"/>
                <a:ea typeface="华文中宋" pitchFamily="2" charset="-122"/>
              </a:rPr>
              <a:t>基准要素的选用</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75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75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75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75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175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1750"/>
                                        <p:tgtEl>
                                          <p:spTgt spid="2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750"/>
                                        <p:tgtEl>
                                          <p:spTgt spid="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1750"/>
                                        <p:tgtEl>
                                          <p:spTgt spid="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1750"/>
                                        <p:tgtEl>
                                          <p:spTgt spid="1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1750"/>
                                        <p:tgtEl>
                                          <p:spTgt spid="2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1750"/>
                                        <p:tgtEl>
                                          <p:spTgt spid="1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left)">
                                      <p:cBhvr>
                                        <p:cTn id="72" dur="1750"/>
                                        <p:tgtEl>
                                          <p:spTgt spid="3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1750"/>
                                        <p:tgtEl>
                                          <p:spTgt spid="1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left)">
                                      <p:cBhvr>
                                        <p:cTn id="82" dur="1750"/>
                                        <p:tgtEl>
                                          <p:spTgt spid="20"/>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left)">
                                      <p:cBhvr>
                                        <p:cTn id="87" dur="1750"/>
                                        <p:tgtEl>
                                          <p:spTgt spid="21"/>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1750"/>
                                        <p:tgtEl>
                                          <p:spTgt spid="34"/>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left)">
                                      <p:cBhvr>
                                        <p:cTn id="97" dur="1750"/>
                                        <p:tgtEl>
                                          <p:spTgt spid="22"/>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1750"/>
                                        <p:tgtEl>
                                          <p:spTgt spid="24"/>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wipe(left)">
                                      <p:cBhvr>
                                        <p:cTn id="107" dur="1750"/>
                                        <p:tgtEl>
                                          <p:spTgt spid="25"/>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1750"/>
                                        <p:tgtEl>
                                          <p:spTgt spid="26"/>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31"/>
                                        </p:tgtEl>
                                        <p:attrNameLst>
                                          <p:attrName>style.visibility</p:attrName>
                                        </p:attrNameLst>
                                      </p:cBhvr>
                                      <p:to>
                                        <p:strVal val="visible"/>
                                      </p:to>
                                    </p:set>
                                    <p:animEffect transition="in" filter="wipe(left)">
                                      <p:cBhvr>
                                        <p:cTn id="117" dur="1750"/>
                                        <p:tgtEl>
                                          <p:spTgt spid="31"/>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wipe(left)">
                                      <p:cBhvr>
                                        <p:cTn id="122" dur="1750"/>
                                        <p:tgtEl>
                                          <p:spTgt spid="32"/>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14"/>
                                        </p:tgtEl>
                                        <p:attrNameLst>
                                          <p:attrName>style.visibility</p:attrName>
                                        </p:attrNameLst>
                                      </p:cBhvr>
                                      <p:to>
                                        <p:strVal val="visible"/>
                                      </p:to>
                                    </p:set>
                                    <p:animEffect transition="in" filter="wipe(left)">
                                      <p:cBhvr>
                                        <p:cTn id="127" dur="1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6" grpId="0"/>
      <p:bldP spid="18" grpId="0"/>
      <p:bldP spid="19" grpId="0"/>
      <p:bldP spid="20" grpId="0"/>
      <p:bldP spid="21" grpId="0"/>
      <p:bldP spid="22" grpId="0"/>
      <p:bldP spid="24" grpId="0"/>
      <p:bldP spid="25" grpId="0"/>
      <p:bldP spid="26" grpId="0"/>
      <p:bldP spid="27" grpId="0"/>
      <p:bldP spid="28" grpId="0"/>
      <p:bldP spid="29" grpId="0"/>
      <p:bldP spid="30" grpId="0"/>
      <p:bldP spid="31" grpId="0"/>
      <p:bldP spid="32"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36FC69D-E8C3-4331-886D-A6DB55F7B85F}" type="slidenum">
              <a:rPr kumimoji="0" lang="zh-CN" altLang="en-US" smtClean="0"/>
              <a:pPr eaLnBrk="1" hangingPunct="1"/>
              <a:t>16</a:t>
            </a:fld>
            <a:endParaRPr kumimoji="0" lang="en-US" altLang="zh-CN" smtClean="0"/>
          </a:p>
        </p:txBody>
      </p:sp>
      <p:sp>
        <p:nvSpPr>
          <p:cNvPr id="13" name="矩形 12"/>
          <p:cNvSpPr>
            <a:spLocks noChangeArrowheads="1"/>
          </p:cNvSpPr>
          <p:nvPr/>
        </p:nvSpPr>
        <p:spPr bwMode="auto">
          <a:xfrm>
            <a:off x="251520" y="1269008"/>
            <a:ext cx="4103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dirty="0">
                <a:solidFill>
                  <a:schemeClr val="accent1">
                    <a:lumMod val="50000"/>
                  </a:schemeClr>
                </a:solidFill>
                <a:latin typeface="华文中宋" pitchFamily="2" charset="-122"/>
                <a:ea typeface="华文中宋" pitchFamily="2" charset="-122"/>
              </a:rPr>
              <a:t>5.1  </a:t>
            </a:r>
            <a:r>
              <a:rPr lang="zh-CN" altLang="en-US" dirty="0">
                <a:solidFill>
                  <a:schemeClr val="accent1">
                    <a:lumMod val="50000"/>
                  </a:schemeClr>
                </a:solidFill>
                <a:latin typeface="华文中宋" pitchFamily="2" charset="-122"/>
                <a:ea typeface="华文中宋" pitchFamily="2" charset="-122"/>
              </a:rPr>
              <a:t>概     述 </a:t>
            </a:r>
          </a:p>
        </p:txBody>
      </p:sp>
      <p:sp>
        <p:nvSpPr>
          <p:cNvPr id="14" name="矩形 13"/>
          <p:cNvSpPr>
            <a:spLocks noChangeArrowheads="1"/>
          </p:cNvSpPr>
          <p:nvPr/>
        </p:nvSpPr>
        <p:spPr bwMode="auto">
          <a:xfrm>
            <a:off x="469008" y="1743670"/>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5.1.1 </a:t>
            </a:r>
            <a:r>
              <a:rPr lang="zh-CN" altLang="en-US">
                <a:latin typeface="华文中宋" pitchFamily="2" charset="-122"/>
                <a:ea typeface="华文中宋" pitchFamily="2" charset="-122"/>
              </a:rPr>
              <a:t>表面粗糙度轮廓的定义</a:t>
            </a:r>
          </a:p>
        </p:txBody>
      </p:sp>
      <p:sp>
        <p:nvSpPr>
          <p:cNvPr id="15" name="矩形 4"/>
          <p:cNvSpPr>
            <a:spLocks noChangeArrowheads="1"/>
          </p:cNvSpPr>
          <p:nvPr/>
        </p:nvSpPr>
        <p:spPr bwMode="auto">
          <a:xfrm>
            <a:off x="469008" y="2205633"/>
            <a:ext cx="42481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5.1.2 </a:t>
            </a:r>
            <a:r>
              <a:rPr lang="zh-CN" altLang="en-US">
                <a:latin typeface="华文中宋" pitchFamily="2" charset="-122"/>
                <a:ea typeface="华文中宋" pitchFamily="2" charset="-122"/>
              </a:rPr>
              <a:t>表面粗糙度轮廓对机械</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零件使用性能的影响</a:t>
            </a:r>
          </a:p>
        </p:txBody>
      </p:sp>
      <p:sp>
        <p:nvSpPr>
          <p:cNvPr id="17" name="矩形 4"/>
          <p:cNvSpPr>
            <a:spLocks noChangeArrowheads="1"/>
          </p:cNvSpPr>
          <p:nvPr/>
        </p:nvSpPr>
        <p:spPr bwMode="auto">
          <a:xfrm>
            <a:off x="251520" y="3039070"/>
            <a:ext cx="4841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5.2 </a:t>
            </a:r>
            <a:r>
              <a:rPr lang="zh-CN" altLang="en-US" b="1" dirty="0">
                <a:solidFill>
                  <a:schemeClr val="accent1">
                    <a:lumMod val="50000"/>
                  </a:schemeClr>
                </a:solidFill>
                <a:latin typeface="华文中宋" pitchFamily="2" charset="-122"/>
                <a:ea typeface="华文中宋" pitchFamily="2" charset="-122"/>
              </a:rPr>
              <a:t>表面粗糙度轮廓的评定</a:t>
            </a:r>
          </a:p>
        </p:txBody>
      </p:sp>
      <p:sp>
        <p:nvSpPr>
          <p:cNvPr id="18" name="矩形 4"/>
          <p:cNvSpPr>
            <a:spLocks noChangeArrowheads="1"/>
          </p:cNvSpPr>
          <p:nvPr/>
        </p:nvSpPr>
        <p:spPr bwMode="auto">
          <a:xfrm>
            <a:off x="469008" y="3501033"/>
            <a:ext cx="371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5.2.1 </a:t>
            </a:r>
            <a:r>
              <a:rPr lang="zh-CN" altLang="en-US" dirty="0">
                <a:latin typeface="华文中宋" pitchFamily="2" charset="-122"/>
                <a:ea typeface="华文中宋" pitchFamily="2" charset="-122"/>
              </a:rPr>
              <a:t>基本</a:t>
            </a:r>
            <a:r>
              <a:rPr lang="zh-CN" altLang="en-US" dirty="0" smtClean="0">
                <a:latin typeface="华文中宋" pitchFamily="2" charset="-122"/>
                <a:ea typeface="华文中宋" pitchFamily="2" charset="-122"/>
              </a:rPr>
              <a:t>术语及定义</a:t>
            </a:r>
            <a:endParaRPr lang="zh-CN" altLang="en-US" dirty="0">
              <a:latin typeface="华文中宋" pitchFamily="2" charset="-122"/>
              <a:ea typeface="华文中宋" pitchFamily="2" charset="-122"/>
            </a:endParaRPr>
          </a:p>
        </p:txBody>
      </p:sp>
      <p:sp>
        <p:nvSpPr>
          <p:cNvPr id="19" name="矩形 4"/>
          <p:cNvSpPr>
            <a:spLocks noChangeArrowheads="1"/>
          </p:cNvSpPr>
          <p:nvPr/>
        </p:nvSpPr>
        <p:spPr bwMode="auto">
          <a:xfrm>
            <a:off x="469008" y="4726583"/>
            <a:ext cx="39624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5.3 .1 </a:t>
            </a:r>
            <a:r>
              <a:rPr lang="zh-CN" altLang="en-US">
                <a:latin typeface="华文中宋" pitchFamily="2" charset="-122"/>
                <a:ea typeface="华文中宋" pitchFamily="2" charset="-122"/>
              </a:rPr>
              <a:t>表面粗糙度轮廓的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参数数值</a:t>
            </a:r>
          </a:p>
        </p:txBody>
      </p:sp>
      <p:sp>
        <p:nvSpPr>
          <p:cNvPr id="20" name="矩形 4"/>
          <p:cNvSpPr>
            <a:spLocks noChangeArrowheads="1"/>
          </p:cNvSpPr>
          <p:nvPr/>
        </p:nvSpPr>
        <p:spPr bwMode="auto">
          <a:xfrm>
            <a:off x="469008" y="5479058"/>
            <a:ext cx="36528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5.3.2 </a:t>
            </a:r>
            <a:r>
              <a:rPr lang="zh-CN" altLang="en-US">
                <a:latin typeface="华文中宋" pitchFamily="2" charset="-122"/>
                <a:ea typeface="华文中宋" pitchFamily="2" charset="-122"/>
              </a:rPr>
              <a:t>表面粗糙度轮廓的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选用</a:t>
            </a:r>
          </a:p>
        </p:txBody>
      </p:sp>
      <p:sp>
        <p:nvSpPr>
          <p:cNvPr id="21" name="矩形 4"/>
          <p:cNvSpPr>
            <a:spLocks noChangeArrowheads="1"/>
          </p:cNvSpPr>
          <p:nvPr/>
        </p:nvSpPr>
        <p:spPr bwMode="auto">
          <a:xfrm>
            <a:off x="4520507" y="5056783"/>
            <a:ext cx="3292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a:solidFill>
                  <a:schemeClr val="accent1">
                    <a:lumMod val="50000"/>
                  </a:schemeClr>
                </a:solidFill>
                <a:latin typeface="华文中宋" pitchFamily="2" charset="-122"/>
                <a:ea typeface="华文中宋" pitchFamily="2" charset="-122"/>
              </a:rPr>
              <a:t>习  题  五</a:t>
            </a:r>
          </a:p>
        </p:txBody>
      </p:sp>
      <p:sp>
        <p:nvSpPr>
          <p:cNvPr id="22" name="矩形 4"/>
          <p:cNvSpPr>
            <a:spLocks noChangeArrowheads="1"/>
          </p:cNvSpPr>
          <p:nvPr/>
        </p:nvSpPr>
        <p:spPr bwMode="auto">
          <a:xfrm>
            <a:off x="4520507" y="1342033"/>
            <a:ext cx="42116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b="1" dirty="0">
                <a:solidFill>
                  <a:schemeClr val="accent1">
                    <a:lumMod val="50000"/>
                  </a:schemeClr>
                </a:solidFill>
                <a:latin typeface="华文中宋" pitchFamily="2" charset="-122"/>
                <a:ea typeface="华文中宋" pitchFamily="2" charset="-122"/>
              </a:rPr>
              <a:t>5.4 </a:t>
            </a:r>
            <a:r>
              <a:rPr lang="zh-CN" altLang="en-US" b="1" dirty="0">
                <a:solidFill>
                  <a:schemeClr val="accent1">
                    <a:lumMod val="50000"/>
                  </a:schemeClr>
                </a:solidFill>
                <a:latin typeface="华文中宋" pitchFamily="2" charset="-122"/>
                <a:ea typeface="华文中宋" pitchFamily="2" charset="-122"/>
              </a:rPr>
              <a:t>表面粗糙度</a:t>
            </a:r>
            <a:r>
              <a:rPr lang="zh-CN" altLang="en-US" b="1" dirty="0" smtClean="0">
                <a:solidFill>
                  <a:schemeClr val="accent1">
                    <a:lumMod val="50000"/>
                  </a:schemeClr>
                </a:solidFill>
                <a:latin typeface="华文中宋" pitchFamily="2" charset="-122"/>
                <a:ea typeface="华文中宋" pitchFamily="2" charset="-122"/>
              </a:rPr>
              <a:t>轮廓的图形</a:t>
            </a:r>
            <a:endParaRPr lang="en-US" altLang="zh-CN" b="1" dirty="0" smtClean="0">
              <a:solidFill>
                <a:schemeClr val="accent1">
                  <a:lumMod val="50000"/>
                </a:schemeClr>
              </a:solidFill>
              <a:latin typeface="华文中宋" pitchFamily="2" charset="-122"/>
              <a:ea typeface="华文中宋" pitchFamily="2" charset="-122"/>
            </a:endParaRPr>
          </a:p>
          <a:p>
            <a:pPr>
              <a:defRPr/>
            </a:pPr>
            <a:r>
              <a:rPr lang="zh-CN" altLang="en-US" b="1" dirty="0" smtClean="0">
                <a:solidFill>
                  <a:schemeClr val="accent1">
                    <a:lumMod val="50000"/>
                  </a:schemeClr>
                </a:solidFill>
                <a:latin typeface="华文中宋" pitchFamily="2" charset="-122"/>
                <a:ea typeface="华文中宋" pitchFamily="2" charset="-122"/>
              </a:rPr>
              <a:t>      符号、代号</a:t>
            </a:r>
            <a:r>
              <a:rPr lang="zh-CN" altLang="en-US" b="1" dirty="0">
                <a:solidFill>
                  <a:schemeClr val="accent1">
                    <a:lumMod val="50000"/>
                  </a:schemeClr>
                </a:solidFill>
                <a:latin typeface="华文中宋" pitchFamily="2" charset="-122"/>
                <a:ea typeface="华文中宋" pitchFamily="2" charset="-122"/>
              </a:rPr>
              <a:t>及其注法</a:t>
            </a:r>
          </a:p>
        </p:txBody>
      </p:sp>
      <p:sp>
        <p:nvSpPr>
          <p:cNvPr id="23" name="矩形 4"/>
          <p:cNvSpPr>
            <a:spLocks noChangeArrowheads="1"/>
          </p:cNvSpPr>
          <p:nvPr/>
        </p:nvSpPr>
        <p:spPr bwMode="auto">
          <a:xfrm>
            <a:off x="251520" y="4336058"/>
            <a:ext cx="4843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5.3 </a:t>
            </a:r>
            <a:r>
              <a:rPr lang="zh-CN" altLang="en-US" b="1" dirty="0">
                <a:solidFill>
                  <a:schemeClr val="accent1">
                    <a:lumMod val="50000"/>
                  </a:schemeClr>
                </a:solidFill>
                <a:latin typeface="华文中宋" pitchFamily="2" charset="-122"/>
                <a:ea typeface="华文中宋" pitchFamily="2" charset="-122"/>
              </a:rPr>
              <a:t>表面粗糙度轮廓的设计</a:t>
            </a:r>
          </a:p>
        </p:txBody>
      </p:sp>
      <p:sp>
        <p:nvSpPr>
          <p:cNvPr id="25" name="矩形 4"/>
          <p:cNvSpPr>
            <a:spLocks noChangeArrowheads="1"/>
          </p:cNvSpPr>
          <p:nvPr/>
        </p:nvSpPr>
        <p:spPr bwMode="auto">
          <a:xfrm>
            <a:off x="4807844" y="2145308"/>
            <a:ext cx="37957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5.4.1 </a:t>
            </a:r>
            <a:r>
              <a:rPr lang="zh-CN" altLang="en-US" dirty="0">
                <a:latin typeface="华文中宋" pitchFamily="2" charset="-122"/>
                <a:ea typeface="华文中宋" pitchFamily="2" charset="-122"/>
              </a:rPr>
              <a:t>表面粗糙度轮廓的</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smtClean="0">
                <a:latin typeface="华文中宋" pitchFamily="2" charset="-122"/>
                <a:ea typeface="华文中宋" pitchFamily="2" charset="-122"/>
              </a:rPr>
              <a:t>图形符号</a:t>
            </a:r>
            <a:endParaRPr lang="zh-CN" altLang="en-US" dirty="0">
              <a:latin typeface="华文中宋" pitchFamily="2" charset="-122"/>
              <a:ea typeface="华文中宋" pitchFamily="2" charset="-122"/>
            </a:endParaRPr>
          </a:p>
        </p:txBody>
      </p:sp>
      <p:sp>
        <p:nvSpPr>
          <p:cNvPr id="26" name="矩形 4"/>
          <p:cNvSpPr>
            <a:spLocks noChangeArrowheads="1"/>
          </p:cNvSpPr>
          <p:nvPr/>
        </p:nvSpPr>
        <p:spPr bwMode="auto">
          <a:xfrm>
            <a:off x="4807844" y="2908895"/>
            <a:ext cx="39385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5.4.2 </a:t>
            </a:r>
            <a:r>
              <a:rPr lang="zh-CN" altLang="en-US">
                <a:latin typeface="华文中宋" pitchFamily="2" charset="-122"/>
                <a:ea typeface="华文中宋" pitchFamily="2" charset="-122"/>
              </a:rPr>
              <a:t>表面粗糙度轮廓要求</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标注的内容及其注法</a:t>
            </a:r>
          </a:p>
        </p:txBody>
      </p:sp>
      <p:sp>
        <p:nvSpPr>
          <p:cNvPr id="28" name="矩形 4"/>
          <p:cNvSpPr>
            <a:spLocks noChangeArrowheads="1"/>
          </p:cNvSpPr>
          <p:nvPr/>
        </p:nvSpPr>
        <p:spPr bwMode="auto">
          <a:xfrm>
            <a:off x="4520507" y="4551958"/>
            <a:ext cx="4010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5.5 </a:t>
            </a:r>
            <a:r>
              <a:rPr lang="zh-CN" altLang="en-US" b="1" dirty="0">
                <a:solidFill>
                  <a:schemeClr val="accent1">
                    <a:lumMod val="50000"/>
                  </a:schemeClr>
                </a:solidFill>
                <a:latin typeface="华文中宋" pitchFamily="2" charset="-122"/>
                <a:ea typeface="华文中宋" pitchFamily="2" charset="-122"/>
              </a:rPr>
              <a:t>表面粗糙度轮廓的检测</a:t>
            </a:r>
          </a:p>
        </p:txBody>
      </p:sp>
      <p:sp>
        <p:nvSpPr>
          <p:cNvPr id="31" name="矩形 30"/>
          <p:cNvSpPr>
            <a:spLocks noChangeArrowheads="1"/>
          </p:cNvSpPr>
          <p:nvPr/>
        </p:nvSpPr>
        <p:spPr bwMode="auto">
          <a:xfrm>
            <a:off x="1566169" y="662583"/>
            <a:ext cx="6481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5 </a:t>
            </a:r>
            <a:r>
              <a:rPr lang="zh-CN" altLang="en-US" b="1">
                <a:latin typeface="华文中宋" pitchFamily="2" charset="-122"/>
                <a:ea typeface="华文中宋" pitchFamily="2" charset="-122"/>
              </a:rPr>
              <a:t>章  表面粗糙度轮廓设计与检测</a:t>
            </a:r>
          </a:p>
        </p:txBody>
      </p:sp>
      <p:sp>
        <p:nvSpPr>
          <p:cNvPr id="32" name="矩形 4"/>
          <p:cNvSpPr>
            <a:spLocks noChangeArrowheads="1"/>
          </p:cNvSpPr>
          <p:nvPr/>
        </p:nvSpPr>
        <p:spPr bwMode="auto">
          <a:xfrm>
            <a:off x="469008" y="3904258"/>
            <a:ext cx="4079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5.2.2 </a:t>
            </a:r>
            <a:r>
              <a:rPr lang="zh-CN" altLang="en-US">
                <a:latin typeface="华文中宋" pitchFamily="2" charset="-122"/>
                <a:ea typeface="华文中宋" pitchFamily="2" charset="-122"/>
              </a:rPr>
              <a:t>评定参数</a:t>
            </a:r>
          </a:p>
        </p:txBody>
      </p:sp>
      <p:sp>
        <p:nvSpPr>
          <p:cNvPr id="38" name="矩形 4"/>
          <p:cNvSpPr>
            <a:spLocks noChangeArrowheads="1"/>
          </p:cNvSpPr>
          <p:nvPr/>
        </p:nvSpPr>
        <p:spPr bwMode="auto">
          <a:xfrm>
            <a:off x="4807844" y="3750270"/>
            <a:ext cx="3924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5.4.3 </a:t>
            </a:r>
            <a:r>
              <a:rPr lang="zh-CN" altLang="en-US">
                <a:latin typeface="华文中宋" pitchFamily="2" charset="-122"/>
                <a:ea typeface="华文中宋" pitchFamily="2" charset="-122"/>
              </a:rPr>
              <a:t>表面粗糙度轮廓要求</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在图样上的标注方法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75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75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75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175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75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1750"/>
                                        <p:tgtEl>
                                          <p:spTgt spid="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1750"/>
                                        <p:tgtEl>
                                          <p:spTgt spid="3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1750"/>
                                        <p:tgtEl>
                                          <p:spTgt spid="2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1750"/>
                                        <p:tgtEl>
                                          <p:spTgt spid="1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1750"/>
                                        <p:tgtEl>
                                          <p:spTgt spid="2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1750"/>
                                        <p:tgtEl>
                                          <p:spTgt spid="2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1750"/>
                                        <p:tgtEl>
                                          <p:spTgt spid="2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1750"/>
                                        <p:tgtEl>
                                          <p:spTgt spid="2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1750"/>
                                        <p:tgtEl>
                                          <p:spTgt spid="3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1750"/>
                                        <p:tgtEl>
                                          <p:spTgt spid="28"/>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1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19" grpId="0"/>
      <p:bldP spid="20" grpId="0"/>
      <p:bldP spid="21" grpId="0"/>
      <p:bldP spid="22" grpId="0"/>
      <p:bldP spid="23" grpId="0"/>
      <p:bldP spid="25" grpId="0"/>
      <p:bldP spid="26" grpId="0"/>
      <p:bldP spid="28" grpId="0"/>
      <p:bldP spid="31" grpId="0"/>
      <p:bldP spid="32"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53BA5E4-DFCD-4E3E-B981-64E4BE10F096}" type="slidenum">
              <a:rPr kumimoji="0" lang="zh-CN" altLang="en-US" smtClean="0"/>
              <a:pPr eaLnBrk="1" hangingPunct="1"/>
              <a:t>17</a:t>
            </a:fld>
            <a:endParaRPr kumimoji="0" lang="en-US" altLang="zh-CN" smtClean="0"/>
          </a:p>
        </p:txBody>
      </p:sp>
      <p:sp>
        <p:nvSpPr>
          <p:cNvPr id="19459" name="灯片编号占位符 5"/>
          <p:cNvSpPr txBox="1">
            <a:spLocks/>
          </p:cNvSpPr>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fld id="{25FECB8A-E56E-4BEE-BC31-2D8E2BCC901C}" type="slidenum">
              <a:rPr kumimoji="0" lang="zh-CN" altLang="en-US"/>
              <a:pPr algn="r" eaLnBrk="1" hangingPunct="1"/>
              <a:t>17</a:t>
            </a:fld>
            <a:endParaRPr kumimoji="0" lang="en-US" altLang="zh-CN"/>
          </a:p>
        </p:txBody>
      </p:sp>
      <p:sp>
        <p:nvSpPr>
          <p:cNvPr id="6" name="矩形 5"/>
          <p:cNvSpPr>
            <a:spLocks noChangeArrowheads="1"/>
          </p:cNvSpPr>
          <p:nvPr/>
        </p:nvSpPr>
        <p:spPr bwMode="auto">
          <a:xfrm>
            <a:off x="306189" y="1622425"/>
            <a:ext cx="410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6.1  </a:t>
            </a:r>
            <a:r>
              <a:rPr lang="zh-CN" altLang="en-US" b="1">
                <a:solidFill>
                  <a:schemeClr val="accent1">
                    <a:lumMod val="50000"/>
                  </a:schemeClr>
                </a:solidFill>
                <a:latin typeface="华文中宋" pitchFamily="2" charset="-122"/>
                <a:ea typeface="华文中宋" pitchFamily="2" charset="-122"/>
              </a:rPr>
              <a:t>概     述 </a:t>
            </a:r>
          </a:p>
        </p:txBody>
      </p:sp>
      <p:sp>
        <p:nvSpPr>
          <p:cNvPr id="7" name="矩形 6"/>
          <p:cNvSpPr>
            <a:spLocks noChangeArrowheads="1"/>
          </p:cNvSpPr>
          <p:nvPr/>
        </p:nvSpPr>
        <p:spPr bwMode="auto">
          <a:xfrm>
            <a:off x="523677" y="209708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6.1.1 </a:t>
            </a:r>
            <a:r>
              <a:rPr lang="zh-CN" altLang="en-US">
                <a:latin typeface="华文中宋" pitchFamily="2" charset="-122"/>
                <a:ea typeface="华文中宋" pitchFamily="2" charset="-122"/>
              </a:rPr>
              <a:t>滚动轴承的组成及种类</a:t>
            </a:r>
          </a:p>
        </p:txBody>
      </p:sp>
      <p:sp>
        <p:nvSpPr>
          <p:cNvPr id="8" name="矩形 4"/>
          <p:cNvSpPr>
            <a:spLocks noChangeArrowheads="1"/>
          </p:cNvSpPr>
          <p:nvPr/>
        </p:nvSpPr>
        <p:spPr bwMode="auto">
          <a:xfrm>
            <a:off x="523677" y="2559050"/>
            <a:ext cx="42481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6.1.2 </a:t>
            </a:r>
            <a:r>
              <a:rPr lang="zh-CN" altLang="en-US">
                <a:latin typeface="华文中宋" pitchFamily="2" charset="-122"/>
                <a:ea typeface="华文中宋" pitchFamily="2" charset="-122"/>
              </a:rPr>
              <a:t>滚动轴承公差等级及其</a:t>
            </a:r>
            <a:endParaRPr lang="en-US" altLang="zh-CN">
              <a:latin typeface="华文中宋" pitchFamily="2" charset="-122"/>
              <a:ea typeface="华文中宋" pitchFamily="2" charset="-122"/>
            </a:endParaRPr>
          </a:p>
          <a:p>
            <a:r>
              <a:rPr lang="zh-CN" altLang="en-US">
                <a:latin typeface="华文中宋" pitchFamily="2" charset="-122"/>
                <a:ea typeface="华文中宋" pitchFamily="2" charset="-122"/>
              </a:rPr>
              <a:t>          应用</a:t>
            </a:r>
          </a:p>
        </p:txBody>
      </p:sp>
      <p:sp>
        <p:nvSpPr>
          <p:cNvPr id="9" name="矩形 4"/>
          <p:cNvSpPr>
            <a:spLocks noChangeArrowheads="1"/>
          </p:cNvSpPr>
          <p:nvPr/>
        </p:nvSpPr>
        <p:spPr bwMode="auto">
          <a:xfrm>
            <a:off x="306189" y="4214813"/>
            <a:ext cx="4841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6.2 </a:t>
            </a:r>
            <a:r>
              <a:rPr lang="zh-CN" altLang="en-US" b="1">
                <a:solidFill>
                  <a:schemeClr val="accent1">
                    <a:lumMod val="50000"/>
                  </a:schemeClr>
                </a:solidFill>
                <a:latin typeface="华文中宋" pitchFamily="2" charset="-122"/>
                <a:ea typeface="华文中宋" pitchFamily="2" charset="-122"/>
              </a:rPr>
              <a:t>滚动轴承与孔、轴结合的</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a:solidFill>
                  <a:schemeClr val="accent1">
                    <a:lumMod val="50000"/>
                  </a:schemeClr>
                </a:solidFill>
                <a:latin typeface="华文中宋" pitchFamily="2" charset="-122"/>
                <a:ea typeface="华文中宋" pitchFamily="2" charset="-122"/>
              </a:rPr>
              <a:t>精度设计</a:t>
            </a:r>
          </a:p>
        </p:txBody>
      </p:sp>
      <p:sp>
        <p:nvSpPr>
          <p:cNvPr id="13" name="矩形 4"/>
          <p:cNvSpPr>
            <a:spLocks noChangeArrowheads="1"/>
          </p:cNvSpPr>
          <p:nvPr/>
        </p:nvSpPr>
        <p:spPr bwMode="auto">
          <a:xfrm>
            <a:off x="4643438" y="5415309"/>
            <a:ext cx="329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a:solidFill>
                  <a:schemeClr val="accent1">
                    <a:lumMod val="50000"/>
                  </a:schemeClr>
                </a:solidFill>
                <a:latin typeface="华文中宋" pitchFamily="2" charset="-122"/>
                <a:ea typeface="华文中宋" pitchFamily="2" charset="-122"/>
              </a:rPr>
              <a:t>习  题  六</a:t>
            </a:r>
          </a:p>
        </p:txBody>
      </p:sp>
      <p:sp>
        <p:nvSpPr>
          <p:cNvPr id="19" name="矩形 18"/>
          <p:cNvSpPr>
            <a:spLocks noChangeArrowheads="1"/>
          </p:cNvSpPr>
          <p:nvPr/>
        </p:nvSpPr>
        <p:spPr bwMode="auto">
          <a:xfrm>
            <a:off x="1044575" y="1022350"/>
            <a:ext cx="67802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tx2"/>
                </a:solidFill>
                <a:latin typeface="华文中宋" pitchFamily="2" charset="-122"/>
                <a:ea typeface="华文中宋" pitchFamily="2" charset="-122"/>
              </a:rPr>
              <a:t>第 </a:t>
            </a:r>
            <a:r>
              <a:rPr lang="en-US" altLang="zh-CN" b="1">
                <a:solidFill>
                  <a:schemeClr val="tx2"/>
                </a:solidFill>
                <a:latin typeface="华文中宋" pitchFamily="2" charset="-122"/>
                <a:ea typeface="华文中宋" pitchFamily="2" charset="-122"/>
              </a:rPr>
              <a:t>6 </a:t>
            </a:r>
            <a:r>
              <a:rPr lang="zh-CN" altLang="en-US" b="1">
                <a:solidFill>
                  <a:schemeClr val="tx2"/>
                </a:solidFill>
                <a:latin typeface="华文中宋" pitchFamily="2" charset="-122"/>
                <a:ea typeface="华文中宋" pitchFamily="2" charset="-122"/>
              </a:rPr>
              <a:t>章     滚动轴承与孔、轴结合的精度设计</a:t>
            </a:r>
          </a:p>
        </p:txBody>
      </p:sp>
      <p:sp>
        <p:nvSpPr>
          <p:cNvPr id="22" name="矩形 4"/>
          <p:cNvSpPr>
            <a:spLocks noChangeArrowheads="1"/>
          </p:cNvSpPr>
          <p:nvPr/>
        </p:nvSpPr>
        <p:spPr bwMode="auto">
          <a:xfrm>
            <a:off x="523677" y="3384550"/>
            <a:ext cx="42481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6.1.3 </a:t>
            </a:r>
            <a:r>
              <a:rPr lang="zh-CN" altLang="en-US">
                <a:latin typeface="华文中宋" pitchFamily="2" charset="-122"/>
                <a:ea typeface="华文中宋" pitchFamily="2" charset="-122"/>
              </a:rPr>
              <a:t>滚动轴承与其配合的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孔、轴公差带</a:t>
            </a:r>
          </a:p>
        </p:txBody>
      </p:sp>
      <p:sp>
        <p:nvSpPr>
          <p:cNvPr id="23" name="矩形 4"/>
          <p:cNvSpPr>
            <a:spLocks noChangeArrowheads="1"/>
          </p:cNvSpPr>
          <p:nvPr/>
        </p:nvSpPr>
        <p:spPr bwMode="auto">
          <a:xfrm>
            <a:off x="4787900" y="2126009"/>
            <a:ext cx="3719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6.2.2 </a:t>
            </a:r>
            <a:r>
              <a:rPr lang="zh-CN" altLang="en-US" dirty="0">
                <a:latin typeface="华文中宋" pitchFamily="2" charset="-122"/>
                <a:ea typeface="华文中宋" pitchFamily="2" charset="-122"/>
              </a:rPr>
              <a:t>孔、轴尺寸公差带</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的选用</a:t>
            </a:r>
          </a:p>
        </p:txBody>
      </p:sp>
      <p:sp>
        <p:nvSpPr>
          <p:cNvPr id="24" name="矩形 4"/>
          <p:cNvSpPr>
            <a:spLocks noChangeArrowheads="1"/>
          </p:cNvSpPr>
          <p:nvPr/>
        </p:nvSpPr>
        <p:spPr bwMode="auto">
          <a:xfrm>
            <a:off x="4884738" y="3015009"/>
            <a:ext cx="37195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6.2.3 </a:t>
            </a:r>
            <a:r>
              <a:rPr lang="zh-CN" altLang="en-US" dirty="0">
                <a:latin typeface="华文中宋" pitchFamily="2" charset="-122"/>
                <a:ea typeface="华文中宋" pitchFamily="2" charset="-122"/>
              </a:rPr>
              <a:t>孔、轴几何公差和</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表面粗糙度轮廓参</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smtClean="0">
                <a:latin typeface="华文中宋" pitchFamily="2" charset="-122"/>
                <a:ea typeface="华文中宋" pitchFamily="2" charset="-122"/>
              </a:rPr>
              <a:t>数值</a:t>
            </a:r>
            <a:r>
              <a:rPr lang="zh-CN" altLang="en-US" dirty="0">
                <a:latin typeface="华文中宋" pitchFamily="2" charset="-122"/>
                <a:ea typeface="华文中宋" pitchFamily="2" charset="-122"/>
              </a:rPr>
              <a:t>的选用</a:t>
            </a:r>
          </a:p>
        </p:txBody>
      </p:sp>
      <p:sp>
        <p:nvSpPr>
          <p:cNvPr id="25" name="矩形 4"/>
          <p:cNvSpPr>
            <a:spLocks noChangeArrowheads="1"/>
          </p:cNvSpPr>
          <p:nvPr/>
        </p:nvSpPr>
        <p:spPr bwMode="auto">
          <a:xfrm>
            <a:off x="595114" y="5049838"/>
            <a:ext cx="3719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6.2.1 </a:t>
            </a:r>
            <a:r>
              <a:rPr lang="zh-CN" altLang="en-US">
                <a:latin typeface="华文中宋" pitchFamily="2" charset="-122"/>
                <a:ea typeface="华文中宋" pitchFamily="2" charset="-122"/>
              </a:rPr>
              <a:t>配合选用的依据</a:t>
            </a:r>
          </a:p>
        </p:txBody>
      </p:sp>
      <p:sp>
        <p:nvSpPr>
          <p:cNvPr id="26" name="矩形 4"/>
          <p:cNvSpPr>
            <a:spLocks noChangeArrowheads="1"/>
          </p:cNvSpPr>
          <p:nvPr/>
        </p:nvSpPr>
        <p:spPr bwMode="auto">
          <a:xfrm>
            <a:off x="4932040" y="4215159"/>
            <a:ext cx="3719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6.2.4 </a:t>
            </a:r>
            <a:r>
              <a:rPr lang="zh-CN" altLang="en-US" dirty="0">
                <a:latin typeface="华文中宋" pitchFamily="2" charset="-122"/>
                <a:ea typeface="华文中宋" pitchFamily="2" charset="-122"/>
              </a:rPr>
              <a:t>滚动轴承与孔、轴</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结合的精度设计</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举例</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1750"/>
                                        <p:tgtEl>
                                          <p:spTgt spid="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75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75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75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1750"/>
                                        <p:tgtEl>
                                          <p:spTgt spid="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75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1750"/>
                                        <p:tgtEl>
                                          <p:spTgt spid="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1750"/>
                                        <p:tgtEl>
                                          <p:spTgt spid="2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1750"/>
                                        <p:tgtEl>
                                          <p:spTgt spid="2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1750"/>
                                        <p:tgtEl>
                                          <p:spTgt spid="2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1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3" grpId="0"/>
      <p:bldP spid="19" grpId="0"/>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9CD370-A787-43C8-83CC-FEE4A572958B}" type="slidenum">
              <a:rPr kumimoji="0" lang="zh-CN" altLang="en-US" smtClean="0"/>
              <a:pPr eaLnBrk="1" hangingPunct="1"/>
              <a:t>18</a:t>
            </a:fld>
            <a:endParaRPr kumimoji="0" lang="en-US" altLang="zh-CN" smtClean="0"/>
          </a:p>
        </p:txBody>
      </p:sp>
      <p:sp>
        <p:nvSpPr>
          <p:cNvPr id="20483" name="灯片编号占位符 3"/>
          <p:cNvSpPr txBox="1">
            <a:spLocks/>
          </p:cNvSpPr>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fld id="{468282AE-55FC-4110-A286-5D0C3E3DAA9B}" type="slidenum">
              <a:rPr kumimoji="0" lang="zh-CN" altLang="en-US"/>
              <a:pPr algn="r" eaLnBrk="1" hangingPunct="1"/>
              <a:t>18</a:t>
            </a:fld>
            <a:endParaRPr kumimoji="0" lang="en-US" altLang="zh-CN"/>
          </a:p>
        </p:txBody>
      </p:sp>
      <p:sp>
        <p:nvSpPr>
          <p:cNvPr id="20484" name="灯片编号占位符 5"/>
          <p:cNvSpPr txBox="1">
            <a:spLocks/>
          </p:cNvSpPr>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fld id="{CEC7784A-E152-474C-9544-73C5864F9706}" type="slidenum">
              <a:rPr kumimoji="0" lang="zh-CN" altLang="en-US"/>
              <a:pPr algn="r" eaLnBrk="1" hangingPunct="1"/>
              <a:t>18</a:t>
            </a:fld>
            <a:endParaRPr kumimoji="0" lang="en-US" altLang="zh-CN"/>
          </a:p>
        </p:txBody>
      </p:sp>
      <p:sp>
        <p:nvSpPr>
          <p:cNvPr id="7" name="矩形 6"/>
          <p:cNvSpPr>
            <a:spLocks noChangeArrowheads="1"/>
          </p:cNvSpPr>
          <p:nvPr/>
        </p:nvSpPr>
        <p:spPr bwMode="auto">
          <a:xfrm>
            <a:off x="594221" y="1700683"/>
            <a:ext cx="4103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7.1  </a:t>
            </a:r>
            <a:r>
              <a:rPr lang="zh-CN" altLang="en-US" b="1" dirty="0">
                <a:solidFill>
                  <a:schemeClr val="accent1">
                    <a:lumMod val="50000"/>
                  </a:schemeClr>
                </a:solidFill>
                <a:latin typeface="华文中宋" pitchFamily="2" charset="-122"/>
                <a:ea typeface="华文中宋" pitchFamily="2" charset="-122"/>
              </a:rPr>
              <a:t>概     述 </a:t>
            </a:r>
          </a:p>
        </p:txBody>
      </p:sp>
      <p:sp>
        <p:nvSpPr>
          <p:cNvPr id="8" name="矩形 7"/>
          <p:cNvSpPr>
            <a:spLocks noChangeArrowheads="1"/>
          </p:cNvSpPr>
          <p:nvPr/>
        </p:nvSpPr>
        <p:spPr bwMode="auto">
          <a:xfrm>
            <a:off x="811709" y="2175346"/>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7.1.1 </a:t>
            </a:r>
            <a:r>
              <a:rPr lang="zh-CN" altLang="en-US">
                <a:latin typeface="华文中宋" pitchFamily="2" charset="-122"/>
                <a:ea typeface="华文中宋" pitchFamily="2" charset="-122"/>
              </a:rPr>
              <a:t>圆锥结合的特点</a:t>
            </a:r>
          </a:p>
        </p:txBody>
      </p:sp>
      <p:sp>
        <p:nvSpPr>
          <p:cNvPr id="9" name="矩形 4"/>
          <p:cNvSpPr>
            <a:spLocks noChangeArrowheads="1"/>
          </p:cNvSpPr>
          <p:nvPr/>
        </p:nvSpPr>
        <p:spPr bwMode="auto">
          <a:xfrm>
            <a:off x="811709" y="2637308"/>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7.1.2 </a:t>
            </a:r>
            <a:r>
              <a:rPr lang="zh-CN" altLang="en-US">
                <a:latin typeface="华文中宋" pitchFamily="2" charset="-122"/>
                <a:ea typeface="华文中宋" pitchFamily="2" charset="-122"/>
              </a:rPr>
              <a:t>圆锥结合的基本参数</a:t>
            </a:r>
          </a:p>
        </p:txBody>
      </p:sp>
      <p:sp>
        <p:nvSpPr>
          <p:cNvPr id="10" name="矩形 4"/>
          <p:cNvSpPr>
            <a:spLocks noChangeArrowheads="1"/>
          </p:cNvSpPr>
          <p:nvPr/>
        </p:nvSpPr>
        <p:spPr bwMode="auto">
          <a:xfrm>
            <a:off x="594221" y="3102446"/>
            <a:ext cx="4841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7.2 </a:t>
            </a:r>
            <a:r>
              <a:rPr lang="zh-CN" altLang="en-US" b="1" dirty="0">
                <a:solidFill>
                  <a:schemeClr val="accent1">
                    <a:lumMod val="50000"/>
                  </a:schemeClr>
                </a:solidFill>
                <a:latin typeface="华文中宋" pitchFamily="2" charset="-122"/>
                <a:ea typeface="华文中宋" pitchFamily="2" charset="-122"/>
              </a:rPr>
              <a:t>圆锥公差与配合</a:t>
            </a:r>
          </a:p>
        </p:txBody>
      </p:sp>
      <p:sp>
        <p:nvSpPr>
          <p:cNvPr id="11" name="矩形 4"/>
          <p:cNvSpPr>
            <a:spLocks noChangeArrowheads="1"/>
          </p:cNvSpPr>
          <p:nvPr/>
        </p:nvSpPr>
        <p:spPr bwMode="auto">
          <a:xfrm>
            <a:off x="4788148" y="4509889"/>
            <a:ext cx="3292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七</a:t>
            </a:r>
          </a:p>
        </p:txBody>
      </p:sp>
      <p:sp>
        <p:nvSpPr>
          <p:cNvPr id="12" name="矩形 11"/>
          <p:cNvSpPr>
            <a:spLocks noChangeArrowheads="1"/>
          </p:cNvSpPr>
          <p:nvPr/>
        </p:nvSpPr>
        <p:spPr bwMode="auto">
          <a:xfrm>
            <a:off x="1258888" y="951383"/>
            <a:ext cx="67802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7 </a:t>
            </a:r>
            <a:r>
              <a:rPr lang="zh-CN" altLang="en-US" b="1">
                <a:latin typeface="华文中宋" pitchFamily="2" charset="-122"/>
                <a:ea typeface="华文中宋" pitchFamily="2" charset="-122"/>
              </a:rPr>
              <a:t>章     圆锥结合的精度设计与检测</a:t>
            </a:r>
          </a:p>
        </p:txBody>
      </p:sp>
      <p:sp>
        <p:nvSpPr>
          <p:cNvPr id="14" name="矩形 4"/>
          <p:cNvSpPr>
            <a:spLocks noChangeArrowheads="1"/>
          </p:cNvSpPr>
          <p:nvPr/>
        </p:nvSpPr>
        <p:spPr bwMode="auto">
          <a:xfrm>
            <a:off x="4644008" y="1701601"/>
            <a:ext cx="3719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7.3 </a:t>
            </a:r>
            <a:r>
              <a:rPr lang="zh-CN" altLang="en-US" b="1" dirty="0">
                <a:solidFill>
                  <a:schemeClr val="accent1">
                    <a:lumMod val="50000"/>
                  </a:schemeClr>
                </a:solidFill>
                <a:latin typeface="华文中宋" pitchFamily="2" charset="-122"/>
                <a:ea typeface="华文中宋" pitchFamily="2" charset="-122"/>
              </a:rPr>
              <a:t>锥度与圆锥角的检测</a:t>
            </a:r>
          </a:p>
        </p:txBody>
      </p:sp>
      <p:sp>
        <p:nvSpPr>
          <p:cNvPr id="15" name="矩形 4"/>
          <p:cNvSpPr>
            <a:spLocks noChangeArrowheads="1"/>
          </p:cNvSpPr>
          <p:nvPr/>
        </p:nvSpPr>
        <p:spPr bwMode="auto">
          <a:xfrm>
            <a:off x="4948808" y="2195314"/>
            <a:ext cx="37195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7.3.1 </a:t>
            </a:r>
            <a:r>
              <a:rPr lang="zh-CN" altLang="en-US">
                <a:latin typeface="华文中宋" pitchFamily="2" charset="-122"/>
                <a:ea typeface="华文中宋" pitchFamily="2" charset="-122"/>
              </a:rPr>
              <a:t>用通用量仪直接</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测量</a:t>
            </a:r>
          </a:p>
        </p:txBody>
      </p:sp>
      <p:sp>
        <p:nvSpPr>
          <p:cNvPr id="16" name="矩形 4"/>
          <p:cNvSpPr>
            <a:spLocks noChangeArrowheads="1"/>
          </p:cNvSpPr>
          <p:nvPr/>
        </p:nvSpPr>
        <p:spPr bwMode="auto">
          <a:xfrm>
            <a:off x="811709" y="3564408"/>
            <a:ext cx="3719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7.2.1 </a:t>
            </a:r>
            <a:r>
              <a:rPr lang="zh-CN" altLang="en-US">
                <a:latin typeface="华文中宋" pitchFamily="2" charset="-122"/>
                <a:ea typeface="华文中宋" pitchFamily="2" charset="-122"/>
              </a:rPr>
              <a:t>圆锥公差</a:t>
            </a:r>
          </a:p>
        </p:txBody>
      </p:sp>
      <p:sp>
        <p:nvSpPr>
          <p:cNvPr id="17" name="矩形 4"/>
          <p:cNvSpPr>
            <a:spLocks noChangeArrowheads="1"/>
          </p:cNvSpPr>
          <p:nvPr/>
        </p:nvSpPr>
        <p:spPr bwMode="auto">
          <a:xfrm>
            <a:off x="5004172" y="3959026"/>
            <a:ext cx="3719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7.3.3 </a:t>
            </a:r>
            <a:r>
              <a:rPr lang="zh-CN" altLang="en-US" dirty="0">
                <a:latin typeface="华文中宋" pitchFamily="2" charset="-122"/>
                <a:ea typeface="华文中宋" pitchFamily="2" charset="-122"/>
              </a:rPr>
              <a:t>用量规检验</a:t>
            </a:r>
          </a:p>
        </p:txBody>
      </p:sp>
      <p:sp>
        <p:nvSpPr>
          <p:cNvPr id="18" name="矩形 4"/>
          <p:cNvSpPr>
            <a:spLocks noChangeArrowheads="1"/>
          </p:cNvSpPr>
          <p:nvPr/>
        </p:nvSpPr>
        <p:spPr bwMode="auto">
          <a:xfrm>
            <a:off x="835521" y="4005733"/>
            <a:ext cx="3719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7.2.2 </a:t>
            </a:r>
            <a:r>
              <a:rPr lang="zh-CN" altLang="en-US">
                <a:latin typeface="华文中宋" pitchFamily="2" charset="-122"/>
                <a:ea typeface="华文中宋" pitchFamily="2" charset="-122"/>
              </a:rPr>
              <a:t>圆锥配合</a:t>
            </a:r>
          </a:p>
        </p:txBody>
      </p:sp>
      <p:sp>
        <p:nvSpPr>
          <p:cNvPr id="19" name="矩形 4"/>
          <p:cNvSpPr>
            <a:spLocks noChangeArrowheads="1"/>
          </p:cNvSpPr>
          <p:nvPr/>
        </p:nvSpPr>
        <p:spPr bwMode="auto">
          <a:xfrm>
            <a:off x="835521" y="4437533"/>
            <a:ext cx="37195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7.2.3 </a:t>
            </a:r>
            <a:r>
              <a:rPr lang="zh-CN" altLang="en-US">
                <a:latin typeface="华文中宋" pitchFamily="2" charset="-122"/>
                <a:ea typeface="华文中宋" pitchFamily="2" charset="-122"/>
              </a:rPr>
              <a:t>锥度与圆锥公差的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标注方法</a:t>
            </a:r>
          </a:p>
        </p:txBody>
      </p:sp>
      <p:sp>
        <p:nvSpPr>
          <p:cNvPr id="20" name="矩形 4"/>
          <p:cNvSpPr>
            <a:spLocks noChangeArrowheads="1"/>
          </p:cNvSpPr>
          <p:nvPr/>
        </p:nvSpPr>
        <p:spPr bwMode="auto">
          <a:xfrm>
            <a:off x="811709" y="5263033"/>
            <a:ext cx="3719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7.2.4</a:t>
            </a:r>
            <a:r>
              <a:rPr lang="zh-CN" altLang="en-US">
                <a:latin typeface="华文中宋" pitchFamily="2" charset="-122"/>
                <a:ea typeface="华文中宋" pitchFamily="2" charset="-122"/>
              </a:rPr>
              <a:t>未注公差角度尺寸的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极限偏差</a:t>
            </a:r>
          </a:p>
        </p:txBody>
      </p:sp>
      <p:sp>
        <p:nvSpPr>
          <p:cNvPr id="21" name="矩形 4"/>
          <p:cNvSpPr>
            <a:spLocks noChangeArrowheads="1"/>
          </p:cNvSpPr>
          <p:nvPr/>
        </p:nvSpPr>
        <p:spPr bwMode="auto">
          <a:xfrm>
            <a:off x="5004172" y="3104951"/>
            <a:ext cx="3719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7.3.2 </a:t>
            </a:r>
            <a:r>
              <a:rPr lang="zh-CN" altLang="en-US" dirty="0">
                <a:latin typeface="华文中宋" pitchFamily="2" charset="-122"/>
                <a:ea typeface="华文中宋" pitchFamily="2" charset="-122"/>
              </a:rPr>
              <a:t>用通用量具间接</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测量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75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75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75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75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75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1750"/>
                                        <p:tgtEl>
                                          <p:spTgt spid="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1750"/>
                                        <p:tgtEl>
                                          <p:spTgt spid="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1750"/>
                                        <p:tgtEl>
                                          <p:spTgt spid="1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750"/>
                                        <p:tgtEl>
                                          <p:spTgt spid="2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left)">
                                      <p:cBhvr>
                                        <p:cTn id="52" dur="1750"/>
                                        <p:tgtEl>
                                          <p:spTgt spid="1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1750"/>
                                        <p:tgtEl>
                                          <p:spTgt spid="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1750"/>
                                        <p:tgtEl>
                                          <p:spTgt spid="2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1750"/>
                                        <p:tgtEl>
                                          <p:spTgt spid="1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4" grpId="0"/>
      <p:bldP spid="15" grpId="0"/>
      <p:bldP spid="16" grpId="0"/>
      <p:bldP spid="17" grpId="0"/>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BCC87D6-A570-4FC1-8BF4-9D881BE3C2AE}" type="slidenum">
              <a:rPr kumimoji="0" lang="zh-CN" altLang="en-US" smtClean="0"/>
              <a:pPr eaLnBrk="1" hangingPunct="1"/>
              <a:t>19</a:t>
            </a:fld>
            <a:endParaRPr kumimoji="0" lang="en-US" altLang="zh-CN" smtClean="0"/>
          </a:p>
        </p:txBody>
      </p:sp>
      <p:sp>
        <p:nvSpPr>
          <p:cNvPr id="5" name="矩形 4"/>
          <p:cNvSpPr>
            <a:spLocks noChangeArrowheads="1"/>
          </p:cNvSpPr>
          <p:nvPr/>
        </p:nvSpPr>
        <p:spPr bwMode="auto">
          <a:xfrm>
            <a:off x="315020" y="1844228"/>
            <a:ext cx="41036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8.1  </a:t>
            </a:r>
            <a:r>
              <a:rPr lang="zh-CN" altLang="en-US" b="1" dirty="0">
                <a:solidFill>
                  <a:schemeClr val="accent1">
                    <a:lumMod val="50000"/>
                  </a:schemeClr>
                </a:solidFill>
                <a:latin typeface="华文中宋" pitchFamily="2" charset="-122"/>
                <a:ea typeface="华文中宋" pitchFamily="2" charset="-122"/>
              </a:rPr>
              <a:t>普通平键结合的精度</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设计与检测 </a:t>
            </a:r>
          </a:p>
        </p:txBody>
      </p:sp>
      <p:sp>
        <p:nvSpPr>
          <p:cNvPr id="6" name="矩形 5"/>
          <p:cNvSpPr>
            <a:spLocks noChangeArrowheads="1"/>
          </p:cNvSpPr>
          <p:nvPr/>
        </p:nvSpPr>
        <p:spPr bwMode="auto">
          <a:xfrm>
            <a:off x="611882" y="2779265"/>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8.1.1 </a:t>
            </a:r>
            <a:r>
              <a:rPr lang="zh-CN" altLang="en-US" dirty="0">
                <a:latin typeface="华文中宋" pitchFamily="2" charset="-122"/>
                <a:ea typeface="华文中宋" pitchFamily="2" charset="-122"/>
              </a:rPr>
              <a:t>普通平键结合的结构</a:t>
            </a:r>
            <a:endParaRPr lang="en-US" altLang="zh-CN" dirty="0">
              <a:latin typeface="华文中宋" pitchFamily="2" charset="-122"/>
              <a:ea typeface="华文中宋" pitchFamily="2" charset="-122"/>
            </a:endParaRPr>
          </a:p>
          <a:p>
            <a:r>
              <a:rPr lang="en-US" altLang="zh-CN" dirty="0">
                <a:latin typeface="华文中宋" pitchFamily="2" charset="-122"/>
                <a:ea typeface="华文中宋" pitchFamily="2" charset="-122"/>
              </a:rPr>
              <a:t>         </a:t>
            </a:r>
            <a:r>
              <a:rPr lang="zh-CN" altLang="en-US" dirty="0">
                <a:latin typeface="华文中宋" pitchFamily="2" charset="-122"/>
                <a:ea typeface="华文中宋" pitchFamily="2" charset="-122"/>
              </a:rPr>
              <a:t>和几何参数</a:t>
            </a:r>
          </a:p>
        </p:txBody>
      </p:sp>
      <p:sp>
        <p:nvSpPr>
          <p:cNvPr id="7" name="矩形 4"/>
          <p:cNvSpPr>
            <a:spLocks noChangeArrowheads="1"/>
          </p:cNvSpPr>
          <p:nvPr/>
        </p:nvSpPr>
        <p:spPr bwMode="auto">
          <a:xfrm>
            <a:off x="611882" y="365397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8.1.2 </a:t>
            </a:r>
            <a:r>
              <a:rPr lang="zh-CN" altLang="en-US" dirty="0">
                <a:latin typeface="华文中宋" pitchFamily="2" charset="-122"/>
                <a:ea typeface="华文中宋" pitchFamily="2" charset="-122"/>
              </a:rPr>
              <a:t>普通平键的精度设计</a:t>
            </a:r>
          </a:p>
        </p:txBody>
      </p:sp>
      <p:sp>
        <p:nvSpPr>
          <p:cNvPr id="8" name="矩形 4"/>
          <p:cNvSpPr>
            <a:spLocks noChangeArrowheads="1"/>
          </p:cNvSpPr>
          <p:nvPr/>
        </p:nvSpPr>
        <p:spPr bwMode="auto">
          <a:xfrm>
            <a:off x="4562475" y="1868016"/>
            <a:ext cx="4267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8.2  </a:t>
            </a:r>
            <a:r>
              <a:rPr lang="zh-CN" altLang="en-US" b="1">
                <a:solidFill>
                  <a:schemeClr val="accent1">
                    <a:lumMod val="50000"/>
                  </a:schemeClr>
                </a:solidFill>
                <a:latin typeface="华文中宋" pitchFamily="2" charset="-122"/>
                <a:ea typeface="华文中宋" pitchFamily="2" charset="-122"/>
              </a:rPr>
              <a:t>矩形花键结合的精度</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a:solidFill>
                  <a:schemeClr val="accent1">
                    <a:lumMod val="50000"/>
                  </a:schemeClr>
                </a:solidFill>
                <a:latin typeface="华文中宋" pitchFamily="2" charset="-122"/>
                <a:ea typeface="华文中宋" pitchFamily="2" charset="-122"/>
              </a:rPr>
              <a:t>设计与检测</a:t>
            </a:r>
          </a:p>
        </p:txBody>
      </p:sp>
      <p:sp>
        <p:nvSpPr>
          <p:cNvPr id="9" name="矩形 4"/>
          <p:cNvSpPr>
            <a:spLocks noChangeArrowheads="1"/>
          </p:cNvSpPr>
          <p:nvPr/>
        </p:nvSpPr>
        <p:spPr bwMode="auto">
          <a:xfrm>
            <a:off x="4579938" y="4911253"/>
            <a:ext cx="3292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a:solidFill>
                  <a:schemeClr val="accent1">
                    <a:lumMod val="50000"/>
                  </a:schemeClr>
                </a:solidFill>
                <a:latin typeface="华文中宋" pitchFamily="2" charset="-122"/>
                <a:ea typeface="华文中宋" pitchFamily="2" charset="-122"/>
              </a:rPr>
              <a:t>习  题  八</a:t>
            </a:r>
          </a:p>
        </p:txBody>
      </p:sp>
      <p:sp>
        <p:nvSpPr>
          <p:cNvPr id="10" name="矩形 9"/>
          <p:cNvSpPr>
            <a:spLocks noChangeArrowheads="1"/>
          </p:cNvSpPr>
          <p:nvPr/>
        </p:nvSpPr>
        <p:spPr bwMode="auto">
          <a:xfrm>
            <a:off x="1266825" y="1166341"/>
            <a:ext cx="6780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8 </a:t>
            </a:r>
            <a:r>
              <a:rPr lang="zh-CN" altLang="en-US" b="1">
                <a:latin typeface="华文中宋" pitchFamily="2" charset="-122"/>
                <a:ea typeface="华文中宋" pitchFamily="2" charset="-122"/>
              </a:rPr>
              <a:t>章     键和花键结合的精度设计与检测</a:t>
            </a:r>
          </a:p>
        </p:txBody>
      </p:sp>
      <p:sp>
        <p:nvSpPr>
          <p:cNvPr id="12" name="矩形 4"/>
          <p:cNvSpPr>
            <a:spLocks noChangeArrowheads="1"/>
          </p:cNvSpPr>
          <p:nvPr/>
        </p:nvSpPr>
        <p:spPr bwMode="auto">
          <a:xfrm>
            <a:off x="4892675" y="2764953"/>
            <a:ext cx="37195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8.2.1 </a:t>
            </a:r>
            <a:r>
              <a:rPr lang="zh-CN" altLang="en-US">
                <a:latin typeface="华文中宋" pitchFamily="2" charset="-122"/>
                <a:ea typeface="华文中宋" pitchFamily="2" charset="-122"/>
              </a:rPr>
              <a:t>矩形花键的几何参</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数和定心方式</a:t>
            </a:r>
          </a:p>
        </p:txBody>
      </p:sp>
      <p:sp>
        <p:nvSpPr>
          <p:cNvPr id="13" name="矩形 4"/>
          <p:cNvSpPr>
            <a:spLocks noChangeArrowheads="1"/>
          </p:cNvSpPr>
          <p:nvPr/>
        </p:nvSpPr>
        <p:spPr bwMode="auto">
          <a:xfrm>
            <a:off x="4892675" y="3612678"/>
            <a:ext cx="3719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8.2.2 </a:t>
            </a:r>
            <a:r>
              <a:rPr lang="zh-CN" altLang="en-US">
                <a:latin typeface="华文中宋" pitchFamily="2" charset="-122"/>
                <a:ea typeface="华文中宋" pitchFamily="2" charset="-122"/>
              </a:rPr>
              <a:t>矩形花键结合的精</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度设计</a:t>
            </a:r>
          </a:p>
        </p:txBody>
      </p:sp>
      <p:sp>
        <p:nvSpPr>
          <p:cNvPr id="16" name="矩形 4"/>
          <p:cNvSpPr>
            <a:spLocks noChangeArrowheads="1"/>
          </p:cNvSpPr>
          <p:nvPr/>
        </p:nvSpPr>
        <p:spPr bwMode="auto">
          <a:xfrm>
            <a:off x="611882" y="4158803"/>
            <a:ext cx="4248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8.1.3 </a:t>
            </a:r>
            <a:r>
              <a:rPr lang="zh-CN" altLang="en-US" dirty="0">
                <a:latin typeface="华文中宋" pitchFamily="2" charset="-122"/>
                <a:ea typeface="华文中宋" pitchFamily="2" charset="-122"/>
              </a:rPr>
              <a:t>键及键槽的检测</a:t>
            </a:r>
          </a:p>
        </p:txBody>
      </p:sp>
      <p:sp>
        <p:nvSpPr>
          <p:cNvPr id="14" name="矩形 4"/>
          <p:cNvSpPr>
            <a:spLocks noChangeArrowheads="1"/>
          </p:cNvSpPr>
          <p:nvPr/>
        </p:nvSpPr>
        <p:spPr bwMode="auto">
          <a:xfrm>
            <a:off x="4892675" y="4449291"/>
            <a:ext cx="3719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8.2.3 </a:t>
            </a:r>
            <a:r>
              <a:rPr lang="zh-CN" altLang="en-US">
                <a:latin typeface="华文中宋" pitchFamily="2" charset="-122"/>
                <a:ea typeface="华文中宋" pitchFamily="2" charset="-122"/>
              </a:rPr>
              <a:t>矩形花键的检测</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75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75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750"/>
                                        <p:tgtEl>
                                          <p:spTgt spid="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75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175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75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75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6"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18AC53C-ED0F-4520-9AC4-514E88A59C46}" type="slidenum">
              <a:rPr kumimoji="0" lang="zh-CN" altLang="en-US" smtClean="0"/>
              <a:pPr eaLnBrk="1" hangingPunct="1"/>
              <a:t>2</a:t>
            </a:fld>
            <a:endParaRPr kumimoji="0" lang="en-US" altLang="zh-CN" smtClean="0"/>
          </a:p>
        </p:txBody>
      </p:sp>
      <p:sp>
        <p:nvSpPr>
          <p:cNvPr id="3075" name="TextBox 2"/>
          <p:cNvSpPr txBox="1">
            <a:spLocks noChangeArrowheads="1"/>
          </p:cNvSpPr>
          <p:nvPr/>
        </p:nvSpPr>
        <p:spPr bwMode="auto">
          <a:xfrm>
            <a:off x="1692275" y="301625"/>
            <a:ext cx="5903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solidFill>
                  <a:srgbClr val="FF0000"/>
                </a:solidFill>
                <a:latin typeface="方正舒体" pitchFamily="2" charset="-122"/>
                <a:ea typeface="方正舒体" pitchFamily="2" charset="-122"/>
              </a:rPr>
              <a:t>《</a:t>
            </a:r>
            <a:r>
              <a:rPr lang="zh-CN" altLang="en-US" sz="2800" b="1" dirty="0">
                <a:solidFill>
                  <a:srgbClr val="FF0000"/>
                </a:solidFill>
                <a:latin typeface="方正舒体" pitchFamily="2" charset="-122"/>
                <a:ea typeface="方正舒体" pitchFamily="2" charset="-122"/>
              </a:rPr>
              <a:t>机械精度设计与检测基础</a:t>
            </a:r>
            <a:r>
              <a:rPr lang="en-US" altLang="zh-CN" sz="2800" b="1" dirty="0">
                <a:solidFill>
                  <a:srgbClr val="FF0000"/>
                </a:solidFill>
                <a:latin typeface="方正舒体" pitchFamily="2" charset="-122"/>
                <a:ea typeface="方正舒体" pitchFamily="2" charset="-122"/>
              </a:rPr>
              <a:t>》</a:t>
            </a:r>
          </a:p>
          <a:p>
            <a:pPr eaLnBrk="1" hangingPunct="1"/>
            <a:r>
              <a:rPr lang="en-US" altLang="zh-CN" sz="2800" b="1" dirty="0">
                <a:solidFill>
                  <a:srgbClr val="FF0000"/>
                </a:solidFill>
                <a:latin typeface="方正舒体" pitchFamily="2" charset="-122"/>
                <a:ea typeface="方正舒体" pitchFamily="2" charset="-122"/>
              </a:rPr>
              <a:t>             </a:t>
            </a:r>
            <a:r>
              <a:rPr lang="zh-CN" altLang="en-US" sz="3200" b="1" dirty="0">
                <a:latin typeface="华文隶书" pitchFamily="2" charset="-122"/>
                <a:ea typeface="华文隶书" pitchFamily="2" charset="-122"/>
              </a:rPr>
              <a:t>读 者 须 知</a:t>
            </a:r>
          </a:p>
        </p:txBody>
      </p:sp>
      <p:sp>
        <p:nvSpPr>
          <p:cNvPr id="4" name="TextBox 2">
            <a:hlinkClick r:id="rId2" action="ppaction://hlinksldjump"/>
          </p:cNvPr>
          <p:cNvSpPr txBox="1">
            <a:spLocks noChangeArrowheads="1"/>
          </p:cNvSpPr>
          <p:nvPr/>
        </p:nvSpPr>
        <p:spPr bwMode="auto">
          <a:xfrm>
            <a:off x="539750" y="1341438"/>
            <a:ext cx="7343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1.</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电子课件简介</a:t>
            </a:r>
            <a:r>
              <a:rPr lang="en-US" altLang="zh-CN" sz="2000" b="1" dirty="0" smtClean="0">
                <a:latin typeface="+mj-ea"/>
                <a:ea typeface="+mj-ea"/>
              </a:rPr>
              <a:t>-------------</a:t>
            </a:r>
            <a:r>
              <a:rPr lang="zh-CN" altLang="en-US" sz="2000" b="1" dirty="0" smtClean="0">
                <a:latin typeface="+mj-ea"/>
                <a:ea typeface="+mj-ea"/>
              </a:rPr>
              <a:t>（</a:t>
            </a:r>
            <a:r>
              <a:rPr lang="en-US" altLang="zh-CN" sz="2000" b="1" dirty="0" smtClean="0">
                <a:latin typeface="+mj-ea"/>
                <a:ea typeface="+mj-ea"/>
              </a:rPr>
              <a:t>3</a:t>
            </a:r>
            <a:r>
              <a:rPr lang="zh-CN" altLang="en-US" sz="2000" b="1" dirty="0" smtClean="0">
                <a:latin typeface="+mj-ea"/>
                <a:ea typeface="+mj-ea"/>
              </a:rPr>
              <a:t>）</a:t>
            </a:r>
          </a:p>
        </p:txBody>
      </p:sp>
      <p:sp>
        <p:nvSpPr>
          <p:cNvPr id="5" name="TextBox 2">
            <a:hlinkClick r:id="rId3" action="ppaction://hlinksldjump"/>
          </p:cNvPr>
          <p:cNvSpPr txBox="1">
            <a:spLocks noChangeArrowheads="1"/>
          </p:cNvSpPr>
          <p:nvPr/>
        </p:nvSpPr>
        <p:spPr bwMode="auto">
          <a:xfrm>
            <a:off x="539750" y="1844824"/>
            <a:ext cx="7343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2.</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内 容 简 介</a:t>
            </a:r>
            <a:r>
              <a:rPr lang="en-US" altLang="zh-CN" sz="2000" b="1" dirty="0" smtClean="0">
                <a:latin typeface="+mj-ea"/>
                <a:ea typeface="+mj-ea"/>
              </a:rPr>
              <a:t>--------------</a:t>
            </a:r>
            <a:r>
              <a:rPr lang="zh-CN" altLang="en-US" sz="2000" b="1" dirty="0" smtClean="0">
                <a:latin typeface="+mj-ea"/>
                <a:ea typeface="+mj-ea"/>
              </a:rPr>
              <a:t>（</a:t>
            </a:r>
            <a:r>
              <a:rPr lang="en-US" altLang="zh-CN" sz="2000" b="1" dirty="0">
                <a:latin typeface="+mj-ea"/>
                <a:ea typeface="+mj-ea"/>
              </a:rPr>
              <a:t>6</a:t>
            </a:r>
            <a:r>
              <a:rPr lang="zh-CN" altLang="en-US" sz="2000" b="1" dirty="0" smtClean="0">
                <a:latin typeface="+mj-ea"/>
                <a:ea typeface="+mj-ea"/>
              </a:rPr>
              <a:t>）</a:t>
            </a:r>
          </a:p>
        </p:txBody>
      </p:sp>
      <p:sp>
        <p:nvSpPr>
          <p:cNvPr id="6" name="TextBox 2">
            <a:hlinkClick r:id="rId4" action="ppaction://hlinksldjump"/>
          </p:cNvPr>
          <p:cNvSpPr txBox="1">
            <a:spLocks noChangeArrowheads="1"/>
          </p:cNvSpPr>
          <p:nvPr/>
        </p:nvSpPr>
        <p:spPr bwMode="auto">
          <a:xfrm>
            <a:off x="539750" y="2348880"/>
            <a:ext cx="7343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3.</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a:t>
            </a:r>
            <a:r>
              <a:rPr lang="zh-CN" altLang="en-US" sz="1800" b="1" dirty="0" smtClean="0">
                <a:latin typeface="方正舒体" pitchFamily="2" charset="-122"/>
                <a:ea typeface="方正舒体" pitchFamily="2" charset="-122"/>
              </a:rPr>
              <a:t>（第</a:t>
            </a:r>
            <a:r>
              <a:rPr lang="en-US" altLang="zh-CN" sz="1800" b="1" dirty="0" smtClean="0">
                <a:latin typeface="方正舒体" pitchFamily="2" charset="-122"/>
                <a:ea typeface="方正舒体" pitchFamily="2" charset="-122"/>
              </a:rPr>
              <a:t>10</a:t>
            </a:r>
            <a:r>
              <a:rPr lang="zh-CN" altLang="en-US" sz="1800" b="1" dirty="0" smtClean="0">
                <a:latin typeface="方正舒体" pitchFamily="2" charset="-122"/>
                <a:ea typeface="方正舒体" pitchFamily="2" charset="-122"/>
              </a:rPr>
              <a:t>版）</a:t>
            </a:r>
            <a:r>
              <a:rPr lang="en-US" altLang="zh-CN" sz="2800" b="1" dirty="0" smtClean="0">
                <a:solidFill>
                  <a:srgbClr val="FF0000"/>
                </a:solidFill>
                <a:latin typeface="方正舒体" pitchFamily="2" charset="-122"/>
                <a:ea typeface="方正舒体" pitchFamily="2" charset="-122"/>
              </a:rPr>
              <a:t> </a:t>
            </a:r>
            <a:r>
              <a:rPr lang="zh-CN" altLang="en-US" sz="2000" b="1" dirty="0" smtClean="0">
                <a:latin typeface="+mn-ea"/>
                <a:ea typeface="+mn-ea"/>
              </a:rPr>
              <a:t>前  言</a:t>
            </a:r>
            <a:r>
              <a:rPr lang="en-US" altLang="zh-CN" sz="2000" b="1" dirty="0" smtClean="0">
                <a:latin typeface="+mj-ea"/>
                <a:ea typeface="+mj-ea"/>
              </a:rPr>
              <a:t>----------</a:t>
            </a:r>
            <a:r>
              <a:rPr lang="zh-CN" altLang="en-US" sz="2000" b="1" dirty="0" smtClean="0">
                <a:latin typeface="+mj-ea"/>
                <a:ea typeface="+mj-ea"/>
              </a:rPr>
              <a:t>（</a:t>
            </a:r>
            <a:r>
              <a:rPr lang="en-US" altLang="zh-CN" sz="2000" b="1" dirty="0">
                <a:latin typeface="+mj-ea"/>
                <a:ea typeface="+mj-ea"/>
              </a:rPr>
              <a:t>8</a:t>
            </a:r>
            <a:r>
              <a:rPr lang="zh-CN" altLang="en-US" sz="2000" b="1" dirty="0" smtClean="0">
                <a:latin typeface="+mj-ea"/>
                <a:ea typeface="+mj-ea"/>
              </a:rPr>
              <a:t>）</a:t>
            </a:r>
          </a:p>
        </p:txBody>
      </p:sp>
      <p:sp>
        <p:nvSpPr>
          <p:cNvPr id="7" name="TextBox 2">
            <a:hlinkClick r:id="rId5" action="ppaction://hlinksldjump"/>
          </p:cNvPr>
          <p:cNvSpPr txBox="1">
            <a:spLocks noChangeArrowheads="1"/>
          </p:cNvSpPr>
          <p:nvPr/>
        </p:nvSpPr>
        <p:spPr bwMode="auto">
          <a:xfrm>
            <a:off x="539750" y="2996952"/>
            <a:ext cx="7343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4.</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目       录</a:t>
            </a:r>
            <a:r>
              <a:rPr lang="en-US" altLang="zh-CN" sz="2000" b="1" dirty="0" smtClean="0">
                <a:latin typeface="+mj-ea"/>
                <a:ea typeface="+mj-ea"/>
              </a:rPr>
              <a:t>--------------</a:t>
            </a:r>
            <a:r>
              <a:rPr lang="zh-CN" altLang="en-US" sz="2000" b="1" dirty="0" smtClean="0">
                <a:latin typeface="+mj-ea"/>
                <a:ea typeface="+mj-ea"/>
              </a:rPr>
              <a:t>（</a:t>
            </a:r>
            <a:r>
              <a:rPr lang="en-US" altLang="zh-CN" sz="2000" b="1" dirty="0" smtClean="0">
                <a:latin typeface="+mj-ea"/>
                <a:ea typeface="+mj-ea"/>
              </a:rPr>
              <a:t>12</a:t>
            </a:r>
            <a:r>
              <a:rPr lang="zh-CN" altLang="en-US" sz="2000" b="1" dirty="0" smtClean="0">
                <a:latin typeface="+mj-ea"/>
                <a:ea typeface="+mj-ea"/>
              </a:rPr>
              <a:t>）</a:t>
            </a:r>
          </a:p>
        </p:txBody>
      </p:sp>
      <p:sp>
        <p:nvSpPr>
          <p:cNvPr id="8" name="TextBox 2">
            <a:hlinkClick r:id="rId6" action="ppaction://hlinksldjump"/>
          </p:cNvPr>
          <p:cNvSpPr txBox="1">
            <a:spLocks noChangeArrowheads="1"/>
          </p:cNvSpPr>
          <p:nvPr/>
        </p:nvSpPr>
        <p:spPr bwMode="auto">
          <a:xfrm>
            <a:off x="539750" y="3573016"/>
            <a:ext cx="791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5.</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主要参考文献</a:t>
            </a:r>
            <a:r>
              <a:rPr lang="en-US" altLang="zh-CN" sz="2000" b="1" dirty="0" smtClean="0">
                <a:latin typeface="+mj-ea"/>
                <a:ea typeface="+mj-ea"/>
              </a:rPr>
              <a:t>-------------</a:t>
            </a:r>
            <a:r>
              <a:rPr lang="zh-CN" altLang="en-US" sz="2000" b="1" dirty="0" smtClean="0">
                <a:latin typeface="+mj-ea"/>
                <a:ea typeface="+mj-ea"/>
              </a:rPr>
              <a:t>（</a:t>
            </a:r>
            <a:r>
              <a:rPr lang="en-US" altLang="zh-CN" sz="2000" b="1" dirty="0" smtClean="0">
                <a:latin typeface="+mj-ea"/>
                <a:ea typeface="+mj-ea"/>
              </a:rPr>
              <a:t>24</a:t>
            </a:r>
            <a:r>
              <a:rPr lang="zh-CN" altLang="en-US" sz="2000" b="1" dirty="0" smtClean="0">
                <a:latin typeface="+mj-ea"/>
                <a:ea typeface="+mj-ea"/>
              </a:rPr>
              <a:t>）</a:t>
            </a:r>
          </a:p>
        </p:txBody>
      </p:sp>
      <p:sp>
        <p:nvSpPr>
          <p:cNvPr id="9" name="TextBox 2"/>
          <p:cNvSpPr txBox="1">
            <a:spLocks noChangeArrowheads="1"/>
          </p:cNvSpPr>
          <p:nvPr/>
        </p:nvSpPr>
        <p:spPr bwMode="auto">
          <a:xfrm>
            <a:off x="539750" y="4653136"/>
            <a:ext cx="791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7.</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模 拟 试 题 及 其 答 案</a:t>
            </a:r>
          </a:p>
        </p:txBody>
      </p:sp>
      <p:sp>
        <p:nvSpPr>
          <p:cNvPr id="10" name="TextBox 2"/>
          <p:cNvSpPr txBox="1">
            <a:spLocks noChangeArrowheads="1"/>
          </p:cNvSpPr>
          <p:nvPr/>
        </p:nvSpPr>
        <p:spPr bwMode="auto">
          <a:xfrm>
            <a:off x="539750" y="5085184"/>
            <a:ext cx="6264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1800" b="1" dirty="0" smtClean="0">
                <a:latin typeface="方正舒体" pitchFamily="2" charset="-122"/>
                <a:ea typeface="方正舒体" pitchFamily="2" charset="-122"/>
              </a:rPr>
              <a:t>（</a:t>
            </a:r>
            <a:r>
              <a:rPr lang="en-US" altLang="zh-CN" sz="1800" b="1" dirty="0" smtClean="0">
                <a:latin typeface="方正舒体" pitchFamily="2" charset="-122"/>
                <a:ea typeface="方正舒体" pitchFamily="2" charset="-122"/>
              </a:rPr>
              <a:t>1</a:t>
            </a:r>
            <a:r>
              <a:rPr lang="zh-CN" altLang="en-US" sz="1800" b="1" dirty="0" smtClean="0">
                <a:latin typeface="方正舒体" pitchFamily="2" charset="-122"/>
                <a:ea typeface="方正舒体" pitchFamily="2" charset="-122"/>
              </a:rPr>
              <a:t>）</a:t>
            </a:r>
            <a:r>
              <a:rPr lang="en-US" altLang="zh-CN" sz="2000" b="1" dirty="0" smtClean="0">
                <a:latin typeface="方正舒体" pitchFamily="2" charset="-122"/>
                <a:ea typeface="方正舒体" pitchFamily="2" charset="-122"/>
              </a:rPr>
              <a:t>8</a:t>
            </a:r>
            <a:r>
              <a:rPr lang="zh-CN" altLang="en-US" sz="2000" b="1" dirty="0" smtClean="0">
                <a:latin typeface="方正舒体" pitchFamily="2" charset="-122"/>
                <a:ea typeface="方正舒体" pitchFamily="2" charset="-122"/>
              </a:rPr>
              <a:t>套</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模 拟 试 题 （见</a:t>
            </a:r>
            <a:r>
              <a:rPr lang="en-US" altLang="zh-CN" sz="2000" b="1" dirty="0" smtClean="0">
                <a:latin typeface="+mj-ea"/>
                <a:ea typeface="+mj-ea"/>
              </a:rPr>
              <a:t>22ppt</a:t>
            </a:r>
            <a:r>
              <a:rPr lang="zh-CN" altLang="en-US" sz="2000" b="1" dirty="0" smtClean="0">
                <a:latin typeface="+mj-ea"/>
                <a:ea typeface="+mj-ea"/>
              </a:rPr>
              <a:t>）</a:t>
            </a:r>
          </a:p>
        </p:txBody>
      </p:sp>
      <p:sp>
        <p:nvSpPr>
          <p:cNvPr id="12" name="TextBox 2"/>
          <p:cNvSpPr txBox="1">
            <a:spLocks noChangeArrowheads="1"/>
          </p:cNvSpPr>
          <p:nvPr/>
        </p:nvSpPr>
        <p:spPr bwMode="auto">
          <a:xfrm>
            <a:off x="539552" y="5517232"/>
            <a:ext cx="6769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1800" b="1" dirty="0" smtClean="0">
                <a:latin typeface="方正舒体" pitchFamily="2" charset="-122"/>
                <a:ea typeface="方正舒体" pitchFamily="2" charset="-122"/>
              </a:rPr>
              <a:t>（</a:t>
            </a:r>
            <a:r>
              <a:rPr lang="en-US" altLang="zh-CN" sz="1800" b="1" dirty="0" smtClean="0">
                <a:latin typeface="方正舒体" pitchFamily="2" charset="-122"/>
                <a:ea typeface="方正舒体" pitchFamily="2" charset="-122"/>
              </a:rPr>
              <a:t>2</a:t>
            </a:r>
            <a:r>
              <a:rPr lang="zh-CN" altLang="en-US" sz="1800" b="1" dirty="0" smtClean="0">
                <a:latin typeface="方正舒体" pitchFamily="2" charset="-122"/>
                <a:ea typeface="方正舒体" pitchFamily="2" charset="-122"/>
              </a:rPr>
              <a:t>）</a:t>
            </a:r>
            <a:r>
              <a:rPr lang="en-US" altLang="zh-CN" sz="2000" b="1" dirty="0" smtClean="0">
                <a:latin typeface="方正舒体" pitchFamily="2" charset="-122"/>
                <a:ea typeface="方正舒体" pitchFamily="2" charset="-122"/>
              </a:rPr>
              <a:t>8</a:t>
            </a:r>
            <a:r>
              <a:rPr lang="zh-CN" altLang="en-US" sz="2000" b="1" dirty="0" smtClean="0">
                <a:latin typeface="方正舒体" pitchFamily="2" charset="-122"/>
                <a:ea typeface="方正舒体" pitchFamily="2" charset="-122"/>
              </a:rPr>
              <a:t>套</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模 拟 试 题 答 案（见</a:t>
            </a:r>
            <a:r>
              <a:rPr lang="en-US" altLang="zh-CN" sz="2000" b="1" dirty="0" smtClean="0">
                <a:latin typeface="+mj-ea"/>
                <a:ea typeface="+mj-ea"/>
              </a:rPr>
              <a:t>23ppt</a:t>
            </a:r>
            <a:r>
              <a:rPr lang="zh-CN" altLang="en-US" sz="2000" b="1" dirty="0" smtClean="0">
                <a:latin typeface="+mj-ea"/>
                <a:ea typeface="+mj-ea"/>
              </a:rPr>
              <a:t>）</a:t>
            </a:r>
          </a:p>
        </p:txBody>
      </p:sp>
      <p:sp>
        <p:nvSpPr>
          <p:cNvPr id="13" name="TextBox 2"/>
          <p:cNvSpPr txBox="1">
            <a:spLocks noChangeArrowheads="1"/>
          </p:cNvSpPr>
          <p:nvPr/>
        </p:nvSpPr>
        <p:spPr bwMode="auto">
          <a:xfrm>
            <a:off x="539750" y="4149080"/>
            <a:ext cx="7912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en-US" altLang="zh-CN" sz="1800" b="1" dirty="0" smtClean="0">
                <a:latin typeface="方正舒体" pitchFamily="2" charset="-122"/>
                <a:ea typeface="方正舒体" pitchFamily="2" charset="-122"/>
              </a:rPr>
              <a:t>6.</a:t>
            </a:r>
            <a:r>
              <a:rPr lang="en-US" altLang="zh-CN" sz="1800" b="1" dirty="0" smtClean="0">
                <a:solidFill>
                  <a:srgbClr val="FF0000"/>
                </a:solidFill>
                <a:latin typeface="方正舒体" pitchFamily="2" charset="-122"/>
                <a:ea typeface="方正舒体" pitchFamily="2" charset="-122"/>
              </a:rPr>
              <a:t>《</a:t>
            </a:r>
            <a:r>
              <a:rPr lang="zh-CN" altLang="en-US" sz="1800" b="1" dirty="0" smtClean="0">
                <a:solidFill>
                  <a:srgbClr val="FF0000"/>
                </a:solidFill>
                <a:latin typeface="方正舒体" pitchFamily="2" charset="-122"/>
                <a:ea typeface="方正舒体" pitchFamily="2" charset="-122"/>
              </a:rPr>
              <a:t>机械精度设计与检测基础</a:t>
            </a:r>
            <a:r>
              <a:rPr lang="en-US" altLang="zh-CN" sz="1800" b="1" dirty="0" smtClean="0">
                <a:solidFill>
                  <a:srgbClr val="FF0000"/>
                </a:solidFill>
                <a:latin typeface="方正舒体" pitchFamily="2" charset="-122"/>
                <a:ea typeface="方正舒体" pitchFamily="2" charset="-122"/>
              </a:rPr>
              <a:t>》  </a:t>
            </a:r>
            <a:r>
              <a:rPr lang="zh-CN" altLang="en-US" sz="2000" b="1" dirty="0" smtClean="0">
                <a:latin typeface="+mj-ea"/>
                <a:ea typeface="+mj-ea"/>
              </a:rPr>
              <a:t>主要章的作业题答案（</a:t>
            </a:r>
            <a:r>
              <a:rPr lang="zh-CN" altLang="en-US" sz="2000" b="1" dirty="0">
                <a:latin typeface="+mj-ea"/>
              </a:rPr>
              <a:t>见</a:t>
            </a:r>
            <a:r>
              <a:rPr lang="en-US" altLang="zh-CN" sz="2000" b="1" dirty="0" smtClean="0">
                <a:latin typeface="+mj-ea"/>
              </a:rPr>
              <a:t>21ppt </a:t>
            </a:r>
            <a:r>
              <a:rPr lang="zh-CN" altLang="en-US" sz="2000" b="1" dirty="0" smtClean="0">
                <a:latin typeface="+mj-ea"/>
                <a:ea typeface="+mj-ea"/>
              </a:rPr>
              <a:t>）</a:t>
            </a:r>
          </a:p>
        </p:txBody>
      </p:sp>
    </p:spTree>
  </p:cSld>
  <p:clrMapOvr>
    <a:masterClrMapping/>
  </p:clrMapOvr>
  <p:transition spd="slow" advTm="8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left)">
                                      <p:cBhvr>
                                        <p:cTn id="7" dur="2000"/>
                                        <p:tgtEl>
                                          <p:spTgt spid="30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25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25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225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225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25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25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2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4" grpId="0"/>
      <p:bldP spid="5" grpId="0"/>
      <p:bldP spid="6" grpId="0"/>
      <p:bldP spid="7" grpId="0"/>
      <p:bldP spid="8" grpId="0"/>
      <p:bldP spid="9" grpId="0"/>
      <p:bldP spid="10"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05EA94-1925-4850-9786-C9FEC0F5810B}" type="slidenum">
              <a:rPr kumimoji="0" lang="zh-CN" altLang="en-US" smtClean="0"/>
              <a:pPr eaLnBrk="1" hangingPunct="1"/>
              <a:t>20</a:t>
            </a:fld>
            <a:endParaRPr kumimoji="0" lang="en-US" altLang="zh-CN" smtClean="0"/>
          </a:p>
        </p:txBody>
      </p:sp>
      <p:sp>
        <p:nvSpPr>
          <p:cNvPr id="5" name="矩形 4"/>
          <p:cNvSpPr>
            <a:spLocks noChangeArrowheads="1"/>
          </p:cNvSpPr>
          <p:nvPr/>
        </p:nvSpPr>
        <p:spPr bwMode="auto">
          <a:xfrm>
            <a:off x="387598" y="654323"/>
            <a:ext cx="4103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9.1 </a:t>
            </a:r>
            <a:r>
              <a:rPr lang="zh-CN" altLang="en-US" b="1" dirty="0">
                <a:solidFill>
                  <a:schemeClr val="accent1">
                    <a:lumMod val="50000"/>
                  </a:schemeClr>
                </a:solidFill>
                <a:latin typeface="华文中宋" pitchFamily="2" charset="-122"/>
                <a:ea typeface="华文中宋" pitchFamily="2" charset="-122"/>
              </a:rPr>
              <a:t>螺纹结合的使用要求和</a:t>
            </a:r>
            <a:endParaRPr lang="en-US" altLang="zh-CN" b="1" dirty="0">
              <a:solidFill>
                <a:schemeClr val="accent1">
                  <a:lumMod val="50000"/>
                </a:schemeClr>
              </a:solidFill>
              <a:latin typeface="华文中宋" pitchFamily="2" charset="-122"/>
              <a:ea typeface="华文中宋" pitchFamily="2" charset="-122"/>
            </a:endParaRPr>
          </a:p>
          <a:p>
            <a:pPr>
              <a:defRPr/>
            </a:pPr>
            <a:r>
              <a:rPr lang="zh-CN" altLang="en-US" b="1" dirty="0">
                <a:solidFill>
                  <a:schemeClr val="accent1">
                    <a:lumMod val="50000"/>
                  </a:schemeClr>
                </a:solidFill>
                <a:latin typeface="华文中宋" pitchFamily="2" charset="-122"/>
                <a:ea typeface="华文中宋" pitchFamily="2" charset="-122"/>
              </a:rPr>
              <a:t>      几何参数</a:t>
            </a:r>
          </a:p>
        </p:txBody>
      </p:sp>
      <p:sp>
        <p:nvSpPr>
          <p:cNvPr id="6" name="矩形 5"/>
          <p:cNvSpPr>
            <a:spLocks noChangeArrowheads="1"/>
          </p:cNvSpPr>
          <p:nvPr/>
        </p:nvSpPr>
        <p:spPr bwMode="auto">
          <a:xfrm>
            <a:off x="755898" y="1486173"/>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9.1.1 </a:t>
            </a:r>
            <a:r>
              <a:rPr lang="zh-CN" altLang="en-US" dirty="0">
                <a:latin typeface="华文中宋" pitchFamily="2" charset="-122"/>
                <a:ea typeface="华文中宋" pitchFamily="2" charset="-122"/>
              </a:rPr>
              <a:t>螺纹种类和使用要求</a:t>
            </a:r>
          </a:p>
        </p:txBody>
      </p:sp>
      <p:sp>
        <p:nvSpPr>
          <p:cNvPr id="7" name="矩形 4"/>
          <p:cNvSpPr>
            <a:spLocks noChangeArrowheads="1"/>
          </p:cNvSpPr>
          <p:nvPr/>
        </p:nvSpPr>
        <p:spPr bwMode="auto">
          <a:xfrm>
            <a:off x="755898" y="1917973"/>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9.1.2 </a:t>
            </a:r>
            <a:r>
              <a:rPr lang="zh-CN" altLang="en-US">
                <a:latin typeface="华文中宋" pitchFamily="2" charset="-122"/>
                <a:ea typeface="华文中宋" pitchFamily="2" charset="-122"/>
              </a:rPr>
              <a:t>普通螺纹的牙型和主</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要几何参数</a:t>
            </a:r>
          </a:p>
        </p:txBody>
      </p:sp>
      <p:sp>
        <p:nvSpPr>
          <p:cNvPr id="8" name="矩形 4"/>
          <p:cNvSpPr>
            <a:spLocks noChangeArrowheads="1"/>
          </p:cNvSpPr>
          <p:nvPr/>
        </p:nvSpPr>
        <p:spPr bwMode="auto">
          <a:xfrm>
            <a:off x="468560" y="5407298"/>
            <a:ext cx="4265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9.3  </a:t>
            </a:r>
            <a:r>
              <a:rPr lang="zh-CN" altLang="en-US" b="1" dirty="0">
                <a:solidFill>
                  <a:schemeClr val="accent1">
                    <a:lumMod val="50000"/>
                  </a:schemeClr>
                </a:solidFill>
                <a:latin typeface="华文中宋" pitchFamily="2" charset="-122"/>
                <a:ea typeface="华文中宋" pitchFamily="2" charset="-122"/>
              </a:rPr>
              <a:t>普通螺纹公差与配合</a:t>
            </a:r>
          </a:p>
        </p:txBody>
      </p:sp>
      <p:sp>
        <p:nvSpPr>
          <p:cNvPr id="9" name="矩形 4"/>
          <p:cNvSpPr>
            <a:spLocks noChangeArrowheads="1"/>
          </p:cNvSpPr>
          <p:nvPr/>
        </p:nvSpPr>
        <p:spPr bwMode="auto">
          <a:xfrm>
            <a:off x="4860032" y="5738813"/>
            <a:ext cx="3292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九</a:t>
            </a:r>
          </a:p>
        </p:txBody>
      </p:sp>
      <p:sp>
        <p:nvSpPr>
          <p:cNvPr id="10" name="矩形 9"/>
          <p:cNvSpPr>
            <a:spLocks noChangeArrowheads="1"/>
          </p:cNvSpPr>
          <p:nvPr/>
        </p:nvSpPr>
        <p:spPr bwMode="auto">
          <a:xfrm>
            <a:off x="1258888" y="188913"/>
            <a:ext cx="6780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9 </a:t>
            </a:r>
            <a:r>
              <a:rPr lang="zh-CN" altLang="en-US" b="1">
                <a:latin typeface="华文中宋" pitchFamily="2" charset="-122"/>
                <a:ea typeface="华文中宋" pitchFamily="2" charset="-122"/>
              </a:rPr>
              <a:t>章     螺纹结合的精度设计与检测</a:t>
            </a:r>
          </a:p>
        </p:txBody>
      </p:sp>
      <p:sp>
        <p:nvSpPr>
          <p:cNvPr id="11" name="矩形 4"/>
          <p:cNvSpPr>
            <a:spLocks noChangeArrowheads="1"/>
          </p:cNvSpPr>
          <p:nvPr/>
        </p:nvSpPr>
        <p:spPr bwMode="auto">
          <a:xfrm>
            <a:off x="755898" y="5839098"/>
            <a:ext cx="37195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9.3.1</a:t>
            </a:r>
            <a:r>
              <a:rPr lang="zh-CN" altLang="en-US">
                <a:latin typeface="华文中宋" pitchFamily="2" charset="-122"/>
                <a:ea typeface="华文中宋" pitchFamily="2" charset="-122"/>
              </a:rPr>
              <a:t>螺纹公差标准的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基本结构</a:t>
            </a:r>
          </a:p>
        </p:txBody>
      </p:sp>
      <p:sp>
        <p:nvSpPr>
          <p:cNvPr id="12" name="矩形 4"/>
          <p:cNvSpPr>
            <a:spLocks noChangeArrowheads="1"/>
          </p:cNvSpPr>
          <p:nvPr/>
        </p:nvSpPr>
        <p:spPr bwMode="auto">
          <a:xfrm>
            <a:off x="5100638" y="765175"/>
            <a:ext cx="3719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9.3.2 </a:t>
            </a:r>
            <a:r>
              <a:rPr lang="zh-CN" altLang="en-US">
                <a:latin typeface="华文中宋" pitchFamily="2" charset="-122"/>
                <a:ea typeface="华文中宋" pitchFamily="2" charset="-122"/>
              </a:rPr>
              <a:t>螺纹公差带</a:t>
            </a:r>
          </a:p>
        </p:txBody>
      </p:sp>
      <p:sp>
        <p:nvSpPr>
          <p:cNvPr id="13" name="矩形 4"/>
          <p:cNvSpPr>
            <a:spLocks noChangeArrowheads="1"/>
          </p:cNvSpPr>
          <p:nvPr/>
        </p:nvSpPr>
        <p:spPr bwMode="auto">
          <a:xfrm>
            <a:off x="468560" y="2754585"/>
            <a:ext cx="4248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9.2 </a:t>
            </a:r>
            <a:r>
              <a:rPr lang="zh-CN" altLang="en-US" b="1" dirty="0">
                <a:solidFill>
                  <a:schemeClr val="accent1">
                    <a:lumMod val="50000"/>
                  </a:schemeClr>
                </a:solidFill>
                <a:latin typeface="华文中宋" pitchFamily="2" charset="-122"/>
                <a:ea typeface="华文中宋" pitchFamily="2" charset="-122"/>
              </a:rPr>
              <a:t>影响螺纹结合精度的因素</a:t>
            </a:r>
          </a:p>
        </p:txBody>
      </p:sp>
      <p:sp>
        <p:nvSpPr>
          <p:cNvPr id="14" name="矩形 4"/>
          <p:cNvSpPr>
            <a:spLocks noChangeArrowheads="1"/>
          </p:cNvSpPr>
          <p:nvPr/>
        </p:nvSpPr>
        <p:spPr bwMode="auto">
          <a:xfrm>
            <a:off x="5100638" y="1989138"/>
            <a:ext cx="37195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9.3.4 </a:t>
            </a:r>
            <a:r>
              <a:rPr lang="zh-CN" altLang="en-US">
                <a:latin typeface="华文中宋" pitchFamily="2" charset="-122"/>
                <a:ea typeface="华文中宋" pitchFamily="2" charset="-122"/>
              </a:rPr>
              <a:t>保证配合性质的其</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他技术要求</a:t>
            </a:r>
          </a:p>
        </p:txBody>
      </p:sp>
      <p:sp>
        <p:nvSpPr>
          <p:cNvPr id="15" name="矩形 4"/>
          <p:cNvSpPr>
            <a:spLocks noChangeArrowheads="1"/>
          </p:cNvSpPr>
          <p:nvPr/>
        </p:nvSpPr>
        <p:spPr bwMode="auto">
          <a:xfrm>
            <a:off x="755898" y="3214960"/>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9.2.1 </a:t>
            </a:r>
            <a:r>
              <a:rPr lang="zh-CN" altLang="en-US">
                <a:latin typeface="华文中宋" pitchFamily="2" charset="-122"/>
                <a:ea typeface="华文中宋" pitchFamily="2" charset="-122"/>
              </a:rPr>
              <a:t>中径偏差的影响</a:t>
            </a:r>
          </a:p>
        </p:txBody>
      </p:sp>
      <p:sp>
        <p:nvSpPr>
          <p:cNvPr id="16" name="矩形 4"/>
          <p:cNvSpPr>
            <a:spLocks noChangeArrowheads="1"/>
          </p:cNvSpPr>
          <p:nvPr/>
        </p:nvSpPr>
        <p:spPr bwMode="auto">
          <a:xfrm>
            <a:off x="755898" y="3688035"/>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9.2.2 </a:t>
            </a:r>
            <a:r>
              <a:rPr lang="zh-CN" altLang="en-US">
                <a:latin typeface="华文中宋" pitchFamily="2" charset="-122"/>
                <a:ea typeface="华文中宋" pitchFamily="2" charset="-122"/>
              </a:rPr>
              <a:t>螺距偏差的影响</a:t>
            </a:r>
          </a:p>
        </p:txBody>
      </p:sp>
      <p:sp>
        <p:nvSpPr>
          <p:cNvPr id="17" name="矩形 4"/>
          <p:cNvSpPr>
            <a:spLocks noChangeArrowheads="1"/>
          </p:cNvSpPr>
          <p:nvPr/>
        </p:nvSpPr>
        <p:spPr bwMode="auto">
          <a:xfrm>
            <a:off x="755898" y="4153173"/>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9.2.3 </a:t>
            </a:r>
            <a:r>
              <a:rPr lang="zh-CN" altLang="en-US">
                <a:latin typeface="华文中宋" pitchFamily="2" charset="-122"/>
                <a:ea typeface="华文中宋" pitchFamily="2" charset="-122"/>
              </a:rPr>
              <a:t>牙侧角偏差的影响</a:t>
            </a:r>
          </a:p>
        </p:txBody>
      </p:sp>
      <p:sp>
        <p:nvSpPr>
          <p:cNvPr id="18" name="矩形 4"/>
          <p:cNvSpPr>
            <a:spLocks noChangeArrowheads="1"/>
          </p:cNvSpPr>
          <p:nvPr/>
        </p:nvSpPr>
        <p:spPr bwMode="auto">
          <a:xfrm>
            <a:off x="755898" y="4621485"/>
            <a:ext cx="42481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9.2.4 </a:t>
            </a:r>
            <a:r>
              <a:rPr lang="zh-CN" altLang="en-US">
                <a:latin typeface="华文中宋" pitchFamily="2" charset="-122"/>
                <a:ea typeface="华文中宋" pitchFamily="2" charset="-122"/>
              </a:rPr>
              <a:t>螺纹作用中径和</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中径的合格条件</a:t>
            </a:r>
          </a:p>
        </p:txBody>
      </p:sp>
      <p:sp>
        <p:nvSpPr>
          <p:cNvPr id="19" name="矩形 4"/>
          <p:cNvSpPr>
            <a:spLocks noChangeArrowheads="1"/>
          </p:cNvSpPr>
          <p:nvPr/>
        </p:nvSpPr>
        <p:spPr bwMode="auto">
          <a:xfrm>
            <a:off x="5100638" y="1196975"/>
            <a:ext cx="3719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9.3.3 </a:t>
            </a:r>
            <a:r>
              <a:rPr lang="zh-CN" altLang="en-US">
                <a:latin typeface="华文中宋" pitchFamily="2" charset="-122"/>
                <a:ea typeface="华文中宋" pitchFamily="2" charset="-122"/>
              </a:rPr>
              <a:t>螺纹的旋合长度与</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公差精度等级</a:t>
            </a:r>
          </a:p>
        </p:txBody>
      </p:sp>
      <p:sp>
        <p:nvSpPr>
          <p:cNvPr id="20" name="矩形 4"/>
          <p:cNvSpPr>
            <a:spLocks noChangeArrowheads="1"/>
          </p:cNvSpPr>
          <p:nvPr/>
        </p:nvSpPr>
        <p:spPr bwMode="auto">
          <a:xfrm>
            <a:off x="5100638" y="2781300"/>
            <a:ext cx="3719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9.3.5 </a:t>
            </a:r>
            <a:r>
              <a:rPr lang="zh-CN" altLang="en-US">
                <a:latin typeface="华文中宋" pitchFamily="2" charset="-122"/>
                <a:ea typeface="华文中宋" pitchFamily="2" charset="-122"/>
              </a:rPr>
              <a:t>螺纹公差与配合的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选用</a:t>
            </a:r>
          </a:p>
        </p:txBody>
      </p:sp>
      <p:sp>
        <p:nvSpPr>
          <p:cNvPr id="21" name="矩形 4"/>
          <p:cNvSpPr>
            <a:spLocks noChangeArrowheads="1"/>
          </p:cNvSpPr>
          <p:nvPr/>
        </p:nvSpPr>
        <p:spPr bwMode="auto">
          <a:xfrm>
            <a:off x="5100638" y="3600450"/>
            <a:ext cx="3719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9.3.6 </a:t>
            </a:r>
            <a:r>
              <a:rPr lang="zh-CN" altLang="en-US">
                <a:latin typeface="华文中宋" pitchFamily="2" charset="-122"/>
                <a:ea typeface="华文中宋" pitchFamily="2" charset="-122"/>
              </a:rPr>
              <a:t>螺纹的标记</a:t>
            </a:r>
          </a:p>
        </p:txBody>
      </p:sp>
      <p:sp>
        <p:nvSpPr>
          <p:cNvPr id="22" name="矩形 4"/>
          <p:cNvSpPr>
            <a:spLocks noChangeArrowheads="1"/>
          </p:cNvSpPr>
          <p:nvPr/>
        </p:nvSpPr>
        <p:spPr bwMode="auto">
          <a:xfrm>
            <a:off x="5148263" y="4005263"/>
            <a:ext cx="371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9.3.7 </a:t>
            </a:r>
            <a:r>
              <a:rPr lang="zh-CN" altLang="en-US">
                <a:latin typeface="华文中宋" pitchFamily="2" charset="-122"/>
                <a:ea typeface="华文中宋" pitchFamily="2" charset="-122"/>
              </a:rPr>
              <a:t>例   题</a:t>
            </a:r>
          </a:p>
        </p:txBody>
      </p:sp>
      <p:sp>
        <p:nvSpPr>
          <p:cNvPr id="23" name="矩形 4"/>
          <p:cNvSpPr>
            <a:spLocks noChangeArrowheads="1"/>
          </p:cNvSpPr>
          <p:nvPr/>
        </p:nvSpPr>
        <p:spPr bwMode="auto">
          <a:xfrm>
            <a:off x="4813300" y="4406900"/>
            <a:ext cx="3719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9.4 </a:t>
            </a:r>
            <a:r>
              <a:rPr lang="zh-CN" altLang="en-US" b="1" dirty="0">
                <a:solidFill>
                  <a:schemeClr val="accent1">
                    <a:lumMod val="50000"/>
                  </a:schemeClr>
                </a:solidFill>
                <a:latin typeface="华文中宋" pitchFamily="2" charset="-122"/>
                <a:ea typeface="华文中宋" pitchFamily="2" charset="-122"/>
              </a:rPr>
              <a:t>普通螺纹精度的检测</a:t>
            </a:r>
          </a:p>
        </p:txBody>
      </p:sp>
      <p:sp>
        <p:nvSpPr>
          <p:cNvPr id="24" name="矩形 4"/>
          <p:cNvSpPr>
            <a:spLocks noChangeArrowheads="1"/>
          </p:cNvSpPr>
          <p:nvPr/>
        </p:nvSpPr>
        <p:spPr bwMode="auto">
          <a:xfrm>
            <a:off x="5100638" y="4868863"/>
            <a:ext cx="371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9.4.1</a:t>
            </a:r>
            <a:r>
              <a:rPr lang="zh-CN" altLang="en-US">
                <a:latin typeface="华文中宋" pitchFamily="2" charset="-122"/>
                <a:ea typeface="华文中宋" pitchFamily="2" charset="-122"/>
              </a:rPr>
              <a:t>单项测量</a:t>
            </a:r>
          </a:p>
        </p:txBody>
      </p:sp>
      <p:sp>
        <p:nvSpPr>
          <p:cNvPr id="25" name="矩形 4"/>
          <p:cNvSpPr>
            <a:spLocks noChangeArrowheads="1"/>
          </p:cNvSpPr>
          <p:nvPr/>
        </p:nvSpPr>
        <p:spPr bwMode="auto">
          <a:xfrm>
            <a:off x="5100638" y="5260975"/>
            <a:ext cx="3719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9.4.2</a:t>
            </a:r>
            <a:r>
              <a:rPr lang="zh-CN" altLang="en-US">
                <a:latin typeface="华文中宋" pitchFamily="2" charset="-122"/>
                <a:ea typeface="华文中宋" pitchFamily="2" charset="-122"/>
              </a:rPr>
              <a:t>综合检验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75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75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750"/>
                                        <p:tgtEl>
                                          <p:spTgt spid="1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75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750"/>
                                        <p:tgtEl>
                                          <p:spTgt spid="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1750"/>
                                        <p:tgtEl>
                                          <p:spTgt spid="1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1750"/>
                                        <p:tgtEl>
                                          <p:spTgt spid="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1750"/>
                                        <p:tgtEl>
                                          <p:spTgt spid="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1750"/>
                                        <p:tgtEl>
                                          <p:spTgt spid="1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1750"/>
                                        <p:tgtEl>
                                          <p:spTgt spid="1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1750"/>
                                        <p:tgtEl>
                                          <p:spTgt spid="1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1750"/>
                                        <p:tgtEl>
                                          <p:spTgt spid="1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750"/>
                                        <p:tgtEl>
                                          <p:spTgt spid="2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1750"/>
                                        <p:tgtEl>
                                          <p:spTgt spid="2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1750"/>
                                        <p:tgtEl>
                                          <p:spTgt spid="22"/>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left)">
                                      <p:cBhvr>
                                        <p:cTn id="92" dur="1750"/>
                                        <p:tgtEl>
                                          <p:spTgt spid="2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1750"/>
                                        <p:tgtEl>
                                          <p:spTgt spid="24"/>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left)">
                                      <p:cBhvr>
                                        <p:cTn id="102" dur="1750"/>
                                        <p:tgtEl>
                                          <p:spTgt spid="25"/>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animEffect transition="in" filter="wipe(left)">
                                      <p:cBhvr>
                                        <p:cTn id="107"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7490EFF-D94C-4566-83FB-B40525FF9428}" type="slidenum">
              <a:rPr kumimoji="0" lang="zh-CN" altLang="en-US" smtClean="0"/>
              <a:pPr eaLnBrk="1" hangingPunct="1"/>
              <a:t>21</a:t>
            </a:fld>
            <a:endParaRPr kumimoji="0" lang="en-US" altLang="zh-CN" smtClean="0"/>
          </a:p>
        </p:txBody>
      </p:sp>
      <p:sp>
        <p:nvSpPr>
          <p:cNvPr id="5" name="矩形 4"/>
          <p:cNvSpPr>
            <a:spLocks noChangeArrowheads="1"/>
          </p:cNvSpPr>
          <p:nvPr/>
        </p:nvSpPr>
        <p:spPr bwMode="auto">
          <a:xfrm>
            <a:off x="324098" y="650875"/>
            <a:ext cx="4103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10.1 </a:t>
            </a:r>
            <a:r>
              <a:rPr lang="zh-CN" altLang="en-US" b="1" dirty="0">
                <a:solidFill>
                  <a:schemeClr val="accent1">
                    <a:lumMod val="50000"/>
                  </a:schemeClr>
                </a:solidFill>
                <a:latin typeface="华文中宋" pitchFamily="2" charset="-122"/>
                <a:ea typeface="华文中宋" pitchFamily="2" charset="-122"/>
              </a:rPr>
              <a:t>齿轮传动的使用要求</a:t>
            </a:r>
          </a:p>
        </p:txBody>
      </p:sp>
      <p:sp>
        <p:nvSpPr>
          <p:cNvPr id="6" name="矩形 5"/>
          <p:cNvSpPr>
            <a:spLocks noChangeArrowheads="1"/>
          </p:cNvSpPr>
          <p:nvPr/>
        </p:nvSpPr>
        <p:spPr bwMode="auto">
          <a:xfrm>
            <a:off x="755898" y="1082675"/>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10.1.1 </a:t>
            </a:r>
            <a:r>
              <a:rPr lang="zh-CN" altLang="en-US" sz="2000">
                <a:latin typeface="华文中宋" pitchFamily="2" charset="-122"/>
                <a:ea typeface="华文中宋" pitchFamily="2" charset="-122"/>
              </a:rPr>
              <a:t>传递运动的准确性</a:t>
            </a:r>
          </a:p>
        </p:txBody>
      </p:sp>
      <p:sp>
        <p:nvSpPr>
          <p:cNvPr id="7" name="矩形 4"/>
          <p:cNvSpPr>
            <a:spLocks noChangeArrowheads="1"/>
          </p:cNvSpPr>
          <p:nvPr/>
        </p:nvSpPr>
        <p:spPr bwMode="auto">
          <a:xfrm>
            <a:off x="755898" y="1443038"/>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10.1.2 </a:t>
            </a:r>
            <a:r>
              <a:rPr lang="zh-CN" altLang="en-US" sz="2000">
                <a:latin typeface="华文中宋" pitchFamily="2" charset="-122"/>
                <a:ea typeface="华文中宋" pitchFamily="2" charset="-122"/>
              </a:rPr>
              <a:t>传动的平稳性</a:t>
            </a:r>
          </a:p>
        </p:txBody>
      </p:sp>
      <p:sp>
        <p:nvSpPr>
          <p:cNvPr id="8" name="矩形 7"/>
          <p:cNvSpPr>
            <a:spLocks noChangeArrowheads="1"/>
          </p:cNvSpPr>
          <p:nvPr/>
        </p:nvSpPr>
        <p:spPr bwMode="auto">
          <a:xfrm>
            <a:off x="1258888" y="188913"/>
            <a:ext cx="6780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latin typeface="华文中宋" pitchFamily="2" charset="-122"/>
                <a:ea typeface="华文中宋" pitchFamily="2" charset="-122"/>
              </a:rPr>
              <a:t>第 </a:t>
            </a:r>
            <a:r>
              <a:rPr lang="en-US" altLang="zh-CN" b="1" dirty="0">
                <a:latin typeface="华文中宋" pitchFamily="2" charset="-122"/>
                <a:ea typeface="华文中宋" pitchFamily="2" charset="-122"/>
              </a:rPr>
              <a:t>10 </a:t>
            </a:r>
            <a:r>
              <a:rPr lang="zh-CN" altLang="en-US" b="1" dirty="0">
                <a:latin typeface="华文中宋" pitchFamily="2" charset="-122"/>
                <a:ea typeface="华文中宋" pitchFamily="2" charset="-122"/>
              </a:rPr>
              <a:t>章  </a:t>
            </a:r>
            <a:r>
              <a:rPr lang="zh-CN" altLang="en-US" b="1" dirty="0" smtClean="0">
                <a:latin typeface="华文中宋" pitchFamily="2" charset="-122"/>
                <a:ea typeface="华文中宋" pitchFamily="2" charset="-122"/>
              </a:rPr>
              <a:t>圆柱齿轮精度</a:t>
            </a:r>
            <a:r>
              <a:rPr lang="zh-CN" altLang="en-US" b="1" dirty="0">
                <a:latin typeface="华文中宋" pitchFamily="2" charset="-122"/>
                <a:ea typeface="华文中宋" pitchFamily="2" charset="-122"/>
              </a:rPr>
              <a:t>设计与检测</a:t>
            </a:r>
          </a:p>
        </p:txBody>
      </p:sp>
      <p:sp>
        <p:nvSpPr>
          <p:cNvPr id="9" name="矩形 4"/>
          <p:cNvSpPr>
            <a:spLocks noChangeArrowheads="1"/>
          </p:cNvSpPr>
          <p:nvPr/>
        </p:nvSpPr>
        <p:spPr bwMode="auto">
          <a:xfrm>
            <a:off x="324098" y="2522538"/>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10.2 </a:t>
            </a:r>
            <a:r>
              <a:rPr lang="zh-CN" altLang="en-US" b="1" dirty="0">
                <a:solidFill>
                  <a:schemeClr val="accent1">
                    <a:lumMod val="50000"/>
                  </a:schemeClr>
                </a:solidFill>
                <a:latin typeface="华文中宋" pitchFamily="2" charset="-122"/>
                <a:ea typeface="华文中宋" pitchFamily="2" charset="-122"/>
              </a:rPr>
              <a:t>评定齿轮精度的偏差</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项目及其允许值</a:t>
            </a:r>
          </a:p>
        </p:txBody>
      </p:sp>
      <p:sp>
        <p:nvSpPr>
          <p:cNvPr id="10" name="矩形 4"/>
          <p:cNvSpPr>
            <a:spLocks noChangeArrowheads="1"/>
          </p:cNvSpPr>
          <p:nvPr/>
        </p:nvSpPr>
        <p:spPr bwMode="auto">
          <a:xfrm>
            <a:off x="689223" y="3314700"/>
            <a:ext cx="424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10.2.1 </a:t>
            </a:r>
            <a:r>
              <a:rPr lang="zh-CN" altLang="en-US" sz="2000">
                <a:latin typeface="华文中宋" pitchFamily="2" charset="-122"/>
                <a:ea typeface="华文中宋" pitchFamily="2" charset="-122"/>
              </a:rPr>
              <a:t>评定齿轮精度的必检</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偏差项目</a:t>
            </a:r>
          </a:p>
        </p:txBody>
      </p:sp>
      <p:sp>
        <p:nvSpPr>
          <p:cNvPr id="12" name="矩形 4"/>
          <p:cNvSpPr>
            <a:spLocks noChangeArrowheads="1"/>
          </p:cNvSpPr>
          <p:nvPr/>
        </p:nvSpPr>
        <p:spPr bwMode="auto">
          <a:xfrm>
            <a:off x="684584" y="4622800"/>
            <a:ext cx="424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10.2.3 </a:t>
            </a:r>
            <a:r>
              <a:rPr lang="zh-CN" altLang="en-US" sz="2000" dirty="0">
                <a:latin typeface="华文中宋" pitchFamily="2" charset="-122"/>
                <a:ea typeface="华文中宋" pitchFamily="2" charset="-122"/>
              </a:rPr>
              <a:t>齿轮精度等级及其图样</a:t>
            </a:r>
            <a:endParaRPr lang="en-US" altLang="zh-CN" sz="2000" dirty="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zh-CN" altLang="en-US" sz="2000" dirty="0">
                <a:latin typeface="华文中宋" pitchFamily="2" charset="-122"/>
                <a:ea typeface="华文中宋" pitchFamily="2" charset="-122"/>
              </a:rPr>
              <a:t>标注</a:t>
            </a:r>
          </a:p>
        </p:txBody>
      </p:sp>
      <p:sp>
        <p:nvSpPr>
          <p:cNvPr id="13" name="矩形 4"/>
          <p:cNvSpPr>
            <a:spLocks noChangeArrowheads="1"/>
          </p:cNvSpPr>
          <p:nvPr/>
        </p:nvSpPr>
        <p:spPr bwMode="auto">
          <a:xfrm>
            <a:off x="684262" y="5259388"/>
            <a:ext cx="424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dirty="0">
                <a:latin typeface="华文中宋" pitchFamily="2" charset="-122"/>
                <a:ea typeface="华文中宋" pitchFamily="2" charset="-122"/>
              </a:rPr>
              <a:t>10.2.4 </a:t>
            </a:r>
            <a:r>
              <a:rPr lang="zh-CN" altLang="en-US" sz="2000" dirty="0">
                <a:latin typeface="华文中宋" pitchFamily="2" charset="-122"/>
                <a:ea typeface="华文中宋" pitchFamily="2" charset="-122"/>
              </a:rPr>
              <a:t>齿轮各项偏差允许值的</a:t>
            </a:r>
            <a:endParaRPr lang="en-US" altLang="zh-CN" sz="2000" dirty="0">
              <a:latin typeface="华文中宋" pitchFamily="2" charset="-122"/>
              <a:ea typeface="华文中宋" pitchFamily="2" charset="-122"/>
            </a:endParaRPr>
          </a:p>
          <a:p>
            <a:r>
              <a:rPr lang="en-US" altLang="zh-CN" sz="2000" dirty="0">
                <a:latin typeface="华文中宋" pitchFamily="2" charset="-122"/>
                <a:ea typeface="华文中宋" pitchFamily="2" charset="-122"/>
              </a:rPr>
              <a:t>           </a:t>
            </a:r>
            <a:r>
              <a:rPr lang="zh-CN" altLang="en-US" sz="2000" dirty="0">
                <a:latin typeface="华文中宋" pitchFamily="2" charset="-122"/>
                <a:ea typeface="华文中宋" pitchFamily="2" charset="-122"/>
              </a:rPr>
              <a:t>计算公式及其数值</a:t>
            </a:r>
          </a:p>
        </p:txBody>
      </p:sp>
      <p:sp>
        <p:nvSpPr>
          <p:cNvPr id="14" name="矩形 4"/>
          <p:cNvSpPr>
            <a:spLocks noChangeArrowheads="1"/>
          </p:cNvSpPr>
          <p:nvPr/>
        </p:nvSpPr>
        <p:spPr bwMode="auto">
          <a:xfrm>
            <a:off x="755898" y="1803400"/>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10.1.3 </a:t>
            </a:r>
            <a:r>
              <a:rPr lang="zh-CN" altLang="en-US" sz="2000">
                <a:latin typeface="华文中宋" pitchFamily="2" charset="-122"/>
                <a:ea typeface="华文中宋" pitchFamily="2" charset="-122"/>
              </a:rPr>
              <a:t>载荷分布的均匀性</a:t>
            </a:r>
          </a:p>
        </p:txBody>
      </p:sp>
      <p:sp>
        <p:nvSpPr>
          <p:cNvPr id="15" name="矩形 4"/>
          <p:cNvSpPr>
            <a:spLocks noChangeArrowheads="1"/>
          </p:cNvSpPr>
          <p:nvPr/>
        </p:nvSpPr>
        <p:spPr bwMode="auto">
          <a:xfrm>
            <a:off x="755898" y="21637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10.1.4 </a:t>
            </a:r>
            <a:r>
              <a:rPr lang="zh-CN" altLang="en-US" sz="2000">
                <a:latin typeface="华文中宋" pitchFamily="2" charset="-122"/>
                <a:ea typeface="华文中宋" pitchFamily="2" charset="-122"/>
              </a:rPr>
              <a:t>齿侧间隙的合理性</a:t>
            </a:r>
          </a:p>
        </p:txBody>
      </p:sp>
      <p:sp>
        <p:nvSpPr>
          <p:cNvPr id="16" name="矩形 4"/>
          <p:cNvSpPr>
            <a:spLocks noChangeArrowheads="1"/>
          </p:cNvSpPr>
          <p:nvPr/>
        </p:nvSpPr>
        <p:spPr bwMode="auto">
          <a:xfrm>
            <a:off x="689223" y="3963988"/>
            <a:ext cx="42481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10.2.2 </a:t>
            </a:r>
            <a:r>
              <a:rPr lang="zh-CN" altLang="en-US" sz="2000">
                <a:latin typeface="华文中宋" pitchFamily="2" charset="-122"/>
                <a:ea typeface="华文中宋" pitchFamily="2" charset="-122"/>
              </a:rPr>
              <a:t>评定齿轮精度的可选用</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偏差项目</a:t>
            </a:r>
          </a:p>
        </p:txBody>
      </p:sp>
      <p:sp>
        <p:nvSpPr>
          <p:cNvPr id="17" name="矩形 4"/>
          <p:cNvSpPr>
            <a:spLocks noChangeArrowheads="1"/>
          </p:cNvSpPr>
          <p:nvPr/>
        </p:nvSpPr>
        <p:spPr bwMode="auto">
          <a:xfrm>
            <a:off x="397123" y="590708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10.3 </a:t>
            </a:r>
            <a:r>
              <a:rPr lang="zh-CN" altLang="en-US" b="1" dirty="0">
                <a:solidFill>
                  <a:schemeClr val="accent1">
                    <a:lumMod val="50000"/>
                  </a:schemeClr>
                </a:solidFill>
                <a:latin typeface="华文中宋" pitchFamily="2" charset="-122"/>
                <a:ea typeface="华文中宋" pitchFamily="2" charset="-122"/>
              </a:rPr>
              <a:t>圆柱齿轮精度设计</a:t>
            </a:r>
          </a:p>
        </p:txBody>
      </p:sp>
      <p:sp>
        <p:nvSpPr>
          <p:cNvPr id="18" name="矩形 4"/>
          <p:cNvSpPr>
            <a:spLocks noChangeArrowheads="1"/>
          </p:cNvSpPr>
          <p:nvPr/>
        </p:nvSpPr>
        <p:spPr bwMode="auto">
          <a:xfrm>
            <a:off x="4572000" y="749300"/>
            <a:ext cx="424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10.3.1 </a:t>
            </a:r>
            <a:r>
              <a:rPr lang="zh-CN" altLang="en-US" sz="2000">
                <a:latin typeface="华文中宋" pitchFamily="2" charset="-122"/>
                <a:ea typeface="华文中宋" pitchFamily="2" charset="-122"/>
              </a:rPr>
              <a:t>齿轮精度等级和必检的</a:t>
            </a:r>
            <a:endParaRPr lang="en-US" altLang="zh-CN" sz="2000">
              <a:latin typeface="华文中宋" pitchFamily="2" charset="-122"/>
              <a:ea typeface="华文中宋" pitchFamily="2" charset="-122"/>
            </a:endParaRPr>
          </a:p>
          <a:p>
            <a:r>
              <a:rPr lang="en-US" altLang="zh-CN" sz="2000">
                <a:latin typeface="华文中宋" pitchFamily="2" charset="-122"/>
                <a:ea typeface="华文中宋" pitchFamily="2" charset="-122"/>
              </a:rPr>
              <a:t>           </a:t>
            </a:r>
            <a:r>
              <a:rPr lang="zh-CN" altLang="en-US" sz="2000">
                <a:latin typeface="华文中宋" pitchFamily="2" charset="-122"/>
                <a:ea typeface="华文中宋" pitchFamily="2" charset="-122"/>
              </a:rPr>
              <a:t>偏差项目</a:t>
            </a:r>
          </a:p>
        </p:txBody>
      </p:sp>
      <p:sp>
        <p:nvSpPr>
          <p:cNvPr id="19" name="矩形 4"/>
          <p:cNvSpPr>
            <a:spLocks noChangeArrowheads="1"/>
          </p:cNvSpPr>
          <p:nvPr/>
        </p:nvSpPr>
        <p:spPr bwMode="auto">
          <a:xfrm>
            <a:off x="4643438" y="1371600"/>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10.3.2 </a:t>
            </a:r>
            <a:r>
              <a:rPr lang="zh-CN" altLang="en-US" sz="2000">
                <a:latin typeface="华文中宋" pitchFamily="2" charset="-122"/>
                <a:ea typeface="华文中宋" pitchFamily="2" charset="-122"/>
              </a:rPr>
              <a:t>最小侧隙和齿厚偏差的确定</a:t>
            </a:r>
          </a:p>
        </p:txBody>
      </p:sp>
      <p:sp>
        <p:nvSpPr>
          <p:cNvPr id="20" name="矩形 4"/>
          <p:cNvSpPr>
            <a:spLocks noChangeArrowheads="1"/>
          </p:cNvSpPr>
          <p:nvPr/>
        </p:nvSpPr>
        <p:spPr bwMode="auto">
          <a:xfrm>
            <a:off x="4643438" y="1724025"/>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10.3.3 </a:t>
            </a:r>
            <a:r>
              <a:rPr lang="zh-CN" altLang="en-US" sz="2000">
                <a:latin typeface="华文中宋" pitchFamily="2" charset="-122"/>
                <a:ea typeface="华文中宋" pitchFamily="2" charset="-122"/>
              </a:rPr>
              <a:t>齿轮副和齿坯精度的确定</a:t>
            </a:r>
          </a:p>
        </p:txBody>
      </p:sp>
      <p:sp>
        <p:nvSpPr>
          <p:cNvPr id="21" name="矩形 4"/>
          <p:cNvSpPr>
            <a:spLocks noChangeArrowheads="1"/>
          </p:cNvSpPr>
          <p:nvPr/>
        </p:nvSpPr>
        <p:spPr bwMode="auto">
          <a:xfrm>
            <a:off x="4643438" y="2052638"/>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10.3.4 </a:t>
            </a:r>
            <a:r>
              <a:rPr lang="zh-CN" altLang="en-US" sz="2000">
                <a:latin typeface="华文中宋" pitchFamily="2" charset="-122"/>
                <a:ea typeface="华文中宋" pitchFamily="2" charset="-122"/>
              </a:rPr>
              <a:t>齿轮精度设计的示例</a:t>
            </a:r>
          </a:p>
        </p:txBody>
      </p:sp>
      <p:sp>
        <p:nvSpPr>
          <p:cNvPr id="22" name="矩形 4"/>
          <p:cNvSpPr>
            <a:spLocks noChangeArrowheads="1"/>
          </p:cNvSpPr>
          <p:nvPr/>
        </p:nvSpPr>
        <p:spPr bwMode="auto">
          <a:xfrm>
            <a:off x="4284663" y="2451100"/>
            <a:ext cx="4248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10.4 </a:t>
            </a:r>
            <a:r>
              <a:rPr lang="zh-CN" altLang="en-US" b="1" dirty="0">
                <a:solidFill>
                  <a:schemeClr val="accent1">
                    <a:lumMod val="50000"/>
                  </a:schemeClr>
                </a:solidFill>
                <a:latin typeface="华文中宋" pitchFamily="2" charset="-122"/>
                <a:ea typeface="华文中宋" pitchFamily="2" charset="-122"/>
              </a:rPr>
              <a:t>齿轮</a:t>
            </a:r>
            <a:r>
              <a:rPr lang="zh-CN" altLang="en-US" b="1" dirty="0" smtClean="0">
                <a:solidFill>
                  <a:schemeClr val="accent1">
                    <a:lumMod val="50000"/>
                  </a:schemeClr>
                </a:solidFill>
                <a:latin typeface="华文中宋" pitchFamily="2" charset="-122"/>
                <a:ea typeface="华文中宋" pitchFamily="2" charset="-122"/>
              </a:rPr>
              <a:t>精度检测</a:t>
            </a:r>
            <a:endParaRPr lang="zh-CN" altLang="en-US" b="1" dirty="0">
              <a:solidFill>
                <a:schemeClr val="accent1">
                  <a:lumMod val="50000"/>
                </a:schemeClr>
              </a:solidFill>
              <a:latin typeface="华文中宋" pitchFamily="2" charset="-122"/>
              <a:ea typeface="华文中宋" pitchFamily="2" charset="-122"/>
            </a:endParaRPr>
          </a:p>
        </p:txBody>
      </p:sp>
      <p:sp>
        <p:nvSpPr>
          <p:cNvPr id="23" name="矩形 4"/>
          <p:cNvSpPr>
            <a:spLocks noChangeArrowheads="1"/>
          </p:cNvSpPr>
          <p:nvPr/>
        </p:nvSpPr>
        <p:spPr bwMode="auto">
          <a:xfrm>
            <a:off x="4716463" y="2882900"/>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10.4.1 </a:t>
            </a:r>
            <a:r>
              <a:rPr lang="zh-CN" altLang="en-US" sz="2000">
                <a:latin typeface="华文中宋" pitchFamily="2" charset="-122"/>
                <a:ea typeface="华文中宋" pitchFamily="2" charset="-122"/>
              </a:rPr>
              <a:t>齿轮径向跳动的测量</a:t>
            </a:r>
          </a:p>
        </p:txBody>
      </p:sp>
      <p:sp>
        <p:nvSpPr>
          <p:cNvPr id="24" name="矩形 4"/>
          <p:cNvSpPr>
            <a:spLocks noChangeArrowheads="1"/>
          </p:cNvSpPr>
          <p:nvPr/>
        </p:nvSpPr>
        <p:spPr bwMode="auto">
          <a:xfrm>
            <a:off x="4716463" y="32432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10.4.2 </a:t>
            </a:r>
            <a:r>
              <a:rPr lang="zh-CN" altLang="en-US" sz="2000">
                <a:latin typeface="华文中宋" pitchFamily="2" charset="-122"/>
                <a:ea typeface="华文中宋" pitchFamily="2" charset="-122"/>
              </a:rPr>
              <a:t>齿距的测量</a:t>
            </a:r>
          </a:p>
        </p:txBody>
      </p:sp>
      <p:sp>
        <p:nvSpPr>
          <p:cNvPr id="25" name="矩形 4"/>
          <p:cNvSpPr>
            <a:spLocks noChangeArrowheads="1"/>
          </p:cNvSpPr>
          <p:nvPr/>
        </p:nvSpPr>
        <p:spPr bwMode="auto">
          <a:xfrm>
            <a:off x="4716463" y="3617913"/>
            <a:ext cx="42481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10.4.3 </a:t>
            </a:r>
            <a:r>
              <a:rPr lang="zh-CN" altLang="en-US" sz="2000">
                <a:latin typeface="华文中宋" pitchFamily="2" charset="-122"/>
                <a:ea typeface="华文中宋" pitchFamily="2" charset="-122"/>
              </a:rPr>
              <a:t>齿廓偏差的测量</a:t>
            </a:r>
          </a:p>
        </p:txBody>
      </p:sp>
      <p:sp>
        <p:nvSpPr>
          <p:cNvPr id="26" name="矩形 4"/>
          <p:cNvSpPr>
            <a:spLocks noChangeArrowheads="1"/>
          </p:cNvSpPr>
          <p:nvPr/>
        </p:nvSpPr>
        <p:spPr bwMode="auto">
          <a:xfrm>
            <a:off x="4705350" y="3962400"/>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10.4.4 </a:t>
            </a:r>
            <a:r>
              <a:rPr lang="zh-CN" altLang="en-US" sz="2000">
                <a:latin typeface="华文中宋" pitchFamily="2" charset="-122"/>
                <a:ea typeface="华文中宋" pitchFamily="2" charset="-122"/>
              </a:rPr>
              <a:t>齿向和螺旋线偏差的测量</a:t>
            </a:r>
          </a:p>
        </p:txBody>
      </p:sp>
      <p:sp>
        <p:nvSpPr>
          <p:cNvPr id="27" name="矩形 4"/>
          <p:cNvSpPr>
            <a:spLocks noChangeArrowheads="1"/>
          </p:cNvSpPr>
          <p:nvPr/>
        </p:nvSpPr>
        <p:spPr bwMode="auto">
          <a:xfrm>
            <a:off x="4716463" y="43227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10.4.5 </a:t>
            </a:r>
            <a:r>
              <a:rPr lang="zh-CN" altLang="en-US" sz="2000">
                <a:latin typeface="华文中宋" pitchFamily="2" charset="-122"/>
                <a:ea typeface="华文中宋" pitchFamily="2" charset="-122"/>
              </a:rPr>
              <a:t>公法线长度的测量</a:t>
            </a:r>
          </a:p>
        </p:txBody>
      </p:sp>
      <p:sp>
        <p:nvSpPr>
          <p:cNvPr id="28" name="矩形 4"/>
          <p:cNvSpPr>
            <a:spLocks noChangeArrowheads="1"/>
          </p:cNvSpPr>
          <p:nvPr/>
        </p:nvSpPr>
        <p:spPr bwMode="auto">
          <a:xfrm>
            <a:off x="4716463" y="4683125"/>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10.4.6 </a:t>
            </a:r>
            <a:r>
              <a:rPr lang="zh-CN" altLang="en-US" sz="2000">
                <a:latin typeface="华文中宋" pitchFamily="2" charset="-122"/>
                <a:ea typeface="华文中宋" pitchFamily="2" charset="-122"/>
              </a:rPr>
              <a:t>齿厚的测量</a:t>
            </a:r>
          </a:p>
        </p:txBody>
      </p:sp>
      <p:sp>
        <p:nvSpPr>
          <p:cNvPr id="29" name="矩形 4"/>
          <p:cNvSpPr>
            <a:spLocks noChangeArrowheads="1"/>
          </p:cNvSpPr>
          <p:nvPr/>
        </p:nvSpPr>
        <p:spPr bwMode="auto">
          <a:xfrm>
            <a:off x="4740275" y="5035550"/>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10.4.7 </a:t>
            </a:r>
            <a:r>
              <a:rPr lang="zh-CN" altLang="en-US" sz="2000">
                <a:latin typeface="华文中宋" pitchFamily="2" charset="-122"/>
                <a:ea typeface="华文中宋" pitchFamily="2" charset="-122"/>
              </a:rPr>
              <a:t>单面啮合综合测量</a:t>
            </a:r>
          </a:p>
        </p:txBody>
      </p:sp>
      <p:sp>
        <p:nvSpPr>
          <p:cNvPr id="30" name="矩形 4"/>
          <p:cNvSpPr>
            <a:spLocks noChangeArrowheads="1"/>
          </p:cNvSpPr>
          <p:nvPr/>
        </p:nvSpPr>
        <p:spPr bwMode="auto">
          <a:xfrm>
            <a:off x="4740275" y="5402263"/>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华文中宋" pitchFamily="2" charset="-122"/>
                <a:ea typeface="华文中宋" pitchFamily="2" charset="-122"/>
              </a:rPr>
              <a:t>10.4.8 </a:t>
            </a:r>
            <a:r>
              <a:rPr lang="zh-CN" altLang="en-US" sz="2000">
                <a:latin typeface="华文中宋" pitchFamily="2" charset="-122"/>
                <a:ea typeface="华文中宋" pitchFamily="2" charset="-122"/>
              </a:rPr>
              <a:t>双面啮合综合测量</a:t>
            </a:r>
          </a:p>
        </p:txBody>
      </p:sp>
      <p:sp>
        <p:nvSpPr>
          <p:cNvPr id="31" name="矩形 4"/>
          <p:cNvSpPr>
            <a:spLocks noChangeArrowheads="1"/>
          </p:cNvSpPr>
          <p:nvPr/>
        </p:nvSpPr>
        <p:spPr bwMode="auto">
          <a:xfrm>
            <a:off x="4427538" y="580548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a:solidFill>
                  <a:schemeClr val="accent1">
                    <a:lumMod val="50000"/>
                  </a:schemeClr>
                </a:solidFill>
                <a:latin typeface="华文中宋" pitchFamily="2" charset="-122"/>
                <a:ea typeface="华文中宋" pitchFamily="2" charset="-122"/>
              </a:rPr>
              <a:t>习   题   十</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75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75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750"/>
                                        <p:tgtEl>
                                          <p:spTgt spid="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75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175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1750"/>
                                        <p:tgtEl>
                                          <p:spTgt spid="1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175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1750"/>
                                        <p:tgtEl>
                                          <p:spTgt spid="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1750"/>
                                        <p:tgtEl>
                                          <p:spTgt spid="1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1750"/>
                                        <p:tgtEl>
                                          <p:spTgt spid="1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1750"/>
                                        <p:tgtEl>
                                          <p:spTgt spid="18"/>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1750"/>
                                        <p:tgtEl>
                                          <p:spTgt spid="1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750"/>
                                        <p:tgtEl>
                                          <p:spTgt spid="2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1750"/>
                                        <p:tgtEl>
                                          <p:spTgt spid="2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1750"/>
                                        <p:tgtEl>
                                          <p:spTgt spid="22"/>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left)">
                                      <p:cBhvr>
                                        <p:cTn id="92" dur="1750"/>
                                        <p:tgtEl>
                                          <p:spTgt spid="2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1750"/>
                                        <p:tgtEl>
                                          <p:spTgt spid="24"/>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left)">
                                      <p:cBhvr>
                                        <p:cTn id="102" dur="1750"/>
                                        <p:tgtEl>
                                          <p:spTgt spid="25"/>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ipe(left)">
                                      <p:cBhvr>
                                        <p:cTn id="107" dur="1750"/>
                                        <p:tgtEl>
                                          <p:spTgt spid="26"/>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1750"/>
                                        <p:tgtEl>
                                          <p:spTgt spid="27"/>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wipe(left)">
                                      <p:cBhvr>
                                        <p:cTn id="117" dur="1750"/>
                                        <p:tgtEl>
                                          <p:spTgt spid="28"/>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wipe(left)">
                                      <p:cBhvr>
                                        <p:cTn id="122" dur="1750"/>
                                        <p:tgtEl>
                                          <p:spTgt spid="29"/>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wipe(left)">
                                      <p:cBhvr>
                                        <p:cTn id="127" dur="1750"/>
                                        <p:tgtEl>
                                          <p:spTgt spid="30"/>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1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6F2AE7D-AA9C-4400-A0EA-0BE3D1EF6719}" type="slidenum">
              <a:rPr kumimoji="0" lang="zh-CN" altLang="en-US" smtClean="0"/>
              <a:pPr eaLnBrk="1" hangingPunct="1"/>
              <a:t>22</a:t>
            </a:fld>
            <a:endParaRPr kumimoji="0" lang="en-US" altLang="zh-CN" smtClean="0"/>
          </a:p>
        </p:txBody>
      </p:sp>
      <p:sp>
        <p:nvSpPr>
          <p:cNvPr id="5" name="矩形 4"/>
          <p:cNvSpPr>
            <a:spLocks noChangeArrowheads="1"/>
          </p:cNvSpPr>
          <p:nvPr/>
        </p:nvSpPr>
        <p:spPr bwMode="auto">
          <a:xfrm>
            <a:off x="323528" y="1154906"/>
            <a:ext cx="4103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11.1 </a:t>
            </a:r>
            <a:r>
              <a:rPr lang="zh-CN" altLang="en-US" b="1" dirty="0">
                <a:solidFill>
                  <a:schemeClr val="accent1">
                    <a:lumMod val="50000"/>
                  </a:schemeClr>
                </a:solidFill>
                <a:latin typeface="华文中宋" pitchFamily="2" charset="-122"/>
                <a:ea typeface="华文中宋" pitchFamily="2" charset="-122"/>
              </a:rPr>
              <a:t>尺寸链的基本概念</a:t>
            </a:r>
          </a:p>
        </p:txBody>
      </p:sp>
      <p:sp>
        <p:nvSpPr>
          <p:cNvPr id="6" name="矩形 5"/>
          <p:cNvSpPr>
            <a:spLocks noChangeArrowheads="1"/>
          </p:cNvSpPr>
          <p:nvPr/>
        </p:nvSpPr>
        <p:spPr bwMode="auto">
          <a:xfrm>
            <a:off x="683890" y="1586706"/>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11.1.1 </a:t>
            </a:r>
            <a:r>
              <a:rPr lang="zh-CN" altLang="en-US" dirty="0">
                <a:latin typeface="华文中宋" pitchFamily="2" charset="-122"/>
                <a:ea typeface="华文中宋" pitchFamily="2" charset="-122"/>
              </a:rPr>
              <a:t>尺寸链的定义和特征</a:t>
            </a:r>
          </a:p>
        </p:txBody>
      </p:sp>
      <p:sp>
        <p:nvSpPr>
          <p:cNvPr id="8" name="矩形 7"/>
          <p:cNvSpPr>
            <a:spLocks noChangeArrowheads="1"/>
          </p:cNvSpPr>
          <p:nvPr/>
        </p:nvSpPr>
        <p:spPr bwMode="auto">
          <a:xfrm>
            <a:off x="1536700" y="519113"/>
            <a:ext cx="6780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11 </a:t>
            </a:r>
            <a:r>
              <a:rPr lang="zh-CN" altLang="en-US" b="1">
                <a:latin typeface="华文中宋" pitchFamily="2" charset="-122"/>
                <a:ea typeface="华文中宋" pitchFamily="2" charset="-122"/>
              </a:rPr>
              <a:t>章  尺寸链的精度设计基础</a:t>
            </a:r>
          </a:p>
        </p:txBody>
      </p:sp>
      <p:sp>
        <p:nvSpPr>
          <p:cNvPr id="9" name="矩形 4"/>
          <p:cNvSpPr>
            <a:spLocks noChangeArrowheads="1"/>
          </p:cNvSpPr>
          <p:nvPr/>
        </p:nvSpPr>
        <p:spPr bwMode="auto">
          <a:xfrm>
            <a:off x="323528" y="3369469"/>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11.2 </a:t>
            </a:r>
            <a:r>
              <a:rPr lang="zh-CN" altLang="en-US" b="1">
                <a:solidFill>
                  <a:schemeClr val="accent1">
                    <a:lumMod val="50000"/>
                  </a:schemeClr>
                </a:solidFill>
                <a:latin typeface="华文中宋" pitchFamily="2" charset="-122"/>
                <a:ea typeface="华文中宋" pitchFamily="2" charset="-122"/>
              </a:rPr>
              <a:t>用极值法</a:t>
            </a:r>
            <a:r>
              <a:rPr lang="en-US" altLang="zh-CN" b="1" dirty="0">
                <a:solidFill>
                  <a:schemeClr val="accent1">
                    <a:lumMod val="50000"/>
                  </a:schemeClr>
                </a:solidFill>
                <a:latin typeface="华文中宋" pitchFamily="2" charset="-122"/>
                <a:ea typeface="华文中宋" pitchFamily="2" charset="-122"/>
              </a:rPr>
              <a:t>(</a:t>
            </a:r>
            <a:r>
              <a:rPr lang="zh-CN" altLang="en-US" b="1">
                <a:solidFill>
                  <a:schemeClr val="accent1">
                    <a:lumMod val="50000"/>
                  </a:schemeClr>
                </a:solidFill>
                <a:latin typeface="华文中宋" pitchFamily="2" charset="-122"/>
                <a:ea typeface="华文中宋" pitchFamily="2" charset="-122"/>
              </a:rPr>
              <a:t>完全互换法</a:t>
            </a:r>
            <a:r>
              <a:rPr lang="en-US" altLang="zh-CN" b="1" dirty="0">
                <a:solidFill>
                  <a:schemeClr val="accent1">
                    <a:lumMod val="50000"/>
                  </a:schemeClr>
                </a:solidFill>
                <a:latin typeface="华文中宋" pitchFamily="2" charset="-122"/>
                <a:ea typeface="华文中宋" pitchFamily="2" charset="-122"/>
              </a:rPr>
              <a:t>)</a:t>
            </a: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a:solidFill>
                  <a:schemeClr val="accent1">
                    <a:lumMod val="50000"/>
                  </a:schemeClr>
                </a:solidFill>
                <a:latin typeface="华文中宋" pitchFamily="2" charset="-122"/>
                <a:ea typeface="华文中宋" pitchFamily="2" charset="-122"/>
              </a:rPr>
              <a:t>计算尺寸链</a:t>
            </a:r>
          </a:p>
        </p:txBody>
      </p:sp>
      <p:sp>
        <p:nvSpPr>
          <p:cNvPr id="10" name="矩形 9"/>
          <p:cNvSpPr>
            <a:spLocks noChangeArrowheads="1"/>
          </p:cNvSpPr>
          <p:nvPr/>
        </p:nvSpPr>
        <p:spPr bwMode="auto">
          <a:xfrm>
            <a:off x="683890" y="2077244"/>
            <a:ext cx="4248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11.1.2 </a:t>
            </a:r>
            <a:r>
              <a:rPr lang="zh-CN" altLang="en-US" dirty="0">
                <a:latin typeface="华文中宋" pitchFamily="2" charset="-122"/>
                <a:ea typeface="华文中宋" pitchFamily="2" charset="-122"/>
              </a:rPr>
              <a:t>尺寸链的组成和分类</a:t>
            </a:r>
          </a:p>
        </p:txBody>
      </p:sp>
      <p:sp>
        <p:nvSpPr>
          <p:cNvPr id="11" name="矩形 10"/>
          <p:cNvSpPr>
            <a:spLocks noChangeArrowheads="1"/>
          </p:cNvSpPr>
          <p:nvPr/>
        </p:nvSpPr>
        <p:spPr bwMode="auto">
          <a:xfrm>
            <a:off x="683890" y="2497931"/>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11.1.3 </a:t>
            </a:r>
            <a:r>
              <a:rPr lang="zh-CN" altLang="en-US">
                <a:latin typeface="华文中宋" pitchFamily="2" charset="-122"/>
                <a:ea typeface="华文中宋" pitchFamily="2" charset="-122"/>
              </a:rPr>
              <a:t>尺寸链图及其画法</a:t>
            </a:r>
          </a:p>
        </p:txBody>
      </p:sp>
      <p:sp>
        <p:nvSpPr>
          <p:cNvPr id="12" name="矩形 11"/>
          <p:cNvSpPr>
            <a:spLocks noChangeArrowheads="1"/>
          </p:cNvSpPr>
          <p:nvPr/>
        </p:nvSpPr>
        <p:spPr bwMode="auto">
          <a:xfrm>
            <a:off x="683890" y="2907506"/>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11.1.4 </a:t>
            </a:r>
            <a:r>
              <a:rPr lang="zh-CN" altLang="en-US">
                <a:latin typeface="华文中宋" pitchFamily="2" charset="-122"/>
                <a:ea typeface="华文中宋" pitchFamily="2" charset="-122"/>
              </a:rPr>
              <a:t>尺寸链的计算</a:t>
            </a:r>
          </a:p>
        </p:txBody>
      </p:sp>
      <p:sp>
        <p:nvSpPr>
          <p:cNvPr id="13" name="矩形 4"/>
          <p:cNvSpPr>
            <a:spLocks noChangeArrowheads="1"/>
          </p:cNvSpPr>
          <p:nvPr/>
        </p:nvSpPr>
        <p:spPr bwMode="auto">
          <a:xfrm>
            <a:off x="683890" y="4106863"/>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11.2.1 </a:t>
            </a:r>
            <a:r>
              <a:rPr lang="zh-CN" altLang="en-US">
                <a:latin typeface="华文中宋" pitchFamily="2" charset="-122"/>
                <a:ea typeface="华文中宋" pitchFamily="2" charset="-122"/>
              </a:rPr>
              <a:t>极值法计算尺寸链的</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基本步骤和计算公式</a:t>
            </a:r>
          </a:p>
        </p:txBody>
      </p:sp>
      <p:sp>
        <p:nvSpPr>
          <p:cNvPr id="14" name="矩形 4"/>
          <p:cNvSpPr>
            <a:spLocks noChangeArrowheads="1"/>
          </p:cNvSpPr>
          <p:nvPr/>
        </p:nvSpPr>
        <p:spPr bwMode="auto">
          <a:xfrm>
            <a:off x="683890" y="4899025"/>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11.2.2 </a:t>
            </a:r>
            <a:r>
              <a:rPr lang="zh-CN" altLang="en-US">
                <a:latin typeface="华文中宋" pitchFamily="2" charset="-122"/>
                <a:ea typeface="华文中宋" pitchFamily="2" charset="-122"/>
              </a:rPr>
              <a:t>正计算（校核计算）</a:t>
            </a:r>
          </a:p>
        </p:txBody>
      </p:sp>
      <p:sp>
        <p:nvSpPr>
          <p:cNvPr id="15" name="矩形 4"/>
          <p:cNvSpPr>
            <a:spLocks noChangeArrowheads="1"/>
          </p:cNvSpPr>
          <p:nvPr/>
        </p:nvSpPr>
        <p:spPr bwMode="auto">
          <a:xfrm>
            <a:off x="683890" y="5334000"/>
            <a:ext cx="4248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11.2.3 </a:t>
            </a:r>
            <a:r>
              <a:rPr lang="zh-CN" altLang="en-US">
                <a:latin typeface="华文中宋" pitchFamily="2" charset="-122"/>
                <a:ea typeface="华文中宋" pitchFamily="2" charset="-122"/>
              </a:rPr>
              <a:t>中间计算（工艺尺</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寸计算）</a:t>
            </a:r>
          </a:p>
        </p:txBody>
      </p:sp>
      <p:sp>
        <p:nvSpPr>
          <p:cNvPr id="16" name="矩形 4"/>
          <p:cNvSpPr>
            <a:spLocks noChangeArrowheads="1"/>
          </p:cNvSpPr>
          <p:nvPr/>
        </p:nvSpPr>
        <p:spPr bwMode="auto">
          <a:xfrm>
            <a:off x="5040313" y="1173163"/>
            <a:ext cx="3995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11.2.4 </a:t>
            </a:r>
            <a:r>
              <a:rPr lang="zh-CN" altLang="en-US">
                <a:latin typeface="华文中宋" pitchFamily="2" charset="-122"/>
                <a:ea typeface="华文中宋" pitchFamily="2" charset="-122"/>
              </a:rPr>
              <a:t>反计算（设计计算）</a:t>
            </a:r>
          </a:p>
        </p:txBody>
      </p:sp>
      <p:sp>
        <p:nvSpPr>
          <p:cNvPr id="17" name="矩形 4"/>
          <p:cNvSpPr>
            <a:spLocks noChangeArrowheads="1"/>
          </p:cNvSpPr>
          <p:nvPr/>
        </p:nvSpPr>
        <p:spPr bwMode="auto">
          <a:xfrm>
            <a:off x="4643438" y="1589088"/>
            <a:ext cx="4321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11.3 </a:t>
            </a:r>
            <a:r>
              <a:rPr lang="zh-CN" altLang="en-US" b="1" dirty="0">
                <a:solidFill>
                  <a:schemeClr val="accent1">
                    <a:lumMod val="50000"/>
                  </a:schemeClr>
                </a:solidFill>
                <a:latin typeface="华文中宋" pitchFamily="2" charset="-122"/>
                <a:ea typeface="华文中宋" pitchFamily="2" charset="-122"/>
              </a:rPr>
              <a:t>用概率法（大数互换性）</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计算尺寸链</a:t>
            </a:r>
          </a:p>
        </p:txBody>
      </p:sp>
      <p:sp>
        <p:nvSpPr>
          <p:cNvPr id="18" name="矩形 4"/>
          <p:cNvSpPr>
            <a:spLocks noChangeArrowheads="1"/>
          </p:cNvSpPr>
          <p:nvPr/>
        </p:nvSpPr>
        <p:spPr bwMode="auto">
          <a:xfrm>
            <a:off x="5040313" y="2414588"/>
            <a:ext cx="3959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11.3.1 </a:t>
            </a:r>
            <a:r>
              <a:rPr lang="zh-CN" altLang="en-US">
                <a:latin typeface="华文中宋" pitchFamily="2" charset="-122"/>
                <a:ea typeface="华文中宋" pitchFamily="2" charset="-122"/>
              </a:rPr>
              <a:t>概率法计算尺寸链</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的基本步骤和计算</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公式</a:t>
            </a:r>
          </a:p>
        </p:txBody>
      </p:sp>
      <p:sp>
        <p:nvSpPr>
          <p:cNvPr id="19" name="矩形 4"/>
          <p:cNvSpPr>
            <a:spLocks noChangeArrowheads="1"/>
          </p:cNvSpPr>
          <p:nvPr/>
        </p:nvSpPr>
        <p:spPr bwMode="auto">
          <a:xfrm>
            <a:off x="5040313" y="3554413"/>
            <a:ext cx="3959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11.3.2 </a:t>
            </a:r>
            <a:r>
              <a:rPr lang="zh-CN" altLang="en-US">
                <a:latin typeface="华文中宋" pitchFamily="2" charset="-122"/>
                <a:ea typeface="华文中宋" pitchFamily="2" charset="-122"/>
              </a:rPr>
              <a:t>正计算（校核计算）</a:t>
            </a:r>
          </a:p>
        </p:txBody>
      </p:sp>
      <p:sp>
        <p:nvSpPr>
          <p:cNvPr id="20" name="矩形 4"/>
          <p:cNvSpPr>
            <a:spLocks noChangeArrowheads="1"/>
          </p:cNvSpPr>
          <p:nvPr/>
        </p:nvSpPr>
        <p:spPr bwMode="auto">
          <a:xfrm>
            <a:off x="5040313" y="4071938"/>
            <a:ext cx="39592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11.3.3 </a:t>
            </a:r>
            <a:r>
              <a:rPr lang="zh-CN" altLang="en-US">
                <a:latin typeface="华文中宋" pitchFamily="2" charset="-122"/>
                <a:ea typeface="华文中宋" pitchFamily="2" charset="-122"/>
              </a:rPr>
              <a:t>中间计算（工艺</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尺寸计算）</a:t>
            </a:r>
          </a:p>
        </p:txBody>
      </p:sp>
      <p:sp>
        <p:nvSpPr>
          <p:cNvPr id="21" name="矩形 4"/>
          <p:cNvSpPr>
            <a:spLocks noChangeArrowheads="1"/>
          </p:cNvSpPr>
          <p:nvPr/>
        </p:nvSpPr>
        <p:spPr bwMode="auto">
          <a:xfrm>
            <a:off x="5040313" y="4860925"/>
            <a:ext cx="3959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11.3.4 </a:t>
            </a:r>
            <a:r>
              <a:rPr lang="zh-CN" altLang="en-US">
                <a:latin typeface="华文中宋" pitchFamily="2" charset="-122"/>
                <a:ea typeface="华文中宋" pitchFamily="2" charset="-122"/>
              </a:rPr>
              <a:t>反计算（设计计算）</a:t>
            </a:r>
          </a:p>
        </p:txBody>
      </p:sp>
      <p:sp>
        <p:nvSpPr>
          <p:cNvPr id="22" name="矩形 4"/>
          <p:cNvSpPr>
            <a:spLocks noChangeArrowheads="1"/>
          </p:cNvSpPr>
          <p:nvPr/>
        </p:nvSpPr>
        <p:spPr bwMode="auto">
          <a:xfrm>
            <a:off x="4643438" y="5330825"/>
            <a:ext cx="3960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a:t>
            </a:r>
            <a:r>
              <a:rPr lang="zh-CN" altLang="en-US" b="1" dirty="0" smtClean="0">
                <a:solidFill>
                  <a:schemeClr val="accent1">
                    <a:lumMod val="50000"/>
                  </a:schemeClr>
                </a:solidFill>
                <a:latin typeface="华文中宋" pitchFamily="2" charset="-122"/>
                <a:ea typeface="华文中宋" pitchFamily="2" charset="-122"/>
              </a:rPr>
              <a:t>十  </a:t>
            </a:r>
            <a:r>
              <a:rPr lang="zh-CN" altLang="en-US" b="1" dirty="0">
                <a:solidFill>
                  <a:schemeClr val="accent1">
                    <a:lumMod val="50000"/>
                  </a:schemeClr>
                </a:solidFill>
                <a:latin typeface="华文中宋" pitchFamily="2" charset="-122"/>
                <a:ea typeface="华文中宋" pitchFamily="2" charset="-122"/>
              </a:rPr>
              <a:t>一</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75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75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75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175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175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75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75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1750"/>
                                        <p:tgtEl>
                                          <p:spTgt spid="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1750"/>
                                        <p:tgtEl>
                                          <p:spTgt spid="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left)">
                                      <p:cBhvr>
                                        <p:cTn id="62" dur="1750"/>
                                        <p:tgtEl>
                                          <p:spTgt spid="1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1750"/>
                                        <p:tgtEl>
                                          <p:spTgt spid="18"/>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1750"/>
                                        <p:tgtEl>
                                          <p:spTgt spid="1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750"/>
                                        <p:tgtEl>
                                          <p:spTgt spid="20"/>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1750"/>
                                        <p:tgtEl>
                                          <p:spTgt spid="21"/>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1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02E8822-CD99-4948-BECB-298B5682121A}" type="slidenum">
              <a:rPr kumimoji="0" lang="zh-CN" altLang="en-US" smtClean="0"/>
              <a:pPr eaLnBrk="1" hangingPunct="1"/>
              <a:t>23</a:t>
            </a:fld>
            <a:endParaRPr kumimoji="0" lang="en-US" altLang="zh-CN" smtClean="0"/>
          </a:p>
        </p:txBody>
      </p:sp>
      <p:sp>
        <p:nvSpPr>
          <p:cNvPr id="5" name="矩形 4"/>
          <p:cNvSpPr>
            <a:spLocks noChangeArrowheads="1"/>
          </p:cNvSpPr>
          <p:nvPr/>
        </p:nvSpPr>
        <p:spPr bwMode="auto">
          <a:xfrm>
            <a:off x="252090" y="1785293"/>
            <a:ext cx="4103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12.1 </a:t>
            </a:r>
            <a:r>
              <a:rPr lang="zh-CN" altLang="en-US" b="1" dirty="0">
                <a:solidFill>
                  <a:schemeClr val="accent1">
                    <a:lumMod val="50000"/>
                  </a:schemeClr>
                </a:solidFill>
                <a:latin typeface="华文中宋" pitchFamily="2" charset="-122"/>
                <a:ea typeface="华文中宋" pitchFamily="2" charset="-122"/>
              </a:rPr>
              <a:t>典型零件的精度设计</a:t>
            </a:r>
          </a:p>
        </p:txBody>
      </p:sp>
      <p:sp>
        <p:nvSpPr>
          <p:cNvPr id="6" name="矩形 5"/>
          <p:cNvSpPr>
            <a:spLocks noChangeArrowheads="1"/>
          </p:cNvSpPr>
          <p:nvPr/>
        </p:nvSpPr>
        <p:spPr bwMode="auto">
          <a:xfrm>
            <a:off x="683890" y="2217093"/>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12.1.1 </a:t>
            </a:r>
            <a:r>
              <a:rPr lang="zh-CN" altLang="en-US">
                <a:latin typeface="华文中宋" pitchFamily="2" charset="-122"/>
                <a:ea typeface="华文中宋" pitchFamily="2" charset="-122"/>
              </a:rPr>
              <a:t>齿轮的精度设计</a:t>
            </a:r>
          </a:p>
        </p:txBody>
      </p:sp>
      <p:sp>
        <p:nvSpPr>
          <p:cNvPr id="7" name="矩形 6"/>
          <p:cNvSpPr>
            <a:spLocks noChangeArrowheads="1"/>
          </p:cNvSpPr>
          <p:nvPr/>
        </p:nvSpPr>
        <p:spPr bwMode="auto">
          <a:xfrm>
            <a:off x="1187624" y="1022821"/>
            <a:ext cx="67802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latin typeface="华文中宋" pitchFamily="2" charset="-122"/>
                <a:ea typeface="华文中宋" pitchFamily="2" charset="-122"/>
              </a:rPr>
              <a:t>第 </a:t>
            </a:r>
            <a:r>
              <a:rPr lang="en-US" altLang="zh-CN" b="1">
                <a:latin typeface="华文中宋" pitchFamily="2" charset="-122"/>
                <a:ea typeface="华文中宋" pitchFamily="2" charset="-122"/>
              </a:rPr>
              <a:t>12 </a:t>
            </a:r>
            <a:r>
              <a:rPr lang="zh-CN" altLang="en-US" b="1">
                <a:latin typeface="华文中宋" pitchFamily="2" charset="-122"/>
                <a:ea typeface="华文中宋" pitchFamily="2" charset="-122"/>
              </a:rPr>
              <a:t>章  机械零件的精度设计</a:t>
            </a:r>
          </a:p>
        </p:txBody>
      </p:sp>
      <p:sp>
        <p:nvSpPr>
          <p:cNvPr id="8" name="矩形 7"/>
          <p:cNvSpPr>
            <a:spLocks noChangeArrowheads="1"/>
          </p:cNvSpPr>
          <p:nvPr/>
        </p:nvSpPr>
        <p:spPr bwMode="auto">
          <a:xfrm>
            <a:off x="683890" y="2707630"/>
            <a:ext cx="4248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12.1.2 </a:t>
            </a:r>
            <a:r>
              <a:rPr lang="zh-CN" altLang="en-US">
                <a:latin typeface="华文中宋" pitchFamily="2" charset="-122"/>
                <a:ea typeface="华文中宋" pitchFamily="2" charset="-122"/>
              </a:rPr>
              <a:t>轴的精度设计</a:t>
            </a:r>
          </a:p>
        </p:txBody>
      </p:sp>
      <p:sp>
        <p:nvSpPr>
          <p:cNvPr id="9" name="矩形 4"/>
          <p:cNvSpPr>
            <a:spLocks noChangeArrowheads="1"/>
          </p:cNvSpPr>
          <p:nvPr/>
        </p:nvSpPr>
        <p:spPr bwMode="auto">
          <a:xfrm>
            <a:off x="4643438" y="4365625"/>
            <a:ext cx="3960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b="1" dirty="0">
                <a:solidFill>
                  <a:schemeClr val="accent1">
                    <a:lumMod val="50000"/>
                  </a:schemeClr>
                </a:solidFill>
                <a:latin typeface="华文中宋" pitchFamily="2" charset="-122"/>
                <a:ea typeface="华文中宋" pitchFamily="2" charset="-122"/>
              </a:rPr>
              <a:t>习  题  十  二</a:t>
            </a:r>
          </a:p>
        </p:txBody>
      </p:sp>
      <p:sp>
        <p:nvSpPr>
          <p:cNvPr id="10" name="矩形 9"/>
          <p:cNvSpPr>
            <a:spLocks noChangeArrowheads="1"/>
          </p:cNvSpPr>
          <p:nvPr/>
        </p:nvSpPr>
        <p:spPr bwMode="auto">
          <a:xfrm>
            <a:off x="683890" y="3225155"/>
            <a:ext cx="4248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12.1.3 </a:t>
            </a:r>
            <a:r>
              <a:rPr lang="zh-CN" altLang="en-US">
                <a:latin typeface="华文中宋" pitchFamily="2" charset="-122"/>
                <a:ea typeface="华文中宋" pitchFamily="2" charset="-122"/>
              </a:rPr>
              <a:t>箱体的精度设计</a:t>
            </a:r>
          </a:p>
        </p:txBody>
      </p:sp>
      <p:sp>
        <p:nvSpPr>
          <p:cNvPr id="11" name="矩形 10"/>
          <p:cNvSpPr>
            <a:spLocks noChangeArrowheads="1"/>
          </p:cNvSpPr>
          <p:nvPr/>
        </p:nvSpPr>
        <p:spPr bwMode="auto">
          <a:xfrm>
            <a:off x="683890" y="3687118"/>
            <a:ext cx="4248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12.1.4 </a:t>
            </a:r>
            <a:r>
              <a:rPr lang="zh-CN" altLang="en-US">
                <a:latin typeface="华文中宋" pitchFamily="2" charset="-122"/>
                <a:ea typeface="华文中宋" pitchFamily="2" charset="-122"/>
              </a:rPr>
              <a:t>轴承端盖的精度设计</a:t>
            </a:r>
          </a:p>
        </p:txBody>
      </p:sp>
      <p:sp>
        <p:nvSpPr>
          <p:cNvPr id="12" name="矩形 11"/>
          <p:cNvSpPr>
            <a:spLocks noChangeArrowheads="1"/>
          </p:cNvSpPr>
          <p:nvPr/>
        </p:nvSpPr>
        <p:spPr bwMode="auto">
          <a:xfrm>
            <a:off x="4500563" y="1784350"/>
            <a:ext cx="41036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b="1" dirty="0">
                <a:solidFill>
                  <a:schemeClr val="accent1">
                    <a:lumMod val="50000"/>
                  </a:schemeClr>
                </a:solidFill>
                <a:latin typeface="华文中宋" pitchFamily="2" charset="-122"/>
                <a:ea typeface="华文中宋" pitchFamily="2" charset="-122"/>
              </a:rPr>
              <a:t>12.2 </a:t>
            </a:r>
            <a:r>
              <a:rPr lang="zh-CN" altLang="en-US" b="1" dirty="0">
                <a:solidFill>
                  <a:schemeClr val="accent1">
                    <a:lumMod val="50000"/>
                  </a:schemeClr>
                </a:solidFill>
                <a:latin typeface="华文中宋" pitchFamily="2" charset="-122"/>
                <a:ea typeface="华文中宋" pitchFamily="2" charset="-122"/>
              </a:rPr>
              <a:t>装配图上标注的尺寸</a:t>
            </a:r>
            <a:endParaRPr lang="en-US" altLang="zh-CN" b="1" dirty="0">
              <a:solidFill>
                <a:schemeClr val="accent1">
                  <a:lumMod val="50000"/>
                </a:schemeClr>
              </a:solidFill>
              <a:latin typeface="华文中宋" pitchFamily="2" charset="-122"/>
              <a:ea typeface="华文中宋" pitchFamily="2" charset="-122"/>
            </a:endParaRPr>
          </a:p>
          <a:p>
            <a:pPr>
              <a:defRPr/>
            </a:pPr>
            <a:r>
              <a:rPr lang="en-US" altLang="zh-CN" b="1" dirty="0">
                <a:solidFill>
                  <a:schemeClr val="accent1">
                    <a:lumMod val="50000"/>
                  </a:schemeClr>
                </a:solidFill>
                <a:latin typeface="华文中宋" pitchFamily="2" charset="-122"/>
                <a:ea typeface="华文中宋" pitchFamily="2" charset="-122"/>
              </a:rPr>
              <a:t>        </a:t>
            </a:r>
            <a:r>
              <a:rPr lang="zh-CN" altLang="en-US" b="1" dirty="0">
                <a:solidFill>
                  <a:schemeClr val="accent1">
                    <a:lumMod val="50000"/>
                  </a:schemeClr>
                </a:solidFill>
                <a:latin typeface="华文中宋" pitchFamily="2" charset="-122"/>
                <a:ea typeface="华文中宋" pitchFamily="2" charset="-122"/>
              </a:rPr>
              <a:t>和配合代号</a:t>
            </a:r>
          </a:p>
        </p:txBody>
      </p:sp>
      <p:sp>
        <p:nvSpPr>
          <p:cNvPr id="13" name="矩形 12"/>
          <p:cNvSpPr>
            <a:spLocks noChangeArrowheads="1"/>
          </p:cNvSpPr>
          <p:nvPr/>
        </p:nvSpPr>
        <p:spPr bwMode="auto">
          <a:xfrm>
            <a:off x="5005388" y="2611438"/>
            <a:ext cx="38147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12.2 .1 </a:t>
            </a:r>
            <a:r>
              <a:rPr lang="zh-CN" altLang="en-US">
                <a:latin typeface="华文中宋" pitchFamily="2" charset="-122"/>
                <a:ea typeface="华文中宋" pitchFamily="2" charset="-122"/>
              </a:rPr>
              <a:t>减速器中重要结合</a:t>
            </a:r>
            <a:endParaRPr lang="en-US" altLang="zh-CN">
              <a:latin typeface="华文中宋" pitchFamily="2" charset="-122"/>
              <a:ea typeface="华文中宋" pitchFamily="2" charset="-122"/>
            </a:endParaRPr>
          </a:p>
          <a:p>
            <a:r>
              <a:rPr lang="en-US" altLang="zh-CN">
                <a:latin typeface="华文中宋" pitchFamily="2" charset="-122"/>
                <a:ea typeface="华文中宋" pitchFamily="2" charset="-122"/>
              </a:rPr>
              <a:t>            </a:t>
            </a:r>
            <a:r>
              <a:rPr lang="zh-CN" altLang="en-US">
                <a:latin typeface="华文中宋" pitchFamily="2" charset="-122"/>
                <a:ea typeface="华文中宋" pitchFamily="2" charset="-122"/>
              </a:rPr>
              <a:t>面的配合尺寸</a:t>
            </a:r>
          </a:p>
        </p:txBody>
      </p:sp>
      <p:sp>
        <p:nvSpPr>
          <p:cNvPr id="14" name="矩形 13"/>
          <p:cNvSpPr>
            <a:spLocks noChangeArrowheads="1"/>
          </p:cNvSpPr>
          <p:nvPr/>
        </p:nvSpPr>
        <p:spPr bwMode="auto">
          <a:xfrm>
            <a:off x="5004048" y="3384550"/>
            <a:ext cx="3816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latin typeface="华文中宋" pitchFamily="2" charset="-122"/>
                <a:ea typeface="华文中宋" pitchFamily="2" charset="-122"/>
              </a:rPr>
              <a:t>12.2 .2 </a:t>
            </a:r>
            <a:r>
              <a:rPr lang="zh-CN" altLang="en-US" dirty="0">
                <a:latin typeface="华文中宋" pitchFamily="2" charset="-122"/>
                <a:ea typeface="华文中宋" pitchFamily="2" charset="-122"/>
              </a:rPr>
              <a:t>特性尺寸</a:t>
            </a:r>
          </a:p>
        </p:txBody>
      </p:sp>
      <p:sp>
        <p:nvSpPr>
          <p:cNvPr id="15" name="矩形 14"/>
          <p:cNvSpPr>
            <a:spLocks noChangeArrowheads="1"/>
          </p:cNvSpPr>
          <p:nvPr/>
        </p:nvSpPr>
        <p:spPr bwMode="auto">
          <a:xfrm>
            <a:off x="5004048" y="3830638"/>
            <a:ext cx="3816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华文中宋" pitchFamily="2" charset="-122"/>
                <a:ea typeface="华文中宋" pitchFamily="2" charset="-122"/>
              </a:rPr>
              <a:t>12.2 .3 </a:t>
            </a:r>
            <a:r>
              <a:rPr lang="zh-CN" altLang="en-US">
                <a:latin typeface="华文中宋" pitchFamily="2" charset="-122"/>
                <a:ea typeface="华文中宋" pitchFamily="2" charset="-122"/>
              </a:rPr>
              <a:t>安装尺寸</a:t>
            </a:r>
          </a:p>
        </p:txBody>
      </p:sp>
      <p:sp>
        <p:nvSpPr>
          <p:cNvPr id="16" name="圆角矩形 15">
            <a:hlinkClick r:id="rId2" action="ppaction://hlinksldjump"/>
          </p:cNvPr>
          <p:cNvSpPr/>
          <p:nvPr/>
        </p:nvSpPr>
        <p:spPr bwMode="auto">
          <a:xfrm>
            <a:off x="5364088" y="5805264"/>
            <a:ext cx="1368152" cy="442674"/>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75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75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75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175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75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175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175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75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75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1750"/>
                                        <p:tgtEl>
                                          <p:spTgt spid="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xfrm>
            <a:off x="6948264" y="23549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017F627-5749-4AAE-AAB8-C14D030F8C29}" type="slidenum">
              <a:rPr kumimoji="0" lang="zh-CN" altLang="en-US" smtClean="0"/>
              <a:pPr eaLnBrk="1" hangingPunct="1"/>
              <a:t>24</a:t>
            </a:fld>
            <a:endParaRPr kumimoji="0" lang="en-US" altLang="zh-CN" dirty="0" smtClean="0"/>
          </a:p>
        </p:txBody>
      </p:sp>
      <p:sp>
        <p:nvSpPr>
          <p:cNvPr id="5" name="矩形 4"/>
          <p:cNvSpPr>
            <a:spLocks noChangeArrowheads="1"/>
          </p:cNvSpPr>
          <p:nvPr/>
        </p:nvSpPr>
        <p:spPr bwMode="auto">
          <a:xfrm>
            <a:off x="1376809" y="632584"/>
            <a:ext cx="57610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altLang="zh-CN" sz="3200" b="1" dirty="0">
                <a:solidFill>
                  <a:srgbClr val="FF0000"/>
                </a:solidFill>
                <a:latin typeface="方正舒体" pitchFamily="2" charset="-122"/>
                <a:ea typeface="方正舒体" pitchFamily="2" charset="-122"/>
              </a:rPr>
              <a:t>《</a:t>
            </a:r>
            <a:r>
              <a:rPr lang="zh-CN" altLang="en-US" sz="3200" b="1" dirty="0">
                <a:solidFill>
                  <a:srgbClr val="FF0000"/>
                </a:solidFill>
                <a:latin typeface="方正舒体" pitchFamily="2" charset="-122"/>
                <a:ea typeface="方正舒体" pitchFamily="2" charset="-122"/>
              </a:rPr>
              <a:t>机械精度设计与检测基础</a:t>
            </a:r>
            <a:r>
              <a:rPr lang="en-US" altLang="zh-CN" sz="3200" b="1" dirty="0">
                <a:solidFill>
                  <a:srgbClr val="FF0000"/>
                </a:solidFill>
                <a:latin typeface="方正舒体" pitchFamily="2" charset="-122"/>
                <a:ea typeface="方正舒体" pitchFamily="2" charset="-122"/>
              </a:rPr>
              <a:t>》</a:t>
            </a:r>
          </a:p>
          <a:p>
            <a:pPr>
              <a:defRPr/>
            </a:pPr>
            <a:r>
              <a:rPr lang="en-US" altLang="zh-CN" b="1" dirty="0">
                <a:solidFill>
                  <a:srgbClr val="FF0000"/>
                </a:solidFill>
                <a:latin typeface="方正舒体" pitchFamily="2" charset="-122"/>
                <a:ea typeface="方正舒体" pitchFamily="2" charset="-122"/>
              </a:rPr>
              <a:t>                     </a:t>
            </a:r>
            <a:r>
              <a:rPr lang="zh-CN" altLang="en-US" b="1" dirty="0" smtClean="0">
                <a:latin typeface="+mn-ea"/>
                <a:ea typeface="+mn-ea"/>
              </a:rPr>
              <a:t>主要</a:t>
            </a:r>
            <a:r>
              <a:rPr lang="zh-CN" altLang="en-US" b="1" dirty="0">
                <a:latin typeface="+mn-ea"/>
                <a:ea typeface="+mn-ea"/>
              </a:rPr>
              <a:t>参考文献</a:t>
            </a:r>
            <a:endParaRPr lang="zh-CN" altLang="en-US" dirty="0">
              <a:latin typeface="+mn-ea"/>
              <a:ea typeface="+mn-ea"/>
            </a:endParaRPr>
          </a:p>
        </p:txBody>
      </p:sp>
      <p:sp>
        <p:nvSpPr>
          <p:cNvPr id="26628" name="矩形 5"/>
          <p:cNvSpPr>
            <a:spLocks noChangeArrowheads="1"/>
          </p:cNvSpPr>
          <p:nvPr/>
        </p:nvSpPr>
        <p:spPr bwMode="auto">
          <a:xfrm>
            <a:off x="224283" y="1586672"/>
            <a:ext cx="82090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[1] </a:t>
            </a:r>
            <a:r>
              <a:rPr lang="en-US" altLang="zh-CN" sz="2000" b="1" dirty="0" smtClean="0"/>
              <a:t> </a:t>
            </a:r>
            <a:r>
              <a:rPr lang="en-US" altLang="zh-CN" sz="2000" b="1" dirty="0"/>
              <a:t>GB/T20000.1</a:t>
            </a:r>
            <a:r>
              <a:rPr lang="zh-CN" altLang="zh-CN" sz="2000" b="1" dirty="0"/>
              <a:t>—</a:t>
            </a:r>
            <a:r>
              <a:rPr lang="en-US" altLang="zh-CN" sz="2000" b="1" dirty="0"/>
              <a:t>2014 </a:t>
            </a:r>
            <a:r>
              <a:rPr lang="zh-CN" altLang="zh-CN" sz="2000" b="1" dirty="0"/>
              <a:t>（</a:t>
            </a:r>
            <a:r>
              <a:rPr lang="en-US" altLang="zh-CN" sz="2000" b="1" dirty="0"/>
              <a:t>S</a:t>
            </a:r>
            <a:r>
              <a:rPr lang="zh-CN" altLang="zh-CN" sz="2000" b="1" dirty="0" smtClean="0"/>
              <a:t>）标准</a:t>
            </a:r>
            <a:r>
              <a:rPr lang="zh-CN" altLang="zh-CN" sz="2000" b="1" dirty="0"/>
              <a:t>化工作指南</a:t>
            </a:r>
            <a:r>
              <a:rPr lang="en-US" altLang="zh-CN" sz="2000" b="1" dirty="0"/>
              <a:t>  </a:t>
            </a:r>
            <a:r>
              <a:rPr lang="zh-CN" altLang="zh-CN" sz="2000" b="1" dirty="0"/>
              <a:t>第</a:t>
            </a:r>
            <a:r>
              <a:rPr lang="en-US" altLang="zh-CN" sz="2000" b="1" dirty="0"/>
              <a:t>1</a:t>
            </a:r>
            <a:r>
              <a:rPr lang="zh-CN" altLang="zh-CN" sz="2000" b="1" dirty="0"/>
              <a:t>部分 标准化和</a:t>
            </a:r>
            <a:r>
              <a:rPr lang="zh-CN" altLang="zh-CN" sz="2000" b="1" dirty="0" smtClean="0"/>
              <a:t>相关</a:t>
            </a:r>
            <a:endParaRPr lang="en-US" altLang="zh-CN" sz="2000" b="1" dirty="0" smtClean="0"/>
          </a:p>
          <a:p>
            <a:r>
              <a:rPr lang="en-US" altLang="zh-CN" sz="2000" b="1" dirty="0"/>
              <a:t> </a:t>
            </a:r>
            <a:r>
              <a:rPr lang="en-US" altLang="zh-CN" sz="2000" b="1" dirty="0" smtClean="0"/>
              <a:t>            </a:t>
            </a:r>
            <a:r>
              <a:rPr lang="zh-CN" altLang="zh-CN" sz="2000" b="1" dirty="0" smtClean="0"/>
              <a:t>活动</a:t>
            </a:r>
            <a:r>
              <a:rPr lang="zh-CN" altLang="zh-CN" sz="2000" b="1" dirty="0"/>
              <a:t>的通用</a:t>
            </a:r>
            <a:r>
              <a:rPr lang="zh-CN" altLang="zh-CN" sz="2000" b="1" dirty="0" smtClean="0"/>
              <a:t>词汇</a:t>
            </a:r>
            <a:r>
              <a:rPr lang="en-US" altLang="zh-CN" sz="2000" b="1" dirty="0" smtClean="0"/>
              <a:t>.</a:t>
            </a:r>
            <a:r>
              <a:rPr lang="zh-CN" altLang="zh-CN" sz="2000" b="1" dirty="0"/>
              <a:t>北京</a:t>
            </a:r>
            <a:r>
              <a:rPr lang="zh-CN" altLang="en-US" sz="2000" b="1" dirty="0"/>
              <a:t>：</a:t>
            </a:r>
            <a:r>
              <a:rPr lang="zh-CN" altLang="zh-CN" sz="2000" b="1" dirty="0"/>
              <a:t>中国标准出版社，</a:t>
            </a:r>
            <a:r>
              <a:rPr lang="en-US" altLang="zh-CN" sz="2000" b="1" dirty="0" smtClean="0"/>
              <a:t>2014.</a:t>
            </a:r>
            <a:r>
              <a:rPr lang="zh-CN" altLang="zh-CN" sz="2000" b="1" dirty="0" smtClean="0"/>
              <a:t> </a:t>
            </a:r>
            <a:endParaRPr lang="zh-CN" altLang="zh-CN" sz="2000" dirty="0"/>
          </a:p>
        </p:txBody>
      </p:sp>
      <p:sp>
        <p:nvSpPr>
          <p:cNvPr id="26629" name="矩形 7"/>
          <p:cNvSpPr>
            <a:spLocks noChangeArrowheads="1"/>
          </p:cNvSpPr>
          <p:nvPr/>
        </p:nvSpPr>
        <p:spPr bwMode="auto">
          <a:xfrm>
            <a:off x="245219" y="2321004"/>
            <a:ext cx="82090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[2] GB/T321</a:t>
            </a:r>
            <a:r>
              <a:rPr lang="zh-CN" altLang="zh-CN" sz="2000" b="1" dirty="0"/>
              <a:t>—</a:t>
            </a:r>
            <a:r>
              <a:rPr lang="en-US" altLang="zh-CN" sz="2000" b="1" dirty="0"/>
              <a:t>2005 </a:t>
            </a:r>
            <a:r>
              <a:rPr lang="en-US" altLang="zh-CN" sz="2000" b="1" dirty="0" smtClean="0"/>
              <a:t>.</a:t>
            </a:r>
            <a:r>
              <a:rPr lang="en-US" altLang="zh-CN" sz="2000" b="1" dirty="0"/>
              <a:t> </a:t>
            </a:r>
            <a:r>
              <a:rPr lang="zh-CN" altLang="zh-CN" sz="2000" b="1" dirty="0" smtClean="0"/>
              <a:t>优先数和优先数系</a:t>
            </a:r>
            <a:r>
              <a:rPr lang="en-US" altLang="zh-CN" sz="2000" b="1" dirty="0" smtClean="0"/>
              <a:t>.</a:t>
            </a:r>
            <a:r>
              <a:rPr lang="zh-CN" altLang="zh-CN" sz="2000" b="1" dirty="0" smtClean="0"/>
              <a:t>北京</a:t>
            </a:r>
            <a:r>
              <a:rPr lang="zh-CN" altLang="en-US" sz="2000" b="1" dirty="0"/>
              <a:t>：</a:t>
            </a:r>
            <a:r>
              <a:rPr lang="zh-CN" altLang="zh-CN" sz="2000" b="1" dirty="0"/>
              <a:t>中国标准出版社，</a:t>
            </a:r>
            <a:r>
              <a:rPr lang="en-US" altLang="zh-CN" sz="2000" b="1" dirty="0"/>
              <a:t>2005</a:t>
            </a:r>
            <a:endParaRPr lang="zh-CN" altLang="zh-CN" sz="2000" b="1" dirty="0"/>
          </a:p>
        </p:txBody>
      </p:sp>
      <p:sp>
        <p:nvSpPr>
          <p:cNvPr id="26630" name="矩形 8"/>
          <p:cNvSpPr>
            <a:spLocks noChangeArrowheads="1"/>
          </p:cNvSpPr>
          <p:nvPr/>
        </p:nvSpPr>
        <p:spPr bwMode="auto">
          <a:xfrm>
            <a:off x="251520" y="3429000"/>
            <a:ext cx="84248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en-US" altLang="zh-CN" sz="2000" b="1" dirty="0"/>
              <a:t>[4] GB/T1800.2</a:t>
            </a:r>
            <a:r>
              <a:rPr lang="zh-CN" altLang="zh-CN" sz="2000" b="1" dirty="0"/>
              <a:t>—</a:t>
            </a:r>
            <a:r>
              <a:rPr lang="en-US" altLang="zh-CN" sz="2000" b="1" dirty="0" smtClean="0"/>
              <a:t>2009  </a:t>
            </a:r>
            <a:r>
              <a:rPr lang="zh-CN" altLang="zh-CN" sz="2000" b="1" dirty="0" smtClean="0"/>
              <a:t>产品</a:t>
            </a:r>
            <a:r>
              <a:rPr lang="zh-CN" altLang="zh-CN" sz="2000" b="1" dirty="0"/>
              <a:t>几何技术规范（</a:t>
            </a:r>
            <a:r>
              <a:rPr lang="en-US" altLang="zh-CN" sz="2000" b="1" dirty="0"/>
              <a:t>GPS</a:t>
            </a:r>
            <a:r>
              <a:rPr lang="zh-CN" altLang="zh-CN" sz="2000" b="1" dirty="0"/>
              <a:t>） 极限与配合 第</a:t>
            </a:r>
            <a:r>
              <a:rPr lang="en-US" altLang="zh-CN" sz="2000" b="1" dirty="0" smtClean="0"/>
              <a:t>2</a:t>
            </a:r>
            <a:r>
              <a:rPr lang="zh-CN" altLang="zh-CN" sz="2000" b="1" dirty="0" smtClean="0"/>
              <a:t>部分 </a:t>
            </a:r>
            <a:endParaRPr lang="en-US" altLang="zh-CN" sz="2000" b="1" dirty="0" smtClean="0"/>
          </a:p>
          <a:p>
            <a:pPr lvl="0"/>
            <a:r>
              <a:rPr lang="en-US" altLang="zh-CN" sz="2000" b="1" dirty="0"/>
              <a:t> </a:t>
            </a:r>
            <a:r>
              <a:rPr lang="en-US" altLang="zh-CN" sz="2000" b="1" dirty="0" smtClean="0"/>
              <a:t>        </a:t>
            </a:r>
            <a:r>
              <a:rPr lang="zh-CN" altLang="zh-CN" sz="2000" b="1" dirty="0" smtClean="0"/>
              <a:t>标准公差</a:t>
            </a:r>
            <a:r>
              <a:rPr lang="zh-CN" altLang="zh-CN" sz="2000" b="1" dirty="0"/>
              <a:t>等级和孔、轴极限偏差</a:t>
            </a:r>
            <a:r>
              <a:rPr lang="zh-CN" altLang="zh-CN" sz="2000" b="1" dirty="0" smtClean="0"/>
              <a:t>表</a:t>
            </a:r>
            <a:r>
              <a:rPr lang="en-US" altLang="zh-CN" sz="2000" b="1" dirty="0" smtClean="0"/>
              <a:t> .</a:t>
            </a:r>
            <a:r>
              <a:rPr lang="zh-CN" altLang="zh-CN" sz="2000" b="1" dirty="0"/>
              <a:t>北京</a:t>
            </a:r>
            <a:r>
              <a:rPr lang="zh-CN" altLang="en-US" sz="2000" b="1" dirty="0"/>
              <a:t>：</a:t>
            </a:r>
            <a:r>
              <a:rPr lang="zh-CN" altLang="zh-CN" sz="2000" b="1" dirty="0"/>
              <a:t>中国标准出版社，</a:t>
            </a:r>
            <a:r>
              <a:rPr lang="en-US" altLang="zh-CN" sz="2000" b="1" dirty="0" smtClean="0"/>
              <a:t>2009.</a:t>
            </a:r>
            <a:endParaRPr lang="zh-CN" altLang="zh-CN" sz="2000" b="1" dirty="0"/>
          </a:p>
        </p:txBody>
      </p:sp>
      <p:sp>
        <p:nvSpPr>
          <p:cNvPr id="26631" name="矩形 8"/>
          <p:cNvSpPr>
            <a:spLocks noChangeArrowheads="1"/>
          </p:cNvSpPr>
          <p:nvPr/>
        </p:nvSpPr>
        <p:spPr bwMode="auto">
          <a:xfrm>
            <a:off x="224285" y="2721114"/>
            <a:ext cx="8424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[3] GB/T1800.1</a:t>
            </a:r>
            <a:r>
              <a:rPr lang="zh-CN" altLang="zh-CN" sz="2000" b="1" dirty="0"/>
              <a:t>—</a:t>
            </a:r>
            <a:r>
              <a:rPr lang="en-US" altLang="zh-CN" sz="2000" b="1" dirty="0" smtClean="0"/>
              <a:t>2009</a:t>
            </a:r>
            <a:r>
              <a:rPr lang="en-US" altLang="zh-CN" sz="2000" b="1" dirty="0"/>
              <a:t> </a:t>
            </a:r>
            <a:r>
              <a:rPr lang="en-US" altLang="zh-CN" sz="2000" b="1" dirty="0" smtClean="0"/>
              <a:t> </a:t>
            </a:r>
            <a:r>
              <a:rPr lang="zh-CN" altLang="zh-CN" sz="2000" b="1" dirty="0" smtClean="0"/>
              <a:t>产品</a:t>
            </a:r>
            <a:r>
              <a:rPr lang="zh-CN" altLang="zh-CN" sz="2000" b="1" dirty="0"/>
              <a:t>几何技术规范（</a:t>
            </a:r>
            <a:r>
              <a:rPr lang="en-US" altLang="zh-CN" sz="2000" b="1" dirty="0"/>
              <a:t>GPS</a:t>
            </a:r>
            <a:r>
              <a:rPr lang="zh-CN" altLang="zh-CN" sz="2000" b="1" dirty="0"/>
              <a:t>） 极限与配合 第</a:t>
            </a:r>
            <a:r>
              <a:rPr lang="en-US" altLang="zh-CN" sz="2000" b="1" dirty="0"/>
              <a:t>1</a:t>
            </a:r>
            <a:r>
              <a:rPr lang="zh-CN" altLang="zh-CN" sz="2000" b="1" dirty="0"/>
              <a:t>部分 </a:t>
            </a:r>
            <a:endParaRPr lang="en-US" altLang="zh-CN" sz="2000" b="1" dirty="0" smtClean="0"/>
          </a:p>
          <a:p>
            <a:r>
              <a:rPr lang="en-US" altLang="zh-CN" sz="2000" b="1" dirty="0"/>
              <a:t> </a:t>
            </a:r>
            <a:r>
              <a:rPr lang="en-US" altLang="zh-CN" sz="2000" b="1" dirty="0" smtClean="0"/>
              <a:t>           </a:t>
            </a:r>
            <a:r>
              <a:rPr lang="zh-CN" altLang="zh-CN" sz="2000" b="1" dirty="0" smtClean="0"/>
              <a:t>公差</a:t>
            </a:r>
            <a:r>
              <a:rPr lang="zh-CN" altLang="zh-CN" sz="2000" b="1" dirty="0"/>
              <a:t>、偏差和配合的</a:t>
            </a:r>
            <a:r>
              <a:rPr lang="zh-CN" altLang="zh-CN" sz="2000" b="1" dirty="0" smtClean="0"/>
              <a:t>基础</a:t>
            </a:r>
            <a:r>
              <a:rPr lang="en-US" altLang="zh-CN" sz="2000" b="1" dirty="0"/>
              <a:t> </a:t>
            </a:r>
            <a:r>
              <a:rPr lang="en-US" altLang="zh-CN" sz="2000" b="1" dirty="0" smtClean="0"/>
              <a:t>.</a:t>
            </a:r>
            <a:r>
              <a:rPr lang="zh-CN" altLang="zh-CN" sz="2000" b="1" dirty="0"/>
              <a:t>北京</a:t>
            </a:r>
            <a:r>
              <a:rPr lang="zh-CN" altLang="en-US" sz="2000" b="1" dirty="0"/>
              <a:t>：</a:t>
            </a:r>
            <a:r>
              <a:rPr lang="zh-CN" altLang="zh-CN" sz="2000" b="1" dirty="0"/>
              <a:t>中国标准出版社，</a:t>
            </a:r>
            <a:r>
              <a:rPr lang="en-US" altLang="zh-CN" sz="2000" b="1" dirty="0" smtClean="0"/>
              <a:t>2009.</a:t>
            </a:r>
            <a:endParaRPr lang="zh-CN" altLang="zh-CN" sz="2000" b="1" dirty="0"/>
          </a:p>
        </p:txBody>
      </p:sp>
      <p:sp>
        <p:nvSpPr>
          <p:cNvPr id="26632" name="矩形 8"/>
          <p:cNvSpPr>
            <a:spLocks noChangeArrowheads="1"/>
          </p:cNvSpPr>
          <p:nvPr/>
        </p:nvSpPr>
        <p:spPr bwMode="auto">
          <a:xfrm>
            <a:off x="251520" y="4221088"/>
            <a:ext cx="839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[5] GB/T1801</a:t>
            </a:r>
            <a:r>
              <a:rPr lang="zh-CN" altLang="zh-CN" sz="2000" b="1" dirty="0"/>
              <a:t>—</a:t>
            </a:r>
            <a:r>
              <a:rPr lang="en-US" altLang="zh-CN" sz="2000" b="1" dirty="0" smtClean="0"/>
              <a:t>2009</a:t>
            </a:r>
            <a:r>
              <a:rPr lang="en-US" altLang="zh-CN" sz="2000" b="1" dirty="0"/>
              <a:t> </a:t>
            </a:r>
            <a:r>
              <a:rPr lang="en-US" altLang="zh-CN" sz="2000" b="1" dirty="0" smtClean="0"/>
              <a:t> </a:t>
            </a:r>
            <a:r>
              <a:rPr lang="zh-CN" altLang="zh-CN" sz="2000" b="1" dirty="0" smtClean="0"/>
              <a:t>产品</a:t>
            </a:r>
            <a:r>
              <a:rPr lang="zh-CN" altLang="zh-CN" sz="2000" b="1" dirty="0"/>
              <a:t>几何技术规范（</a:t>
            </a:r>
            <a:r>
              <a:rPr lang="en-US" altLang="zh-CN" sz="2000" b="1" dirty="0"/>
              <a:t>GPS</a:t>
            </a:r>
            <a:r>
              <a:rPr lang="zh-CN" altLang="zh-CN" sz="2000" b="1" dirty="0"/>
              <a:t>） 极限与配合</a:t>
            </a:r>
            <a:r>
              <a:rPr lang="en-US" altLang="zh-CN" sz="2000" b="1" dirty="0"/>
              <a:t>  </a:t>
            </a:r>
            <a:r>
              <a:rPr lang="zh-CN" altLang="zh-CN" sz="2000" b="1" dirty="0"/>
              <a:t>公差带</a:t>
            </a:r>
            <a:r>
              <a:rPr lang="zh-CN" altLang="zh-CN" sz="2000" b="1" dirty="0" smtClean="0"/>
              <a:t>和</a:t>
            </a:r>
            <a:endParaRPr lang="en-US" altLang="zh-CN" sz="2000" b="1" dirty="0" smtClean="0"/>
          </a:p>
          <a:p>
            <a:r>
              <a:rPr lang="en-US" altLang="zh-CN" sz="2000" b="1" dirty="0" smtClean="0"/>
              <a:t>         </a:t>
            </a:r>
            <a:r>
              <a:rPr lang="zh-CN" altLang="zh-CN" sz="2000" b="1" dirty="0" smtClean="0"/>
              <a:t>配合</a:t>
            </a:r>
            <a:r>
              <a:rPr lang="zh-CN" altLang="zh-CN" sz="2000" b="1" dirty="0"/>
              <a:t>的</a:t>
            </a:r>
            <a:r>
              <a:rPr lang="zh-CN" altLang="zh-CN" sz="2000" b="1" dirty="0" smtClean="0"/>
              <a:t>选择</a:t>
            </a:r>
            <a:r>
              <a:rPr lang="en-US" altLang="zh-CN" sz="2000" b="1" dirty="0" smtClean="0"/>
              <a:t>.</a:t>
            </a:r>
            <a:r>
              <a:rPr lang="zh-CN" altLang="zh-CN" sz="2000" b="1" dirty="0"/>
              <a:t>北京</a:t>
            </a:r>
            <a:r>
              <a:rPr lang="zh-CN" altLang="en-US" sz="2000" b="1" dirty="0" smtClean="0"/>
              <a:t>：</a:t>
            </a:r>
            <a:r>
              <a:rPr lang="zh-CN" altLang="zh-CN" sz="2000" b="1" dirty="0" smtClean="0"/>
              <a:t>中国</a:t>
            </a:r>
            <a:r>
              <a:rPr lang="zh-CN" altLang="zh-CN" sz="2000" b="1" dirty="0"/>
              <a:t>标准出版社，</a:t>
            </a:r>
            <a:r>
              <a:rPr lang="en-US" altLang="zh-CN" sz="2000" b="1" dirty="0" smtClean="0"/>
              <a:t>2009.</a:t>
            </a:r>
            <a:endParaRPr lang="zh-CN" altLang="zh-CN" sz="2000" b="1" dirty="0"/>
          </a:p>
        </p:txBody>
      </p:sp>
      <p:sp>
        <p:nvSpPr>
          <p:cNvPr id="26633" name="矩形 11"/>
          <p:cNvSpPr>
            <a:spLocks noChangeArrowheads="1"/>
          </p:cNvSpPr>
          <p:nvPr/>
        </p:nvSpPr>
        <p:spPr bwMode="auto">
          <a:xfrm>
            <a:off x="251520" y="4953362"/>
            <a:ext cx="83529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[6] GB/T1804</a:t>
            </a:r>
            <a:r>
              <a:rPr lang="zh-CN" altLang="zh-CN" sz="2000" b="1" dirty="0"/>
              <a:t>—</a:t>
            </a:r>
            <a:r>
              <a:rPr lang="en-US" altLang="zh-CN" sz="2000" b="1" dirty="0" smtClean="0"/>
              <a:t>2000</a:t>
            </a:r>
            <a:r>
              <a:rPr lang="en-US" altLang="zh-CN" sz="2000" b="1" dirty="0"/>
              <a:t> </a:t>
            </a:r>
            <a:r>
              <a:rPr lang="en-US" altLang="zh-CN" sz="2000" b="1" dirty="0" smtClean="0"/>
              <a:t>  </a:t>
            </a:r>
            <a:r>
              <a:rPr lang="zh-CN" altLang="zh-CN" sz="2000" b="1" dirty="0" smtClean="0"/>
              <a:t>一般公差 </a:t>
            </a:r>
            <a:r>
              <a:rPr lang="en-US" altLang="zh-CN" sz="2000" b="1" dirty="0" smtClean="0"/>
              <a:t>  </a:t>
            </a:r>
            <a:r>
              <a:rPr lang="zh-CN" altLang="zh-CN" sz="2000" b="1" dirty="0" smtClean="0"/>
              <a:t>未注公差的线性和角度尺寸的公差</a:t>
            </a:r>
            <a:r>
              <a:rPr lang="en-US" altLang="zh-CN" sz="2000" b="1" dirty="0" smtClean="0"/>
              <a:t> .</a:t>
            </a:r>
          </a:p>
          <a:p>
            <a:r>
              <a:rPr lang="en-US" altLang="zh-CN" sz="2000" b="1" dirty="0"/>
              <a:t> </a:t>
            </a:r>
            <a:r>
              <a:rPr lang="en-US" altLang="zh-CN" sz="2000" b="1" dirty="0" smtClean="0"/>
              <a:t>           </a:t>
            </a:r>
            <a:r>
              <a:rPr lang="zh-CN" altLang="zh-CN" sz="2000" b="1" dirty="0" smtClean="0"/>
              <a:t>北京</a:t>
            </a:r>
            <a:r>
              <a:rPr lang="zh-CN" altLang="en-US" sz="2000" b="1" dirty="0"/>
              <a:t>：</a:t>
            </a:r>
            <a:r>
              <a:rPr lang="zh-CN" altLang="zh-CN" sz="2000" b="1" dirty="0"/>
              <a:t>中国标准出版社，</a:t>
            </a:r>
            <a:r>
              <a:rPr lang="en-US" altLang="zh-CN" sz="2000" b="1" dirty="0" smtClean="0"/>
              <a:t>2000.</a:t>
            </a:r>
            <a:endParaRPr lang="zh-CN" altLang="zh-CN" sz="2000" b="1" dirty="0"/>
          </a:p>
        </p:txBody>
      </p:sp>
      <p:sp>
        <p:nvSpPr>
          <p:cNvPr id="11" name="矩形 11"/>
          <p:cNvSpPr>
            <a:spLocks noChangeArrowheads="1"/>
          </p:cNvSpPr>
          <p:nvPr/>
        </p:nvSpPr>
        <p:spPr bwMode="auto">
          <a:xfrm>
            <a:off x="276671" y="5661248"/>
            <a:ext cx="84396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[7] GB/T18780.1</a:t>
            </a:r>
            <a:r>
              <a:rPr lang="zh-CN" altLang="zh-CN" sz="2000" b="1" dirty="0"/>
              <a:t>—</a:t>
            </a:r>
            <a:r>
              <a:rPr lang="en-US" altLang="zh-CN" sz="2000" b="1" dirty="0" smtClean="0"/>
              <a:t>2002  </a:t>
            </a:r>
            <a:r>
              <a:rPr lang="zh-CN" altLang="zh-CN" sz="2000" b="1" dirty="0" smtClean="0"/>
              <a:t>产品</a:t>
            </a:r>
            <a:r>
              <a:rPr lang="zh-CN" altLang="zh-CN" sz="2000" b="1" dirty="0"/>
              <a:t>几何量技术规范（</a:t>
            </a:r>
            <a:r>
              <a:rPr lang="en-US" altLang="zh-CN" sz="2000" b="1" dirty="0"/>
              <a:t>GPS</a:t>
            </a:r>
            <a:r>
              <a:rPr lang="zh-CN" altLang="zh-CN" sz="2000" b="1" dirty="0"/>
              <a:t>） 几何要素 </a:t>
            </a:r>
            <a:r>
              <a:rPr lang="en-US" altLang="zh-CN" sz="2000" b="1" dirty="0" smtClean="0"/>
              <a:t>  </a:t>
            </a:r>
            <a:r>
              <a:rPr lang="zh-CN" altLang="zh-CN" sz="2000" b="1" dirty="0" smtClean="0"/>
              <a:t>第</a:t>
            </a:r>
            <a:r>
              <a:rPr lang="en-US" altLang="zh-CN" sz="2000" b="1" dirty="0"/>
              <a:t>1</a:t>
            </a:r>
            <a:r>
              <a:rPr lang="zh-CN" altLang="zh-CN" sz="2000" b="1" dirty="0" smtClean="0"/>
              <a:t>部</a:t>
            </a:r>
            <a:endParaRPr lang="en-US" altLang="zh-CN" sz="2000" b="1" dirty="0" smtClean="0"/>
          </a:p>
          <a:p>
            <a:r>
              <a:rPr lang="en-US" altLang="zh-CN" sz="2000" b="1" dirty="0"/>
              <a:t> </a:t>
            </a:r>
            <a:r>
              <a:rPr lang="en-US" altLang="zh-CN" sz="2000" b="1" dirty="0" smtClean="0"/>
              <a:t>           </a:t>
            </a:r>
            <a:r>
              <a:rPr lang="zh-CN" altLang="zh-CN" sz="2000" b="1" dirty="0" smtClean="0"/>
              <a:t>分 </a:t>
            </a:r>
            <a:r>
              <a:rPr lang="zh-CN" altLang="zh-CN" sz="2000" b="1" dirty="0"/>
              <a:t>基本术语和</a:t>
            </a:r>
            <a:r>
              <a:rPr lang="zh-CN" altLang="zh-CN" sz="2000" b="1" dirty="0" smtClean="0"/>
              <a:t>定义</a:t>
            </a:r>
            <a:r>
              <a:rPr lang="en-US" altLang="zh-CN" sz="2000" b="1" dirty="0" smtClean="0"/>
              <a:t>.</a:t>
            </a:r>
            <a:r>
              <a:rPr lang="zh-CN" altLang="zh-CN" sz="2000" b="1" dirty="0"/>
              <a:t>北京</a:t>
            </a:r>
            <a:r>
              <a:rPr lang="zh-CN" altLang="en-US" sz="2000" b="1" dirty="0"/>
              <a:t>：</a:t>
            </a:r>
            <a:r>
              <a:rPr lang="zh-CN" altLang="zh-CN" sz="2000" b="1" dirty="0"/>
              <a:t>中国标准出版社</a:t>
            </a:r>
            <a:r>
              <a:rPr lang="zh-CN" altLang="zh-CN" sz="2000" b="1" dirty="0" smtClean="0"/>
              <a:t>，</a:t>
            </a:r>
            <a:r>
              <a:rPr lang="en-US" altLang="zh-CN" sz="2000" b="1" dirty="0" smtClean="0"/>
              <a:t>2003.</a:t>
            </a:r>
            <a:endParaRPr lang="zh-CN"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 calcmode="lin" valueType="num">
                                      <p:cBhvr>
                                        <p:cTn id="9" dur="1500" fill="hold"/>
                                        <p:tgtEl>
                                          <p:spTgt spid="5"/>
                                        </p:tgtEl>
                                        <p:attrNameLst>
                                          <p:attrName>style.rotation</p:attrName>
                                        </p:attrNameLst>
                                      </p:cBhvr>
                                      <p:tavLst>
                                        <p:tav tm="0">
                                          <p:val>
                                            <p:fltVal val="90"/>
                                          </p:val>
                                        </p:tav>
                                        <p:tav tm="100000">
                                          <p:val>
                                            <p:fltVal val="0"/>
                                          </p:val>
                                        </p:tav>
                                      </p:tavLst>
                                    </p:anim>
                                    <p:animEffect transition="in" filter="fade">
                                      <p:cBhvr>
                                        <p:cTn id="10" dur="1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6628"/>
                                        </p:tgtEl>
                                        <p:attrNameLst>
                                          <p:attrName>style.visibility</p:attrName>
                                        </p:attrNameLst>
                                      </p:cBhvr>
                                      <p:to>
                                        <p:strVal val="visible"/>
                                      </p:to>
                                    </p:set>
                                    <p:animEffect transition="in" filter="wipe(left)">
                                      <p:cBhvr>
                                        <p:cTn id="15" dur="500"/>
                                        <p:tgtEl>
                                          <p:spTgt spid="266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6629"/>
                                        </p:tgtEl>
                                        <p:attrNameLst>
                                          <p:attrName>style.visibility</p:attrName>
                                        </p:attrNameLst>
                                      </p:cBhvr>
                                      <p:to>
                                        <p:strVal val="visible"/>
                                      </p:to>
                                    </p:set>
                                    <p:animEffect transition="in" filter="wipe(left)">
                                      <p:cBhvr>
                                        <p:cTn id="20" dur="500"/>
                                        <p:tgtEl>
                                          <p:spTgt spid="2662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6631"/>
                                        </p:tgtEl>
                                        <p:attrNameLst>
                                          <p:attrName>style.visibility</p:attrName>
                                        </p:attrNameLst>
                                      </p:cBhvr>
                                      <p:to>
                                        <p:strVal val="visible"/>
                                      </p:to>
                                    </p:set>
                                    <p:animEffect transition="in" filter="wipe(left)">
                                      <p:cBhvr>
                                        <p:cTn id="25" dur="500"/>
                                        <p:tgtEl>
                                          <p:spTgt spid="266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6630"/>
                                        </p:tgtEl>
                                        <p:attrNameLst>
                                          <p:attrName>style.visibility</p:attrName>
                                        </p:attrNameLst>
                                      </p:cBhvr>
                                      <p:to>
                                        <p:strVal val="visible"/>
                                      </p:to>
                                    </p:set>
                                    <p:animEffect transition="in" filter="wipe(left)">
                                      <p:cBhvr>
                                        <p:cTn id="30" dur="500"/>
                                        <p:tgtEl>
                                          <p:spTgt spid="2663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6632"/>
                                        </p:tgtEl>
                                        <p:attrNameLst>
                                          <p:attrName>style.visibility</p:attrName>
                                        </p:attrNameLst>
                                      </p:cBhvr>
                                      <p:to>
                                        <p:strVal val="visible"/>
                                      </p:to>
                                    </p:set>
                                    <p:animEffect transition="in" filter="wipe(left)">
                                      <p:cBhvr>
                                        <p:cTn id="35" dur="500"/>
                                        <p:tgtEl>
                                          <p:spTgt spid="266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6633"/>
                                        </p:tgtEl>
                                        <p:attrNameLst>
                                          <p:attrName>style.visibility</p:attrName>
                                        </p:attrNameLst>
                                      </p:cBhvr>
                                      <p:to>
                                        <p:strVal val="visible"/>
                                      </p:to>
                                    </p:set>
                                    <p:animEffect transition="in" filter="wipe(left)">
                                      <p:cBhvr>
                                        <p:cTn id="40" dur="500"/>
                                        <p:tgtEl>
                                          <p:spTgt spid="2663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6628" grpId="0"/>
      <p:bldP spid="26629" grpId="0"/>
      <p:bldP spid="26630" grpId="0"/>
      <p:bldP spid="26631" grpId="0"/>
      <p:bldP spid="26632" grpId="0"/>
      <p:bldP spid="26633"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B2AB349-533E-49EC-AC61-75084B424F9F}" type="slidenum">
              <a:rPr kumimoji="0" lang="zh-CN" altLang="en-US" smtClean="0"/>
              <a:pPr eaLnBrk="1" hangingPunct="1"/>
              <a:t>25</a:t>
            </a:fld>
            <a:endParaRPr kumimoji="0" lang="en-US" altLang="zh-CN" smtClean="0"/>
          </a:p>
        </p:txBody>
      </p:sp>
      <p:sp>
        <p:nvSpPr>
          <p:cNvPr id="2" name="矩形 1"/>
          <p:cNvSpPr/>
          <p:nvPr/>
        </p:nvSpPr>
        <p:spPr>
          <a:xfrm>
            <a:off x="395411" y="535320"/>
            <a:ext cx="7993013" cy="2677656"/>
          </a:xfrm>
          <a:prstGeom prst="rect">
            <a:avLst/>
          </a:prstGeom>
        </p:spPr>
        <p:txBody>
          <a:bodyPr wrap="square">
            <a:spAutoFit/>
          </a:bodyPr>
          <a:lstStyle/>
          <a:p>
            <a:r>
              <a:rPr lang="en-US" altLang="zh-CN" b="1" dirty="0"/>
              <a:t>[8] </a:t>
            </a:r>
            <a:r>
              <a:rPr lang="en-US" altLang="zh-CN" b="1" dirty="0" smtClean="0"/>
              <a:t> GB/T1182</a:t>
            </a:r>
            <a:r>
              <a:rPr lang="zh-CN" altLang="zh-CN" b="1" dirty="0"/>
              <a:t>—</a:t>
            </a:r>
            <a:r>
              <a:rPr lang="en-US" altLang="zh-CN" b="1" dirty="0" smtClean="0"/>
              <a:t>2008</a:t>
            </a:r>
            <a:r>
              <a:rPr lang="en-US" altLang="zh-CN" b="1" dirty="0"/>
              <a:t> </a:t>
            </a:r>
            <a:r>
              <a:rPr lang="en-US" altLang="zh-CN" b="1" dirty="0" smtClean="0"/>
              <a:t>  </a:t>
            </a:r>
            <a:r>
              <a:rPr lang="zh-CN" altLang="zh-CN" b="1" dirty="0" smtClean="0"/>
              <a:t>产品</a:t>
            </a:r>
            <a:r>
              <a:rPr lang="zh-CN" altLang="zh-CN" b="1" dirty="0"/>
              <a:t>几何技术规范（</a:t>
            </a:r>
            <a:r>
              <a:rPr lang="en-US" altLang="zh-CN" b="1" dirty="0"/>
              <a:t>GPS</a:t>
            </a:r>
            <a:r>
              <a:rPr lang="zh-CN" altLang="zh-CN" b="1" dirty="0"/>
              <a:t>） 几何</a:t>
            </a:r>
            <a:r>
              <a:rPr lang="zh-CN" altLang="zh-CN" b="1" dirty="0" smtClean="0"/>
              <a:t>公</a:t>
            </a:r>
            <a:endParaRPr lang="en-US" altLang="zh-CN" b="1" dirty="0" smtClean="0"/>
          </a:p>
          <a:p>
            <a:r>
              <a:rPr lang="en-US" altLang="zh-CN" b="1" dirty="0"/>
              <a:t> </a:t>
            </a:r>
            <a:r>
              <a:rPr lang="en-US" altLang="zh-CN" b="1" dirty="0" smtClean="0"/>
              <a:t>          </a:t>
            </a:r>
            <a:r>
              <a:rPr lang="zh-CN" altLang="zh-CN" b="1" dirty="0" smtClean="0"/>
              <a:t>差 </a:t>
            </a:r>
            <a:r>
              <a:rPr lang="en-US" altLang="zh-CN" b="1" dirty="0" smtClean="0"/>
              <a:t>    </a:t>
            </a:r>
            <a:r>
              <a:rPr lang="zh-CN" altLang="zh-CN" b="1" dirty="0" smtClean="0"/>
              <a:t>形状</a:t>
            </a:r>
            <a:r>
              <a:rPr lang="zh-CN" altLang="zh-CN" b="1" dirty="0"/>
              <a:t>、方向、位置和跳动公差</a:t>
            </a:r>
            <a:r>
              <a:rPr lang="zh-CN" altLang="zh-CN" b="1" dirty="0" smtClean="0"/>
              <a:t>标注</a:t>
            </a:r>
            <a:r>
              <a:rPr lang="en-US" altLang="zh-CN" b="1" dirty="0" smtClean="0"/>
              <a:t>.</a:t>
            </a:r>
            <a:r>
              <a:rPr lang="zh-CN" altLang="zh-CN" b="1" dirty="0"/>
              <a:t>北京</a:t>
            </a:r>
            <a:r>
              <a:rPr lang="zh-CN" altLang="en-US" b="1" dirty="0"/>
              <a:t>：</a:t>
            </a:r>
            <a:r>
              <a:rPr lang="zh-CN" altLang="zh-CN" b="1" dirty="0" smtClean="0"/>
              <a:t>中国</a:t>
            </a:r>
            <a:endParaRPr lang="en-US" altLang="zh-CN" b="1" dirty="0" smtClean="0"/>
          </a:p>
          <a:p>
            <a:r>
              <a:rPr lang="en-US" altLang="zh-CN" b="1" dirty="0"/>
              <a:t> </a:t>
            </a:r>
            <a:r>
              <a:rPr lang="en-US" altLang="zh-CN" b="1" dirty="0" smtClean="0"/>
              <a:t>          </a:t>
            </a:r>
            <a:r>
              <a:rPr lang="zh-CN" altLang="zh-CN" b="1" dirty="0" smtClean="0"/>
              <a:t>标准</a:t>
            </a:r>
            <a:r>
              <a:rPr lang="zh-CN" altLang="zh-CN" b="1" dirty="0"/>
              <a:t>出版社，</a:t>
            </a:r>
            <a:r>
              <a:rPr lang="en-US" altLang="zh-CN" b="1" dirty="0"/>
              <a:t>2008</a:t>
            </a:r>
            <a:endParaRPr lang="zh-CN" altLang="zh-CN" b="1" dirty="0"/>
          </a:p>
          <a:p>
            <a:r>
              <a:rPr lang="en-US" altLang="zh-CN" b="1" dirty="0" smtClean="0"/>
              <a:t>[</a:t>
            </a:r>
            <a:r>
              <a:rPr lang="en-US" altLang="zh-CN" b="1" dirty="0"/>
              <a:t>9] </a:t>
            </a:r>
            <a:r>
              <a:rPr lang="en-US" altLang="zh-CN" b="1" dirty="0" smtClean="0"/>
              <a:t> GB/T1184</a:t>
            </a:r>
            <a:r>
              <a:rPr lang="zh-CN" altLang="zh-CN" b="1" dirty="0"/>
              <a:t>—</a:t>
            </a:r>
            <a:r>
              <a:rPr lang="en-US" altLang="zh-CN" b="1" dirty="0" smtClean="0"/>
              <a:t>1996  </a:t>
            </a:r>
            <a:r>
              <a:rPr lang="zh-CN" altLang="zh-CN" b="1" dirty="0" smtClean="0"/>
              <a:t>形状和位置公差</a:t>
            </a:r>
            <a:r>
              <a:rPr lang="en-US" altLang="zh-CN" b="1" dirty="0" smtClean="0"/>
              <a:t>   </a:t>
            </a:r>
            <a:r>
              <a:rPr lang="zh-CN" altLang="zh-CN" b="1" dirty="0" smtClean="0"/>
              <a:t> 未注公差值</a:t>
            </a:r>
            <a:r>
              <a:rPr lang="en-US" altLang="zh-CN" b="1" dirty="0" smtClean="0"/>
              <a:t>.</a:t>
            </a:r>
          </a:p>
          <a:p>
            <a:r>
              <a:rPr lang="en-US" altLang="zh-CN" b="1" dirty="0"/>
              <a:t> </a:t>
            </a:r>
            <a:r>
              <a:rPr lang="en-US" altLang="zh-CN" b="1" dirty="0" smtClean="0"/>
              <a:t>             </a:t>
            </a:r>
            <a:r>
              <a:rPr lang="zh-CN" altLang="zh-CN" b="1" dirty="0" smtClean="0"/>
              <a:t>北京</a:t>
            </a:r>
            <a:r>
              <a:rPr lang="zh-CN" altLang="en-US" b="1" dirty="0" smtClean="0"/>
              <a:t>：</a:t>
            </a:r>
            <a:r>
              <a:rPr lang="zh-CN" altLang="zh-CN" b="1" dirty="0" smtClean="0"/>
              <a:t>中国</a:t>
            </a:r>
            <a:r>
              <a:rPr lang="zh-CN" altLang="zh-CN" b="1" dirty="0"/>
              <a:t>标准出版社，</a:t>
            </a:r>
            <a:r>
              <a:rPr lang="en-US" altLang="zh-CN" b="1" dirty="0" smtClean="0"/>
              <a:t>1997.</a:t>
            </a:r>
            <a:endParaRPr lang="zh-CN" altLang="zh-CN" dirty="0"/>
          </a:p>
          <a:p>
            <a:pPr lvl="0"/>
            <a:r>
              <a:rPr lang="en-US" altLang="zh-CN" b="1" dirty="0" smtClean="0"/>
              <a:t>[</a:t>
            </a:r>
            <a:r>
              <a:rPr lang="en-US" altLang="zh-CN" b="1" dirty="0"/>
              <a:t>10</a:t>
            </a:r>
            <a:r>
              <a:rPr lang="en-US" altLang="zh-CN" b="1" dirty="0" smtClean="0"/>
              <a:t>]  GB/T4249</a:t>
            </a:r>
            <a:r>
              <a:rPr lang="zh-CN" altLang="zh-CN" b="1" dirty="0"/>
              <a:t>—</a:t>
            </a:r>
            <a:r>
              <a:rPr lang="en-US" altLang="zh-CN" b="1" dirty="0" smtClean="0"/>
              <a:t>200  </a:t>
            </a:r>
            <a:r>
              <a:rPr lang="zh-CN" altLang="zh-CN" b="1" dirty="0" smtClean="0"/>
              <a:t>产品</a:t>
            </a:r>
            <a:r>
              <a:rPr lang="zh-CN" altLang="zh-CN" b="1" dirty="0"/>
              <a:t>几何技术规范（</a:t>
            </a:r>
            <a:r>
              <a:rPr lang="en-US" altLang="zh-CN" b="1" dirty="0"/>
              <a:t>GPS</a:t>
            </a:r>
            <a:r>
              <a:rPr lang="zh-CN" altLang="zh-CN" b="1" dirty="0"/>
              <a:t>） 公差</a:t>
            </a:r>
            <a:r>
              <a:rPr lang="zh-CN" altLang="zh-CN" b="1" dirty="0" smtClean="0"/>
              <a:t>原</a:t>
            </a:r>
            <a:endParaRPr lang="en-US" altLang="zh-CN" b="1" dirty="0" smtClean="0"/>
          </a:p>
          <a:p>
            <a:r>
              <a:rPr lang="en-US" altLang="zh-CN" b="1" dirty="0"/>
              <a:t> </a:t>
            </a:r>
            <a:r>
              <a:rPr lang="en-US" altLang="zh-CN" b="1" dirty="0" smtClean="0"/>
              <a:t>       </a:t>
            </a:r>
            <a:r>
              <a:rPr lang="zh-CN" altLang="en-US" b="1" dirty="0"/>
              <a:t> </a:t>
            </a:r>
            <a:r>
              <a:rPr lang="zh-CN" altLang="en-US" b="1" dirty="0" smtClean="0"/>
              <a:t>       </a:t>
            </a:r>
            <a:r>
              <a:rPr lang="zh-CN" altLang="zh-CN" b="1" dirty="0" smtClean="0"/>
              <a:t>则</a:t>
            </a:r>
            <a:r>
              <a:rPr lang="en-US" altLang="zh-CN" b="1" dirty="0" smtClean="0"/>
              <a:t>.</a:t>
            </a:r>
            <a:r>
              <a:rPr lang="zh-CN" altLang="zh-CN" b="1" dirty="0"/>
              <a:t>北京</a:t>
            </a:r>
            <a:r>
              <a:rPr lang="en-US" altLang="zh-CN" b="1" dirty="0"/>
              <a:t>:</a:t>
            </a:r>
            <a:r>
              <a:rPr lang="zh-CN" altLang="zh-CN" b="1" dirty="0"/>
              <a:t>中国标准出版社，</a:t>
            </a:r>
            <a:r>
              <a:rPr lang="en-US" altLang="zh-CN" b="1" dirty="0" smtClean="0"/>
              <a:t>2009.</a:t>
            </a:r>
            <a:endParaRPr lang="zh-CN" altLang="zh-CN" b="1" dirty="0"/>
          </a:p>
        </p:txBody>
      </p:sp>
      <p:sp>
        <p:nvSpPr>
          <p:cNvPr id="3" name="矩形 2"/>
          <p:cNvSpPr/>
          <p:nvPr/>
        </p:nvSpPr>
        <p:spPr>
          <a:xfrm>
            <a:off x="395536" y="3187452"/>
            <a:ext cx="8107561" cy="1200329"/>
          </a:xfrm>
          <a:prstGeom prst="rect">
            <a:avLst/>
          </a:prstGeom>
        </p:spPr>
        <p:txBody>
          <a:bodyPr wrap="square">
            <a:spAutoFit/>
          </a:bodyPr>
          <a:lstStyle/>
          <a:p>
            <a:r>
              <a:rPr lang="en-US" altLang="zh-CN" b="1" dirty="0"/>
              <a:t>[11] </a:t>
            </a:r>
            <a:r>
              <a:rPr lang="en-US" altLang="zh-CN" b="1" dirty="0" smtClean="0"/>
              <a:t> GB/T16671</a:t>
            </a:r>
            <a:r>
              <a:rPr lang="zh-CN" altLang="zh-CN" b="1" dirty="0"/>
              <a:t>—</a:t>
            </a:r>
            <a:r>
              <a:rPr lang="en-US" altLang="zh-CN" b="1" dirty="0" smtClean="0"/>
              <a:t>2009   </a:t>
            </a:r>
            <a:r>
              <a:rPr lang="zh-CN" altLang="zh-CN" b="1" dirty="0" smtClean="0"/>
              <a:t>产品</a:t>
            </a:r>
            <a:r>
              <a:rPr lang="zh-CN" altLang="zh-CN" b="1" dirty="0"/>
              <a:t>几何技术规范（</a:t>
            </a:r>
            <a:r>
              <a:rPr lang="en-US" altLang="zh-CN" b="1" dirty="0"/>
              <a:t>GPS</a:t>
            </a:r>
            <a:r>
              <a:rPr lang="zh-CN" altLang="zh-CN" b="1" dirty="0"/>
              <a:t>） </a:t>
            </a:r>
            <a:r>
              <a:rPr lang="zh-CN" altLang="zh-CN" b="1" dirty="0" smtClean="0"/>
              <a:t>几何</a:t>
            </a:r>
            <a:endParaRPr lang="en-US" altLang="zh-CN" b="1" dirty="0" smtClean="0"/>
          </a:p>
          <a:p>
            <a:r>
              <a:rPr lang="en-US" altLang="zh-CN" b="1" dirty="0"/>
              <a:t> </a:t>
            </a:r>
            <a:r>
              <a:rPr lang="en-US" altLang="zh-CN" b="1" dirty="0" smtClean="0"/>
              <a:t>             </a:t>
            </a:r>
            <a:r>
              <a:rPr lang="zh-CN" altLang="zh-CN" b="1" dirty="0" smtClean="0"/>
              <a:t>公差 </a:t>
            </a:r>
            <a:r>
              <a:rPr lang="en-US" altLang="zh-CN" b="1" dirty="0" smtClean="0"/>
              <a:t>    </a:t>
            </a:r>
            <a:r>
              <a:rPr lang="zh-CN" altLang="zh-CN" b="1" dirty="0" smtClean="0"/>
              <a:t>最大</a:t>
            </a:r>
            <a:r>
              <a:rPr lang="zh-CN" altLang="zh-CN" b="1" dirty="0"/>
              <a:t>实 </a:t>
            </a:r>
            <a:r>
              <a:rPr lang="zh-CN" altLang="zh-CN" b="1" dirty="0" smtClean="0"/>
              <a:t>体</a:t>
            </a:r>
            <a:r>
              <a:rPr lang="zh-CN" altLang="zh-CN" b="1" dirty="0"/>
              <a:t>要求、最小实体要求和可逆</a:t>
            </a:r>
            <a:r>
              <a:rPr lang="zh-CN" altLang="zh-CN" b="1" dirty="0" smtClean="0"/>
              <a:t>要求</a:t>
            </a:r>
            <a:r>
              <a:rPr lang="en-US" altLang="zh-CN" b="1" dirty="0" smtClean="0"/>
              <a:t>.</a:t>
            </a:r>
          </a:p>
          <a:p>
            <a:r>
              <a:rPr lang="en-US" altLang="zh-CN" b="1" dirty="0"/>
              <a:t> </a:t>
            </a:r>
            <a:r>
              <a:rPr lang="en-US" altLang="zh-CN" b="1" dirty="0" smtClean="0"/>
              <a:t>             </a:t>
            </a:r>
            <a:r>
              <a:rPr lang="zh-CN" altLang="zh-CN" b="1" dirty="0" smtClean="0"/>
              <a:t>北京</a:t>
            </a:r>
            <a:r>
              <a:rPr lang="zh-CN" altLang="en-US" b="1" dirty="0"/>
              <a:t>：</a:t>
            </a:r>
            <a:r>
              <a:rPr lang="zh-CN" altLang="zh-CN" b="1" dirty="0"/>
              <a:t>中国标准出版社，</a:t>
            </a:r>
            <a:r>
              <a:rPr lang="en-US" altLang="zh-CN" b="1" dirty="0" smtClean="0"/>
              <a:t>2009</a:t>
            </a:r>
            <a:endParaRPr lang="zh-CN" altLang="zh-CN" b="1" dirty="0"/>
          </a:p>
        </p:txBody>
      </p:sp>
      <p:sp>
        <p:nvSpPr>
          <p:cNvPr id="4" name="矩形 3"/>
          <p:cNvSpPr/>
          <p:nvPr/>
        </p:nvSpPr>
        <p:spPr>
          <a:xfrm>
            <a:off x="395536" y="4413305"/>
            <a:ext cx="8136904" cy="830997"/>
          </a:xfrm>
          <a:prstGeom prst="rect">
            <a:avLst/>
          </a:prstGeom>
        </p:spPr>
        <p:txBody>
          <a:bodyPr wrap="square">
            <a:spAutoFit/>
          </a:bodyPr>
          <a:lstStyle/>
          <a:p>
            <a:r>
              <a:rPr lang="en-US" altLang="zh-CN" b="1" dirty="0"/>
              <a:t>[12] </a:t>
            </a:r>
            <a:r>
              <a:rPr lang="en-US" altLang="zh-CN" b="1" dirty="0" smtClean="0"/>
              <a:t>  GB/T1958</a:t>
            </a:r>
            <a:r>
              <a:rPr lang="zh-CN" altLang="zh-CN" b="1" dirty="0"/>
              <a:t>—</a:t>
            </a:r>
            <a:r>
              <a:rPr lang="en-US" altLang="zh-CN" b="1" dirty="0" smtClean="0"/>
              <a:t>2017  </a:t>
            </a:r>
            <a:r>
              <a:rPr lang="zh-CN" altLang="zh-CN" b="1" dirty="0" smtClean="0"/>
              <a:t>产品</a:t>
            </a:r>
            <a:r>
              <a:rPr lang="zh-CN" altLang="zh-CN" b="1" dirty="0"/>
              <a:t>几何量技术规范（</a:t>
            </a:r>
            <a:r>
              <a:rPr lang="en-US" altLang="zh-CN" b="1" dirty="0"/>
              <a:t>GPS</a:t>
            </a:r>
            <a:r>
              <a:rPr lang="zh-CN" altLang="zh-CN" b="1" dirty="0" smtClean="0"/>
              <a:t>） </a:t>
            </a:r>
            <a:r>
              <a:rPr lang="zh-CN" altLang="en-US" b="1" dirty="0" smtClean="0"/>
              <a:t>几何</a:t>
            </a:r>
            <a:endParaRPr lang="en-US" altLang="zh-CN" b="1" dirty="0" smtClean="0"/>
          </a:p>
          <a:p>
            <a:r>
              <a:rPr lang="en-US" altLang="zh-CN" b="1" dirty="0"/>
              <a:t> </a:t>
            </a:r>
            <a:r>
              <a:rPr lang="en-US" altLang="zh-CN" b="1" dirty="0" smtClean="0"/>
              <a:t>                </a:t>
            </a:r>
            <a:r>
              <a:rPr lang="zh-CN" altLang="en-US" b="1" dirty="0" smtClean="0"/>
              <a:t>公差   </a:t>
            </a:r>
            <a:r>
              <a:rPr lang="zh-CN" altLang="zh-CN" b="1" dirty="0" smtClean="0"/>
              <a:t> 检测</a:t>
            </a:r>
            <a:r>
              <a:rPr lang="zh-CN" altLang="en-US" b="1" dirty="0" smtClean="0"/>
              <a:t>验证</a:t>
            </a:r>
            <a:r>
              <a:rPr lang="en-US" altLang="zh-CN" b="1" dirty="0" smtClean="0"/>
              <a:t>.</a:t>
            </a:r>
            <a:r>
              <a:rPr lang="zh-CN" altLang="zh-CN" b="1" dirty="0"/>
              <a:t>北京</a:t>
            </a:r>
            <a:r>
              <a:rPr lang="zh-CN" altLang="en-US" b="1" dirty="0"/>
              <a:t>：</a:t>
            </a:r>
            <a:r>
              <a:rPr lang="zh-CN" altLang="zh-CN" b="1" dirty="0"/>
              <a:t>中国</a:t>
            </a:r>
            <a:r>
              <a:rPr lang="zh-CN" altLang="zh-CN" b="1" dirty="0" smtClean="0"/>
              <a:t>标准</a:t>
            </a:r>
            <a:r>
              <a:rPr lang="zh-CN" altLang="zh-CN" b="1" dirty="0"/>
              <a:t>出版社，</a:t>
            </a:r>
            <a:r>
              <a:rPr lang="en-US" altLang="zh-CN" b="1" dirty="0" smtClean="0"/>
              <a:t>2017.</a:t>
            </a:r>
            <a:endParaRPr lang="zh-CN" altLang="zh-CN" b="1" dirty="0"/>
          </a:p>
        </p:txBody>
      </p:sp>
      <p:sp>
        <p:nvSpPr>
          <p:cNvPr id="5" name="矩形 4"/>
          <p:cNvSpPr/>
          <p:nvPr/>
        </p:nvSpPr>
        <p:spPr>
          <a:xfrm>
            <a:off x="395536" y="5157192"/>
            <a:ext cx="8280920" cy="1200329"/>
          </a:xfrm>
          <a:prstGeom prst="rect">
            <a:avLst/>
          </a:prstGeom>
        </p:spPr>
        <p:txBody>
          <a:bodyPr wrap="square">
            <a:spAutoFit/>
          </a:bodyPr>
          <a:lstStyle/>
          <a:p>
            <a:r>
              <a:rPr lang="en-US" altLang="zh-CN" b="1" dirty="0"/>
              <a:t>[13] </a:t>
            </a:r>
            <a:r>
              <a:rPr lang="en-US" altLang="zh-CN" b="1" dirty="0" smtClean="0"/>
              <a:t>GB/T3505</a:t>
            </a:r>
            <a:r>
              <a:rPr lang="zh-CN" altLang="zh-CN" b="1" dirty="0"/>
              <a:t>—</a:t>
            </a:r>
            <a:r>
              <a:rPr lang="en-US" altLang="zh-CN" b="1" dirty="0" smtClean="0"/>
              <a:t>2009</a:t>
            </a:r>
            <a:r>
              <a:rPr lang="en-US" altLang="zh-CN" b="1" dirty="0"/>
              <a:t>  </a:t>
            </a:r>
            <a:r>
              <a:rPr lang="en-US" altLang="zh-CN" b="1" dirty="0" smtClean="0"/>
              <a:t> </a:t>
            </a:r>
            <a:r>
              <a:rPr lang="zh-CN" altLang="zh-CN" b="1" dirty="0" smtClean="0"/>
              <a:t>产品</a:t>
            </a:r>
            <a:r>
              <a:rPr lang="zh-CN" altLang="zh-CN" b="1" dirty="0"/>
              <a:t>几何技术规范（</a:t>
            </a:r>
            <a:r>
              <a:rPr lang="en-US" altLang="zh-CN" b="1" dirty="0"/>
              <a:t>GPS</a:t>
            </a:r>
            <a:r>
              <a:rPr lang="zh-CN" altLang="zh-CN" b="1" dirty="0"/>
              <a:t>）表面</a:t>
            </a:r>
            <a:r>
              <a:rPr lang="zh-CN" altLang="zh-CN" b="1" dirty="0" smtClean="0"/>
              <a:t>结构</a:t>
            </a:r>
            <a:endParaRPr lang="en-US" altLang="zh-CN" b="1" dirty="0" smtClean="0"/>
          </a:p>
          <a:p>
            <a:r>
              <a:rPr lang="en-US" altLang="zh-CN" b="1" dirty="0"/>
              <a:t> </a:t>
            </a:r>
            <a:r>
              <a:rPr lang="en-US" altLang="zh-CN" b="1" dirty="0" smtClean="0"/>
              <a:t>         </a:t>
            </a:r>
            <a:r>
              <a:rPr lang="zh-CN" altLang="zh-CN" b="1" dirty="0" smtClean="0"/>
              <a:t> </a:t>
            </a:r>
            <a:r>
              <a:rPr lang="en-US" altLang="zh-CN" b="1" dirty="0" smtClean="0"/>
              <a:t>   </a:t>
            </a:r>
            <a:r>
              <a:rPr lang="zh-CN" altLang="zh-CN" b="1" dirty="0" smtClean="0"/>
              <a:t>轮廓</a:t>
            </a:r>
            <a:r>
              <a:rPr lang="zh-CN" altLang="zh-CN" b="1" dirty="0"/>
              <a:t>法 </a:t>
            </a:r>
            <a:r>
              <a:rPr lang="en-US" altLang="zh-CN" b="1" dirty="0" smtClean="0"/>
              <a:t>   </a:t>
            </a:r>
            <a:r>
              <a:rPr lang="zh-CN" altLang="zh-CN" b="1" dirty="0" smtClean="0"/>
              <a:t>术语</a:t>
            </a:r>
            <a:r>
              <a:rPr lang="zh-CN" altLang="zh-CN" b="1" dirty="0"/>
              <a:t>、定义及表面结构</a:t>
            </a:r>
            <a:r>
              <a:rPr lang="zh-CN" altLang="zh-CN" b="1" dirty="0" smtClean="0"/>
              <a:t>参数</a:t>
            </a:r>
            <a:r>
              <a:rPr lang="en-US" altLang="zh-CN" b="1" dirty="0" smtClean="0"/>
              <a:t>.</a:t>
            </a:r>
            <a:r>
              <a:rPr lang="zh-CN" altLang="zh-CN" b="1" dirty="0"/>
              <a:t>北京</a:t>
            </a:r>
            <a:r>
              <a:rPr lang="zh-CN" altLang="en-US" b="1" dirty="0"/>
              <a:t>：</a:t>
            </a:r>
            <a:r>
              <a:rPr lang="zh-CN" altLang="zh-CN" b="1" dirty="0"/>
              <a:t>中</a:t>
            </a:r>
            <a:r>
              <a:rPr lang="zh-CN" altLang="zh-CN" b="1" dirty="0" smtClean="0"/>
              <a:t>国标</a:t>
            </a:r>
            <a:endParaRPr lang="en-US" altLang="zh-CN" b="1" dirty="0" smtClean="0"/>
          </a:p>
          <a:p>
            <a:r>
              <a:rPr lang="en-US" altLang="zh-CN" b="1" dirty="0"/>
              <a:t> </a:t>
            </a:r>
            <a:r>
              <a:rPr lang="en-US" altLang="zh-CN" b="1" dirty="0" smtClean="0"/>
              <a:t>              </a:t>
            </a:r>
            <a:r>
              <a:rPr lang="zh-CN" altLang="zh-CN" b="1" dirty="0" smtClean="0"/>
              <a:t>准</a:t>
            </a:r>
            <a:r>
              <a:rPr lang="zh-CN" altLang="zh-CN" b="1" dirty="0"/>
              <a:t>出版社，</a:t>
            </a:r>
            <a:r>
              <a:rPr lang="en-US" altLang="zh-CN" b="1" dirty="0" smtClean="0"/>
              <a:t>2009.</a:t>
            </a:r>
            <a:endParaRPr lang="zh-CN"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1F82C2E-B6CA-4207-8FAE-9047C78465E1}" type="slidenum">
              <a:rPr kumimoji="0" lang="zh-CN" altLang="en-US" smtClean="0"/>
              <a:pPr eaLnBrk="1" hangingPunct="1"/>
              <a:t>26</a:t>
            </a:fld>
            <a:endParaRPr kumimoji="0" lang="en-US" altLang="zh-CN" smtClean="0"/>
          </a:p>
        </p:txBody>
      </p:sp>
      <p:sp>
        <p:nvSpPr>
          <p:cNvPr id="28677" name="矩形 11"/>
          <p:cNvSpPr>
            <a:spLocks noChangeArrowheads="1"/>
          </p:cNvSpPr>
          <p:nvPr/>
        </p:nvSpPr>
        <p:spPr bwMode="auto">
          <a:xfrm>
            <a:off x="395536" y="1961231"/>
            <a:ext cx="8474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2000" b="1" dirty="0"/>
              <a:t>[15] </a:t>
            </a:r>
            <a:r>
              <a:rPr lang="en-US" altLang="zh-CN" sz="2000" b="1" dirty="0" smtClean="0"/>
              <a:t> GB/T1031</a:t>
            </a:r>
            <a:r>
              <a:rPr lang="zh-CN" altLang="zh-CN" sz="2000" b="1" dirty="0"/>
              <a:t>—</a:t>
            </a:r>
            <a:r>
              <a:rPr lang="en-US" altLang="zh-CN" sz="2000" b="1" dirty="0" smtClean="0"/>
              <a:t>2009   </a:t>
            </a:r>
            <a:r>
              <a:rPr lang="zh-CN" altLang="zh-CN" sz="2000" b="1" dirty="0" smtClean="0"/>
              <a:t>产品</a:t>
            </a:r>
            <a:r>
              <a:rPr lang="zh-CN" altLang="zh-CN" sz="2000" b="1" dirty="0"/>
              <a:t>几何技术规范（</a:t>
            </a:r>
            <a:r>
              <a:rPr lang="en-US" altLang="zh-CN" sz="2000" b="1" dirty="0"/>
              <a:t>GPS</a:t>
            </a:r>
            <a:r>
              <a:rPr lang="zh-CN" altLang="zh-CN" sz="2000" b="1" dirty="0"/>
              <a:t>） 表面结构 </a:t>
            </a:r>
            <a:r>
              <a:rPr lang="en-US" altLang="zh-CN" sz="2000" b="1" dirty="0" smtClean="0"/>
              <a:t>    </a:t>
            </a:r>
            <a:r>
              <a:rPr lang="zh-CN" altLang="zh-CN" sz="2000" b="1" dirty="0" smtClean="0"/>
              <a:t>轮廓</a:t>
            </a:r>
            <a:r>
              <a:rPr lang="zh-CN" altLang="zh-CN" sz="2000" b="1" dirty="0"/>
              <a:t>法 </a:t>
            </a:r>
            <a:endParaRPr lang="en-US" altLang="zh-CN" sz="2000" b="1" dirty="0" smtClean="0"/>
          </a:p>
          <a:p>
            <a:pPr lvl="0"/>
            <a:r>
              <a:rPr lang="en-US" altLang="zh-CN" sz="2000" b="1" dirty="0"/>
              <a:t> </a:t>
            </a:r>
            <a:r>
              <a:rPr lang="en-US" altLang="zh-CN" sz="2000" b="1" dirty="0" smtClean="0"/>
              <a:t>              </a:t>
            </a:r>
            <a:r>
              <a:rPr lang="zh-CN" altLang="zh-CN" sz="2000" b="1" dirty="0" smtClean="0"/>
              <a:t>表面粗糙度</a:t>
            </a:r>
            <a:r>
              <a:rPr lang="zh-CN" altLang="zh-CN" sz="2000" b="1" dirty="0"/>
              <a:t>参数及其</a:t>
            </a:r>
            <a:r>
              <a:rPr lang="zh-CN" altLang="zh-CN" sz="2000" b="1" dirty="0" smtClean="0"/>
              <a:t>数值</a:t>
            </a:r>
            <a:r>
              <a:rPr lang="en-US" altLang="zh-CN" sz="2000" b="1" dirty="0" smtClean="0"/>
              <a:t>.  </a:t>
            </a:r>
            <a:r>
              <a:rPr lang="zh-CN" altLang="zh-CN" sz="2000" b="1" dirty="0" smtClean="0"/>
              <a:t>北京</a:t>
            </a:r>
            <a:r>
              <a:rPr lang="zh-CN" altLang="en-US" sz="2000" b="1" dirty="0"/>
              <a:t>：</a:t>
            </a:r>
            <a:r>
              <a:rPr lang="zh-CN" altLang="zh-CN" sz="2000" b="1" dirty="0"/>
              <a:t>中国标准出版社，</a:t>
            </a:r>
            <a:r>
              <a:rPr lang="en-US" altLang="zh-CN" sz="2000" b="1" dirty="0"/>
              <a:t>2009</a:t>
            </a:r>
            <a:endParaRPr lang="zh-CN" altLang="zh-CN" sz="2000" b="1" dirty="0"/>
          </a:p>
        </p:txBody>
      </p:sp>
      <p:sp>
        <p:nvSpPr>
          <p:cNvPr id="28678" name="矩形 11"/>
          <p:cNvSpPr>
            <a:spLocks noChangeArrowheads="1"/>
          </p:cNvSpPr>
          <p:nvPr/>
        </p:nvSpPr>
        <p:spPr bwMode="auto">
          <a:xfrm>
            <a:off x="392297" y="2681311"/>
            <a:ext cx="8474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t>[16</a:t>
            </a:r>
            <a:r>
              <a:rPr lang="en-US" altLang="zh-CN" sz="2000" b="1" dirty="0" smtClean="0"/>
              <a:t>]   </a:t>
            </a:r>
            <a:r>
              <a:rPr lang="en-US" altLang="zh-CN" sz="2000" b="1" dirty="0"/>
              <a:t>GB/T3177</a:t>
            </a:r>
            <a:r>
              <a:rPr lang="zh-CN" altLang="zh-CN" sz="2000" b="1" dirty="0"/>
              <a:t>—</a:t>
            </a:r>
            <a:r>
              <a:rPr lang="en-US" altLang="zh-CN" sz="2000" b="1" dirty="0" smtClean="0"/>
              <a:t>2009   </a:t>
            </a:r>
            <a:r>
              <a:rPr lang="zh-CN" altLang="zh-CN" sz="2000" b="1" dirty="0" smtClean="0"/>
              <a:t>产品</a:t>
            </a:r>
            <a:r>
              <a:rPr lang="zh-CN" altLang="zh-CN" sz="2000" b="1" dirty="0"/>
              <a:t>几何技术规范（</a:t>
            </a:r>
            <a:r>
              <a:rPr lang="en-US" altLang="zh-CN" sz="2000" b="1" dirty="0"/>
              <a:t>GPS</a:t>
            </a:r>
            <a:r>
              <a:rPr lang="zh-CN" altLang="zh-CN" sz="2000" b="1" dirty="0"/>
              <a:t>） 光滑工件尺寸的</a:t>
            </a:r>
            <a:r>
              <a:rPr lang="zh-CN" altLang="zh-CN" sz="2000" b="1" dirty="0" smtClean="0"/>
              <a:t>检</a:t>
            </a:r>
            <a:endParaRPr lang="en-US" altLang="zh-CN" sz="2000" b="1" dirty="0" smtClean="0"/>
          </a:p>
          <a:p>
            <a:r>
              <a:rPr lang="en-US" altLang="zh-CN" sz="2000" b="1" dirty="0"/>
              <a:t> </a:t>
            </a:r>
            <a:r>
              <a:rPr lang="en-US" altLang="zh-CN" sz="2000" b="1" dirty="0" smtClean="0"/>
              <a:t>               </a:t>
            </a:r>
            <a:r>
              <a:rPr lang="zh-CN" altLang="zh-CN" sz="2000" b="1" dirty="0" smtClean="0"/>
              <a:t>验。北京</a:t>
            </a:r>
            <a:r>
              <a:rPr lang="zh-CN" altLang="en-US" sz="2000" b="1" dirty="0"/>
              <a:t>：</a:t>
            </a:r>
            <a:r>
              <a:rPr lang="zh-CN" altLang="zh-CN" sz="2000" b="1" dirty="0"/>
              <a:t>中</a:t>
            </a:r>
            <a:r>
              <a:rPr lang="zh-CN" altLang="zh-CN" sz="2000" b="1" dirty="0" smtClean="0"/>
              <a:t>国标准出版社，</a:t>
            </a:r>
            <a:r>
              <a:rPr lang="en-US" altLang="zh-CN" sz="2000" b="1" dirty="0" smtClean="0"/>
              <a:t>2009.</a:t>
            </a:r>
            <a:endParaRPr lang="zh-CN" altLang="zh-CN" sz="2000" b="1" dirty="0"/>
          </a:p>
        </p:txBody>
      </p:sp>
      <p:sp>
        <p:nvSpPr>
          <p:cNvPr id="28679" name="矩形 12"/>
          <p:cNvSpPr>
            <a:spLocks noChangeArrowheads="1"/>
          </p:cNvSpPr>
          <p:nvPr/>
        </p:nvSpPr>
        <p:spPr bwMode="auto">
          <a:xfrm>
            <a:off x="392296" y="3401391"/>
            <a:ext cx="84740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2000" b="1" dirty="0"/>
              <a:t>[17</a:t>
            </a:r>
            <a:r>
              <a:rPr lang="en-US" altLang="zh-CN" sz="2000" b="1" dirty="0" smtClean="0"/>
              <a:t>]   GB/T1957</a:t>
            </a:r>
            <a:r>
              <a:rPr lang="zh-CN" altLang="zh-CN" sz="2000" b="1" dirty="0"/>
              <a:t>—</a:t>
            </a:r>
            <a:r>
              <a:rPr lang="en-US" altLang="zh-CN" sz="2000" b="1" dirty="0" smtClean="0"/>
              <a:t>2006  </a:t>
            </a:r>
            <a:r>
              <a:rPr lang="zh-CN" altLang="zh-CN" sz="2000" b="1" dirty="0" smtClean="0"/>
              <a:t> 光滑极限量规  </a:t>
            </a:r>
            <a:r>
              <a:rPr lang="en-US" altLang="zh-CN" sz="2000" b="1" dirty="0" smtClean="0"/>
              <a:t>  </a:t>
            </a:r>
            <a:r>
              <a:rPr lang="zh-CN" altLang="zh-CN" sz="2000" b="1" dirty="0" smtClean="0"/>
              <a:t>技术条件</a:t>
            </a:r>
            <a:r>
              <a:rPr lang="en-US" altLang="zh-CN" sz="2000" b="1" dirty="0" smtClean="0"/>
              <a:t>. .</a:t>
            </a:r>
            <a:r>
              <a:rPr lang="zh-CN" altLang="zh-CN" sz="2000" b="1" dirty="0"/>
              <a:t>北京</a:t>
            </a:r>
            <a:r>
              <a:rPr lang="zh-CN" altLang="en-US" sz="2000" b="1" dirty="0"/>
              <a:t>：</a:t>
            </a:r>
            <a:r>
              <a:rPr lang="zh-CN" altLang="zh-CN" sz="2000" b="1" dirty="0"/>
              <a:t>中国标准</a:t>
            </a:r>
            <a:r>
              <a:rPr lang="zh-CN" altLang="zh-CN" sz="2000" b="1" dirty="0" smtClean="0"/>
              <a:t>出</a:t>
            </a:r>
            <a:endParaRPr lang="en-US" altLang="zh-CN" sz="2000" b="1" dirty="0" smtClean="0"/>
          </a:p>
          <a:p>
            <a:pPr lvl="0"/>
            <a:r>
              <a:rPr lang="en-US" altLang="zh-CN" sz="2000" b="1" dirty="0"/>
              <a:t> </a:t>
            </a:r>
            <a:r>
              <a:rPr lang="en-US" altLang="zh-CN" sz="2000" b="1" dirty="0" smtClean="0"/>
              <a:t>                </a:t>
            </a:r>
            <a:r>
              <a:rPr lang="zh-CN" altLang="zh-CN" sz="2000" b="1" dirty="0" smtClean="0"/>
              <a:t>版</a:t>
            </a:r>
            <a:r>
              <a:rPr lang="zh-CN" altLang="zh-CN" sz="2000" b="1" dirty="0"/>
              <a:t>社，</a:t>
            </a:r>
            <a:r>
              <a:rPr lang="en-US" altLang="zh-CN" sz="2000" b="1" dirty="0"/>
              <a:t>2006</a:t>
            </a:r>
            <a:endParaRPr lang="zh-CN" altLang="zh-CN" sz="2000" b="1" dirty="0"/>
          </a:p>
        </p:txBody>
      </p:sp>
      <p:sp>
        <p:nvSpPr>
          <p:cNvPr id="2" name="矩形 1"/>
          <p:cNvSpPr/>
          <p:nvPr/>
        </p:nvSpPr>
        <p:spPr>
          <a:xfrm>
            <a:off x="280863" y="764704"/>
            <a:ext cx="8035553" cy="1200329"/>
          </a:xfrm>
          <a:prstGeom prst="rect">
            <a:avLst/>
          </a:prstGeom>
        </p:spPr>
        <p:txBody>
          <a:bodyPr wrap="square">
            <a:spAutoFit/>
          </a:bodyPr>
          <a:lstStyle/>
          <a:p>
            <a:r>
              <a:rPr lang="zh-CN" altLang="zh-CN" b="1" dirty="0"/>
              <a:t> </a:t>
            </a:r>
            <a:r>
              <a:rPr lang="en-US" altLang="zh-CN" b="1" dirty="0"/>
              <a:t>[14] </a:t>
            </a:r>
            <a:r>
              <a:rPr lang="en-US" altLang="zh-CN" b="1" dirty="0" smtClean="0"/>
              <a:t> GB/T131</a:t>
            </a:r>
            <a:r>
              <a:rPr lang="zh-CN" altLang="zh-CN" b="1" dirty="0"/>
              <a:t>—</a:t>
            </a:r>
            <a:r>
              <a:rPr lang="en-US" altLang="zh-CN" b="1" dirty="0" smtClean="0"/>
              <a:t>2006   </a:t>
            </a:r>
            <a:r>
              <a:rPr lang="zh-CN" altLang="zh-CN" b="1" dirty="0" smtClean="0"/>
              <a:t>产品</a:t>
            </a:r>
            <a:r>
              <a:rPr lang="zh-CN" altLang="zh-CN" b="1" dirty="0"/>
              <a:t>几何技术规范（</a:t>
            </a:r>
            <a:r>
              <a:rPr lang="en-US" altLang="zh-CN" b="1" dirty="0"/>
              <a:t>GPS</a:t>
            </a:r>
            <a:r>
              <a:rPr lang="zh-CN" altLang="zh-CN" b="1" dirty="0"/>
              <a:t>） </a:t>
            </a:r>
            <a:r>
              <a:rPr lang="zh-CN" altLang="zh-CN" b="1" dirty="0" smtClean="0"/>
              <a:t>技术</a:t>
            </a:r>
            <a:endParaRPr lang="en-US" altLang="zh-CN" b="1" dirty="0" smtClean="0"/>
          </a:p>
          <a:p>
            <a:r>
              <a:rPr lang="en-US" altLang="zh-CN" b="1" dirty="0"/>
              <a:t> </a:t>
            </a:r>
            <a:r>
              <a:rPr lang="en-US" altLang="zh-CN" b="1" dirty="0" smtClean="0"/>
              <a:t>               </a:t>
            </a:r>
            <a:r>
              <a:rPr lang="zh-CN" altLang="zh-CN" b="1" dirty="0" smtClean="0"/>
              <a:t>产品</a:t>
            </a:r>
            <a:r>
              <a:rPr lang="en-US" altLang="zh-CN" b="1" dirty="0" smtClean="0"/>
              <a:t> </a:t>
            </a:r>
            <a:r>
              <a:rPr lang="zh-CN" altLang="zh-CN" b="1" dirty="0" smtClean="0"/>
              <a:t>文件中表</a:t>
            </a:r>
            <a:r>
              <a:rPr lang="en-US" altLang="zh-CN" b="1" dirty="0" smtClean="0"/>
              <a:t> </a:t>
            </a:r>
            <a:r>
              <a:rPr lang="zh-CN" altLang="zh-CN" b="1" dirty="0"/>
              <a:t>面结构的表示</a:t>
            </a:r>
            <a:r>
              <a:rPr lang="zh-CN" altLang="zh-CN" b="1" dirty="0" smtClean="0"/>
              <a:t>法</a:t>
            </a:r>
            <a:r>
              <a:rPr lang="en-US" altLang="zh-CN" b="1" dirty="0" smtClean="0"/>
              <a:t>.</a:t>
            </a:r>
            <a:r>
              <a:rPr lang="zh-CN" altLang="zh-CN" b="1" dirty="0"/>
              <a:t>北京</a:t>
            </a:r>
            <a:r>
              <a:rPr lang="zh-CN" altLang="en-US" b="1" dirty="0"/>
              <a:t>：</a:t>
            </a:r>
            <a:r>
              <a:rPr lang="zh-CN" altLang="zh-CN" b="1" dirty="0"/>
              <a:t>中国</a:t>
            </a:r>
            <a:r>
              <a:rPr lang="zh-CN" altLang="zh-CN" b="1" dirty="0" smtClean="0"/>
              <a:t>标准</a:t>
            </a:r>
            <a:endParaRPr lang="en-US" altLang="zh-CN" b="1" dirty="0" smtClean="0"/>
          </a:p>
          <a:p>
            <a:r>
              <a:rPr lang="en-US" altLang="zh-CN" b="1" dirty="0"/>
              <a:t> </a:t>
            </a:r>
            <a:r>
              <a:rPr lang="en-US" altLang="zh-CN" b="1" dirty="0" smtClean="0"/>
              <a:t>               </a:t>
            </a:r>
            <a:r>
              <a:rPr lang="zh-CN" altLang="zh-CN" b="1" dirty="0" smtClean="0"/>
              <a:t>出版社</a:t>
            </a:r>
            <a:r>
              <a:rPr lang="zh-CN" altLang="zh-CN" b="1" dirty="0"/>
              <a:t>，</a:t>
            </a:r>
            <a:r>
              <a:rPr lang="en-US" altLang="zh-CN" b="1" dirty="0" smtClean="0"/>
              <a:t>2007.</a:t>
            </a:r>
            <a:endParaRPr lang="zh-CN" altLang="zh-CN" b="1" dirty="0"/>
          </a:p>
        </p:txBody>
      </p:sp>
      <p:sp>
        <p:nvSpPr>
          <p:cNvPr id="3" name="矩形 2"/>
          <p:cNvSpPr/>
          <p:nvPr/>
        </p:nvSpPr>
        <p:spPr>
          <a:xfrm>
            <a:off x="352872" y="4121471"/>
            <a:ext cx="8107560" cy="830997"/>
          </a:xfrm>
          <a:prstGeom prst="rect">
            <a:avLst/>
          </a:prstGeom>
        </p:spPr>
        <p:txBody>
          <a:bodyPr wrap="square">
            <a:spAutoFit/>
          </a:bodyPr>
          <a:lstStyle/>
          <a:p>
            <a:r>
              <a:rPr lang="en-US" altLang="zh-CN" b="1" dirty="0"/>
              <a:t>[18] </a:t>
            </a:r>
            <a:r>
              <a:rPr lang="en-US" altLang="zh-CN" b="1" dirty="0" smtClean="0"/>
              <a:t>  GB/T8069</a:t>
            </a:r>
            <a:r>
              <a:rPr lang="zh-CN" altLang="zh-CN" b="1" dirty="0"/>
              <a:t>—</a:t>
            </a:r>
            <a:r>
              <a:rPr lang="en-US" altLang="zh-CN" b="1" dirty="0" smtClean="0"/>
              <a:t>1998  </a:t>
            </a:r>
            <a:r>
              <a:rPr lang="zh-CN" altLang="zh-CN" b="1" dirty="0" smtClean="0"/>
              <a:t> 功能量规</a:t>
            </a:r>
            <a:r>
              <a:rPr lang="en-US" altLang="zh-CN" b="1" dirty="0" smtClean="0"/>
              <a:t>.</a:t>
            </a:r>
            <a:r>
              <a:rPr lang="zh-CN" altLang="zh-CN" b="1" dirty="0" smtClean="0"/>
              <a:t>北京</a:t>
            </a:r>
            <a:r>
              <a:rPr lang="zh-CN" altLang="en-US" b="1" dirty="0" smtClean="0"/>
              <a:t>：</a:t>
            </a:r>
            <a:r>
              <a:rPr lang="zh-CN" altLang="zh-CN" b="1" dirty="0" smtClean="0"/>
              <a:t>中国标准出版社，</a:t>
            </a:r>
            <a:endParaRPr lang="en-US" altLang="zh-CN" b="1" dirty="0" smtClean="0"/>
          </a:p>
          <a:p>
            <a:r>
              <a:rPr lang="en-US" altLang="zh-CN" b="1" dirty="0"/>
              <a:t> </a:t>
            </a:r>
            <a:r>
              <a:rPr lang="en-US" altLang="zh-CN" b="1" dirty="0" smtClean="0"/>
              <a:t>                2001.</a:t>
            </a:r>
            <a:endParaRPr lang="zh-CN" altLang="zh-CN" b="1" dirty="0"/>
          </a:p>
        </p:txBody>
      </p:sp>
      <p:sp>
        <p:nvSpPr>
          <p:cNvPr id="4" name="矩形 3"/>
          <p:cNvSpPr/>
          <p:nvPr/>
        </p:nvSpPr>
        <p:spPr>
          <a:xfrm>
            <a:off x="323528" y="4913558"/>
            <a:ext cx="8035553" cy="830997"/>
          </a:xfrm>
          <a:prstGeom prst="rect">
            <a:avLst/>
          </a:prstGeom>
        </p:spPr>
        <p:txBody>
          <a:bodyPr wrap="square">
            <a:spAutoFit/>
          </a:bodyPr>
          <a:lstStyle/>
          <a:p>
            <a:r>
              <a:rPr lang="en-US" altLang="zh-CN" b="1" dirty="0"/>
              <a:t>[</a:t>
            </a:r>
            <a:r>
              <a:rPr lang="en-US" altLang="zh-CN" b="1" dirty="0" smtClean="0"/>
              <a:t>19] GB/T6093</a:t>
            </a:r>
            <a:r>
              <a:rPr lang="zh-CN" altLang="zh-CN" b="1" dirty="0"/>
              <a:t>—</a:t>
            </a:r>
            <a:r>
              <a:rPr lang="en-US" altLang="zh-CN" b="1" dirty="0" smtClean="0"/>
              <a:t>2001  </a:t>
            </a:r>
            <a:r>
              <a:rPr lang="zh-CN" altLang="zh-CN" b="1" dirty="0" smtClean="0"/>
              <a:t>几何</a:t>
            </a:r>
            <a:r>
              <a:rPr lang="zh-CN" altLang="zh-CN" b="1" dirty="0"/>
              <a:t>量技术规范（</a:t>
            </a:r>
            <a:r>
              <a:rPr lang="en-US" altLang="zh-CN" b="1" dirty="0"/>
              <a:t>GPS</a:t>
            </a:r>
            <a:r>
              <a:rPr lang="zh-CN" altLang="zh-CN" b="1" dirty="0"/>
              <a:t>） 长度</a:t>
            </a:r>
            <a:r>
              <a:rPr lang="zh-CN" altLang="zh-CN" b="1" dirty="0" smtClean="0"/>
              <a:t>标准</a:t>
            </a:r>
            <a:endParaRPr lang="en-US" altLang="zh-CN" b="1" dirty="0" smtClean="0"/>
          </a:p>
          <a:p>
            <a:r>
              <a:rPr lang="en-US" altLang="zh-CN" b="1" dirty="0"/>
              <a:t> </a:t>
            </a:r>
            <a:r>
              <a:rPr lang="en-US" altLang="zh-CN" b="1" dirty="0" smtClean="0"/>
              <a:t>             </a:t>
            </a:r>
            <a:r>
              <a:rPr lang="zh-CN" altLang="zh-CN" b="1" dirty="0" smtClean="0"/>
              <a:t> </a:t>
            </a:r>
            <a:r>
              <a:rPr lang="zh-CN" altLang="zh-CN" b="1" dirty="0"/>
              <a:t>量</a:t>
            </a:r>
            <a:r>
              <a:rPr lang="zh-CN" altLang="zh-CN" b="1" dirty="0" smtClean="0"/>
              <a:t>块</a:t>
            </a:r>
            <a:r>
              <a:rPr lang="en-US" altLang="zh-CN" b="1" dirty="0" smtClean="0"/>
              <a:t>.</a:t>
            </a:r>
            <a:r>
              <a:rPr lang="zh-CN" altLang="zh-CN" b="1" dirty="0"/>
              <a:t>北京</a:t>
            </a:r>
            <a:r>
              <a:rPr lang="zh-CN" altLang="en-US" b="1" dirty="0"/>
              <a:t>：</a:t>
            </a:r>
            <a:r>
              <a:rPr lang="zh-CN" altLang="zh-CN" b="1" dirty="0"/>
              <a:t>中国标准出版社，</a:t>
            </a:r>
            <a:r>
              <a:rPr lang="en-US" altLang="zh-CN" b="1" dirty="0"/>
              <a:t>2001</a:t>
            </a:r>
            <a:r>
              <a:rPr lang="en-US" altLang="zh-CN" b="1" dirty="0" smtClean="0"/>
              <a:t>.</a:t>
            </a:r>
            <a:endParaRPr lang="zh-CN" altLang="zh-CN" b="1" dirty="0"/>
          </a:p>
        </p:txBody>
      </p:sp>
      <p:sp>
        <p:nvSpPr>
          <p:cNvPr id="12" name="矩形 11"/>
          <p:cNvSpPr>
            <a:spLocks noChangeArrowheads="1"/>
          </p:cNvSpPr>
          <p:nvPr/>
        </p:nvSpPr>
        <p:spPr bwMode="auto">
          <a:xfrm>
            <a:off x="338088" y="5765194"/>
            <a:ext cx="8496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smtClean="0"/>
              <a:t>[20]  JJG146</a:t>
            </a:r>
            <a:r>
              <a:rPr lang="zh-CN" altLang="zh-CN" sz="2000" b="1" dirty="0"/>
              <a:t>—</a:t>
            </a:r>
            <a:r>
              <a:rPr lang="en-US" altLang="zh-CN" sz="2000" b="1" dirty="0" smtClean="0"/>
              <a:t>2011  </a:t>
            </a:r>
            <a:r>
              <a:rPr lang="zh-CN" altLang="zh-CN" sz="2000" b="1" dirty="0" smtClean="0"/>
              <a:t> 量块检定规程 </a:t>
            </a:r>
            <a:r>
              <a:rPr lang="en-US" altLang="zh-CN" sz="2000" b="1" dirty="0" smtClean="0"/>
              <a:t> .</a:t>
            </a:r>
            <a:r>
              <a:rPr lang="zh-CN" altLang="zh-CN" sz="2000" b="1" dirty="0" smtClean="0"/>
              <a:t>北京</a:t>
            </a:r>
            <a:r>
              <a:rPr lang="zh-CN" altLang="en-US" sz="2000" b="1" dirty="0"/>
              <a:t>：</a:t>
            </a:r>
            <a:r>
              <a:rPr lang="zh-CN" altLang="zh-CN" sz="2000" b="1" dirty="0"/>
              <a:t>中国</a:t>
            </a:r>
            <a:r>
              <a:rPr lang="zh-CN" altLang="zh-CN" sz="2000" b="1" dirty="0" smtClean="0"/>
              <a:t>标准</a:t>
            </a:r>
            <a:r>
              <a:rPr lang="zh-CN" altLang="zh-CN" sz="2000" b="1" dirty="0"/>
              <a:t>出版社，</a:t>
            </a:r>
            <a:r>
              <a:rPr lang="en-US" altLang="zh-CN" sz="2000" b="1" dirty="0"/>
              <a:t>2012</a:t>
            </a:r>
            <a:endParaRPr lang="zh-CN"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wipe(left)">
                                      <p:cBhvr>
                                        <p:cTn id="12" dur="500"/>
                                        <p:tgtEl>
                                          <p:spTgt spid="286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wipe(left)">
                                      <p:cBhvr>
                                        <p:cTn id="17" dur="500"/>
                                        <p:tgtEl>
                                          <p:spTgt spid="286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9"/>
                                        </p:tgtEl>
                                        <p:attrNameLst>
                                          <p:attrName>style.visibility</p:attrName>
                                        </p:attrNameLst>
                                      </p:cBhvr>
                                      <p:to>
                                        <p:strVal val="visible"/>
                                      </p:to>
                                    </p:set>
                                    <p:animEffect transition="in" filter="wipe(left)">
                                      <p:cBhvr>
                                        <p:cTn id="22" dur="500"/>
                                        <p:tgtEl>
                                          <p:spTgt spid="28679"/>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p:bldP spid="28678" grpId="0"/>
      <p:bldP spid="28679" grpId="0"/>
      <p:bldP spid="2" grpId="0"/>
      <p:bldP spid="3" grpId="0"/>
      <p:bldP spid="4"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FBFC4D3-F0B2-4EFC-B61B-3BA0C8DB5ECE}" type="slidenum">
              <a:rPr kumimoji="0" lang="zh-CN" altLang="en-US" smtClean="0"/>
              <a:pPr eaLnBrk="1" hangingPunct="1"/>
              <a:t>27</a:t>
            </a:fld>
            <a:endParaRPr kumimoji="0" lang="en-US" altLang="zh-CN" smtClean="0"/>
          </a:p>
        </p:txBody>
      </p:sp>
      <p:sp>
        <p:nvSpPr>
          <p:cNvPr id="29700" name="矩形 11"/>
          <p:cNvSpPr>
            <a:spLocks noChangeArrowheads="1"/>
          </p:cNvSpPr>
          <p:nvPr/>
        </p:nvSpPr>
        <p:spPr bwMode="auto">
          <a:xfrm>
            <a:off x="323056" y="960984"/>
            <a:ext cx="8497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2000" b="1" dirty="0"/>
              <a:t>[</a:t>
            </a:r>
            <a:r>
              <a:rPr lang="en-US" altLang="zh-CN" sz="2000" b="1" dirty="0" smtClean="0"/>
              <a:t>21] </a:t>
            </a:r>
            <a:r>
              <a:rPr lang="en-US" altLang="zh-CN" sz="2000" b="1" dirty="0"/>
              <a:t>GB/T275</a:t>
            </a:r>
            <a:r>
              <a:rPr lang="zh-CN" altLang="zh-CN" sz="2000" b="1" dirty="0" smtClean="0"/>
              <a:t>—</a:t>
            </a:r>
            <a:r>
              <a:rPr lang="en-US" altLang="zh-CN" sz="2000" b="1" dirty="0" smtClean="0"/>
              <a:t>2015.   </a:t>
            </a:r>
            <a:r>
              <a:rPr lang="zh-CN" altLang="zh-CN" sz="2000" b="1" dirty="0" smtClean="0"/>
              <a:t>滚动轴承</a:t>
            </a:r>
            <a:r>
              <a:rPr lang="en-US" altLang="zh-CN" sz="2000" b="1" dirty="0" smtClean="0"/>
              <a:t>  </a:t>
            </a:r>
            <a:r>
              <a:rPr lang="zh-CN" altLang="zh-CN" sz="2000" b="1" dirty="0" smtClean="0"/>
              <a:t>配合</a:t>
            </a:r>
            <a:r>
              <a:rPr lang="en-US" altLang="zh-CN" sz="2000" b="1" dirty="0" smtClean="0"/>
              <a:t>.  </a:t>
            </a:r>
            <a:r>
              <a:rPr lang="zh-CN" altLang="zh-CN" sz="2000" b="1" dirty="0" smtClean="0"/>
              <a:t>北京</a:t>
            </a:r>
            <a:r>
              <a:rPr lang="zh-CN" altLang="en-US" sz="2000" b="1" dirty="0"/>
              <a:t>：</a:t>
            </a:r>
            <a:r>
              <a:rPr lang="zh-CN" altLang="zh-CN" sz="2000" b="1" dirty="0"/>
              <a:t>中国标准</a:t>
            </a:r>
            <a:r>
              <a:rPr lang="zh-CN" altLang="zh-CN" sz="2000" b="1" dirty="0" smtClean="0"/>
              <a:t>出版社</a:t>
            </a:r>
            <a:r>
              <a:rPr lang="en-US" altLang="zh-CN" sz="2000" b="1" dirty="0" smtClean="0"/>
              <a:t>.2015.</a:t>
            </a:r>
            <a:endParaRPr lang="zh-CN" altLang="zh-CN" sz="2000" b="1" dirty="0"/>
          </a:p>
        </p:txBody>
      </p:sp>
      <p:sp>
        <p:nvSpPr>
          <p:cNvPr id="29701" name="矩形 11"/>
          <p:cNvSpPr>
            <a:spLocks noChangeArrowheads="1"/>
          </p:cNvSpPr>
          <p:nvPr/>
        </p:nvSpPr>
        <p:spPr bwMode="auto">
          <a:xfrm>
            <a:off x="323528" y="1437164"/>
            <a:ext cx="8497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2000" b="1" dirty="0"/>
              <a:t>[</a:t>
            </a:r>
            <a:r>
              <a:rPr lang="en-US" altLang="zh-CN" sz="2000" b="1" dirty="0" smtClean="0"/>
              <a:t>22] </a:t>
            </a:r>
            <a:r>
              <a:rPr lang="en-US" altLang="zh-CN" sz="2000" b="1" dirty="0"/>
              <a:t>GB/T307.1</a:t>
            </a:r>
            <a:r>
              <a:rPr lang="zh-CN" altLang="zh-CN" sz="2000" b="1" dirty="0"/>
              <a:t>—</a:t>
            </a:r>
            <a:r>
              <a:rPr lang="en-US" altLang="zh-CN" sz="2000" b="1" dirty="0" smtClean="0"/>
              <a:t>2017 . </a:t>
            </a:r>
            <a:r>
              <a:rPr lang="zh-CN" altLang="zh-CN" sz="2000" b="1" dirty="0" smtClean="0"/>
              <a:t>滚动轴承 </a:t>
            </a:r>
            <a:r>
              <a:rPr lang="en-US" altLang="zh-CN" sz="2000" b="1" dirty="0" smtClean="0"/>
              <a:t>  </a:t>
            </a:r>
            <a:r>
              <a:rPr lang="zh-CN" altLang="zh-CN" sz="2000" b="1" dirty="0" smtClean="0"/>
              <a:t>向心轴承</a:t>
            </a:r>
            <a:r>
              <a:rPr lang="en-US" altLang="zh-CN" sz="2000" b="1" dirty="0" smtClean="0"/>
              <a:t>   </a:t>
            </a:r>
            <a:r>
              <a:rPr lang="zh-CN" altLang="en-US" sz="2000" b="1" dirty="0" smtClean="0"/>
              <a:t>产品</a:t>
            </a:r>
            <a:r>
              <a:rPr lang="zh-CN" altLang="en-US" sz="2000" b="1" dirty="0"/>
              <a:t>几何技术规范（</a:t>
            </a:r>
            <a:r>
              <a:rPr lang="en-US" altLang="zh-CN" sz="2000" b="1" dirty="0"/>
              <a:t>GPS</a:t>
            </a:r>
            <a:r>
              <a:rPr lang="zh-CN" altLang="en-US" sz="2000" b="1" dirty="0" smtClean="0"/>
              <a:t>）</a:t>
            </a:r>
            <a:endParaRPr lang="en-US" altLang="zh-CN" sz="2000" b="1" dirty="0" smtClean="0"/>
          </a:p>
          <a:p>
            <a:pPr lvl="0"/>
            <a:r>
              <a:rPr lang="en-US" altLang="zh-CN" sz="2000" b="1" dirty="0"/>
              <a:t> </a:t>
            </a:r>
            <a:r>
              <a:rPr lang="en-US" altLang="zh-CN" sz="2000" b="1" dirty="0" smtClean="0"/>
              <a:t>             </a:t>
            </a:r>
            <a:r>
              <a:rPr lang="zh-CN" altLang="en-US" sz="2000" b="1" dirty="0" smtClean="0"/>
              <a:t>和</a:t>
            </a:r>
            <a:r>
              <a:rPr lang="zh-CN" altLang="zh-CN" sz="2000" b="1" dirty="0" smtClean="0"/>
              <a:t>公差</a:t>
            </a:r>
            <a:r>
              <a:rPr lang="zh-CN" altLang="en-US" sz="2000" b="1" dirty="0" smtClean="0"/>
              <a:t>值</a:t>
            </a:r>
            <a:r>
              <a:rPr lang="en-US" altLang="zh-CN" sz="2000" b="1" dirty="0" smtClean="0"/>
              <a:t>.</a:t>
            </a:r>
            <a:r>
              <a:rPr lang="zh-CN" altLang="zh-CN" sz="2000" b="1" dirty="0" smtClean="0"/>
              <a:t>北京</a:t>
            </a:r>
            <a:r>
              <a:rPr lang="zh-CN" altLang="en-US" sz="2000" b="1" dirty="0"/>
              <a:t>：</a:t>
            </a:r>
            <a:r>
              <a:rPr lang="zh-CN" altLang="zh-CN" sz="2000" b="1" dirty="0"/>
              <a:t>中国标准出版社，</a:t>
            </a:r>
            <a:r>
              <a:rPr lang="en-US" altLang="zh-CN" sz="2000" b="1" dirty="0" smtClean="0"/>
              <a:t>2017.</a:t>
            </a:r>
            <a:endParaRPr lang="zh-CN" altLang="zh-CN" sz="2000" b="1" dirty="0"/>
          </a:p>
        </p:txBody>
      </p:sp>
      <p:sp>
        <p:nvSpPr>
          <p:cNvPr id="29702" name="矩形 11"/>
          <p:cNvSpPr>
            <a:spLocks noChangeArrowheads="1"/>
          </p:cNvSpPr>
          <p:nvPr/>
        </p:nvSpPr>
        <p:spPr bwMode="auto">
          <a:xfrm>
            <a:off x="296788" y="2145050"/>
            <a:ext cx="80192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a:t>
            </a:r>
            <a:r>
              <a:rPr lang="en-US" altLang="zh-CN" sz="2000" b="1" dirty="0" smtClean="0"/>
              <a:t>23]  GB/T 307.3—2017.</a:t>
            </a:r>
            <a:r>
              <a:rPr lang="zh-CN" altLang="zh-CN" sz="2000" b="1" dirty="0" smtClean="0"/>
              <a:t> 滚动轴承 </a:t>
            </a:r>
            <a:r>
              <a:rPr lang="en-US" altLang="zh-CN" sz="2000" b="1" dirty="0" smtClean="0"/>
              <a:t>   </a:t>
            </a:r>
            <a:r>
              <a:rPr lang="zh-CN" altLang="zh-CN" sz="2000" b="1" dirty="0" smtClean="0"/>
              <a:t>通用</a:t>
            </a:r>
            <a:r>
              <a:rPr lang="zh-CN" altLang="zh-CN" sz="2000" b="1" dirty="0"/>
              <a:t>技术</a:t>
            </a:r>
            <a:r>
              <a:rPr lang="zh-CN" altLang="zh-CN" sz="2000" b="1" dirty="0" smtClean="0"/>
              <a:t>规则</a:t>
            </a:r>
            <a:r>
              <a:rPr lang="en-US" altLang="zh-CN" sz="2000" b="1" dirty="0" smtClean="0"/>
              <a:t>.</a:t>
            </a:r>
            <a:r>
              <a:rPr lang="zh-CN" altLang="zh-CN" sz="2000" b="1" dirty="0" smtClean="0"/>
              <a:t> 北京</a:t>
            </a:r>
            <a:r>
              <a:rPr lang="zh-CN" altLang="en-US" sz="2000" b="1" dirty="0"/>
              <a:t>：</a:t>
            </a:r>
            <a:r>
              <a:rPr lang="zh-CN" altLang="zh-CN" sz="2000" b="1" dirty="0"/>
              <a:t>中国</a:t>
            </a:r>
            <a:r>
              <a:rPr lang="zh-CN" altLang="zh-CN" sz="2000" b="1" dirty="0" smtClean="0"/>
              <a:t>标准</a:t>
            </a:r>
            <a:endParaRPr lang="en-US" altLang="zh-CN" sz="2000" b="1" dirty="0" smtClean="0"/>
          </a:p>
          <a:p>
            <a:r>
              <a:rPr lang="en-US" altLang="zh-CN" sz="2000" b="1" dirty="0"/>
              <a:t> </a:t>
            </a:r>
            <a:r>
              <a:rPr lang="en-US" altLang="zh-CN" sz="2000" b="1" dirty="0" smtClean="0"/>
              <a:t>                </a:t>
            </a:r>
            <a:r>
              <a:rPr lang="zh-CN" altLang="zh-CN" sz="2000" b="1" dirty="0" smtClean="0"/>
              <a:t>出版社</a:t>
            </a:r>
            <a:r>
              <a:rPr lang="zh-CN" altLang="zh-CN" sz="2000" b="1" dirty="0"/>
              <a:t>，</a:t>
            </a:r>
            <a:r>
              <a:rPr lang="en-US" altLang="zh-CN" sz="2000" b="1" dirty="0" smtClean="0"/>
              <a:t>2017.</a:t>
            </a:r>
            <a:endParaRPr lang="zh-CN" altLang="zh-CN" sz="2000" b="1" dirty="0"/>
          </a:p>
        </p:txBody>
      </p:sp>
      <p:sp>
        <p:nvSpPr>
          <p:cNvPr id="29703" name="矩形 11"/>
          <p:cNvSpPr>
            <a:spLocks noChangeArrowheads="1"/>
          </p:cNvSpPr>
          <p:nvPr/>
        </p:nvSpPr>
        <p:spPr bwMode="auto">
          <a:xfrm>
            <a:off x="255240" y="3585210"/>
            <a:ext cx="8497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t>[</a:t>
            </a:r>
            <a:r>
              <a:rPr lang="en-US" altLang="zh-CN" sz="2000" b="1" dirty="0" smtClean="0"/>
              <a:t>25]   GB/T 157—2001.</a:t>
            </a:r>
            <a:r>
              <a:rPr lang="zh-CN" altLang="zh-CN" sz="2000" b="1" dirty="0"/>
              <a:t>产品几何量技术规范（</a:t>
            </a:r>
            <a:r>
              <a:rPr lang="en-US" altLang="zh-CN" sz="2000" b="1" dirty="0"/>
              <a:t>GPS</a:t>
            </a:r>
            <a:r>
              <a:rPr lang="zh-CN" altLang="zh-CN" sz="2000" b="1" dirty="0"/>
              <a:t>） 圆锥的锥度</a:t>
            </a:r>
            <a:r>
              <a:rPr lang="zh-CN" altLang="zh-CN" sz="2000" b="1" dirty="0" smtClean="0"/>
              <a:t>与</a:t>
            </a:r>
            <a:endParaRPr lang="en-US" altLang="zh-CN" sz="2000" b="1" dirty="0" smtClean="0"/>
          </a:p>
          <a:p>
            <a:r>
              <a:rPr lang="en-US" altLang="zh-CN" sz="2000" b="1" dirty="0"/>
              <a:t> </a:t>
            </a:r>
            <a:r>
              <a:rPr lang="en-US" altLang="zh-CN" sz="2000" b="1" dirty="0" smtClean="0"/>
              <a:t>                </a:t>
            </a:r>
            <a:r>
              <a:rPr lang="zh-CN" altLang="zh-CN" sz="2000" b="1" dirty="0" smtClean="0"/>
              <a:t>锥</a:t>
            </a:r>
            <a:r>
              <a:rPr lang="zh-CN" altLang="zh-CN" sz="2000" b="1" dirty="0"/>
              <a:t>角</a:t>
            </a:r>
            <a:r>
              <a:rPr lang="zh-CN" altLang="zh-CN" sz="2000" b="1" dirty="0" smtClean="0"/>
              <a:t>系列</a:t>
            </a:r>
            <a:r>
              <a:rPr lang="en-US" altLang="zh-CN" sz="2000" b="1" dirty="0" smtClean="0"/>
              <a:t>.</a:t>
            </a:r>
            <a:r>
              <a:rPr lang="zh-CN" altLang="zh-CN" sz="2000" b="1" dirty="0" smtClean="0"/>
              <a:t>北京</a:t>
            </a:r>
            <a:r>
              <a:rPr lang="zh-CN" altLang="en-US" sz="2000" b="1" dirty="0"/>
              <a:t>：</a:t>
            </a:r>
            <a:r>
              <a:rPr lang="zh-CN" altLang="zh-CN" sz="2000" b="1" dirty="0"/>
              <a:t>中国标准出版社，</a:t>
            </a:r>
            <a:r>
              <a:rPr lang="en-US" altLang="zh-CN" sz="2000" b="1" dirty="0"/>
              <a:t>2002</a:t>
            </a:r>
            <a:endParaRPr lang="zh-CN" altLang="zh-CN" sz="2000" b="1" dirty="0"/>
          </a:p>
        </p:txBody>
      </p:sp>
      <p:sp>
        <p:nvSpPr>
          <p:cNvPr id="29704" name="矩形 11"/>
          <p:cNvSpPr>
            <a:spLocks noChangeArrowheads="1"/>
          </p:cNvSpPr>
          <p:nvPr/>
        </p:nvSpPr>
        <p:spPr bwMode="auto">
          <a:xfrm>
            <a:off x="255240" y="2865130"/>
            <a:ext cx="8497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en-US" altLang="zh-CN" sz="2000" b="1" dirty="0"/>
              <a:t>[</a:t>
            </a:r>
            <a:r>
              <a:rPr lang="en-US" altLang="zh-CN" sz="2000" b="1" dirty="0" smtClean="0"/>
              <a:t>24]  GB/T 4199—2003.</a:t>
            </a:r>
            <a:r>
              <a:rPr lang="zh-CN" altLang="zh-CN" sz="2000" b="1" dirty="0"/>
              <a:t> </a:t>
            </a:r>
            <a:r>
              <a:rPr lang="zh-CN" altLang="zh-CN" sz="2000" b="1" dirty="0" smtClean="0"/>
              <a:t>滚动轴承 </a:t>
            </a:r>
            <a:r>
              <a:rPr lang="en-US" altLang="zh-CN" sz="2000" b="1" dirty="0" smtClean="0"/>
              <a:t>   </a:t>
            </a:r>
            <a:r>
              <a:rPr lang="zh-CN" altLang="zh-CN" sz="2000" b="1" dirty="0" smtClean="0"/>
              <a:t>公差 </a:t>
            </a:r>
            <a:r>
              <a:rPr lang="en-US" altLang="zh-CN" sz="2000" b="1" dirty="0" smtClean="0"/>
              <a:t>  </a:t>
            </a:r>
            <a:r>
              <a:rPr lang="zh-CN" altLang="zh-CN" sz="2000" b="1" dirty="0" smtClean="0"/>
              <a:t>定义</a:t>
            </a:r>
            <a:r>
              <a:rPr lang="en-US" altLang="zh-CN" sz="2000" b="1" dirty="0" smtClean="0"/>
              <a:t>.</a:t>
            </a:r>
            <a:r>
              <a:rPr lang="zh-CN" altLang="zh-CN" sz="2000" b="1" dirty="0" smtClean="0"/>
              <a:t>北京</a:t>
            </a:r>
            <a:r>
              <a:rPr lang="zh-CN" altLang="en-US" sz="2000" b="1" dirty="0"/>
              <a:t>：</a:t>
            </a:r>
            <a:r>
              <a:rPr lang="zh-CN" altLang="zh-CN" sz="2000" b="1" dirty="0"/>
              <a:t>中国标准</a:t>
            </a:r>
            <a:r>
              <a:rPr lang="en-US" altLang="zh-CN" sz="2000" b="1" dirty="0"/>
              <a:t> </a:t>
            </a:r>
            <a:r>
              <a:rPr lang="zh-CN" altLang="zh-CN" sz="2000" b="1" dirty="0" smtClean="0"/>
              <a:t>出版</a:t>
            </a:r>
            <a:endParaRPr lang="en-US" altLang="zh-CN" sz="2000" b="1" dirty="0" smtClean="0"/>
          </a:p>
          <a:p>
            <a:pPr lvl="0"/>
            <a:r>
              <a:rPr lang="en-US" altLang="zh-CN" sz="2000" b="1" dirty="0"/>
              <a:t> </a:t>
            </a:r>
            <a:r>
              <a:rPr lang="en-US" altLang="zh-CN" sz="2000" b="1" dirty="0" smtClean="0"/>
              <a:t>               </a:t>
            </a:r>
            <a:r>
              <a:rPr lang="zh-CN" altLang="zh-CN" sz="2000" b="1" dirty="0" smtClean="0"/>
              <a:t>社</a:t>
            </a:r>
            <a:r>
              <a:rPr lang="en-US" altLang="zh-CN" sz="2000" b="1" dirty="0" smtClean="0"/>
              <a:t>.2004.</a:t>
            </a:r>
            <a:endParaRPr lang="zh-CN" altLang="zh-CN" sz="2000" b="1" dirty="0"/>
          </a:p>
        </p:txBody>
      </p:sp>
      <p:sp>
        <p:nvSpPr>
          <p:cNvPr id="29705" name="矩形 11"/>
          <p:cNvSpPr>
            <a:spLocks noChangeArrowheads="1"/>
          </p:cNvSpPr>
          <p:nvPr/>
        </p:nvSpPr>
        <p:spPr bwMode="auto">
          <a:xfrm>
            <a:off x="262012" y="4245476"/>
            <a:ext cx="79930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a:t>
            </a:r>
            <a:r>
              <a:rPr lang="en-US" altLang="zh-CN" sz="2000" b="1" dirty="0" smtClean="0"/>
              <a:t>26] GB/T 11334—2005.</a:t>
            </a:r>
            <a:r>
              <a:rPr lang="zh-CN" altLang="zh-CN" sz="2000" b="1" dirty="0"/>
              <a:t>产品几何量技术规范（</a:t>
            </a:r>
            <a:r>
              <a:rPr lang="en-US" altLang="zh-CN" sz="2000" b="1" dirty="0"/>
              <a:t>GPS</a:t>
            </a:r>
            <a:r>
              <a:rPr lang="zh-CN" altLang="zh-CN" sz="2000" b="1" dirty="0"/>
              <a:t>） 圆锥</a:t>
            </a:r>
            <a:r>
              <a:rPr lang="zh-CN" altLang="zh-CN" sz="2000" b="1" dirty="0" smtClean="0"/>
              <a:t>公差</a:t>
            </a:r>
            <a:r>
              <a:rPr lang="en-US" altLang="zh-CN" sz="2000" b="1" dirty="0" smtClean="0"/>
              <a:t>.</a:t>
            </a:r>
            <a:r>
              <a:rPr lang="zh-CN" altLang="zh-CN" sz="2000" b="1" dirty="0" smtClean="0"/>
              <a:t>北京</a:t>
            </a:r>
            <a:r>
              <a:rPr lang="zh-CN" altLang="en-US" sz="2000" b="1" dirty="0" smtClean="0"/>
              <a:t>：</a:t>
            </a:r>
            <a:endParaRPr lang="en-US" altLang="zh-CN" sz="2000" b="1" dirty="0" smtClean="0"/>
          </a:p>
          <a:p>
            <a:r>
              <a:rPr lang="en-US" altLang="zh-CN" sz="2000" b="1" dirty="0"/>
              <a:t> </a:t>
            </a:r>
            <a:r>
              <a:rPr lang="en-US" altLang="zh-CN" sz="2000" b="1" dirty="0" smtClean="0"/>
              <a:t>             </a:t>
            </a:r>
            <a:r>
              <a:rPr lang="zh-CN" altLang="zh-CN" sz="2000" b="1" dirty="0" smtClean="0"/>
              <a:t>中国</a:t>
            </a:r>
            <a:r>
              <a:rPr lang="zh-CN" altLang="zh-CN" sz="2000" b="1" dirty="0"/>
              <a:t>标准出版社，</a:t>
            </a:r>
            <a:r>
              <a:rPr lang="en-US" altLang="zh-CN" sz="2000" b="1" dirty="0" smtClean="0"/>
              <a:t>2005.</a:t>
            </a:r>
            <a:endParaRPr lang="zh-CN" altLang="zh-CN" sz="2000" b="1" dirty="0"/>
          </a:p>
        </p:txBody>
      </p:sp>
      <p:sp>
        <p:nvSpPr>
          <p:cNvPr id="29706" name="矩形 11"/>
          <p:cNvSpPr>
            <a:spLocks noChangeArrowheads="1"/>
          </p:cNvSpPr>
          <p:nvPr/>
        </p:nvSpPr>
        <p:spPr bwMode="auto">
          <a:xfrm>
            <a:off x="251520" y="4953362"/>
            <a:ext cx="82827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a:t>
            </a:r>
            <a:r>
              <a:rPr lang="en-US" altLang="zh-CN" sz="2000" b="1" dirty="0" smtClean="0"/>
              <a:t>27] </a:t>
            </a:r>
            <a:r>
              <a:rPr lang="en-US" altLang="zh-CN" sz="2000" b="1" dirty="0"/>
              <a:t>] </a:t>
            </a:r>
            <a:r>
              <a:rPr lang="en-US" altLang="zh-CN" sz="2000" b="1" dirty="0" smtClean="0"/>
              <a:t>GB/T </a:t>
            </a:r>
            <a:r>
              <a:rPr lang="en-US" altLang="zh-CN" sz="2000" b="1" dirty="0"/>
              <a:t>12360—2005 </a:t>
            </a:r>
            <a:r>
              <a:rPr lang="en-US" altLang="zh-CN" sz="2000" b="1" dirty="0" smtClean="0"/>
              <a:t>.</a:t>
            </a:r>
            <a:r>
              <a:rPr lang="zh-CN" altLang="zh-CN" sz="2000" b="1" dirty="0"/>
              <a:t>产品几何量技术规范（</a:t>
            </a:r>
            <a:r>
              <a:rPr lang="en-US" altLang="zh-CN" sz="2000" b="1" dirty="0"/>
              <a:t>GPS</a:t>
            </a:r>
            <a:r>
              <a:rPr lang="zh-CN" altLang="zh-CN" sz="2000" b="1" dirty="0"/>
              <a:t>） 圆锥</a:t>
            </a:r>
            <a:r>
              <a:rPr lang="zh-CN" altLang="zh-CN" sz="2000" b="1" dirty="0" smtClean="0"/>
              <a:t>配合</a:t>
            </a:r>
            <a:r>
              <a:rPr lang="en-US" altLang="zh-CN" sz="2000" b="1" dirty="0" smtClean="0"/>
              <a:t>.</a:t>
            </a:r>
            <a:r>
              <a:rPr lang="zh-CN" altLang="zh-CN" sz="2000" b="1" dirty="0" smtClean="0"/>
              <a:t>北京</a:t>
            </a:r>
            <a:r>
              <a:rPr lang="zh-CN" altLang="en-US" sz="2000" b="1" dirty="0" smtClean="0"/>
              <a:t>：</a:t>
            </a:r>
            <a:endParaRPr lang="en-US" altLang="zh-CN" sz="2000" b="1" dirty="0" smtClean="0"/>
          </a:p>
          <a:p>
            <a:r>
              <a:rPr lang="en-US" altLang="zh-CN" sz="2000" b="1" dirty="0"/>
              <a:t> </a:t>
            </a:r>
            <a:r>
              <a:rPr lang="en-US" altLang="zh-CN" sz="2000" b="1" dirty="0" smtClean="0"/>
              <a:t>                </a:t>
            </a:r>
            <a:r>
              <a:rPr lang="zh-CN" altLang="zh-CN" sz="2000" b="1" dirty="0" smtClean="0"/>
              <a:t>中国</a:t>
            </a:r>
            <a:r>
              <a:rPr lang="zh-CN" altLang="zh-CN" sz="2000" b="1" dirty="0"/>
              <a:t>标准出版社，</a:t>
            </a:r>
            <a:r>
              <a:rPr lang="en-US" altLang="zh-CN" sz="2000" b="1" dirty="0" smtClean="0"/>
              <a:t>2005.</a:t>
            </a:r>
            <a:endParaRPr lang="zh-CN" altLang="zh-CN" sz="2000" b="1" dirty="0"/>
          </a:p>
        </p:txBody>
      </p:sp>
      <p:sp>
        <p:nvSpPr>
          <p:cNvPr id="11" name="矩形 11"/>
          <p:cNvSpPr>
            <a:spLocks noChangeArrowheads="1"/>
          </p:cNvSpPr>
          <p:nvPr/>
        </p:nvSpPr>
        <p:spPr bwMode="auto">
          <a:xfrm>
            <a:off x="251520" y="5601434"/>
            <a:ext cx="83738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t>[</a:t>
            </a:r>
            <a:r>
              <a:rPr lang="en-US" altLang="zh-CN" sz="2000" b="1" dirty="0" smtClean="0"/>
              <a:t>28]  </a:t>
            </a:r>
            <a:r>
              <a:rPr lang="en-US" altLang="zh-CN" sz="2000" b="1" dirty="0"/>
              <a:t>GB/T15754</a:t>
            </a:r>
            <a:r>
              <a:rPr lang="zh-CN" altLang="zh-CN" sz="2000" b="1" dirty="0"/>
              <a:t>—</a:t>
            </a:r>
            <a:r>
              <a:rPr lang="en-US" altLang="zh-CN" sz="2000" b="1" dirty="0" smtClean="0"/>
              <a:t>1995  </a:t>
            </a:r>
            <a:r>
              <a:rPr lang="zh-CN" altLang="zh-CN" sz="2000" b="1" dirty="0" smtClean="0"/>
              <a:t>技术制图 </a:t>
            </a:r>
            <a:r>
              <a:rPr lang="en-US" altLang="zh-CN" sz="2000" b="1" dirty="0" smtClean="0"/>
              <a:t>   </a:t>
            </a:r>
            <a:r>
              <a:rPr lang="zh-CN" altLang="zh-CN" sz="2000" b="1" dirty="0" smtClean="0"/>
              <a:t>圆锥的尺寸和公差注法</a:t>
            </a:r>
            <a:r>
              <a:rPr lang="en-US" altLang="zh-CN" sz="2000" b="1" dirty="0" smtClean="0"/>
              <a:t>.</a:t>
            </a:r>
            <a:r>
              <a:rPr lang="zh-CN" altLang="en-US" sz="2000" b="1" dirty="0" smtClean="0"/>
              <a:t>北京：</a:t>
            </a:r>
            <a:r>
              <a:rPr lang="zh-CN" altLang="zh-CN" sz="2000" b="1" dirty="0" smtClean="0"/>
              <a:t>中国</a:t>
            </a:r>
            <a:endParaRPr lang="en-US" altLang="zh-CN" sz="2000" b="1" dirty="0" smtClean="0"/>
          </a:p>
          <a:p>
            <a:r>
              <a:rPr lang="en-US" altLang="zh-CN" sz="2000" b="1" dirty="0"/>
              <a:t> </a:t>
            </a:r>
            <a:r>
              <a:rPr lang="en-US" altLang="zh-CN" sz="2000" b="1" dirty="0" smtClean="0"/>
              <a:t>              </a:t>
            </a:r>
            <a:r>
              <a:rPr lang="zh-CN" altLang="zh-CN" sz="2000" b="1" dirty="0" smtClean="0"/>
              <a:t>标准</a:t>
            </a:r>
            <a:r>
              <a:rPr lang="zh-CN" altLang="zh-CN" sz="2000" b="1" dirty="0"/>
              <a:t>出版社</a:t>
            </a:r>
            <a:r>
              <a:rPr lang="zh-CN" altLang="zh-CN" sz="2000" b="1" dirty="0" smtClean="0"/>
              <a:t>，</a:t>
            </a:r>
            <a:r>
              <a:rPr lang="en-US" altLang="zh-CN" sz="2000" b="1" dirty="0" smtClean="0"/>
              <a:t>1996.</a:t>
            </a:r>
            <a:endParaRPr lang="zh-CN"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left)">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wipe(left)">
                                      <p:cBhvr>
                                        <p:cTn id="12" dur="5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702"/>
                                        </p:tgtEl>
                                        <p:attrNameLst>
                                          <p:attrName>style.visibility</p:attrName>
                                        </p:attrNameLst>
                                      </p:cBhvr>
                                      <p:to>
                                        <p:strVal val="visible"/>
                                      </p:to>
                                    </p:set>
                                    <p:animEffect transition="in" filter="wipe(left)">
                                      <p:cBhvr>
                                        <p:cTn id="17" dur="500"/>
                                        <p:tgtEl>
                                          <p:spTgt spid="2970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wipe(left)">
                                      <p:cBhvr>
                                        <p:cTn id="22" dur="500"/>
                                        <p:tgtEl>
                                          <p:spTgt spid="297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703"/>
                                        </p:tgtEl>
                                        <p:attrNameLst>
                                          <p:attrName>style.visibility</p:attrName>
                                        </p:attrNameLst>
                                      </p:cBhvr>
                                      <p:to>
                                        <p:strVal val="visible"/>
                                      </p:to>
                                    </p:set>
                                    <p:animEffect transition="in" filter="wipe(left)">
                                      <p:cBhvr>
                                        <p:cTn id="27" dur="500"/>
                                        <p:tgtEl>
                                          <p:spTgt spid="2970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705"/>
                                        </p:tgtEl>
                                        <p:attrNameLst>
                                          <p:attrName>style.visibility</p:attrName>
                                        </p:attrNameLst>
                                      </p:cBhvr>
                                      <p:to>
                                        <p:strVal val="visible"/>
                                      </p:to>
                                    </p:set>
                                    <p:animEffect transition="in" filter="wipe(left)">
                                      <p:cBhvr>
                                        <p:cTn id="32" dur="500"/>
                                        <p:tgtEl>
                                          <p:spTgt spid="297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706"/>
                                        </p:tgtEl>
                                        <p:attrNameLst>
                                          <p:attrName>style.visibility</p:attrName>
                                        </p:attrNameLst>
                                      </p:cBhvr>
                                      <p:to>
                                        <p:strVal val="visible"/>
                                      </p:to>
                                    </p:set>
                                    <p:animEffect transition="in" filter="wipe(left)">
                                      <p:cBhvr>
                                        <p:cTn id="37" dur="500"/>
                                        <p:tgtEl>
                                          <p:spTgt spid="2970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2" grpId="0"/>
      <p:bldP spid="29703" grpId="0"/>
      <p:bldP spid="29704" grpId="0"/>
      <p:bldP spid="29705" grpId="0"/>
      <p:bldP spid="29706"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E20C7FF-80A0-4119-9BDA-61D26C03FE7D}" type="slidenum">
              <a:rPr kumimoji="0" lang="zh-CN" altLang="en-US" smtClean="0"/>
              <a:pPr eaLnBrk="1" hangingPunct="1"/>
              <a:t>28</a:t>
            </a:fld>
            <a:endParaRPr kumimoji="0" lang="en-US" altLang="zh-CN" smtClean="0"/>
          </a:p>
        </p:txBody>
      </p:sp>
      <p:sp>
        <p:nvSpPr>
          <p:cNvPr id="30723" name="矩形 6"/>
          <p:cNvSpPr>
            <a:spLocks noChangeArrowheads="1"/>
          </p:cNvSpPr>
          <p:nvPr/>
        </p:nvSpPr>
        <p:spPr bwMode="auto">
          <a:xfrm>
            <a:off x="323850" y="980728"/>
            <a:ext cx="813658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29</a:t>
            </a:r>
            <a:r>
              <a:rPr lang="en-US" altLang="zh-CN" b="1" dirty="0"/>
              <a:t>] GB/T </a:t>
            </a:r>
            <a:r>
              <a:rPr lang="en-US" altLang="zh-CN" b="1" dirty="0" smtClean="0"/>
              <a:t>1095—2003.</a:t>
            </a:r>
            <a:r>
              <a:rPr lang="zh-CN" altLang="en-US" b="1" dirty="0" smtClean="0"/>
              <a:t>平键  </a:t>
            </a:r>
            <a:r>
              <a:rPr lang="zh-CN" altLang="en-US" b="1" dirty="0"/>
              <a:t>键槽的剖面</a:t>
            </a:r>
            <a:r>
              <a:rPr lang="zh-CN" altLang="en-US" b="1" dirty="0" smtClean="0"/>
              <a:t>尺寸</a:t>
            </a:r>
            <a:r>
              <a:rPr lang="en-US" altLang="zh-CN" b="1" dirty="0" smtClean="0"/>
              <a:t>.</a:t>
            </a:r>
            <a:r>
              <a:rPr lang="zh-CN" altLang="zh-CN" b="1" dirty="0" smtClean="0"/>
              <a:t>北京</a:t>
            </a:r>
            <a:r>
              <a:rPr lang="zh-CN" altLang="en-US" b="1" dirty="0" smtClean="0"/>
              <a:t>：</a:t>
            </a:r>
            <a:r>
              <a:rPr lang="zh-CN" altLang="zh-CN" b="1" dirty="0" smtClean="0"/>
              <a:t>中国</a:t>
            </a:r>
            <a:endParaRPr lang="en-US" altLang="zh-CN" b="1" dirty="0" smtClean="0"/>
          </a:p>
          <a:p>
            <a:r>
              <a:rPr lang="en-US" altLang="zh-CN" b="1" dirty="0"/>
              <a:t> </a:t>
            </a:r>
            <a:r>
              <a:rPr lang="en-US" altLang="zh-CN" b="1" dirty="0" smtClean="0"/>
              <a:t>             </a:t>
            </a:r>
            <a:r>
              <a:rPr lang="zh-CN" altLang="zh-CN" b="1" dirty="0" smtClean="0"/>
              <a:t>标准出版社</a:t>
            </a:r>
            <a:r>
              <a:rPr lang="zh-CN" altLang="zh-CN" b="1" dirty="0"/>
              <a:t>，</a:t>
            </a:r>
            <a:r>
              <a:rPr lang="en-US" altLang="zh-CN" b="1" dirty="0" smtClean="0"/>
              <a:t>2003.</a:t>
            </a:r>
            <a:endParaRPr lang="zh-CN" altLang="zh-CN" b="1" dirty="0"/>
          </a:p>
        </p:txBody>
      </p:sp>
      <p:sp>
        <p:nvSpPr>
          <p:cNvPr id="30724" name="矩形 7"/>
          <p:cNvSpPr>
            <a:spLocks noChangeArrowheads="1"/>
          </p:cNvSpPr>
          <p:nvPr/>
        </p:nvSpPr>
        <p:spPr bwMode="auto">
          <a:xfrm>
            <a:off x="315913" y="1772097"/>
            <a:ext cx="7856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smtClean="0"/>
              <a:t>[30] GB/T 1096—2003]. </a:t>
            </a:r>
            <a:r>
              <a:rPr lang="zh-CN" altLang="en-US" b="1" dirty="0" smtClean="0"/>
              <a:t>普通型  平键</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zh-CN" altLang="zh-CN" b="1" dirty="0"/>
              <a:t>，</a:t>
            </a:r>
            <a:r>
              <a:rPr lang="en-US" altLang="zh-CN" b="1" dirty="0"/>
              <a:t>2003</a:t>
            </a:r>
            <a:endParaRPr lang="zh-CN" altLang="zh-CN" b="1" dirty="0"/>
          </a:p>
        </p:txBody>
      </p:sp>
      <p:sp>
        <p:nvSpPr>
          <p:cNvPr id="30725" name="矩形 8"/>
          <p:cNvSpPr>
            <a:spLocks noChangeArrowheads="1"/>
          </p:cNvSpPr>
          <p:nvPr/>
        </p:nvSpPr>
        <p:spPr bwMode="auto">
          <a:xfrm>
            <a:off x="323851" y="2564185"/>
            <a:ext cx="813658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smtClean="0"/>
              <a:t>[31</a:t>
            </a:r>
            <a:r>
              <a:rPr lang="en-US" altLang="zh-CN" b="1" dirty="0"/>
              <a:t>] GB/T </a:t>
            </a:r>
            <a:r>
              <a:rPr lang="en-US" altLang="zh-CN" b="1" dirty="0" smtClean="0"/>
              <a:t>1144—2001. </a:t>
            </a:r>
            <a:r>
              <a:rPr lang="zh-CN" altLang="en-US" b="1" dirty="0" smtClean="0"/>
              <a:t>矩形花键  尺寸 、公差</a:t>
            </a:r>
            <a:r>
              <a:rPr lang="zh-CN" altLang="en-US" b="1" dirty="0"/>
              <a:t>和</a:t>
            </a:r>
            <a:r>
              <a:rPr lang="zh-CN" altLang="en-US" b="1" dirty="0" smtClean="0"/>
              <a:t>检验</a:t>
            </a:r>
            <a:r>
              <a:rPr lang="en-US" altLang="zh-CN" b="1" dirty="0" smtClean="0"/>
              <a:t>.</a:t>
            </a:r>
            <a:r>
              <a:rPr lang="zh-CN" altLang="zh-CN" b="1" dirty="0" smtClean="0"/>
              <a:t>北京</a:t>
            </a:r>
            <a:r>
              <a:rPr lang="zh-CN" altLang="en-US" b="1" dirty="0" smtClean="0"/>
              <a:t>：</a:t>
            </a:r>
            <a:endParaRPr lang="en-US" altLang="zh-CN" b="1" dirty="0" smtClean="0"/>
          </a:p>
          <a:p>
            <a:r>
              <a:rPr lang="en-US" altLang="zh-CN" b="1" dirty="0"/>
              <a:t> </a:t>
            </a:r>
            <a:r>
              <a:rPr lang="en-US" altLang="zh-CN" b="1" dirty="0" smtClean="0"/>
              <a:t>             </a:t>
            </a:r>
            <a:r>
              <a:rPr lang="zh-CN" altLang="zh-CN" b="1" dirty="0"/>
              <a:t>中国标准出版社，</a:t>
            </a:r>
            <a:r>
              <a:rPr lang="en-US" altLang="zh-CN" b="1" dirty="0"/>
              <a:t>2002</a:t>
            </a:r>
            <a:endParaRPr lang="zh-CN" altLang="zh-CN" b="1" dirty="0"/>
          </a:p>
        </p:txBody>
      </p:sp>
      <p:sp>
        <p:nvSpPr>
          <p:cNvPr id="30726" name="矩形 9"/>
          <p:cNvSpPr>
            <a:spLocks noChangeArrowheads="1"/>
          </p:cNvSpPr>
          <p:nvPr/>
        </p:nvSpPr>
        <p:spPr bwMode="auto">
          <a:xfrm>
            <a:off x="323850" y="3356273"/>
            <a:ext cx="81365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32] GB/T </a:t>
            </a:r>
            <a:r>
              <a:rPr lang="en-US" altLang="zh-CN" b="1" dirty="0"/>
              <a:t>14791—2013 </a:t>
            </a:r>
            <a:r>
              <a:rPr lang="en-US" altLang="zh-CN" b="1" dirty="0" smtClean="0"/>
              <a:t>.  </a:t>
            </a:r>
            <a:r>
              <a:rPr lang="zh-CN" altLang="en-US" b="1" dirty="0" smtClean="0"/>
              <a:t>螺纹  术语</a:t>
            </a:r>
            <a:r>
              <a:rPr lang="en-US" altLang="zh-CN" b="1" dirty="0" smtClean="0"/>
              <a:t>. </a:t>
            </a:r>
            <a:r>
              <a:rPr lang="zh-CN" altLang="zh-CN" b="1" dirty="0" smtClean="0"/>
              <a:t>北京</a:t>
            </a:r>
            <a:r>
              <a:rPr lang="zh-CN" altLang="en-US" b="1" dirty="0"/>
              <a:t>：</a:t>
            </a:r>
            <a:r>
              <a:rPr lang="zh-CN" altLang="zh-CN" b="1" dirty="0" smtClean="0"/>
              <a:t>中国标准出版</a:t>
            </a:r>
            <a:endParaRPr lang="en-US" altLang="zh-CN" b="1" dirty="0" smtClean="0"/>
          </a:p>
          <a:p>
            <a:r>
              <a:rPr lang="en-US" altLang="zh-CN" b="1" dirty="0"/>
              <a:t> </a:t>
            </a:r>
            <a:r>
              <a:rPr lang="en-US" altLang="zh-CN" b="1" dirty="0" smtClean="0"/>
              <a:t>              </a:t>
            </a:r>
            <a:r>
              <a:rPr lang="zh-CN" altLang="zh-CN" b="1" dirty="0" smtClean="0"/>
              <a:t>社</a:t>
            </a:r>
            <a:r>
              <a:rPr lang="en-US" altLang="zh-CN" b="1" dirty="0" smtClean="0"/>
              <a:t>. 2013.</a:t>
            </a:r>
            <a:endParaRPr lang="zh-CN" altLang="zh-CN" b="1" dirty="0"/>
          </a:p>
        </p:txBody>
      </p:sp>
      <p:sp>
        <p:nvSpPr>
          <p:cNvPr id="30727" name="矩形 10"/>
          <p:cNvSpPr>
            <a:spLocks noChangeArrowheads="1"/>
          </p:cNvSpPr>
          <p:nvPr/>
        </p:nvSpPr>
        <p:spPr bwMode="auto">
          <a:xfrm>
            <a:off x="323654" y="4148361"/>
            <a:ext cx="813678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33] GB/T192—2003 .</a:t>
            </a:r>
            <a:r>
              <a:rPr lang="zh-CN" altLang="en-US" b="1" dirty="0"/>
              <a:t>普通螺纹  </a:t>
            </a:r>
            <a:r>
              <a:rPr lang="zh-CN" altLang="en-US" b="1" dirty="0" smtClean="0"/>
              <a:t>基本牙型</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en-US" altLang="zh-CN" b="1" dirty="0" smtClean="0"/>
              <a:t>2003</a:t>
            </a:r>
            <a:endParaRPr lang="zh-CN" altLang="zh-CN" b="1" dirty="0"/>
          </a:p>
        </p:txBody>
      </p:sp>
      <p:sp>
        <p:nvSpPr>
          <p:cNvPr id="30728" name="矩形 11"/>
          <p:cNvSpPr>
            <a:spLocks noChangeArrowheads="1"/>
          </p:cNvSpPr>
          <p:nvPr/>
        </p:nvSpPr>
        <p:spPr bwMode="auto">
          <a:xfrm>
            <a:off x="339999" y="4940449"/>
            <a:ext cx="8136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34] GB/T 193—2003.</a:t>
            </a:r>
            <a:r>
              <a:rPr lang="zh-CN" altLang="en-US" b="1" dirty="0"/>
              <a:t>普通螺纹  直径与螺距</a:t>
            </a:r>
            <a:r>
              <a:rPr lang="zh-CN" altLang="en-US" b="1" dirty="0" smtClean="0"/>
              <a:t>系列</a:t>
            </a:r>
            <a:r>
              <a:rPr lang="en-US" altLang="zh-CN" b="1" dirty="0" smtClean="0"/>
              <a:t>.</a:t>
            </a:r>
            <a:r>
              <a:rPr lang="zh-CN" altLang="zh-CN" b="1" dirty="0" smtClean="0"/>
              <a:t>北京</a:t>
            </a:r>
            <a:r>
              <a:rPr lang="zh-CN" altLang="en-US" b="1" dirty="0" smtClean="0"/>
              <a:t>：</a:t>
            </a:r>
            <a:endParaRPr lang="en-US" altLang="zh-CN" b="1" dirty="0" smtClean="0"/>
          </a:p>
          <a:p>
            <a:r>
              <a:rPr lang="en-US" altLang="zh-CN" b="1" dirty="0"/>
              <a:t> </a:t>
            </a:r>
            <a:r>
              <a:rPr lang="en-US" altLang="zh-CN" b="1" dirty="0" smtClean="0"/>
              <a:t>              </a:t>
            </a:r>
            <a:r>
              <a:rPr lang="zh-CN" altLang="zh-CN" b="1" dirty="0" smtClean="0"/>
              <a:t>中国标准出版社</a:t>
            </a:r>
            <a:r>
              <a:rPr lang="zh-CN" altLang="zh-CN" b="1" dirty="0"/>
              <a:t>，</a:t>
            </a:r>
            <a:r>
              <a:rPr lang="en-US" altLang="zh-CN" b="1" dirty="0" smtClean="0"/>
              <a:t>2004.</a:t>
            </a:r>
            <a:endParaRPr lang="zh-CN" altLang="zh-CN" b="1" dirty="0"/>
          </a:p>
        </p:txBody>
      </p:sp>
      <p:sp>
        <p:nvSpPr>
          <p:cNvPr id="30729" name="矩形 4"/>
          <p:cNvSpPr>
            <a:spLocks noChangeArrowheads="1"/>
          </p:cNvSpPr>
          <p:nvPr/>
        </p:nvSpPr>
        <p:spPr bwMode="auto">
          <a:xfrm>
            <a:off x="395536" y="5732537"/>
            <a:ext cx="81369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35] GB/T196—2003.</a:t>
            </a:r>
            <a:r>
              <a:rPr lang="zh-CN" altLang="en-US" b="1" dirty="0"/>
              <a:t>普通螺纹  </a:t>
            </a:r>
            <a:r>
              <a:rPr lang="zh-CN" altLang="en-US" b="1" dirty="0" smtClean="0"/>
              <a:t>基本尺寸</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zh-CN" altLang="zh-CN" b="1" dirty="0"/>
              <a:t>，</a:t>
            </a:r>
            <a:r>
              <a:rPr lang="en-US" altLang="zh-CN" b="1" dirty="0" smtClean="0"/>
              <a:t>2004</a:t>
            </a:r>
            <a:endParaRPr lang="zh-CN"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wipe(left)">
                                      <p:cBhvr>
                                        <p:cTn id="7" dur="500"/>
                                        <p:tgtEl>
                                          <p:spTgt spid="307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wipe(left)">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5"/>
                                        </p:tgtEl>
                                        <p:attrNameLst>
                                          <p:attrName>style.visibility</p:attrName>
                                        </p:attrNameLst>
                                      </p:cBhvr>
                                      <p:to>
                                        <p:strVal val="visible"/>
                                      </p:to>
                                    </p:set>
                                    <p:animEffect transition="in" filter="wipe(left)">
                                      <p:cBhvr>
                                        <p:cTn id="17" dur="500"/>
                                        <p:tgtEl>
                                          <p:spTgt spid="307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26"/>
                                        </p:tgtEl>
                                        <p:attrNameLst>
                                          <p:attrName>style.visibility</p:attrName>
                                        </p:attrNameLst>
                                      </p:cBhvr>
                                      <p:to>
                                        <p:strVal val="visible"/>
                                      </p:to>
                                    </p:set>
                                    <p:animEffect transition="in" filter="wipe(left)">
                                      <p:cBhvr>
                                        <p:cTn id="22" dur="500"/>
                                        <p:tgtEl>
                                          <p:spTgt spid="307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727"/>
                                        </p:tgtEl>
                                        <p:attrNameLst>
                                          <p:attrName>style.visibility</p:attrName>
                                        </p:attrNameLst>
                                      </p:cBhvr>
                                      <p:to>
                                        <p:strVal val="visible"/>
                                      </p:to>
                                    </p:set>
                                    <p:animEffect transition="in" filter="wipe(left)">
                                      <p:cBhvr>
                                        <p:cTn id="27" dur="500"/>
                                        <p:tgtEl>
                                          <p:spTgt spid="307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0728"/>
                                        </p:tgtEl>
                                        <p:attrNameLst>
                                          <p:attrName>style.visibility</p:attrName>
                                        </p:attrNameLst>
                                      </p:cBhvr>
                                      <p:to>
                                        <p:strVal val="visible"/>
                                      </p:to>
                                    </p:set>
                                    <p:animEffect transition="in" filter="wipe(left)">
                                      <p:cBhvr>
                                        <p:cTn id="32" dur="500"/>
                                        <p:tgtEl>
                                          <p:spTgt spid="307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729"/>
                                        </p:tgtEl>
                                        <p:attrNameLst>
                                          <p:attrName>style.visibility</p:attrName>
                                        </p:attrNameLst>
                                      </p:cBhvr>
                                      <p:to>
                                        <p:strVal val="visible"/>
                                      </p:to>
                                    </p:set>
                                    <p:animEffect transition="in" filter="wipe(left)">
                                      <p:cBhvr>
                                        <p:cTn id="37" dur="500"/>
                                        <p:tgtEl>
                                          <p:spTgt spid="30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p:bldP spid="30727" grpId="0"/>
      <p:bldP spid="30728" grpId="0"/>
      <p:bldP spid="307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A4B6326-DBB4-485A-8CEA-E506359F62C9}" type="slidenum">
              <a:rPr kumimoji="0" lang="zh-CN" altLang="en-US" smtClean="0"/>
              <a:pPr eaLnBrk="1" hangingPunct="1"/>
              <a:t>29</a:t>
            </a:fld>
            <a:endParaRPr kumimoji="0" lang="en-US" altLang="zh-CN" smtClean="0"/>
          </a:p>
        </p:txBody>
      </p:sp>
      <p:sp>
        <p:nvSpPr>
          <p:cNvPr id="31747" name="矩形 5"/>
          <p:cNvSpPr>
            <a:spLocks noChangeArrowheads="1"/>
          </p:cNvSpPr>
          <p:nvPr/>
        </p:nvSpPr>
        <p:spPr bwMode="auto">
          <a:xfrm>
            <a:off x="395536" y="437763"/>
            <a:ext cx="76282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36] GB/T 197—2003 .</a:t>
            </a:r>
            <a:r>
              <a:rPr lang="zh-CN" altLang="en-US" b="1" dirty="0"/>
              <a:t>普通螺纹  </a:t>
            </a:r>
            <a:r>
              <a:rPr lang="zh-CN" altLang="en-US" b="1" dirty="0" smtClean="0"/>
              <a:t>公差</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zh-CN" altLang="zh-CN" b="1" dirty="0"/>
              <a:t>，</a:t>
            </a:r>
            <a:r>
              <a:rPr lang="en-US" altLang="zh-CN" b="1" dirty="0"/>
              <a:t>2004</a:t>
            </a:r>
            <a:endParaRPr lang="zh-CN" altLang="zh-CN" b="1" dirty="0"/>
          </a:p>
        </p:txBody>
      </p:sp>
      <p:sp>
        <p:nvSpPr>
          <p:cNvPr id="31748" name="矩形 6"/>
          <p:cNvSpPr>
            <a:spLocks noChangeArrowheads="1"/>
          </p:cNvSpPr>
          <p:nvPr/>
        </p:nvSpPr>
        <p:spPr bwMode="auto">
          <a:xfrm>
            <a:off x="395163" y="1196752"/>
            <a:ext cx="799326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37] GB/T </a:t>
            </a:r>
            <a:r>
              <a:rPr lang="en-US" altLang="zh-CN" b="1" dirty="0"/>
              <a:t>10095.1—2008 </a:t>
            </a:r>
            <a:r>
              <a:rPr lang="en-US" altLang="zh-CN" b="1" dirty="0" smtClean="0"/>
              <a:t>. </a:t>
            </a:r>
            <a:r>
              <a:rPr lang="zh-CN" altLang="en-US" b="1" dirty="0" smtClean="0"/>
              <a:t>圆柱齿轮   精度</a:t>
            </a:r>
            <a:r>
              <a:rPr lang="zh-CN" altLang="en-US" b="1" dirty="0"/>
              <a:t>制  </a:t>
            </a:r>
            <a:r>
              <a:rPr lang="zh-CN" altLang="en-US" b="1" dirty="0" smtClean="0"/>
              <a:t> 第</a:t>
            </a:r>
            <a:r>
              <a:rPr lang="en-US" altLang="zh-CN" b="1" dirty="0"/>
              <a:t>1</a:t>
            </a:r>
            <a:r>
              <a:rPr lang="zh-CN" altLang="en-US" b="1" dirty="0"/>
              <a:t>部分  </a:t>
            </a:r>
            <a:endParaRPr lang="en-US" altLang="zh-CN" b="1" dirty="0" smtClean="0"/>
          </a:p>
          <a:p>
            <a:r>
              <a:rPr lang="en-US" altLang="zh-CN" b="1" dirty="0"/>
              <a:t> </a:t>
            </a:r>
            <a:r>
              <a:rPr lang="en-US" altLang="zh-CN" b="1" dirty="0" smtClean="0"/>
              <a:t>              </a:t>
            </a:r>
            <a:r>
              <a:rPr lang="zh-CN" altLang="en-US" b="1" dirty="0" smtClean="0"/>
              <a:t>轮齿同侧齿面</a:t>
            </a:r>
            <a:r>
              <a:rPr lang="zh-CN" altLang="en-US" b="1" dirty="0"/>
              <a:t>偏差的定义和</a:t>
            </a:r>
            <a:r>
              <a:rPr lang="zh-CN" altLang="en-US" b="1" dirty="0" smtClean="0"/>
              <a:t>允许值</a:t>
            </a:r>
            <a:r>
              <a:rPr lang="en-US" altLang="zh-CN" b="1" dirty="0" smtClean="0"/>
              <a:t>.</a:t>
            </a:r>
            <a:r>
              <a:rPr lang="zh-CN" altLang="zh-CN" b="1" dirty="0" smtClean="0"/>
              <a:t>北京</a:t>
            </a:r>
            <a:r>
              <a:rPr lang="zh-CN" altLang="en-US" b="1" dirty="0"/>
              <a:t>：</a:t>
            </a:r>
            <a:r>
              <a:rPr lang="zh-CN" altLang="zh-CN" b="1" dirty="0" smtClean="0"/>
              <a:t>中国</a:t>
            </a:r>
            <a:endParaRPr lang="en-US" altLang="zh-CN" b="1" dirty="0" smtClean="0"/>
          </a:p>
          <a:p>
            <a:r>
              <a:rPr lang="en-US" altLang="zh-CN" b="1" dirty="0"/>
              <a:t> </a:t>
            </a:r>
            <a:r>
              <a:rPr lang="en-US" altLang="zh-CN" b="1" dirty="0" smtClean="0"/>
              <a:t>              </a:t>
            </a:r>
            <a:r>
              <a:rPr lang="zh-CN" altLang="zh-CN" b="1" dirty="0" smtClean="0"/>
              <a:t>标准出版社</a:t>
            </a:r>
            <a:r>
              <a:rPr lang="en-US" altLang="zh-CN" b="1" dirty="0" smtClean="0"/>
              <a:t>.2008.</a:t>
            </a:r>
            <a:endParaRPr lang="zh-CN" altLang="zh-CN" b="1" dirty="0"/>
          </a:p>
        </p:txBody>
      </p:sp>
      <p:sp>
        <p:nvSpPr>
          <p:cNvPr id="31749" name="矩形 7"/>
          <p:cNvSpPr>
            <a:spLocks noChangeArrowheads="1"/>
          </p:cNvSpPr>
          <p:nvPr/>
        </p:nvSpPr>
        <p:spPr bwMode="auto">
          <a:xfrm>
            <a:off x="395536" y="2300679"/>
            <a:ext cx="79455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38] GB/T 10095.2—2008. </a:t>
            </a:r>
            <a:r>
              <a:rPr lang="zh-CN" altLang="en-US" b="1" dirty="0" smtClean="0"/>
              <a:t>圆柱齿轮    精度</a:t>
            </a:r>
            <a:r>
              <a:rPr lang="zh-CN" altLang="en-US" b="1" dirty="0"/>
              <a:t>制  第</a:t>
            </a:r>
            <a:r>
              <a:rPr lang="en-US" altLang="zh-CN" b="1" dirty="0"/>
              <a:t>2</a:t>
            </a:r>
            <a:r>
              <a:rPr lang="zh-CN" altLang="en-US" b="1" dirty="0"/>
              <a:t>部分  </a:t>
            </a:r>
            <a:endParaRPr lang="en-US" altLang="zh-CN" b="1" dirty="0" smtClean="0"/>
          </a:p>
          <a:p>
            <a:r>
              <a:rPr lang="en-US" altLang="zh-CN" b="1" dirty="0"/>
              <a:t> </a:t>
            </a:r>
            <a:r>
              <a:rPr lang="en-US" altLang="zh-CN" b="1" dirty="0" smtClean="0"/>
              <a:t>              </a:t>
            </a:r>
            <a:r>
              <a:rPr lang="zh-CN" altLang="en-US" b="1" dirty="0" smtClean="0"/>
              <a:t>径向</a:t>
            </a:r>
            <a:r>
              <a:rPr lang="zh-CN" altLang="en-US" b="1" dirty="0"/>
              <a:t>综合偏差与径向跳动的定义和允许</a:t>
            </a:r>
            <a:r>
              <a:rPr lang="zh-CN" altLang="en-US" b="1" dirty="0" smtClean="0"/>
              <a:t>值</a:t>
            </a:r>
            <a:r>
              <a:rPr lang="en-US" altLang="zh-CN" b="1" dirty="0" smtClean="0"/>
              <a:t>.</a:t>
            </a:r>
            <a:r>
              <a:rPr lang="zh-CN" altLang="zh-CN" b="1" dirty="0" smtClean="0"/>
              <a:t>北京</a:t>
            </a:r>
            <a:r>
              <a:rPr lang="zh-CN" altLang="en-US" b="1" dirty="0" smtClean="0"/>
              <a:t>：</a:t>
            </a:r>
            <a:endParaRPr lang="en-US" altLang="zh-CN" b="1" dirty="0" smtClean="0"/>
          </a:p>
          <a:p>
            <a:r>
              <a:rPr lang="en-US" altLang="zh-CN" b="1" dirty="0" smtClean="0"/>
              <a:t>                </a:t>
            </a:r>
            <a:r>
              <a:rPr lang="zh-CN" altLang="zh-CN" b="1" dirty="0" smtClean="0"/>
              <a:t>中国标准出版社</a:t>
            </a:r>
            <a:r>
              <a:rPr lang="en-US" altLang="zh-CN" b="1" dirty="0" smtClean="0"/>
              <a:t>.2008.</a:t>
            </a:r>
            <a:endParaRPr lang="zh-CN" altLang="zh-CN" b="1" dirty="0"/>
          </a:p>
        </p:txBody>
      </p:sp>
      <p:sp>
        <p:nvSpPr>
          <p:cNvPr id="31750" name="矩形 8"/>
          <p:cNvSpPr>
            <a:spLocks noChangeArrowheads="1"/>
          </p:cNvSpPr>
          <p:nvPr/>
        </p:nvSpPr>
        <p:spPr bwMode="auto">
          <a:xfrm>
            <a:off x="323528" y="3429000"/>
            <a:ext cx="85693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a:t>
            </a:r>
            <a:r>
              <a:rPr lang="en-US" altLang="zh-CN" b="1" dirty="0" smtClean="0"/>
              <a:t>39]</a:t>
            </a:r>
            <a:r>
              <a:rPr lang="zh-CN" altLang="en-US" b="1" dirty="0" smtClean="0"/>
              <a:t> </a:t>
            </a:r>
            <a:r>
              <a:rPr lang="en-US" altLang="zh-CN" b="1" dirty="0" smtClean="0"/>
              <a:t>GB/Z  18620.1—2008. </a:t>
            </a:r>
            <a:r>
              <a:rPr lang="zh-CN" altLang="en-US" b="1" dirty="0" smtClean="0"/>
              <a:t>圆柱齿轮  </a:t>
            </a:r>
            <a:r>
              <a:rPr lang="zh-CN" altLang="en-US" b="1" dirty="0"/>
              <a:t>检验实施规范  第</a:t>
            </a:r>
            <a:r>
              <a:rPr lang="en-US" altLang="zh-CN" b="1" dirty="0"/>
              <a:t>1</a:t>
            </a:r>
            <a:r>
              <a:rPr lang="zh-CN" altLang="en-US" b="1" dirty="0" smtClean="0"/>
              <a:t>部分</a:t>
            </a:r>
            <a:endParaRPr lang="en-US" altLang="zh-CN" b="1" dirty="0" smtClean="0"/>
          </a:p>
          <a:p>
            <a:r>
              <a:rPr lang="en-US" altLang="zh-CN" b="1" dirty="0"/>
              <a:t> </a:t>
            </a:r>
            <a:r>
              <a:rPr lang="en-US" altLang="zh-CN" b="1" dirty="0" smtClean="0"/>
              <a:t>    </a:t>
            </a:r>
            <a:r>
              <a:rPr lang="zh-CN" altLang="en-US" b="1" dirty="0" smtClean="0"/>
              <a:t>         轮齿</a:t>
            </a:r>
            <a:r>
              <a:rPr lang="zh-CN" altLang="en-US" b="1" dirty="0"/>
              <a:t>同侧齿面的</a:t>
            </a:r>
            <a:r>
              <a:rPr lang="zh-CN" altLang="en-US" b="1" dirty="0" smtClean="0"/>
              <a:t>检验</a:t>
            </a:r>
            <a:r>
              <a:rPr lang="en-US" altLang="zh-CN" b="1" dirty="0" smtClean="0"/>
              <a:t>.</a:t>
            </a:r>
            <a:r>
              <a:rPr lang="zh-CN" altLang="en-US" b="1" dirty="0" smtClean="0"/>
              <a:t>北京：</a:t>
            </a:r>
            <a:r>
              <a:rPr lang="zh-CN" altLang="zh-CN" b="1" dirty="0" smtClean="0"/>
              <a:t>中国</a:t>
            </a:r>
            <a:r>
              <a:rPr lang="zh-CN" altLang="zh-CN" b="1" dirty="0"/>
              <a:t>标准出版社，</a:t>
            </a:r>
            <a:r>
              <a:rPr lang="en-US" altLang="zh-CN" b="1" dirty="0"/>
              <a:t>2008</a:t>
            </a:r>
            <a:endParaRPr lang="zh-CN" altLang="zh-CN" b="1" dirty="0"/>
          </a:p>
        </p:txBody>
      </p:sp>
      <p:sp>
        <p:nvSpPr>
          <p:cNvPr id="31751" name="矩形 9"/>
          <p:cNvSpPr>
            <a:spLocks noChangeArrowheads="1"/>
          </p:cNvSpPr>
          <p:nvPr/>
        </p:nvSpPr>
        <p:spPr bwMode="auto">
          <a:xfrm>
            <a:off x="323528" y="4244895"/>
            <a:ext cx="8569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t>[40] GB/Z 18620.2—2008. </a:t>
            </a:r>
            <a:r>
              <a:rPr lang="zh-CN" altLang="en-US" b="1" dirty="0" smtClean="0"/>
              <a:t>圆柱齿轮  检验</a:t>
            </a:r>
            <a:r>
              <a:rPr lang="zh-CN" altLang="en-US" b="1" dirty="0"/>
              <a:t>实施规范  第</a:t>
            </a:r>
            <a:r>
              <a:rPr lang="en-US" altLang="zh-CN" b="1" dirty="0"/>
              <a:t>2</a:t>
            </a:r>
            <a:r>
              <a:rPr lang="zh-CN" altLang="en-US" b="1" dirty="0"/>
              <a:t>部分  </a:t>
            </a:r>
            <a:endParaRPr lang="en-US" altLang="zh-CN" b="1" dirty="0" smtClean="0"/>
          </a:p>
          <a:p>
            <a:r>
              <a:rPr lang="en-US" altLang="zh-CN" b="1" dirty="0"/>
              <a:t> </a:t>
            </a:r>
            <a:r>
              <a:rPr lang="en-US" altLang="zh-CN" b="1" dirty="0" smtClean="0"/>
              <a:t>             </a:t>
            </a:r>
            <a:r>
              <a:rPr lang="zh-CN" altLang="en-US" b="1" dirty="0" smtClean="0"/>
              <a:t>径向</a:t>
            </a:r>
            <a:r>
              <a:rPr lang="zh-CN" altLang="en-US" b="1" dirty="0"/>
              <a:t>综合偏差、径向跳动、齿厚和侧隙的</a:t>
            </a:r>
            <a:r>
              <a:rPr lang="zh-CN" altLang="en-US" b="1" dirty="0" smtClean="0"/>
              <a:t>检验</a:t>
            </a:r>
            <a:r>
              <a:rPr lang="en-US" altLang="zh-CN" b="1" dirty="0" smtClean="0"/>
              <a:t>.</a:t>
            </a:r>
            <a:r>
              <a:rPr lang="zh-CN" altLang="zh-CN" b="1" dirty="0" smtClean="0"/>
              <a:t>京</a:t>
            </a:r>
            <a:r>
              <a:rPr lang="zh-CN" altLang="en-US" b="1" dirty="0" smtClean="0"/>
              <a:t>：</a:t>
            </a:r>
            <a:endParaRPr lang="en-US" altLang="zh-CN" b="1" dirty="0" smtClean="0"/>
          </a:p>
          <a:p>
            <a:r>
              <a:rPr lang="en-US" altLang="zh-CN" b="1" dirty="0"/>
              <a:t> </a:t>
            </a:r>
            <a:r>
              <a:rPr lang="en-US" altLang="zh-CN" b="1" dirty="0" smtClean="0"/>
              <a:t>             </a:t>
            </a:r>
            <a:r>
              <a:rPr lang="zh-CN" altLang="zh-CN" b="1" dirty="0" smtClean="0"/>
              <a:t>中国</a:t>
            </a:r>
            <a:r>
              <a:rPr lang="zh-CN" altLang="zh-CN" b="1" dirty="0"/>
              <a:t>标准</a:t>
            </a:r>
            <a:r>
              <a:rPr lang="zh-CN" altLang="zh-CN" b="1" dirty="0" smtClean="0"/>
              <a:t>出版社</a:t>
            </a:r>
            <a:r>
              <a:rPr lang="en-US" altLang="zh-CN" b="1" dirty="0" smtClean="0"/>
              <a:t>.2008.</a:t>
            </a:r>
            <a:endParaRPr lang="zh-CN" altLang="zh-CN" b="1" dirty="0"/>
          </a:p>
        </p:txBody>
      </p:sp>
      <p:sp>
        <p:nvSpPr>
          <p:cNvPr id="8" name="矩形 4"/>
          <p:cNvSpPr>
            <a:spLocks noChangeArrowheads="1"/>
          </p:cNvSpPr>
          <p:nvPr/>
        </p:nvSpPr>
        <p:spPr bwMode="auto">
          <a:xfrm>
            <a:off x="323528" y="5373216"/>
            <a:ext cx="82092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smtClean="0"/>
              <a:t>[41] GB/Z 18620.3—2008. </a:t>
            </a:r>
            <a:r>
              <a:rPr lang="zh-CN" altLang="en-US" b="1" dirty="0" smtClean="0"/>
              <a:t>圆柱齿轮   检验</a:t>
            </a:r>
            <a:r>
              <a:rPr lang="zh-CN" altLang="en-US" b="1" dirty="0"/>
              <a:t>实施规范  第</a:t>
            </a:r>
            <a:r>
              <a:rPr lang="en-US" altLang="zh-CN" b="1" dirty="0"/>
              <a:t>3</a:t>
            </a:r>
            <a:r>
              <a:rPr lang="zh-CN" altLang="en-US" b="1" dirty="0" smtClean="0"/>
              <a:t>部分</a:t>
            </a:r>
            <a:endParaRPr lang="en-US" altLang="zh-CN" b="1" dirty="0" smtClean="0"/>
          </a:p>
          <a:p>
            <a:r>
              <a:rPr lang="en-US" altLang="zh-CN" b="1" dirty="0"/>
              <a:t> </a:t>
            </a:r>
            <a:r>
              <a:rPr lang="en-US" altLang="zh-CN" b="1" dirty="0" smtClean="0"/>
              <a:t>     </a:t>
            </a:r>
            <a:r>
              <a:rPr lang="zh-CN" altLang="en-US" b="1" dirty="0" smtClean="0"/>
              <a:t>        齿轮</a:t>
            </a:r>
            <a:r>
              <a:rPr lang="zh-CN" altLang="en-US" b="1" dirty="0"/>
              <a:t>坯、轴中心距和轴线平行度的</a:t>
            </a:r>
            <a:r>
              <a:rPr lang="zh-CN" altLang="en-US" b="1" dirty="0" smtClean="0"/>
              <a:t>检验</a:t>
            </a:r>
            <a:r>
              <a:rPr lang="en-US" altLang="zh-CN" b="1" dirty="0" smtClean="0"/>
              <a:t>.</a:t>
            </a:r>
            <a:r>
              <a:rPr lang="zh-CN" altLang="zh-CN" b="1" dirty="0" smtClean="0"/>
              <a:t>北京</a:t>
            </a:r>
            <a:r>
              <a:rPr lang="zh-CN" altLang="en-US" b="1" dirty="0" smtClean="0"/>
              <a:t>：</a:t>
            </a:r>
            <a:r>
              <a:rPr lang="zh-CN" altLang="zh-CN" b="1" dirty="0" smtClean="0"/>
              <a:t>中国</a:t>
            </a:r>
            <a:endParaRPr lang="en-US" altLang="zh-CN" b="1" dirty="0" smtClean="0"/>
          </a:p>
          <a:p>
            <a:r>
              <a:rPr lang="en-US" altLang="zh-CN" b="1" dirty="0"/>
              <a:t> </a:t>
            </a:r>
            <a:r>
              <a:rPr lang="en-US" altLang="zh-CN" b="1" dirty="0" smtClean="0"/>
              <a:t>             </a:t>
            </a:r>
            <a:r>
              <a:rPr lang="zh-CN" altLang="zh-CN" b="1" dirty="0" smtClean="0"/>
              <a:t>标准出版社，</a:t>
            </a:r>
            <a:r>
              <a:rPr lang="en-US" altLang="zh-CN" b="1" dirty="0" smtClean="0"/>
              <a:t>2008</a:t>
            </a:r>
            <a:endParaRPr lang="zh-CN"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ipe(left)">
                                      <p:cBhvr>
                                        <p:cTn id="7" dur="5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wipe(left)">
                                      <p:cBhvr>
                                        <p:cTn id="12" dur="500"/>
                                        <p:tgtEl>
                                          <p:spTgt spid="317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wipe(left)">
                                      <p:cBhvr>
                                        <p:cTn id="17" dur="500"/>
                                        <p:tgtEl>
                                          <p:spTgt spid="317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wipe(left)">
                                      <p:cBhvr>
                                        <p:cTn id="22" dur="500"/>
                                        <p:tgtEl>
                                          <p:spTgt spid="317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751"/>
                                        </p:tgtEl>
                                        <p:attrNameLst>
                                          <p:attrName>style.visibility</p:attrName>
                                        </p:attrNameLst>
                                      </p:cBhvr>
                                      <p:to>
                                        <p:strVal val="visible"/>
                                      </p:to>
                                    </p:set>
                                    <p:animEffect transition="in" filter="wipe(left)">
                                      <p:cBhvr>
                                        <p:cTn id="27" dur="500"/>
                                        <p:tgtEl>
                                          <p:spTgt spid="31751"/>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59289F6-7AFD-4C5C-86E2-8FE7E2D20234}" type="slidenum">
              <a:rPr kumimoji="0" lang="zh-CN" altLang="en-US" smtClean="0"/>
              <a:pPr eaLnBrk="1" hangingPunct="1"/>
              <a:t>3</a:t>
            </a:fld>
            <a:endParaRPr kumimoji="0" lang="en-US" altLang="zh-CN" smtClean="0"/>
          </a:p>
        </p:txBody>
      </p:sp>
      <p:sp>
        <p:nvSpPr>
          <p:cNvPr id="3" name="Text Box 3"/>
          <p:cNvSpPr txBox="1">
            <a:spLocks noChangeArrowheads="1"/>
          </p:cNvSpPr>
          <p:nvPr/>
        </p:nvSpPr>
        <p:spPr bwMode="auto">
          <a:xfrm>
            <a:off x="1524000" y="220663"/>
            <a:ext cx="6188075"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a:t>
            </a:r>
            <a:r>
              <a:rPr lang="zh-CN" altLang="en-US" sz="3200" b="1" dirty="0">
                <a:solidFill>
                  <a:srgbClr val="FF0066"/>
                </a:solidFill>
                <a:latin typeface="方正舒体" pitchFamily="2" charset="-122"/>
                <a:ea typeface="方正舒体" pitchFamily="2" charset="-122"/>
              </a:rPr>
              <a:t>机械精度设计与检测基础</a:t>
            </a:r>
            <a:r>
              <a:rPr lang="zh-CN" altLang="en-US" sz="3200" b="1" dirty="0"/>
              <a:t>》即</a:t>
            </a:r>
          </a:p>
          <a:p>
            <a:pPr eaLnBrk="1" hangingPunct="1"/>
            <a:r>
              <a:rPr lang="zh-CN" altLang="en-US" sz="3200" b="1" dirty="0"/>
              <a:t>        </a:t>
            </a:r>
            <a:r>
              <a:rPr lang="zh-CN" altLang="en-US" b="1" dirty="0"/>
              <a:t>《互换性与测量技术基础》</a:t>
            </a:r>
          </a:p>
          <a:p>
            <a:pPr eaLnBrk="1" hangingPunct="1"/>
            <a:r>
              <a:rPr lang="zh-CN" altLang="en-US" sz="3200" b="1" dirty="0"/>
              <a:t>               </a:t>
            </a:r>
            <a:r>
              <a:rPr lang="zh-CN" altLang="en-US" b="1" dirty="0">
                <a:solidFill>
                  <a:srgbClr val="FF0066"/>
                </a:solidFill>
              </a:rPr>
              <a:t>电子课件简介</a:t>
            </a:r>
          </a:p>
        </p:txBody>
      </p:sp>
      <p:sp>
        <p:nvSpPr>
          <p:cNvPr id="4" name="Text Box 5"/>
          <p:cNvSpPr txBox="1">
            <a:spLocks noChangeArrowheads="1"/>
          </p:cNvSpPr>
          <p:nvPr/>
        </p:nvSpPr>
        <p:spPr bwMode="auto">
          <a:xfrm>
            <a:off x="251520" y="4509120"/>
            <a:ext cx="8641085"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    </a:t>
            </a:r>
            <a:r>
              <a:rPr lang="zh-CN" altLang="en-US" b="1" dirty="0" smtClean="0">
                <a:latin typeface="宋体" pitchFamily="2" charset="-122"/>
              </a:rPr>
              <a:t> </a:t>
            </a:r>
            <a:r>
              <a:rPr lang="zh-CN" altLang="en-US" sz="2800" b="1" dirty="0" smtClean="0">
                <a:latin typeface="宋体" pitchFamily="2" charset="-122"/>
              </a:rPr>
              <a:t>本</a:t>
            </a:r>
            <a:r>
              <a:rPr lang="zh-CN" altLang="en-US" sz="2800" b="1" dirty="0">
                <a:latin typeface="宋体" pitchFamily="2" charset="-122"/>
              </a:rPr>
              <a:t>课件适用于高等院校机械制造及其自动化专业 (含机械制造、机械设计、机械电子方向）以及仪器仪表类等专业的</a:t>
            </a:r>
            <a:r>
              <a:rPr lang="zh-CN" altLang="en-US" sz="2800" b="1" dirty="0" smtClean="0">
                <a:latin typeface="宋体" pitchFamily="2" charset="-122"/>
              </a:rPr>
              <a:t>师生与</a:t>
            </a:r>
            <a:r>
              <a:rPr lang="zh-CN" altLang="en-US" sz="2800" b="1" dirty="0"/>
              <a:t>《</a:t>
            </a:r>
            <a:r>
              <a:rPr lang="zh-CN" altLang="en-US" sz="2800" b="1" dirty="0">
                <a:solidFill>
                  <a:srgbClr val="FF0066"/>
                </a:solidFill>
                <a:latin typeface="方正舒体" pitchFamily="2" charset="-122"/>
                <a:ea typeface="方正舒体" pitchFamily="2" charset="-122"/>
              </a:rPr>
              <a:t>机械精度设计与检测基础</a:t>
            </a:r>
            <a:r>
              <a:rPr lang="zh-CN" altLang="en-US" sz="2800" b="1" dirty="0"/>
              <a:t>》</a:t>
            </a:r>
            <a:r>
              <a:rPr lang="zh-CN" altLang="en-US" sz="2800" b="1" dirty="0" smtClean="0">
                <a:latin typeface="宋体" pitchFamily="2" charset="-122"/>
              </a:rPr>
              <a:t>教材配套使用</a:t>
            </a:r>
            <a:r>
              <a:rPr lang="zh-CN" altLang="en-US" sz="2800" b="1" dirty="0">
                <a:latin typeface="宋体" pitchFamily="2" charset="-122"/>
              </a:rPr>
              <a:t>；也可供有关的工程技术人员自学参考；</a:t>
            </a:r>
          </a:p>
        </p:txBody>
      </p:sp>
      <p:sp>
        <p:nvSpPr>
          <p:cNvPr id="5" name="Rectangle 8"/>
          <p:cNvSpPr>
            <a:spLocks noChangeArrowheads="1"/>
          </p:cNvSpPr>
          <p:nvPr/>
        </p:nvSpPr>
        <p:spPr bwMode="auto">
          <a:xfrm>
            <a:off x="609600" y="1676400"/>
            <a:ext cx="7994650"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lang="zh-CN" altLang="en-US" sz="2800" b="1" dirty="0">
                <a:latin typeface="宋体" pitchFamily="2" charset="-122"/>
              </a:rPr>
              <a:t>    本课件是根据</a:t>
            </a:r>
            <a:r>
              <a:rPr lang="zh-CN" altLang="en-US" sz="2800" b="1" dirty="0" smtClean="0">
                <a:latin typeface="宋体" pitchFamily="2" charset="-122"/>
              </a:rPr>
              <a:t>张也晗、刘永猛、刘  品主编</a:t>
            </a:r>
            <a:r>
              <a:rPr lang="zh-CN" altLang="en-US" sz="2800" b="1" dirty="0">
                <a:latin typeface="宋体" pitchFamily="2" charset="-122"/>
              </a:rPr>
              <a:t>的《机械精度设计与检测基础》（</a:t>
            </a:r>
            <a:r>
              <a:rPr lang="zh-CN" altLang="en-US" sz="2800" b="1" dirty="0" smtClean="0">
                <a:latin typeface="宋体" pitchFamily="2" charset="-122"/>
              </a:rPr>
              <a:t>第</a:t>
            </a:r>
            <a:r>
              <a:rPr lang="en-US" altLang="zh-CN" sz="2800" b="1" dirty="0" smtClean="0">
                <a:latin typeface="宋体" pitchFamily="2" charset="-122"/>
              </a:rPr>
              <a:t>10</a:t>
            </a:r>
            <a:r>
              <a:rPr lang="zh-CN" altLang="en-US" sz="2800" b="1" dirty="0" smtClean="0">
                <a:latin typeface="宋体" pitchFamily="2" charset="-122"/>
              </a:rPr>
              <a:t>版</a:t>
            </a:r>
            <a:r>
              <a:rPr lang="zh-CN" altLang="en-US" sz="2800" b="1" dirty="0">
                <a:latin typeface="宋体" pitchFamily="2" charset="-122"/>
              </a:rPr>
              <a:t>）、哈尔滨工业大学出版社出版的教材编制；</a:t>
            </a:r>
          </a:p>
        </p:txBody>
      </p:sp>
      <p:sp>
        <p:nvSpPr>
          <p:cNvPr id="6" name="Rectangle 10"/>
          <p:cNvSpPr>
            <a:spLocks noChangeArrowheads="1"/>
          </p:cNvSpPr>
          <p:nvPr/>
        </p:nvSpPr>
        <p:spPr bwMode="auto">
          <a:xfrm>
            <a:off x="323850" y="3068960"/>
            <a:ext cx="8640763"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spcBef>
                <a:spcPct val="50000"/>
              </a:spcBef>
            </a:pPr>
            <a:r>
              <a:rPr lang="zh-CN" altLang="en-US" sz="2800" b="1" dirty="0">
                <a:latin typeface="宋体" pitchFamily="2" charset="-122"/>
              </a:rPr>
              <a:t>     </a:t>
            </a:r>
            <a:r>
              <a:rPr lang="zh-CN" altLang="en-US" sz="2800" b="1" dirty="0">
                <a:solidFill>
                  <a:srgbClr val="FF0066"/>
                </a:solidFill>
                <a:latin typeface="宋体" pitchFamily="2" charset="-122"/>
              </a:rPr>
              <a:t>本课件又对</a:t>
            </a:r>
            <a:r>
              <a:rPr lang="en-US" altLang="zh-CN" sz="2800" b="1" dirty="0" smtClean="0">
                <a:solidFill>
                  <a:srgbClr val="FF0066"/>
                </a:solidFill>
                <a:latin typeface="宋体" pitchFamily="2" charset="-122"/>
              </a:rPr>
              <a:t>2016</a:t>
            </a:r>
            <a:r>
              <a:rPr lang="zh-CN" altLang="en-US" sz="2800" b="1" dirty="0" smtClean="0">
                <a:solidFill>
                  <a:srgbClr val="FF0066"/>
                </a:solidFill>
                <a:latin typeface="宋体" pitchFamily="2" charset="-122"/>
              </a:rPr>
              <a:t>年</a:t>
            </a:r>
            <a:r>
              <a:rPr lang="en-US" altLang="zh-CN" sz="2800" b="1" dirty="0">
                <a:solidFill>
                  <a:srgbClr val="FF0066"/>
                </a:solidFill>
                <a:latin typeface="宋体" pitchFamily="2" charset="-122"/>
              </a:rPr>
              <a:t>8</a:t>
            </a:r>
            <a:r>
              <a:rPr lang="zh-CN" altLang="en-US" sz="2800" b="1" dirty="0">
                <a:solidFill>
                  <a:srgbClr val="FF0066"/>
                </a:solidFill>
                <a:latin typeface="宋体" pitchFamily="2" charset="-122"/>
              </a:rPr>
              <a:t>月</a:t>
            </a:r>
            <a:r>
              <a:rPr lang="zh-CN" altLang="en-US" sz="2800" b="1" dirty="0" smtClean="0">
                <a:solidFill>
                  <a:srgbClr val="FF0066"/>
                </a:solidFill>
                <a:latin typeface="宋体" pitchFamily="2" charset="-122"/>
              </a:rPr>
              <a:t>第</a:t>
            </a:r>
            <a:r>
              <a:rPr lang="en-US" altLang="zh-CN" sz="2800" b="1" dirty="0" smtClean="0">
                <a:solidFill>
                  <a:srgbClr val="FF0066"/>
                </a:solidFill>
                <a:latin typeface="宋体" pitchFamily="2" charset="-122"/>
              </a:rPr>
              <a:t>1</a:t>
            </a:r>
            <a:r>
              <a:rPr lang="zh-CN" altLang="en-US" sz="2800" b="1" dirty="0" smtClean="0">
                <a:solidFill>
                  <a:srgbClr val="FF0066"/>
                </a:solidFill>
                <a:latin typeface="宋体" pitchFamily="2" charset="-122"/>
              </a:rPr>
              <a:t>次</a:t>
            </a:r>
            <a:r>
              <a:rPr lang="zh-CN" altLang="en-US" sz="2800" b="1" dirty="0">
                <a:solidFill>
                  <a:srgbClr val="FF0066"/>
                </a:solidFill>
                <a:latin typeface="宋体" pitchFamily="2" charset="-122"/>
              </a:rPr>
              <a:t>印刷的</a:t>
            </a:r>
            <a:r>
              <a:rPr lang="zh-CN" altLang="en-US" sz="2800" b="1" dirty="0">
                <a:latin typeface="宋体" pitchFamily="2" charset="-122"/>
              </a:rPr>
              <a:t>（</a:t>
            </a:r>
            <a:r>
              <a:rPr lang="zh-CN" altLang="en-US" sz="2800" b="1" dirty="0" smtClean="0">
                <a:latin typeface="宋体" pitchFamily="2" charset="-122"/>
              </a:rPr>
              <a:t>第</a:t>
            </a:r>
            <a:r>
              <a:rPr lang="en-US" altLang="zh-CN" sz="2800" b="1" dirty="0" smtClean="0">
                <a:latin typeface="宋体" pitchFamily="2" charset="-122"/>
              </a:rPr>
              <a:t>9</a:t>
            </a:r>
            <a:r>
              <a:rPr lang="zh-CN" altLang="en-US" sz="2800" b="1" dirty="0" smtClean="0">
                <a:latin typeface="宋体" pitchFamily="2" charset="-122"/>
              </a:rPr>
              <a:t>版</a:t>
            </a:r>
            <a:r>
              <a:rPr lang="zh-CN" altLang="en-US" sz="2800" b="1" dirty="0">
                <a:latin typeface="宋体" pitchFamily="2" charset="-122"/>
              </a:rPr>
              <a:t>）</a:t>
            </a:r>
            <a:r>
              <a:rPr lang="zh-CN" altLang="en-US" sz="2800" b="1" dirty="0">
                <a:solidFill>
                  <a:srgbClr val="FF0066"/>
                </a:solidFill>
                <a:latin typeface="宋体" pitchFamily="2" charset="-122"/>
              </a:rPr>
              <a:t>教材进行了修改。主要是对文字、图表和图样标注中的错误和遗漏进行了纠正。添加了各章节的测量内容。</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iterate type="wd">
                                    <p:tmPct val="0"/>
                                  </p:iterate>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6D12C2C-A82C-48E1-BBA8-F239D4209301}" type="slidenum">
              <a:rPr kumimoji="0" lang="zh-CN" altLang="en-US" smtClean="0"/>
              <a:pPr eaLnBrk="1" hangingPunct="1"/>
              <a:t>30</a:t>
            </a:fld>
            <a:endParaRPr kumimoji="0" lang="en-US" altLang="zh-CN" smtClean="0"/>
          </a:p>
        </p:txBody>
      </p:sp>
      <p:sp>
        <p:nvSpPr>
          <p:cNvPr id="32772" name="矩形 5"/>
          <p:cNvSpPr>
            <a:spLocks noChangeArrowheads="1"/>
          </p:cNvSpPr>
          <p:nvPr/>
        </p:nvSpPr>
        <p:spPr bwMode="auto">
          <a:xfrm>
            <a:off x="323528" y="548680"/>
            <a:ext cx="8569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t>[42] GB/Z 18620.4—2008. </a:t>
            </a:r>
            <a:r>
              <a:rPr lang="zh-CN" altLang="en-US" b="1" dirty="0" smtClean="0"/>
              <a:t>圆柱齿轮 </a:t>
            </a:r>
            <a:r>
              <a:rPr lang="en-US" altLang="zh-CN" b="1" dirty="0" smtClean="0"/>
              <a:t>  </a:t>
            </a:r>
            <a:r>
              <a:rPr lang="zh-CN" altLang="en-US" b="1" dirty="0"/>
              <a:t>检验实施规范  第</a:t>
            </a:r>
            <a:r>
              <a:rPr lang="en-US" altLang="zh-CN" b="1" dirty="0"/>
              <a:t>4</a:t>
            </a:r>
            <a:r>
              <a:rPr lang="zh-CN" altLang="en-US" b="1" dirty="0" smtClean="0"/>
              <a:t>部分</a:t>
            </a:r>
            <a:endParaRPr lang="en-US" altLang="zh-CN" b="1" dirty="0" smtClean="0"/>
          </a:p>
          <a:p>
            <a:r>
              <a:rPr lang="en-US" altLang="zh-CN" b="1" dirty="0"/>
              <a:t> </a:t>
            </a:r>
            <a:r>
              <a:rPr lang="en-US" altLang="zh-CN" b="1" dirty="0" smtClean="0"/>
              <a:t>      </a:t>
            </a:r>
            <a:r>
              <a:rPr lang="zh-CN" altLang="en-US" b="1" dirty="0" smtClean="0"/>
              <a:t>      表面</a:t>
            </a:r>
            <a:r>
              <a:rPr lang="zh-CN" altLang="en-US" b="1" dirty="0"/>
              <a:t>结构和轮齿接触斑点的</a:t>
            </a:r>
            <a:r>
              <a:rPr lang="zh-CN" altLang="en-US" b="1" dirty="0" smtClean="0"/>
              <a:t>检验</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en-US" altLang="zh-CN" b="1" dirty="0" smtClean="0"/>
              <a:t>.2008</a:t>
            </a:r>
            <a:r>
              <a:rPr lang="en-US" altLang="zh-CN" b="1" dirty="0"/>
              <a:t>.</a:t>
            </a:r>
            <a:endParaRPr lang="en-US" altLang="zh-CN" b="1" dirty="0" smtClean="0"/>
          </a:p>
        </p:txBody>
      </p:sp>
      <p:sp>
        <p:nvSpPr>
          <p:cNvPr id="32773" name="矩形 6"/>
          <p:cNvSpPr>
            <a:spLocks noChangeArrowheads="1"/>
          </p:cNvSpPr>
          <p:nvPr/>
        </p:nvSpPr>
        <p:spPr bwMode="auto">
          <a:xfrm>
            <a:off x="251520" y="1720017"/>
            <a:ext cx="81372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43] GB/T 5847—2004.</a:t>
            </a:r>
            <a:r>
              <a:rPr lang="zh-CN" altLang="en-US" b="1" dirty="0"/>
              <a:t>尺寸链  </a:t>
            </a:r>
            <a:r>
              <a:rPr lang="zh-CN" altLang="en-US" b="1" dirty="0" smtClean="0"/>
              <a:t> 计算方法</a:t>
            </a:r>
            <a:r>
              <a:rPr lang="en-US" altLang="zh-CN" b="1" dirty="0" smtClean="0"/>
              <a:t>.</a:t>
            </a:r>
            <a:r>
              <a:rPr lang="zh-CN" altLang="zh-CN" b="1" dirty="0" smtClean="0"/>
              <a:t>北京</a:t>
            </a:r>
            <a:r>
              <a:rPr lang="zh-CN" altLang="en-US" b="1" dirty="0" smtClean="0"/>
              <a:t>：</a:t>
            </a:r>
            <a:r>
              <a:rPr lang="zh-CN" altLang="zh-CN" b="1" dirty="0" smtClean="0"/>
              <a:t>中国标准</a:t>
            </a:r>
            <a:endParaRPr lang="en-US" altLang="zh-CN" b="1" dirty="0" smtClean="0"/>
          </a:p>
          <a:p>
            <a:r>
              <a:rPr lang="en-US" altLang="zh-CN" b="1" dirty="0"/>
              <a:t> </a:t>
            </a:r>
            <a:r>
              <a:rPr lang="en-US" altLang="zh-CN" b="1" dirty="0" smtClean="0"/>
              <a:t>              </a:t>
            </a:r>
            <a:r>
              <a:rPr lang="zh-CN" altLang="zh-CN" b="1" dirty="0" smtClean="0"/>
              <a:t>出版社</a:t>
            </a:r>
            <a:r>
              <a:rPr lang="en-US" altLang="zh-CN" b="1" dirty="0" smtClean="0"/>
              <a:t>.2005.</a:t>
            </a:r>
            <a:endParaRPr lang="zh-CN" altLang="zh-CN" b="1" dirty="0"/>
          </a:p>
        </p:txBody>
      </p:sp>
      <p:sp>
        <p:nvSpPr>
          <p:cNvPr id="6" name="矩形 8"/>
          <p:cNvSpPr>
            <a:spLocks noChangeArrowheads="1"/>
          </p:cNvSpPr>
          <p:nvPr/>
        </p:nvSpPr>
        <p:spPr bwMode="auto">
          <a:xfrm>
            <a:off x="251520" y="2492896"/>
            <a:ext cx="8066089"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44]  </a:t>
            </a:r>
            <a:r>
              <a:rPr lang="zh-CN" altLang="en-US" b="1" dirty="0"/>
              <a:t>甘永立</a:t>
            </a:r>
            <a:r>
              <a:rPr lang="en-US" altLang="zh-CN" b="1" dirty="0"/>
              <a:t>.</a:t>
            </a:r>
            <a:r>
              <a:rPr lang="zh-CN" altLang="en-US" b="1" dirty="0"/>
              <a:t>几何公差与检测</a:t>
            </a:r>
            <a:r>
              <a:rPr lang="en-US" altLang="zh-CN" b="1" dirty="0"/>
              <a:t>[M].</a:t>
            </a:r>
            <a:r>
              <a:rPr lang="zh-CN" altLang="en-US" b="1" dirty="0"/>
              <a:t>上海：上海科学技术出</a:t>
            </a:r>
            <a:endParaRPr lang="en-US" altLang="zh-CN" b="1" dirty="0"/>
          </a:p>
          <a:p>
            <a:r>
              <a:rPr lang="en-US" altLang="zh-CN" b="1" dirty="0"/>
              <a:t>         </a:t>
            </a:r>
            <a:r>
              <a:rPr lang="zh-CN" altLang="en-US" b="1" dirty="0"/>
              <a:t>版社，</a:t>
            </a:r>
            <a:r>
              <a:rPr lang="en-US" altLang="zh-CN" b="1" dirty="0" smtClean="0"/>
              <a:t>2013.</a:t>
            </a:r>
            <a:endParaRPr lang="zh-CN" altLang="zh-CN" b="1" dirty="0"/>
          </a:p>
        </p:txBody>
      </p:sp>
      <p:sp>
        <p:nvSpPr>
          <p:cNvPr id="7" name="矩形 9"/>
          <p:cNvSpPr>
            <a:spLocks noChangeArrowheads="1"/>
          </p:cNvSpPr>
          <p:nvPr/>
        </p:nvSpPr>
        <p:spPr bwMode="auto">
          <a:xfrm>
            <a:off x="323528" y="4941168"/>
            <a:ext cx="87137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a:t>
            </a:r>
            <a:r>
              <a:rPr lang="en-US" altLang="zh-CN" b="1" dirty="0" smtClean="0"/>
              <a:t>47]  </a:t>
            </a:r>
            <a:r>
              <a:rPr lang="zh-CN" altLang="en-US" b="1" dirty="0"/>
              <a:t>赵熙萍  周  海</a:t>
            </a:r>
            <a:r>
              <a:rPr lang="en-US" altLang="zh-CN" b="1" dirty="0"/>
              <a:t>.</a:t>
            </a:r>
            <a:r>
              <a:rPr lang="zh-CN" altLang="en-US" b="1" dirty="0"/>
              <a:t>机械精度设计与检测基础实验指导书</a:t>
            </a:r>
            <a:endParaRPr lang="en-US" altLang="zh-CN" b="1" dirty="0"/>
          </a:p>
          <a:p>
            <a:r>
              <a:rPr lang="en-US" altLang="zh-CN" b="1" dirty="0"/>
              <a:t>         </a:t>
            </a:r>
            <a:r>
              <a:rPr lang="zh-CN" altLang="en-US" b="1" dirty="0"/>
              <a:t>与课程大作业</a:t>
            </a:r>
            <a:r>
              <a:rPr lang="en-US" altLang="zh-CN" b="1" dirty="0"/>
              <a:t>[M].</a:t>
            </a:r>
            <a:r>
              <a:rPr lang="zh-CN" altLang="en-US" b="1" dirty="0"/>
              <a:t>哈尔滨：哈尔滨工业大学出版社</a:t>
            </a:r>
            <a:r>
              <a:rPr lang="zh-CN" altLang="en-US" b="1" dirty="0" smtClean="0"/>
              <a:t>，</a:t>
            </a:r>
            <a:endParaRPr lang="en-US" altLang="zh-CN" b="1" dirty="0" smtClean="0"/>
          </a:p>
          <a:p>
            <a:r>
              <a:rPr lang="en-US" altLang="zh-CN" b="1" dirty="0"/>
              <a:t> </a:t>
            </a:r>
            <a:r>
              <a:rPr lang="en-US" altLang="zh-CN" b="1" dirty="0" smtClean="0"/>
              <a:t>         2013.</a:t>
            </a:r>
            <a:endParaRPr lang="zh-CN" altLang="zh-CN" b="1" dirty="0"/>
          </a:p>
        </p:txBody>
      </p:sp>
      <p:sp>
        <p:nvSpPr>
          <p:cNvPr id="8" name="矩形 6"/>
          <p:cNvSpPr>
            <a:spLocks noChangeArrowheads="1"/>
          </p:cNvSpPr>
          <p:nvPr/>
        </p:nvSpPr>
        <p:spPr bwMode="auto">
          <a:xfrm>
            <a:off x="323528" y="3284984"/>
            <a:ext cx="8066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a:t>
            </a:r>
            <a:r>
              <a:rPr lang="en-US" altLang="zh-CN" b="1" dirty="0" smtClean="0"/>
              <a:t>45]  </a:t>
            </a:r>
            <a:r>
              <a:rPr lang="zh-CN" altLang="en-US" b="1" dirty="0"/>
              <a:t>陈晓华</a:t>
            </a:r>
            <a:r>
              <a:rPr lang="en-US" altLang="zh-CN" b="1" dirty="0"/>
              <a:t>.</a:t>
            </a:r>
            <a:r>
              <a:rPr lang="zh-CN" altLang="en-US" b="1" dirty="0"/>
              <a:t>几何公差与检测</a:t>
            </a:r>
            <a:r>
              <a:rPr lang="en-US" altLang="zh-CN" b="1" dirty="0"/>
              <a:t>[M].</a:t>
            </a:r>
            <a:r>
              <a:rPr lang="zh-CN" altLang="en-US" b="1" dirty="0"/>
              <a:t>北京：中国质检</a:t>
            </a:r>
            <a:r>
              <a:rPr lang="zh-CN" altLang="en-US" b="1" dirty="0" smtClean="0"/>
              <a:t>出版社</a:t>
            </a:r>
            <a:r>
              <a:rPr lang="en-US" altLang="zh-CN" b="1" dirty="0" smtClean="0"/>
              <a:t>.</a:t>
            </a:r>
          </a:p>
          <a:p>
            <a:r>
              <a:rPr lang="en-US" altLang="zh-CN" b="1" dirty="0"/>
              <a:t> </a:t>
            </a:r>
            <a:r>
              <a:rPr lang="en-US" altLang="zh-CN" b="1" dirty="0" smtClean="0"/>
              <a:t>        </a:t>
            </a:r>
            <a:r>
              <a:rPr lang="zh-CN" altLang="en-US" b="1" dirty="0" smtClean="0"/>
              <a:t>中国</a:t>
            </a:r>
            <a:r>
              <a:rPr lang="zh-CN" altLang="en-US" b="1" dirty="0"/>
              <a:t>标准出版社，</a:t>
            </a:r>
            <a:r>
              <a:rPr lang="en-US" altLang="zh-CN" b="1" dirty="0" smtClean="0"/>
              <a:t>2015.</a:t>
            </a:r>
            <a:endParaRPr lang="zh-CN" altLang="zh-CN" b="1" dirty="0"/>
          </a:p>
        </p:txBody>
      </p:sp>
      <p:sp>
        <p:nvSpPr>
          <p:cNvPr id="9" name="矩形 7"/>
          <p:cNvSpPr>
            <a:spLocks noChangeArrowheads="1"/>
          </p:cNvSpPr>
          <p:nvPr/>
        </p:nvSpPr>
        <p:spPr bwMode="auto">
          <a:xfrm>
            <a:off x="323528" y="4077072"/>
            <a:ext cx="87137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a:t>[</a:t>
            </a:r>
            <a:r>
              <a:rPr lang="en-US" altLang="zh-CN" b="1" dirty="0" smtClean="0"/>
              <a:t>46]  </a:t>
            </a:r>
            <a:r>
              <a:rPr lang="zh-CN" altLang="en-US" b="1" dirty="0"/>
              <a:t>廖念钊</a:t>
            </a:r>
            <a:r>
              <a:rPr lang="en-US" altLang="zh-CN" b="1" dirty="0"/>
              <a:t>.</a:t>
            </a:r>
            <a:r>
              <a:rPr lang="zh-CN" altLang="en-US" b="1" dirty="0"/>
              <a:t>互换性与测量技术基础</a:t>
            </a:r>
            <a:r>
              <a:rPr lang="en-US" altLang="zh-CN" b="1" dirty="0"/>
              <a:t>[M].</a:t>
            </a:r>
            <a:r>
              <a:rPr lang="zh-CN" altLang="en-US" b="1" dirty="0"/>
              <a:t>北京：中国质检出</a:t>
            </a:r>
            <a:endParaRPr lang="en-US" altLang="zh-CN" b="1" dirty="0"/>
          </a:p>
          <a:p>
            <a:r>
              <a:rPr lang="en-US" altLang="zh-CN" b="1" dirty="0"/>
              <a:t>         </a:t>
            </a:r>
            <a:r>
              <a:rPr lang="zh-CN" altLang="en-US" b="1" dirty="0"/>
              <a:t>版社</a:t>
            </a:r>
            <a:r>
              <a:rPr lang="en-US" altLang="zh-CN" b="1" dirty="0"/>
              <a:t>.</a:t>
            </a:r>
            <a:r>
              <a:rPr lang="zh-CN" altLang="en-US" b="1" dirty="0"/>
              <a:t>中国标准出版社，</a:t>
            </a:r>
            <a:r>
              <a:rPr lang="en-US" altLang="zh-CN" b="1" dirty="0" smtClean="0"/>
              <a:t>2013.</a:t>
            </a:r>
            <a:endParaRPr lang="zh-CN" altLang="zh-CN" b="1" dirty="0"/>
          </a:p>
        </p:txBody>
      </p:sp>
      <p:sp>
        <p:nvSpPr>
          <p:cNvPr id="10" name="圆角矩形 9">
            <a:hlinkClick r:id="rId2" action="ppaction://hlinksldjump"/>
          </p:cNvPr>
          <p:cNvSpPr/>
          <p:nvPr/>
        </p:nvSpPr>
        <p:spPr bwMode="auto">
          <a:xfrm>
            <a:off x="4001120" y="6247476"/>
            <a:ext cx="1368152" cy="442674"/>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left)">
                                      <p:cBhvr>
                                        <p:cTn id="7" dur="500"/>
                                        <p:tgtEl>
                                          <p:spTgt spid="327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3"/>
                                        </p:tgtEl>
                                        <p:attrNameLst>
                                          <p:attrName>style.visibility</p:attrName>
                                        </p:attrNameLst>
                                      </p:cBhvr>
                                      <p:to>
                                        <p:strVal val="visible"/>
                                      </p:to>
                                    </p:set>
                                    <p:animEffect transition="in" filter="wipe(left)">
                                      <p:cBhvr>
                                        <p:cTn id="12" dur="500"/>
                                        <p:tgtEl>
                                          <p:spTgt spid="3277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8ED3062-3D33-4521-B8A3-827E2CCD99DF}" type="slidenum">
              <a:rPr kumimoji="0" lang="zh-CN" altLang="en-US" smtClean="0"/>
              <a:pPr eaLnBrk="1" hangingPunct="1"/>
              <a:t>4</a:t>
            </a:fld>
            <a:endParaRPr kumimoji="0" lang="en-US" altLang="zh-CN" smtClean="0"/>
          </a:p>
        </p:txBody>
      </p:sp>
      <p:sp>
        <p:nvSpPr>
          <p:cNvPr id="6149" name="Text Box 5"/>
          <p:cNvSpPr txBox="1">
            <a:spLocks noChangeArrowheads="1"/>
          </p:cNvSpPr>
          <p:nvPr/>
        </p:nvSpPr>
        <p:spPr bwMode="auto">
          <a:xfrm>
            <a:off x="372393" y="1268760"/>
            <a:ext cx="8448079" cy="964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3360"/>
              </a:lnSpc>
              <a:spcBef>
                <a:spcPct val="50000"/>
              </a:spcBef>
            </a:pPr>
            <a:r>
              <a:rPr lang="zh-CN" altLang="en-US" dirty="0"/>
              <a:t>         </a:t>
            </a:r>
            <a:r>
              <a:rPr lang="zh-CN" altLang="en-US" sz="2800" b="1" dirty="0"/>
              <a:t>本课件由于各</a:t>
            </a:r>
            <a:r>
              <a:rPr lang="zh-CN" altLang="en-US" sz="2800" b="1" dirty="0" smtClean="0"/>
              <a:t>章节内容独立</a:t>
            </a:r>
            <a:r>
              <a:rPr lang="zh-CN" altLang="en-US" sz="2800" b="1" dirty="0"/>
              <a:t>编制，各校使用中可根据不同专业 的需要增减内容和改进；</a:t>
            </a:r>
          </a:p>
        </p:txBody>
      </p:sp>
      <p:sp>
        <p:nvSpPr>
          <p:cNvPr id="6152" name="Text Box 8"/>
          <p:cNvSpPr txBox="1">
            <a:spLocks noChangeArrowheads="1"/>
          </p:cNvSpPr>
          <p:nvPr/>
        </p:nvSpPr>
        <p:spPr bwMode="auto">
          <a:xfrm>
            <a:off x="395536" y="333632"/>
            <a:ext cx="8280400" cy="96436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3360"/>
              </a:lnSpc>
            </a:pPr>
            <a:r>
              <a:rPr lang="zh-CN" altLang="en-US" sz="2800" dirty="0"/>
              <a:t>        </a:t>
            </a:r>
            <a:r>
              <a:rPr lang="zh-CN" altLang="en-US" sz="2800" b="1" dirty="0"/>
              <a:t>本课件是作者在</a:t>
            </a:r>
            <a:r>
              <a:rPr lang="zh-CN" altLang="en-US" sz="2800" b="1" dirty="0" smtClean="0"/>
              <a:t>第</a:t>
            </a:r>
            <a:r>
              <a:rPr lang="en-US" altLang="zh-CN" sz="2800" b="1" dirty="0"/>
              <a:t>9</a:t>
            </a:r>
            <a:r>
              <a:rPr lang="zh-CN" altLang="en-US" sz="2800" b="1" dirty="0" smtClean="0"/>
              <a:t>版</a:t>
            </a:r>
            <a:r>
              <a:rPr lang="zh-CN" altLang="en-US" sz="2800" b="1" dirty="0"/>
              <a:t>的基础上和结合近几年对本科生讲授的讲稿编制的；</a:t>
            </a:r>
          </a:p>
        </p:txBody>
      </p:sp>
      <p:sp>
        <p:nvSpPr>
          <p:cNvPr id="6153" name="Text Box 9"/>
          <p:cNvSpPr txBox="1">
            <a:spLocks noChangeArrowheads="1"/>
          </p:cNvSpPr>
          <p:nvPr/>
        </p:nvSpPr>
        <p:spPr bwMode="auto">
          <a:xfrm>
            <a:off x="323528" y="2276872"/>
            <a:ext cx="8470205" cy="3580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3360"/>
              </a:lnSpc>
            </a:pPr>
            <a:r>
              <a:rPr lang="zh-CN" altLang="en-US" sz="2800" dirty="0"/>
              <a:t>        本</a:t>
            </a:r>
            <a:r>
              <a:rPr lang="zh-CN" altLang="en-US" sz="2800" b="1" dirty="0"/>
              <a:t>课件全部</a:t>
            </a:r>
            <a:r>
              <a:rPr lang="zh-CN" altLang="en-US" sz="2800" b="1" dirty="0" smtClean="0"/>
              <a:t>采用</a:t>
            </a:r>
            <a:r>
              <a:rPr lang="en-US" altLang="zh-CN" sz="2800" b="1" dirty="0" smtClean="0"/>
              <a:t>2018</a:t>
            </a:r>
            <a:r>
              <a:rPr lang="zh-CN" altLang="en-US" sz="2800" b="1" dirty="0" smtClean="0"/>
              <a:t>年前</a:t>
            </a:r>
            <a:r>
              <a:rPr lang="zh-CN" altLang="en-US" sz="2800" b="1" dirty="0" smtClean="0">
                <a:solidFill>
                  <a:srgbClr val="FF0000"/>
                </a:solidFill>
              </a:rPr>
              <a:t>的</a:t>
            </a:r>
            <a:r>
              <a:rPr lang="zh-CN" altLang="en-US" sz="2800" b="1" dirty="0">
                <a:solidFill>
                  <a:srgbClr val="FF0000"/>
                </a:solidFill>
              </a:rPr>
              <a:t>国家最新</a:t>
            </a:r>
            <a:r>
              <a:rPr lang="zh-CN" altLang="en-US" sz="2800" b="1" dirty="0" smtClean="0">
                <a:solidFill>
                  <a:srgbClr val="FF0000"/>
                </a:solidFill>
              </a:rPr>
              <a:t>标准</a:t>
            </a:r>
            <a:r>
              <a:rPr lang="zh-CN" altLang="en-US" sz="2800" b="1" dirty="0" smtClean="0"/>
              <a:t>（采标情况：</a:t>
            </a:r>
            <a:r>
              <a:rPr lang="en-US" altLang="zh-CN" sz="2800" b="1" dirty="0" smtClean="0"/>
              <a:t>IDT  ISO</a:t>
            </a:r>
            <a:r>
              <a:rPr lang="zh-CN" altLang="en-US" sz="2800" b="1" dirty="0" smtClean="0"/>
              <a:t>）编制，例如：</a:t>
            </a:r>
            <a:endParaRPr lang="en-US" altLang="zh-CN" sz="2800" b="1" dirty="0"/>
          </a:p>
          <a:p>
            <a:pPr eaLnBrk="1" hangingPunct="1">
              <a:lnSpc>
                <a:spcPts val="3360"/>
              </a:lnSpc>
            </a:pPr>
            <a:r>
              <a:rPr lang="en-US" altLang="zh-CN" b="1" dirty="0" smtClean="0">
                <a:solidFill>
                  <a:srgbClr val="FF0000"/>
                </a:solidFill>
              </a:rPr>
              <a:t>        GB/T1958 — 2017</a:t>
            </a:r>
            <a:r>
              <a:rPr lang="en-US" altLang="zh-CN" b="1" dirty="0" smtClean="0"/>
              <a:t>《</a:t>
            </a:r>
            <a:r>
              <a:rPr lang="zh-CN" altLang="en-US" b="1" dirty="0"/>
              <a:t>产品几何技术规范（</a:t>
            </a:r>
            <a:r>
              <a:rPr lang="en-US" altLang="zh-CN" b="1" dirty="0"/>
              <a:t>GPS) </a:t>
            </a:r>
            <a:r>
              <a:rPr lang="en-US" altLang="zh-CN" b="1" dirty="0" smtClean="0"/>
              <a:t>   </a:t>
            </a:r>
            <a:r>
              <a:rPr lang="zh-CN" altLang="en-US" b="1" dirty="0" smtClean="0"/>
              <a:t>几何公差   检验与验证</a:t>
            </a:r>
            <a:r>
              <a:rPr lang="en-US" altLang="zh-CN" b="1" dirty="0" smtClean="0"/>
              <a:t>》</a:t>
            </a:r>
            <a:r>
              <a:rPr lang="zh-CN" altLang="en-US" b="1" dirty="0" smtClean="0"/>
              <a:t>。</a:t>
            </a:r>
            <a:endParaRPr lang="zh-CN" altLang="en-US" b="1" dirty="0"/>
          </a:p>
          <a:p>
            <a:pPr eaLnBrk="1" hangingPunct="1">
              <a:lnSpc>
                <a:spcPts val="3360"/>
              </a:lnSpc>
            </a:pPr>
            <a:r>
              <a:rPr lang="en-US" altLang="zh-CN" b="1" dirty="0">
                <a:solidFill>
                  <a:srgbClr val="FF0000"/>
                </a:solidFill>
              </a:rPr>
              <a:t> </a:t>
            </a:r>
            <a:r>
              <a:rPr lang="en-US" altLang="zh-CN" b="1" dirty="0" smtClean="0">
                <a:solidFill>
                  <a:srgbClr val="FF0000"/>
                </a:solidFill>
              </a:rPr>
              <a:t>       GB/T307.3 —2017</a:t>
            </a:r>
            <a:r>
              <a:rPr lang="en-US" altLang="zh-CN" b="1" dirty="0" smtClean="0"/>
              <a:t>《</a:t>
            </a:r>
            <a:r>
              <a:rPr lang="zh-CN" altLang="en-US" b="1" dirty="0" smtClean="0"/>
              <a:t>滚动轴承    通用技术规则 </a:t>
            </a:r>
            <a:r>
              <a:rPr lang="en-US" altLang="zh-CN" b="1" dirty="0" smtClean="0"/>
              <a:t>》</a:t>
            </a:r>
            <a:r>
              <a:rPr lang="zh-CN" altLang="en-US" b="1" dirty="0" smtClean="0"/>
              <a:t>。</a:t>
            </a:r>
            <a:endParaRPr lang="en-US" altLang="zh-CN" b="1" dirty="0" smtClean="0"/>
          </a:p>
          <a:p>
            <a:pPr eaLnBrk="1" hangingPunct="1">
              <a:lnSpc>
                <a:spcPts val="3360"/>
              </a:lnSpc>
            </a:pPr>
            <a:r>
              <a:rPr lang="en-US" altLang="zh-CN" b="1" dirty="0" smtClean="0"/>
              <a:t>        </a:t>
            </a:r>
            <a:r>
              <a:rPr lang="en-US" altLang="zh-CN" b="1" dirty="0" smtClean="0">
                <a:solidFill>
                  <a:srgbClr val="FF0000"/>
                </a:solidFill>
              </a:rPr>
              <a:t>GB/T307.1 </a:t>
            </a:r>
            <a:r>
              <a:rPr lang="en-US" altLang="zh-CN" b="1" dirty="0">
                <a:solidFill>
                  <a:srgbClr val="FF0000"/>
                </a:solidFill>
              </a:rPr>
              <a:t>—</a:t>
            </a:r>
            <a:r>
              <a:rPr lang="en-US" altLang="zh-CN" b="1" dirty="0" smtClean="0">
                <a:solidFill>
                  <a:srgbClr val="FF0000"/>
                </a:solidFill>
              </a:rPr>
              <a:t>2017/</a:t>
            </a:r>
            <a:r>
              <a:rPr lang="en-US" altLang="zh-CN" b="1" dirty="0" smtClean="0">
                <a:solidFill>
                  <a:schemeClr val="accent5">
                    <a:lumMod val="50000"/>
                  </a:schemeClr>
                </a:solidFill>
              </a:rPr>
              <a:t>ISO492:2014</a:t>
            </a:r>
            <a:r>
              <a:rPr lang="en-US" altLang="zh-CN" b="1" dirty="0" smtClean="0"/>
              <a:t>《</a:t>
            </a:r>
            <a:r>
              <a:rPr lang="zh-CN" altLang="en-US" b="1" dirty="0"/>
              <a:t>滚动轴承    </a:t>
            </a:r>
            <a:r>
              <a:rPr lang="zh-CN" altLang="en-US" b="1" dirty="0" smtClean="0"/>
              <a:t>向心轴承</a:t>
            </a:r>
            <a:r>
              <a:rPr lang="zh-CN" altLang="en-US" b="1" dirty="0"/>
              <a:t>产品几何技术规范（</a:t>
            </a:r>
            <a:r>
              <a:rPr lang="en-US" altLang="zh-CN" b="1" dirty="0"/>
              <a:t>GPS) </a:t>
            </a:r>
            <a:r>
              <a:rPr lang="zh-CN" altLang="en-US" b="1" dirty="0" smtClean="0"/>
              <a:t>和公差值</a:t>
            </a:r>
            <a:r>
              <a:rPr lang="en-US" altLang="zh-CN" b="1" dirty="0" smtClean="0"/>
              <a:t>》 </a:t>
            </a:r>
            <a:r>
              <a:rPr lang="zh-CN" altLang="en-US" b="1" dirty="0" smtClean="0"/>
              <a:t>。</a:t>
            </a:r>
            <a:endParaRPr lang="en-US" altLang="zh-CN" b="1" dirty="0" smtClean="0"/>
          </a:p>
          <a:p>
            <a:pPr eaLnBrk="1" hangingPunct="1">
              <a:lnSpc>
                <a:spcPts val="3360"/>
              </a:lnSpc>
            </a:pPr>
            <a:r>
              <a:rPr lang="en-US" altLang="zh-CN" b="1" dirty="0"/>
              <a:t> </a:t>
            </a:r>
            <a:r>
              <a:rPr lang="en-US" altLang="zh-CN" b="1" dirty="0" smtClean="0"/>
              <a:t>      </a:t>
            </a:r>
            <a:r>
              <a:rPr lang="en-US" altLang="zh-CN" b="1" dirty="0" smtClean="0">
                <a:solidFill>
                  <a:srgbClr val="FF0000"/>
                </a:solidFill>
              </a:rPr>
              <a:t>GB/T275 </a:t>
            </a:r>
            <a:r>
              <a:rPr lang="en-US" altLang="zh-CN" b="1" dirty="0">
                <a:solidFill>
                  <a:srgbClr val="FF0000"/>
                </a:solidFill>
              </a:rPr>
              <a:t>—</a:t>
            </a:r>
            <a:r>
              <a:rPr lang="en-US" altLang="zh-CN" b="1" dirty="0" smtClean="0">
                <a:solidFill>
                  <a:srgbClr val="FF0000"/>
                </a:solidFill>
              </a:rPr>
              <a:t>2015</a:t>
            </a:r>
            <a:r>
              <a:rPr lang="en-US" altLang="zh-CN" b="1" dirty="0" smtClean="0"/>
              <a:t>《</a:t>
            </a:r>
            <a:r>
              <a:rPr lang="zh-CN" altLang="en-US" b="1" dirty="0"/>
              <a:t>滚动轴承    </a:t>
            </a:r>
            <a:r>
              <a:rPr lang="zh-CN" altLang="en-US" b="1" dirty="0" smtClean="0"/>
              <a:t>配合</a:t>
            </a:r>
            <a:r>
              <a:rPr lang="en-US" altLang="zh-CN" b="1" dirty="0" smtClean="0"/>
              <a:t>》</a:t>
            </a:r>
            <a:r>
              <a:rPr lang="zh-CN" altLang="en-US" b="1" dirty="0" smtClean="0"/>
              <a:t>等。</a:t>
            </a:r>
            <a:endParaRPr lang="en-US" altLang="zh-CN" b="1"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iterate type="wd">
                                    <p:tmPct val="0"/>
                                  </p:iterate>
                                  <p:childTnLst>
                                    <p:set>
                                      <p:cBhvr>
                                        <p:cTn id="6" dur="1" fill="hold">
                                          <p:stCondLst>
                                            <p:cond delay="0"/>
                                          </p:stCondLst>
                                        </p:cTn>
                                        <p:tgtEl>
                                          <p:spTgt spid="6152"/>
                                        </p:tgtEl>
                                        <p:attrNameLst>
                                          <p:attrName>style.visibility</p:attrName>
                                        </p:attrNameLst>
                                      </p:cBhvr>
                                      <p:to>
                                        <p:strVal val="visible"/>
                                      </p:to>
                                    </p:set>
                                    <p:animEffect transition="in" filter="box(in)">
                                      <p:cBhvr>
                                        <p:cTn id="7" dur="500"/>
                                        <p:tgtEl>
                                          <p:spTgt spid="61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iterate type="wd">
                                    <p:tmPct val="0"/>
                                  </p:iterate>
                                  <p:childTnLst>
                                    <p:set>
                                      <p:cBhvr>
                                        <p:cTn id="11" dur="1" fill="hold">
                                          <p:stCondLst>
                                            <p:cond delay="0"/>
                                          </p:stCondLst>
                                        </p:cTn>
                                        <p:tgtEl>
                                          <p:spTgt spid="6149"/>
                                        </p:tgtEl>
                                        <p:attrNameLst>
                                          <p:attrName>style.visibility</p:attrName>
                                        </p:attrNameLst>
                                      </p:cBhvr>
                                      <p:to>
                                        <p:strVal val="visible"/>
                                      </p:to>
                                    </p:set>
                                    <p:animEffect transition="in" filter="blinds(horizontal)">
                                      <p:cBhvr>
                                        <p:cTn id="12" dur="500"/>
                                        <p:tgtEl>
                                          <p:spTgt spid="61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153"/>
                                        </p:tgtEl>
                                        <p:attrNameLst>
                                          <p:attrName>style.visibility</p:attrName>
                                        </p:attrNameLst>
                                      </p:cBhvr>
                                      <p:to>
                                        <p:strVal val="visible"/>
                                      </p:to>
                                    </p:set>
                                    <p:animEffect transition="in" filter="checkerboard(across)">
                                      <p:cBhvr>
                                        <p:cTn id="17"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2" grpId="0" animBg="1"/>
      <p:bldP spid="61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7C6810-211B-4606-BA41-225EEA097544}" type="slidenum">
              <a:rPr kumimoji="0" lang="zh-CN" altLang="en-US" smtClean="0"/>
              <a:pPr eaLnBrk="1" hangingPunct="1"/>
              <a:t>5</a:t>
            </a:fld>
            <a:endParaRPr kumimoji="0" lang="en-US" altLang="zh-CN" smtClean="0"/>
          </a:p>
        </p:txBody>
      </p:sp>
      <p:sp>
        <p:nvSpPr>
          <p:cNvPr id="7175" name="Text Box 7"/>
          <p:cNvSpPr txBox="1">
            <a:spLocks noChangeArrowheads="1"/>
          </p:cNvSpPr>
          <p:nvPr/>
        </p:nvSpPr>
        <p:spPr bwMode="auto">
          <a:xfrm>
            <a:off x="762000" y="3429000"/>
            <a:ext cx="702945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a:t>         </a:t>
            </a:r>
            <a:r>
              <a:rPr lang="zh-CN" altLang="en-US" sz="2800" b="1"/>
              <a:t>由于编者水平所限，本课件中的缺点和</a:t>
            </a:r>
          </a:p>
          <a:p>
            <a:pPr eaLnBrk="1" hangingPunct="1">
              <a:lnSpc>
                <a:spcPct val="120000"/>
              </a:lnSpc>
            </a:pPr>
            <a:r>
              <a:rPr lang="zh-CN" altLang="en-US" sz="2800" b="1"/>
              <a:t>错误在所难免，敬请广大读者批评指正。</a:t>
            </a:r>
          </a:p>
        </p:txBody>
      </p:sp>
      <p:sp>
        <p:nvSpPr>
          <p:cNvPr id="7176" name="Text Box 8"/>
          <p:cNvSpPr txBox="1">
            <a:spLocks noChangeArrowheads="1"/>
          </p:cNvSpPr>
          <p:nvPr/>
        </p:nvSpPr>
        <p:spPr bwMode="auto">
          <a:xfrm>
            <a:off x="755650" y="323850"/>
            <a:ext cx="7162800" cy="368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a:t>
            </a:r>
            <a:r>
              <a:rPr lang="zh-CN" altLang="en-US" sz="2800" b="1" dirty="0"/>
              <a:t>本课件每一章中都有内容提要、难点说明、应用示例、  图和表。其中图、表、公式等根据课堂教学需要可以在不同的版面显示。图表都按标准绘制，文字采用24号以上字体，屏幕显示非常清楚。屏幕均按逐字逐句的板书形式显示，非常便于课堂教学和读者自学。</a:t>
            </a:r>
          </a:p>
        </p:txBody>
      </p:sp>
      <p:sp>
        <p:nvSpPr>
          <p:cNvPr id="7177" name="Text Box 9"/>
          <p:cNvSpPr txBox="1">
            <a:spLocks noChangeArrowheads="1"/>
          </p:cNvSpPr>
          <p:nvPr/>
        </p:nvSpPr>
        <p:spPr bwMode="auto">
          <a:xfrm>
            <a:off x="4371975" y="4724400"/>
            <a:ext cx="401637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sz="2800" dirty="0"/>
              <a:t>  </a:t>
            </a:r>
            <a:r>
              <a:rPr lang="zh-CN" altLang="en-US" sz="2800" b="1" dirty="0"/>
              <a:t>编 </a:t>
            </a:r>
            <a:r>
              <a:rPr lang="zh-CN" altLang="en-US" sz="2800" b="1" dirty="0" smtClean="0"/>
              <a:t> 者   </a:t>
            </a:r>
            <a:r>
              <a:rPr lang="zh-CN" altLang="en-US" sz="2800" b="1" dirty="0"/>
              <a:t>20</a:t>
            </a:r>
            <a:r>
              <a:rPr lang="en-US" altLang="zh-CN" sz="2800" b="1" dirty="0" smtClean="0"/>
              <a:t>18</a:t>
            </a:r>
            <a:r>
              <a:rPr lang="zh-CN" altLang="en-US" sz="2800" b="1" dirty="0" smtClean="0"/>
              <a:t>年</a:t>
            </a:r>
            <a:r>
              <a:rPr lang="en-US" altLang="zh-CN" sz="2800" b="1" dirty="0"/>
              <a:t>1</a:t>
            </a:r>
            <a:r>
              <a:rPr lang="en-US" altLang="zh-CN" sz="2800" b="1" dirty="0" smtClean="0"/>
              <a:t>0</a:t>
            </a:r>
            <a:r>
              <a:rPr lang="zh-CN" altLang="en-US" sz="2800" b="1" dirty="0" smtClean="0"/>
              <a:t>月</a:t>
            </a:r>
            <a:endParaRPr lang="zh-CN" altLang="en-US" sz="2800" b="1" dirty="0"/>
          </a:p>
        </p:txBody>
      </p:sp>
      <p:sp>
        <p:nvSpPr>
          <p:cNvPr id="2" name="圆角矩形 1"/>
          <p:cNvSpPr/>
          <p:nvPr/>
        </p:nvSpPr>
        <p:spPr bwMode="auto">
          <a:xfrm>
            <a:off x="4572000" y="6021288"/>
            <a:ext cx="936104" cy="72008"/>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3" name="圆角矩形 2">
            <a:hlinkClick r:id="rId2" action="ppaction://hlinksldjump"/>
          </p:cNvPr>
          <p:cNvSpPr/>
          <p:nvPr/>
        </p:nvSpPr>
        <p:spPr bwMode="auto">
          <a:xfrm>
            <a:off x="467544" y="6111676"/>
            <a:ext cx="1368152" cy="442674"/>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iterate type="wd">
                                    <p:tmPct val="100000"/>
                                  </p:iterate>
                                  <p:childTnLst>
                                    <p:set>
                                      <p:cBhvr>
                                        <p:cTn id="6" dur="1" fill="hold">
                                          <p:stCondLst>
                                            <p:cond delay="0"/>
                                          </p:stCondLst>
                                        </p:cTn>
                                        <p:tgtEl>
                                          <p:spTgt spid="7176"/>
                                        </p:tgtEl>
                                        <p:attrNameLst>
                                          <p:attrName>style.visibility</p:attrName>
                                        </p:attrNameLst>
                                      </p:cBhvr>
                                      <p:to>
                                        <p:strVal val="visible"/>
                                      </p:to>
                                    </p:set>
                                    <p:animEffect transition="in" filter="wipe(left)">
                                      <p:cBhvr>
                                        <p:cTn id="7" dur="300"/>
                                        <p:tgtEl>
                                          <p:spTgt spid="71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1" nodeType="clickEffect">
                                  <p:stCondLst>
                                    <p:cond delay="0"/>
                                  </p:stCondLst>
                                  <p:iterate type="wd">
                                    <p:tmPct val="0"/>
                                  </p:iterate>
                                  <p:childTnLst>
                                    <p:set>
                                      <p:cBhvr>
                                        <p:cTn id="11" dur="1" fill="hold">
                                          <p:stCondLst>
                                            <p:cond delay="0"/>
                                          </p:stCondLst>
                                        </p:cTn>
                                        <p:tgtEl>
                                          <p:spTgt spid="7176"/>
                                        </p:tgtEl>
                                        <p:attrNameLst>
                                          <p:attrName>style.visibility</p:attrName>
                                        </p:attrNameLst>
                                      </p:cBhvr>
                                      <p:to>
                                        <p:strVal val="visible"/>
                                      </p:to>
                                    </p:set>
                                    <p:animEffect transition="in" filter="wipe(left)">
                                      <p:cBhvr>
                                        <p:cTn id="12" dur="500"/>
                                        <p:tgtEl>
                                          <p:spTgt spid="71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5"/>
                                        </p:tgtEl>
                                        <p:attrNameLst>
                                          <p:attrName>style.visibility</p:attrName>
                                        </p:attrNameLst>
                                      </p:cBhvr>
                                      <p:to>
                                        <p:strVal val="visible"/>
                                      </p:to>
                                    </p:set>
                                    <p:animEffect transition="in" filter="wipe(left)">
                                      <p:cBhvr>
                                        <p:cTn id="17" dur="300"/>
                                        <p:tgtEl>
                                          <p:spTgt spid="717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77"/>
                                        </p:tgtEl>
                                        <p:attrNameLst>
                                          <p:attrName>style.visibility</p:attrName>
                                        </p:attrNameLst>
                                      </p:cBhvr>
                                      <p:to>
                                        <p:strVal val="visible"/>
                                      </p:to>
                                    </p:set>
                                    <p:animEffect transition="in" filter="wipe(left)">
                                      <p:cBhvr>
                                        <p:cTn id="22" dur="3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utoUpdateAnimBg="0"/>
      <p:bldP spid="7176" grpId="0" autoUpdateAnimBg="0"/>
      <p:bldP spid="7176" grpId="1"/>
      <p:bldP spid="717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xfrm>
            <a:off x="7086600" y="18864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8EB1572-6AE4-484F-8CB0-C60C3BB9C9F5}" type="slidenum">
              <a:rPr kumimoji="0" lang="zh-CN" altLang="en-US" smtClean="0"/>
              <a:pPr eaLnBrk="1" hangingPunct="1"/>
              <a:t>6</a:t>
            </a:fld>
            <a:endParaRPr kumimoji="0" lang="en-US" altLang="zh-CN" dirty="0" smtClean="0"/>
          </a:p>
        </p:txBody>
      </p:sp>
      <p:sp>
        <p:nvSpPr>
          <p:cNvPr id="5" name="矩形 4"/>
          <p:cNvSpPr/>
          <p:nvPr/>
        </p:nvSpPr>
        <p:spPr>
          <a:xfrm>
            <a:off x="1763713" y="654248"/>
            <a:ext cx="5761037" cy="954088"/>
          </a:xfrm>
          <a:prstGeom prst="rect">
            <a:avLst/>
          </a:prstGeom>
        </p:spPr>
        <p:txBody>
          <a:bodyPr>
            <a:spAutoFit/>
          </a:bodyPr>
          <a:lstStyle/>
          <a:p>
            <a:pPr>
              <a:defRPr/>
            </a:pPr>
            <a:r>
              <a:rPr lang="en-US" altLang="zh-CN" sz="3200" b="1" dirty="0">
                <a:solidFill>
                  <a:srgbClr val="FF0000"/>
                </a:solidFill>
                <a:latin typeface="方正舒体" pitchFamily="2" charset="-122"/>
                <a:ea typeface="方正舒体" pitchFamily="2" charset="-122"/>
              </a:rPr>
              <a:t>《</a:t>
            </a:r>
            <a:r>
              <a:rPr lang="zh-CN" altLang="en-US" sz="3200" b="1" dirty="0">
                <a:solidFill>
                  <a:srgbClr val="FF0000"/>
                </a:solidFill>
                <a:latin typeface="方正舒体" pitchFamily="2" charset="-122"/>
                <a:ea typeface="方正舒体" pitchFamily="2" charset="-122"/>
              </a:rPr>
              <a:t>机械精度设计与检测基础</a:t>
            </a:r>
            <a:r>
              <a:rPr lang="en-US" altLang="zh-CN" sz="3200" b="1" dirty="0">
                <a:solidFill>
                  <a:srgbClr val="FF0000"/>
                </a:solidFill>
                <a:latin typeface="方正舒体" pitchFamily="2" charset="-122"/>
                <a:ea typeface="方正舒体" pitchFamily="2" charset="-122"/>
              </a:rPr>
              <a:t>》</a:t>
            </a:r>
          </a:p>
          <a:p>
            <a:pPr>
              <a:defRPr/>
            </a:pPr>
            <a:r>
              <a:rPr lang="en-US" altLang="zh-CN" b="1" dirty="0">
                <a:solidFill>
                  <a:srgbClr val="FF0000"/>
                </a:solidFill>
                <a:latin typeface="方正舒体" pitchFamily="2" charset="-122"/>
                <a:ea typeface="方正舒体" pitchFamily="2" charset="-122"/>
              </a:rPr>
              <a:t>                    </a:t>
            </a:r>
            <a:r>
              <a:rPr lang="zh-CN" altLang="en-US" b="1" dirty="0">
                <a:latin typeface="+mj-ea"/>
              </a:rPr>
              <a:t>内 容 简 介</a:t>
            </a:r>
            <a:endParaRPr lang="zh-CN" altLang="en-US" dirty="0"/>
          </a:p>
        </p:txBody>
      </p:sp>
      <p:sp>
        <p:nvSpPr>
          <p:cNvPr id="8196" name="TextBox 5"/>
          <p:cNvSpPr txBox="1">
            <a:spLocks noChangeArrowheads="1"/>
          </p:cNvSpPr>
          <p:nvPr/>
        </p:nvSpPr>
        <p:spPr bwMode="auto">
          <a:xfrm>
            <a:off x="323850" y="1662311"/>
            <a:ext cx="835183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a:t>      《</a:t>
            </a:r>
            <a:r>
              <a:rPr lang="zh-CN" altLang="en-US" b="1"/>
              <a:t>机械精度设计与检测基础</a:t>
            </a:r>
            <a:r>
              <a:rPr lang="en-US" altLang="zh-CN" b="1"/>
              <a:t>》</a:t>
            </a:r>
            <a:r>
              <a:rPr lang="zh-CN" altLang="en-US" b="1"/>
              <a:t>课程即</a:t>
            </a:r>
            <a:r>
              <a:rPr lang="en-US" altLang="zh-CN" b="1"/>
              <a:t>《</a:t>
            </a:r>
            <a:r>
              <a:rPr lang="zh-CN" altLang="en-US" b="1"/>
              <a:t>互换性与测量技术基础</a:t>
            </a:r>
            <a:r>
              <a:rPr lang="en-US" altLang="zh-CN" b="1"/>
              <a:t>》</a:t>
            </a:r>
            <a:r>
              <a:rPr lang="zh-CN" altLang="en-US" b="1"/>
              <a:t>课程。</a:t>
            </a:r>
          </a:p>
        </p:txBody>
      </p:sp>
      <p:sp>
        <p:nvSpPr>
          <p:cNvPr id="8197" name="TextBox 6"/>
          <p:cNvSpPr txBox="1">
            <a:spLocks noChangeArrowheads="1"/>
          </p:cNvSpPr>
          <p:nvPr/>
        </p:nvSpPr>
        <p:spPr bwMode="auto">
          <a:xfrm>
            <a:off x="323850" y="2526754"/>
            <a:ext cx="8351838"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本书为适应高等工科院校对</a:t>
            </a:r>
            <a:r>
              <a:rPr lang="en-US" altLang="zh-CN" b="1" dirty="0"/>
              <a:t>21</a:t>
            </a:r>
            <a:r>
              <a:rPr lang="zh-CN" altLang="en-US" b="1" dirty="0"/>
              <a:t>世纪新的教学改革需要而编写的。在本次修订中，修改和更新了</a:t>
            </a:r>
            <a:r>
              <a:rPr lang="zh-CN" altLang="en-US" b="1" dirty="0" smtClean="0"/>
              <a:t>第</a:t>
            </a:r>
            <a:r>
              <a:rPr lang="en-US" altLang="zh-CN" b="1" dirty="0" smtClean="0"/>
              <a:t>9</a:t>
            </a:r>
            <a:r>
              <a:rPr lang="zh-CN" altLang="en-US" b="1" dirty="0" smtClean="0"/>
              <a:t>版</a:t>
            </a:r>
            <a:r>
              <a:rPr lang="zh-CN" altLang="en-US" b="1" dirty="0"/>
              <a:t>的内容，力求按教学规律阐述机械精度设计和检测技术的基本知识、各种典型</a:t>
            </a:r>
            <a:r>
              <a:rPr lang="zh-CN" altLang="en-US" b="1" dirty="0" smtClean="0"/>
              <a:t>机械零件精度</a:t>
            </a:r>
            <a:r>
              <a:rPr lang="zh-CN" altLang="en-US" b="1" dirty="0"/>
              <a:t>设计的基本原理和方法，</a:t>
            </a:r>
            <a:r>
              <a:rPr lang="zh-CN" altLang="en-US" b="1" dirty="0" smtClean="0"/>
              <a:t>以及有关公差</a:t>
            </a:r>
            <a:r>
              <a:rPr lang="zh-CN" altLang="en-US" b="1" dirty="0"/>
              <a:t>标准在设计中的应用。</a:t>
            </a:r>
            <a:endParaRPr lang="en-US" altLang="zh-CN" b="1" dirty="0"/>
          </a:p>
          <a:p>
            <a:pPr eaLnBrk="1" hangingPunct="1">
              <a:lnSpc>
                <a:spcPct val="120000"/>
              </a:lnSpc>
            </a:pPr>
            <a:r>
              <a:rPr lang="en-US" altLang="zh-CN" b="1" dirty="0"/>
              <a:t>        </a:t>
            </a:r>
            <a:r>
              <a:rPr lang="zh-CN" altLang="en-US" b="1" dirty="0"/>
              <a:t>本书中各章都有思考题和作业题、解题所需要的公差表格。并编制了电子课件，以配合教学需要。</a:t>
            </a:r>
            <a:r>
              <a:rPr lang="zh-CN" altLang="en-US" b="1" dirty="0">
                <a:solidFill>
                  <a:srgbClr val="FF0000"/>
                </a:solidFill>
              </a:rPr>
              <a:t>在电子课件中编了</a:t>
            </a:r>
            <a:r>
              <a:rPr lang="en-US" altLang="zh-CN" b="1" dirty="0">
                <a:solidFill>
                  <a:srgbClr val="FF0000"/>
                </a:solidFill>
              </a:rPr>
              <a:t>8</a:t>
            </a:r>
            <a:r>
              <a:rPr lang="zh-CN" altLang="en-US" b="1" dirty="0">
                <a:solidFill>
                  <a:srgbClr val="FF0000"/>
                </a:solidFill>
              </a:rPr>
              <a:t>套模拟试题，</a:t>
            </a:r>
            <a:r>
              <a:rPr lang="zh-CN" altLang="en-US" b="1" dirty="0"/>
              <a:t>并有答案，供读者参考。</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75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wipe(left)">
                                      <p:cBhvr>
                                        <p:cTn id="12" dur="3250"/>
                                        <p:tgtEl>
                                          <p:spTgt spid="81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197"/>
                                        </p:tgtEl>
                                        <p:attrNameLst>
                                          <p:attrName>style.visibility</p:attrName>
                                        </p:attrNameLst>
                                      </p:cBhvr>
                                      <p:to>
                                        <p:strVal val="visible"/>
                                      </p:to>
                                    </p:set>
                                    <p:animEffect transition="in" filter="wipe(up)">
                                      <p:cBhvr>
                                        <p:cTn id="17" dur="4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196" grpId="0"/>
      <p:bldP spid="819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19EF071-19E1-4AC7-B881-89623992250F}" type="slidenum">
              <a:rPr kumimoji="0" lang="zh-CN" altLang="en-US" smtClean="0"/>
              <a:pPr eaLnBrk="1" hangingPunct="1"/>
              <a:t>7</a:t>
            </a:fld>
            <a:endParaRPr kumimoji="0" lang="en-US" altLang="zh-CN" smtClean="0"/>
          </a:p>
        </p:txBody>
      </p:sp>
      <p:sp>
        <p:nvSpPr>
          <p:cNvPr id="9219" name="矩形 4"/>
          <p:cNvSpPr>
            <a:spLocks noChangeArrowheads="1"/>
          </p:cNvSpPr>
          <p:nvPr/>
        </p:nvSpPr>
        <p:spPr bwMode="auto">
          <a:xfrm>
            <a:off x="468313" y="898838"/>
            <a:ext cx="8136135"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880"/>
              </a:lnSpc>
            </a:pPr>
            <a:r>
              <a:rPr lang="zh-CN" altLang="en-US" b="1" dirty="0"/>
              <a:t>       本书内容为</a:t>
            </a:r>
            <a:r>
              <a:rPr lang="en-US" altLang="zh-CN" b="1" dirty="0"/>
              <a:t>:</a:t>
            </a:r>
            <a:r>
              <a:rPr lang="zh-CN" altLang="en-US" b="1" dirty="0"/>
              <a:t>绪论，测量技术基础，尺寸精度精度设计与检测，几何精度设计与检测，表面粗糙度轮廓精度设计与检测，滚动轴承与孔、轴结合的精度设计，圆锥结合的精度设计与检测，键、花键结合的精度设计与检测，普通螺纹结合的精度设计与检测，圆柱齿轮精度设计与检测，尺寸链的精度设计基础和机械零件的精度设计等十二章。</a:t>
            </a:r>
            <a:endParaRPr lang="zh-CN" altLang="en-US" dirty="0"/>
          </a:p>
        </p:txBody>
      </p:sp>
      <p:sp>
        <p:nvSpPr>
          <p:cNvPr id="9220" name="矩形 5"/>
          <p:cNvSpPr>
            <a:spLocks noChangeArrowheads="1"/>
          </p:cNvSpPr>
          <p:nvPr/>
        </p:nvSpPr>
        <p:spPr bwMode="auto">
          <a:xfrm>
            <a:off x="468313" y="3950013"/>
            <a:ext cx="7920037" cy="192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880"/>
              </a:lnSpc>
            </a:pPr>
            <a:r>
              <a:rPr lang="zh-CN" altLang="en-US" b="1" dirty="0"/>
              <a:t>        本书根据全国高等工科院校</a:t>
            </a:r>
            <a:r>
              <a:rPr lang="en-US" altLang="zh-CN" b="1" dirty="0"/>
              <a:t>《</a:t>
            </a:r>
            <a:r>
              <a:rPr lang="zh-CN" altLang="en-US" b="1" dirty="0"/>
              <a:t>互换性与测量技术基础</a:t>
            </a:r>
            <a:r>
              <a:rPr lang="en-US" altLang="zh-CN" b="1" dirty="0"/>
              <a:t>》</a:t>
            </a:r>
            <a:r>
              <a:rPr lang="zh-CN" altLang="en-US" b="1" dirty="0"/>
              <a:t>教学大纲编写的。可供高等工科院校机械类各专业以及仪器仪表类各专业教学使用，也</a:t>
            </a:r>
            <a:r>
              <a:rPr lang="zh-CN" altLang="en-US" b="1" dirty="0" smtClean="0"/>
              <a:t>可作为职业技术院校的机械类各专业的教材，以及 供</a:t>
            </a:r>
            <a:r>
              <a:rPr lang="zh-CN" altLang="en-US" b="1" dirty="0"/>
              <a:t>从事机械设计、制造、标准化和计量测试等工作的工程技术人员参考。</a:t>
            </a:r>
            <a:endParaRPr lang="zh-CN" altLang="en-US" dirty="0"/>
          </a:p>
        </p:txBody>
      </p:sp>
      <p:sp>
        <p:nvSpPr>
          <p:cNvPr id="9221" name="TextBox 1"/>
          <p:cNvSpPr txBox="1">
            <a:spLocks noChangeArrowheads="1"/>
          </p:cNvSpPr>
          <p:nvPr/>
        </p:nvSpPr>
        <p:spPr bwMode="auto">
          <a:xfrm>
            <a:off x="386582" y="3157925"/>
            <a:ext cx="799350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        本书按其内容编制了各章课堂教学的电子课件，并增加了一些应用实例。</a:t>
            </a:r>
            <a:endParaRPr lang="zh-CN" altLang="en-US" b="1" dirty="0"/>
          </a:p>
        </p:txBody>
      </p:sp>
      <p:sp>
        <p:nvSpPr>
          <p:cNvPr id="6" name="圆角矩形 5">
            <a:hlinkClick r:id="rId2" action="ppaction://hlinksldjump"/>
          </p:cNvPr>
          <p:cNvSpPr/>
          <p:nvPr/>
        </p:nvSpPr>
        <p:spPr bwMode="auto">
          <a:xfrm>
            <a:off x="358912" y="6247938"/>
            <a:ext cx="1368152" cy="442674"/>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rgbClr val="FF0000"/>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up)">
                                      <p:cBhvr>
                                        <p:cTn id="7" dur="5000"/>
                                        <p:tgtEl>
                                          <p:spTgt spid="92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wipe(left)">
                                      <p:cBhvr>
                                        <p:cTn id="12" dur="2750"/>
                                        <p:tgtEl>
                                          <p:spTgt spid="92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wipe(up)">
                                      <p:cBhvr>
                                        <p:cTn id="17" dur="5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F9E9AC0-00CF-45D3-8003-D12F0189DF95}" type="slidenum">
              <a:rPr kumimoji="0" lang="zh-CN" altLang="en-US" smtClean="0"/>
              <a:pPr eaLnBrk="1" hangingPunct="1"/>
              <a:t>8</a:t>
            </a:fld>
            <a:endParaRPr kumimoji="0" lang="en-US" altLang="zh-CN" smtClean="0"/>
          </a:p>
        </p:txBody>
      </p:sp>
      <p:sp>
        <p:nvSpPr>
          <p:cNvPr id="10243" name="矩形 4"/>
          <p:cNvSpPr>
            <a:spLocks noChangeArrowheads="1"/>
          </p:cNvSpPr>
          <p:nvPr/>
        </p:nvSpPr>
        <p:spPr bwMode="auto">
          <a:xfrm>
            <a:off x="1331640" y="314672"/>
            <a:ext cx="576103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FF0000"/>
                </a:solidFill>
                <a:latin typeface="方正舒体" pitchFamily="2" charset="-122"/>
                <a:ea typeface="方正舒体" pitchFamily="2" charset="-122"/>
              </a:rPr>
              <a:t>《</a:t>
            </a:r>
            <a:r>
              <a:rPr lang="zh-CN" altLang="en-US" sz="3200" b="1" dirty="0">
                <a:solidFill>
                  <a:srgbClr val="FF0000"/>
                </a:solidFill>
                <a:latin typeface="方正舒体" pitchFamily="2" charset="-122"/>
                <a:ea typeface="方正舒体" pitchFamily="2" charset="-122"/>
              </a:rPr>
              <a:t>机械精度设计与检测基础</a:t>
            </a:r>
            <a:r>
              <a:rPr lang="en-US" altLang="zh-CN" sz="3200" b="1" dirty="0">
                <a:solidFill>
                  <a:srgbClr val="FF0000"/>
                </a:solidFill>
                <a:latin typeface="方正舒体" pitchFamily="2" charset="-122"/>
                <a:ea typeface="方正舒体" pitchFamily="2" charset="-122"/>
              </a:rPr>
              <a:t>》</a:t>
            </a:r>
          </a:p>
          <a:p>
            <a:r>
              <a:rPr lang="en-US" altLang="zh-CN" b="1" dirty="0">
                <a:solidFill>
                  <a:srgbClr val="FF0000"/>
                </a:solidFill>
                <a:latin typeface="方正舒体" pitchFamily="2" charset="-122"/>
                <a:ea typeface="方正舒体" pitchFamily="2" charset="-122"/>
              </a:rPr>
              <a:t>                    </a:t>
            </a:r>
            <a:r>
              <a:rPr lang="zh-CN" altLang="en-US" b="1" dirty="0">
                <a:latin typeface="华文中宋" pitchFamily="2" charset="-122"/>
                <a:ea typeface="华文中宋" pitchFamily="2" charset="-122"/>
              </a:rPr>
              <a:t>第 </a:t>
            </a:r>
            <a:r>
              <a:rPr lang="en-US" altLang="zh-CN" b="1" dirty="0" smtClean="0">
                <a:latin typeface="华文中宋" pitchFamily="2" charset="-122"/>
                <a:ea typeface="华文中宋" pitchFamily="2" charset="-122"/>
              </a:rPr>
              <a:t>10 </a:t>
            </a:r>
            <a:r>
              <a:rPr lang="zh-CN" altLang="en-US" b="1" dirty="0">
                <a:latin typeface="华文中宋" pitchFamily="2" charset="-122"/>
                <a:ea typeface="华文中宋" pitchFamily="2" charset="-122"/>
              </a:rPr>
              <a:t>版 前 言</a:t>
            </a:r>
            <a:endParaRPr lang="zh-CN" altLang="en-US" dirty="0">
              <a:latin typeface="华文中宋" pitchFamily="2" charset="-122"/>
              <a:ea typeface="华文中宋" pitchFamily="2" charset="-122"/>
            </a:endParaRPr>
          </a:p>
        </p:txBody>
      </p:sp>
      <p:sp>
        <p:nvSpPr>
          <p:cNvPr id="10244" name="矩形 2"/>
          <p:cNvSpPr>
            <a:spLocks noChangeArrowheads="1"/>
          </p:cNvSpPr>
          <p:nvPr/>
        </p:nvSpPr>
        <p:spPr bwMode="auto">
          <a:xfrm>
            <a:off x="395288" y="1268413"/>
            <a:ext cx="82740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875"/>
              </a:lnSpc>
            </a:pPr>
            <a:r>
              <a:rPr lang="zh-CN" altLang="en-US" b="1" dirty="0"/>
              <a:t>      “机械精度设计与检测基础”课程即“互换性与测量技术基础</a:t>
            </a:r>
            <a:r>
              <a:rPr lang="zh-CN" altLang="en-US" b="1" dirty="0" smtClean="0"/>
              <a:t>”课程，</a:t>
            </a:r>
            <a:r>
              <a:rPr lang="zh-CN" altLang="en-US" b="1" dirty="0"/>
              <a:t>是高等工科院校本科、专科机械设计制造及其自动化、工业工程、热能与动力工程、材料成形及控制工程、焊接技术与工程、精密仪器、光电技术与光电仪器和计算机集成制造技术等专业的一门应用性很强的技术基础课。</a:t>
            </a:r>
            <a:endParaRPr lang="zh-CN" altLang="en-US" dirty="0"/>
          </a:p>
        </p:txBody>
      </p:sp>
      <p:sp>
        <p:nvSpPr>
          <p:cNvPr id="10245" name="矩形 5"/>
          <p:cNvSpPr>
            <a:spLocks noChangeArrowheads="1"/>
          </p:cNvSpPr>
          <p:nvPr/>
        </p:nvSpPr>
        <p:spPr bwMode="auto">
          <a:xfrm>
            <a:off x="395288" y="3141663"/>
            <a:ext cx="8497887"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2875"/>
              </a:lnSpc>
            </a:pPr>
            <a:r>
              <a:rPr lang="zh-CN" altLang="en-US" b="1" dirty="0"/>
              <a:t>        本教材是根据全国高校“互换性与测量技术基础”课程教学大纲要求，按照当前的教学改革需要</a:t>
            </a:r>
            <a:r>
              <a:rPr lang="en-US" altLang="zh-CN" b="1" dirty="0"/>
              <a:t>,</a:t>
            </a:r>
            <a:r>
              <a:rPr lang="zh-CN" altLang="en-US" b="1" dirty="0"/>
              <a:t>通过编者多年教学实践并与同行专家及一些兄弟</a:t>
            </a:r>
            <a:r>
              <a:rPr lang="zh-CN" altLang="en-US" b="1" dirty="0" smtClean="0"/>
              <a:t>院校同行反复</a:t>
            </a:r>
            <a:r>
              <a:rPr lang="zh-CN" altLang="en-US" b="1" dirty="0"/>
              <a:t>研讨编写而成的。</a:t>
            </a:r>
            <a:endParaRPr lang="en-US" altLang="zh-CN" b="1" dirty="0"/>
          </a:p>
          <a:p>
            <a:pPr>
              <a:lnSpc>
                <a:spcPts val="2875"/>
              </a:lnSpc>
            </a:pPr>
            <a:r>
              <a:rPr lang="en-US" altLang="zh-CN" b="1" dirty="0"/>
              <a:t>        </a:t>
            </a:r>
            <a:r>
              <a:rPr lang="zh-CN" altLang="en-US" b="1" dirty="0"/>
              <a:t>经过近几年的教学实践，随着科学技术和本学科的发展，为了更进一步地适应教学</a:t>
            </a:r>
            <a:r>
              <a:rPr lang="zh-CN" altLang="en-US" b="1" dirty="0" smtClean="0"/>
              <a:t>需要，与</a:t>
            </a:r>
            <a:r>
              <a:rPr lang="zh-CN" altLang="en-US" b="1" dirty="0"/>
              <a:t>时俱进，我们对</a:t>
            </a:r>
            <a:r>
              <a:rPr lang="en-US" altLang="zh-CN" b="1" dirty="0" smtClean="0"/>
              <a:t>2016</a:t>
            </a:r>
            <a:r>
              <a:rPr lang="zh-CN" altLang="en-US" b="1" dirty="0" smtClean="0"/>
              <a:t>年 第</a:t>
            </a:r>
            <a:r>
              <a:rPr lang="en-US" altLang="zh-CN" b="1" dirty="0"/>
              <a:t>9</a:t>
            </a:r>
            <a:r>
              <a:rPr lang="zh-CN" altLang="en-US" b="1" dirty="0" smtClean="0"/>
              <a:t>版</a:t>
            </a:r>
            <a:r>
              <a:rPr lang="zh-CN" altLang="en-US" b="1" dirty="0"/>
              <a:t>教材的内容作</a:t>
            </a:r>
            <a:r>
              <a:rPr lang="zh-CN" altLang="en-US" b="1" dirty="0" smtClean="0"/>
              <a:t>了更新</a:t>
            </a:r>
            <a:r>
              <a:rPr lang="zh-CN" altLang="en-US" b="1" dirty="0"/>
              <a:t>，在编排上也做了改进。</a:t>
            </a:r>
            <a:endParaRPr lang="en-US" altLang="zh-CN" b="1" dirty="0"/>
          </a:p>
          <a:p>
            <a:pPr>
              <a:lnSpc>
                <a:spcPts val="2875"/>
              </a:lnSpc>
            </a:pPr>
            <a:r>
              <a:rPr lang="en-US" altLang="zh-CN" b="1" dirty="0"/>
              <a:t>        </a:t>
            </a:r>
            <a:r>
              <a:rPr lang="zh-CN" altLang="en-US" b="1" dirty="0"/>
              <a:t>全书突出体现了以下几点</a:t>
            </a:r>
            <a:r>
              <a:rPr lang="en-US" altLang="zh-CN" b="1" dirty="0"/>
              <a:t>:</a:t>
            </a:r>
            <a:endParaRPr lang="zh-CN" altLang="en-US" dirty="0"/>
          </a:p>
        </p:txBody>
      </p:sp>
      <p:sp>
        <p:nvSpPr>
          <p:cNvPr id="10246" name="TextBox 3"/>
          <p:cNvSpPr txBox="1">
            <a:spLocks noChangeArrowheads="1"/>
          </p:cNvSpPr>
          <p:nvPr/>
        </p:nvSpPr>
        <p:spPr bwMode="auto">
          <a:xfrm>
            <a:off x="539750" y="5732463"/>
            <a:ext cx="83534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a:t>     (1)  </a:t>
            </a:r>
            <a:r>
              <a:rPr lang="zh-CN" altLang="en-US" b="1"/>
              <a:t>紧密结合教学大纲，精减内容，加强基础，反应国内、</a:t>
            </a:r>
            <a:endParaRPr lang="en-US" altLang="zh-CN" b="1"/>
          </a:p>
          <a:p>
            <a:pPr eaLnBrk="1" hangingPunct="1">
              <a:lnSpc>
                <a:spcPts val="2875"/>
              </a:lnSpc>
            </a:pPr>
            <a:r>
              <a:rPr lang="zh-CN" altLang="en-US" b="1"/>
              <a:t>外最新成就，尽量做到少而精，便于自学。</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left)">
                                      <p:cBhvr>
                                        <p:cTn id="7" dur="3750"/>
                                        <p:tgtEl>
                                          <p:spTgt spid="102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wipe(up)">
                                      <p:cBhvr>
                                        <p:cTn id="12" dur="5000"/>
                                        <p:tgtEl>
                                          <p:spTgt spid="102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wipe(up)">
                                      <p:cBhvr>
                                        <p:cTn id="17" dur="5000"/>
                                        <p:tgtEl>
                                          <p:spTgt spid="102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wipe(left)">
                                      <p:cBhvr>
                                        <p:cTn id="22" dur="50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87B043E-2355-40C6-A778-5EB919384AB7}" type="slidenum">
              <a:rPr kumimoji="0" lang="zh-CN" altLang="en-US" smtClean="0"/>
              <a:pPr eaLnBrk="1" hangingPunct="1"/>
              <a:t>9</a:t>
            </a:fld>
            <a:endParaRPr kumimoji="0" lang="en-US" altLang="zh-CN" smtClean="0"/>
          </a:p>
        </p:txBody>
      </p:sp>
      <p:sp>
        <p:nvSpPr>
          <p:cNvPr id="11267" name="TextBox 4"/>
          <p:cNvSpPr txBox="1">
            <a:spLocks noChangeArrowheads="1"/>
          </p:cNvSpPr>
          <p:nvPr/>
        </p:nvSpPr>
        <p:spPr bwMode="auto">
          <a:xfrm>
            <a:off x="250825" y="692696"/>
            <a:ext cx="7921575"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dirty="0"/>
              <a:t>     (2)  </a:t>
            </a:r>
            <a:r>
              <a:rPr lang="zh-CN" altLang="en-US" b="1" dirty="0"/>
              <a:t>为适应教学改革的需要，以培养学生的综合设计能力为主线，大篇幅地增加应用性的内容。</a:t>
            </a:r>
          </a:p>
        </p:txBody>
      </p:sp>
      <p:sp>
        <p:nvSpPr>
          <p:cNvPr id="11268" name="TextBox 5"/>
          <p:cNvSpPr txBox="1">
            <a:spLocks noChangeArrowheads="1"/>
          </p:cNvSpPr>
          <p:nvPr/>
        </p:nvSpPr>
        <p:spPr bwMode="auto">
          <a:xfrm>
            <a:off x="260350" y="1411833"/>
            <a:ext cx="83534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dirty="0"/>
              <a:t>     (3)  </a:t>
            </a:r>
            <a:r>
              <a:rPr lang="zh-CN" altLang="en-US" b="1" dirty="0"/>
              <a:t>全部采用</a:t>
            </a:r>
            <a:r>
              <a:rPr lang="en-US" altLang="zh-CN" b="1" dirty="0" smtClean="0"/>
              <a:t>2018</a:t>
            </a:r>
            <a:r>
              <a:rPr lang="zh-CN" altLang="en-US" b="1" dirty="0" smtClean="0"/>
              <a:t>年前最新的</a:t>
            </a:r>
            <a:r>
              <a:rPr lang="zh-CN" altLang="en-US" b="1" dirty="0"/>
              <a:t>国家标准。</a:t>
            </a:r>
          </a:p>
        </p:txBody>
      </p:sp>
      <p:sp>
        <p:nvSpPr>
          <p:cNvPr id="11269" name="TextBox 6"/>
          <p:cNvSpPr txBox="1">
            <a:spLocks noChangeArrowheads="1"/>
          </p:cNvSpPr>
          <p:nvPr/>
        </p:nvSpPr>
        <p:spPr bwMode="auto">
          <a:xfrm>
            <a:off x="260351" y="1772196"/>
            <a:ext cx="798405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dirty="0"/>
              <a:t>     (4)  </a:t>
            </a:r>
            <a:r>
              <a:rPr lang="zh-CN" altLang="en-US" b="1" dirty="0"/>
              <a:t>为了做到理论联系实际，学以致用，本书增加了一些结合工程实际的例题和习题。</a:t>
            </a:r>
          </a:p>
        </p:txBody>
      </p:sp>
      <p:sp>
        <p:nvSpPr>
          <p:cNvPr id="11270" name="TextBox 7"/>
          <p:cNvSpPr txBox="1">
            <a:spLocks noChangeArrowheads="1"/>
          </p:cNvSpPr>
          <p:nvPr/>
        </p:nvSpPr>
        <p:spPr bwMode="auto">
          <a:xfrm>
            <a:off x="250825" y="2492896"/>
            <a:ext cx="8353425"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dirty="0"/>
              <a:t>     (5)  </a:t>
            </a:r>
            <a:r>
              <a:rPr lang="zh-CN" altLang="en-US" b="1" dirty="0"/>
              <a:t>适用面广，既适用于多学时讲授，也适用于少学时讲授。由于各章节内容独立，可根据专业的不同要求选用。</a:t>
            </a:r>
          </a:p>
        </p:txBody>
      </p:sp>
      <p:sp>
        <p:nvSpPr>
          <p:cNvPr id="11271" name="TextBox 8"/>
          <p:cNvSpPr txBox="1">
            <a:spLocks noChangeArrowheads="1"/>
          </p:cNvSpPr>
          <p:nvPr/>
        </p:nvSpPr>
        <p:spPr bwMode="auto">
          <a:xfrm>
            <a:off x="252413" y="3240633"/>
            <a:ext cx="8351837"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en-US" altLang="zh-CN" b="1"/>
              <a:t>     (6)  </a:t>
            </a:r>
            <a:r>
              <a:rPr lang="zh-CN" altLang="en-US" b="1"/>
              <a:t>修改了书中有关文字、图、表以及图样标注中的错误和遗漏。</a:t>
            </a:r>
          </a:p>
        </p:txBody>
      </p:sp>
      <p:sp>
        <p:nvSpPr>
          <p:cNvPr id="11272" name="TextBox 9"/>
          <p:cNvSpPr txBox="1">
            <a:spLocks noChangeArrowheads="1"/>
          </p:cNvSpPr>
          <p:nvPr/>
        </p:nvSpPr>
        <p:spPr bwMode="auto">
          <a:xfrm>
            <a:off x="251966" y="4005064"/>
            <a:ext cx="8187183"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本书由哈尔滨工业大学张也晗、刘永猛、</a:t>
            </a:r>
            <a:r>
              <a:rPr lang="zh-CN" altLang="en-US" b="1" dirty="0" smtClean="0"/>
              <a:t>刘品主编。黑龙江科技大学</a:t>
            </a:r>
            <a:r>
              <a:rPr lang="zh-CN" altLang="en-US" b="1" dirty="0"/>
              <a:t>张文</a:t>
            </a:r>
            <a:r>
              <a:rPr lang="zh-CN" altLang="en-US" b="1" dirty="0" smtClean="0"/>
              <a:t>生、黑龙江东方学院李媛媛副</a:t>
            </a:r>
            <a:r>
              <a:rPr lang="zh-CN" altLang="en-US" b="1" dirty="0"/>
              <a:t>主编</a:t>
            </a:r>
            <a:r>
              <a:rPr lang="zh-CN" altLang="en-US" b="1" dirty="0" smtClean="0"/>
              <a:t>。哈尔滨工业大学刘丽华 、周海 、王晓明，黑龙江东方学院解伟参加了本书编写。</a:t>
            </a:r>
            <a:endParaRPr lang="zh-CN" altLang="en-US" b="1" dirty="0"/>
          </a:p>
        </p:txBody>
      </p:sp>
      <p:sp>
        <p:nvSpPr>
          <p:cNvPr id="11273" name="TextBox 10"/>
          <p:cNvSpPr txBox="1">
            <a:spLocks noChangeArrowheads="1"/>
          </p:cNvSpPr>
          <p:nvPr/>
        </p:nvSpPr>
        <p:spPr bwMode="auto">
          <a:xfrm>
            <a:off x="323527" y="5517232"/>
            <a:ext cx="8115622" cy="83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        本书</a:t>
            </a:r>
            <a:r>
              <a:rPr lang="zh-CN" altLang="en-US" b="1" dirty="0" smtClean="0"/>
              <a:t>第</a:t>
            </a:r>
            <a:r>
              <a:rPr lang="en-US" altLang="zh-CN" b="1" dirty="0" smtClean="0"/>
              <a:t>10</a:t>
            </a:r>
            <a:r>
              <a:rPr lang="zh-CN" altLang="en-US" b="1" dirty="0" smtClean="0"/>
              <a:t>版</a:t>
            </a:r>
            <a:r>
              <a:rPr lang="zh-CN" altLang="en-US" b="1" dirty="0"/>
              <a:t>的</a:t>
            </a:r>
            <a:r>
              <a:rPr lang="zh-CN" altLang="en-US" b="1" dirty="0" smtClean="0"/>
              <a:t>作者分工如下</a:t>
            </a:r>
            <a:r>
              <a:rPr lang="zh-CN" altLang="en-US" b="1" dirty="0"/>
              <a:t>：第</a:t>
            </a:r>
            <a:r>
              <a:rPr lang="en-US" altLang="zh-CN" b="1" dirty="0"/>
              <a:t>1</a:t>
            </a:r>
            <a:r>
              <a:rPr lang="zh-CN" altLang="en-US" b="1" dirty="0" smtClean="0"/>
              <a:t>章 张也晗</a:t>
            </a:r>
            <a:r>
              <a:rPr lang="zh-CN" altLang="en-US" b="1" dirty="0"/>
              <a:t>，第</a:t>
            </a:r>
            <a:r>
              <a:rPr lang="en-US" altLang="zh-CN" b="1" dirty="0"/>
              <a:t>2</a:t>
            </a:r>
            <a:r>
              <a:rPr lang="zh-CN" altLang="en-US" b="1" dirty="0" smtClean="0"/>
              <a:t>章 解</a:t>
            </a:r>
            <a:r>
              <a:rPr lang="zh-CN" altLang="en-US" b="1" dirty="0"/>
              <a:t>伟，第</a:t>
            </a:r>
            <a:r>
              <a:rPr lang="en-US" altLang="zh-CN" b="1" dirty="0"/>
              <a:t>3</a:t>
            </a:r>
            <a:r>
              <a:rPr lang="zh-CN" altLang="en-US" b="1" dirty="0" smtClean="0"/>
              <a:t>章 刘</a:t>
            </a:r>
            <a:r>
              <a:rPr lang="zh-CN" altLang="en-US" b="1" dirty="0"/>
              <a:t>丽华、刘永猛，第</a:t>
            </a:r>
            <a:r>
              <a:rPr lang="en-US" altLang="zh-CN" b="1" dirty="0"/>
              <a:t>4</a:t>
            </a:r>
            <a:r>
              <a:rPr lang="zh-CN" altLang="en-US" b="1" dirty="0" smtClean="0"/>
              <a:t>章 张也晗、</a:t>
            </a:r>
            <a:r>
              <a:rPr lang="zh-CN" altLang="en-US" b="1" dirty="0"/>
              <a:t>周海</a:t>
            </a:r>
            <a:r>
              <a:rPr lang="zh-CN" altLang="en-US" b="1"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wipe(left)">
                                      <p:cBhvr>
                                        <p:cTn id="7" dur="5000"/>
                                        <p:tgtEl>
                                          <p:spTgt spid="112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wipe(left)">
                                      <p:cBhvr>
                                        <p:cTn id="12" dur="5000"/>
                                        <p:tgtEl>
                                          <p:spTgt spid="112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9"/>
                                        </p:tgtEl>
                                        <p:attrNameLst>
                                          <p:attrName>style.visibility</p:attrName>
                                        </p:attrNameLst>
                                      </p:cBhvr>
                                      <p:to>
                                        <p:strVal val="visible"/>
                                      </p:to>
                                    </p:set>
                                    <p:animEffect transition="in" filter="wipe(left)">
                                      <p:cBhvr>
                                        <p:cTn id="17" dur="5000"/>
                                        <p:tgtEl>
                                          <p:spTgt spid="112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70"/>
                                        </p:tgtEl>
                                        <p:attrNameLst>
                                          <p:attrName>style.visibility</p:attrName>
                                        </p:attrNameLst>
                                      </p:cBhvr>
                                      <p:to>
                                        <p:strVal val="visible"/>
                                      </p:to>
                                    </p:set>
                                    <p:animEffect transition="in" filter="wipe(left)">
                                      <p:cBhvr>
                                        <p:cTn id="22" dur="5000"/>
                                        <p:tgtEl>
                                          <p:spTgt spid="1127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71"/>
                                        </p:tgtEl>
                                        <p:attrNameLst>
                                          <p:attrName>style.visibility</p:attrName>
                                        </p:attrNameLst>
                                      </p:cBhvr>
                                      <p:to>
                                        <p:strVal val="visible"/>
                                      </p:to>
                                    </p:set>
                                    <p:animEffect transition="in" filter="wipe(left)">
                                      <p:cBhvr>
                                        <p:cTn id="27" dur="5000"/>
                                        <p:tgtEl>
                                          <p:spTgt spid="1127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272"/>
                                        </p:tgtEl>
                                        <p:attrNameLst>
                                          <p:attrName>style.visibility</p:attrName>
                                        </p:attrNameLst>
                                      </p:cBhvr>
                                      <p:to>
                                        <p:strVal val="visible"/>
                                      </p:to>
                                    </p:set>
                                    <p:animEffect transition="in" filter="wipe(left)">
                                      <p:cBhvr>
                                        <p:cTn id="32" dur="5000"/>
                                        <p:tgtEl>
                                          <p:spTgt spid="1127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1273"/>
                                        </p:tgtEl>
                                        <p:attrNameLst>
                                          <p:attrName>style.visibility</p:attrName>
                                        </p:attrNameLst>
                                      </p:cBhvr>
                                      <p:to>
                                        <p:strVal val="visible"/>
                                      </p:to>
                                    </p:set>
                                    <p:animEffect transition="in" filter="wipe(up)">
                                      <p:cBhvr>
                                        <p:cTn id="37" dur="5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1" grpId="0"/>
      <p:bldP spid="11272" grpId="0"/>
      <p:bldP spid="11273" grpId="0"/>
    </p:bldLst>
  </p:timing>
</p:sld>
</file>

<file path=ppt/theme/theme1.xml><?xml version="1.0" encoding="utf-8"?>
<a:theme xmlns:a="http://schemas.openxmlformats.org/drawingml/2006/main" name="默认设计模板">
  <a:themeElements>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00"/>
      </a:hlink>
      <a:folHlink>
        <a:srgbClr val="00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00"/>
        </a:hlink>
        <a:folHlink>
          <a:srgbClr val="0000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3850</TotalTime>
  <Words>4270</Words>
  <Application>Microsoft Office PowerPoint</Application>
  <PresentationFormat>全屏显示(4:3)</PresentationFormat>
  <Paragraphs>474</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264</cp:revision>
  <dcterms:created xsi:type="dcterms:W3CDTF">1601-01-01T00:00:00Z</dcterms:created>
  <dcterms:modified xsi:type="dcterms:W3CDTF">2018-11-19T02:02:44Z</dcterms:modified>
</cp:coreProperties>
</file>