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5"/>
  </p:notesMasterIdLst>
  <p:sldIdLst>
    <p:sldId id="271" r:id="rId2"/>
    <p:sldId id="327" r:id="rId3"/>
    <p:sldId id="347" r:id="rId4"/>
    <p:sldId id="256" r:id="rId5"/>
    <p:sldId id="283" r:id="rId6"/>
    <p:sldId id="257" r:id="rId7"/>
    <p:sldId id="328" r:id="rId8"/>
    <p:sldId id="329" r:id="rId9"/>
    <p:sldId id="279" r:id="rId10"/>
    <p:sldId id="295" r:id="rId11"/>
    <p:sldId id="348" r:id="rId12"/>
    <p:sldId id="284" r:id="rId13"/>
    <p:sldId id="258" r:id="rId14"/>
    <p:sldId id="294" r:id="rId15"/>
    <p:sldId id="259" r:id="rId16"/>
    <p:sldId id="280" r:id="rId17"/>
    <p:sldId id="260" r:id="rId18"/>
    <p:sldId id="269" r:id="rId19"/>
    <p:sldId id="286" r:id="rId20"/>
    <p:sldId id="296" r:id="rId21"/>
    <p:sldId id="346" r:id="rId22"/>
    <p:sldId id="312" r:id="rId23"/>
    <p:sldId id="311" r:id="rId24"/>
    <p:sldId id="281" r:id="rId25"/>
    <p:sldId id="287" r:id="rId26"/>
    <p:sldId id="270" r:id="rId27"/>
    <p:sldId id="330" r:id="rId28"/>
    <p:sldId id="275" r:id="rId29"/>
    <p:sldId id="268" r:id="rId30"/>
    <p:sldId id="262" r:id="rId31"/>
    <p:sldId id="288" r:id="rId32"/>
    <p:sldId id="263" r:id="rId33"/>
    <p:sldId id="297" r:id="rId34"/>
    <p:sldId id="298" r:id="rId35"/>
    <p:sldId id="299" r:id="rId36"/>
    <p:sldId id="301" r:id="rId37"/>
    <p:sldId id="300" r:id="rId38"/>
    <p:sldId id="292" r:id="rId39"/>
    <p:sldId id="302" r:id="rId40"/>
    <p:sldId id="303" r:id="rId41"/>
    <p:sldId id="304" r:id="rId42"/>
    <p:sldId id="305" r:id="rId43"/>
    <p:sldId id="306" r:id="rId44"/>
    <p:sldId id="307" r:id="rId45"/>
    <p:sldId id="308" r:id="rId46"/>
    <p:sldId id="309" r:id="rId47"/>
    <p:sldId id="310"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31" r:id="rId62"/>
    <p:sldId id="332" r:id="rId63"/>
    <p:sldId id="340" r:id="rId64"/>
    <p:sldId id="338" r:id="rId65"/>
    <p:sldId id="339" r:id="rId66"/>
    <p:sldId id="334" r:id="rId67"/>
    <p:sldId id="335" r:id="rId68"/>
    <p:sldId id="336" r:id="rId69"/>
    <p:sldId id="341" r:id="rId70"/>
    <p:sldId id="342" r:id="rId71"/>
    <p:sldId id="272" r:id="rId72"/>
    <p:sldId id="276" r:id="rId73"/>
    <p:sldId id="278" r:id="rId74"/>
    <p:sldId id="282" r:id="rId75"/>
    <p:sldId id="277" r:id="rId76"/>
    <p:sldId id="313" r:id="rId77"/>
    <p:sldId id="343" r:id="rId78"/>
    <p:sldId id="344" r:id="rId79"/>
    <p:sldId id="345" r:id="rId80"/>
    <p:sldId id="349" r:id="rId81"/>
    <p:sldId id="350" r:id="rId82"/>
    <p:sldId id="351" r:id="rId83"/>
    <p:sldId id="352" r:id="rId84"/>
  </p:sldIdLst>
  <p:sldSz cx="15240000" cy="11430000"/>
  <p:notesSz cx="6858000" cy="9144000"/>
  <p:defaultTextStyle>
    <a:defPPr>
      <a:defRPr lang="en-US"/>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CC"/>
    <a:srgbClr val="CC3300"/>
    <a:srgbClr val="CCFFFF"/>
    <a:srgbClr val="FFCCCC"/>
    <a:srgbClr val="00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6" autoAdjust="0"/>
    <p:restoredTop sz="94629" autoAdjust="0"/>
  </p:normalViewPr>
  <p:slideViewPr>
    <p:cSldViewPr snapToGrid="0">
      <p:cViewPr varScale="1">
        <p:scale>
          <a:sx n="64" d="100"/>
          <a:sy n="64" d="100"/>
        </p:scale>
        <p:origin x="-1782" y="-126"/>
      </p:cViewPr>
      <p:guideLst>
        <p:guide orient="horz" pos="5759"/>
        <p:guide pos="76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843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870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843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843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843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D456E831-792A-4612-B067-15DEDD4F77F5}" type="slidenum">
              <a:rPr lang="zh-CN" altLang="en-US"/>
              <a:pPr>
                <a:defRPr/>
              </a:pPr>
              <a:t>‹#›</a:t>
            </a:fld>
            <a:endParaRPr lang="en-US" altLang="zh-CN"/>
          </a:p>
        </p:txBody>
      </p:sp>
    </p:spTree>
    <p:extLst>
      <p:ext uri="{BB962C8B-B14F-4D97-AF65-F5344CB8AC3E}">
        <p14:creationId xmlns:p14="http://schemas.microsoft.com/office/powerpoint/2010/main" val="16834018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3551238"/>
            <a:ext cx="12954000" cy="2449512"/>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286000" y="6477000"/>
            <a:ext cx="10668000" cy="29210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E159AF2-6DE2-4ABC-A530-1324EFADD5CF}" type="slidenum">
              <a:rPr lang="zh-CN" altLang="en-US"/>
              <a:pPr>
                <a:defRPr/>
              </a:pPr>
              <a:t>‹#›</a:t>
            </a:fld>
            <a:endParaRPr lang="en-US" altLang="zh-CN"/>
          </a:p>
        </p:txBody>
      </p:sp>
    </p:spTree>
    <p:extLst>
      <p:ext uri="{BB962C8B-B14F-4D97-AF65-F5344CB8AC3E}">
        <p14:creationId xmlns:p14="http://schemas.microsoft.com/office/powerpoint/2010/main" val="1773468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13716000" cy="1905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2667000"/>
            <a:ext cx="13716000" cy="75438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ADAA837-C965-4396-86F5-E4DAB89D322F}" type="slidenum">
              <a:rPr lang="zh-CN" altLang="en-US"/>
              <a:pPr>
                <a:defRPr/>
              </a:pPr>
              <a:t>‹#›</a:t>
            </a:fld>
            <a:endParaRPr lang="en-US" altLang="zh-CN"/>
          </a:p>
        </p:txBody>
      </p:sp>
    </p:spTree>
    <p:extLst>
      <p:ext uri="{BB962C8B-B14F-4D97-AF65-F5344CB8AC3E}">
        <p14:creationId xmlns:p14="http://schemas.microsoft.com/office/powerpoint/2010/main" val="2548659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049000" y="457200"/>
            <a:ext cx="3429000" cy="975360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62000" y="457200"/>
            <a:ext cx="10134600" cy="97536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AA23AAB-BB6C-49DA-8141-E7D5828596DC}" type="slidenum">
              <a:rPr lang="zh-CN" altLang="en-US"/>
              <a:pPr>
                <a:defRPr/>
              </a:pPr>
              <a:t>‹#›</a:t>
            </a:fld>
            <a:endParaRPr lang="en-US" altLang="zh-CN"/>
          </a:p>
        </p:txBody>
      </p:sp>
    </p:spTree>
    <p:extLst>
      <p:ext uri="{BB962C8B-B14F-4D97-AF65-F5344CB8AC3E}">
        <p14:creationId xmlns:p14="http://schemas.microsoft.com/office/powerpoint/2010/main" val="24929951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62000" y="457200"/>
            <a:ext cx="13716000" cy="97536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1BE7324-C66E-4FBB-AD4F-9150158CF813}" type="slidenum">
              <a:rPr lang="zh-CN" altLang="en-US"/>
              <a:pPr>
                <a:defRPr/>
              </a:pPr>
              <a:t>‹#›</a:t>
            </a:fld>
            <a:endParaRPr lang="en-US" altLang="zh-CN"/>
          </a:p>
        </p:txBody>
      </p:sp>
    </p:spTree>
    <p:extLst>
      <p:ext uri="{BB962C8B-B14F-4D97-AF65-F5344CB8AC3E}">
        <p14:creationId xmlns:p14="http://schemas.microsoft.com/office/powerpoint/2010/main" val="4037104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13716000" cy="1905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62000" y="2667000"/>
            <a:ext cx="13716000" cy="75438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7D3C3DA-9FFF-4E46-92FD-4E2B5358E3CF}" type="slidenum">
              <a:rPr lang="zh-CN" altLang="en-US"/>
              <a:pPr>
                <a:defRPr/>
              </a:pPr>
              <a:t>‹#›</a:t>
            </a:fld>
            <a:endParaRPr lang="en-US" altLang="zh-CN"/>
          </a:p>
        </p:txBody>
      </p:sp>
    </p:spTree>
    <p:extLst>
      <p:ext uri="{BB962C8B-B14F-4D97-AF65-F5344CB8AC3E}">
        <p14:creationId xmlns:p14="http://schemas.microsoft.com/office/powerpoint/2010/main" val="3570699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203325" y="7345363"/>
            <a:ext cx="12954000" cy="227012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03325" y="4845050"/>
            <a:ext cx="12954000" cy="2500313"/>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E237AC9-920B-4598-A9B7-18C876678A2D}" type="slidenum">
              <a:rPr lang="zh-CN" altLang="en-US"/>
              <a:pPr>
                <a:defRPr/>
              </a:pPr>
              <a:t>‹#›</a:t>
            </a:fld>
            <a:endParaRPr lang="en-US" altLang="zh-CN"/>
          </a:p>
        </p:txBody>
      </p:sp>
    </p:spTree>
    <p:extLst>
      <p:ext uri="{BB962C8B-B14F-4D97-AF65-F5344CB8AC3E}">
        <p14:creationId xmlns:p14="http://schemas.microsoft.com/office/powerpoint/2010/main" val="2550183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13716000" cy="1905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62000" y="2667000"/>
            <a:ext cx="6781800" cy="7543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696200" y="2667000"/>
            <a:ext cx="6781800" cy="7543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442F70-C988-48FA-8F6F-E877F87B99C5}" type="slidenum">
              <a:rPr lang="zh-CN" altLang="en-US"/>
              <a:pPr>
                <a:defRPr/>
              </a:pPr>
              <a:t>‹#›</a:t>
            </a:fld>
            <a:endParaRPr lang="en-US" altLang="zh-CN"/>
          </a:p>
        </p:txBody>
      </p:sp>
    </p:spTree>
    <p:extLst>
      <p:ext uri="{BB962C8B-B14F-4D97-AF65-F5344CB8AC3E}">
        <p14:creationId xmlns:p14="http://schemas.microsoft.com/office/powerpoint/2010/main" val="2395388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13716000" cy="1905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62000" y="2559050"/>
            <a:ext cx="6734175" cy="10652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762000" y="3624263"/>
            <a:ext cx="6734175" cy="658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7742238" y="2559050"/>
            <a:ext cx="6735762" cy="10652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7742238" y="3624263"/>
            <a:ext cx="6735762" cy="658653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410D5477-E2EC-439F-A47F-E7CF806772D9}" type="slidenum">
              <a:rPr lang="zh-CN" altLang="en-US"/>
              <a:pPr>
                <a:defRPr/>
              </a:pPr>
              <a:t>‹#›</a:t>
            </a:fld>
            <a:endParaRPr lang="en-US" altLang="zh-CN"/>
          </a:p>
        </p:txBody>
      </p:sp>
    </p:spTree>
    <p:extLst>
      <p:ext uri="{BB962C8B-B14F-4D97-AF65-F5344CB8AC3E}">
        <p14:creationId xmlns:p14="http://schemas.microsoft.com/office/powerpoint/2010/main" val="1481972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13716000" cy="1905000"/>
          </a:xfrm>
          <a:prstGeom prst="rect">
            <a:avLst/>
          </a:prstGeo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76AF821-FAA9-496E-BC7E-CF40B1C541DD}" type="slidenum">
              <a:rPr lang="zh-CN" altLang="en-US"/>
              <a:pPr>
                <a:defRPr/>
              </a:pPr>
              <a:t>‹#›</a:t>
            </a:fld>
            <a:endParaRPr lang="en-US" altLang="zh-CN"/>
          </a:p>
        </p:txBody>
      </p:sp>
    </p:spTree>
    <p:extLst>
      <p:ext uri="{BB962C8B-B14F-4D97-AF65-F5344CB8AC3E}">
        <p14:creationId xmlns:p14="http://schemas.microsoft.com/office/powerpoint/2010/main" val="2766508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A490E35E-B073-4E17-9810-44D77E2837F4}" type="slidenum">
              <a:rPr lang="zh-CN" altLang="en-US"/>
              <a:pPr>
                <a:defRPr/>
              </a:pPr>
              <a:t>‹#›</a:t>
            </a:fld>
            <a:endParaRPr lang="en-US" altLang="zh-CN"/>
          </a:p>
        </p:txBody>
      </p:sp>
    </p:spTree>
    <p:extLst>
      <p:ext uri="{BB962C8B-B14F-4D97-AF65-F5344CB8AC3E}">
        <p14:creationId xmlns:p14="http://schemas.microsoft.com/office/powerpoint/2010/main" val="211243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62000" y="455613"/>
            <a:ext cx="5013325" cy="19367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957888" y="455613"/>
            <a:ext cx="8520112" cy="975518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762000" y="2392363"/>
            <a:ext cx="5013325" cy="78184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5C60D44-E422-48AD-B69B-71F7551F1803}" type="slidenum">
              <a:rPr lang="zh-CN" altLang="en-US"/>
              <a:pPr>
                <a:defRPr/>
              </a:pPr>
              <a:t>‹#›</a:t>
            </a:fld>
            <a:endParaRPr lang="en-US" altLang="zh-CN"/>
          </a:p>
        </p:txBody>
      </p:sp>
    </p:spTree>
    <p:extLst>
      <p:ext uri="{BB962C8B-B14F-4D97-AF65-F5344CB8AC3E}">
        <p14:creationId xmlns:p14="http://schemas.microsoft.com/office/powerpoint/2010/main" val="1092289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987675" y="8001000"/>
            <a:ext cx="9144000" cy="94456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987675" y="1020763"/>
            <a:ext cx="9144000" cy="6858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987675" y="8945563"/>
            <a:ext cx="9144000" cy="134143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07CE98D-6B03-49E2-ABA8-3FE3AB7C960A}" type="slidenum">
              <a:rPr lang="zh-CN" altLang="en-US"/>
              <a:pPr>
                <a:defRPr/>
              </a:pPr>
              <a:t>‹#›</a:t>
            </a:fld>
            <a:endParaRPr lang="en-US" altLang="zh-CN"/>
          </a:p>
        </p:txBody>
      </p:sp>
    </p:spTree>
    <p:extLst>
      <p:ext uri="{BB962C8B-B14F-4D97-AF65-F5344CB8AC3E}">
        <p14:creationId xmlns:p14="http://schemas.microsoft.com/office/powerpoint/2010/main" val="347099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1143000" y="10414000"/>
            <a:ext cx="3175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2394" tIns="76197" rIns="152394" bIns="76197" numCol="1" anchor="t" anchorCtr="0" compatLnSpc="1">
            <a:prstTxWarp prst="textNoShape">
              <a:avLst/>
            </a:prstTxWarp>
          </a:bodyPr>
          <a:lstStyle>
            <a:lvl1pPr defTabSz="1524000">
              <a:defRPr kumimoji="0" sz="2300"/>
            </a:lvl1pPr>
          </a:lstStyle>
          <a:p>
            <a:pPr>
              <a:defRPr/>
            </a:pPr>
            <a:endParaRPr lang="en-US" altLang="zh-CN"/>
          </a:p>
        </p:txBody>
      </p:sp>
      <p:sp>
        <p:nvSpPr>
          <p:cNvPr id="1029" name="Rectangle 5"/>
          <p:cNvSpPr>
            <a:spLocks noGrp="1" noChangeArrowheads="1"/>
          </p:cNvSpPr>
          <p:nvPr>
            <p:ph type="ftr" sz="quarter" idx="3"/>
          </p:nvPr>
        </p:nvSpPr>
        <p:spPr bwMode="auto">
          <a:xfrm>
            <a:off x="5207000" y="10414000"/>
            <a:ext cx="4826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2394" tIns="76197" rIns="152394" bIns="76197" numCol="1" anchor="t" anchorCtr="0" compatLnSpc="1">
            <a:prstTxWarp prst="textNoShape">
              <a:avLst/>
            </a:prstTxWarp>
          </a:bodyPr>
          <a:lstStyle>
            <a:lvl1pPr algn="ctr" defTabSz="1524000">
              <a:defRPr kumimoji="0" sz="2300"/>
            </a:lvl1pPr>
          </a:lstStyle>
          <a:p>
            <a:pPr>
              <a:defRPr/>
            </a:pPr>
            <a:endParaRPr lang="en-US" altLang="zh-CN"/>
          </a:p>
        </p:txBody>
      </p:sp>
      <p:sp>
        <p:nvSpPr>
          <p:cNvPr id="1030" name="Rectangle 6"/>
          <p:cNvSpPr>
            <a:spLocks noGrp="1" noChangeArrowheads="1"/>
          </p:cNvSpPr>
          <p:nvPr>
            <p:ph type="sldNum" sz="quarter" idx="4"/>
          </p:nvPr>
        </p:nvSpPr>
        <p:spPr bwMode="auto">
          <a:xfrm>
            <a:off x="12065000" y="-127000"/>
            <a:ext cx="3175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2394" tIns="76197" rIns="152394" bIns="76197" numCol="1" anchor="t" anchorCtr="0" compatLnSpc="1">
            <a:prstTxWarp prst="textNoShape">
              <a:avLst/>
            </a:prstTxWarp>
          </a:bodyPr>
          <a:lstStyle>
            <a:lvl1pPr algn="r" defTabSz="1524000">
              <a:defRPr kumimoji="0" sz="3300" b="1"/>
            </a:lvl1pPr>
          </a:lstStyle>
          <a:p>
            <a:pPr>
              <a:defRPr/>
            </a:pPr>
            <a:fld id="{34588812-D057-4369-9714-00AC7CDD1CE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1524000" rtl="0" eaLnBrk="0" fontAlgn="base" hangingPunct="0">
        <a:spcBef>
          <a:spcPct val="0"/>
        </a:spcBef>
        <a:spcAft>
          <a:spcPct val="0"/>
        </a:spcAft>
        <a:defRPr kumimoji="1" sz="7300">
          <a:solidFill>
            <a:schemeClr val="tx2"/>
          </a:solidFill>
          <a:latin typeface="+mj-lt"/>
          <a:ea typeface="+mj-ea"/>
          <a:cs typeface="+mj-cs"/>
        </a:defRPr>
      </a:lvl1pPr>
      <a:lvl2pPr algn="ctr" defTabSz="1524000" rtl="0" eaLnBrk="0" fontAlgn="base" hangingPunct="0">
        <a:spcBef>
          <a:spcPct val="0"/>
        </a:spcBef>
        <a:spcAft>
          <a:spcPct val="0"/>
        </a:spcAft>
        <a:defRPr kumimoji="1" sz="7300">
          <a:solidFill>
            <a:schemeClr val="tx2"/>
          </a:solidFill>
          <a:latin typeface="Times New Roman" pitchFamily="18" charset="0"/>
          <a:ea typeface="宋体" pitchFamily="2" charset="-122"/>
        </a:defRPr>
      </a:lvl2pPr>
      <a:lvl3pPr algn="ctr" defTabSz="1524000" rtl="0" eaLnBrk="0" fontAlgn="base" hangingPunct="0">
        <a:spcBef>
          <a:spcPct val="0"/>
        </a:spcBef>
        <a:spcAft>
          <a:spcPct val="0"/>
        </a:spcAft>
        <a:defRPr kumimoji="1" sz="7300">
          <a:solidFill>
            <a:schemeClr val="tx2"/>
          </a:solidFill>
          <a:latin typeface="Times New Roman" pitchFamily="18" charset="0"/>
          <a:ea typeface="宋体" pitchFamily="2" charset="-122"/>
        </a:defRPr>
      </a:lvl3pPr>
      <a:lvl4pPr algn="ctr" defTabSz="1524000" rtl="0" eaLnBrk="0" fontAlgn="base" hangingPunct="0">
        <a:spcBef>
          <a:spcPct val="0"/>
        </a:spcBef>
        <a:spcAft>
          <a:spcPct val="0"/>
        </a:spcAft>
        <a:defRPr kumimoji="1" sz="7300">
          <a:solidFill>
            <a:schemeClr val="tx2"/>
          </a:solidFill>
          <a:latin typeface="Times New Roman" pitchFamily="18" charset="0"/>
          <a:ea typeface="宋体" pitchFamily="2" charset="-122"/>
        </a:defRPr>
      </a:lvl4pPr>
      <a:lvl5pPr algn="ctr" defTabSz="1524000" rtl="0" eaLnBrk="0" fontAlgn="base" hangingPunct="0">
        <a:spcBef>
          <a:spcPct val="0"/>
        </a:spcBef>
        <a:spcAft>
          <a:spcPct val="0"/>
        </a:spcAft>
        <a:defRPr kumimoji="1" sz="7300">
          <a:solidFill>
            <a:schemeClr val="tx2"/>
          </a:solidFill>
          <a:latin typeface="Times New Roman" pitchFamily="18" charset="0"/>
          <a:ea typeface="宋体" pitchFamily="2" charset="-122"/>
        </a:defRPr>
      </a:lvl5pPr>
      <a:lvl6pPr marL="457200" algn="ctr" defTabSz="1524000" rtl="0" fontAlgn="base">
        <a:spcBef>
          <a:spcPct val="0"/>
        </a:spcBef>
        <a:spcAft>
          <a:spcPct val="0"/>
        </a:spcAft>
        <a:defRPr kumimoji="1" sz="7300">
          <a:solidFill>
            <a:schemeClr val="tx2"/>
          </a:solidFill>
          <a:latin typeface="Times New Roman" pitchFamily="18" charset="0"/>
          <a:ea typeface="宋体" pitchFamily="2" charset="-122"/>
        </a:defRPr>
      </a:lvl6pPr>
      <a:lvl7pPr marL="914400" algn="ctr" defTabSz="1524000" rtl="0" fontAlgn="base">
        <a:spcBef>
          <a:spcPct val="0"/>
        </a:spcBef>
        <a:spcAft>
          <a:spcPct val="0"/>
        </a:spcAft>
        <a:defRPr kumimoji="1" sz="7300">
          <a:solidFill>
            <a:schemeClr val="tx2"/>
          </a:solidFill>
          <a:latin typeface="Times New Roman" pitchFamily="18" charset="0"/>
          <a:ea typeface="宋体" pitchFamily="2" charset="-122"/>
        </a:defRPr>
      </a:lvl7pPr>
      <a:lvl8pPr marL="1371600" algn="ctr" defTabSz="1524000" rtl="0" fontAlgn="base">
        <a:spcBef>
          <a:spcPct val="0"/>
        </a:spcBef>
        <a:spcAft>
          <a:spcPct val="0"/>
        </a:spcAft>
        <a:defRPr kumimoji="1" sz="7300">
          <a:solidFill>
            <a:schemeClr val="tx2"/>
          </a:solidFill>
          <a:latin typeface="Times New Roman" pitchFamily="18" charset="0"/>
          <a:ea typeface="宋体" pitchFamily="2" charset="-122"/>
        </a:defRPr>
      </a:lvl8pPr>
      <a:lvl9pPr marL="1828800" algn="ctr" defTabSz="1524000" rtl="0" fontAlgn="base">
        <a:spcBef>
          <a:spcPct val="0"/>
        </a:spcBef>
        <a:spcAft>
          <a:spcPct val="0"/>
        </a:spcAft>
        <a:defRPr kumimoji="1" sz="7300">
          <a:solidFill>
            <a:schemeClr val="tx2"/>
          </a:solidFill>
          <a:latin typeface="Times New Roman" pitchFamily="18" charset="0"/>
          <a:ea typeface="宋体" pitchFamily="2" charset="-122"/>
        </a:defRPr>
      </a:lvl9pPr>
    </p:titleStyle>
    <p:bodyStyle>
      <a:lvl1pPr marL="571500" indent="-571500" algn="l" defTabSz="1524000" rtl="0" eaLnBrk="0" fontAlgn="base" hangingPunct="0">
        <a:spcBef>
          <a:spcPct val="20000"/>
        </a:spcBef>
        <a:spcAft>
          <a:spcPct val="0"/>
        </a:spcAft>
        <a:buChar char="•"/>
        <a:defRPr kumimoji="1" sz="5300">
          <a:solidFill>
            <a:schemeClr val="tx1"/>
          </a:solidFill>
          <a:latin typeface="+mn-lt"/>
          <a:ea typeface="+mn-ea"/>
          <a:cs typeface="+mn-cs"/>
        </a:defRPr>
      </a:lvl1pPr>
      <a:lvl2pPr marL="1238250" indent="-476250" algn="l" defTabSz="1524000" rtl="0" eaLnBrk="0" fontAlgn="base" hangingPunct="0">
        <a:spcBef>
          <a:spcPct val="20000"/>
        </a:spcBef>
        <a:spcAft>
          <a:spcPct val="0"/>
        </a:spcAft>
        <a:buChar char="–"/>
        <a:defRPr kumimoji="1" sz="4700">
          <a:solidFill>
            <a:schemeClr val="tx1"/>
          </a:solidFill>
          <a:latin typeface="+mn-lt"/>
          <a:ea typeface="+mn-ea"/>
        </a:defRPr>
      </a:lvl2pPr>
      <a:lvl3pPr marL="1905000" indent="-381000" algn="l" defTabSz="1524000" rtl="0" eaLnBrk="0" fontAlgn="base" hangingPunct="0">
        <a:spcBef>
          <a:spcPct val="20000"/>
        </a:spcBef>
        <a:spcAft>
          <a:spcPct val="0"/>
        </a:spcAft>
        <a:buChar char="•"/>
        <a:defRPr kumimoji="1" sz="4000">
          <a:solidFill>
            <a:schemeClr val="tx1"/>
          </a:solidFill>
          <a:latin typeface="+mn-lt"/>
          <a:ea typeface="+mn-ea"/>
        </a:defRPr>
      </a:lvl3pPr>
      <a:lvl4pPr marL="2667000" indent="-381000" algn="l" defTabSz="1524000" rtl="0" eaLnBrk="0" fontAlgn="base" hangingPunct="0">
        <a:spcBef>
          <a:spcPct val="20000"/>
        </a:spcBef>
        <a:spcAft>
          <a:spcPct val="0"/>
        </a:spcAft>
        <a:buChar char="–"/>
        <a:defRPr kumimoji="1" sz="3300">
          <a:solidFill>
            <a:schemeClr val="tx1"/>
          </a:solidFill>
          <a:latin typeface="+mn-lt"/>
          <a:ea typeface="+mn-ea"/>
        </a:defRPr>
      </a:lvl4pPr>
      <a:lvl5pPr marL="3429000" indent="-381000" algn="l" defTabSz="1524000" rtl="0" eaLnBrk="0" fontAlgn="base" hangingPunct="0">
        <a:spcBef>
          <a:spcPct val="20000"/>
        </a:spcBef>
        <a:spcAft>
          <a:spcPct val="0"/>
        </a:spcAft>
        <a:buChar char="»"/>
        <a:defRPr kumimoji="1" sz="3300">
          <a:solidFill>
            <a:schemeClr val="tx1"/>
          </a:solidFill>
          <a:latin typeface="+mn-lt"/>
          <a:ea typeface="+mn-ea"/>
        </a:defRPr>
      </a:lvl5pPr>
      <a:lvl6pPr marL="3886200" indent="-381000" algn="l" defTabSz="1524000" rtl="0" fontAlgn="base">
        <a:spcBef>
          <a:spcPct val="20000"/>
        </a:spcBef>
        <a:spcAft>
          <a:spcPct val="0"/>
        </a:spcAft>
        <a:buChar char="»"/>
        <a:defRPr kumimoji="1" sz="3300">
          <a:solidFill>
            <a:schemeClr val="tx1"/>
          </a:solidFill>
          <a:latin typeface="+mn-lt"/>
          <a:ea typeface="+mn-ea"/>
        </a:defRPr>
      </a:lvl6pPr>
      <a:lvl7pPr marL="4343400" indent="-381000" algn="l" defTabSz="1524000" rtl="0" fontAlgn="base">
        <a:spcBef>
          <a:spcPct val="20000"/>
        </a:spcBef>
        <a:spcAft>
          <a:spcPct val="0"/>
        </a:spcAft>
        <a:buChar char="»"/>
        <a:defRPr kumimoji="1" sz="3300">
          <a:solidFill>
            <a:schemeClr val="tx1"/>
          </a:solidFill>
          <a:latin typeface="+mn-lt"/>
          <a:ea typeface="+mn-ea"/>
        </a:defRPr>
      </a:lvl7pPr>
      <a:lvl8pPr marL="4800600" indent="-381000" algn="l" defTabSz="1524000" rtl="0" fontAlgn="base">
        <a:spcBef>
          <a:spcPct val="20000"/>
        </a:spcBef>
        <a:spcAft>
          <a:spcPct val="0"/>
        </a:spcAft>
        <a:buChar char="»"/>
        <a:defRPr kumimoji="1" sz="3300">
          <a:solidFill>
            <a:schemeClr val="tx1"/>
          </a:solidFill>
          <a:latin typeface="+mn-lt"/>
          <a:ea typeface="+mn-ea"/>
        </a:defRPr>
      </a:lvl8pPr>
      <a:lvl9pPr marL="5257800" indent="-381000" algn="l" defTabSz="1524000" rtl="0" fontAlgn="base">
        <a:spcBef>
          <a:spcPct val="20000"/>
        </a:spcBef>
        <a:spcAft>
          <a:spcPct val="0"/>
        </a:spcAft>
        <a:buChar char="»"/>
        <a:defRPr kumimoji="1" sz="3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slide" Target="slide71.xml"/><Relationship Id="rId3" Type="http://schemas.openxmlformats.org/officeDocument/2006/relationships/slide" Target="slide3.xml"/><Relationship Id="rId7" Type="http://schemas.openxmlformats.org/officeDocument/2006/relationships/slide" Target="slide20.xml"/><Relationship Id="rId12" Type="http://schemas.openxmlformats.org/officeDocument/2006/relationships/slide" Target="slide48.xml"/><Relationship Id="rId17" Type="http://schemas.openxmlformats.org/officeDocument/2006/relationships/slide" Target="slide77.xml"/><Relationship Id="rId2" Type="http://schemas.openxmlformats.org/officeDocument/2006/relationships/slide" Target="slide2.xml"/><Relationship Id="rId16" Type="http://schemas.openxmlformats.org/officeDocument/2006/relationships/slide" Target="slide61.xml"/><Relationship Id="rId1" Type="http://schemas.openxmlformats.org/officeDocument/2006/relationships/slideLayout" Target="../slideLayouts/slideLayout7.xml"/><Relationship Id="rId6" Type="http://schemas.openxmlformats.org/officeDocument/2006/relationships/slide" Target="slide15.xml"/><Relationship Id="rId11" Type="http://schemas.openxmlformats.org/officeDocument/2006/relationships/slide" Target="slide42.xml"/><Relationship Id="rId5" Type="http://schemas.openxmlformats.org/officeDocument/2006/relationships/slide" Target="slide9.xml"/><Relationship Id="rId15" Type="http://schemas.openxmlformats.org/officeDocument/2006/relationships/slide" Target="slide72.xml"/><Relationship Id="rId10" Type="http://schemas.openxmlformats.org/officeDocument/2006/relationships/slide" Target="slide33.xml"/><Relationship Id="rId4" Type="http://schemas.openxmlformats.org/officeDocument/2006/relationships/slide" Target="slide6.xml"/><Relationship Id="rId9" Type="http://schemas.openxmlformats.org/officeDocument/2006/relationships/slide" Target="slide32.xml"/><Relationship Id="rId14" Type="http://schemas.openxmlformats.org/officeDocument/2006/relationships/slide" Target="slide69.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2.wmf"/><Relationship Id="rId5" Type="http://schemas.openxmlformats.org/officeDocument/2006/relationships/oleObject" Target="../embeddings/oleObject2.bin"/><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4.wmf"/><Relationship Id="rId5" Type="http://schemas.openxmlformats.org/officeDocument/2006/relationships/oleObject" Target="../embeddings/oleObject4.bin"/><Relationship Id="rId4" Type="http://schemas.openxmlformats.org/officeDocument/2006/relationships/image" Target="../media/image1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6.wmf"/><Relationship Id="rId5" Type="http://schemas.openxmlformats.org/officeDocument/2006/relationships/oleObject" Target="../embeddings/oleObject6.bin"/><Relationship Id="rId4" Type="http://schemas.openxmlformats.org/officeDocument/2006/relationships/image" Target="../media/image15.wmf"/></Relationships>
</file>

<file path=ppt/slides/_rels/slide16.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12.bin"/><Relationship Id="rId3" Type="http://schemas.openxmlformats.org/officeDocument/2006/relationships/oleObject" Target="../embeddings/oleObject7.bin"/><Relationship Id="rId7" Type="http://schemas.openxmlformats.org/officeDocument/2006/relationships/oleObject" Target="../embeddings/oleObject9.bin"/><Relationship Id="rId12"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8.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0.bin"/><Relationship Id="rId14" Type="http://schemas.openxmlformats.org/officeDocument/2006/relationships/image" Target="../media/image22.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4.png"/><Relationship Id="rId4" Type="http://schemas.openxmlformats.org/officeDocument/2006/relationships/image" Target="../media/image23.wmf"/></Relationships>
</file>

<file path=ppt/slides/_rels/slide18.x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26.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5.bin"/><Relationship Id="rId5" Type="http://schemas.openxmlformats.org/officeDocument/2006/relationships/image" Target="../media/image25.wmf"/><Relationship Id="rId4"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49.png"/></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slide" Target="slide1.xml"/><Relationship Id="rId5" Type="http://schemas.openxmlformats.org/officeDocument/2006/relationships/image" Target="../media/image46.png"/><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5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6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13631863" y="300038"/>
            <a:ext cx="1160462" cy="762000"/>
          </a:xfrm>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6EEF620-5D07-4F1A-8CF7-C4A10EE2ABEE}" type="slidenum">
              <a:rPr kumimoji="0" lang="zh-CN" altLang="en-US" sz="3300" smtClean="0">
                <a:solidFill>
                  <a:srgbClr val="FF0000"/>
                </a:solidFill>
              </a:rPr>
              <a:pPr eaLnBrk="1" hangingPunct="1"/>
              <a:t>1</a:t>
            </a:fld>
            <a:endParaRPr kumimoji="0" lang="en-US" altLang="zh-CN" sz="3300" smtClean="0">
              <a:solidFill>
                <a:srgbClr val="FF0000"/>
              </a:solidFill>
            </a:endParaRPr>
          </a:p>
        </p:txBody>
      </p:sp>
      <p:sp>
        <p:nvSpPr>
          <p:cNvPr id="2051" name="Text Box 5"/>
          <p:cNvSpPr txBox="1">
            <a:spLocks noChangeArrowheads="1"/>
          </p:cNvSpPr>
          <p:nvPr/>
        </p:nvSpPr>
        <p:spPr bwMode="auto">
          <a:xfrm>
            <a:off x="642938" y="315028"/>
            <a:ext cx="12431712" cy="74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lnSpc>
                <a:spcPct val="120000"/>
              </a:lnSpc>
              <a:spcBef>
                <a:spcPct val="50000"/>
              </a:spcBef>
            </a:pPr>
            <a:r>
              <a:rPr lang="zh-CN" altLang="en-US" sz="3200" b="1" dirty="0">
                <a:latin typeface="宋体" pitchFamily="2" charset="-122"/>
              </a:rPr>
              <a:t>第5章 表 面 粗 糙 度 轮 廓 设 计 与 检 测</a:t>
            </a:r>
            <a:r>
              <a:rPr lang="zh-CN" altLang="en-US" sz="3200" dirty="0"/>
              <a:t> </a:t>
            </a:r>
          </a:p>
        </p:txBody>
      </p:sp>
      <p:sp>
        <p:nvSpPr>
          <p:cNvPr id="2052" name="Text Box 8">
            <a:hlinkClick r:id="rId2" action="ppaction://hlinksldjump"/>
          </p:cNvPr>
          <p:cNvSpPr txBox="1">
            <a:spLocks noChangeArrowheads="1"/>
          </p:cNvSpPr>
          <p:nvPr/>
        </p:nvSpPr>
        <p:spPr bwMode="auto">
          <a:xfrm>
            <a:off x="430213" y="801688"/>
            <a:ext cx="132016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rPr>
              <a:t>内  容  提  要</a:t>
            </a:r>
            <a:r>
              <a:rPr lang="zh-CN" altLang="en-US" sz="4000" dirty="0" smtClean="0"/>
              <a:t>----------------------------------------------</a:t>
            </a:r>
            <a:r>
              <a:rPr lang="en-US" altLang="zh-CN" sz="4000" dirty="0" smtClean="0"/>
              <a:t>-</a:t>
            </a:r>
            <a:r>
              <a:rPr lang="zh-CN" altLang="en-US" sz="4000" dirty="0" smtClean="0"/>
              <a:t>--------</a:t>
            </a:r>
            <a:r>
              <a:rPr lang="zh-CN" altLang="en-US" sz="2800" b="1" dirty="0" smtClean="0"/>
              <a:t>(2)</a:t>
            </a:r>
          </a:p>
        </p:txBody>
      </p:sp>
      <p:sp>
        <p:nvSpPr>
          <p:cNvPr id="2053" name="Text Box 9">
            <a:hlinkClick r:id="rId3" action="ppaction://hlinksldjump"/>
          </p:cNvPr>
          <p:cNvSpPr txBox="1">
            <a:spLocks noChangeArrowheads="1"/>
          </p:cNvSpPr>
          <p:nvPr/>
        </p:nvSpPr>
        <p:spPr bwMode="auto">
          <a:xfrm>
            <a:off x="430213" y="1306513"/>
            <a:ext cx="135096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latin typeface="宋体" pitchFamily="2" charset="-122"/>
              </a:rPr>
              <a:t>5.1 概  述 </a:t>
            </a:r>
            <a:r>
              <a:rPr lang="zh-CN" altLang="en-US" sz="4000" dirty="0" smtClean="0"/>
              <a:t>------------------------------------</a:t>
            </a:r>
            <a:r>
              <a:rPr lang="en-US" altLang="zh-CN" sz="4000" dirty="0" smtClean="0"/>
              <a:t>-</a:t>
            </a:r>
            <a:r>
              <a:rPr lang="zh-CN" altLang="en-US" sz="4000" dirty="0" smtClean="0"/>
              <a:t>------------------</a:t>
            </a:r>
            <a:r>
              <a:rPr lang="zh-CN" altLang="en-US" sz="2800" b="1" dirty="0" smtClean="0">
                <a:latin typeface="宋体" pitchFamily="2" charset="-122"/>
              </a:rPr>
              <a:t>(</a:t>
            </a:r>
            <a:r>
              <a:rPr lang="zh-CN" altLang="en-US" sz="2800" b="1" dirty="0" smtClean="0">
                <a:latin typeface="宋体" pitchFamily="2" charset="-122"/>
              </a:rPr>
              <a:t>3)</a:t>
            </a:r>
          </a:p>
        </p:txBody>
      </p:sp>
      <p:sp>
        <p:nvSpPr>
          <p:cNvPr id="2054" name="Text Box 10">
            <a:hlinkClick r:id="rId3" action="ppaction://hlinksldjump"/>
          </p:cNvPr>
          <p:cNvSpPr txBox="1">
            <a:spLocks noChangeArrowheads="1"/>
          </p:cNvSpPr>
          <p:nvPr/>
        </p:nvSpPr>
        <p:spPr bwMode="auto">
          <a:xfrm>
            <a:off x="1003300" y="1932170"/>
            <a:ext cx="132397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5.1.1  表面粗糙度轮廓的定义</a:t>
            </a:r>
            <a:r>
              <a:rPr lang="zh-CN" altLang="en-US" b="1" dirty="0" smtClean="0"/>
              <a:t>---------------------------------------------------------(</a:t>
            </a:r>
            <a:r>
              <a:rPr lang="zh-CN" altLang="en-US" b="1" dirty="0"/>
              <a:t>3)</a:t>
            </a:r>
            <a:r>
              <a:rPr lang="zh-CN" altLang="en-US" dirty="0"/>
              <a:t> </a:t>
            </a:r>
          </a:p>
        </p:txBody>
      </p:sp>
      <p:sp>
        <p:nvSpPr>
          <p:cNvPr id="2055" name="Text Box 11">
            <a:hlinkClick r:id="rId4" action="ppaction://hlinksldjump"/>
          </p:cNvPr>
          <p:cNvSpPr txBox="1">
            <a:spLocks noChangeArrowheads="1"/>
          </p:cNvSpPr>
          <p:nvPr/>
        </p:nvSpPr>
        <p:spPr bwMode="auto">
          <a:xfrm>
            <a:off x="1003300" y="2381433"/>
            <a:ext cx="1326991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5.1.2 表面粗糙度轮廓对零件使用性能的影响</a:t>
            </a:r>
            <a:r>
              <a:rPr lang="zh-CN" altLang="en-US"/>
              <a:t>-</a:t>
            </a:r>
            <a:r>
              <a:rPr lang="zh-CN" altLang="en-US" b="1"/>
              <a:t>------------------------------------(</a:t>
            </a:r>
            <a:r>
              <a:rPr lang="en-US" altLang="zh-CN" b="1"/>
              <a:t>6</a:t>
            </a:r>
            <a:r>
              <a:rPr lang="zh-CN" altLang="en-US" b="1"/>
              <a:t>)</a:t>
            </a:r>
          </a:p>
        </p:txBody>
      </p:sp>
      <p:sp>
        <p:nvSpPr>
          <p:cNvPr id="2056" name="Text Box 12">
            <a:hlinkClick r:id="rId5" action="ppaction://hlinksldjump"/>
          </p:cNvPr>
          <p:cNvSpPr txBox="1">
            <a:spLocks noChangeArrowheads="1"/>
          </p:cNvSpPr>
          <p:nvPr/>
        </p:nvSpPr>
        <p:spPr bwMode="auto">
          <a:xfrm>
            <a:off x="430213" y="2725920"/>
            <a:ext cx="132286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latin typeface="宋体" pitchFamily="2" charset="-122"/>
              </a:rPr>
              <a:t>5.2 表面粗糙度轮廓的评定</a:t>
            </a:r>
            <a:r>
              <a:rPr lang="zh-CN" altLang="en-US" sz="2800" dirty="0" smtClean="0">
                <a:solidFill>
                  <a:schemeClr val="accent1">
                    <a:lumMod val="75000"/>
                  </a:schemeClr>
                </a:solidFill>
              </a:rPr>
              <a:t> </a:t>
            </a:r>
            <a:r>
              <a:rPr lang="zh-CN" altLang="en-US" sz="4000" dirty="0" smtClean="0"/>
              <a:t>------------------------------------</a:t>
            </a:r>
            <a:r>
              <a:rPr lang="en-US" altLang="zh-CN" sz="4000" dirty="0" smtClean="0"/>
              <a:t>-</a:t>
            </a:r>
            <a:r>
              <a:rPr lang="zh-CN" altLang="en-US" sz="4000" dirty="0" smtClean="0"/>
              <a:t>----</a:t>
            </a:r>
            <a:r>
              <a:rPr lang="zh-CN" altLang="en-US" sz="2800" b="1" dirty="0" smtClean="0"/>
              <a:t>(</a:t>
            </a:r>
            <a:r>
              <a:rPr lang="en-US" altLang="zh-CN" sz="2800" b="1" dirty="0" smtClean="0"/>
              <a:t>9)</a:t>
            </a:r>
          </a:p>
        </p:txBody>
      </p:sp>
      <p:sp>
        <p:nvSpPr>
          <p:cNvPr id="2057" name="Text Box 13">
            <a:hlinkClick r:id="rId5" action="ppaction://hlinksldjump"/>
          </p:cNvPr>
          <p:cNvSpPr txBox="1">
            <a:spLocks noChangeArrowheads="1"/>
          </p:cNvSpPr>
          <p:nvPr/>
        </p:nvSpPr>
        <p:spPr bwMode="auto">
          <a:xfrm>
            <a:off x="1037431" y="3336588"/>
            <a:ext cx="12555538"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5.2.1  基本术语---------------------------------------------------------------------------(</a:t>
            </a:r>
            <a:r>
              <a:rPr lang="en-US" altLang="zh-CN" b="1" dirty="0"/>
              <a:t>9)</a:t>
            </a:r>
            <a:r>
              <a:rPr lang="en-US" altLang="zh-CN" dirty="0"/>
              <a:t> </a:t>
            </a:r>
          </a:p>
        </p:txBody>
      </p:sp>
      <p:sp>
        <p:nvSpPr>
          <p:cNvPr id="2058" name="Text Box 14">
            <a:hlinkClick r:id="rId6" action="ppaction://hlinksldjump"/>
          </p:cNvPr>
          <p:cNvSpPr txBox="1">
            <a:spLocks noChangeArrowheads="1"/>
          </p:cNvSpPr>
          <p:nvPr/>
        </p:nvSpPr>
        <p:spPr bwMode="auto">
          <a:xfrm>
            <a:off x="1037431" y="3804900"/>
            <a:ext cx="124872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5.2.2  评定参数</a:t>
            </a:r>
            <a:r>
              <a:rPr lang="zh-CN" altLang="en-US"/>
              <a:t> -</a:t>
            </a:r>
            <a:r>
              <a:rPr lang="zh-CN" altLang="en-US" b="1"/>
              <a:t>-------------------------------------------------------------------------(</a:t>
            </a:r>
            <a:r>
              <a:rPr lang="en-US" altLang="zh-CN" b="1"/>
              <a:t>15)</a:t>
            </a:r>
          </a:p>
        </p:txBody>
      </p:sp>
      <p:sp>
        <p:nvSpPr>
          <p:cNvPr id="2059" name="Text Box 15">
            <a:hlinkClick r:id="rId7" action="ppaction://hlinksldjump"/>
          </p:cNvPr>
          <p:cNvSpPr txBox="1">
            <a:spLocks noChangeArrowheads="1"/>
          </p:cNvSpPr>
          <p:nvPr/>
        </p:nvSpPr>
        <p:spPr bwMode="auto">
          <a:xfrm>
            <a:off x="430213" y="4132810"/>
            <a:ext cx="127746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rPr>
              <a:t>5.3</a:t>
            </a:r>
            <a:r>
              <a:rPr lang="zh-CN" altLang="en-US" sz="2800" b="1" dirty="0" smtClean="0">
                <a:solidFill>
                  <a:schemeClr val="accent1">
                    <a:lumMod val="75000"/>
                  </a:schemeClr>
                </a:solidFill>
                <a:latin typeface="宋体" pitchFamily="2" charset="-122"/>
              </a:rPr>
              <a:t> 表面粗糙度轮廓的参数数值及其选用</a:t>
            </a:r>
            <a:r>
              <a:rPr lang="zh-CN" altLang="en-US" sz="4000" dirty="0" smtClean="0"/>
              <a:t>------------</a:t>
            </a:r>
            <a:r>
              <a:rPr lang="en-US" altLang="zh-CN" sz="4000" dirty="0" smtClean="0"/>
              <a:t>-</a:t>
            </a:r>
            <a:r>
              <a:rPr lang="zh-CN" altLang="en-US" sz="4000" dirty="0" smtClean="0"/>
              <a:t>---------------</a:t>
            </a:r>
            <a:r>
              <a:rPr lang="zh-CN" altLang="en-US" sz="2800" b="1" dirty="0" smtClean="0">
                <a:latin typeface="宋体" pitchFamily="2" charset="-122"/>
              </a:rPr>
              <a:t> </a:t>
            </a:r>
            <a:r>
              <a:rPr lang="zh-CN" altLang="en-US" sz="2800" b="1" dirty="0" smtClean="0">
                <a:latin typeface="宋体" pitchFamily="2" charset="-122"/>
              </a:rPr>
              <a:t>(</a:t>
            </a:r>
            <a:r>
              <a:rPr lang="en-US" altLang="zh-CN" sz="2800" b="1" dirty="0" smtClean="0">
                <a:latin typeface="宋体" pitchFamily="2" charset="-122"/>
              </a:rPr>
              <a:t>20)</a:t>
            </a:r>
            <a:r>
              <a:rPr lang="en-US" altLang="zh-CN" sz="2800" dirty="0" smtClean="0"/>
              <a:t> </a:t>
            </a:r>
          </a:p>
        </p:txBody>
      </p:sp>
      <p:sp>
        <p:nvSpPr>
          <p:cNvPr id="2060" name="Text Box 16">
            <a:hlinkClick r:id="rId7" action="ppaction://hlinksldjump"/>
          </p:cNvPr>
          <p:cNvSpPr txBox="1">
            <a:spLocks noChangeArrowheads="1"/>
          </p:cNvSpPr>
          <p:nvPr/>
        </p:nvSpPr>
        <p:spPr bwMode="auto">
          <a:xfrm>
            <a:off x="1003300" y="4783685"/>
            <a:ext cx="11657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t>5.3.1  表面粗糙度轮廓的参数数值</a:t>
            </a:r>
            <a:r>
              <a:rPr lang="zh-CN" altLang="en-US" dirty="0"/>
              <a:t> </a:t>
            </a:r>
            <a:r>
              <a:rPr lang="zh-CN" altLang="en-US" b="1" dirty="0" smtClean="0"/>
              <a:t>--------------------------------------------------(</a:t>
            </a:r>
            <a:r>
              <a:rPr lang="en-US" altLang="zh-CN" b="1" dirty="0"/>
              <a:t>20)</a:t>
            </a:r>
          </a:p>
        </p:txBody>
      </p:sp>
      <p:sp>
        <p:nvSpPr>
          <p:cNvPr id="2061" name="Text Box 17">
            <a:hlinkClick r:id="rId8" action="ppaction://hlinksldjump"/>
          </p:cNvPr>
          <p:cNvSpPr txBox="1">
            <a:spLocks noChangeArrowheads="1"/>
          </p:cNvSpPr>
          <p:nvPr/>
        </p:nvSpPr>
        <p:spPr bwMode="auto">
          <a:xfrm>
            <a:off x="1003300" y="5179155"/>
            <a:ext cx="114776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a:latin typeface="宋体" pitchFamily="2" charset="-122"/>
              </a:rPr>
              <a:t>5.3.2 表面粗糙度轮廓参数的选用 ------------------------------</a:t>
            </a:r>
            <a:r>
              <a:rPr lang="zh-CN" altLang="en-US" dirty="0">
                <a:latin typeface="宋体" pitchFamily="2" charset="-122"/>
              </a:rPr>
              <a:t>-</a:t>
            </a:r>
            <a:r>
              <a:rPr lang="zh-CN" altLang="en-US" b="1" dirty="0">
                <a:latin typeface="宋体" pitchFamily="2" charset="-122"/>
              </a:rPr>
              <a:t>(</a:t>
            </a:r>
            <a:r>
              <a:rPr lang="en-US" altLang="zh-CN" b="1" dirty="0">
                <a:latin typeface="宋体" pitchFamily="2" charset="-122"/>
              </a:rPr>
              <a:t>24)</a:t>
            </a:r>
          </a:p>
        </p:txBody>
      </p:sp>
      <p:sp>
        <p:nvSpPr>
          <p:cNvPr id="2062" name="Text Box 18">
            <a:hlinkClick r:id="rId9" action="ppaction://hlinksldjump"/>
          </p:cNvPr>
          <p:cNvSpPr txBox="1">
            <a:spLocks noChangeArrowheads="1"/>
          </p:cNvSpPr>
          <p:nvPr/>
        </p:nvSpPr>
        <p:spPr bwMode="auto">
          <a:xfrm>
            <a:off x="430213" y="5545868"/>
            <a:ext cx="127444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rPr>
              <a:t>5.4</a:t>
            </a:r>
            <a:r>
              <a:rPr lang="zh-CN" altLang="en-US" sz="2800" b="1" dirty="0" smtClean="0">
                <a:solidFill>
                  <a:schemeClr val="accent1">
                    <a:lumMod val="75000"/>
                  </a:schemeClr>
                </a:solidFill>
                <a:latin typeface="宋体" pitchFamily="2" charset="-122"/>
              </a:rPr>
              <a:t> 表面粗糙度轮廓符号、代号及其注法</a:t>
            </a:r>
            <a:r>
              <a:rPr lang="zh-CN" altLang="en-US" sz="4000" dirty="0" smtClean="0">
                <a:solidFill>
                  <a:schemeClr val="accent1">
                    <a:lumMod val="75000"/>
                  </a:schemeClr>
                </a:solidFill>
              </a:rPr>
              <a:t> </a:t>
            </a:r>
            <a:r>
              <a:rPr lang="zh-CN" altLang="en-US" sz="4000" dirty="0" smtClean="0"/>
              <a:t>-------------------</a:t>
            </a:r>
            <a:r>
              <a:rPr lang="en-US" altLang="zh-CN" sz="4000" dirty="0" smtClean="0"/>
              <a:t>-</a:t>
            </a:r>
            <a:r>
              <a:rPr lang="zh-CN" altLang="en-US" sz="4000" dirty="0" smtClean="0"/>
              <a:t>---------</a:t>
            </a:r>
            <a:r>
              <a:rPr lang="zh-CN" altLang="en-US" sz="2800" b="1" dirty="0" smtClean="0"/>
              <a:t>(</a:t>
            </a:r>
            <a:r>
              <a:rPr lang="en-US" altLang="zh-CN" sz="2800" b="1" dirty="0" smtClean="0"/>
              <a:t>32)</a:t>
            </a:r>
          </a:p>
        </p:txBody>
      </p:sp>
      <p:sp>
        <p:nvSpPr>
          <p:cNvPr id="2063" name="Text Box 19">
            <a:hlinkClick r:id="rId9" action="ppaction://hlinksldjump"/>
          </p:cNvPr>
          <p:cNvSpPr txBox="1">
            <a:spLocks noChangeArrowheads="1"/>
          </p:cNvSpPr>
          <p:nvPr/>
        </p:nvSpPr>
        <p:spPr bwMode="auto">
          <a:xfrm>
            <a:off x="1046032" y="6186515"/>
            <a:ext cx="12144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5.4.1 表面粗糙度轮廓的符号  见表5.9所示------</a:t>
            </a:r>
            <a:r>
              <a:rPr lang="en-US" altLang="zh-CN" b="1"/>
              <a:t>----------------------------------</a:t>
            </a:r>
            <a:r>
              <a:rPr lang="zh-CN" altLang="en-US" b="1"/>
              <a:t>（</a:t>
            </a:r>
            <a:r>
              <a:rPr lang="en-US" altLang="zh-CN" b="1"/>
              <a:t>32)</a:t>
            </a:r>
          </a:p>
        </p:txBody>
      </p:sp>
      <p:sp>
        <p:nvSpPr>
          <p:cNvPr id="2064" name="Text Box 20">
            <a:hlinkClick r:id="rId10" action="ppaction://hlinksldjump"/>
          </p:cNvPr>
          <p:cNvSpPr txBox="1">
            <a:spLocks noChangeArrowheads="1"/>
          </p:cNvSpPr>
          <p:nvPr/>
        </p:nvSpPr>
        <p:spPr bwMode="auto">
          <a:xfrm>
            <a:off x="1046032" y="6632603"/>
            <a:ext cx="12144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5.4.2 表面粗糙度轮廓要求标注的内容及其注法-----------------------------------(</a:t>
            </a:r>
            <a:r>
              <a:rPr lang="en-US" altLang="zh-CN" b="1" dirty="0"/>
              <a:t>33)</a:t>
            </a:r>
          </a:p>
        </p:txBody>
      </p:sp>
      <p:sp>
        <p:nvSpPr>
          <p:cNvPr id="2065" name="Text Box 21">
            <a:hlinkClick r:id="rId11" action="ppaction://hlinksldjump"/>
          </p:cNvPr>
          <p:cNvSpPr txBox="1">
            <a:spLocks noChangeArrowheads="1"/>
          </p:cNvSpPr>
          <p:nvPr/>
        </p:nvSpPr>
        <p:spPr bwMode="auto">
          <a:xfrm>
            <a:off x="1046032" y="7062815"/>
            <a:ext cx="11360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5.4.3 表面粗糙度轮廓要求在图样上的标注方法-----------------------------------(</a:t>
            </a:r>
            <a:r>
              <a:rPr lang="en-US" altLang="zh-CN" b="1" dirty="0"/>
              <a:t>42)</a:t>
            </a:r>
          </a:p>
        </p:txBody>
      </p:sp>
      <p:sp>
        <p:nvSpPr>
          <p:cNvPr id="2066" name="Text Box 22">
            <a:hlinkClick r:id="rId12" action="ppaction://hlinksldjump"/>
          </p:cNvPr>
          <p:cNvSpPr txBox="1">
            <a:spLocks noChangeArrowheads="1"/>
          </p:cNvSpPr>
          <p:nvPr/>
        </p:nvSpPr>
        <p:spPr bwMode="auto">
          <a:xfrm>
            <a:off x="472945" y="7378728"/>
            <a:ext cx="134493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zh-CN" altLang="en-US" sz="2800" b="1" dirty="0" smtClean="0">
                <a:solidFill>
                  <a:schemeClr val="accent1">
                    <a:lumMod val="75000"/>
                  </a:schemeClr>
                </a:solidFill>
              </a:rPr>
              <a:t>表面粗糙度轮廓技术要求标注的总结</a:t>
            </a:r>
            <a:r>
              <a:rPr lang="zh-CN" altLang="en-US" sz="4000" dirty="0" smtClean="0"/>
              <a:t>----------------------</a:t>
            </a:r>
            <a:r>
              <a:rPr lang="en-US" altLang="zh-CN" sz="4000" dirty="0" smtClean="0"/>
              <a:t>--</a:t>
            </a:r>
            <a:r>
              <a:rPr lang="zh-CN" altLang="en-US" sz="4000" dirty="0" smtClean="0"/>
              <a:t>-----------</a:t>
            </a:r>
            <a:r>
              <a:rPr lang="zh-CN" altLang="en-US" sz="2800" b="1" dirty="0" smtClean="0"/>
              <a:t>(4</a:t>
            </a:r>
            <a:r>
              <a:rPr lang="en-US" altLang="zh-CN" sz="2800" b="1" dirty="0" smtClean="0"/>
              <a:t>8)</a:t>
            </a:r>
          </a:p>
        </p:txBody>
      </p:sp>
      <p:sp>
        <p:nvSpPr>
          <p:cNvPr id="2067" name="Text Box 24">
            <a:hlinkClick r:id="rId13" action="ppaction://hlinksldjump"/>
          </p:cNvPr>
          <p:cNvSpPr txBox="1">
            <a:spLocks noChangeArrowheads="1"/>
          </p:cNvSpPr>
          <p:nvPr/>
        </p:nvSpPr>
        <p:spPr bwMode="auto">
          <a:xfrm>
            <a:off x="430213" y="8920893"/>
            <a:ext cx="131175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rPr>
              <a:t>本  章  重  点  和  作  业</a:t>
            </a:r>
            <a:r>
              <a:rPr lang="zh-CN" altLang="en-US" sz="4000" dirty="0" smtClean="0"/>
              <a:t>------------------------------------</a:t>
            </a:r>
            <a:r>
              <a:rPr lang="en-US" altLang="zh-CN" sz="4000" dirty="0" smtClean="0"/>
              <a:t>------------</a:t>
            </a:r>
            <a:r>
              <a:rPr lang="en-US" altLang="zh-CN" sz="2800" b="1" dirty="0" smtClean="0"/>
              <a:t>(</a:t>
            </a:r>
            <a:r>
              <a:rPr lang="en-US" altLang="zh-CN" sz="2800" b="1" dirty="0" smtClean="0"/>
              <a:t>71)</a:t>
            </a:r>
          </a:p>
        </p:txBody>
      </p:sp>
      <p:sp>
        <p:nvSpPr>
          <p:cNvPr id="2068" name="Text Box 25">
            <a:hlinkClick r:id="rId14" action="ppaction://hlinksldjump"/>
          </p:cNvPr>
          <p:cNvSpPr txBox="1">
            <a:spLocks noChangeArrowheads="1"/>
          </p:cNvSpPr>
          <p:nvPr/>
        </p:nvSpPr>
        <p:spPr bwMode="auto">
          <a:xfrm>
            <a:off x="430213" y="8398423"/>
            <a:ext cx="141446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zh-CN" altLang="en-US" sz="2800" b="1" dirty="0" smtClean="0">
                <a:solidFill>
                  <a:schemeClr val="accent1">
                    <a:lumMod val="75000"/>
                  </a:schemeClr>
                </a:solidFill>
              </a:rPr>
              <a:t>课  堂  练  习</a:t>
            </a:r>
            <a:r>
              <a:rPr lang="zh-CN" altLang="en-US" sz="2800" b="1" dirty="0" smtClean="0"/>
              <a:t>- </a:t>
            </a:r>
            <a:r>
              <a:rPr lang="zh-CN" altLang="en-US" sz="4000" dirty="0" smtClean="0"/>
              <a:t>---------------------------------------</a:t>
            </a:r>
            <a:r>
              <a:rPr lang="en-US" altLang="zh-CN" sz="4000" dirty="0" smtClean="0"/>
              <a:t>-</a:t>
            </a:r>
            <a:r>
              <a:rPr lang="zh-CN" altLang="en-US" sz="4000" dirty="0" smtClean="0"/>
              <a:t>----------------</a:t>
            </a:r>
            <a:r>
              <a:rPr lang="zh-CN" altLang="en-US" sz="2800" b="1" dirty="0" smtClean="0"/>
              <a:t>(</a:t>
            </a:r>
            <a:r>
              <a:rPr lang="en-US" altLang="zh-CN" sz="2800" b="1" dirty="0" smtClean="0"/>
              <a:t>69)</a:t>
            </a:r>
          </a:p>
        </p:txBody>
      </p:sp>
      <p:sp>
        <p:nvSpPr>
          <p:cNvPr id="2069" name="Text Box 26">
            <a:hlinkClick r:id="rId15" action="ppaction://hlinksldjump"/>
          </p:cNvPr>
          <p:cNvSpPr txBox="1">
            <a:spLocks noChangeArrowheads="1"/>
          </p:cNvSpPr>
          <p:nvPr/>
        </p:nvSpPr>
        <p:spPr bwMode="auto">
          <a:xfrm>
            <a:off x="430213" y="9424130"/>
            <a:ext cx="133016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zh-CN" altLang="en-US" sz="2800" b="1" dirty="0" smtClean="0">
                <a:solidFill>
                  <a:schemeClr val="accent1">
                    <a:lumMod val="75000"/>
                  </a:schemeClr>
                </a:solidFill>
              </a:rPr>
              <a:t>作  业  题  解  释</a:t>
            </a:r>
            <a:r>
              <a:rPr lang="zh-CN" altLang="en-US" sz="4000" dirty="0" smtClean="0"/>
              <a:t>-----------------------------------------------</a:t>
            </a:r>
            <a:r>
              <a:rPr lang="en-US" altLang="zh-CN" sz="4000" dirty="0" smtClean="0"/>
              <a:t>-</a:t>
            </a:r>
            <a:r>
              <a:rPr lang="zh-CN" altLang="en-US" sz="4000" dirty="0" smtClean="0"/>
              <a:t>------</a:t>
            </a:r>
            <a:r>
              <a:rPr lang="zh-CN" altLang="en-US" sz="2800" b="1" dirty="0" smtClean="0"/>
              <a:t>(</a:t>
            </a:r>
            <a:r>
              <a:rPr lang="en-US" altLang="zh-CN" sz="2800" b="1" dirty="0" smtClean="0"/>
              <a:t>72)</a:t>
            </a:r>
          </a:p>
        </p:txBody>
      </p:sp>
      <p:sp>
        <p:nvSpPr>
          <p:cNvPr id="2070" name="Text Box 27">
            <a:hlinkClick r:id="rId16" action="ppaction://hlinksldjump"/>
          </p:cNvPr>
          <p:cNvSpPr txBox="1">
            <a:spLocks noChangeArrowheads="1"/>
          </p:cNvSpPr>
          <p:nvPr/>
        </p:nvSpPr>
        <p:spPr bwMode="auto">
          <a:xfrm>
            <a:off x="430213" y="8020598"/>
            <a:ext cx="13565187" cy="584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defRPr/>
            </a:pPr>
            <a:r>
              <a:rPr lang="zh-CN" altLang="en-US" sz="2800" b="1" dirty="0" smtClean="0">
                <a:solidFill>
                  <a:schemeClr val="accent1">
                    <a:lumMod val="75000"/>
                  </a:schemeClr>
                </a:solidFill>
              </a:rPr>
              <a:t>5.</a:t>
            </a:r>
            <a:r>
              <a:rPr lang="en-US" altLang="zh-CN" sz="2800" b="1" dirty="0" smtClean="0">
                <a:solidFill>
                  <a:schemeClr val="accent1">
                    <a:lumMod val="75000"/>
                  </a:schemeClr>
                </a:solidFill>
              </a:rPr>
              <a:t>5 </a:t>
            </a:r>
            <a:r>
              <a:rPr lang="zh-CN" altLang="en-US" sz="2800" b="1" dirty="0" smtClean="0">
                <a:solidFill>
                  <a:schemeClr val="accent1">
                    <a:lumMod val="75000"/>
                  </a:schemeClr>
                </a:solidFill>
                <a:latin typeface="宋体" pitchFamily="2" charset="-122"/>
              </a:rPr>
              <a:t>表面粗糙度轮廓的</a:t>
            </a:r>
            <a:r>
              <a:rPr lang="zh-CN" altLang="en-US" sz="2800" b="1" dirty="0" smtClean="0">
                <a:solidFill>
                  <a:schemeClr val="accent1">
                    <a:lumMod val="75000"/>
                  </a:schemeClr>
                </a:solidFill>
                <a:latin typeface="宋体" pitchFamily="2" charset="-122"/>
              </a:rPr>
              <a:t>检测</a:t>
            </a:r>
            <a:r>
              <a:rPr lang="zh-CN" altLang="en-US" sz="2800" b="1" dirty="0" smtClean="0"/>
              <a:t>---------------------------------------</a:t>
            </a:r>
            <a:r>
              <a:rPr lang="en-US" altLang="zh-CN" sz="2800" b="1" dirty="0" smtClean="0"/>
              <a:t>-</a:t>
            </a:r>
            <a:r>
              <a:rPr lang="zh-CN" altLang="en-US" sz="2800" b="1" dirty="0" smtClean="0"/>
              <a:t>----</a:t>
            </a:r>
            <a:r>
              <a:rPr lang="en-US" altLang="zh-CN" sz="2800" b="1" dirty="0" smtClean="0"/>
              <a:t>----------------</a:t>
            </a:r>
            <a:r>
              <a:rPr lang="zh-CN" altLang="en-US" sz="2800" b="1" dirty="0" smtClean="0">
                <a:latin typeface="宋体" pitchFamily="2" charset="-122"/>
              </a:rPr>
              <a:t>（</a:t>
            </a:r>
            <a:r>
              <a:rPr lang="en-US" altLang="zh-CN" sz="2800" b="1" dirty="0" smtClean="0">
                <a:latin typeface="宋体" pitchFamily="2" charset="-122"/>
              </a:rPr>
              <a:t>61</a:t>
            </a:r>
            <a:r>
              <a:rPr lang="zh-CN" altLang="en-US" sz="2800" b="1" dirty="0" smtClean="0">
                <a:latin typeface="宋体" pitchFamily="2" charset="-122"/>
              </a:rPr>
              <a:t>）</a:t>
            </a:r>
            <a:endParaRPr lang="zh-CN" altLang="en-US" sz="2800" b="1" dirty="0" smtClean="0"/>
          </a:p>
        </p:txBody>
      </p:sp>
      <p:sp>
        <p:nvSpPr>
          <p:cNvPr id="2071" name="Text Box 28">
            <a:hlinkClick r:id="rId17" action="ppaction://hlinksldjump"/>
          </p:cNvPr>
          <p:cNvSpPr txBox="1">
            <a:spLocks noChangeArrowheads="1"/>
          </p:cNvSpPr>
          <p:nvPr/>
        </p:nvSpPr>
        <p:spPr bwMode="auto">
          <a:xfrm>
            <a:off x="430213" y="9948005"/>
            <a:ext cx="12644437" cy="76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defRPr/>
            </a:pPr>
            <a:r>
              <a:rPr lang="zh-CN" altLang="en-US" sz="2800" b="1" dirty="0" smtClean="0">
                <a:solidFill>
                  <a:schemeClr val="accent1">
                    <a:lumMod val="75000"/>
                  </a:schemeClr>
                </a:solidFill>
              </a:rPr>
              <a:t>公 差 表 格</a:t>
            </a:r>
            <a:r>
              <a:rPr lang="zh-CN" altLang="en-US" sz="4000" dirty="0" smtClean="0"/>
              <a:t>--------------------</a:t>
            </a:r>
            <a:r>
              <a:rPr lang="en-US" altLang="zh-CN" sz="4000" dirty="0" smtClean="0"/>
              <a:t>-------------------------------------</a:t>
            </a:r>
            <a:r>
              <a:rPr lang="zh-CN" altLang="en-US" sz="4000" dirty="0" smtClean="0"/>
              <a:t>（</a:t>
            </a:r>
            <a:r>
              <a:rPr lang="en-US" altLang="zh-CN" sz="2800" b="1" dirty="0" smtClean="0"/>
              <a:t>77</a:t>
            </a:r>
            <a:r>
              <a:rPr lang="zh-CN" altLang="en-US" sz="2800" b="1" dirty="0" smtClean="0"/>
              <a:t>）</a:t>
            </a:r>
            <a:endParaRPr lang="en-US" altLang="zh-CN" sz="2800" b="1"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left)">
                                      <p:cBhvr>
                                        <p:cTn id="15" dur="500"/>
                                        <p:tgtEl>
                                          <p:spTgt spid="205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wipe(left)">
                                      <p:cBhvr>
                                        <p:cTn id="18" dur="500"/>
                                        <p:tgtEl>
                                          <p:spTgt spid="205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55"/>
                                        </p:tgtEl>
                                        <p:attrNameLst>
                                          <p:attrName>style.visibility</p:attrName>
                                        </p:attrNameLst>
                                      </p:cBhvr>
                                      <p:to>
                                        <p:strVal val="visible"/>
                                      </p:to>
                                    </p:set>
                                    <p:animEffect transition="in" filter="wipe(left)">
                                      <p:cBhvr>
                                        <p:cTn id="21" dur="500"/>
                                        <p:tgtEl>
                                          <p:spTgt spid="205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56"/>
                                        </p:tgtEl>
                                        <p:attrNameLst>
                                          <p:attrName>style.visibility</p:attrName>
                                        </p:attrNameLst>
                                      </p:cBhvr>
                                      <p:to>
                                        <p:strVal val="visible"/>
                                      </p:to>
                                    </p:set>
                                    <p:animEffect transition="in" filter="wipe(left)">
                                      <p:cBhvr>
                                        <p:cTn id="24" dur="500"/>
                                        <p:tgtEl>
                                          <p:spTgt spid="205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57"/>
                                        </p:tgtEl>
                                        <p:attrNameLst>
                                          <p:attrName>style.visibility</p:attrName>
                                        </p:attrNameLst>
                                      </p:cBhvr>
                                      <p:to>
                                        <p:strVal val="visible"/>
                                      </p:to>
                                    </p:set>
                                    <p:animEffect transition="in" filter="wipe(left)">
                                      <p:cBhvr>
                                        <p:cTn id="27" dur="500"/>
                                        <p:tgtEl>
                                          <p:spTgt spid="205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58"/>
                                        </p:tgtEl>
                                        <p:attrNameLst>
                                          <p:attrName>style.visibility</p:attrName>
                                        </p:attrNameLst>
                                      </p:cBhvr>
                                      <p:to>
                                        <p:strVal val="visible"/>
                                      </p:to>
                                    </p:set>
                                    <p:animEffect transition="in" filter="wipe(left)">
                                      <p:cBhvr>
                                        <p:cTn id="30" dur="500"/>
                                        <p:tgtEl>
                                          <p:spTgt spid="205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9"/>
                                        </p:tgtEl>
                                        <p:attrNameLst>
                                          <p:attrName>style.visibility</p:attrName>
                                        </p:attrNameLst>
                                      </p:cBhvr>
                                      <p:to>
                                        <p:strVal val="visible"/>
                                      </p:to>
                                    </p:set>
                                    <p:animEffect transition="in" filter="wipe(left)">
                                      <p:cBhvr>
                                        <p:cTn id="33" dur="500"/>
                                        <p:tgtEl>
                                          <p:spTgt spid="205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60"/>
                                        </p:tgtEl>
                                        <p:attrNameLst>
                                          <p:attrName>style.visibility</p:attrName>
                                        </p:attrNameLst>
                                      </p:cBhvr>
                                      <p:to>
                                        <p:strVal val="visible"/>
                                      </p:to>
                                    </p:set>
                                    <p:animEffect transition="in" filter="wipe(left)">
                                      <p:cBhvr>
                                        <p:cTn id="36" dur="500"/>
                                        <p:tgtEl>
                                          <p:spTgt spid="206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61"/>
                                        </p:tgtEl>
                                        <p:attrNameLst>
                                          <p:attrName>style.visibility</p:attrName>
                                        </p:attrNameLst>
                                      </p:cBhvr>
                                      <p:to>
                                        <p:strVal val="visible"/>
                                      </p:to>
                                    </p:set>
                                    <p:animEffect transition="in" filter="wipe(left)">
                                      <p:cBhvr>
                                        <p:cTn id="39" dur="500"/>
                                        <p:tgtEl>
                                          <p:spTgt spid="206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062"/>
                                        </p:tgtEl>
                                        <p:attrNameLst>
                                          <p:attrName>style.visibility</p:attrName>
                                        </p:attrNameLst>
                                      </p:cBhvr>
                                      <p:to>
                                        <p:strVal val="visible"/>
                                      </p:to>
                                    </p:set>
                                    <p:animEffect transition="in" filter="wipe(left)">
                                      <p:cBhvr>
                                        <p:cTn id="42" dur="500"/>
                                        <p:tgtEl>
                                          <p:spTgt spid="206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063"/>
                                        </p:tgtEl>
                                        <p:attrNameLst>
                                          <p:attrName>style.visibility</p:attrName>
                                        </p:attrNameLst>
                                      </p:cBhvr>
                                      <p:to>
                                        <p:strVal val="visible"/>
                                      </p:to>
                                    </p:set>
                                    <p:animEffect transition="in" filter="wipe(left)">
                                      <p:cBhvr>
                                        <p:cTn id="45" dur="500"/>
                                        <p:tgtEl>
                                          <p:spTgt spid="206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64"/>
                                        </p:tgtEl>
                                        <p:attrNameLst>
                                          <p:attrName>style.visibility</p:attrName>
                                        </p:attrNameLst>
                                      </p:cBhvr>
                                      <p:to>
                                        <p:strVal val="visible"/>
                                      </p:to>
                                    </p:set>
                                    <p:animEffect transition="in" filter="wipe(left)">
                                      <p:cBhvr>
                                        <p:cTn id="48" dur="500"/>
                                        <p:tgtEl>
                                          <p:spTgt spid="206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65"/>
                                        </p:tgtEl>
                                        <p:attrNameLst>
                                          <p:attrName>style.visibility</p:attrName>
                                        </p:attrNameLst>
                                      </p:cBhvr>
                                      <p:to>
                                        <p:strVal val="visible"/>
                                      </p:to>
                                    </p:set>
                                    <p:animEffect transition="in" filter="wipe(left)">
                                      <p:cBhvr>
                                        <p:cTn id="51" dur="500"/>
                                        <p:tgtEl>
                                          <p:spTgt spid="206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66"/>
                                        </p:tgtEl>
                                        <p:attrNameLst>
                                          <p:attrName>style.visibility</p:attrName>
                                        </p:attrNameLst>
                                      </p:cBhvr>
                                      <p:to>
                                        <p:strVal val="visible"/>
                                      </p:to>
                                    </p:set>
                                    <p:animEffect transition="in" filter="wipe(left)">
                                      <p:cBhvr>
                                        <p:cTn id="54" dur="500"/>
                                        <p:tgtEl>
                                          <p:spTgt spid="206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070"/>
                                        </p:tgtEl>
                                        <p:attrNameLst>
                                          <p:attrName>style.visibility</p:attrName>
                                        </p:attrNameLst>
                                      </p:cBhvr>
                                      <p:to>
                                        <p:strVal val="visible"/>
                                      </p:to>
                                    </p:set>
                                    <p:animEffect transition="in" filter="wipe(left)">
                                      <p:cBhvr>
                                        <p:cTn id="57" dur="500"/>
                                        <p:tgtEl>
                                          <p:spTgt spid="207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068"/>
                                        </p:tgtEl>
                                        <p:attrNameLst>
                                          <p:attrName>style.visibility</p:attrName>
                                        </p:attrNameLst>
                                      </p:cBhvr>
                                      <p:to>
                                        <p:strVal val="visible"/>
                                      </p:to>
                                    </p:set>
                                    <p:animEffect transition="in" filter="wipe(left)">
                                      <p:cBhvr>
                                        <p:cTn id="60" dur="500"/>
                                        <p:tgtEl>
                                          <p:spTgt spid="206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67"/>
                                        </p:tgtEl>
                                        <p:attrNameLst>
                                          <p:attrName>style.visibility</p:attrName>
                                        </p:attrNameLst>
                                      </p:cBhvr>
                                      <p:to>
                                        <p:strVal val="visible"/>
                                      </p:to>
                                    </p:set>
                                    <p:animEffect transition="in" filter="wipe(left)">
                                      <p:cBhvr>
                                        <p:cTn id="63" dur="500"/>
                                        <p:tgtEl>
                                          <p:spTgt spid="206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69"/>
                                        </p:tgtEl>
                                        <p:attrNameLst>
                                          <p:attrName>style.visibility</p:attrName>
                                        </p:attrNameLst>
                                      </p:cBhvr>
                                      <p:to>
                                        <p:strVal val="visible"/>
                                      </p:to>
                                    </p:set>
                                    <p:animEffect transition="in" filter="wipe(left)">
                                      <p:cBhvr>
                                        <p:cTn id="66" dur="500"/>
                                        <p:tgtEl>
                                          <p:spTgt spid="206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71"/>
                                        </p:tgtEl>
                                        <p:attrNameLst>
                                          <p:attrName>style.visibility</p:attrName>
                                        </p:attrNameLst>
                                      </p:cBhvr>
                                      <p:to>
                                        <p:strVal val="visible"/>
                                      </p:to>
                                    </p:set>
                                    <p:animEffect transition="in" filter="wipe(left)">
                                      <p:cBhvr>
                                        <p:cTn id="69" dur="500"/>
                                        <p:tgtEl>
                                          <p:spTgt spid="2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3" grpId="0"/>
      <p:bldP spid="2064" grpId="0"/>
      <p:bldP spid="2065" grpId="0"/>
      <p:bldP spid="2066" grpId="0"/>
      <p:bldP spid="2067" grpId="0"/>
      <p:bldP spid="2068" grpId="0"/>
      <p:bldP spid="2069" grpId="0"/>
      <p:bldP spid="2070" grpId="0"/>
      <p:bldP spid="207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334F7A6-0561-4634-8F65-0A8330DB1C77}" type="slidenum">
              <a:rPr kumimoji="0" lang="zh-CN" altLang="en-US" sz="3300" smtClean="0"/>
              <a:pPr eaLnBrk="1" hangingPunct="1"/>
              <a:t>10</a:t>
            </a:fld>
            <a:endParaRPr kumimoji="0" lang="en-US" altLang="zh-CN" sz="3300" smtClean="0"/>
          </a:p>
        </p:txBody>
      </p:sp>
      <p:sp>
        <p:nvSpPr>
          <p:cNvPr id="74756" name="Text Box 4"/>
          <p:cNvSpPr txBox="1">
            <a:spLocks noChangeArrowheads="1"/>
          </p:cNvSpPr>
          <p:nvPr/>
        </p:nvSpPr>
        <p:spPr bwMode="auto">
          <a:xfrm>
            <a:off x="1092200" y="462085"/>
            <a:ext cx="9274175" cy="52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t>2. </a:t>
            </a:r>
            <a:r>
              <a:rPr lang="zh-CN" altLang="en-US" sz="4000" b="1">
                <a:latin typeface="宋体" pitchFamily="2" charset="-122"/>
              </a:rPr>
              <a:t>评定长度 </a:t>
            </a:r>
            <a:r>
              <a:rPr lang="en-US" altLang="zh-CN" sz="4000" b="1" i="1"/>
              <a:t>ln</a:t>
            </a:r>
            <a:r>
              <a:rPr lang="en-US" altLang="zh-CN" sz="4000" b="1"/>
              <a:t>—</a:t>
            </a:r>
            <a:endParaRPr lang="zh-CN" altLang="en-US" sz="4000" b="1"/>
          </a:p>
        </p:txBody>
      </p:sp>
      <p:sp>
        <p:nvSpPr>
          <p:cNvPr id="74757" name="Text Box 5"/>
          <p:cNvSpPr txBox="1">
            <a:spLocks noChangeArrowheads="1"/>
          </p:cNvSpPr>
          <p:nvPr/>
        </p:nvSpPr>
        <p:spPr bwMode="auto">
          <a:xfrm>
            <a:off x="1258888" y="6935788"/>
            <a:ext cx="9994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latin typeface="宋体" pitchFamily="2" charset="-122"/>
              </a:rPr>
              <a:t>一般取  </a:t>
            </a:r>
            <a:r>
              <a:rPr lang="en-US" altLang="zh-CN" sz="4000" b="1" i="1">
                <a:solidFill>
                  <a:srgbClr val="FF3300"/>
                </a:solidFill>
              </a:rPr>
              <a:t>ln </a:t>
            </a:r>
            <a:r>
              <a:rPr lang="en-US" altLang="zh-CN" sz="4000" b="1">
                <a:solidFill>
                  <a:srgbClr val="FF3300"/>
                </a:solidFill>
              </a:rPr>
              <a:t>＝  5 </a:t>
            </a:r>
            <a:r>
              <a:rPr lang="en-US" altLang="zh-CN" sz="4000" b="1" i="1">
                <a:solidFill>
                  <a:srgbClr val="FF3300"/>
                </a:solidFill>
              </a:rPr>
              <a:t>l</a:t>
            </a:r>
            <a:r>
              <a:rPr lang="en-US" altLang="zh-CN" sz="4000" b="1">
                <a:solidFill>
                  <a:srgbClr val="FF3300"/>
                </a:solidFill>
              </a:rPr>
              <a:t>r</a:t>
            </a:r>
            <a:r>
              <a:rPr lang="en-US" altLang="zh-CN" sz="4000" b="1" baseline="-30000"/>
              <a:t>    </a:t>
            </a:r>
            <a:r>
              <a:rPr lang="en-US" altLang="zh-CN" sz="4000" b="1">
                <a:latin typeface="宋体" pitchFamily="2" charset="-122"/>
              </a:rPr>
              <a:t>(</a:t>
            </a:r>
            <a:r>
              <a:rPr lang="zh-CN" altLang="en-US" sz="4000" b="1">
                <a:latin typeface="宋体" pitchFamily="2" charset="-122"/>
              </a:rPr>
              <a:t>连续的)</a:t>
            </a:r>
            <a:r>
              <a:rPr lang="zh-CN" altLang="en-US" sz="4000" b="1"/>
              <a:t> 。</a:t>
            </a:r>
          </a:p>
        </p:txBody>
      </p:sp>
      <p:sp>
        <p:nvSpPr>
          <p:cNvPr id="74758" name="Text Box 6"/>
          <p:cNvSpPr txBox="1">
            <a:spLocks noChangeArrowheads="1"/>
          </p:cNvSpPr>
          <p:nvPr/>
        </p:nvSpPr>
        <p:spPr bwMode="auto">
          <a:xfrm>
            <a:off x="517525" y="1284837"/>
            <a:ext cx="13965238" cy="110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latin typeface="宋体" pitchFamily="2" charset="-122"/>
              </a:rPr>
              <a:t>    </a:t>
            </a:r>
            <a:r>
              <a:rPr lang="zh-CN" altLang="en-US" sz="4000" b="1" dirty="0">
                <a:solidFill>
                  <a:srgbClr val="CC3300"/>
                </a:solidFill>
                <a:latin typeface="宋体" pitchFamily="2" charset="-122"/>
              </a:rPr>
              <a:t>评定长度 </a:t>
            </a:r>
            <a:r>
              <a:rPr lang="en-US" altLang="zh-CN" sz="4000" b="1" i="1" dirty="0" err="1"/>
              <a:t>ln</a:t>
            </a:r>
            <a:r>
              <a:rPr lang="en-US" altLang="zh-CN" sz="4000" b="1" i="1" dirty="0"/>
              <a:t> </a:t>
            </a:r>
            <a:r>
              <a:rPr lang="en-US" altLang="zh-CN" sz="4000" b="1" i="1" dirty="0">
                <a:solidFill>
                  <a:srgbClr val="CC3300"/>
                </a:solidFill>
                <a:latin typeface="宋体" pitchFamily="2" charset="-122"/>
              </a:rPr>
              <a:t> </a:t>
            </a:r>
            <a:r>
              <a:rPr lang="zh-CN" altLang="en-US" sz="4000" b="1" dirty="0">
                <a:latin typeface="宋体" pitchFamily="2" charset="-122"/>
              </a:rPr>
              <a:t>是指测量或评定表面粗糙度轮廓时规定的一段</a:t>
            </a:r>
            <a:r>
              <a:rPr lang="zh-CN" altLang="en-US" sz="4000" b="1" dirty="0">
                <a:solidFill>
                  <a:srgbClr val="FF3300"/>
                </a:solidFill>
                <a:latin typeface="宋体" pitchFamily="2" charset="-122"/>
              </a:rPr>
              <a:t>最小的测量长度</a:t>
            </a:r>
            <a:r>
              <a:rPr lang="zh-CN" altLang="en-US" sz="4000" b="1" dirty="0">
                <a:latin typeface="宋体" pitchFamily="2" charset="-122"/>
              </a:rPr>
              <a:t>。</a:t>
            </a:r>
          </a:p>
        </p:txBody>
      </p:sp>
      <p:sp>
        <p:nvSpPr>
          <p:cNvPr id="74759" name="Text Box 7"/>
          <p:cNvSpPr txBox="1">
            <a:spLocks noChangeArrowheads="1"/>
          </p:cNvSpPr>
          <p:nvPr/>
        </p:nvSpPr>
        <p:spPr bwMode="auto">
          <a:xfrm>
            <a:off x="1392238" y="7743825"/>
            <a:ext cx="112887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若被测表面比较均匀时， </a:t>
            </a:r>
            <a:r>
              <a:rPr lang="en-US" altLang="zh-CN" sz="4000" b="1" i="1">
                <a:solidFill>
                  <a:srgbClr val="FF3300"/>
                </a:solidFill>
              </a:rPr>
              <a:t>ln </a:t>
            </a:r>
            <a:r>
              <a:rPr lang="en-US" altLang="zh-CN" sz="4000" b="1">
                <a:solidFill>
                  <a:srgbClr val="FF3300"/>
                </a:solidFill>
              </a:rPr>
              <a:t>&lt;   5 </a:t>
            </a:r>
            <a:r>
              <a:rPr lang="en-US" altLang="zh-CN" sz="4000" b="1" i="1">
                <a:solidFill>
                  <a:srgbClr val="FF3300"/>
                </a:solidFill>
              </a:rPr>
              <a:t>lr</a:t>
            </a:r>
            <a:r>
              <a:rPr lang="en-US" altLang="zh-CN" sz="4000"/>
              <a:t> </a:t>
            </a:r>
            <a:r>
              <a:rPr lang="zh-CN" altLang="en-US" sz="4000"/>
              <a:t>。</a:t>
            </a:r>
          </a:p>
        </p:txBody>
      </p:sp>
      <p:sp>
        <p:nvSpPr>
          <p:cNvPr id="74761" name="Text Box 9"/>
          <p:cNvSpPr txBox="1">
            <a:spLocks noChangeArrowheads="1"/>
          </p:cNvSpPr>
          <p:nvPr/>
        </p:nvSpPr>
        <p:spPr bwMode="auto">
          <a:xfrm>
            <a:off x="1443038" y="8756650"/>
            <a:ext cx="117824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若被测表面不均匀时，</a:t>
            </a:r>
            <a:r>
              <a:rPr lang="en-US" altLang="zh-CN" sz="4000" b="1" i="1">
                <a:solidFill>
                  <a:srgbClr val="FF3300"/>
                </a:solidFill>
              </a:rPr>
              <a:t>ln</a:t>
            </a:r>
            <a:r>
              <a:rPr lang="en-US" altLang="zh-CN" sz="4000" b="1">
                <a:solidFill>
                  <a:srgbClr val="FF3300"/>
                </a:solidFill>
              </a:rPr>
              <a:t>  &gt;   5 </a:t>
            </a:r>
            <a:r>
              <a:rPr lang="en-US" altLang="zh-CN" sz="4000" b="1" i="1">
                <a:solidFill>
                  <a:srgbClr val="FF3300"/>
                </a:solidFill>
              </a:rPr>
              <a:t>lr</a:t>
            </a:r>
            <a:r>
              <a:rPr lang="en-US" altLang="zh-CN" sz="4000" b="1">
                <a:solidFill>
                  <a:srgbClr val="FF3300"/>
                </a:solidFill>
              </a:rPr>
              <a:t>  。</a:t>
            </a:r>
            <a:endParaRPr lang="zh-CN" altLang="en-US" sz="4000" b="1"/>
          </a:p>
        </p:txBody>
      </p:sp>
      <p:sp>
        <p:nvSpPr>
          <p:cNvPr id="74763" name="Text Box 11"/>
          <p:cNvSpPr txBox="1">
            <a:spLocks noChangeArrowheads="1"/>
          </p:cNvSpPr>
          <p:nvPr/>
        </p:nvSpPr>
        <p:spPr bwMode="auto">
          <a:xfrm>
            <a:off x="517525" y="3086565"/>
            <a:ext cx="61214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为什么要规定</a:t>
            </a:r>
            <a:r>
              <a:rPr lang="zh-CN" altLang="en-US" sz="4000" b="1" dirty="0">
                <a:solidFill>
                  <a:srgbClr val="FF3300"/>
                </a:solidFill>
                <a:latin typeface="宋体" pitchFamily="2" charset="-122"/>
              </a:rPr>
              <a:t>一段最小的测量长度</a:t>
            </a:r>
            <a:r>
              <a:rPr lang="en-US" altLang="zh-CN" sz="4000" b="1" i="1" dirty="0" err="1"/>
              <a:t>l</a:t>
            </a:r>
            <a:r>
              <a:rPr lang="en-US" altLang="zh-CN" sz="4000" b="1" dirty="0" err="1"/>
              <a:t>n</a:t>
            </a:r>
            <a:r>
              <a:rPr lang="en-US" altLang="zh-CN" sz="4000" b="1" dirty="0"/>
              <a:t> </a:t>
            </a:r>
            <a:r>
              <a:rPr lang="en-US" altLang="zh-CN" sz="4000" b="1" baseline="-30000" dirty="0"/>
              <a:t>？</a:t>
            </a:r>
            <a:endParaRPr lang="zh-CN" altLang="en-US" sz="4000" b="1" baseline="-30000" dirty="0"/>
          </a:p>
        </p:txBody>
      </p:sp>
      <p:sp>
        <p:nvSpPr>
          <p:cNvPr id="74764" name="Text Box 12"/>
          <p:cNvSpPr txBox="1">
            <a:spLocks noChangeArrowheads="1"/>
          </p:cNvSpPr>
          <p:nvPr/>
        </p:nvSpPr>
        <p:spPr bwMode="auto">
          <a:xfrm>
            <a:off x="314325" y="5365750"/>
            <a:ext cx="1444783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         因为表面的峰谷和间距的</a:t>
            </a:r>
            <a:r>
              <a:rPr lang="zh-CN" altLang="en-US" sz="4000" b="1">
                <a:solidFill>
                  <a:srgbClr val="FF3300"/>
                </a:solidFill>
              </a:rPr>
              <a:t>不均匀性</a:t>
            </a:r>
            <a:r>
              <a:rPr lang="zh-CN" altLang="en-US" sz="4000" b="1"/>
              <a:t>，为了</a:t>
            </a:r>
            <a:r>
              <a:rPr lang="zh-CN" altLang="en-US" sz="4000" b="1">
                <a:solidFill>
                  <a:srgbClr val="FF3300"/>
                </a:solidFill>
              </a:rPr>
              <a:t>可靠地</a:t>
            </a:r>
            <a:r>
              <a:rPr lang="zh-CN" altLang="en-US" sz="4000" b="1"/>
              <a:t>反映表面粗糙度轮廓的特性。</a:t>
            </a:r>
          </a:p>
        </p:txBody>
      </p:sp>
      <p:grpSp>
        <p:nvGrpSpPr>
          <p:cNvPr id="74769" name="Group 17"/>
          <p:cNvGrpSpPr>
            <a:grpSpLocks/>
          </p:cNvGrpSpPr>
          <p:nvPr/>
        </p:nvGrpSpPr>
        <p:grpSpPr bwMode="auto">
          <a:xfrm>
            <a:off x="7081920" y="2154913"/>
            <a:ext cx="7410450" cy="3255962"/>
            <a:chOff x="4716" y="1263"/>
            <a:chExt cx="4668" cy="2051"/>
          </a:xfrm>
        </p:grpSpPr>
        <p:pic>
          <p:nvPicPr>
            <p:cNvPr id="11275"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 y="1263"/>
              <a:ext cx="4668" cy="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76" name="Text Box 16"/>
            <p:cNvSpPr txBox="1">
              <a:spLocks noChangeArrowheads="1"/>
            </p:cNvSpPr>
            <p:nvPr/>
          </p:nvSpPr>
          <p:spPr bwMode="auto">
            <a:xfrm>
              <a:off x="5288" y="3026"/>
              <a:ext cx="373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a:t>
              </a:r>
              <a:r>
                <a:rPr lang="en-US" altLang="zh-CN" b="1"/>
                <a:t>5.4  </a:t>
              </a:r>
              <a:r>
                <a:rPr lang="zh-CN" altLang="en-US" b="1"/>
                <a:t>取 样 长 度 </a:t>
              </a:r>
              <a:r>
                <a:rPr lang="en-US" altLang="zh-CN" b="1" i="1"/>
                <a:t>lr </a:t>
              </a:r>
              <a:r>
                <a:rPr lang="zh-CN" altLang="en-US" b="1"/>
                <a:t>和评定长度 </a:t>
              </a:r>
              <a:r>
                <a:rPr lang="en-US" altLang="zh-CN" b="1" i="1"/>
                <a:t>ln</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4756">
                                            <p:txEl>
                                              <p:pRg st="0" end="0"/>
                                            </p:txEl>
                                          </p:spTgt>
                                        </p:tgtEl>
                                        <p:attrNameLst>
                                          <p:attrName>style.visibility</p:attrName>
                                        </p:attrNameLst>
                                      </p:cBhvr>
                                      <p:to>
                                        <p:strVal val="visible"/>
                                      </p:to>
                                    </p:set>
                                    <p:animEffect transition="in" filter="wipe(left)">
                                      <p:cBhvr>
                                        <p:cTn id="7" dur="300"/>
                                        <p:tgtEl>
                                          <p:spTgt spid="747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4758"/>
                                        </p:tgtEl>
                                        <p:attrNameLst>
                                          <p:attrName>style.visibility</p:attrName>
                                        </p:attrNameLst>
                                      </p:cBhvr>
                                      <p:to>
                                        <p:strVal val="visible"/>
                                      </p:to>
                                    </p:set>
                                    <p:animEffect transition="in" filter="wipe(left)">
                                      <p:cBhvr>
                                        <p:cTn id="12" dur="300"/>
                                        <p:tgtEl>
                                          <p:spTgt spid="747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74769"/>
                                        </p:tgtEl>
                                        <p:attrNameLst>
                                          <p:attrName>style.visibility</p:attrName>
                                        </p:attrNameLst>
                                      </p:cBhvr>
                                      <p:to>
                                        <p:strVal val="visible"/>
                                      </p:to>
                                    </p:set>
                                    <p:anim calcmode="lin" valueType="num">
                                      <p:cBhvr additive="base">
                                        <p:cTn id="17" dur="2000" fill="hold"/>
                                        <p:tgtEl>
                                          <p:spTgt spid="74769"/>
                                        </p:tgtEl>
                                        <p:attrNameLst>
                                          <p:attrName>ppt_x</p:attrName>
                                        </p:attrNameLst>
                                      </p:cBhvr>
                                      <p:tavLst>
                                        <p:tav tm="0">
                                          <p:val>
                                            <p:strVal val="1+#ppt_w/2"/>
                                          </p:val>
                                        </p:tav>
                                        <p:tav tm="100000">
                                          <p:val>
                                            <p:strVal val="#ppt_x"/>
                                          </p:val>
                                        </p:tav>
                                      </p:tavLst>
                                    </p:anim>
                                    <p:anim calcmode="lin" valueType="num">
                                      <p:cBhvr additive="base">
                                        <p:cTn id="18" dur="2000" fill="hold"/>
                                        <p:tgtEl>
                                          <p:spTgt spid="7476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4763"/>
                                        </p:tgtEl>
                                        <p:attrNameLst>
                                          <p:attrName>style.visibility</p:attrName>
                                        </p:attrNameLst>
                                      </p:cBhvr>
                                      <p:to>
                                        <p:strVal val="visible"/>
                                      </p:to>
                                    </p:set>
                                    <p:animEffect transition="in" filter="wipe(left)">
                                      <p:cBhvr>
                                        <p:cTn id="23" dur="300"/>
                                        <p:tgtEl>
                                          <p:spTgt spid="7476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4764"/>
                                        </p:tgtEl>
                                        <p:attrNameLst>
                                          <p:attrName>style.visibility</p:attrName>
                                        </p:attrNameLst>
                                      </p:cBhvr>
                                      <p:to>
                                        <p:strVal val="visible"/>
                                      </p:to>
                                    </p:set>
                                    <p:animEffect transition="in" filter="wipe(left)">
                                      <p:cBhvr>
                                        <p:cTn id="28" dur="300"/>
                                        <p:tgtEl>
                                          <p:spTgt spid="7476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4757"/>
                                        </p:tgtEl>
                                        <p:attrNameLst>
                                          <p:attrName>style.visibility</p:attrName>
                                        </p:attrNameLst>
                                      </p:cBhvr>
                                      <p:to>
                                        <p:strVal val="visible"/>
                                      </p:to>
                                    </p:set>
                                    <p:animEffect transition="in" filter="wipe(left)">
                                      <p:cBhvr>
                                        <p:cTn id="33" dur="300"/>
                                        <p:tgtEl>
                                          <p:spTgt spid="7475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4759"/>
                                        </p:tgtEl>
                                        <p:attrNameLst>
                                          <p:attrName>style.visibility</p:attrName>
                                        </p:attrNameLst>
                                      </p:cBhvr>
                                      <p:to>
                                        <p:strVal val="visible"/>
                                      </p:to>
                                    </p:set>
                                    <p:animEffect transition="in" filter="wipe(left)">
                                      <p:cBhvr>
                                        <p:cTn id="38" dur="300"/>
                                        <p:tgtEl>
                                          <p:spTgt spid="7475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74761"/>
                                        </p:tgtEl>
                                        <p:attrNameLst>
                                          <p:attrName>style.visibility</p:attrName>
                                        </p:attrNameLst>
                                      </p:cBhvr>
                                      <p:to>
                                        <p:strVal val="visible"/>
                                      </p:to>
                                    </p:set>
                                    <p:animEffect transition="in" filter="wipe(left)">
                                      <p:cBhvr>
                                        <p:cTn id="43" dur="300"/>
                                        <p:tgtEl>
                                          <p:spTgt spid="74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uild="p" autoUpdateAnimBg="0"/>
      <p:bldP spid="74757" grpId="0" autoUpdateAnimBg="0"/>
      <p:bldP spid="74758" grpId="0" autoUpdateAnimBg="0"/>
      <p:bldP spid="74759" grpId="0" autoUpdateAnimBg="0"/>
      <p:bldP spid="74761" grpId="0" autoUpdateAnimBg="0"/>
      <p:bldP spid="74763" grpId="0" autoUpdateAnimBg="0"/>
      <p:bldP spid="7476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0FC2F74-4AAB-44AF-82D6-84E68AD9E1F9}" type="slidenum">
              <a:rPr kumimoji="0" lang="zh-CN" altLang="en-US" sz="3300" smtClean="0"/>
              <a:pPr eaLnBrk="1" hangingPunct="1"/>
              <a:t>11</a:t>
            </a:fld>
            <a:endParaRPr kumimoji="0" lang="en-US" altLang="zh-CN" sz="3300" smtClean="0"/>
          </a:p>
        </p:txBody>
      </p:sp>
      <p:sp>
        <p:nvSpPr>
          <p:cNvPr id="12291" name="矩形 2"/>
          <p:cNvSpPr>
            <a:spLocks noChangeArrowheads="1"/>
          </p:cNvSpPr>
          <p:nvPr/>
        </p:nvSpPr>
        <p:spPr bwMode="auto">
          <a:xfrm>
            <a:off x="1263120" y="473020"/>
            <a:ext cx="77152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4000" b="1" dirty="0"/>
              <a:t> 3. </a:t>
            </a:r>
            <a:r>
              <a:rPr lang="zh-CN" altLang="en-US" sz="4000" b="1" dirty="0"/>
              <a:t>轮廓滤波器        </a:t>
            </a:r>
          </a:p>
        </p:txBody>
      </p:sp>
      <p:sp>
        <p:nvSpPr>
          <p:cNvPr id="3" name="矩形 2"/>
          <p:cNvSpPr>
            <a:spLocks noChangeArrowheads="1"/>
          </p:cNvSpPr>
          <p:nvPr/>
        </p:nvSpPr>
        <p:spPr bwMode="auto">
          <a:xfrm>
            <a:off x="296863" y="1313173"/>
            <a:ext cx="145018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ts val="4800"/>
              </a:lnSpc>
            </a:pPr>
            <a:r>
              <a:rPr lang="zh-CN" altLang="en-US" sz="4000" b="1"/>
              <a:t>        </a:t>
            </a:r>
            <a:r>
              <a:rPr lang="zh-CN" altLang="en-US" sz="3600" b="1"/>
              <a:t>轮廓滤波器是指把表面轮廓</a:t>
            </a:r>
            <a:r>
              <a:rPr lang="en-US" altLang="zh-CN" sz="3600" b="1"/>
              <a:t>[</a:t>
            </a:r>
            <a:r>
              <a:rPr lang="zh-CN" altLang="en-US" sz="3600" b="1"/>
              <a:t>如图 </a:t>
            </a:r>
            <a:r>
              <a:rPr lang="en-US" altLang="zh-CN" sz="3600" b="1"/>
              <a:t>5.1 </a:t>
            </a:r>
            <a:r>
              <a:rPr lang="zh-CN" altLang="en-US" sz="3600" b="1"/>
              <a:t>所示实际表面轮廓</a:t>
            </a:r>
            <a:r>
              <a:rPr lang="en-US" altLang="zh-CN" sz="3600" b="1"/>
              <a:t>)]</a:t>
            </a:r>
            <a:r>
              <a:rPr lang="zh-CN" altLang="en-US" sz="3600" b="1"/>
              <a:t>分成长波和短波成分的滤波器</a:t>
            </a:r>
            <a:r>
              <a:rPr lang="en-US" altLang="zh-CN" sz="3600" b="1"/>
              <a:t>,</a:t>
            </a:r>
            <a:r>
              <a:rPr lang="zh-CN" altLang="en-US" sz="3600" b="1"/>
              <a:t>它们所能抑制的波长为截止波长。</a:t>
            </a:r>
          </a:p>
        </p:txBody>
      </p:sp>
      <p:sp>
        <p:nvSpPr>
          <p:cNvPr id="4" name="矩形 3"/>
          <p:cNvSpPr>
            <a:spLocks noChangeArrowheads="1"/>
          </p:cNvSpPr>
          <p:nvPr/>
        </p:nvSpPr>
        <p:spPr bwMode="auto">
          <a:xfrm>
            <a:off x="1223286" y="2500623"/>
            <a:ext cx="47736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dirty="0"/>
              <a:t>(1) </a:t>
            </a:r>
            <a:r>
              <a:rPr lang="zh-CN" altLang="en-US" sz="4000" b="1" dirty="0"/>
              <a:t>长波滤波器</a:t>
            </a:r>
          </a:p>
        </p:txBody>
      </p:sp>
      <p:sp>
        <p:nvSpPr>
          <p:cNvPr id="5" name="矩形 4"/>
          <p:cNvSpPr>
            <a:spLocks noChangeArrowheads="1"/>
          </p:cNvSpPr>
          <p:nvPr/>
        </p:nvSpPr>
        <p:spPr bwMode="auto">
          <a:xfrm>
            <a:off x="398745" y="3277479"/>
            <a:ext cx="678973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a:t>        长波滤波器 </a:t>
            </a:r>
            <a:r>
              <a:rPr lang="el-GR" altLang="zh-CN" sz="3600" b="1" i="1" dirty="0"/>
              <a:t>λ</a:t>
            </a:r>
            <a:r>
              <a:rPr lang="en-US" altLang="zh-CN" sz="3600" b="1" i="1" dirty="0"/>
              <a:t>c</a:t>
            </a:r>
            <a:r>
              <a:rPr lang="en-US" altLang="zh-CN" sz="3600" b="1" dirty="0"/>
              <a:t> </a:t>
            </a:r>
            <a:r>
              <a:rPr lang="zh-CN" altLang="en-US" sz="3600" b="1" dirty="0"/>
              <a:t>是指确定粗糙度和波纹度之间界限的滤波器。通过它把波纹度的波长成分加以抑制或排除掉（见右图）。</a:t>
            </a:r>
          </a:p>
        </p:txBody>
      </p:sp>
      <p:sp>
        <p:nvSpPr>
          <p:cNvPr id="6" name="矩形 5"/>
          <p:cNvSpPr>
            <a:spLocks noChangeArrowheads="1"/>
          </p:cNvSpPr>
          <p:nvPr/>
        </p:nvSpPr>
        <p:spPr bwMode="auto">
          <a:xfrm>
            <a:off x="1291156" y="6141589"/>
            <a:ext cx="50831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dirty="0"/>
              <a:t>(2) </a:t>
            </a:r>
            <a:r>
              <a:rPr lang="zh-CN" altLang="en-US" sz="4000" b="1" dirty="0"/>
              <a:t>短波滤波器</a:t>
            </a:r>
          </a:p>
        </p:txBody>
      </p:sp>
      <p:sp>
        <p:nvSpPr>
          <p:cNvPr id="7" name="矩形 6"/>
          <p:cNvSpPr>
            <a:spLocks noChangeArrowheads="1"/>
          </p:cNvSpPr>
          <p:nvPr/>
        </p:nvSpPr>
        <p:spPr bwMode="auto">
          <a:xfrm>
            <a:off x="328613" y="8028075"/>
            <a:ext cx="139890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dirty="0"/>
              <a:t>         短波滤波器 </a:t>
            </a:r>
            <a:r>
              <a:rPr lang="el-GR" altLang="zh-CN" sz="3600" b="1" dirty="0"/>
              <a:t>λ</a:t>
            </a:r>
            <a:r>
              <a:rPr lang="en-US" altLang="zh-CN" sz="3600" b="1" dirty="0"/>
              <a:t>s </a:t>
            </a:r>
            <a:r>
              <a:rPr lang="zh-CN" altLang="en-US" sz="3600" b="1" dirty="0"/>
              <a:t>是指确定粗糙度和比粗糙度更短的波长之间界限的滤波器。 通过它把比粗糙度更短的波长加以抑制。 短波滤波器的截止波长为</a:t>
            </a:r>
            <a:r>
              <a:rPr lang="el-GR" altLang="zh-CN" sz="3600" b="1" i="1" dirty="0"/>
              <a:t>λ</a:t>
            </a:r>
            <a:r>
              <a:rPr lang="en-US" altLang="zh-CN" sz="3600" b="1" i="1" dirty="0"/>
              <a:t>s</a:t>
            </a:r>
            <a:r>
              <a:rPr lang="zh-CN" altLang="en-US" sz="3600" b="1" dirty="0"/>
              <a:t>。 </a:t>
            </a:r>
            <a:endParaRPr lang="en-US" altLang="zh-CN" sz="3600" b="1" dirty="0"/>
          </a:p>
        </p:txBody>
      </p:sp>
      <p:sp>
        <p:nvSpPr>
          <p:cNvPr id="12" name="矩形 11"/>
          <p:cNvSpPr>
            <a:spLocks noChangeArrowheads="1"/>
          </p:cNvSpPr>
          <p:nvPr/>
        </p:nvSpPr>
        <p:spPr bwMode="auto">
          <a:xfrm>
            <a:off x="1222249" y="9844786"/>
            <a:ext cx="116965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b="1" dirty="0" smtClean="0"/>
              <a:t>取样</a:t>
            </a:r>
            <a:r>
              <a:rPr lang="zh-CN" altLang="en-US" sz="3600" b="1" dirty="0"/>
              <a:t>长度</a:t>
            </a:r>
            <a:r>
              <a:rPr lang="en-US" altLang="zh-CN" sz="3600" b="1" i="1" dirty="0" err="1"/>
              <a:t>lr</a:t>
            </a:r>
            <a:r>
              <a:rPr lang="en-US" altLang="zh-CN" sz="3600" b="1" i="1" dirty="0"/>
              <a:t> </a:t>
            </a:r>
            <a:r>
              <a:rPr lang="en-US" altLang="zh-CN" sz="3600" b="1" dirty="0"/>
              <a:t>= </a:t>
            </a:r>
            <a:r>
              <a:rPr lang="el-GR" altLang="zh-CN" sz="3600" b="1" i="1" dirty="0"/>
              <a:t>λ</a:t>
            </a:r>
            <a:r>
              <a:rPr lang="en-US" altLang="zh-CN" sz="3600" b="1" i="1" dirty="0"/>
              <a:t>c</a:t>
            </a:r>
            <a:r>
              <a:rPr lang="zh-CN" altLang="en-US" sz="3600" b="1" dirty="0"/>
              <a:t>。截止波长 </a:t>
            </a:r>
            <a:r>
              <a:rPr lang="el-GR" altLang="zh-CN" sz="3600" b="1" i="1" dirty="0"/>
              <a:t>λ</a:t>
            </a:r>
            <a:r>
              <a:rPr lang="en-US" altLang="zh-CN" sz="3600" b="1" i="1" dirty="0"/>
              <a:t>s</a:t>
            </a:r>
            <a:r>
              <a:rPr lang="en-US" altLang="zh-CN" sz="3600" b="1" dirty="0"/>
              <a:t> </a:t>
            </a:r>
            <a:r>
              <a:rPr lang="zh-CN" altLang="en-US" sz="3600" b="1" dirty="0"/>
              <a:t>和 </a:t>
            </a:r>
            <a:r>
              <a:rPr lang="el-GR" altLang="zh-CN" sz="3600" b="1" i="1" dirty="0"/>
              <a:t>λ</a:t>
            </a:r>
            <a:r>
              <a:rPr lang="en-US" altLang="zh-CN" sz="3600" b="1" i="1" dirty="0"/>
              <a:t>c</a:t>
            </a:r>
            <a:r>
              <a:rPr lang="en-US" altLang="zh-CN" sz="3600" b="1" dirty="0"/>
              <a:t> </a:t>
            </a:r>
            <a:r>
              <a:rPr lang="zh-CN" altLang="en-US" sz="3600" b="1" dirty="0"/>
              <a:t>的标准值见表</a:t>
            </a:r>
            <a:r>
              <a:rPr lang="en-US" altLang="zh-CN" sz="3600" b="1" dirty="0"/>
              <a:t>5.5</a:t>
            </a:r>
            <a:r>
              <a:rPr lang="zh-CN" altLang="en-US" sz="3600" b="1" dirty="0"/>
              <a:t>。</a:t>
            </a:r>
          </a:p>
        </p:txBody>
      </p:sp>
      <p:sp>
        <p:nvSpPr>
          <p:cNvPr id="9" name="矩形 8"/>
          <p:cNvSpPr>
            <a:spLocks noChangeArrowheads="1"/>
          </p:cNvSpPr>
          <p:nvPr/>
        </p:nvSpPr>
        <p:spPr bwMode="auto">
          <a:xfrm>
            <a:off x="419590" y="5561991"/>
            <a:ext cx="73453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t>            </a:t>
            </a:r>
            <a:r>
              <a:rPr lang="zh-CN" altLang="en-US" sz="3600" b="1" dirty="0"/>
              <a:t>长波滤波器的截止波长为</a:t>
            </a:r>
            <a:r>
              <a:rPr lang="el-GR" altLang="zh-CN" sz="3600" b="1" i="1" dirty="0"/>
              <a:t>λ</a:t>
            </a:r>
            <a:r>
              <a:rPr lang="en-US" altLang="zh-CN" sz="3600" b="1" i="1" dirty="0"/>
              <a:t>c</a:t>
            </a:r>
            <a:r>
              <a:rPr lang="zh-CN" altLang="en-US" sz="3600" b="1" dirty="0"/>
              <a:t>。</a:t>
            </a:r>
          </a:p>
        </p:txBody>
      </p:sp>
      <p:pic>
        <p:nvPicPr>
          <p:cNvPr id="12305"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949" y="3059001"/>
            <a:ext cx="7514467" cy="3865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椭圆 18"/>
          <p:cNvSpPr>
            <a:spLocks noChangeArrowheads="1"/>
          </p:cNvSpPr>
          <p:nvPr/>
        </p:nvSpPr>
        <p:spPr bwMode="auto">
          <a:xfrm>
            <a:off x="9328142" y="5585803"/>
            <a:ext cx="1058863" cy="674688"/>
          </a:xfrm>
          <a:prstGeom prst="ellipse">
            <a:avLst/>
          </a:prstGeom>
          <a:noFill/>
          <a:ln w="76200" algn="ctr">
            <a:solidFill>
              <a:srgbClr val="CC33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 name="椭圆 19"/>
          <p:cNvSpPr>
            <a:spLocks noChangeArrowheads="1"/>
          </p:cNvSpPr>
          <p:nvPr/>
        </p:nvSpPr>
        <p:spPr bwMode="auto">
          <a:xfrm>
            <a:off x="11969625" y="5561991"/>
            <a:ext cx="1058862" cy="673100"/>
          </a:xfrm>
          <a:prstGeom prst="ellipse">
            <a:avLst/>
          </a:prstGeom>
          <a:noFill/>
          <a:ln w="7620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 name="矩形 1"/>
          <p:cNvSpPr/>
          <p:nvPr/>
        </p:nvSpPr>
        <p:spPr>
          <a:xfrm>
            <a:off x="998658" y="6809426"/>
            <a:ext cx="3393387" cy="646331"/>
          </a:xfrm>
          <a:prstGeom prst="rect">
            <a:avLst/>
          </a:prstGeom>
        </p:spPr>
        <p:txBody>
          <a:bodyPr wrap="square">
            <a:spAutoFit/>
          </a:bodyPr>
          <a:lstStyle/>
          <a:p>
            <a:r>
              <a:rPr lang="zh-CN" altLang="en-US" sz="3600" b="1" dirty="0" smtClean="0"/>
              <a:t>（</a:t>
            </a:r>
            <a:r>
              <a:rPr lang="en-US" altLang="zh-CN" sz="3600" b="1" dirty="0" smtClean="0"/>
              <a:t>3</a:t>
            </a:r>
            <a:r>
              <a:rPr lang="zh-CN" altLang="en-US" sz="3600" b="1" dirty="0" smtClean="0"/>
              <a:t>）传输</a:t>
            </a:r>
            <a:r>
              <a:rPr lang="zh-CN" altLang="en-US" sz="3600" b="1" dirty="0"/>
              <a:t>带</a:t>
            </a:r>
            <a:endParaRPr lang="zh-CN" altLang="en-US" sz="3600" dirty="0"/>
          </a:p>
        </p:txBody>
      </p:sp>
      <p:sp>
        <p:nvSpPr>
          <p:cNvPr id="8" name="矩形 7"/>
          <p:cNvSpPr/>
          <p:nvPr/>
        </p:nvSpPr>
        <p:spPr>
          <a:xfrm>
            <a:off x="1302214" y="7391184"/>
            <a:ext cx="9951941" cy="646331"/>
          </a:xfrm>
          <a:prstGeom prst="rect">
            <a:avLst/>
          </a:prstGeom>
        </p:spPr>
        <p:txBody>
          <a:bodyPr wrap="square">
            <a:spAutoFit/>
          </a:bodyPr>
          <a:lstStyle/>
          <a:p>
            <a:r>
              <a:rPr lang="zh-CN" altLang="en-US" sz="3600" b="1" dirty="0"/>
              <a:t>滤波器的传输带是</a:t>
            </a:r>
            <a:r>
              <a:rPr lang="el-GR" altLang="zh-CN" sz="3600" b="1" i="1" dirty="0"/>
              <a:t>λ</a:t>
            </a:r>
            <a:r>
              <a:rPr lang="en-US" altLang="zh-CN" sz="3600" b="1" i="1" dirty="0"/>
              <a:t>s </a:t>
            </a:r>
            <a:r>
              <a:rPr lang="zh-CN" altLang="en-US" sz="3600" b="1" dirty="0"/>
              <a:t>至 </a:t>
            </a:r>
            <a:r>
              <a:rPr lang="el-GR" altLang="zh-CN" sz="3600" b="1" i="1" dirty="0"/>
              <a:t>λ</a:t>
            </a:r>
            <a:r>
              <a:rPr lang="en-US" altLang="zh-CN" sz="3600" b="1" i="1" dirty="0"/>
              <a:t>c</a:t>
            </a:r>
            <a:r>
              <a:rPr lang="en-US" altLang="zh-CN" sz="3600" b="1" dirty="0"/>
              <a:t> </a:t>
            </a:r>
            <a:r>
              <a:rPr lang="zh-CN" altLang="en-US" sz="3600" b="1" dirty="0" smtClean="0"/>
              <a:t>范围。</a:t>
            </a:r>
            <a:endParaRPr lang="zh-CN" altLang="en-US" sz="36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ipe(left)">
                                      <p:cBhvr>
                                        <p:cTn id="7" dur="2000"/>
                                        <p:tgtEl>
                                          <p:spTgt spid="122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40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12305"/>
                                        </p:tgtEl>
                                        <p:attrNameLst>
                                          <p:attrName>style.visibility</p:attrName>
                                        </p:attrNameLst>
                                      </p:cBhvr>
                                      <p:to>
                                        <p:strVal val="visible"/>
                                      </p:to>
                                    </p:set>
                                    <p:anim calcmode="lin" valueType="num">
                                      <p:cBhvr additive="base">
                                        <p:cTn id="27" dur="500" fill="hold"/>
                                        <p:tgtEl>
                                          <p:spTgt spid="12305"/>
                                        </p:tgtEl>
                                        <p:attrNameLst>
                                          <p:attrName>ppt_x</p:attrName>
                                        </p:attrNameLst>
                                      </p:cBhvr>
                                      <p:tavLst>
                                        <p:tav tm="0">
                                          <p:val>
                                            <p:strVal val="1+#ppt_w/2"/>
                                          </p:val>
                                        </p:tav>
                                        <p:tav tm="100000">
                                          <p:val>
                                            <p:strVal val="#ppt_x"/>
                                          </p:val>
                                        </p:tav>
                                      </p:tavLst>
                                    </p:anim>
                                    <p:anim calcmode="lin" valueType="num">
                                      <p:cBhvr additive="base">
                                        <p:cTn id="28" dur="500" fill="hold"/>
                                        <p:tgtEl>
                                          <p:spTgt spid="1230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1500" fill="hold"/>
                                        <p:tgtEl>
                                          <p:spTgt spid="20"/>
                                        </p:tgtEl>
                                        <p:attrNameLst>
                                          <p:attrName>ppt_w</p:attrName>
                                        </p:attrNameLst>
                                      </p:cBhvr>
                                      <p:tavLst>
                                        <p:tav tm="0">
                                          <p:val>
                                            <p:fltVal val="0"/>
                                          </p:val>
                                        </p:tav>
                                        <p:tav tm="100000">
                                          <p:val>
                                            <p:strVal val="#ppt_w"/>
                                          </p:val>
                                        </p:tav>
                                      </p:tavLst>
                                    </p:anim>
                                    <p:anim calcmode="lin" valueType="num">
                                      <p:cBhvr>
                                        <p:cTn id="39" dur="1500" fill="hold"/>
                                        <p:tgtEl>
                                          <p:spTgt spid="20"/>
                                        </p:tgtEl>
                                        <p:attrNameLst>
                                          <p:attrName>ppt_h</p:attrName>
                                        </p:attrNameLst>
                                      </p:cBhvr>
                                      <p:tavLst>
                                        <p:tav tm="0">
                                          <p:val>
                                            <p:fltVal val="0"/>
                                          </p:val>
                                        </p:tav>
                                        <p:tav tm="100000">
                                          <p:val>
                                            <p:strVal val="#ppt_h"/>
                                          </p:val>
                                        </p:tav>
                                      </p:tavLst>
                                    </p:anim>
                                    <p:anim calcmode="lin" valueType="num">
                                      <p:cBhvr>
                                        <p:cTn id="40" dur="1500" fill="hold"/>
                                        <p:tgtEl>
                                          <p:spTgt spid="20"/>
                                        </p:tgtEl>
                                        <p:attrNameLst>
                                          <p:attrName>style.rotation</p:attrName>
                                        </p:attrNameLst>
                                      </p:cBhvr>
                                      <p:tavLst>
                                        <p:tav tm="0">
                                          <p:val>
                                            <p:fltVal val="90"/>
                                          </p:val>
                                        </p:tav>
                                        <p:tav tm="100000">
                                          <p:val>
                                            <p:fltVal val="0"/>
                                          </p:val>
                                        </p:tav>
                                      </p:tavLst>
                                    </p:anim>
                                    <p:animEffect transition="in" filter="fade">
                                      <p:cBhvr>
                                        <p:cTn id="41" dur="1500"/>
                                        <p:tgtEl>
                                          <p:spTgt spid="2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45"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2000"/>
                                        <p:tgtEl>
                                          <p:spTgt spid="19"/>
                                        </p:tgtEl>
                                      </p:cBhvr>
                                    </p:animEffect>
                                    <p:anim calcmode="lin" valueType="num">
                                      <p:cBhvr>
                                        <p:cTn id="62" dur="2000" fill="hold"/>
                                        <p:tgtEl>
                                          <p:spTgt spid="19"/>
                                        </p:tgtEl>
                                        <p:attrNameLst>
                                          <p:attrName>ppt_w</p:attrName>
                                        </p:attrNameLst>
                                      </p:cBhvr>
                                      <p:tavLst>
                                        <p:tav tm="0" fmla="#ppt_w*sin(2.5*pi*$)">
                                          <p:val>
                                            <p:fltVal val="0"/>
                                          </p:val>
                                        </p:tav>
                                        <p:tav tm="100000">
                                          <p:val>
                                            <p:fltVal val="1"/>
                                          </p:val>
                                        </p:tav>
                                      </p:tavLst>
                                    </p:anim>
                                    <p:anim calcmode="lin" valueType="num">
                                      <p:cBhvr>
                                        <p:cTn id="63"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up)">
                                      <p:cBhvr>
                                        <p:cTn id="68" dur="2750"/>
                                        <p:tgtEl>
                                          <p:spTgt spid="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3" grpId="0"/>
      <p:bldP spid="4" grpId="0"/>
      <p:bldP spid="5" grpId="0"/>
      <p:bldP spid="6" grpId="0"/>
      <p:bldP spid="7" grpId="0"/>
      <p:bldP spid="12" grpId="0"/>
      <p:bldP spid="9" grpId="0"/>
      <p:bldP spid="19" grpId="0" animBg="1"/>
      <p:bldP spid="20" grpId="0" animBg="1"/>
      <p:bldP spid="2"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4" name="Text Box 10"/>
          <p:cNvSpPr txBox="1">
            <a:spLocks noChangeArrowheads="1"/>
          </p:cNvSpPr>
          <p:nvPr/>
        </p:nvSpPr>
        <p:spPr bwMode="auto">
          <a:xfrm>
            <a:off x="1465263" y="714293"/>
            <a:ext cx="42973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4000" b="1" dirty="0"/>
              <a:t>4</a:t>
            </a:r>
            <a:r>
              <a:rPr lang="zh-CN" altLang="en-US" sz="4000" b="1" dirty="0"/>
              <a:t>. </a:t>
            </a:r>
            <a:r>
              <a:rPr lang="zh-CN" altLang="en-US" sz="4000" b="1" dirty="0">
                <a:latin typeface="宋体" pitchFamily="2" charset="-122"/>
              </a:rPr>
              <a:t>中线</a:t>
            </a:r>
            <a:r>
              <a:rPr lang="zh-CN" altLang="en-US" sz="4000" b="1" dirty="0"/>
              <a:t>—</a:t>
            </a:r>
          </a:p>
        </p:txBody>
      </p:sp>
      <p:sp>
        <p:nvSpPr>
          <p:cNvPr id="52235" name="Text Box 11"/>
          <p:cNvSpPr txBox="1">
            <a:spLocks noChangeArrowheads="1"/>
          </p:cNvSpPr>
          <p:nvPr/>
        </p:nvSpPr>
        <p:spPr bwMode="auto">
          <a:xfrm>
            <a:off x="501003" y="1428668"/>
            <a:ext cx="13979525" cy="170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15000"/>
              </a:spcBef>
            </a:pPr>
            <a:r>
              <a:rPr lang="zh-CN" altLang="en-US" sz="4000" b="1" dirty="0">
                <a:latin typeface="宋体" pitchFamily="2" charset="-122"/>
              </a:rPr>
              <a:t>    中线是指具有几何轮廓形状并划分轮廓的</a:t>
            </a:r>
            <a:r>
              <a:rPr lang="zh-CN" altLang="en-US" sz="4000" b="1" dirty="0">
                <a:solidFill>
                  <a:srgbClr val="FF3300"/>
                </a:solidFill>
                <a:latin typeface="宋体" pitchFamily="2" charset="-122"/>
              </a:rPr>
              <a:t>基准线   </a:t>
            </a:r>
          </a:p>
          <a:p>
            <a:pPr eaLnBrk="1" hangingPunct="1">
              <a:lnSpc>
                <a:spcPct val="120000"/>
              </a:lnSpc>
              <a:spcBef>
                <a:spcPct val="15000"/>
              </a:spcBef>
            </a:pPr>
            <a:r>
              <a:rPr lang="zh-CN" altLang="en-US" sz="4000" b="1" dirty="0">
                <a:solidFill>
                  <a:srgbClr val="FF3300"/>
                </a:solidFill>
                <a:latin typeface="宋体" pitchFamily="2" charset="-122"/>
              </a:rPr>
              <a:t>               </a:t>
            </a:r>
            <a:r>
              <a:rPr lang="zh-CN" altLang="en-US" sz="4000" b="1" dirty="0">
                <a:latin typeface="宋体" pitchFamily="2" charset="-122"/>
              </a:rPr>
              <a:t>（</a:t>
            </a:r>
            <a:r>
              <a:rPr lang="zh-CN" altLang="en-US" sz="4000" b="1" dirty="0"/>
              <a:t>图5.4所示）</a:t>
            </a:r>
            <a:r>
              <a:rPr lang="zh-CN" altLang="en-US" sz="4000" b="1" dirty="0">
                <a:latin typeface="宋体" pitchFamily="2" charset="-122"/>
              </a:rPr>
              <a:t>。</a:t>
            </a:r>
          </a:p>
        </p:txBody>
      </p:sp>
      <p:grpSp>
        <p:nvGrpSpPr>
          <p:cNvPr id="52256" name="Group 32"/>
          <p:cNvGrpSpPr>
            <a:grpSpLocks/>
          </p:cNvGrpSpPr>
          <p:nvPr/>
        </p:nvGrpSpPr>
        <p:grpSpPr bwMode="auto">
          <a:xfrm>
            <a:off x="833438" y="3082925"/>
            <a:ext cx="13663612" cy="6992938"/>
            <a:chOff x="525" y="1870"/>
            <a:chExt cx="8607" cy="4405"/>
          </a:xfrm>
        </p:grpSpPr>
        <p:pic>
          <p:nvPicPr>
            <p:cNvPr id="1331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5" y="1870"/>
              <a:ext cx="8607" cy="3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9" name="Text Box 9"/>
            <p:cNvSpPr txBox="1">
              <a:spLocks noChangeArrowheads="1"/>
            </p:cNvSpPr>
            <p:nvPr/>
          </p:nvSpPr>
          <p:spPr bwMode="auto">
            <a:xfrm>
              <a:off x="2865" y="5872"/>
              <a:ext cx="4679"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latin typeface="宋体" pitchFamily="2" charset="-122"/>
                </a:rPr>
                <a:t>图5.4 取样长度</a:t>
              </a:r>
              <a:r>
                <a:rPr lang="en-US" altLang="zh-CN" sz="3200" b="1" i="1">
                  <a:solidFill>
                    <a:srgbClr val="CC3300"/>
                  </a:solidFill>
                </a:rPr>
                <a:t>lr</a:t>
              </a:r>
              <a:r>
                <a:rPr lang="en-US" altLang="zh-CN" sz="3200" b="1" i="1">
                  <a:solidFill>
                    <a:srgbClr val="CC3300"/>
                  </a:solidFill>
                  <a:latin typeface="宋体" pitchFamily="2" charset="-122"/>
                </a:rPr>
                <a:t> </a:t>
              </a:r>
              <a:r>
                <a:rPr lang="zh-CN" altLang="en-US" sz="3200" b="1">
                  <a:latin typeface="宋体" pitchFamily="2" charset="-122"/>
                </a:rPr>
                <a:t>和评定长度</a:t>
              </a:r>
              <a:r>
                <a:rPr lang="en-US" altLang="zh-CN" sz="3200" b="1" i="1">
                  <a:solidFill>
                    <a:srgbClr val="CC3300"/>
                  </a:solidFill>
                </a:rPr>
                <a:t>ln</a:t>
              </a:r>
            </a:p>
          </p:txBody>
        </p:sp>
        <p:sp>
          <p:nvSpPr>
            <p:cNvPr id="13320" name="Line 27"/>
            <p:cNvSpPr>
              <a:spLocks noChangeShapeType="1"/>
            </p:cNvSpPr>
            <p:nvPr/>
          </p:nvSpPr>
          <p:spPr bwMode="auto">
            <a:xfrm flipV="1">
              <a:off x="1044" y="2576"/>
              <a:ext cx="1404" cy="376"/>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1" name="Line 28"/>
            <p:cNvSpPr>
              <a:spLocks noChangeShapeType="1"/>
            </p:cNvSpPr>
            <p:nvPr/>
          </p:nvSpPr>
          <p:spPr bwMode="auto">
            <a:xfrm>
              <a:off x="2466" y="2556"/>
              <a:ext cx="1473" cy="648"/>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2" name="Line 29"/>
            <p:cNvSpPr>
              <a:spLocks noChangeShapeType="1"/>
            </p:cNvSpPr>
            <p:nvPr/>
          </p:nvSpPr>
          <p:spPr bwMode="auto">
            <a:xfrm>
              <a:off x="3960" y="3168"/>
              <a:ext cx="1440" cy="9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3" name="Line 30"/>
            <p:cNvSpPr>
              <a:spLocks noChangeShapeType="1"/>
            </p:cNvSpPr>
            <p:nvPr/>
          </p:nvSpPr>
          <p:spPr bwMode="auto">
            <a:xfrm flipV="1">
              <a:off x="5400" y="2826"/>
              <a:ext cx="1404" cy="432"/>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324" name="Line 31"/>
            <p:cNvSpPr>
              <a:spLocks noChangeShapeType="1"/>
            </p:cNvSpPr>
            <p:nvPr/>
          </p:nvSpPr>
          <p:spPr bwMode="auto">
            <a:xfrm>
              <a:off x="6786" y="2880"/>
              <a:ext cx="1494" cy="306"/>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2234">
                                            <p:txEl>
                                              <p:pRg st="0" end="0"/>
                                            </p:txEl>
                                          </p:spTgt>
                                        </p:tgtEl>
                                        <p:attrNameLst>
                                          <p:attrName>style.visibility</p:attrName>
                                        </p:attrNameLst>
                                      </p:cBhvr>
                                      <p:to>
                                        <p:strVal val="visible"/>
                                      </p:to>
                                    </p:set>
                                    <p:animEffect transition="in" filter="wipe(left)">
                                      <p:cBhvr>
                                        <p:cTn id="7" dur="300"/>
                                        <p:tgtEl>
                                          <p:spTgt spid="522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2235"/>
                                        </p:tgtEl>
                                        <p:attrNameLst>
                                          <p:attrName>style.visibility</p:attrName>
                                        </p:attrNameLst>
                                      </p:cBhvr>
                                      <p:to>
                                        <p:strVal val="visible"/>
                                      </p:to>
                                    </p:set>
                                    <p:animEffect transition="in" filter="wipe(left)">
                                      <p:cBhvr>
                                        <p:cTn id="12" dur="300"/>
                                        <p:tgtEl>
                                          <p:spTgt spid="522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2256"/>
                                        </p:tgtEl>
                                        <p:attrNameLst>
                                          <p:attrName>style.visibility</p:attrName>
                                        </p:attrNameLst>
                                      </p:cBhvr>
                                      <p:to>
                                        <p:strVal val="visible"/>
                                      </p:to>
                                    </p:set>
                                    <p:anim calcmode="lin" valueType="num">
                                      <p:cBhvr additive="base">
                                        <p:cTn id="17" dur="2000" fill="hold"/>
                                        <p:tgtEl>
                                          <p:spTgt spid="52256"/>
                                        </p:tgtEl>
                                        <p:attrNameLst>
                                          <p:attrName>ppt_x</p:attrName>
                                        </p:attrNameLst>
                                      </p:cBhvr>
                                      <p:tavLst>
                                        <p:tav tm="0">
                                          <p:val>
                                            <p:strVal val="#ppt_x"/>
                                          </p:val>
                                        </p:tav>
                                        <p:tav tm="100000">
                                          <p:val>
                                            <p:strVal val="#ppt_x"/>
                                          </p:val>
                                        </p:tav>
                                      </p:tavLst>
                                    </p:anim>
                                    <p:anim calcmode="lin" valueType="num">
                                      <p:cBhvr additive="base">
                                        <p:cTn id="18" dur="2000" fill="hold"/>
                                        <p:tgtEl>
                                          <p:spTgt spid="52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4" grpId="0" build="p" autoUpdateAnimBg="0"/>
      <p:bldP spid="5223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FA53CAD-D891-49D6-ADAD-D3AFE96AC2C6}" type="slidenum">
              <a:rPr kumimoji="0" lang="zh-CN" altLang="en-US" sz="3300" smtClean="0"/>
              <a:pPr eaLnBrk="1" hangingPunct="1"/>
              <a:t>13</a:t>
            </a:fld>
            <a:endParaRPr kumimoji="0" lang="en-US" altLang="zh-CN" sz="3300" smtClean="0"/>
          </a:p>
        </p:txBody>
      </p:sp>
      <p:sp>
        <p:nvSpPr>
          <p:cNvPr id="7176" name="Text Box 8"/>
          <p:cNvSpPr txBox="1">
            <a:spLocks noChangeArrowheads="1"/>
          </p:cNvSpPr>
          <p:nvPr/>
        </p:nvSpPr>
        <p:spPr bwMode="auto">
          <a:xfrm>
            <a:off x="904548" y="1473870"/>
            <a:ext cx="131111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在</a:t>
            </a:r>
            <a:r>
              <a:rPr lang="en-US" altLang="zh-CN" sz="4000" b="1" i="1" dirty="0"/>
              <a:t>l r </a:t>
            </a:r>
            <a:r>
              <a:rPr lang="zh-CN" altLang="en-US" sz="4000" b="1" dirty="0"/>
              <a:t>内，使轮廓上各点至该线的距离</a:t>
            </a:r>
            <a:r>
              <a:rPr lang="en-US" altLang="zh-CN" sz="4000" b="1" i="1" dirty="0" err="1">
                <a:solidFill>
                  <a:srgbClr val="FF3300"/>
                </a:solidFill>
              </a:rPr>
              <a:t>Z</a:t>
            </a:r>
            <a:r>
              <a:rPr lang="en-US" altLang="zh-CN" sz="4000" b="1" i="1" baseline="-30000" dirty="0" err="1">
                <a:solidFill>
                  <a:srgbClr val="FF3300"/>
                </a:solidFill>
              </a:rPr>
              <a:t>i</a:t>
            </a:r>
            <a:r>
              <a:rPr lang="zh-CN" altLang="en-US" sz="4000" b="1" dirty="0">
                <a:solidFill>
                  <a:srgbClr val="FF3300"/>
                </a:solidFill>
              </a:rPr>
              <a:t>平方和为最小</a:t>
            </a:r>
            <a:r>
              <a:rPr lang="zh-CN" altLang="en-US" sz="4000" b="1" dirty="0"/>
              <a:t>。</a:t>
            </a:r>
          </a:p>
          <a:p>
            <a:pPr eaLnBrk="1" hangingPunct="1">
              <a:lnSpc>
                <a:spcPct val="120000"/>
              </a:lnSpc>
            </a:pPr>
            <a:r>
              <a:rPr lang="zh-CN" altLang="en-US" sz="4000" b="1" dirty="0"/>
              <a:t>                       （见图</a:t>
            </a:r>
            <a:r>
              <a:rPr lang="en-US" altLang="zh-CN" sz="4000" b="1" dirty="0"/>
              <a:t>5.5</a:t>
            </a:r>
            <a:r>
              <a:rPr lang="zh-CN" altLang="en-US" sz="4000" b="1" dirty="0"/>
              <a:t>所示）</a:t>
            </a:r>
          </a:p>
        </p:txBody>
      </p:sp>
      <p:sp>
        <p:nvSpPr>
          <p:cNvPr id="7191" name="Text Box 23"/>
          <p:cNvSpPr txBox="1">
            <a:spLocks noChangeArrowheads="1"/>
          </p:cNvSpPr>
          <p:nvPr/>
        </p:nvSpPr>
        <p:spPr bwMode="auto">
          <a:xfrm>
            <a:off x="677863" y="650455"/>
            <a:ext cx="106791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t>（1）轮廓最小二乘中线(</a:t>
            </a:r>
            <a:r>
              <a:rPr lang="en-US" altLang="zh-CN" sz="4000" b="1" i="1"/>
              <a:t>m</a:t>
            </a:r>
            <a:r>
              <a:rPr lang="en-US" altLang="zh-CN" sz="4000" b="1"/>
              <a:t>)—</a:t>
            </a:r>
          </a:p>
        </p:txBody>
      </p:sp>
      <p:graphicFrame>
        <p:nvGraphicFramePr>
          <p:cNvPr id="7197" name="Object 29"/>
          <p:cNvGraphicFramePr>
            <a:graphicFrameLocks noChangeAspect="1"/>
          </p:cNvGraphicFramePr>
          <p:nvPr>
            <p:extLst>
              <p:ext uri="{D42A27DB-BD31-4B8C-83A1-F6EECF244321}">
                <p14:modId xmlns:p14="http://schemas.microsoft.com/office/powerpoint/2010/main" val="3077727818"/>
              </p:ext>
            </p:extLst>
          </p:nvPr>
        </p:nvGraphicFramePr>
        <p:xfrm>
          <a:off x="2265363" y="3182518"/>
          <a:ext cx="3322637" cy="1663700"/>
        </p:xfrm>
        <a:graphic>
          <a:graphicData uri="http://schemas.openxmlformats.org/presentationml/2006/ole">
            <mc:AlternateContent xmlns:mc="http://schemas.openxmlformats.org/markup-compatibility/2006">
              <mc:Choice xmlns:v="urn:schemas-microsoft-com:vml" Requires="v">
                <p:oleObj spid="_x0000_s14378" name="Equation" r:id="rId3" imgW="875920" imgH="355446" progId="Equation.3">
                  <p:embed/>
                </p:oleObj>
              </mc:Choice>
              <mc:Fallback>
                <p:oleObj name="Equation" r:id="rId3" imgW="875920" imgH="355446" progId="Equation.3">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5363" y="3182518"/>
                        <a:ext cx="3322637"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203" name="Object 35"/>
          <p:cNvGraphicFramePr>
            <a:graphicFrameLocks noChangeAspect="1"/>
          </p:cNvGraphicFramePr>
          <p:nvPr>
            <p:extLst>
              <p:ext uri="{D42A27DB-BD31-4B8C-83A1-F6EECF244321}">
                <p14:modId xmlns:p14="http://schemas.microsoft.com/office/powerpoint/2010/main" val="1863519236"/>
              </p:ext>
            </p:extLst>
          </p:nvPr>
        </p:nvGraphicFramePr>
        <p:xfrm>
          <a:off x="6138863" y="3111080"/>
          <a:ext cx="4621212" cy="2079625"/>
        </p:xfrm>
        <a:graphic>
          <a:graphicData uri="http://schemas.openxmlformats.org/presentationml/2006/ole">
            <mc:AlternateContent xmlns:mc="http://schemas.openxmlformats.org/markup-compatibility/2006">
              <mc:Choice xmlns:v="urn:schemas-microsoft-com:vml" Requires="v">
                <p:oleObj spid="_x0000_s14379" name="Equation" r:id="rId5" imgW="1218671" imgH="444307" progId="Equation.3">
                  <p:embed/>
                </p:oleObj>
              </mc:Choice>
              <mc:Fallback>
                <p:oleObj name="Equation" r:id="rId5" imgW="1218671" imgH="444307" progId="Equation.3">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38863" y="3111080"/>
                        <a:ext cx="4621212"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239" name="Group 71"/>
          <p:cNvGrpSpPr>
            <a:grpSpLocks/>
          </p:cNvGrpSpPr>
          <p:nvPr/>
        </p:nvGrpSpPr>
        <p:grpSpPr bwMode="auto">
          <a:xfrm>
            <a:off x="1760538" y="5435600"/>
            <a:ext cx="10925175" cy="5429250"/>
            <a:chOff x="1109" y="3508"/>
            <a:chExt cx="6882" cy="3420"/>
          </a:xfrm>
        </p:grpSpPr>
        <p:sp>
          <p:nvSpPr>
            <p:cNvPr id="14348" name="Text Box 17"/>
            <p:cNvSpPr txBox="1">
              <a:spLocks noChangeArrowheads="1"/>
            </p:cNvSpPr>
            <p:nvPr/>
          </p:nvSpPr>
          <p:spPr bwMode="auto">
            <a:xfrm>
              <a:off x="3160" y="6196"/>
              <a:ext cx="3168" cy="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a:latin typeface="宋体" pitchFamily="2" charset="-122"/>
                </a:rPr>
                <a:t>图5.5 最小二乘中线</a:t>
              </a:r>
            </a:p>
          </p:txBody>
        </p:sp>
        <p:sp>
          <p:nvSpPr>
            <p:cNvPr id="14349" name="Line 52"/>
            <p:cNvSpPr>
              <a:spLocks noChangeShapeType="1"/>
            </p:cNvSpPr>
            <p:nvPr/>
          </p:nvSpPr>
          <p:spPr bwMode="auto">
            <a:xfrm>
              <a:off x="3725" y="4080"/>
              <a:ext cx="0" cy="915"/>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4350" name="Group 53"/>
            <p:cNvGrpSpPr>
              <a:grpSpLocks/>
            </p:cNvGrpSpPr>
            <p:nvPr/>
          </p:nvGrpSpPr>
          <p:grpSpPr bwMode="auto">
            <a:xfrm>
              <a:off x="3725" y="3640"/>
              <a:ext cx="815" cy="958"/>
              <a:chOff x="2368" y="385"/>
              <a:chExt cx="489" cy="575"/>
            </a:xfrm>
          </p:grpSpPr>
          <p:sp>
            <p:nvSpPr>
              <p:cNvPr id="14360" name="Line 54"/>
              <p:cNvSpPr>
                <a:spLocks noChangeShapeType="1"/>
              </p:cNvSpPr>
              <p:nvPr/>
            </p:nvSpPr>
            <p:spPr bwMode="auto">
              <a:xfrm flipV="1">
                <a:off x="2368" y="695"/>
                <a:ext cx="256" cy="26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4361" name="Text Box 55"/>
              <p:cNvSpPr txBox="1">
                <a:spLocks noChangeArrowheads="1"/>
              </p:cNvSpPr>
              <p:nvPr/>
            </p:nvSpPr>
            <p:spPr bwMode="auto">
              <a:xfrm>
                <a:off x="2613" y="385"/>
                <a:ext cx="244"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z</a:t>
                </a:r>
                <a:r>
                  <a:rPr lang="en-US" altLang="zh-CN" sz="4700" i="1" baseline="-25000"/>
                  <a:t>i</a:t>
                </a:r>
              </a:p>
            </p:txBody>
          </p:sp>
        </p:grpSp>
        <p:sp>
          <p:nvSpPr>
            <p:cNvPr id="14351" name="Line 42"/>
            <p:cNvSpPr>
              <a:spLocks noChangeShapeType="1"/>
            </p:cNvSpPr>
            <p:nvPr/>
          </p:nvSpPr>
          <p:spPr bwMode="auto">
            <a:xfrm>
              <a:off x="1109" y="4942"/>
              <a:ext cx="6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p>
              <a:endParaRPr lang="zh-CN" altLang="en-US"/>
            </a:p>
          </p:txBody>
        </p:sp>
        <p:sp>
          <p:nvSpPr>
            <p:cNvPr id="14352" name="Line 43"/>
            <p:cNvSpPr>
              <a:spLocks noChangeShapeType="1"/>
            </p:cNvSpPr>
            <p:nvPr/>
          </p:nvSpPr>
          <p:spPr bwMode="auto">
            <a:xfrm>
              <a:off x="1307" y="3512"/>
              <a:ext cx="0" cy="2818"/>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p>
              <a:endParaRPr lang="zh-CN" altLang="en-US"/>
            </a:p>
          </p:txBody>
        </p:sp>
        <p:sp>
          <p:nvSpPr>
            <p:cNvPr id="14353" name="Freeform 44"/>
            <p:cNvSpPr>
              <a:spLocks/>
            </p:cNvSpPr>
            <p:nvPr/>
          </p:nvSpPr>
          <p:spPr bwMode="auto">
            <a:xfrm>
              <a:off x="1169" y="4038"/>
              <a:ext cx="6385" cy="1695"/>
            </a:xfrm>
            <a:custGeom>
              <a:avLst/>
              <a:gdLst>
                <a:gd name="T0" fmla="*/ 37978 w 3831"/>
                <a:gd name="T1" fmla="*/ 278355 h 1017"/>
                <a:gd name="T2" fmla="*/ 46333 w 3831"/>
                <a:gd name="T3" fmla="*/ 244408 h 1017"/>
                <a:gd name="T4" fmla="*/ 58772 w 3831"/>
                <a:gd name="T5" fmla="*/ 202605 h 1017"/>
                <a:gd name="T6" fmla="*/ 84063 w 3831"/>
                <a:gd name="T7" fmla="*/ 173133 h 1017"/>
                <a:gd name="T8" fmla="*/ 138603 w 3831"/>
                <a:gd name="T9" fmla="*/ 101980 h 1017"/>
                <a:gd name="T10" fmla="*/ 197662 w 3831"/>
                <a:gd name="T11" fmla="*/ 64020 h 1017"/>
                <a:gd name="T12" fmla="*/ 260478 w 3831"/>
                <a:gd name="T13" fmla="*/ 101980 h 1017"/>
                <a:gd name="T14" fmla="*/ 310895 w 3831"/>
                <a:gd name="T15" fmla="*/ 173133 h 1017"/>
                <a:gd name="T16" fmla="*/ 336228 w 3831"/>
                <a:gd name="T17" fmla="*/ 396088 h 1017"/>
                <a:gd name="T18" fmla="*/ 479105 w 3831"/>
                <a:gd name="T19" fmla="*/ 420912 h 1017"/>
                <a:gd name="T20" fmla="*/ 508578 w 3831"/>
                <a:gd name="T21" fmla="*/ 332695 h 1017"/>
                <a:gd name="T22" fmla="*/ 542092 w 3831"/>
                <a:gd name="T23" fmla="*/ 215047 h 1017"/>
                <a:gd name="T24" fmla="*/ 575555 w 3831"/>
                <a:gd name="T25" fmla="*/ 118597 h 1017"/>
                <a:gd name="T26" fmla="*/ 592105 w 3831"/>
                <a:gd name="T27" fmla="*/ 68158 h 1017"/>
                <a:gd name="T28" fmla="*/ 609083 w 3831"/>
                <a:gd name="T29" fmla="*/ 47430 h 1017"/>
                <a:gd name="T30" fmla="*/ 642838 w 3831"/>
                <a:gd name="T31" fmla="*/ 55787 h 1017"/>
                <a:gd name="T32" fmla="*/ 701520 w 3831"/>
                <a:gd name="T33" fmla="*/ 797 h 1017"/>
                <a:gd name="T34" fmla="*/ 751953 w 3831"/>
                <a:gd name="T35" fmla="*/ 89020 h 1017"/>
                <a:gd name="T36" fmla="*/ 785592 w 3831"/>
                <a:gd name="T37" fmla="*/ 210867 h 1017"/>
                <a:gd name="T38" fmla="*/ 810895 w 3831"/>
                <a:gd name="T39" fmla="*/ 387305 h 1017"/>
                <a:gd name="T40" fmla="*/ 848403 w 3831"/>
                <a:gd name="T41" fmla="*/ 412592 h 1017"/>
                <a:gd name="T42" fmla="*/ 936537 w 3831"/>
                <a:gd name="T43" fmla="*/ 454758 h 1017"/>
                <a:gd name="T44" fmla="*/ 1016588 w 3831"/>
                <a:gd name="T45" fmla="*/ 425383 h 1017"/>
                <a:gd name="T46" fmla="*/ 1054270 w 3831"/>
                <a:gd name="T47" fmla="*/ 257200 h 1017"/>
                <a:gd name="T48" fmla="*/ 1087862 w 3831"/>
                <a:gd name="T49" fmla="*/ 185570 h 1017"/>
                <a:gd name="T50" fmla="*/ 1104722 w 3831"/>
                <a:gd name="T51" fmla="*/ 148055 h 1017"/>
                <a:gd name="T52" fmla="*/ 1150717 w 3831"/>
                <a:gd name="T53" fmla="*/ 4922 h 1017"/>
                <a:gd name="T54" fmla="*/ 1256075 w 3831"/>
                <a:gd name="T55" fmla="*/ 4922 h 1017"/>
                <a:gd name="T56" fmla="*/ 1289480 w 3831"/>
                <a:gd name="T57" fmla="*/ 34397 h 1017"/>
                <a:gd name="T58" fmla="*/ 1344237 w 3831"/>
                <a:gd name="T59" fmla="*/ 93070 h 1017"/>
                <a:gd name="T60" fmla="*/ 1444987 w 3831"/>
                <a:gd name="T61" fmla="*/ 425383 h 1017"/>
                <a:gd name="T62" fmla="*/ 1528912 w 3831"/>
                <a:gd name="T63" fmla="*/ 463063 h 1017"/>
                <a:gd name="T64" fmla="*/ 1596355 w 3831"/>
                <a:gd name="T65" fmla="*/ 400208 h 1017"/>
                <a:gd name="T66" fmla="*/ 1629847 w 3831"/>
                <a:gd name="T67" fmla="*/ 236203 h 1017"/>
                <a:gd name="T68" fmla="*/ 1730325 w 3831"/>
                <a:gd name="T69" fmla="*/ 198437 h 1017"/>
                <a:gd name="T70" fmla="*/ 1760055 w 3831"/>
                <a:gd name="T71" fmla="*/ 181388 h 10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831" h="1017">
                  <a:moveTo>
                    <a:pt x="0" y="679"/>
                  </a:moveTo>
                  <a:cubicBezTo>
                    <a:pt x="42" y="665"/>
                    <a:pt x="52" y="635"/>
                    <a:pt x="83" y="606"/>
                  </a:cubicBezTo>
                  <a:cubicBezTo>
                    <a:pt x="80" y="585"/>
                    <a:pt x="68" y="563"/>
                    <a:pt x="73" y="542"/>
                  </a:cubicBezTo>
                  <a:cubicBezTo>
                    <a:pt x="75" y="532"/>
                    <a:pt x="95" y="540"/>
                    <a:pt x="101" y="532"/>
                  </a:cubicBezTo>
                  <a:cubicBezTo>
                    <a:pt x="109" y="522"/>
                    <a:pt x="106" y="508"/>
                    <a:pt x="110" y="496"/>
                  </a:cubicBezTo>
                  <a:cubicBezTo>
                    <a:pt x="115" y="478"/>
                    <a:pt x="122" y="459"/>
                    <a:pt x="128" y="441"/>
                  </a:cubicBezTo>
                  <a:cubicBezTo>
                    <a:pt x="133" y="424"/>
                    <a:pt x="154" y="418"/>
                    <a:pt x="165" y="404"/>
                  </a:cubicBezTo>
                  <a:cubicBezTo>
                    <a:pt x="172" y="395"/>
                    <a:pt x="174" y="383"/>
                    <a:pt x="183" y="377"/>
                  </a:cubicBezTo>
                  <a:cubicBezTo>
                    <a:pt x="194" y="370"/>
                    <a:pt x="208" y="371"/>
                    <a:pt x="220" y="368"/>
                  </a:cubicBezTo>
                  <a:cubicBezTo>
                    <a:pt x="244" y="295"/>
                    <a:pt x="239" y="264"/>
                    <a:pt x="302" y="222"/>
                  </a:cubicBezTo>
                  <a:cubicBezTo>
                    <a:pt x="308" y="204"/>
                    <a:pt x="302" y="173"/>
                    <a:pt x="320" y="167"/>
                  </a:cubicBezTo>
                  <a:cubicBezTo>
                    <a:pt x="359" y="155"/>
                    <a:pt x="389" y="146"/>
                    <a:pt x="430" y="139"/>
                  </a:cubicBezTo>
                  <a:cubicBezTo>
                    <a:pt x="476" y="124"/>
                    <a:pt x="503" y="81"/>
                    <a:pt x="549" y="66"/>
                  </a:cubicBezTo>
                  <a:cubicBezTo>
                    <a:pt x="556" y="118"/>
                    <a:pt x="555" y="171"/>
                    <a:pt x="567" y="222"/>
                  </a:cubicBezTo>
                  <a:cubicBezTo>
                    <a:pt x="572" y="246"/>
                    <a:pt x="606" y="269"/>
                    <a:pt x="622" y="286"/>
                  </a:cubicBezTo>
                  <a:cubicBezTo>
                    <a:pt x="640" y="341"/>
                    <a:pt x="628" y="361"/>
                    <a:pt x="677" y="377"/>
                  </a:cubicBezTo>
                  <a:cubicBezTo>
                    <a:pt x="687" y="408"/>
                    <a:pt x="700" y="419"/>
                    <a:pt x="723" y="441"/>
                  </a:cubicBezTo>
                  <a:cubicBezTo>
                    <a:pt x="726" y="581"/>
                    <a:pt x="726" y="722"/>
                    <a:pt x="732" y="862"/>
                  </a:cubicBezTo>
                  <a:cubicBezTo>
                    <a:pt x="734" y="911"/>
                    <a:pt x="761" y="948"/>
                    <a:pt x="805" y="962"/>
                  </a:cubicBezTo>
                  <a:cubicBezTo>
                    <a:pt x="1004" y="942"/>
                    <a:pt x="936" y="954"/>
                    <a:pt x="1043" y="916"/>
                  </a:cubicBezTo>
                  <a:cubicBezTo>
                    <a:pt x="1058" y="870"/>
                    <a:pt x="1073" y="825"/>
                    <a:pt x="1088" y="779"/>
                  </a:cubicBezTo>
                  <a:cubicBezTo>
                    <a:pt x="1103" y="732"/>
                    <a:pt x="1090" y="772"/>
                    <a:pt x="1107" y="724"/>
                  </a:cubicBezTo>
                  <a:cubicBezTo>
                    <a:pt x="1110" y="715"/>
                    <a:pt x="1116" y="697"/>
                    <a:pt x="1116" y="697"/>
                  </a:cubicBezTo>
                  <a:cubicBezTo>
                    <a:pt x="1126" y="624"/>
                    <a:pt x="1147" y="536"/>
                    <a:pt x="1180" y="468"/>
                  </a:cubicBezTo>
                  <a:cubicBezTo>
                    <a:pt x="1185" y="458"/>
                    <a:pt x="1194" y="451"/>
                    <a:pt x="1198" y="441"/>
                  </a:cubicBezTo>
                  <a:cubicBezTo>
                    <a:pt x="1223" y="384"/>
                    <a:pt x="1233" y="317"/>
                    <a:pt x="1253" y="258"/>
                  </a:cubicBezTo>
                  <a:cubicBezTo>
                    <a:pt x="1262" y="231"/>
                    <a:pt x="1271" y="203"/>
                    <a:pt x="1280" y="176"/>
                  </a:cubicBezTo>
                  <a:cubicBezTo>
                    <a:pt x="1283" y="167"/>
                    <a:pt x="1280" y="151"/>
                    <a:pt x="1289" y="148"/>
                  </a:cubicBezTo>
                  <a:cubicBezTo>
                    <a:pt x="1298" y="145"/>
                    <a:pt x="1308" y="142"/>
                    <a:pt x="1317" y="139"/>
                  </a:cubicBezTo>
                  <a:cubicBezTo>
                    <a:pt x="1320" y="127"/>
                    <a:pt x="1318" y="113"/>
                    <a:pt x="1326" y="103"/>
                  </a:cubicBezTo>
                  <a:cubicBezTo>
                    <a:pt x="1349" y="74"/>
                    <a:pt x="1357" y="103"/>
                    <a:pt x="1372" y="112"/>
                  </a:cubicBezTo>
                  <a:cubicBezTo>
                    <a:pt x="1380" y="117"/>
                    <a:pt x="1390" y="118"/>
                    <a:pt x="1399" y="121"/>
                  </a:cubicBezTo>
                  <a:cubicBezTo>
                    <a:pt x="1427" y="103"/>
                    <a:pt x="1454" y="94"/>
                    <a:pt x="1481" y="75"/>
                  </a:cubicBezTo>
                  <a:cubicBezTo>
                    <a:pt x="1494" y="39"/>
                    <a:pt x="1494" y="24"/>
                    <a:pt x="1527" y="2"/>
                  </a:cubicBezTo>
                  <a:cubicBezTo>
                    <a:pt x="1546" y="60"/>
                    <a:pt x="1563" y="118"/>
                    <a:pt x="1582" y="176"/>
                  </a:cubicBezTo>
                  <a:cubicBezTo>
                    <a:pt x="1588" y="194"/>
                    <a:pt x="1637" y="194"/>
                    <a:pt x="1637" y="194"/>
                  </a:cubicBezTo>
                  <a:cubicBezTo>
                    <a:pt x="1693" y="231"/>
                    <a:pt x="1675" y="294"/>
                    <a:pt x="1683" y="359"/>
                  </a:cubicBezTo>
                  <a:cubicBezTo>
                    <a:pt x="1687" y="392"/>
                    <a:pt x="1702" y="427"/>
                    <a:pt x="1710" y="459"/>
                  </a:cubicBezTo>
                  <a:cubicBezTo>
                    <a:pt x="1721" y="570"/>
                    <a:pt x="1712" y="682"/>
                    <a:pt x="1747" y="788"/>
                  </a:cubicBezTo>
                  <a:cubicBezTo>
                    <a:pt x="1753" y="806"/>
                    <a:pt x="1760" y="824"/>
                    <a:pt x="1765" y="843"/>
                  </a:cubicBezTo>
                  <a:cubicBezTo>
                    <a:pt x="1768" y="855"/>
                    <a:pt x="1764" y="872"/>
                    <a:pt x="1774" y="880"/>
                  </a:cubicBezTo>
                  <a:cubicBezTo>
                    <a:pt x="1793" y="896"/>
                    <a:pt x="1825" y="887"/>
                    <a:pt x="1847" y="898"/>
                  </a:cubicBezTo>
                  <a:cubicBezTo>
                    <a:pt x="1949" y="948"/>
                    <a:pt x="1815" y="886"/>
                    <a:pt x="1893" y="935"/>
                  </a:cubicBezTo>
                  <a:cubicBezTo>
                    <a:pt x="1936" y="962"/>
                    <a:pt x="1992" y="972"/>
                    <a:pt x="2039" y="990"/>
                  </a:cubicBezTo>
                  <a:cubicBezTo>
                    <a:pt x="2093" y="971"/>
                    <a:pt x="2057" y="944"/>
                    <a:pt x="2103" y="935"/>
                  </a:cubicBezTo>
                  <a:cubicBezTo>
                    <a:pt x="2139" y="928"/>
                    <a:pt x="2176" y="929"/>
                    <a:pt x="2213" y="926"/>
                  </a:cubicBezTo>
                  <a:cubicBezTo>
                    <a:pt x="2185" y="840"/>
                    <a:pt x="2164" y="754"/>
                    <a:pt x="2249" y="697"/>
                  </a:cubicBezTo>
                  <a:cubicBezTo>
                    <a:pt x="2266" y="652"/>
                    <a:pt x="2280" y="606"/>
                    <a:pt x="2295" y="560"/>
                  </a:cubicBezTo>
                  <a:cubicBezTo>
                    <a:pt x="2302" y="540"/>
                    <a:pt x="2316" y="524"/>
                    <a:pt x="2323" y="505"/>
                  </a:cubicBezTo>
                  <a:cubicBezTo>
                    <a:pt x="2337" y="463"/>
                    <a:pt x="2339" y="434"/>
                    <a:pt x="2368" y="404"/>
                  </a:cubicBezTo>
                  <a:cubicBezTo>
                    <a:pt x="2374" y="386"/>
                    <a:pt x="2377" y="366"/>
                    <a:pt x="2387" y="350"/>
                  </a:cubicBezTo>
                  <a:cubicBezTo>
                    <a:pt x="2393" y="341"/>
                    <a:pt x="2401" y="332"/>
                    <a:pt x="2405" y="322"/>
                  </a:cubicBezTo>
                  <a:cubicBezTo>
                    <a:pt x="2425" y="277"/>
                    <a:pt x="2424" y="228"/>
                    <a:pt x="2460" y="194"/>
                  </a:cubicBezTo>
                  <a:cubicBezTo>
                    <a:pt x="2469" y="130"/>
                    <a:pt x="2485" y="73"/>
                    <a:pt x="2505" y="11"/>
                  </a:cubicBezTo>
                  <a:cubicBezTo>
                    <a:pt x="2508" y="2"/>
                    <a:pt x="2524" y="5"/>
                    <a:pt x="2533" y="2"/>
                  </a:cubicBezTo>
                  <a:cubicBezTo>
                    <a:pt x="2600" y="5"/>
                    <a:pt x="2668" y="0"/>
                    <a:pt x="2734" y="11"/>
                  </a:cubicBezTo>
                  <a:cubicBezTo>
                    <a:pt x="2762" y="16"/>
                    <a:pt x="2745" y="55"/>
                    <a:pt x="2761" y="66"/>
                  </a:cubicBezTo>
                  <a:cubicBezTo>
                    <a:pt x="2774" y="75"/>
                    <a:pt x="2792" y="72"/>
                    <a:pt x="2807" y="75"/>
                  </a:cubicBezTo>
                  <a:cubicBezTo>
                    <a:pt x="2833" y="102"/>
                    <a:pt x="2851" y="101"/>
                    <a:pt x="2880" y="130"/>
                  </a:cubicBezTo>
                  <a:cubicBezTo>
                    <a:pt x="2890" y="162"/>
                    <a:pt x="2908" y="175"/>
                    <a:pt x="2926" y="203"/>
                  </a:cubicBezTo>
                  <a:cubicBezTo>
                    <a:pt x="2958" y="301"/>
                    <a:pt x="3019" y="288"/>
                    <a:pt x="3118" y="295"/>
                  </a:cubicBezTo>
                  <a:cubicBezTo>
                    <a:pt x="3197" y="536"/>
                    <a:pt x="3125" y="299"/>
                    <a:pt x="3145" y="926"/>
                  </a:cubicBezTo>
                  <a:cubicBezTo>
                    <a:pt x="3146" y="968"/>
                    <a:pt x="3161" y="1004"/>
                    <a:pt x="3200" y="1017"/>
                  </a:cubicBezTo>
                  <a:cubicBezTo>
                    <a:pt x="3243" y="1014"/>
                    <a:pt x="3286" y="1015"/>
                    <a:pt x="3328" y="1008"/>
                  </a:cubicBezTo>
                  <a:cubicBezTo>
                    <a:pt x="3351" y="1004"/>
                    <a:pt x="3409" y="963"/>
                    <a:pt x="3438" y="953"/>
                  </a:cubicBezTo>
                  <a:cubicBezTo>
                    <a:pt x="3448" y="923"/>
                    <a:pt x="3464" y="900"/>
                    <a:pt x="3475" y="871"/>
                  </a:cubicBezTo>
                  <a:cubicBezTo>
                    <a:pt x="3483" y="727"/>
                    <a:pt x="3483" y="709"/>
                    <a:pt x="3520" y="596"/>
                  </a:cubicBezTo>
                  <a:cubicBezTo>
                    <a:pt x="3525" y="581"/>
                    <a:pt x="3536" y="526"/>
                    <a:pt x="3548" y="514"/>
                  </a:cubicBezTo>
                  <a:cubicBezTo>
                    <a:pt x="3593" y="469"/>
                    <a:pt x="3654" y="466"/>
                    <a:pt x="3712" y="450"/>
                  </a:cubicBezTo>
                  <a:cubicBezTo>
                    <a:pt x="3731" y="445"/>
                    <a:pt x="3767" y="432"/>
                    <a:pt x="3767" y="432"/>
                  </a:cubicBezTo>
                  <a:cubicBezTo>
                    <a:pt x="3779" y="423"/>
                    <a:pt x="3791" y="412"/>
                    <a:pt x="3804" y="404"/>
                  </a:cubicBezTo>
                  <a:cubicBezTo>
                    <a:pt x="3812" y="399"/>
                    <a:pt x="3831" y="395"/>
                    <a:pt x="3831" y="395"/>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p>
              <a:endParaRPr lang="zh-CN" altLang="en-US"/>
            </a:p>
          </p:txBody>
        </p:sp>
        <p:sp>
          <p:nvSpPr>
            <p:cNvPr id="14354" name="Text Box 45"/>
            <p:cNvSpPr txBox="1">
              <a:spLocks noChangeArrowheads="1"/>
            </p:cNvSpPr>
            <p:nvPr/>
          </p:nvSpPr>
          <p:spPr bwMode="auto">
            <a:xfrm>
              <a:off x="7103" y="4892"/>
              <a:ext cx="888" cy="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300" i="1"/>
                <a:t>X</a:t>
              </a:r>
            </a:p>
          </p:txBody>
        </p:sp>
        <p:sp>
          <p:nvSpPr>
            <p:cNvPr id="14355" name="Line 48"/>
            <p:cNvSpPr>
              <a:spLocks noChangeShapeType="1"/>
            </p:cNvSpPr>
            <p:nvPr/>
          </p:nvSpPr>
          <p:spPr bwMode="auto">
            <a:xfrm flipV="1">
              <a:off x="1336" y="6022"/>
              <a:ext cx="5890" cy="14"/>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p>
              <a:endParaRPr lang="zh-CN" altLang="en-US"/>
            </a:p>
          </p:txBody>
        </p:sp>
        <p:sp>
          <p:nvSpPr>
            <p:cNvPr id="14356" name="Line 56"/>
            <p:cNvSpPr>
              <a:spLocks noChangeShapeType="1"/>
            </p:cNvSpPr>
            <p:nvPr/>
          </p:nvSpPr>
          <p:spPr bwMode="auto">
            <a:xfrm>
              <a:off x="7224" y="4903"/>
              <a:ext cx="0" cy="131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05443" tIns="352723" rIns="705443" bIns="352723">
              <a:spAutoFit/>
            </a:bodyPr>
            <a:lstStyle/>
            <a:p>
              <a:endParaRPr lang="zh-CN" altLang="en-US"/>
            </a:p>
          </p:txBody>
        </p:sp>
        <p:sp>
          <p:nvSpPr>
            <p:cNvPr id="14357" name="Text Box 63"/>
            <p:cNvSpPr txBox="1">
              <a:spLocks noChangeArrowheads="1"/>
            </p:cNvSpPr>
            <p:nvPr/>
          </p:nvSpPr>
          <p:spPr bwMode="auto">
            <a:xfrm>
              <a:off x="1151" y="3508"/>
              <a:ext cx="90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en-US" altLang="zh-CN" b="1" i="1"/>
                <a:t>Z(x)</a:t>
              </a:r>
            </a:p>
          </p:txBody>
        </p:sp>
        <p:sp>
          <p:nvSpPr>
            <p:cNvPr id="14358" name="Text Box 64"/>
            <p:cNvSpPr txBox="1">
              <a:spLocks noChangeArrowheads="1"/>
            </p:cNvSpPr>
            <p:nvPr/>
          </p:nvSpPr>
          <p:spPr bwMode="auto">
            <a:xfrm>
              <a:off x="7570" y="4753"/>
              <a:ext cx="244"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x</a:t>
              </a:r>
            </a:p>
          </p:txBody>
        </p:sp>
        <p:sp>
          <p:nvSpPr>
            <p:cNvPr id="14359" name="Text Box 69"/>
            <p:cNvSpPr txBox="1">
              <a:spLocks noChangeArrowheads="1"/>
            </p:cNvSpPr>
            <p:nvPr/>
          </p:nvSpPr>
          <p:spPr bwMode="auto">
            <a:xfrm>
              <a:off x="3116" y="5550"/>
              <a:ext cx="82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600" b="1" i="1"/>
                <a:t>lr</a:t>
              </a:r>
            </a:p>
          </p:txBody>
        </p:sp>
      </p:grpSp>
      <p:sp>
        <p:nvSpPr>
          <p:cNvPr id="7240" name="Line 72"/>
          <p:cNvSpPr>
            <a:spLocks noChangeShapeType="1"/>
          </p:cNvSpPr>
          <p:nvPr/>
        </p:nvSpPr>
        <p:spPr bwMode="auto">
          <a:xfrm>
            <a:off x="2049463" y="7723188"/>
            <a:ext cx="9412287"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41" name="Oval 73"/>
          <p:cNvSpPr>
            <a:spLocks noChangeArrowheads="1"/>
          </p:cNvSpPr>
          <p:nvPr/>
        </p:nvSpPr>
        <p:spPr bwMode="auto">
          <a:xfrm flipV="1">
            <a:off x="5738813" y="6170613"/>
            <a:ext cx="344487" cy="292100"/>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152394" tIns="76197" rIns="152394" bIns="76197" anchor="ctr"/>
          <a:lstStyle/>
          <a:p>
            <a:pPr algn="ctr" defTabSz="1524000"/>
            <a:endParaRPr lang="zh-CN" altLang="en-US" sz="2300"/>
          </a:p>
        </p:txBody>
      </p:sp>
      <p:sp>
        <p:nvSpPr>
          <p:cNvPr id="7242" name="AutoShape 74"/>
          <p:cNvSpPr>
            <a:spLocks noChangeArrowheads="1"/>
          </p:cNvSpPr>
          <p:nvPr/>
        </p:nvSpPr>
        <p:spPr bwMode="auto">
          <a:xfrm>
            <a:off x="9883775" y="5162550"/>
            <a:ext cx="2684463" cy="1646238"/>
          </a:xfrm>
          <a:prstGeom prst="wedgeRoundRectCallout">
            <a:avLst>
              <a:gd name="adj1" fmla="val -150986"/>
              <a:gd name="adj2" fmla="val 103537"/>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lstStyle/>
          <a:p>
            <a:pPr algn="ctr" defTabSz="1524000"/>
            <a:r>
              <a:rPr lang="zh-CN" altLang="en-US" sz="4700" b="1">
                <a:solidFill>
                  <a:srgbClr val="FF3300"/>
                </a:solidFill>
              </a:rPr>
              <a:t>最小二乘中线</a:t>
            </a:r>
          </a:p>
        </p:txBody>
      </p:sp>
      <p:sp>
        <p:nvSpPr>
          <p:cNvPr id="7244" name="Line 76"/>
          <p:cNvSpPr>
            <a:spLocks noChangeShapeType="1"/>
          </p:cNvSpPr>
          <p:nvPr/>
        </p:nvSpPr>
        <p:spPr bwMode="auto">
          <a:xfrm flipV="1">
            <a:off x="5926138" y="6367463"/>
            <a:ext cx="779462" cy="812800"/>
          </a:xfrm>
          <a:prstGeom prst="line">
            <a:avLst/>
          </a:prstGeom>
          <a:noFill/>
          <a:ln w="38100">
            <a:solidFill>
              <a:srgbClr val="CC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91">
                                            <p:txEl>
                                              <p:pRg st="0" end="0"/>
                                            </p:txEl>
                                          </p:spTgt>
                                        </p:tgtEl>
                                        <p:attrNameLst>
                                          <p:attrName>style.visibility</p:attrName>
                                        </p:attrNameLst>
                                      </p:cBhvr>
                                      <p:to>
                                        <p:strVal val="visible"/>
                                      </p:to>
                                    </p:set>
                                    <p:animEffect transition="in" filter="wipe(left)">
                                      <p:cBhvr>
                                        <p:cTn id="7" dur="300"/>
                                        <p:tgtEl>
                                          <p:spTgt spid="71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6"/>
                                        </p:tgtEl>
                                        <p:attrNameLst>
                                          <p:attrName>style.visibility</p:attrName>
                                        </p:attrNameLst>
                                      </p:cBhvr>
                                      <p:to>
                                        <p:strVal val="visible"/>
                                      </p:to>
                                    </p:set>
                                    <p:animEffect transition="in" filter="wipe(left)">
                                      <p:cBhvr>
                                        <p:cTn id="12" dur="300"/>
                                        <p:tgtEl>
                                          <p:spTgt spid="71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239"/>
                                        </p:tgtEl>
                                        <p:attrNameLst>
                                          <p:attrName>style.visibility</p:attrName>
                                        </p:attrNameLst>
                                      </p:cBhvr>
                                      <p:to>
                                        <p:strVal val="visible"/>
                                      </p:to>
                                    </p:set>
                                    <p:anim calcmode="lin" valueType="num">
                                      <p:cBhvr additive="base">
                                        <p:cTn id="17" dur="500" fill="hold"/>
                                        <p:tgtEl>
                                          <p:spTgt spid="7239"/>
                                        </p:tgtEl>
                                        <p:attrNameLst>
                                          <p:attrName>ppt_x</p:attrName>
                                        </p:attrNameLst>
                                      </p:cBhvr>
                                      <p:tavLst>
                                        <p:tav tm="0">
                                          <p:val>
                                            <p:strVal val="#ppt_x"/>
                                          </p:val>
                                        </p:tav>
                                        <p:tav tm="100000">
                                          <p:val>
                                            <p:strVal val="#ppt_x"/>
                                          </p:val>
                                        </p:tav>
                                      </p:tavLst>
                                    </p:anim>
                                    <p:anim calcmode="lin" valueType="num">
                                      <p:cBhvr additive="base">
                                        <p:cTn id="18" dur="500" fill="hold"/>
                                        <p:tgtEl>
                                          <p:spTgt spid="723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7240"/>
                                        </p:tgtEl>
                                        <p:attrNameLst>
                                          <p:attrName>style.visibility</p:attrName>
                                        </p:attrNameLst>
                                      </p:cBhvr>
                                      <p:to>
                                        <p:strVal val="visible"/>
                                      </p:to>
                                    </p:set>
                                    <p:anim calcmode="lin" valueType="num">
                                      <p:cBhvr>
                                        <p:cTn id="23" dur="500" fill="hold"/>
                                        <p:tgtEl>
                                          <p:spTgt spid="7240"/>
                                        </p:tgtEl>
                                        <p:attrNameLst>
                                          <p:attrName>ppt_x</p:attrName>
                                        </p:attrNameLst>
                                      </p:cBhvr>
                                      <p:tavLst>
                                        <p:tav tm="0">
                                          <p:val>
                                            <p:strVal val="#ppt_x-#ppt_w/2"/>
                                          </p:val>
                                        </p:tav>
                                        <p:tav tm="100000">
                                          <p:val>
                                            <p:strVal val="#ppt_x"/>
                                          </p:val>
                                        </p:tav>
                                      </p:tavLst>
                                    </p:anim>
                                    <p:anim calcmode="lin" valueType="num">
                                      <p:cBhvr>
                                        <p:cTn id="24" dur="500" fill="hold"/>
                                        <p:tgtEl>
                                          <p:spTgt spid="7240"/>
                                        </p:tgtEl>
                                        <p:attrNameLst>
                                          <p:attrName>ppt_y</p:attrName>
                                        </p:attrNameLst>
                                      </p:cBhvr>
                                      <p:tavLst>
                                        <p:tav tm="0">
                                          <p:val>
                                            <p:strVal val="#ppt_y"/>
                                          </p:val>
                                        </p:tav>
                                        <p:tav tm="100000">
                                          <p:val>
                                            <p:strVal val="#ppt_y"/>
                                          </p:val>
                                        </p:tav>
                                      </p:tavLst>
                                    </p:anim>
                                    <p:anim calcmode="lin" valueType="num">
                                      <p:cBhvr>
                                        <p:cTn id="25" dur="500" fill="hold"/>
                                        <p:tgtEl>
                                          <p:spTgt spid="7240"/>
                                        </p:tgtEl>
                                        <p:attrNameLst>
                                          <p:attrName>ppt_w</p:attrName>
                                        </p:attrNameLst>
                                      </p:cBhvr>
                                      <p:tavLst>
                                        <p:tav tm="0">
                                          <p:val>
                                            <p:fltVal val="0"/>
                                          </p:val>
                                        </p:tav>
                                        <p:tav tm="100000">
                                          <p:val>
                                            <p:strVal val="#ppt_w"/>
                                          </p:val>
                                        </p:tav>
                                      </p:tavLst>
                                    </p:anim>
                                    <p:anim calcmode="lin" valueType="num">
                                      <p:cBhvr>
                                        <p:cTn id="26" dur="500" fill="hold"/>
                                        <p:tgtEl>
                                          <p:spTgt spid="7240"/>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42" fill="hold" grpId="0" nodeType="clickEffect">
                                  <p:stCondLst>
                                    <p:cond delay="0"/>
                                  </p:stCondLst>
                                  <p:childTnLst>
                                    <p:set>
                                      <p:cBhvr>
                                        <p:cTn id="30" dur="1" fill="hold">
                                          <p:stCondLst>
                                            <p:cond delay="0"/>
                                          </p:stCondLst>
                                        </p:cTn>
                                        <p:tgtEl>
                                          <p:spTgt spid="7241"/>
                                        </p:tgtEl>
                                        <p:attrNameLst>
                                          <p:attrName>style.visibility</p:attrName>
                                        </p:attrNameLst>
                                      </p:cBhvr>
                                      <p:to>
                                        <p:strVal val="visible"/>
                                      </p:to>
                                    </p:set>
                                    <p:animEffect transition="in" filter="barn(outHorizontal)">
                                      <p:cBhvr>
                                        <p:cTn id="31" dur="500"/>
                                        <p:tgtEl>
                                          <p:spTgt spid="72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244"/>
                                        </p:tgtEl>
                                        <p:attrNameLst>
                                          <p:attrName>style.visibility</p:attrName>
                                        </p:attrNameLst>
                                      </p:cBhvr>
                                      <p:to>
                                        <p:strVal val="visible"/>
                                      </p:to>
                                    </p:set>
                                    <p:animEffect transition="in" filter="wipe(down)">
                                      <p:cBhvr>
                                        <p:cTn id="36" dur="500"/>
                                        <p:tgtEl>
                                          <p:spTgt spid="724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7197"/>
                                        </p:tgtEl>
                                        <p:attrNameLst>
                                          <p:attrName>style.visibility</p:attrName>
                                        </p:attrNameLst>
                                      </p:cBhvr>
                                      <p:to>
                                        <p:strVal val="visible"/>
                                      </p:to>
                                    </p:set>
                                    <p:animEffect transition="in" filter="wipe(left)">
                                      <p:cBhvr>
                                        <p:cTn id="41" dur="500"/>
                                        <p:tgtEl>
                                          <p:spTgt spid="719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7203"/>
                                        </p:tgtEl>
                                        <p:attrNameLst>
                                          <p:attrName>style.visibility</p:attrName>
                                        </p:attrNameLst>
                                      </p:cBhvr>
                                      <p:to>
                                        <p:strVal val="visible"/>
                                      </p:to>
                                    </p:set>
                                    <p:animEffect transition="in" filter="wipe(left)">
                                      <p:cBhvr>
                                        <p:cTn id="46" dur="500"/>
                                        <p:tgtEl>
                                          <p:spTgt spid="720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8" fill="hold" grpId="0" nodeType="clickEffect">
                                  <p:stCondLst>
                                    <p:cond delay="0"/>
                                  </p:stCondLst>
                                  <p:childTnLst>
                                    <p:set>
                                      <p:cBhvr>
                                        <p:cTn id="50" dur="1" fill="hold">
                                          <p:stCondLst>
                                            <p:cond delay="0"/>
                                          </p:stCondLst>
                                        </p:cTn>
                                        <p:tgtEl>
                                          <p:spTgt spid="7242"/>
                                        </p:tgtEl>
                                        <p:attrNameLst>
                                          <p:attrName>style.visibility</p:attrName>
                                        </p:attrNameLst>
                                      </p:cBhvr>
                                      <p:to>
                                        <p:strVal val="visible"/>
                                      </p:to>
                                    </p:set>
                                    <p:anim calcmode="lin" valueType="num">
                                      <p:cBhvr>
                                        <p:cTn id="51" dur="500" fill="hold"/>
                                        <p:tgtEl>
                                          <p:spTgt spid="7242"/>
                                        </p:tgtEl>
                                        <p:attrNameLst>
                                          <p:attrName>ppt_x</p:attrName>
                                        </p:attrNameLst>
                                      </p:cBhvr>
                                      <p:tavLst>
                                        <p:tav tm="0">
                                          <p:val>
                                            <p:strVal val="#ppt_x-#ppt_w/2"/>
                                          </p:val>
                                        </p:tav>
                                        <p:tav tm="100000">
                                          <p:val>
                                            <p:strVal val="#ppt_x"/>
                                          </p:val>
                                        </p:tav>
                                      </p:tavLst>
                                    </p:anim>
                                    <p:anim calcmode="lin" valueType="num">
                                      <p:cBhvr>
                                        <p:cTn id="52" dur="500" fill="hold"/>
                                        <p:tgtEl>
                                          <p:spTgt spid="7242"/>
                                        </p:tgtEl>
                                        <p:attrNameLst>
                                          <p:attrName>ppt_y</p:attrName>
                                        </p:attrNameLst>
                                      </p:cBhvr>
                                      <p:tavLst>
                                        <p:tav tm="0">
                                          <p:val>
                                            <p:strVal val="#ppt_y"/>
                                          </p:val>
                                        </p:tav>
                                        <p:tav tm="100000">
                                          <p:val>
                                            <p:strVal val="#ppt_y"/>
                                          </p:val>
                                        </p:tav>
                                      </p:tavLst>
                                    </p:anim>
                                    <p:anim calcmode="lin" valueType="num">
                                      <p:cBhvr>
                                        <p:cTn id="53" dur="500" fill="hold"/>
                                        <p:tgtEl>
                                          <p:spTgt spid="7242"/>
                                        </p:tgtEl>
                                        <p:attrNameLst>
                                          <p:attrName>ppt_w</p:attrName>
                                        </p:attrNameLst>
                                      </p:cBhvr>
                                      <p:tavLst>
                                        <p:tav tm="0">
                                          <p:val>
                                            <p:fltVal val="0"/>
                                          </p:val>
                                        </p:tav>
                                        <p:tav tm="100000">
                                          <p:val>
                                            <p:strVal val="#ppt_w"/>
                                          </p:val>
                                        </p:tav>
                                      </p:tavLst>
                                    </p:anim>
                                    <p:anim calcmode="lin" valueType="num">
                                      <p:cBhvr>
                                        <p:cTn id="54" dur="500" fill="hold"/>
                                        <p:tgtEl>
                                          <p:spTgt spid="72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utoUpdateAnimBg="0"/>
      <p:bldP spid="7191" grpId="0" build="p" autoUpdateAnimBg="0"/>
      <p:bldP spid="7240" grpId="0" animBg="1"/>
      <p:bldP spid="7241" grpId="0" animBg="1" autoUpdateAnimBg="0"/>
      <p:bldP spid="7242" grpId="0" animBg="1" autoUpdateAnimBg="0"/>
      <p:bldP spid="724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44A6C17-10AF-482B-BE0D-225F818B2ECF}" type="slidenum">
              <a:rPr kumimoji="0" lang="zh-CN" altLang="en-US" sz="3300" smtClean="0"/>
              <a:pPr eaLnBrk="1" hangingPunct="1"/>
              <a:t>14</a:t>
            </a:fld>
            <a:endParaRPr kumimoji="0" lang="en-US" altLang="zh-CN" sz="3300" smtClean="0"/>
          </a:p>
        </p:txBody>
      </p:sp>
      <p:sp>
        <p:nvSpPr>
          <p:cNvPr id="72727" name="Text Box 23"/>
          <p:cNvSpPr txBox="1">
            <a:spLocks noChangeArrowheads="1"/>
          </p:cNvSpPr>
          <p:nvPr/>
        </p:nvSpPr>
        <p:spPr bwMode="auto">
          <a:xfrm>
            <a:off x="1017660" y="989240"/>
            <a:ext cx="1006316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（2）</a:t>
            </a:r>
            <a:r>
              <a:rPr lang="zh-CN" altLang="en-US" sz="4000" b="1" dirty="0">
                <a:latin typeface="宋体" pitchFamily="2" charset="-122"/>
              </a:rPr>
              <a:t>轮廓算术平均中线</a:t>
            </a:r>
            <a:r>
              <a:rPr lang="zh-CN" altLang="en-US" sz="4000" b="1" dirty="0"/>
              <a:t>—</a:t>
            </a:r>
          </a:p>
        </p:txBody>
      </p:sp>
      <p:grpSp>
        <p:nvGrpSpPr>
          <p:cNvPr id="72732" name="Group 28"/>
          <p:cNvGrpSpPr>
            <a:grpSpLocks/>
          </p:cNvGrpSpPr>
          <p:nvPr/>
        </p:nvGrpSpPr>
        <p:grpSpPr bwMode="auto">
          <a:xfrm>
            <a:off x="1695450" y="4710113"/>
            <a:ext cx="11128375" cy="4579937"/>
            <a:chOff x="722" y="1775"/>
            <a:chExt cx="4206" cy="1731"/>
          </a:xfrm>
        </p:grpSpPr>
        <p:sp>
          <p:nvSpPr>
            <p:cNvPr id="15389" name="Line 11"/>
            <p:cNvSpPr>
              <a:spLocks noChangeShapeType="1"/>
            </p:cNvSpPr>
            <p:nvPr/>
          </p:nvSpPr>
          <p:spPr bwMode="auto">
            <a:xfrm>
              <a:off x="4397" y="2596"/>
              <a:ext cx="0" cy="85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5390" name="Line 5"/>
            <p:cNvSpPr>
              <a:spLocks noChangeShapeType="1"/>
            </p:cNvSpPr>
            <p:nvPr/>
          </p:nvSpPr>
          <p:spPr bwMode="auto">
            <a:xfrm>
              <a:off x="750" y="2673"/>
              <a:ext cx="384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5391" name="Line 6"/>
            <p:cNvSpPr>
              <a:spLocks noChangeShapeType="1"/>
            </p:cNvSpPr>
            <p:nvPr/>
          </p:nvSpPr>
          <p:spPr bwMode="auto">
            <a:xfrm>
              <a:off x="869" y="1815"/>
              <a:ext cx="0" cy="1691"/>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5392" name="Text Box 8"/>
            <p:cNvSpPr txBox="1">
              <a:spLocks noChangeArrowheads="1"/>
            </p:cNvSpPr>
            <p:nvPr/>
          </p:nvSpPr>
          <p:spPr bwMode="auto">
            <a:xfrm>
              <a:off x="4453" y="2643"/>
              <a:ext cx="47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300" i="1"/>
                <a:t>X</a:t>
              </a:r>
            </a:p>
          </p:txBody>
        </p:sp>
        <p:sp>
          <p:nvSpPr>
            <p:cNvPr id="15393" name="Text Box 9"/>
            <p:cNvSpPr txBox="1">
              <a:spLocks noChangeArrowheads="1"/>
            </p:cNvSpPr>
            <p:nvPr/>
          </p:nvSpPr>
          <p:spPr bwMode="auto">
            <a:xfrm>
              <a:off x="920" y="1775"/>
              <a:ext cx="744"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300" i="1"/>
                <a:t>Z</a:t>
              </a:r>
              <a:r>
                <a:rPr lang="en-US" altLang="zh-CN" sz="5300"/>
                <a:t>(</a:t>
              </a:r>
              <a:r>
                <a:rPr lang="en-US" altLang="zh-CN" sz="5300" i="1"/>
                <a:t>x</a:t>
              </a:r>
              <a:r>
                <a:rPr lang="en-US" altLang="zh-CN" sz="5300"/>
                <a:t>)</a:t>
              </a:r>
            </a:p>
          </p:txBody>
        </p:sp>
        <p:sp>
          <p:nvSpPr>
            <p:cNvPr id="15394" name="Line 12"/>
            <p:cNvSpPr>
              <a:spLocks noChangeShapeType="1"/>
            </p:cNvSpPr>
            <p:nvPr/>
          </p:nvSpPr>
          <p:spPr bwMode="auto">
            <a:xfrm>
              <a:off x="869" y="3339"/>
              <a:ext cx="3519"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5395" name="Text Box 13"/>
            <p:cNvSpPr txBox="1">
              <a:spLocks noChangeArrowheads="1"/>
            </p:cNvSpPr>
            <p:nvPr/>
          </p:nvSpPr>
          <p:spPr bwMode="auto">
            <a:xfrm>
              <a:off x="2129" y="2990"/>
              <a:ext cx="490"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300" i="1"/>
                <a:t>lr</a:t>
              </a:r>
            </a:p>
          </p:txBody>
        </p:sp>
        <p:sp>
          <p:nvSpPr>
            <p:cNvPr id="15396" name="Freeform 27"/>
            <p:cNvSpPr>
              <a:spLocks/>
            </p:cNvSpPr>
            <p:nvPr/>
          </p:nvSpPr>
          <p:spPr bwMode="auto">
            <a:xfrm>
              <a:off x="722" y="2213"/>
              <a:ext cx="3822" cy="996"/>
            </a:xfrm>
            <a:custGeom>
              <a:avLst/>
              <a:gdLst>
                <a:gd name="T0" fmla="*/ 101 w 3822"/>
                <a:gd name="T1" fmla="*/ 557 h 996"/>
                <a:gd name="T2" fmla="*/ 128 w 3822"/>
                <a:gd name="T3" fmla="*/ 466 h 996"/>
                <a:gd name="T4" fmla="*/ 247 w 3822"/>
                <a:gd name="T5" fmla="*/ 283 h 996"/>
                <a:gd name="T6" fmla="*/ 311 w 3822"/>
                <a:gd name="T7" fmla="*/ 246 h 996"/>
                <a:gd name="T8" fmla="*/ 467 w 3822"/>
                <a:gd name="T9" fmla="*/ 658 h 996"/>
                <a:gd name="T10" fmla="*/ 585 w 3822"/>
                <a:gd name="T11" fmla="*/ 713 h 996"/>
                <a:gd name="T12" fmla="*/ 750 w 3822"/>
                <a:gd name="T13" fmla="*/ 649 h 996"/>
                <a:gd name="T14" fmla="*/ 723 w 3822"/>
                <a:gd name="T15" fmla="*/ 512 h 996"/>
                <a:gd name="T16" fmla="*/ 768 w 3822"/>
                <a:gd name="T17" fmla="*/ 292 h 996"/>
                <a:gd name="T18" fmla="*/ 960 w 3822"/>
                <a:gd name="T19" fmla="*/ 109 h 996"/>
                <a:gd name="T20" fmla="*/ 1043 w 3822"/>
                <a:gd name="T21" fmla="*/ 384 h 996"/>
                <a:gd name="T22" fmla="*/ 1116 w 3822"/>
                <a:gd name="T23" fmla="*/ 941 h 996"/>
                <a:gd name="T24" fmla="*/ 1244 w 3822"/>
                <a:gd name="T25" fmla="*/ 758 h 996"/>
                <a:gd name="T26" fmla="*/ 1344 w 3822"/>
                <a:gd name="T27" fmla="*/ 621 h 996"/>
                <a:gd name="T28" fmla="*/ 1509 w 3822"/>
                <a:gd name="T29" fmla="*/ 438 h 996"/>
                <a:gd name="T30" fmla="*/ 1609 w 3822"/>
                <a:gd name="T31" fmla="*/ 274 h 996"/>
                <a:gd name="T32" fmla="*/ 1737 w 3822"/>
                <a:gd name="T33" fmla="*/ 0 h 996"/>
                <a:gd name="T34" fmla="*/ 1829 w 3822"/>
                <a:gd name="T35" fmla="*/ 585 h 996"/>
                <a:gd name="T36" fmla="*/ 1902 w 3822"/>
                <a:gd name="T37" fmla="*/ 676 h 996"/>
                <a:gd name="T38" fmla="*/ 2057 w 3822"/>
                <a:gd name="T39" fmla="*/ 630 h 996"/>
                <a:gd name="T40" fmla="*/ 2076 w 3822"/>
                <a:gd name="T41" fmla="*/ 475 h 996"/>
                <a:gd name="T42" fmla="*/ 2103 w 3822"/>
                <a:gd name="T43" fmla="*/ 164 h 996"/>
                <a:gd name="T44" fmla="*/ 2213 w 3822"/>
                <a:gd name="T45" fmla="*/ 329 h 996"/>
                <a:gd name="T46" fmla="*/ 2341 w 3822"/>
                <a:gd name="T47" fmla="*/ 896 h 996"/>
                <a:gd name="T48" fmla="*/ 2496 w 3822"/>
                <a:gd name="T49" fmla="*/ 996 h 996"/>
                <a:gd name="T50" fmla="*/ 2579 w 3822"/>
                <a:gd name="T51" fmla="*/ 731 h 996"/>
                <a:gd name="T52" fmla="*/ 2643 w 3822"/>
                <a:gd name="T53" fmla="*/ 594 h 996"/>
                <a:gd name="T54" fmla="*/ 2725 w 3822"/>
                <a:gd name="T55" fmla="*/ 402 h 996"/>
                <a:gd name="T56" fmla="*/ 2825 w 3822"/>
                <a:gd name="T57" fmla="*/ 201 h 996"/>
                <a:gd name="T58" fmla="*/ 2899 w 3822"/>
                <a:gd name="T59" fmla="*/ 164 h 996"/>
                <a:gd name="T60" fmla="*/ 3017 w 3822"/>
                <a:gd name="T61" fmla="*/ 201 h 996"/>
                <a:gd name="T62" fmla="*/ 3155 w 3822"/>
                <a:gd name="T63" fmla="*/ 301 h 996"/>
                <a:gd name="T64" fmla="*/ 3255 w 3822"/>
                <a:gd name="T65" fmla="*/ 932 h 996"/>
                <a:gd name="T66" fmla="*/ 3438 w 3822"/>
                <a:gd name="T67" fmla="*/ 832 h 996"/>
                <a:gd name="T68" fmla="*/ 3539 w 3822"/>
                <a:gd name="T69" fmla="*/ 630 h 996"/>
                <a:gd name="T70" fmla="*/ 3648 w 3822"/>
                <a:gd name="T71" fmla="*/ 502 h 996"/>
                <a:gd name="T72" fmla="*/ 3776 w 3822"/>
                <a:gd name="T73" fmla="*/ 274 h 9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822" h="996">
                  <a:moveTo>
                    <a:pt x="0" y="566"/>
                  </a:moveTo>
                  <a:cubicBezTo>
                    <a:pt x="34" y="563"/>
                    <a:pt x="70" y="570"/>
                    <a:pt x="101" y="557"/>
                  </a:cubicBezTo>
                  <a:cubicBezTo>
                    <a:pt x="112" y="552"/>
                    <a:pt x="106" y="533"/>
                    <a:pt x="110" y="521"/>
                  </a:cubicBezTo>
                  <a:cubicBezTo>
                    <a:pt x="115" y="503"/>
                    <a:pt x="122" y="484"/>
                    <a:pt x="128" y="466"/>
                  </a:cubicBezTo>
                  <a:cubicBezTo>
                    <a:pt x="134" y="446"/>
                    <a:pt x="195" y="409"/>
                    <a:pt x="211" y="393"/>
                  </a:cubicBezTo>
                  <a:cubicBezTo>
                    <a:pt x="223" y="356"/>
                    <a:pt x="235" y="320"/>
                    <a:pt x="247" y="283"/>
                  </a:cubicBezTo>
                  <a:cubicBezTo>
                    <a:pt x="250" y="274"/>
                    <a:pt x="266" y="277"/>
                    <a:pt x="275" y="274"/>
                  </a:cubicBezTo>
                  <a:cubicBezTo>
                    <a:pt x="296" y="209"/>
                    <a:pt x="282" y="203"/>
                    <a:pt x="311" y="246"/>
                  </a:cubicBezTo>
                  <a:cubicBezTo>
                    <a:pt x="315" y="309"/>
                    <a:pt x="285" y="415"/>
                    <a:pt x="357" y="438"/>
                  </a:cubicBezTo>
                  <a:cubicBezTo>
                    <a:pt x="381" y="511"/>
                    <a:pt x="399" y="614"/>
                    <a:pt x="467" y="658"/>
                  </a:cubicBezTo>
                  <a:cubicBezTo>
                    <a:pt x="481" y="701"/>
                    <a:pt x="506" y="717"/>
                    <a:pt x="549" y="731"/>
                  </a:cubicBezTo>
                  <a:cubicBezTo>
                    <a:pt x="561" y="725"/>
                    <a:pt x="572" y="717"/>
                    <a:pt x="585" y="713"/>
                  </a:cubicBezTo>
                  <a:cubicBezTo>
                    <a:pt x="600" y="708"/>
                    <a:pt x="616" y="710"/>
                    <a:pt x="631" y="704"/>
                  </a:cubicBezTo>
                  <a:cubicBezTo>
                    <a:pt x="673" y="688"/>
                    <a:pt x="705" y="660"/>
                    <a:pt x="750" y="649"/>
                  </a:cubicBezTo>
                  <a:cubicBezTo>
                    <a:pt x="763" y="608"/>
                    <a:pt x="745" y="579"/>
                    <a:pt x="732" y="539"/>
                  </a:cubicBezTo>
                  <a:cubicBezTo>
                    <a:pt x="729" y="530"/>
                    <a:pt x="726" y="521"/>
                    <a:pt x="723" y="512"/>
                  </a:cubicBezTo>
                  <a:cubicBezTo>
                    <a:pt x="720" y="503"/>
                    <a:pt x="713" y="484"/>
                    <a:pt x="713" y="484"/>
                  </a:cubicBezTo>
                  <a:cubicBezTo>
                    <a:pt x="717" y="429"/>
                    <a:pt x="698" y="315"/>
                    <a:pt x="768" y="292"/>
                  </a:cubicBezTo>
                  <a:cubicBezTo>
                    <a:pt x="811" y="251"/>
                    <a:pt x="865" y="257"/>
                    <a:pt x="915" y="210"/>
                  </a:cubicBezTo>
                  <a:cubicBezTo>
                    <a:pt x="929" y="169"/>
                    <a:pt x="932" y="139"/>
                    <a:pt x="960" y="109"/>
                  </a:cubicBezTo>
                  <a:cubicBezTo>
                    <a:pt x="975" y="154"/>
                    <a:pt x="979" y="197"/>
                    <a:pt x="1006" y="237"/>
                  </a:cubicBezTo>
                  <a:cubicBezTo>
                    <a:pt x="1018" y="287"/>
                    <a:pt x="1034" y="333"/>
                    <a:pt x="1043" y="384"/>
                  </a:cubicBezTo>
                  <a:cubicBezTo>
                    <a:pt x="1049" y="533"/>
                    <a:pt x="1050" y="585"/>
                    <a:pt x="1079" y="704"/>
                  </a:cubicBezTo>
                  <a:cubicBezTo>
                    <a:pt x="1082" y="779"/>
                    <a:pt x="1055" y="883"/>
                    <a:pt x="1116" y="941"/>
                  </a:cubicBezTo>
                  <a:cubicBezTo>
                    <a:pt x="1159" y="927"/>
                    <a:pt x="1189" y="920"/>
                    <a:pt x="1225" y="896"/>
                  </a:cubicBezTo>
                  <a:cubicBezTo>
                    <a:pt x="1256" y="810"/>
                    <a:pt x="1203" y="964"/>
                    <a:pt x="1244" y="758"/>
                  </a:cubicBezTo>
                  <a:cubicBezTo>
                    <a:pt x="1246" y="747"/>
                    <a:pt x="1258" y="741"/>
                    <a:pt x="1262" y="731"/>
                  </a:cubicBezTo>
                  <a:cubicBezTo>
                    <a:pt x="1292" y="662"/>
                    <a:pt x="1266" y="640"/>
                    <a:pt x="1344" y="621"/>
                  </a:cubicBezTo>
                  <a:cubicBezTo>
                    <a:pt x="1386" y="593"/>
                    <a:pt x="1402" y="580"/>
                    <a:pt x="1436" y="548"/>
                  </a:cubicBezTo>
                  <a:cubicBezTo>
                    <a:pt x="1450" y="505"/>
                    <a:pt x="1478" y="471"/>
                    <a:pt x="1509" y="438"/>
                  </a:cubicBezTo>
                  <a:cubicBezTo>
                    <a:pt x="1527" y="383"/>
                    <a:pt x="1515" y="363"/>
                    <a:pt x="1564" y="347"/>
                  </a:cubicBezTo>
                  <a:cubicBezTo>
                    <a:pt x="1574" y="317"/>
                    <a:pt x="1591" y="301"/>
                    <a:pt x="1609" y="274"/>
                  </a:cubicBezTo>
                  <a:cubicBezTo>
                    <a:pt x="1621" y="210"/>
                    <a:pt x="1635" y="173"/>
                    <a:pt x="1683" y="128"/>
                  </a:cubicBezTo>
                  <a:cubicBezTo>
                    <a:pt x="1700" y="74"/>
                    <a:pt x="1680" y="19"/>
                    <a:pt x="1737" y="0"/>
                  </a:cubicBezTo>
                  <a:cubicBezTo>
                    <a:pt x="1748" y="73"/>
                    <a:pt x="1750" y="116"/>
                    <a:pt x="1811" y="155"/>
                  </a:cubicBezTo>
                  <a:cubicBezTo>
                    <a:pt x="1864" y="313"/>
                    <a:pt x="1801" y="117"/>
                    <a:pt x="1829" y="585"/>
                  </a:cubicBezTo>
                  <a:cubicBezTo>
                    <a:pt x="1830" y="604"/>
                    <a:pt x="1841" y="622"/>
                    <a:pt x="1847" y="640"/>
                  </a:cubicBezTo>
                  <a:cubicBezTo>
                    <a:pt x="1854" y="661"/>
                    <a:pt x="1902" y="676"/>
                    <a:pt x="1902" y="676"/>
                  </a:cubicBezTo>
                  <a:cubicBezTo>
                    <a:pt x="1951" y="668"/>
                    <a:pt x="1947" y="672"/>
                    <a:pt x="1984" y="658"/>
                  </a:cubicBezTo>
                  <a:cubicBezTo>
                    <a:pt x="2008" y="649"/>
                    <a:pt x="2057" y="630"/>
                    <a:pt x="2057" y="630"/>
                  </a:cubicBezTo>
                  <a:cubicBezTo>
                    <a:pt x="2104" y="585"/>
                    <a:pt x="2061" y="639"/>
                    <a:pt x="2057" y="594"/>
                  </a:cubicBezTo>
                  <a:cubicBezTo>
                    <a:pt x="2053" y="539"/>
                    <a:pt x="2062" y="517"/>
                    <a:pt x="2076" y="475"/>
                  </a:cubicBezTo>
                  <a:cubicBezTo>
                    <a:pt x="2079" y="390"/>
                    <a:pt x="2078" y="304"/>
                    <a:pt x="2085" y="219"/>
                  </a:cubicBezTo>
                  <a:cubicBezTo>
                    <a:pt x="2087" y="200"/>
                    <a:pt x="2103" y="164"/>
                    <a:pt x="2103" y="164"/>
                  </a:cubicBezTo>
                  <a:cubicBezTo>
                    <a:pt x="2154" y="180"/>
                    <a:pt x="2143" y="211"/>
                    <a:pt x="2158" y="256"/>
                  </a:cubicBezTo>
                  <a:cubicBezTo>
                    <a:pt x="2167" y="285"/>
                    <a:pt x="2200" y="302"/>
                    <a:pt x="2213" y="329"/>
                  </a:cubicBezTo>
                  <a:cubicBezTo>
                    <a:pt x="2239" y="382"/>
                    <a:pt x="2253" y="444"/>
                    <a:pt x="2286" y="493"/>
                  </a:cubicBezTo>
                  <a:cubicBezTo>
                    <a:pt x="2286" y="494"/>
                    <a:pt x="2257" y="822"/>
                    <a:pt x="2341" y="896"/>
                  </a:cubicBezTo>
                  <a:cubicBezTo>
                    <a:pt x="2366" y="918"/>
                    <a:pt x="2396" y="932"/>
                    <a:pt x="2423" y="950"/>
                  </a:cubicBezTo>
                  <a:cubicBezTo>
                    <a:pt x="2450" y="968"/>
                    <a:pt x="2464" y="985"/>
                    <a:pt x="2496" y="996"/>
                  </a:cubicBezTo>
                  <a:cubicBezTo>
                    <a:pt x="2506" y="957"/>
                    <a:pt x="2520" y="947"/>
                    <a:pt x="2542" y="914"/>
                  </a:cubicBezTo>
                  <a:cubicBezTo>
                    <a:pt x="2547" y="845"/>
                    <a:pt x="2529" y="778"/>
                    <a:pt x="2579" y="731"/>
                  </a:cubicBezTo>
                  <a:cubicBezTo>
                    <a:pt x="2594" y="687"/>
                    <a:pt x="2600" y="656"/>
                    <a:pt x="2633" y="621"/>
                  </a:cubicBezTo>
                  <a:cubicBezTo>
                    <a:pt x="2636" y="612"/>
                    <a:pt x="2639" y="603"/>
                    <a:pt x="2643" y="594"/>
                  </a:cubicBezTo>
                  <a:cubicBezTo>
                    <a:pt x="2648" y="584"/>
                    <a:pt x="2657" y="576"/>
                    <a:pt x="2661" y="566"/>
                  </a:cubicBezTo>
                  <a:cubicBezTo>
                    <a:pt x="2685" y="511"/>
                    <a:pt x="2691" y="453"/>
                    <a:pt x="2725" y="402"/>
                  </a:cubicBezTo>
                  <a:cubicBezTo>
                    <a:pt x="2739" y="358"/>
                    <a:pt x="2746" y="307"/>
                    <a:pt x="2780" y="274"/>
                  </a:cubicBezTo>
                  <a:cubicBezTo>
                    <a:pt x="2806" y="194"/>
                    <a:pt x="2779" y="238"/>
                    <a:pt x="2825" y="201"/>
                  </a:cubicBezTo>
                  <a:cubicBezTo>
                    <a:pt x="2832" y="195"/>
                    <a:pt x="2836" y="186"/>
                    <a:pt x="2844" y="182"/>
                  </a:cubicBezTo>
                  <a:cubicBezTo>
                    <a:pt x="2861" y="173"/>
                    <a:pt x="2899" y="164"/>
                    <a:pt x="2899" y="164"/>
                  </a:cubicBezTo>
                  <a:cubicBezTo>
                    <a:pt x="2935" y="167"/>
                    <a:pt x="2973" y="162"/>
                    <a:pt x="3008" y="173"/>
                  </a:cubicBezTo>
                  <a:cubicBezTo>
                    <a:pt x="3017" y="176"/>
                    <a:pt x="3014" y="192"/>
                    <a:pt x="3017" y="201"/>
                  </a:cubicBezTo>
                  <a:cubicBezTo>
                    <a:pt x="3032" y="244"/>
                    <a:pt x="3045" y="284"/>
                    <a:pt x="3054" y="329"/>
                  </a:cubicBezTo>
                  <a:cubicBezTo>
                    <a:pt x="3124" y="305"/>
                    <a:pt x="3090" y="314"/>
                    <a:pt x="3155" y="301"/>
                  </a:cubicBezTo>
                  <a:cubicBezTo>
                    <a:pt x="3225" y="196"/>
                    <a:pt x="3174" y="262"/>
                    <a:pt x="3182" y="557"/>
                  </a:cubicBezTo>
                  <a:cubicBezTo>
                    <a:pt x="3192" y="904"/>
                    <a:pt x="3083" y="889"/>
                    <a:pt x="3255" y="932"/>
                  </a:cubicBezTo>
                  <a:cubicBezTo>
                    <a:pt x="3292" y="929"/>
                    <a:pt x="3329" y="930"/>
                    <a:pt x="3365" y="923"/>
                  </a:cubicBezTo>
                  <a:cubicBezTo>
                    <a:pt x="3384" y="919"/>
                    <a:pt x="3425" y="851"/>
                    <a:pt x="3438" y="832"/>
                  </a:cubicBezTo>
                  <a:cubicBezTo>
                    <a:pt x="3452" y="788"/>
                    <a:pt x="3459" y="758"/>
                    <a:pt x="3484" y="722"/>
                  </a:cubicBezTo>
                  <a:cubicBezTo>
                    <a:pt x="3502" y="666"/>
                    <a:pt x="3490" y="648"/>
                    <a:pt x="3539" y="630"/>
                  </a:cubicBezTo>
                  <a:cubicBezTo>
                    <a:pt x="3552" y="591"/>
                    <a:pt x="3586" y="579"/>
                    <a:pt x="3612" y="548"/>
                  </a:cubicBezTo>
                  <a:cubicBezTo>
                    <a:pt x="3675" y="471"/>
                    <a:pt x="3590" y="563"/>
                    <a:pt x="3648" y="502"/>
                  </a:cubicBezTo>
                  <a:cubicBezTo>
                    <a:pt x="3656" y="454"/>
                    <a:pt x="3660" y="410"/>
                    <a:pt x="3694" y="374"/>
                  </a:cubicBezTo>
                  <a:cubicBezTo>
                    <a:pt x="3707" y="335"/>
                    <a:pt x="3741" y="297"/>
                    <a:pt x="3776" y="274"/>
                  </a:cubicBezTo>
                  <a:cubicBezTo>
                    <a:pt x="3786" y="243"/>
                    <a:pt x="3793" y="233"/>
                    <a:pt x="3822" y="219"/>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grpSp>
      <p:sp>
        <p:nvSpPr>
          <p:cNvPr id="72733" name="Line 29"/>
          <p:cNvSpPr>
            <a:spLocks noChangeShapeType="1"/>
          </p:cNvSpPr>
          <p:nvPr/>
        </p:nvSpPr>
        <p:spPr bwMode="auto">
          <a:xfrm>
            <a:off x="2082800" y="7081838"/>
            <a:ext cx="9410700"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2736" name="Group 32"/>
          <p:cNvGrpSpPr>
            <a:grpSpLocks/>
          </p:cNvGrpSpPr>
          <p:nvPr/>
        </p:nvGrpSpPr>
        <p:grpSpPr bwMode="auto">
          <a:xfrm>
            <a:off x="2400300" y="5710238"/>
            <a:ext cx="1477963" cy="1149350"/>
            <a:chOff x="1006" y="2108"/>
            <a:chExt cx="559" cy="434"/>
          </a:xfrm>
        </p:grpSpPr>
        <p:sp>
          <p:nvSpPr>
            <p:cNvPr id="15387" name="Line 30"/>
            <p:cNvSpPr>
              <a:spLocks noChangeShapeType="1"/>
            </p:cNvSpPr>
            <p:nvPr/>
          </p:nvSpPr>
          <p:spPr bwMode="auto">
            <a:xfrm flipV="1">
              <a:off x="1006" y="2331"/>
              <a:ext cx="247" cy="2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5388" name="Text Box 31"/>
            <p:cNvSpPr txBox="1">
              <a:spLocks noChangeArrowheads="1"/>
            </p:cNvSpPr>
            <p:nvPr/>
          </p:nvSpPr>
          <p:spPr bwMode="auto">
            <a:xfrm>
              <a:off x="1268" y="2108"/>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i="1"/>
                <a:t>F</a:t>
              </a:r>
              <a:r>
                <a:rPr lang="en-US" altLang="zh-CN" sz="4000" baseline="-25000"/>
                <a:t>1</a:t>
              </a:r>
            </a:p>
          </p:txBody>
        </p:sp>
      </p:grpSp>
      <p:grpSp>
        <p:nvGrpSpPr>
          <p:cNvPr id="72738" name="Group 34"/>
          <p:cNvGrpSpPr>
            <a:grpSpLocks/>
          </p:cNvGrpSpPr>
          <p:nvPr/>
        </p:nvGrpSpPr>
        <p:grpSpPr bwMode="auto">
          <a:xfrm>
            <a:off x="7358063" y="5662613"/>
            <a:ext cx="1404937" cy="1149350"/>
            <a:chOff x="1006" y="2108"/>
            <a:chExt cx="531" cy="434"/>
          </a:xfrm>
        </p:grpSpPr>
        <p:sp>
          <p:nvSpPr>
            <p:cNvPr id="15385" name="Line 35"/>
            <p:cNvSpPr>
              <a:spLocks noChangeShapeType="1"/>
            </p:cNvSpPr>
            <p:nvPr/>
          </p:nvSpPr>
          <p:spPr bwMode="auto">
            <a:xfrm flipV="1">
              <a:off x="1006" y="2331"/>
              <a:ext cx="247" cy="2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5386" name="Text Box 36"/>
            <p:cNvSpPr txBox="1">
              <a:spLocks noChangeArrowheads="1"/>
            </p:cNvSpPr>
            <p:nvPr/>
          </p:nvSpPr>
          <p:spPr bwMode="auto">
            <a:xfrm>
              <a:off x="1268" y="2108"/>
              <a:ext cx="26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i="1"/>
                <a:t>F</a:t>
              </a:r>
              <a:r>
                <a:rPr lang="en-US" altLang="zh-CN" sz="4000" i="1" baseline="-25000"/>
                <a:t>i</a:t>
              </a:r>
            </a:p>
          </p:txBody>
        </p:sp>
      </p:grpSp>
      <p:grpSp>
        <p:nvGrpSpPr>
          <p:cNvPr id="72741" name="Group 37"/>
          <p:cNvGrpSpPr>
            <a:grpSpLocks/>
          </p:cNvGrpSpPr>
          <p:nvPr/>
        </p:nvGrpSpPr>
        <p:grpSpPr bwMode="auto">
          <a:xfrm>
            <a:off x="4143375" y="5538788"/>
            <a:ext cx="1479550" cy="1147762"/>
            <a:chOff x="1006" y="2108"/>
            <a:chExt cx="559" cy="434"/>
          </a:xfrm>
        </p:grpSpPr>
        <p:sp>
          <p:nvSpPr>
            <p:cNvPr id="15383" name="Line 38"/>
            <p:cNvSpPr>
              <a:spLocks noChangeShapeType="1"/>
            </p:cNvSpPr>
            <p:nvPr/>
          </p:nvSpPr>
          <p:spPr bwMode="auto">
            <a:xfrm flipV="1">
              <a:off x="1006" y="2331"/>
              <a:ext cx="247" cy="2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5384" name="Text Box 39"/>
            <p:cNvSpPr txBox="1">
              <a:spLocks noChangeArrowheads="1"/>
            </p:cNvSpPr>
            <p:nvPr/>
          </p:nvSpPr>
          <p:spPr bwMode="auto">
            <a:xfrm>
              <a:off x="1268" y="2108"/>
              <a:ext cx="29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i="1"/>
                <a:t>F</a:t>
              </a:r>
              <a:r>
                <a:rPr lang="en-US" altLang="zh-CN" sz="4000" baseline="-25000"/>
                <a:t>2</a:t>
              </a:r>
            </a:p>
          </p:txBody>
        </p:sp>
      </p:grpSp>
      <p:graphicFrame>
        <p:nvGraphicFramePr>
          <p:cNvPr id="72744" name="Object 40"/>
          <p:cNvGraphicFramePr>
            <a:graphicFrameLocks noChangeAspect="1"/>
          </p:cNvGraphicFramePr>
          <p:nvPr>
            <p:extLst>
              <p:ext uri="{D42A27DB-BD31-4B8C-83A1-F6EECF244321}">
                <p14:modId xmlns:p14="http://schemas.microsoft.com/office/powerpoint/2010/main" val="1073980043"/>
              </p:ext>
            </p:extLst>
          </p:nvPr>
        </p:nvGraphicFramePr>
        <p:xfrm>
          <a:off x="1314450" y="2947568"/>
          <a:ext cx="6096000" cy="1428750"/>
        </p:xfrm>
        <a:graphic>
          <a:graphicData uri="http://schemas.openxmlformats.org/presentationml/2006/ole">
            <mc:AlternateContent xmlns:mc="http://schemas.openxmlformats.org/markup-compatibility/2006">
              <mc:Choice xmlns:v="urn:schemas-microsoft-com:vml" Requires="v">
                <p:oleObj spid="_x0000_s15413" name="公式" r:id="rId3" imgW="2019300" imgH="431800" progId="Equation.3">
                  <p:embed/>
                </p:oleObj>
              </mc:Choice>
              <mc:Fallback>
                <p:oleObj name="公式" r:id="rId3" imgW="2019300" imgH="431800" progId="Equation.3">
                  <p:embed/>
                  <p:pic>
                    <p:nvPicPr>
                      <p:cNvPr id="0"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450" y="2947568"/>
                        <a:ext cx="6096000" cy="142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2745" name="Object 41"/>
          <p:cNvGraphicFramePr>
            <a:graphicFrameLocks noChangeAspect="1"/>
          </p:cNvGraphicFramePr>
          <p:nvPr>
            <p:extLst>
              <p:ext uri="{D42A27DB-BD31-4B8C-83A1-F6EECF244321}">
                <p14:modId xmlns:p14="http://schemas.microsoft.com/office/powerpoint/2010/main" val="2199168211"/>
              </p:ext>
            </p:extLst>
          </p:nvPr>
        </p:nvGraphicFramePr>
        <p:xfrm>
          <a:off x="7510463" y="2969793"/>
          <a:ext cx="5099050" cy="1565275"/>
        </p:xfrm>
        <a:graphic>
          <a:graphicData uri="http://schemas.openxmlformats.org/presentationml/2006/ole">
            <mc:AlternateContent xmlns:mc="http://schemas.openxmlformats.org/markup-compatibility/2006">
              <mc:Choice xmlns:v="urn:schemas-microsoft-com:vml" Requires="v">
                <p:oleObj spid="_x0000_s15414" name="公式" r:id="rId5" imgW="1574800" imgH="431800" progId="Equation.3">
                  <p:embed/>
                </p:oleObj>
              </mc:Choice>
              <mc:Fallback>
                <p:oleObj name="公式" r:id="rId5" imgW="1574800" imgH="431800" progId="Equation.3">
                  <p:embed/>
                  <p:pic>
                    <p:nvPicPr>
                      <p:cNvPr id="0"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0463" y="2969793"/>
                        <a:ext cx="5099050" cy="156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2749" name="Group 45"/>
          <p:cNvGrpSpPr>
            <a:grpSpLocks/>
          </p:cNvGrpSpPr>
          <p:nvPr/>
        </p:nvGrpSpPr>
        <p:grpSpPr bwMode="auto">
          <a:xfrm>
            <a:off x="2103438" y="7499350"/>
            <a:ext cx="1092200" cy="1158875"/>
            <a:chOff x="876" y="3045"/>
            <a:chExt cx="413" cy="438"/>
          </a:xfrm>
        </p:grpSpPr>
        <p:sp>
          <p:nvSpPr>
            <p:cNvPr id="15381" name="Line 42"/>
            <p:cNvSpPr>
              <a:spLocks noChangeShapeType="1"/>
            </p:cNvSpPr>
            <p:nvPr/>
          </p:nvSpPr>
          <p:spPr bwMode="auto">
            <a:xfrm flipH="1">
              <a:off x="1115" y="3045"/>
              <a:ext cx="174" cy="21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5382" name="Text Box 44"/>
            <p:cNvSpPr txBox="1">
              <a:spLocks noChangeArrowheads="1"/>
            </p:cNvSpPr>
            <p:nvPr/>
          </p:nvSpPr>
          <p:spPr bwMode="auto">
            <a:xfrm>
              <a:off x="876" y="3155"/>
              <a:ext cx="303"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S</a:t>
              </a:r>
              <a:r>
                <a:rPr lang="en-US" altLang="zh-CN" sz="4700" baseline="-25000"/>
                <a:t>1</a:t>
              </a:r>
            </a:p>
          </p:txBody>
        </p:sp>
      </p:grpSp>
      <p:grpSp>
        <p:nvGrpSpPr>
          <p:cNvPr id="72750" name="Group 46"/>
          <p:cNvGrpSpPr>
            <a:grpSpLocks/>
          </p:cNvGrpSpPr>
          <p:nvPr/>
        </p:nvGrpSpPr>
        <p:grpSpPr bwMode="auto">
          <a:xfrm>
            <a:off x="3675063" y="7329488"/>
            <a:ext cx="1092200" cy="1160462"/>
            <a:chOff x="876" y="3045"/>
            <a:chExt cx="413" cy="438"/>
          </a:xfrm>
        </p:grpSpPr>
        <p:sp>
          <p:nvSpPr>
            <p:cNvPr id="15379" name="Line 47"/>
            <p:cNvSpPr>
              <a:spLocks noChangeShapeType="1"/>
            </p:cNvSpPr>
            <p:nvPr/>
          </p:nvSpPr>
          <p:spPr bwMode="auto">
            <a:xfrm flipH="1">
              <a:off x="1115" y="3045"/>
              <a:ext cx="174" cy="21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5380" name="Text Box 48"/>
            <p:cNvSpPr txBox="1">
              <a:spLocks noChangeArrowheads="1"/>
            </p:cNvSpPr>
            <p:nvPr/>
          </p:nvSpPr>
          <p:spPr bwMode="auto">
            <a:xfrm>
              <a:off x="876" y="3155"/>
              <a:ext cx="303"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S</a:t>
              </a:r>
              <a:r>
                <a:rPr lang="en-US" altLang="zh-CN" sz="4700" baseline="-25000"/>
                <a:t>2</a:t>
              </a:r>
            </a:p>
          </p:txBody>
        </p:sp>
      </p:grpSp>
      <p:grpSp>
        <p:nvGrpSpPr>
          <p:cNvPr id="72753" name="Group 49"/>
          <p:cNvGrpSpPr>
            <a:grpSpLocks/>
          </p:cNvGrpSpPr>
          <p:nvPr/>
        </p:nvGrpSpPr>
        <p:grpSpPr bwMode="auto">
          <a:xfrm>
            <a:off x="6942138" y="7380288"/>
            <a:ext cx="1093787" cy="1158875"/>
            <a:chOff x="876" y="3045"/>
            <a:chExt cx="413" cy="438"/>
          </a:xfrm>
        </p:grpSpPr>
        <p:sp>
          <p:nvSpPr>
            <p:cNvPr id="15377" name="Line 50"/>
            <p:cNvSpPr>
              <a:spLocks noChangeShapeType="1"/>
            </p:cNvSpPr>
            <p:nvPr/>
          </p:nvSpPr>
          <p:spPr bwMode="auto">
            <a:xfrm flipH="1">
              <a:off x="1115" y="3045"/>
              <a:ext cx="174" cy="21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5378" name="Text Box 51"/>
            <p:cNvSpPr txBox="1">
              <a:spLocks noChangeArrowheads="1"/>
            </p:cNvSpPr>
            <p:nvPr/>
          </p:nvSpPr>
          <p:spPr bwMode="auto">
            <a:xfrm>
              <a:off x="876" y="3155"/>
              <a:ext cx="269"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S</a:t>
              </a:r>
              <a:r>
                <a:rPr lang="en-US" altLang="zh-CN" sz="4700" i="1" baseline="-25000"/>
                <a:t>j</a:t>
              </a:r>
            </a:p>
          </p:txBody>
        </p:sp>
      </p:grpSp>
      <p:sp>
        <p:nvSpPr>
          <p:cNvPr id="72756" name="AutoShape 52"/>
          <p:cNvSpPr>
            <a:spLocks noChangeArrowheads="1"/>
          </p:cNvSpPr>
          <p:nvPr/>
        </p:nvSpPr>
        <p:spPr bwMode="auto">
          <a:xfrm>
            <a:off x="10379075" y="4673600"/>
            <a:ext cx="2832100" cy="1473200"/>
          </a:xfrm>
          <a:prstGeom prst="wedgeRoundRectCallout">
            <a:avLst>
              <a:gd name="adj1" fmla="val -130046"/>
              <a:gd name="adj2" fmla="val 109157"/>
              <a:gd name="adj3" fmla="val 16667"/>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lstStyle/>
          <a:p>
            <a:pPr algn="ctr" defTabSz="1524000"/>
            <a:r>
              <a:rPr lang="zh-CN" altLang="en-US" sz="4000" b="1">
                <a:solidFill>
                  <a:srgbClr val="FF3300"/>
                </a:solidFill>
              </a:rPr>
              <a:t>算术平均</a:t>
            </a:r>
          </a:p>
          <a:p>
            <a:pPr algn="ctr" defTabSz="1524000"/>
            <a:r>
              <a:rPr lang="zh-CN" altLang="en-US" sz="4000" b="1">
                <a:solidFill>
                  <a:srgbClr val="FF3300"/>
                </a:solidFill>
              </a:rPr>
              <a:t>中线</a:t>
            </a:r>
          </a:p>
        </p:txBody>
      </p:sp>
      <p:sp>
        <p:nvSpPr>
          <p:cNvPr id="72757" name="Text Box 53"/>
          <p:cNvSpPr txBox="1">
            <a:spLocks noChangeArrowheads="1"/>
          </p:cNvSpPr>
          <p:nvPr/>
        </p:nvSpPr>
        <p:spPr bwMode="auto">
          <a:xfrm>
            <a:off x="335383" y="1620883"/>
            <a:ext cx="137969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在取样长度</a:t>
            </a:r>
            <a:r>
              <a:rPr lang="en-US" altLang="zh-CN" sz="4000" b="1" i="1" dirty="0"/>
              <a:t>l r </a:t>
            </a:r>
            <a:r>
              <a:rPr lang="zh-CN" altLang="en-US" sz="4000" b="1" dirty="0"/>
              <a:t>内，划分实际轮廓为上、下两部分，且使上、下两部分面积相等的线，见图</a:t>
            </a:r>
            <a:r>
              <a:rPr lang="en-US" altLang="zh-CN" sz="4000" b="1" dirty="0"/>
              <a:t>5.5</a:t>
            </a:r>
            <a:r>
              <a:rPr lang="zh-CN" altLang="en-US" sz="4000" b="1" dirty="0"/>
              <a:t>所示。</a:t>
            </a:r>
          </a:p>
        </p:txBody>
      </p:sp>
      <p:sp>
        <p:nvSpPr>
          <p:cNvPr id="2" name="圆角矩形 1">
            <a:hlinkClick r:id="rId7"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2727">
                                            <p:txEl>
                                              <p:pRg st="0" end="0"/>
                                            </p:txEl>
                                          </p:spTgt>
                                        </p:tgtEl>
                                        <p:attrNameLst>
                                          <p:attrName>style.visibility</p:attrName>
                                        </p:attrNameLst>
                                      </p:cBhvr>
                                      <p:to>
                                        <p:strVal val="visible"/>
                                      </p:to>
                                    </p:set>
                                    <p:animEffect transition="in" filter="wipe(left)">
                                      <p:cBhvr>
                                        <p:cTn id="7" dur="300"/>
                                        <p:tgtEl>
                                          <p:spTgt spid="727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2757"/>
                                        </p:tgtEl>
                                        <p:attrNameLst>
                                          <p:attrName>style.visibility</p:attrName>
                                        </p:attrNameLst>
                                      </p:cBhvr>
                                      <p:to>
                                        <p:strVal val="visible"/>
                                      </p:to>
                                    </p:set>
                                    <p:animEffect transition="in" filter="wipe(left)">
                                      <p:cBhvr>
                                        <p:cTn id="12" dur="300"/>
                                        <p:tgtEl>
                                          <p:spTgt spid="727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72732"/>
                                        </p:tgtEl>
                                        <p:attrNameLst>
                                          <p:attrName>style.visibility</p:attrName>
                                        </p:attrNameLst>
                                      </p:cBhvr>
                                      <p:to>
                                        <p:strVal val="visible"/>
                                      </p:to>
                                    </p:set>
                                    <p:anim calcmode="lin" valueType="num">
                                      <p:cBhvr additive="base">
                                        <p:cTn id="17" dur="500" fill="hold"/>
                                        <p:tgtEl>
                                          <p:spTgt spid="72732"/>
                                        </p:tgtEl>
                                        <p:attrNameLst>
                                          <p:attrName>ppt_x</p:attrName>
                                        </p:attrNameLst>
                                      </p:cBhvr>
                                      <p:tavLst>
                                        <p:tav tm="0">
                                          <p:val>
                                            <p:strVal val="0-#ppt_w/2"/>
                                          </p:val>
                                        </p:tav>
                                        <p:tav tm="100000">
                                          <p:val>
                                            <p:strVal val="#ppt_x"/>
                                          </p:val>
                                        </p:tav>
                                      </p:tavLst>
                                    </p:anim>
                                    <p:anim calcmode="lin" valueType="num">
                                      <p:cBhvr additive="base">
                                        <p:cTn id="18" dur="500" fill="hold"/>
                                        <p:tgtEl>
                                          <p:spTgt spid="7273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72733"/>
                                        </p:tgtEl>
                                        <p:attrNameLst>
                                          <p:attrName>style.visibility</p:attrName>
                                        </p:attrNameLst>
                                      </p:cBhvr>
                                      <p:to>
                                        <p:strVal val="visible"/>
                                      </p:to>
                                    </p:set>
                                    <p:anim calcmode="lin" valueType="num">
                                      <p:cBhvr>
                                        <p:cTn id="23" dur="500" fill="hold"/>
                                        <p:tgtEl>
                                          <p:spTgt spid="72733"/>
                                        </p:tgtEl>
                                        <p:attrNameLst>
                                          <p:attrName>ppt_x</p:attrName>
                                        </p:attrNameLst>
                                      </p:cBhvr>
                                      <p:tavLst>
                                        <p:tav tm="0">
                                          <p:val>
                                            <p:strVal val="#ppt_x-#ppt_w/2"/>
                                          </p:val>
                                        </p:tav>
                                        <p:tav tm="100000">
                                          <p:val>
                                            <p:strVal val="#ppt_x"/>
                                          </p:val>
                                        </p:tav>
                                      </p:tavLst>
                                    </p:anim>
                                    <p:anim calcmode="lin" valueType="num">
                                      <p:cBhvr>
                                        <p:cTn id="24" dur="500" fill="hold"/>
                                        <p:tgtEl>
                                          <p:spTgt spid="72733"/>
                                        </p:tgtEl>
                                        <p:attrNameLst>
                                          <p:attrName>ppt_y</p:attrName>
                                        </p:attrNameLst>
                                      </p:cBhvr>
                                      <p:tavLst>
                                        <p:tav tm="0">
                                          <p:val>
                                            <p:strVal val="#ppt_y"/>
                                          </p:val>
                                        </p:tav>
                                        <p:tav tm="100000">
                                          <p:val>
                                            <p:strVal val="#ppt_y"/>
                                          </p:val>
                                        </p:tav>
                                      </p:tavLst>
                                    </p:anim>
                                    <p:anim calcmode="lin" valueType="num">
                                      <p:cBhvr>
                                        <p:cTn id="25" dur="500" fill="hold"/>
                                        <p:tgtEl>
                                          <p:spTgt spid="72733"/>
                                        </p:tgtEl>
                                        <p:attrNameLst>
                                          <p:attrName>ppt_w</p:attrName>
                                        </p:attrNameLst>
                                      </p:cBhvr>
                                      <p:tavLst>
                                        <p:tav tm="0">
                                          <p:val>
                                            <p:fltVal val="0"/>
                                          </p:val>
                                        </p:tav>
                                        <p:tav tm="100000">
                                          <p:val>
                                            <p:strVal val="#ppt_w"/>
                                          </p:val>
                                        </p:tav>
                                      </p:tavLst>
                                    </p:anim>
                                    <p:anim calcmode="lin" valueType="num">
                                      <p:cBhvr>
                                        <p:cTn id="26" dur="500" fill="hold"/>
                                        <p:tgtEl>
                                          <p:spTgt spid="72733"/>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 fill="hold" nodeType="clickEffect">
                                  <p:stCondLst>
                                    <p:cond delay="0"/>
                                  </p:stCondLst>
                                  <p:childTnLst>
                                    <p:set>
                                      <p:cBhvr>
                                        <p:cTn id="30" dur="1" fill="hold">
                                          <p:stCondLst>
                                            <p:cond delay="0"/>
                                          </p:stCondLst>
                                        </p:cTn>
                                        <p:tgtEl>
                                          <p:spTgt spid="72736"/>
                                        </p:tgtEl>
                                        <p:attrNameLst>
                                          <p:attrName>style.visibility</p:attrName>
                                        </p:attrNameLst>
                                      </p:cBhvr>
                                      <p:to>
                                        <p:strVal val="visible"/>
                                      </p:to>
                                    </p:set>
                                    <p:anim calcmode="lin" valueType="num">
                                      <p:cBhvr>
                                        <p:cTn id="31" dur="500" fill="hold"/>
                                        <p:tgtEl>
                                          <p:spTgt spid="72736"/>
                                        </p:tgtEl>
                                        <p:attrNameLst>
                                          <p:attrName>ppt_x</p:attrName>
                                        </p:attrNameLst>
                                      </p:cBhvr>
                                      <p:tavLst>
                                        <p:tav tm="0">
                                          <p:val>
                                            <p:strVal val="#ppt_x"/>
                                          </p:val>
                                        </p:tav>
                                        <p:tav tm="100000">
                                          <p:val>
                                            <p:strVal val="#ppt_x"/>
                                          </p:val>
                                        </p:tav>
                                      </p:tavLst>
                                    </p:anim>
                                    <p:anim calcmode="lin" valueType="num">
                                      <p:cBhvr>
                                        <p:cTn id="32" dur="500" fill="hold"/>
                                        <p:tgtEl>
                                          <p:spTgt spid="72736"/>
                                        </p:tgtEl>
                                        <p:attrNameLst>
                                          <p:attrName>ppt_y</p:attrName>
                                        </p:attrNameLst>
                                      </p:cBhvr>
                                      <p:tavLst>
                                        <p:tav tm="0">
                                          <p:val>
                                            <p:strVal val="#ppt_y-#ppt_h/2"/>
                                          </p:val>
                                        </p:tav>
                                        <p:tav tm="100000">
                                          <p:val>
                                            <p:strVal val="#ppt_y"/>
                                          </p:val>
                                        </p:tav>
                                      </p:tavLst>
                                    </p:anim>
                                    <p:anim calcmode="lin" valueType="num">
                                      <p:cBhvr>
                                        <p:cTn id="33" dur="500" fill="hold"/>
                                        <p:tgtEl>
                                          <p:spTgt spid="72736"/>
                                        </p:tgtEl>
                                        <p:attrNameLst>
                                          <p:attrName>ppt_w</p:attrName>
                                        </p:attrNameLst>
                                      </p:cBhvr>
                                      <p:tavLst>
                                        <p:tav tm="0">
                                          <p:val>
                                            <p:strVal val="#ppt_w"/>
                                          </p:val>
                                        </p:tav>
                                        <p:tav tm="100000">
                                          <p:val>
                                            <p:strVal val="#ppt_w"/>
                                          </p:val>
                                        </p:tav>
                                      </p:tavLst>
                                    </p:anim>
                                    <p:anim calcmode="lin" valueType="num">
                                      <p:cBhvr>
                                        <p:cTn id="34" dur="500" fill="hold"/>
                                        <p:tgtEl>
                                          <p:spTgt spid="72736"/>
                                        </p:tgtEl>
                                        <p:attrNameLst>
                                          <p:attrName>ppt_h</p:attrName>
                                        </p:attrNameLst>
                                      </p:cBhvr>
                                      <p:tavLst>
                                        <p:tav tm="0">
                                          <p:val>
                                            <p:fltVal val="0"/>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nodeType="clickEffect">
                                  <p:stCondLst>
                                    <p:cond delay="0"/>
                                  </p:stCondLst>
                                  <p:childTnLst>
                                    <p:set>
                                      <p:cBhvr>
                                        <p:cTn id="38" dur="1" fill="hold">
                                          <p:stCondLst>
                                            <p:cond delay="0"/>
                                          </p:stCondLst>
                                        </p:cTn>
                                        <p:tgtEl>
                                          <p:spTgt spid="72741"/>
                                        </p:tgtEl>
                                        <p:attrNameLst>
                                          <p:attrName>style.visibility</p:attrName>
                                        </p:attrNameLst>
                                      </p:cBhvr>
                                      <p:to>
                                        <p:strVal val="visible"/>
                                      </p:to>
                                    </p:set>
                                    <p:anim calcmode="lin" valueType="num">
                                      <p:cBhvr>
                                        <p:cTn id="39" dur="500" fill="hold"/>
                                        <p:tgtEl>
                                          <p:spTgt spid="72741"/>
                                        </p:tgtEl>
                                        <p:attrNameLst>
                                          <p:attrName>ppt_x</p:attrName>
                                        </p:attrNameLst>
                                      </p:cBhvr>
                                      <p:tavLst>
                                        <p:tav tm="0">
                                          <p:val>
                                            <p:strVal val="#ppt_x"/>
                                          </p:val>
                                        </p:tav>
                                        <p:tav tm="100000">
                                          <p:val>
                                            <p:strVal val="#ppt_x"/>
                                          </p:val>
                                        </p:tav>
                                      </p:tavLst>
                                    </p:anim>
                                    <p:anim calcmode="lin" valueType="num">
                                      <p:cBhvr>
                                        <p:cTn id="40" dur="500" fill="hold"/>
                                        <p:tgtEl>
                                          <p:spTgt spid="72741"/>
                                        </p:tgtEl>
                                        <p:attrNameLst>
                                          <p:attrName>ppt_y</p:attrName>
                                        </p:attrNameLst>
                                      </p:cBhvr>
                                      <p:tavLst>
                                        <p:tav tm="0">
                                          <p:val>
                                            <p:strVal val="#ppt_y-#ppt_h/2"/>
                                          </p:val>
                                        </p:tav>
                                        <p:tav tm="100000">
                                          <p:val>
                                            <p:strVal val="#ppt_y"/>
                                          </p:val>
                                        </p:tav>
                                      </p:tavLst>
                                    </p:anim>
                                    <p:anim calcmode="lin" valueType="num">
                                      <p:cBhvr>
                                        <p:cTn id="41" dur="500" fill="hold"/>
                                        <p:tgtEl>
                                          <p:spTgt spid="72741"/>
                                        </p:tgtEl>
                                        <p:attrNameLst>
                                          <p:attrName>ppt_w</p:attrName>
                                        </p:attrNameLst>
                                      </p:cBhvr>
                                      <p:tavLst>
                                        <p:tav tm="0">
                                          <p:val>
                                            <p:strVal val="#ppt_w"/>
                                          </p:val>
                                        </p:tav>
                                        <p:tav tm="100000">
                                          <p:val>
                                            <p:strVal val="#ppt_w"/>
                                          </p:val>
                                        </p:tav>
                                      </p:tavLst>
                                    </p:anim>
                                    <p:anim calcmode="lin" valueType="num">
                                      <p:cBhvr>
                                        <p:cTn id="42" dur="500" fill="hold"/>
                                        <p:tgtEl>
                                          <p:spTgt spid="72741"/>
                                        </p:tgtEl>
                                        <p:attrNameLst>
                                          <p:attrName>ppt_h</p:attrName>
                                        </p:attrNameLst>
                                      </p:cBhvr>
                                      <p:tavLst>
                                        <p:tav tm="0">
                                          <p:val>
                                            <p:fltVal val="0"/>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 fill="hold" nodeType="clickEffect">
                                  <p:stCondLst>
                                    <p:cond delay="0"/>
                                  </p:stCondLst>
                                  <p:childTnLst>
                                    <p:set>
                                      <p:cBhvr>
                                        <p:cTn id="46" dur="1" fill="hold">
                                          <p:stCondLst>
                                            <p:cond delay="0"/>
                                          </p:stCondLst>
                                        </p:cTn>
                                        <p:tgtEl>
                                          <p:spTgt spid="72738"/>
                                        </p:tgtEl>
                                        <p:attrNameLst>
                                          <p:attrName>style.visibility</p:attrName>
                                        </p:attrNameLst>
                                      </p:cBhvr>
                                      <p:to>
                                        <p:strVal val="visible"/>
                                      </p:to>
                                    </p:set>
                                    <p:anim calcmode="lin" valueType="num">
                                      <p:cBhvr>
                                        <p:cTn id="47" dur="500" fill="hold"/>
                                        <p:tgtEl>
                                          <p:spTgt spid="72738"/>
                                        </p:tgtEl>
                                        <p:attrNameLst>
                                          <p:attrName>ppt_x</p:attrName>
                                        </p:attrNameLst>
                                      </p:cBhvr>
                                      <p:tavLst>
                                        <p:tav tm="0">
                                          <p:val>
                                            <p:strVal val="#ppt_x"/>
                                          </p:val>
                                        </p:tav>
                                        <p:tav tm="100000">
                                          <p:val>
                                            <p:strVal val="#ppt_x"/>
                                          </p:val>
                                        </p:tav>
                                      </p:tavLst>
                                    </p:anim>
                                    <p:anim calcmode="lin" valueType="num">
                                      <p:cBhvr>
                                        <p:cTn id="48" dur="500" fill="hold"/>
                                        <p:tgtEl>
                                          <p:spTgt spid="72738"/>
                                        </p:tgtEl>
                                        <p:attrNameLst>
                                          <p:attrName>ppt_y</p:attrName>
                                        </p:attrNameLst>
                                      </p:cBhvr>
                                      <p:tavLst>
                                        <p:tav tm="0">
                                          <p:val>
                                            <p:strVal val="#ppt_y-#ppt_h/2"/>
                                          </p:val>
                                        </p:tav>
                                        <p:tav tm="100000">
                                          <p:val>
                                            <p:strVal val="#ppt_y"/>
                                          </p:val>
                                        </p:tav>
                                      </p:tavLst>
                                    </p:anim>
                                    <p:anim calcmode="lin" valueType="num">
                                      <p:cBhvr>
                                        <p:cTn id="49" dur="500" fill="hold"/>
                                        <p:tgtEl>
                                          <p:spTgt spid="72738"/>
                                        </p:tgtEl>
                                        <p:attrNameLst>
                                          <p:attrName>ppt_w</p:attrName>
                                        </p:attrNameLst>
                                      </p:cBhvr>
                                      <p:tavLst>
                                        <p:tav tm="0">
                                          <p:val>
                                            <p:strVal val="#ppt_w"/>
                                          </p:val>
                                        </p:tav>
                                        <p:tav tm="100000">
                                          <p:val>
                                            <p:strVal val="#ppt_w"/>
                                          </p:val>
                                        </p:tav>
                                      </p:tavLst>
                                    </p:anim>
                                    <p:anim calcmode="lin" valueType="num">
                                      <p:cBhvr>
                                        <p:cTn id="50" dur="500" fill="hold"/>
                                        <p:tgtEl>
                                          <p:spTgt spid="72738"/>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72744"/>
                                        </p:tgtEl>
                                        <p:attrNameLst>
                                          <p:attrName>style.visibility</p:attrName>
                                        </p:attrNameLst>
                                      </p:cBhvr>
                                      <p:to>
                                        <p:strVal val="visible"/>
                                      </p:to>
                                    </p:set>
                                    <p:animEffect transition="in" filter="wipe(left)">
                                      <p:cBhvr>
                                        <p:cTn id="55" dur="500"/>
                                        <p:tgtEl>
                                          <p:spTgt spid="7274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4" fill="hold" nodeType="clickEffect">
                                  <p:stCondLst>
                                    <p:cond delay="0"/>
                                  </p:stCondLst>
                                  <p:childTnLst>
                                    <p:set>
                                      <p:cBhvr>
                                        <p:cTn id="59" dur="1" fill="hold">
                                          <p:stCondLst>
                                            <p:cond delay="0"/>
                                          </p:stCondLst>
                                        </p:cTn>
                                        <p:tgtEl>
                                          <p:spTgt spid="72749"/>
                                        </p:tgtEl>
                                        <p:attrNameLst>
                                          <p:attrName>style.visibility</p:attrName>
                                        </p:attrNameLst>
                                      </p:cBhvr>
                                      <p:to>
                                        <p:strVal val="visible"/>
                                      </p:to>
                                    </p:set>
                                    <p:anim calcmode="lin" valueType="num">
                                      <p:cBhvr>
                                        <p:cTn id="60" dur="500" fill="hold"/>
                                        <p:tgtEl>
                                          <p:spTgt spid="72749"/>
                                        </p:tgtEl>
                                        <p:attrNameLst>
                                          <p:attrName>ppt_x</p:attrName>
                                        </p:attrNameLst>
                                      </p:cBhvr>
                                      <p:tavLst>
                                        <p:tav tm="0">
                                          <p:val>
                                            <p:strVal val="#ppt_x"/>
                                          </p:val>
                                        </p:tav>
                                        <p:tav tm="100000">
                                          <p:val>
                                            <p:strVal val="#ppt_x"/>
                                          </p:val>
                                        </p:tav>
                                      </p:tavLst>
                                    </p:anim>
                                    <p:anim calcmode="lin" valueType="num">
                                      <p:cBhvr>
                                        <p:cTn id="61" dur="500" fill="hold"/>
                                        <p:tgtEl>
                                          <p:spTgt spid="72749"/>
                                        </p:tgtEl>
                                        <p:attrNameLst>
                                          <p:attrName>ppt_y</p:attrName>
                                        </p:attrNameLst>
                                      </p:cBhvr>
                                      <p:tavLst>
                                        <p:tav tm="0">
                                          <p:val>
                                            <p:strVal val="#ppt_y+#ppt_h/2"/>
                                          </p:val>
                                        </p:tav>
                                        <p:tav tm="100000">
                                          <p:val>
                                            <p:strVal val="#ppt_y"/>
                                          </p:val>
                                        </p:tav>
                                      </p:tavLst>
                                    </p:anim>
                                    <p:anim calcmode="lin" valueType="num">
                                      <p:cBhvr>
                                        <p:cTn id="62" dur="500" fill="hold"/>
                                        <p:tgtEl>
                                          <p:spTgt spid="72749"/>
                                        </p:tgtEl>
                                        <p:attrNameLst>
                                          <p:attrName>ppt_w</p:attrName>
                                        </p:attrNameLst>
                                      </p:cBhvr>
                                      <p:tavLst>
                                        <p:tav tm="0">
                                          <p:val>
                                            <p:strVal val="#ppt_w"/>
                                          </p:val>
                                        </p:tav>
                                        <p:tav tm="100000">
                                          <p:val>
                                            <p:strVal val="#ppt_w"/>
                                          </p:val>
                                        </p:tav>
                                      </p:tavLst>
                                    </p:anim>
                                    <p:anim calcmode="lin" valueType="num">
                                      <p:cBhvr>
                                        <p:cTn id="63" dur="500" fill="hold"/>
                                        <p:tgtEl>
                                          <p:spTgt spid="72749"/>
                                        </p:tgtEl>
                                        <p:attrNameLst>
                                          <p:attrName>ppt_h</p:attrName>
                                        </p:attrNameLst>
                                      </p:cBhvr>
                                      <p:tavLst>
                                        <p:tav tm="0">
                                          <p:val>
                                            <p:fltVal val="0"/>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17" presetClass="entr" presetSubtype="4" fill="hold" nodeType="clickEffect">
                                  <p:stCondLst>
                                    <p:cond delay="0"/>
                                  </p:stCondLst>
                                  <p:childTnLst>
                                    <p:set>
                                      <p:cBhvr>
                                        <p:cTn id="67" dur="1" fill="hold">
                                          <p:stCondLst>
                                            <p:cond delay="0"/>
                                          </p:stCondLst>
                                        </p:cTn>
                                        <p:tgtEl>
                                          <p:spTgt spid="72750"/>
                                        </p:tgtEl>
                                        <p:attrNameLst>
                                          <p:attrName>style.visibility</p:attrName>
                                        </p:attrNameLst>
                                      </p:cBhvr>
                                      <p:to>
                                        <p:strVal val="visible"/>
                                      </p:to>
                                    </p:set>
                                    <p:anim calcmode="lin" valueType="num">
                                      <p:cBhvr>
                                        <p:cTn id="68" dur="500" fill="hold"/>
                                        <p:tgtEl>
                                          <p:spTgt spid="72750"/>
                                        </p:tgtEl>
                                        <p:attrNameLst>
                                          <p:attrName>ppt_x</p:attrName>
                                        </p:attrNameLst>
                                      </p:cBhvr>
                                      <p:tavLst>
                                        <p:tav tm="0">
                                          <p:val>
                                            <p:strVal val="#ppt_x"/>
                                          </p:val>
                                        </p:tav>
                                        <p:tav tm="100000">
                                          <p:val>
                                            <p:strVal val="#ppt_x"/>
                                          </p:val>
                                        </p:tav>
                                      </p:tavLst>
                                    </p:anim>
                                    <p:anim calcmode="lin" valueType="num">
                                      <p:cBhvr>
                                        <p:cTn id="69" dur="500" fill="hold"/>
                                        <p:tgtEl>
                                          <p:spTgt spid="72750"/>
                                        </p:tgtEl>
                                        <p:attrNameLst>
                                          <p:attrName>ppt_y</p:attrName>
                                        </p:attrNameLst>
                                      </p:cBhvr>
                                      <p:tavLst>
                                        <p:tav tm="0">
                                          <p:val>
                                            <p:strVal val="#ppt_y+#ppt_h/2"/>
                                          </p:val>
                                        </p:tav>
                                        <p:tav tm="100000">
                                          <p:val>
                                            <p:strVal val="#ppt_y"/>
                                          </p:val>
                                        </p:tav>
                                      </p:tavLst>
                                    </p:anim>
                                    <p:anim calcmode="lin" valueType="num">
                                      <p:cBhvr>
                                        <p:cTn id="70" dur="500" fill="hold"/>
                                        <p:tgtEl>
                                          <p:spTgt spid="72750"/>
                                        </p:tgtEl>
                                        <p:attrNameLst>
                                          <p:attrName>ppt_w</p:attrName>
                                        </p:attrNameLst>
                                      </p:cBhvr>
                                      <p:tavLst>
                                        <p:tav tm="0">
                                          <p:val>
                                            <p:strVal val="#ppt_w"/>
                                          </p:val>
                                        </p:tav>
                                        <p:tav tm="100000">
                                          <p:val>
                                            <p:strVal val="#ppt_w"/>
                                          </p:val>
                                        </p:tav>
                                      </p:tavLst>
                                    </p:anim>
                                    <p:anim calcmode="lin" valueType="num">
                                      <p:cBhvr>
                                        <p:cTn id="71" dur="500" fill="hold"/>
                                        <p:tgtEl>
                                          <p:spTgt spid="72750"/>
                                        </p:tgtEl>
                                        <p:attrNameLst>
                                          <p:attrName>ppt_h</p:attrName>
                                        </p:attrNameLst>
                                      </p:cBhvr>
                                      <p:tavLst>
                                        <p:tav tm="0">
                                          <p:val>
                                            <p:fltVal val="0"/>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17" presetClass="entr" presetSubtype="4" fill="hold" nodeType="clickEffect">
                                  <p:stCondLst>
                                    <p:cond delay="0"/>
                                  </p:stCondLst>
                                  <p:childTnLst>
                                    <p:set>
                                      <p:cBhvr>
                                        <p:cTn id="75" dur="1" fill="hold">
                                          <p:stCondLst>
                                            <p:cond delay="0"/>
                                          </p:stCondLst>
                                        </p:cTn>
                                        <p:tgtEl>
                                          <p:spTgt spid="72753"/>
                                        </p:tgtEl>
                                        <p:attrNameLst>
                                          <p:attrName>style.visibility</p:attrName>
                                        </p:attrNameLst>
                                      </p:cBhvr>
                                      <p:to>
                                        <p:strVal val="visible"/>
                                      </p:to>
                                    </p:set>
                                    <p:anim calcmode="lin" valueType="num">
                                      <p:cBhvr>
                                        <p:cTn id="76" dur="500" fill="hold"/>
                                        <p:tgtEl>
                                          <p:spTgt spid="72753"/>
                                        </p:tgtEl>
                                        <p:attrNameLst>
                                          <p:attrName>ppt_x</p:attrName>
                                        </p:attrNameLst>
                                      </p:cBhvr>
                                      <p:tavLst>
                                        <p:tav tm="0">
                                          <p:val>
                                            <p:strVal val="#ppt_x"/>
                                          </p:val>
                                        </p:tav>
                                        <p:tav tm="100000">
                                          <p:val>
                                            <p:strVal val="#ppt_x"/>
                                          </p:val>
                                        </p:tav>
                                      </p:tavLst>
                                    </p:anim>
                                    <p:anim calcmode="lin" valueType="num">
                                      <p:cBhvr>
                                        <p:cTn id="77" dur="500" fill="hold"/>
                                        <p:tgtEl>
                                          <p:spTgt spid="72753"/>
                                        </p:tgtEl>
                                        <p:attrNameLst>
                                          <p:attrName>ppt_y</p:attrName>
                                        </p:attrNameLst>
                                      </p:cBhvr>
                                      <p:tavLst>
                                        <p:tav tm="0">
                                          <p:val>
                                            <p:strVal val="#ppt_y+#ppt_h/2"/>
                                          </p:val>
                                        </p:tav>
                                        <p:tav tm="100000">
                                          <p:val>
                                            <p:strVal val="#ppt_y"/>
                                          </p:val>
                                        </p:tav>
                                      </p:tavLst>
                                    </p:anim>
                                    <p:anim calcmode="lin" valueType="num">
                                      <p:cBhvr>
                                        <p:cTn id="78" dur="500" fill="hold"/>
                                        <p:tgtEl>
                                          <p:spTgt spid="72753"/>
                                        </p:tgtEl>
                                        <p:attrNameLst>
                                          <p:attrName>ppt_w</p:attrName>
                                        </p:attrNameLst>
                                      </p:cBhvr>
                                      <p:tavLst>
                                        <p:tav tm="0">
                                          <p:val>
                                            <p:strVal val="#ppt_w"/>
                                          </p:val>
                                        </p:tav>
                                        <p:tav tm="100000">
                                          <p:val>
                                            <p:strVal val="#ppt_w"/>
                                          </p:val>
                                        </p:tav>
                                      </p:tavLst>
                                    </p:anim>
                                    <p:anim calcmode="lin" valueType="num">
                                      <p:cBhvr>
                                        <p:cTn id="79" dur="500" fill="hold"/>
                                        <p:tgtEl>
                                          <p:spTgt spid="72753"/>
                                        </p:tgtEl>
                                        <p:attrNameLst>
                                          <p:attrName>ppt_h</p:attrName>
                                        </p:attrNameLst>
                                      </p:cBhvr>
                                      <p:tavLst>
                                        <p:tav tm="0">
                                          <p:val>
                                            <p:fltVal val="0"/>
                                          </p:val>
                                        </p:tav>
                                        <p:tav tm="100000">
                                          <p:val>
                                            <p:strVal val="#ppt_h"/>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8" fill="hold" nodeType="clickEffect">
                                  <p:stCondLst>
                                    <p:cond delay="0"/>
                                  </p:stCondLst>
                                  <p:childTnLst>
                                    <p:set>
                                      <p:cBhvr>
                                        <p:cTn id="83" dur="1" fill="hold">
                                          <p:stCondLst>
                                            <p:cond delay="0"/>
                                          </p:stCondLst>
                                        </p:cTn>
                                        <p:tgtEl>
                                          <p:spTgt spid="72745"/>
                                        </p:tgtEl>
                                        <p:attrNameLst>
                                          <p:attrName>style.visibility</p:attrName>
                                        </p:attrNameLst>
                                      </p:cBhvr>
                                      <p:to>
                                        <p:strVal val="visible"/>
                                      </p:to>
                                    </p:set>
                                    <p:animEffect transition="in" filter="wipe(left)">
                                      <p:cBhvr>
                                        <p:cTn id="84" dur="500"/>
                                        <p:tgtEl>
                                          <p:spTgt spid="72745"/>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17" presetClass="entr" presetSubtype="8" fill="hold" grpId="0" nodeType="clickEffect">
                                  <p:stCondLst>
                                    <p:cond delay="0"/>
                                  </p:stCondLst>
                                  <p:childTnLst>
                                    <p:set>
                                      <p:cBhvr>
                                        <p:cTn id="88" dur="1" fill="hold">
                                          <p:stCondLst>
                                            <p:cond delay="0"/>
                                          </p:stCondLst>
                                        </p:cTn>
                                        <p:tgtEl>
                                          <p:spTgt spid="72756"/>
                                        </p:tgtEl>
                                        <p:attrNameLst>
                                          <p:attrName>style.visibility</p:attrName>
                                        </p:attrNameLst>
                                      </p:cBhvr>
                                      <p:to>
                                        <p:strVal val="visible"/>
                                      </p:to>
                                    </p:set>
                                    <p:anim calcmode="lin" valueType="num">
                                      <p:cBhvr>
                                        <p:cTn id="89" dur="500" fill="hold"/>
                                        <p:tgtEl>
                                          <p:spTgt spid="72756"/>
                                        </p:tgtEl>
                                        <p:attrNameLst>
                                          <p:attrName>ppt_x</p:attrName>
                                        </p:attrNameLst>
                                      </p:cBhvr>
                                      <p:tavLst>
                                        <p:tav tm="0">
                                          <p:val>
                                            <p:strVal val="#ppt_x-#ppt_w/2"/>
                                          </p:val>
                                        </p:tav>
                                        <p:tav tm="100000">
                                          <p:val>
                                            <p:strVal val="#ppt_x"/>
                                          </p:val>
                                        </p:tav>
                                      </p:tavLst>
                                    </p:anim>
                                    <p:anim calcmode="lin" valueType="num">
                                      <p:cBhvr>
                                        <p:cTn id="90" dur="500" fill="hold"/>
                                        <p:tgtEl>
                                          <p:spTgt spid="72756"/>
                                        </p:tgtEl>
                                        <p:attrNameLst>
                                          <p:attrName>ppt_y</p:attrName>
                                        </p:attrNameLst>
                                      </p:cBhvr>
                                      <p:tavLst>
                                        <p:tav tm="0">
                                          <p:val>
                                            <p:strVal val="#ppt_y"/>
                                          </p:val>
                                        </p:tav>
                                        <p:tav tm="100000">
                                          <p:val>
                                            <p:strVal val="#ppt_y"/>
                                          </p:val>
                                        </p:tav>
                                      </p:tavLst>
                                    </p:anim>
                                    <p:anim calcmode="lin" valueType="num">
                                      <p:cBhvr>
                                        <p:cTn id="91" dur="500" fill="hold"/>
                                        <p:tgtEl>
                                          <p:spTgt spid="72756"/>
                                        </p:tgtEl>
                                        <p:attrNameLst>
                                          <p:attrName>ppt_w</p:attrName>
                                        </p:attrNameLst>
                                      </p:cBhvr>
                                      <p:tavLst>
                                        <p:tav tm="0">
                                          <p:val>
                                            <p:fltVal val="0"/>
                                          </p:val>
                                        </p:tav>
                                        <p:tav tm="100000">
                                          <p:val>
                                            <p:strVal val="#ppt_w"/>
                                          </p:val>
                                        </p:tav>
                                      </p:tavLst>
                                    </p:anim>
                                    <p:anim calcmode="lin" valueType="num">
                                      <p:cBhvr>
                                        <p:cTn id="92" dur="500" fill="hold"/>
                                        <p:tgtEl>
                                          <p:spTgt spid="727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27" grpId="0" build="p" autoUpdateAnimBg="0"/>
      <p:bldP spid="72733" grpId="0" animBg="1"/>
      <p:bldP spid="72756" grpId="0" animBg="1" autoUpdateAnimBg="0"/>
      <p:bldP spid="7275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25AABF-AB16-4351-981C-83769120B1BC}" type="slidenum">
              <a:rPr kumimoji="0" lang="zh-CN" altLang="en-US" sz="3300" smtClean="0"/>
              <a:pPr eaLnBrk="1" hangingPunct="1"/>
              <a:t>15</a:t>
            </a:fld>
            <a:endParaRPr kumimoji="0" lang="en-US" altLang="zh-CN" sz="3300" smtClean="0"/>
          </a:p>
        </p:txBody>
      </p:sp>
      <p:sp>
        <p:nvSpPr>
          <p:cNvPr id="8194" name="Text Box 2"/>
          <p:cNvSpPr txBox="1">
            <a:spLocks noChangeArrowheads="1"/>
          </p:cNvSpPr>
          <p:nvPr/>
        </p:nvSpPr>
        <p:spPr bwMode="auto">
          <a:xfrm>
            <a:off x="1514620" y="303550"/>
            <a:ext cx="6934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5.2.2  评定参数</a:t>
            </a:r>
            <a:r>
              <a:rPr lang="zh-CN" altLang="en-US" sz="4000" dirty="0"/>
              <a:t> </a:t>
            </a:r>
          </a:p>
        </p:txBody>
      </p:sp>
      <p:sp>
        <p:nvSpPr>
          <p:cNvPr id="8195" name="Text Box 3"/>
          <p:cNvSpPr txBox="1">
            <a:spLocks noChangeArrowheads="1"/>
          </p:cNvSpPr>
          <p:nvPr/>
        </p:nvSpPr>
        <p:spPr bwMode="auto">
          <a:xfrm>
            <a:off x="1040670" y="2273300"/>
            <a:ext cx="82359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1. </a:t>
            </a:r>
            <a:r>
              <a:rPr lang="zh-CN" altLang="en-US" sz="4000" b="1" dirty="0">
                <a:latin typeface="宋体" pitchFamily="2" charset="-122"/>
              </a:rPr>
              <a:t>幅度参数（高度参数）</a:t>
            </a:r>
            <a:r>
              <a:rPr lang="zh-CN" altLang="en-US" sz="4000" b="1" dirty="0"/>
              <a:t> </a:t>
            </a:r>
          </a:p>
        </p:txBody>
      </p:sp>
      <p:graphicFrame>
        <p:nvGraphicFramePr>
          <p:cNvPr id="8205" name="Object 13"/>
          <p:cNvGraphicFramePr>
            <a:graphicFrameLocks noChangeAspect="1"/>
          </p:cNvGraphicFramePr>
          <p:nvPr>
            <p:extLst>
              <p:ext uri="{D42A27DB-BD31-4B8C-83A1-F6EECF244321}">
                <p14:modId xmlns:p14="http://schemas.microsoft.com/office/powerpoint/2010/main" val="2930089894"/>
              </p:ext>
            </p:extLst>
          </p:nvPr>
        </p:nvGraphicFramePr>
        <p:xfrm>
          <a:off x="1080230" y="4496348"/>
          <a:ext cx="12625388" cy="1797050"/>
        </p:xfrm>
        <a:graphic>
          <a:graphicData uri="http://schemas.openxmlformats.org/presentationml/2006/ole">
            <mc:AlternateContent xmlns:mc="http://schemas.openxmlformats.org/markup-compatibility/2006">
              <mc:Choice xmlns:v="urn:schemas-microsoft-com:vml" Requires="v">
                <p:oleObj spid="_x0000_s16452" name="公式" r:id="rId3" imgW="3073400" imgH="431800" progId="Equation.3">
                  <p:embed/>
                </p:oleObj>
              </mc:Choice>
              <mc:Fallback>
                <p:oleObj name="公式" r:id="rId3" imgW="3073400" imgH="431800"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230" y="4496348"/>
                        <a:ext cx="12625388" cy="1797050"/>
                      </a:xfrm>
                      <a:prstGeom prst="rect">
                        <a:avLst/>
                      </a:prstGeom>
                      <a:solidFill>
                        <a:srgbClr val="FFCC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20" name="Text Box 28"/>
          <p:cNvSpPr txBox="1">
            <a:spLocks noChangeArrowheads="1"/>
          </p:cNvSpPr>
          <p:nvPr/>
        </p:nvSpPr>
        <p:spPr bwMode="auto">
          <a:xfrm>
            <a:off x="1026255" y="3574010"/>
            <a:ext cx="13446125"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latin typeface="宋体" pitchFamily="2" charset="-122"/>
              </a:rPr>
              <a:t>在</a:t>
            </a:r>
            <a:r>
              <a:rPr lang="en-US" altLang="zh-CN" sz="4000" b="1" i="1"/>
              <a:t>lr</a:t>
            </a:r>
            <a:r>
              <a:rPr lang="zh-CN" altLang="en-US" sz="4000" b="1">
                <a:latin typeface="宋体" pitchFamily="2" charset="-122"/>
              </a:rPr>
              <a:t>内，纵坐标值</a:t>
            </a:r>
            <a:r>
              <a:rPr lang="en-US" altLang="zh-CN" sz="4000" b="1" i="1"/>
              <a:t>Z</a:t>
            </a:r>
            <a:r>
              <a:rPr lang="en-US" altLang="zh-CN" sz="4000" b="1"/>
              <a:t>(</a:t>
            </a:r>
            <a:r>
              <a:rPr lang="en-US" altLang="zh-CN" sz="4000" b="1" i="1"/>
              <a:t>x</a:t>
            </a:r>
            <a:r>
              <a:rPr lang="en-US" altLang="zh-CN" sz="4000" b="1"/>
              <a:t>)</a:t>
            </a:r>
            <a:r>
              <a:rPr lang="zh-CN" altLang="en-US" sz="4000" b="1">
                <a:latin typeface="宋体" pitchFamily="2" charset="-122"/>
              </a:rPr>
              <a:t>的绝对值的算术平均值(见下图）</a:t>
            </a:r>
            <a:r>
              <a:rPr lang="zh-CN" altLang="en-US" sz="4000" b="1"/>
              <a:t>。</a:t>
            </a:r>
          </a:p>
        </p:txBody>
      </p:sp>
      <p:grpSp>
        <p:nvGrpSpPr>
          <p:cNvPr id="8285" name="Group 93"/>
          <p:cNvGrpSpPr>
            <a:grpSpLocks/>
          </p:cNvGrpSpPr>
          <p:nvPr/>
        </p:nvGrpSpPr>
        <p:grpSpPr bwMode="auto">
          <a:xfrm>
            <a:off x="541338" y="2930525"/>
            <a:ext cx="8820150" cy="884238"/>
            <a:chOff x="341" y="1864"/>
            <a:chExt cx="5556" cy="557"/>
          </a:xfrm>
        </p:grpSpPr>
        <p:sp>
          <p:nvSpPr>
            <p:cNvPr id="16434" name="Text Box 4"/>
            <p:cNvSpPr txBox="1">
              <a:spLocks noChangeArrowheads="1"/>
            </p:cNvSpPr>
            <p:nvPr/>
          </p:nvSpPr>
          <p:spPr bwMode="auto">
            <a:xfrm>
              <a:off x="341" y="1864"/>
              <a:ext cx="5556" cy="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a:latin typeface="宋体" pitchFamily="2" charset="-122"/>
                </a:rPr>
                <a:t>（</a:t>
              </a:r>
              <a:r>
                <a:rPr lang="zh-CN" altLang="en-US" sz="4000"/>
                <a:t>1</a:t>
              </a:r>
              <a:r>
                <a:rPr lang="zh-CN" altLang="en-US" sz="4000">
                  <a:latin typeface="宋体" pitchFamily="2" charset="-122"/>
                </a:rPr>
                <a:t>）</a:t>
              </a:r>
              <a:r>
                <a:rPr lang="zh-CN" altLang="en-US" sz="4000" b="1">
                  <a:solidFill>
                    <a:srgbClr val="FF3300"/>
                  </a:solidFill>
                  <a:latin typeface="宋体" pitchFamily="2" charset="-122"/>
                </a:rPr>
                <a:t>轮廓的算术平均偏差</a:t>
              </a:r>
              <a:endParaRPr lang="zh-CN" altLang="en-US" sz="4000" b="1">
                <a:solidFill>
                  <a:srgbClr val="FF3300"/>
                </a:solidFill>
              </a:endParaRPr>
            </a:p>
          </p:txBody>
        </p:sp>
        <p:graphicFrame>
          <p:nvGraphicFramePr>
            <p:cNvPr id="16435" name="Object 22"/>
            <p:cNvGraphicFramePr>
              <a:graphicFrameLocks noChangeAspect="1"/>
            </p:cNvGraphicFramePr>
            <p:nvPr/>
          </p:nvGraphicFramePr>
          <p:xfrm>
            <a:off x="4296" y="1968"/>
            <a:ext cx="1406" cy="380"/>
          </p:xfrm>
          <a:graphic>
            <a:graphicData uri="http://schemas.openxmlformats.org/presentationml/2006/ole">
              <mc:AlternateContent xmlns:mc="http://schemas.openxmlformats.org/markup-compatibility/2006">
                <mc:Choice xmlns:v="urn:schemas-microsoft-com:vml" Requires="v">
                  <p:oleObj spid="_x0000_s16453" name="公式" r:id="rId5" imgW="405872" imgH="177569" progId="Equation.3">
                    <p:embed/>
                  </p:oleObj>
                </mc:Choice>
                <mc:Fallback>
                  <p:oleObj name="公式" r:id="rId5" imgW="405872" imgH="177569"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96" y="1968"/>
                          <a:ext cx="1406" cy="380"/>
                        </a:xfrm>
                        <a:prstGeom prst="rect">
                          <a:avLst/>
                        </a:prstGeom>
                        <a:solidFill>
                          <a:srgbClr val="FFCC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8252" name="Group 60"/>
          <p:cNvGrpSpPr>
            <a:grpSpLocks/>
          </p:cNvGrpSpPr>
          <p:nvPr/>
        </p:nvGrpSpPr>
        <p:grpSpPr bwMode="auto">
          <a:xfrm>
            <a:off x="5249863" y="6853238"/>
            <a:ext cx="1679575" cy="1450975"/>
            <a:chOff x="1984" y="2396"/>
            <a:chExt cx="635" cy="548"/>
          </a:xfrm>
        </p:grpSpPr>
        <p:sp>
          <p:nvSpPr>
            <p:cNvPr id="16432" name="Line 58"/>
            <p:cNvSpPr>
              <a:spLocks noChangeShapeType="1"/>
            </p:cNvSpPr>
            <p:nvPr/>
          </p:nvSpPr>
          <p:spPr bwMode="auto">
            <a:xfrm flipV="1">
              <a:off x="1984" y="2606"/>
              <a:ext cx="403" cy="3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6433" name="Text Box 59"/>
            <p:cNvSpPr txBox="1">
              <a:spLocks noChangeArrowheads="1"/>
            </p:cNvSpPr>
            <p:nvPr/>
          </p:nvSpPr>
          <p:spPr bwMode="auto">
            <a:xfrm>
              <a:off x="2337" y="2396"/>
              <a:ext cx="282"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Z</a:t>
              </a:r>
              <a:r>
                <a:rPr lang="en-US" altLang="zh-CN" sz="4700" i="1" baseline="-25000"/>
                <a:t>i</a:t>
              </a:r>
            </a:p>
          </p:txBody>
        </p:sp>
      </p:grpSp>
      <p:grpSp>
        <p:nvGrpSpPr>
          <p:cNvPr id="8254" name="Group 62"/>
          <p:cNvGrpSpPr>
            <a:grpSpLocks/>
          </p:cNvGrpSpPr>
          <p:nvPr/>
        </p:nvGrpSpPr>
        <p:grpSpPr bwMode="auto">
          <a:xfrm>
            <a:off x="1536700" y="6478588"/>
            <a:ext cx="11839575" cy="4473575"/>
            <a:chOff x="581" y="2254"/>
            <a:chExt cx="4475" cy="1691"/>
          </a:xfrm>
        </p:grpSpPr>
        <p:grpSp>
          <p:nvGrpSpPr>
            <p:cNvPr id="16423" name="Group 56"/>
            <p:cNvGrpSpPr>
              <a:grpSpLocks/>
            </p:cNvGrpSpPr>
            <p:nvPr/>
          </p:nvGrpSpPr>
          <p:grpSpPr bwMode="auto">
            <a:xfrm>
              <a:off x="581" y="2254"/>
              <a:ext cx="4475" cy="1691"/>
              <a:chOff x="581" y="2542"/>
              <a:chExt cx="4475" cy="1691"/>
            </a:xfrm>
          </p:grpSpPr>
          <p:sp>
            <p:nvSpPr>
              <p:cNvPr id="16425" name="Line 48"/>
              <p:cNvSpPr>
                <a:spLocks noChangeShapeType="1"/>
              </p:cNvSpPr>
              <p:nvPr/>
            </p:nvSpPr>
            <p:spPr bwMode="auto">
              <a:xfrm>
                <a:off x="905" y="3360"/>
                <a:ext cx="400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6426" name="Line 49"/>
              <p:cNvSpPr>
                <a:spLocks noChangeShapeType="1"/>
              </p:cNvSpPr>
              <p:nvPr/>
            </p:nvSpPr>
            <p:spPr bwMode="auto">
              <a:xfrm>
                <a:off x="1079" y="2658"/>
                <a:ext cx="0" cy="1554"/>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6427" name="Text Box 50"/>
              <p:cNvSpPr txBox="1">
                <a:spLocks noChangeArrowheads="1"/>
              </p:cNvSpPr>
              <p:nvPr/>
            </p:nvSpPr>
            <p:spPr bwMode="auto">
              <a:xfrm>
                <a:off x="581" y="2542"/>
                <a:ext cx="696"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Z</a:t>
                </a:r>
                <a:r>
                  <a:rPr lang="en-US" altLang="zh-CN" sz="4700"/>
                  <a:t>(</a:t>
                </a:r>
                <a:r>
                  <a:rPr lang="en-US" altLang="zh-CN" sz="4700" i="1"/>
                  <a:t>x)</a:t>
                </a:r>
              </a:p>
            </p:txBody>
          </p:sp>
          <p:sp>
            <p:nvSpPr>
              <p:cNvPr id="16428" name="Text Box 51"/>
              <p:cNvSpPr txBox="1">
                <a:spLocks noChangeArrowheads="1"/>
              </p:cNvSpPr>
              <p:nvPr/>
            </p:nvSpPr>
            <p:spPr bwMode="auto">
              <a:xfrm>
                <a:off x="4598" y="3338"/>
                <a:ext cx="458" cy="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X</a:t>
                </a:r>
              </a:p>
            </p:txBody>
          </p:sp>
          <p:sp>
            <p:nvSpPr>
              <p:cNvPr id="16429" name="Freeform 53"/>
              <p:cNvSpPr>
                <a:spLocks/>
              </p:cNvSpPr>
              <p:nvPr/>
            </p:nvSpPr>
            <p:spPr bwMode="auto">
              <a:xfrm>
                <a:off x="969" y="2812"/>
                <a:ext cx="3770" cy="1193"/>
              </a:xfrm>
              <a:custGeom>
                <a:avLst/>
                <a:gdLst>
                  <a:gd name="T0" fmla="*/ 92 w 3770"/>
                  <a:gd name="T1" fmla="*/ 589 h 1193"/>
                  <a:gd name="T2" fmla="*/ 128 w 3770"/>
                  <a:gd name="T3" fmla="*/ 507 h 1193"/>
                  <a:gd name="T4" fmla="*/ 210 w 3770"/>
                  <a:gd name="T5" fmla="*/ 425 h 1193"/>
                  <a:gd name="T6" fmla="*/ 265 w 3770"/>
                  <a:gd name="T7" fmla="*/ 324 h 1193"/>
                  <a:gd name="T8" fmla="*/ 366 w 3770"/>
                  <a:gd name="T9" fmla="*/ 260 h 1193"/>
                  <a:gd name="T10" fmla="*/ 448 w 3770"/>
                  <a:gd name="T11" fmla="*/ 361 h 1193"/>
                  <a:gd name="T12" fmla="*/ 457 w 3770"/>
                  <a:gd name="T13" fmla="*/ 681 h 1193"/>
                  <a:gd name="T14" fmla="*/ 540 w 3770"/>
                  <a:gd name="T15" fmla="*/ 790 h 1193"/>
                  <a:gd name="T16" fmla="*/ 622 w 3770"/>
                  <a:gd name="T17" fmla="*/ 754 h 1193"/>
                  <a:gd name="T18" fmla="*/ 686 w 3770"/>
                  <a:gd name="T19" fmla="*/ 598 h 1193"/>
                  <a:gd name="T20" fmla="*/ 777 w 3770"/>
                  <a:gd name="T21" fmla="*/ 214 h 1193"/>
                  <a:gd name="T22" fmla="*/ 860 w 3770"/>
                  <a:gd name="T23" fmla="*/ 260 h 1193"/>
                  <a:gd name="T24" fmla="*/ 951 w 3770"/>
                  <a:gd name="T25" fmla="*/ 306 h 1193"/>
                  <a:gd name="T26" fmla="*/ 1033 w 3770"/>
                  <a:gd name="T27" fmla="*/ 233 h 1193"/>
                  <a:gd name="T28" fmla="*/ 1097 w 3770"/>
                  <a:gd name="T29" fmla="*/ 150 h 1193"/>
                  <a:gd name="T30" fmla="*/ 1134 w 3770"/>
                  <a:gd name="T31" fmla="*/ 77 h 1193"/>
                  <a:gd name="T32" fmla="*/ 1189 w 3770"/>
                  <a:gd name="T33" fmla="*/ 123 h 1193"/>
                  <a:gd name="T34" fmla="*/ 1216 w 3770"/>
                  <a:gd name="T35" fmla="*/ 205 h 1193"/>
                  <a:gd name="T36" fmla="*/ 1198 w 3770"/>
                  <a:gd name="T37" fmla="*/ 452 h 1193"/>
                  <a:gd name="T38" fmla="*/ 1262 w 3770"/>
                  <a:gd name="T39" fmla="*/ 681 h 1193"/>
                  <a:gd name="T40" fmla="*/ 1326 w 3770"/>
                  <a:gd name="T41" fmla="*/ 809 h 1193"/>
                  <a:gd name="T42" fmla="*/ 1490 w 3770"/>
                  <a:gd name="T43" fmla="*/ 900 h 1193"/>
                  <a:gd name="T44" fmla="*/ 1564 w 3770"/>
                  <a:gd name="T45" fmla="*/ 781 h 1193"/>
                  <a:gd name="T46" fmla="*/ 1692 w 3770"/>
                  <a:gd name="T47" fmla="*/ 397 h 1193"/>
                  <a:gd name="T48" fmla="*/ 1847 w 3770"/>
                  <a:gd name="T49" fmla="*/ 260 h 1193"/>
                  <a:gd name="T50" fmla="*/ 1865 w 3770"/>
                  <a:gd name="T51" fmla="*/ 178 h 1193"/>
                  <a:gd name="T52" fmla="*/ 1929 w 3770"/>
                  <a:gd name="T53" fmla="*/ 233 h 1193"/>
                  <a:gd name="T54" fmla="*/ 2012 w 3770"/>
                  <a:gd name="T55" fmla="*/ 333 h 1193"/>
                  <a:gd name="T56" fmla="*/ 2066 w 3770"/>
                  <a:gd name="T57" fmla="*/ 1001 h 1193"/>
                  <a:gd name="T58" fmla="*/ 2112 w 3770"/>
                  <a:gd name="T59" fmla="*/ 1165 h 1193"/>
                  <a:gd name="T60" fmla="*/ 2167 w 3770"/>
                  <a:gd name="T61" fmla="*/ 1074 h 1193"/>
                  <a:gd name="T62" fmla="*/ 2268 w 3770"/>
                  <a:gd name="T63" fmla="*/ 653 h 1193"/>
                  <a:gd name="T64" fmla="*/ 2313 w 3770"/>
                  <a:gd name="T65" fmla="*/ 498 h 1193"/>
                  <a:gd name="T66" fmla="*/ 2350 w 3770"/>
                  <a:gd name="T67" fmla="*/ 388 h 1193"/>
                  <a:gd name="T68" fmla="*/ 2368 w 3770"/>
                  <a:gd name="T69" fmla="*/ 242 h 1193"/>
                  <a:gd name="T70" fmla="*/ 2478 w 3770"/>
                  <a:gd name="T71" fmla="*/ 178 h 1193"/>
                  <a:gd name="T72" fmla="*/ 2588 w 3770"/>
                  <a:gd name="T73" fmla="*/ 251 h 1193"/>
                  <a:gd name="T74" fmla="*/ 2606 w 3770"/>
                  <a:gd name="T75" fmla="*/ 425 h 1193"/>
                  <a:gd name="T76" fmla="*/ 2706 w 3770"/>
                  <a:gd name="T77" fmla="*/ 937 h 1193"/>
                  <a:gd name="T78" fmla="*/ 2798 w 3770"/>
                  <a:gd name="T79" fmla="*/ 873 h 1193"/>
                  <a:gd name="T80" fmla="*/ 2844 w 3770"/>
                  <a:gd name="T81" fmla="*/ 571 h 1193"/>
                  <a:gd name="T82" fmla="*/ 2880 w 3770"/>
                  <a:gd name="T83" fmla="*/ 461 h 1193"/>
                  <a:gd name="T84" fmla="*/ 2908 w 3770"/>
                  <a:gd name="T85" fmla="*/ 361 h 1193"/>
                  <a:gd name="T86" fmla="*/ 3081 w 3770"/>
                  <a:gd name="T87" fmla="*/ 223 h 1193"/>
                  <a:gd name="T88" fmla="*/ 3154 w 3770"/>
                  <a:gd name="T89" fmla="*/ 315 h 1193"/>
                  <a:gd name="T90" fmla="*/ 3264 w 3770"/>
                  <a:gd name="T91" fmla="*/ 617 h 1193"/>
                  <a:gd name="T92" fmla="*/ 3356 w 3770"/>
                  <a:gd name="T93" fmla="*/ 836 h 1193"/>
                  <a:gd name="T94" fmla="*/ 3401 w 3770"/>
                  <a:gd name="T95" fmla="*/ 763 h 1193"/>
                  <a:gd name="T96" fmla="*/ 3484 w 3770"/>
                  <a:gd name="T97" fmla="*/ 479 h 1193"/>
                  <a:gd name="T98" fmla="*/ 3612 w 3770"/>
                  <a:gd name="T99" fmla="*/ 333 h 1193"/>
                  <a:gd name="T100" fmla="*/ 3666 w 3770"/>
                  <a:gd name="T101" fmla="*/ 315 h 1193"/>
                  <a:gd name="T102" fmla="*/ 3767 w 3770"/>
                  <a:gd name="T103" fmla="*/ 269 h 1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770" h="1193">
                    <a:moveTo>
                      <a:pt x="0" y="699"/>
                    </a:moveTo>
                    <a:cubicBezTo>
                      <a:pt x="51" y="683"/>
                      <a:pt x="75" y="638"/>
                      <a:pt x="92" y="589"/>
                    </a:cubicBezTo>
                    <a:cubicBezTo>
                      <a:pt x="95" y="565"/>
                      <a:pt x="91" y="538"/>
                      <a:pt x="101" y="516"/>
                    </a:cubicBezTo>
                    <a:cubicBezTo>
                      <a:pt x="105" y="507"/>
                      <a:pt x="119" y="511"/>
                      <a:pt x="128" y="507"/>
                    </a:cubicBezTo>
                    <a:cubicBezTo>
                      <a:pt x="156" y="493"/>
                      <a:pt x="175" y="469"/>
                      <a:pt x="201" y="452"/>
                    </a:cubicBezTo>
                    <a:cubicBezTo>
                      <a:pt x="204" y="443"/>
                      <a:pt x="205" y="433"/>
                      <a:pt x="210" y="425"/>
                    </a:cubicBezTo>
                    <a:cubicBezTo>
                      <a:pt x="215" y="417"/>
                      <a:pt x="225" y="414"/>
                      <a:pt x="229" y="406"/>
                    </a:cubicBezTo>
                    <a:cubicBezTo>
                      <a:pt x="234" y="396"/>
                      <a:pt x="245" y="336"/>
                      <a:pt x="265" y="324"/>
                    </a:cubicBezTo>
                    <a:cubicBezTo>
                      <a:pt x="281" y="314"/>
                      <a:pt x="320" y="306"/>
                      <a:pt x="320" y="306"/>
                    </a:cubicBezTo>
                    <a:cubicBezTo>
                      <a:pt x="335" y="291"/>
                      <a:pt x="351" y="275"/>
                      <a:pt x="366" y="260"/>
                    </a:cubicBezTo>
                    <a:cubicBezTo>
                      <a:pt x="375" y="251"/>
                      <a:pt x="393" y="233"/>
                      <a:pt x="393" y="233"/>
                    </a:cubicBezTo>
                    <a:cubicBezTo>
                      <a:pt x="431" y="269"/>
                      <a:pt x="411" y="322"/>
                      <a:pt x="448" y="361"/>
                    </a:cubicBezTo>
                    <a:cubicBezTo>
                      <a:pt x="473" y="435"/>
                      <a:pt x="448" y="350"/>
                      <a:pt x="448" y="516"/>
                    </a:cubicBezTo>
                    <a:cubicBezTo>
                      <a:pt x="448" y="571"/>
                      <a:pt x="449" y="627"/>
                      <a:pt x="457" y="681"/>
                    </a:cubicBezTo>
                    <a:cubicBezTo>
                      <a:pt x="460" y="700"/>
                      <a:pt x="483" y="710"/>
                      <a:pt x="494" y="726"/>
                    </a:cubicBezTo>
                    <a:cubicBezTo>
                      <a:pt x="512" y="782"/>
                      <a:pt x="520" y="735"/>
                      <a:pt x="540" y="790"/>
                    </a:cubicBezTo>
                    <a:cubicBezTo>
                      <a:pt x="564" y="787"/>
                      <a:pt x="591" y="791"/>
                      <a:pt x="613" y="781"/>
                    </a:cubicBezTo>
                    <a:cubicBezTo>
                      <a:pt x="622" y="777"/>
                      <a:pt x="621" y="763"/>
                      <a:pt x="622" y="754"/>
                    </a:cubicBezTo>
                    <a:cubicBezTo>
                      <a:pt x="627" y="724"/>
                      <a:pt x="624" y="692"/>
                      <a:pt x="631" y="662"/>
                    </a:cubicBezTo>
                    <a:cubicBezTo>
                      <a:pt x="636" y="638"/>
                      <a:pt x="670" y="615"/>
                      <a:pt x="686" y="598"/>
                    </a:cubicBezTo>
                    <a:cubicBezTo>
                      <a:pt x="708" y="531"/>
                      <a:pt x="699" y="562"/>
                      <a:pt x="713" y="507"/>
                    </a:cubicBezTo>
                    <a:cubicBezTo>
                      <a:pt x="718" y="424"/>
                      <a:pt x="710" y="285"/>
                      <a:pt x="777" y="214"/>
                    </a:cubicBezTo>
                    <a:cubicBezTo>
                      <a:pt x="787" y="183"/>
                      <a:pt x="801" y="173"/>
                      <a:pt x="823" y="150"/>
                    </a:cubicBezTo>
                    <a:cubicBezTo>
                      <a:pt x="829" y="170"/>
                      <a:pt x="842" y="238"/>
                      <a:pt x="860" y="260"/>
                    </a:cubicBezTo>
                    <a:cubicBezTo>
                      <a:pt x="867" y="268"/>
                      <a:pt x="912" y="304"/>
                      <a:pt x="924" y="315"/>
                    </a:cubicBezTo>
                    <a:cubicBezTo>
                      <a:pt x="933" y="312"/>
                      <a:pt x="944" y="313"/>
                      <a:pt x="951" y="306"/>
                    </a:cubicBezTo>
                    <a:cubicBezTo>
                      <a:pt x="980" y="276"/>
                      <a:pt x="936" y="277"/>
                      <a:pt x="978" y="251"/>
                    </a:cubicBezTo>
                    <a:cubicBezTo>
                      <a:pt x="994" y="241"/>
                      <a:pt x="1015" y="239"/>
                      <a:pt x="1033" y="233"/>
                    </a:cubicBezTo>
                    <a:cubicBezTo>
                      <a:pt x="1042" y="230"/>
                      <a:pt x="1061" y="223"/>
                      <a:pt x="1061" y="223"/>
                    </a:cubicBezTo>
                    <a:cubicBezTo>
                      <a:pt x="1082" y="161"/>
                      <a:pt x="1066" y="183"/>
                      <a:pt x="1097" y="150"/>
                    </a:cubicBezTo>
                    <a:cubicBezTo>
                      <a:pt x="1123" y="71"/>
                      <a:pt x="1086" y="169"/>
                      <a:pt x="1125" y="105"/>
                    </a:cubicBezTo>
                    <a:cubicBezTo>
                      <a:pt x="1130" y="97"/>
                      <a:pt x="1130" y="86"/>
                      <a:pt x="1134" y="77"/>
                    </a:cubicBezTo>
                    <a:cubicBezTo>
                      <a:pt x="1144" y="56"/>
                      <a:pt x="1155" y="47"/>
                      <a:pt x="1170" y="31"/>
                    </a:cubicBezTo>
                    <a:cubicBezTo>
                      <a:pt x="1195" y="102"/>
                      <a:pt x="1161" y="0"/>
                      <a:pt x="1189" y="123"/>
                    </a:cubicBezTo>
                    <a:cubicBezTo>
                      <a:pt x="1193" y="142"/>
                      <a:pt x="1201" y="160"/>
                      <a:pt x="1207" y="178"/>
                    </a:cubicBezTo>
                    <a:cubicBezTo>
                      <a:pt x="1210" y="187"/>
                      <a:pt x="1216" y="205"/>
                      <a:pt x="1216" y="205"/>
                    </a:cubicBezTo>
                    <a:cubicBezTo>
                      <a:pt x="1196" y="288"/>
                      <a:pt x="1206" y="254"/>
                      <a:pt x="1189" y="306"/>
                    </a:cubicBezTo>
                    <a:cubicBezTo>
                      <a:pt x="1192" y="355"/>
                      <a:pt x="1192" y="404"/>
                      <a:pt x="1198" y="452"/>
                    </a:cubicBezTo>
                    <a:cubicBezTo>
                      <a:pt x="1201" y="471"/>
                      <a:pt x="1211" y="488"/>
                      <a:pt x="1216" y="507"/>
                    </a:cubicBezTo>
                    <a:cubicBezTo>
                      <a:pt x="1231" y="566"/>
                      <a:pt x="1243" y="623"/>
                      <a:pt x="1262" y="681"/>
                    </a:cubicBezTo>
                    <a:cubicBezTo>
                      <a:pt x="1265" y="691"/>
                      <a:pt x="1276" y="698"/>
                      <a:pt x="1280" y="708"/>
                    </a:cubicBezTo>
                    <a:cubicBezTo>
                      <a:pt x="1298" y="749"/>
                      <a:pt x="1296" y="777"/>
                      <a:pt x="1326" y="809"/>
                    </a:cubicBezTo>
                    <a:cubicBezTo>
                      <a:pt x="1353" y="891"/>
                      <a:pt x="1358" y="978"/>
                      <a:pt x="1436" y="1028"/>
                    </a:cubicBezTo>
                    <a:cubicBezTo>
                      <a:pt x="1511" y="1003"/>
                      <a:pt x="1442" y="945"/>
                      <a:pt x="1490" y="900"/>
                    </a:cubicBezTo>
                    <a:cubicBezTo>
                      <a:pt x="1515" y="876"/>
                      <a:pt x="1503" y="888"/>
                      <a:pt x="1527" y="863"/>
                    </a:cubicBezTo>
                    <a:cubicBezTo>
                      <a:pt x="1537" y="833"/>
                      <a:pt x="1553" y="810"/>
                      <a:pt x="1564" y="781"/>
                    </a:cubicBezTo>
                    <a:cubicBezTo>
                      <a:pt x="1571" y="733"/>
                      <a:pt x="1568" y="705"/>
                      <a:pt x="1600" y="671"/>
                    </a:cubicBezTo>
                    <a:cubicBezTo>
                      <a:pt x="1630" y="580"/>
                      <a:pt x="1660" y="488"/>
                      <a:pt x="1692" y="397"/>
                    </a:cubicBezTo>
                    <a:cubicBezTo>
                      <a:pt x="1702" y="368"/>
                      <a:pt x="1747" y="366"/>
                      <a:pt x="1765" y="342"/>
                    </a:cubicBezTo>
                    <a:cubicBezTo>
                      <a:pt x="1798" y="297"/>
                      <a:pt x="1796" y="277"/>
                      <a:pt x="1847" y="260"/>
                    </a:cubicBezTo>
                    <a:cubicBezTo>
                      <a:pt x="1850" y="223"/>
                      <a:pt x="1848" y="186"/>
                      <a:pt x="1856" y="150"/>
                    </a:cubicBezTo>
                    <a:cubicBezTo>
                      <a:pt x="1858" y="140"/>
                      <a:pt x="1860" y="170"/>
                      <a:pt x="1865" y="178"/>
                    </a:cubicBezTo>
                    <a:cubicBezTo>
                      <a:pt x="1870" y="185"/>
                      <a:pt x="1877" y="191"/>
                      <a:pt x="1884" y="196"/>
                    </a:cubicBezTo>
                    <a:cubicBezTo>
                      <a:pt x="1899" y="208"/>
                      <a:pt x="1912" y="224"/>
                      <a:pt x="1929" y="233"/>
                    </a:cubicBezTo>
                    <a:cubicBezTo>
                      <a:pt x="1946" y="242"/>
                      <a:pt x="1984" y="251"/>
                      <a:pt x="1984" y="251"/>
                    </a:cubicBezTo>
                    <a:cubicBezTo>
                      <a:pt x="2005" y="315"/>
                      <a:pt x="1995" y="288"/>
                      <a:pt x="2012" y="333"/>
                    </a:cubicBezTo>
                    <a:cubicBezTo>
                      <a:pt x="2017" y="477"/>
                      <a:pt x="1980" y="569"/>
                      <a:pt x="2048" y="671"/>
                    </a:cubicBezTo>
                    <a:cubicBezTo>
                      <a:pt x="2050" y="710"/>
                      <a:pt x="2058" y="937"/>
                      <a:pt x="2066" y="1001"/>
                    </a:cubicBezTo>
                    <a:cubicBezTo>
                      <a:pt x="2070" y="1034"/>
                      <a:pt x="2085" y="1078"/>
                      <a:pt x="2094" y="1110"/>
                    </a:cubicBezTo>
                    <a:cubicBezTo>
                      <a:pt x="2099" y="1129"/>
                      <a:pt x="2106" y="1147"/>
                      <a:pt x="2112" y="1165"/>
                    </a:cubicBezTo>
                    <a:cubicBezTo>
                      <a:pt x="2115" y="1174"/>
                      <a:pt x="2121" y="1193"/>
                      <a:pt x="2121" y="1193"/>
                    </a:cubicBezTo>
                    <a:cubicBezTo>
                      <a:pt x="2189" y="1169"/>
                      <a:pt x="2138" y="1123"/>
                      <a:pt x="2167" y="1074"/>
                    </a:cubicBezTo>
                    <a:cubicBezTo>
                      <a:pt x="2181" y="1050"/>
                      <a:pt x="2240" y="1037"/>
                      <a:pt x="2240" y="1037"/>
                    </a:cubicBezTo>
                    <a:cubicBezTo>
                      <a:pt x="2276" y="928"/>
                      <a:pt x="2256" y="762"/>
                      <a:pt x="2268" y="653"/>
                    </a:cubicBezTo>
                    <a:cubicBezTo>
                      <a:pt x="2272" y="619"/>
                      <a:pt x="2286" y="586"/>
                      <a:pt x="2295" y="553"/>
                    </a:cubicBezTo>
                    <a:cubicBezTo>
                      <a:pt x="2300" y="534"/>
                      <a:pt x="2313" y="498"/>
                      <a:pt x="2313" y="498"/>
                    </a:cubicBezTo>
                    <a:cubicBezTo>
                      <a:pt x="2316" y="464"/>
                      <a:pt x="2311" y="429"/>
                      <a:pt x="2322" y="397"/>
                    </a:cubicBezTo>
                    <a:cubicBezTo>
                      <a:pt x="2325" y="388"/>
                      <a:pt x="2343" y="395"/>
                      <a:pt x="2350" y="388"/>
                    </a:cubicBezTo>
                    <a:cubicBezTo>
                      <a:pt x="2363" y="376"/>
                      <a:pt x="2365" y="355"/>
                      <a:pt x="2377" y="342"/>
                    </a:cubicBezTo>
                    <a:cubicBezTo>
                      <a:pt x="2389" y="305"/>
                      <a:pt x="2380" y="278"/>
                      <a:pt x="2368" y="242"/>
                    </a:cubicBezTo>
                    <a:cubicBezTo>
                      <a:pt x="2415" y="192"/>
                      <a:pt x="2348" y="256"/>
                      <a:pt x="2423" y="214"/>
                    </a:cubicBezTo>
                    <a:cubicBezTo>
                      <a:pt x="2519" y="160"/>
                      <a:pt x="2390" y="206"/>
                      <a:pt x="2478" y="178"/>
                    </a:cubicBezTo>
                    <a:cubicBezTo>
                      <a:pt x="2512" y="142"/>
                      <a:pt x="2554" y="164"/>
                      <a:pt x="2597" y="178"/>
                    </a:cubicBezTo>
                    <a:cubicBezTo>
                      <a:pt x="2594" y="202"/>
                      <a:pt x="2595" y="228"/>
                      <a:pt x="2588" y="251"/>
                    </a:cubicBezTo>
                    <a:cubicBezTo>
                      <a:pt x="2585" y="259"/>
                      <a:pt x="2570" y="260"/>
                      <a:pt x="2569" y="269"/>
                    </a:cubicBezTo>
                    <a:cubicBezTo>
                      <a:pt x="2561" y="361"/>
                      <a:pt x="2578" y="362"/>
                      <a:pt x="2606" y="425"/>
                    </a:cubicBezTo>
                    <a:cubicBezTo>
                      <a:pt x="2625" y="467"/>
                      <a:pt x="2620" y="495"/>
                      <a:pt x="2652" y="525"/>
                    </a:cubicBezTo>
                    <a:cubicBezTo>
                      <a:pt x="2653" y="562"/>
                      <a:pt x="2568" y="886"/>
                      <a:pt x="2706" y="937"/>
                    </a:cubicBezTo>
                    <a:cubicBezTo>
                      <a:pt x="2734" y="934"/>
                      <a:pt x="2766" y="943"/>
                      <a:pt x="2789" y="927"/>
                    </a:cubicBezTo>
                    <a:cubicBezTo>
                      <a:pt x="2804" y="917"/>
                      <a:pt x="2794" y="891"/>
                      <a:pt x="2798" y="873"/>
                    </a:cubicBezTo>
                    <a:cubicBezTo>
                      <a:pt x="2804" y="843"/>
                      <a:pt x="2808" y="844"/>
                      <a:pt x="2825" y="818"/>
                    </a:cubicBezTo>
                    <a:cubicBezTo>
                      <a:pt x="2859" y="713"/>
                      <a:pt x="2815" y="859"/>
                      <a:pt x="2844" y="571"/>
                    </a:cubicBezTo>
                    <a:cubicBezTo>
                      <a:pt x="2844" y="569"/>
                      <a:pt x="2866" y="504"/>
                      <a:pt x="2871" y="489"/>
                    </a:cubicBezTo>
                    <a:cubicBezTo>
                      <a:pt x="2874" y="480"/>
                      <a:pt x="2880" y="461"/>
                      <a:pt x="2880" y="461"/>
                    </a:cubicBezTo>
                    <a:cubicBezTo>
                      <a:pt x="2883" y="434"/>
                      <a:pt x="2882" y="405"/>
                      <a:pt x="2889" y="379"/>
                    </a:cubicBezTo>
                    <a:cubicBezTo>
                      <a:pt x="2891" y="371"/>
                      <a:pt x="2904" y="369"/>
                      <a:pt x="2908" y="361"/>
                    </a:cubicBezTo>
                    <a:cubicBezTo>
                      <a:pt x="2937" y="303"/>
                      <a:pt x="2907" y="299"/>
                      <a:pt x="2972" y="278"/>
                    </a:cubicBezTo>
                    <a:cubicBezTo>
                      <a:pt x="3017" y="248"/>
                      <a:pt x="3034" y="241"/>
                      <a:pt x="3081" y="223"/>
                    </a:cubicBezTo>
                    <a:cubicBezTo>
                      <a:pt x="3087" y="217"/>
                      <a:pt x="3093" y="200"/>
                      <a:pt x="3100" y="205"/>
                    </a:cubicBezTo>
                    <a:cubicBezTo>
                      <a:pt x="3132" y="226"/>
                      <a:pt x="3142" y="283"/>
                      <a:pt x="3154" y="315"/>
                    </a:cubicBezTo>
                    <a:cubicBezTo>
                      <a:pt x="3182" y="390"/>
                      <a:pt x="3200" y="468"/>
                      <a:pt x="3228" y="543"/>
                    </a:cubicBezTo>
                    <a:cubicBezTo>
                      <a:pt x="3253" y="611"/>
                      <a:pt x="3231" y="582"/>
                      <a:pt x="3264" y="617"/>
                    </a:cubicBezTo>
                    <a:cubicBezTo>
                      <a:pt x="3274" y="648"/>
                      <a:pt x="3288" y="667"/>
                      <a:pt x="3310" y="690"/>
                    </a:cubicBezTo>
                    <a:cubicBezTo>
                      <a:pt x="3326" y="739"/>
                      <a:pt x="3343" y="787"/>
                      <a:pt x="3356" y="836"/>
                    </a:cubicBezTo>
                    <a:cubicBezTo>
                      <a:pt x="3365" y="830"/>
                      <a:pt x="3377" y="827"/>
                      <a:pt x="3383" y="818"/>
                    </a:cubicBezTo>
                    <a:cubicBezTo>
                      <a:pt x="3393" y="802"/>
                      <a:pt x="3401" y="763"/>
                      <a:pt x="3401" y="763"/>
                    </a:cubicBezTo>
                    <a:cubicBezTo>
                      <a:pt x="3410" y="674"/>
                      <a:pt x="3429" y="617"/>
                      <a:pt x="3456" y="534"/>
                    </a:cubicBezTo>
                    <a:cubicBezTo>
                      <a:pt x="3462" y="514"/>
                      <a:pt x="3474" y="497"/>
                      <a:pt x="3484" y="479"/>
                    </a:cubicBezTo>
                    <a:cubicBezTo>
                      <a:pt x="3495" y="460"/>
                      <a:pt x="3520" y="425"/>
                      <a:pt x="3520" y="425"/>
                    </a:cubicBezTo>
                    <a:cubicBezTo>
                      <a:pt x="3544" y="350"/>
                      <a:pt x="3532" y="359"/>
                      <a:pt x="3612" y="333"/>
                    </a:cubicBezTo>
                    <a:cubicBezTo>
                      <a:pt x="3621" y="330"/>
                      <a:pt x="3630" y="327"/>
                      <a:pt x="3639" y="324"/>
                    </a:cubicBezTo>
                    <a:cubicBezTo>
                      <a:pt x="3648" y="321"/>
                      <a:pt x="3666" y="315"/>
                      <a:pt x="3666" y="315"/>
                    </a:cubicBezTo>
                    <a:cubicBezTo>
                      <a:pt x="3692" y="290"/>
                      <a:pt x="3679" y="297"/>
                      <a:pt x="3721" y="287"/>
                    </a:cubicBezTo>
                    <a:cubicBezTo>
                      <a:pt x="3770" y="276"/>
                      <a:pt x="3767" y="294"/>
                      <a:pt x="3767" y="269"/>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6430" name="Line 54"/>
              <p:cNvSpPr>
                <a:spLocks noChangeShapeType="1"/>
              </p:cNvSpPr>
              <p:nvPr/>
            </p:nvSpPr>
            <p:spPr bwMode="auto">
              <a:xfrm>
                <a:off x="4425" y="3355"/>
                <a:ext cx="0" cy="87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6431" name="Line 55"/>
              <p:cNvSpPr>
                <a:spLocks noChangeShapeType="1"/>
              </p:cNvSpPr>
              <p:nvPr/>
            </p:nvSpPr>
            <p:spPr bwMode="auto">
              <a:xfrm>
                <a:off x="1070" y="4121"/>
                <a:ext cx="3346"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grpSp>
        <p:sp>
          <p:nvSpPr>
            <p:cNvPr id="16424" name="Text Box 61"/>
            <p:cNvSpPr txBox="1">
              <a:spLocks noChangeArrowheads="1"/>
            </p:cNvSpPr>
            <p:nvPr/>
          </p:nvSpPr>
          <p:spPr bwMode="auto">
            <a:xfrm>
              <a:off x="1660" y="3448"/>
              <a:ext cx="471"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lr</a:t>
              </a:r>
            </a:p>
          </p:txBody>
        </p:sp>
      </p:grpSp>
      <p:grpSp>
        <p:nvGrpSpPr>
          <p:cNvPr id="8264" name="Group 72"/>
          <p:cNvGrpSpPr>
            <a:grpSpLocks/>
          </p:cNvGrpSpPr>
          <p:nvPr/>
        </p:nvGrpSpPr>
        <p:grpSpPr bwMode="auto">
          <a:xfrm>
            <a:off x="7385050" y="6638925"/>
            <a:ext cx="1009650" cy="2938463"/>
            <a:chOff x="2791" y="2323"/>
            <a:chExt cx="382" cy="1111"/>
          </a:xfrm>
        </p:grpSpPr>
        <p:grpSp>
          <p:nvGrpSpPr>
            <p:cNvPr id="16419" name="Group 70"/>
            <p:cNvGrpSpPr>
              <a:grpSpLocks/>
            </p:cNvGrpSpPr>
            <p:nvPr/>
          </p:nvGrpSpPr>
          <p:grpSpPr bwMode="auto">
            <a:xfrm>
              <a:off x="3154" y="2496"/>
              <a:ext cx="19" cy="938"/>
              <a:chOff x="3154" y="2496"/>
              <a:chExt cx="19" cy="938"/>
            </a:xfrm>
          </p:grpSpPr>
          <p:sp>
            <p:nvSpPr>
              <p:cNvPr id="16421" name="Line 68"/>
              <p:cNvSpPr>
                <a:spLocks noChangeShapeType="1"/>
              </p:cNvSpPr>
              <p:nvPr/>
            </p:nvSpPr>
            <p:spPr bwMode="auto">
              <a:xfrm>
                <a:off x="3154" y="2496"/>
                <a:ext cx="0" cy="348"/>
              </a:xfrm>
              <a:prstGeom prst="line">
                <a:avLst/>
              </a:prstGeom>
              <a:noFill/>
              <a:ln w="2857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6422" name="Line 69"/>
              <p:cNvSpPr>
                <a:spLocks noChangeShapeType="1"/>
              </p:cNvSpPr>
              <p:nvPr/>
            </p:nvSpPr>
            <p:spPr bwMode="auto">
              <a:xfrm>
                <a:off x="3154" y="3059"/>
                <a:ext cx="19" cy="375"/>
              </a:xfrm>
              <a:prstGeom prst="line">
                <a:avLst/>
              </a:prstGeom>
              <a:noFill/>
              <a:ln w="28575">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grpSp>
        <p:sp>
          <p:nvSpPr>
            <p:cNvPr id="16420" name="Text Box 71"/>
            <p:cNvSpPr txBox="1">
              <a:spLocks noChangeArrowheads="1"/>
            </p:cNvSpPr>
            <p:nvPr/>
          </p:nvSpPr>
          <p:spPr bwMode="auto">
            <a:xfrm rot="-5400000">
              <a:off x="2767" y="2347"/>
              <a:ext cx="378"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b="1" i="1">
                  <a:solidFill>
                    <a:srgbClr val="FF3300"/>
                  </a:solidFill>
                </a:rPr>
                <a:t>Ra</a:t>
              </a:r>
            </a:p>
          </p:txBody>
        </p:sp>
      </p:grpSp>
      <p:sp>
        <p:nvSpPr>
          <p:cNvPr id="8249" name="Line 57"/>
          <p:cNvSpPr>
            <a:spLocks noChangeShapeType="1"/>
          </p:cNvSpPr>
          <p:nvPr/>
        </p:nvSpPr>
        <p:spPr bwMode="auto">
          <a:xfrm>
            <a:off x="5273675" y="7820025"/>
            <a:ext cx="0" cy="822325"/>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282" name="Group 90"/>
          <p:cNvGrpSpPr>
            <a:grpSpLocks/>
          </p:cNvGrpSpPr>
          <p:nvPr/>
        </p:nvGrpSpPr>
        <p:grpSpPr bwMode="auto">
          <a:xfrm>
            <a:off x="2830513" y="7916863"/>
            <a:ext cx="8921750" cy="776287"/>
            <a:chOff x="1070" y="2798"/>
            <a:chExt cx="3372" cy="293"/>
          </a:xfrm>
        </p:grpSpPr>
        <p:grpSp>
          <p:nvGrpSpPr>
            <p:cNvPr id="16399" name="Group 67"/>
            <p:cNvGrpSpPr>
              <a:grpSpLocks/>
            </p:cNvGrpSpPr>
            <p:nvPr/>
          </p:nvGrpSpPr>
          <p:grpSpPr bwMode="auto">
            <a:xfrm>
              <a:off x="1070" y="2798"/>
              <a:ext cx="3364" cy="283"/>
              <a:chOff x="1070" y="2798"/>
              <a:chExt cx="3364" cy="283"/>
            </a:xfrm>
          </p:grpSpPr>
          <p:sp>
            <p:nvSpPr>
              <p:cNvPr id="16415" name="Line 63"/>
              <p:cNvSpPr>
                <a:spLocks noChangeShapeType="1"/>
              </p:cNvSpPr>
              <p:nvPr/>
            </p:nvSpPr>
            <p:spPr bwMode="auto">
              <a:xfrm>
                <a:off x="1079" y="2816"/>
                <a:ext cx="335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6" name="Line 64"/>
              <p:cNvSpPr>
                <a:spLocks noChangeShapeType="1"/>
              </p:cNvSpPr>
              <p:nvPr/>
            </p:nvSpPr>
            <p:spPr bwMode="auto">
              <a:xfrm>
                <a:off x="4425" y="2798"/>
                <a:ext cx="0" cy="283"/>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7" name="Line 65"/>
              <p:cNvSpPr>
                <a:spLocks noChangeShapeType="1"/>
              </p:cNvSpPr>
              <p:nvPr/>
            </p:nvSpPr>
            <p:spPr bwMode="auto">
              <a:xfrm>
                <a:off x="1070" y="2798"/>
                <a:ext cx="0" cy="283"/>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8" name="Line 66"/>
              <p:cNvSpPr>
                <a:spLocks noChangeShapeType="1"/>
              </p:cNvSpPr>
              <p:nvPr/>
            </p:nvSpPr>
            <p:spPr bwMode="auto">
              <a:xfrm>
                <a:off x="1088" y="3063"/>
                <a:ext cx="331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400" name="Line 74"/>
            <p:cNvSpPr>
              <a:spLocks noChangeShapeType="1"/>
            </p:cNvSpPr>
            <p:nvPr/>
          </p:nvSpPr>
          <p:spPr bwMode="auto">
            <a:xfrm flipH="1">
              <a:off x="1353" y="2817"/>
              <a:ext cx="146" cy="24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1" name="Line 75"/>
            <p:cNvSpPr>
              <a:spLocks noChangeShapeType="1"/>
            </p:cNvSpPr>
            <p:nvPr/>
          </p:nvSpPr>
          <p:spPr bwMode="auto">
            <a:xfrm flipH="1">
              <a:off x="1179" y="2807"/>
              <a:ext cx="146" cy="24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2" name="Line 76"/>
            <p:cNvSpPr>
              <a:spLocks noChangeShapeType="1"/>
            </p:cNvSpPr>
            <p:nvPr/>
          </p:nvSpPr>
          <p:spPr bwMode="auto">
            <a:xfrm flipH="1">
              <a:off x="1590" y="2817"/>
              <a:ext cx="146" cy="24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3" name="Line 77"/>
            <p:cNvSpPr>
              <a:spLocks noChangeShapeType="1"/>
            </p:cNvSpPr>
            <p:nvPr/>
          </p:nvSpPr>
          <p:spPr bwMode="auto">
            <a:xfrm flipH="1">
              <a:off x="1809" y="2835"/>
              <a:ext cx="146" cy="24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4" name="Line 78"/>
            <p:cNvSpPr>
              <a:spLocks noChangeShapeType="1"/>
            </p:cNvSpPr>
            <p:nvPr/>
          </p:nvSpPr>
          <p:spPr bwMode="auto">
            <a:xfrm flipH="1">
              <a:off x="2074" y="2816"/>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5" name="Line 79"/>
            <p:cNvSpPr>
              <a:spLocks noChangeShapeType="1"/>
            </p:cNvSpPr>
            <p:nvPr/>
          </p:nvSpPr>
          <p:spPr bwMode="auto">
            <a:xfrm flipH="1">
              <a:off x="2294" y="2816"/>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6" name="Line 80"/>
            <p:cNvSpPr>
              <a:spLocks noChangeShapeType="1"/>
            </p:cNvSpPr>
            <p:nvPr/>
          </p:nvSpPr>
          <p:spPr bwMode="auto">
            <a:xfrm flipH="1">
              <a:off x="2541" y="2816"/>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7" name="Line 81"/>
            <p:cNvSpPr>
              <a:spLocks noChangeShapeType="1"/>
            </p:cNvSpPr>
            <p:nvPr/>
          </p:nvSpPr>
          <p:spPr bwMode="auto">
            <a:xfrm flipH="1">
              <a:off x="2769" y="2834"/>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8" name="Line 82"/>
            <p:cNvSpPr>
              <a:spLocks noChangeShapeType="1"/>
            </p:cNvSpPr>
            <p:nvPr/>
          </p:nvSpPr>
          <p:spPr bwMode="auto">
            <a:xfrm flipH="1">
              <a:off x="2979" y="2834"/>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9" name="Line 83"/>
            <p:cNvSpPr>
              <a:spLocks noChangeShapeType="1"/>
            </p:cNvSpPr>
            <p:nvPr/>
          </p:nvSpPr>
          <p:spPr bwMode="auto">
            <a:xfrm flipH="1">
              <a:off x="3180" y="2825"/>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0" name="Line 84"/>
            <p:cNvSpPr>
              <a:spLocks noChangeShapeType="1"/>
            </p:cNvSpPr>
            <p:nvPr/>
          </p:nvSpPr>
          <p:spPr bwMode="auto">
            <a:xfrm flipH="1">
              <a:off x="3418" y="2816"/>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1" name="Line 85"/>
            <p:cNvSpPr>
              <a:spLocks noChangeShapeType="1"/>
            </p:cNvSpPr>
            <p:nvPr/>
          </p:nvSpPr>
          <p:spPr bwMode="auto">
            <a:xfrm flipH="1">
              <a:off x="3638" y="2807"/>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2" name="Line 86"/>
            <p:cNvSpPr>
              <a:spLocks noChangeShapeType="1"/>
            </p:cNvSpPr>
            <p:nvPr/>
          </p:nvSpPr>
          <p:spPr bwMode="auto">
            <a:xfrm flipH="1">
              <a:off x="3876" y="2825"/>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3" name="Line 87"/>
            <p:cNvSpPr>
              <a:spLocks noChangeShapeType="1"/>
            </p:cNvSpPr>
            <p:nvPr/>
          </p:nvSpPr>
          <p:spPr bwMode="auto">
            <a:xfrm flipH="1">
              <a:off x="4077" y="2825"/>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14" name="Line 88"/>
            <p:cNvSpPr>
              <a:spLocks noChangeShapeType="1"/>
            </p:cNvSpPr>
            <p:nvPr/>
          </p:nvSpPr>
          <p:spPr bwMode="auto">
            <a:xfrm flipH="1">
              <a:off x="4296" y="2815"/>
              <a:ext cx="146" cy="257"/>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283" name="AutoShape 91"/>
          <p:cNvSpPr>
            <a:spLocks noChangeArrowheads="1"/>
          </p:cNvSpPr>
          <p:nvPr/>
        </p:nvSpPr>
        <p:spPr bwMode="auto">
          <a:xfrm>
            <a:off x="11077575" y="6200775"/>
            <a:ext cx="3071813" cy="1473200"/>
          </a:xfrm>
          <a:prstGeom prst="wedgeRoundRectCallout">
            <a:avLst>
              <a:gd name="adj1" fmla="val -135875"/>
              <a:gd name="adj2" fmla="val 93449"/>
              <a:gd name="adj3" fmla="val 16667"/>
            </a:avLst>
          </a:prstGeom>
          <a:solidFill>
            <a:srgbClr val="CCFFFF"/>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lstStyle/>
          <a:p>
            <a:pPr algn="ctr" defTabSz="1524000"/>
            <a:r>
              <a:rPr lang="zh-CN" altLang="en-US" sz="4000" b="1">
                <a:solidFill>
                  <a:srgbClr val="FF3300"/>
                </a:solidFill>
              </a:rPr>
              <a:t>算术平均</a:t>
            </a:r>
          </a:p>
          <a:p>
            <a:pPr algn="ctr" defTabSz="1524000"/>
            <a:r>
              <a:rPr lang="zh-CN" altLang="en-US" sz="4000" b="1">
                <a:solidFill>
                  <a:srgbClr val="FF3300"/>
                </a:solidFill>
              </a:rPr>
              <a:t>偏差</a:t>
            </a:r>
            <a:r>
              <a:rPr lang="en-US" altLang="zh-CN" sz="4000" b="1" i="1">
                <a:solidFill>
                  <a:srgbClr val="FF3300"/>
                </a:solidFill>
              </a:rPr>
              <a:t>Ra</a:t>
            </a:r>
          </a:p>
        </p:txBody>
      </p:sp>
      <p:sp>
        <p:nvSpPr>
          <p:cNvPr id="8284" name="Text Box 92"/>
          <p:cNvSpPr txBox="1">
            <a:spLocks noChangeArrowheads="1"/>
          </p:cNvSpPr>
          <p:nvPr/>
        </p:nvSpPr>
        <p:spPr bwMode="auto">
          <a:xfrm>
            <a:off x="424565" y="1000463"/>
            <a:ext cx="133350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4000" b="1" dirty="0"/>
              <a:t>        GB/T3505</a:t>
            </a:r>
            <a:r>
              <a:rPr lang="zh-CN" altLang="en-US" sz="4000" b="1" dirty="0"/>
              <a:t>从幅度、间距和 形状三个方面规定了相应的评定参数。</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wipe(left)">
                                      <p:cBhvr>
                                        <p:cTn id="7" dur="300"/>
                                        <p:tgtEl>
                                          <p:spTgt spid="8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84">
                                            <p:txEl>
                                              <p:pRg st="0" end="0"/>
                                            </p:txEl>
                                          </p:spTgt>
                                        </p:tgtEl>
                                        <p:attrNameLst>
                                          <p:attrName>style.visibility</p:attrName>
                                        </p:attrNameLst>
                                      </p:cBhvr>
                                      <p:to>
                                        <p:strVal val="visible"/>
                                      </p:to>
                                    </p:set>
                                    <p:animEffect transition="in" filter="wipe(left)">
                                      <p:cBhvr>
                                        <p:cTn id="12" dur="300"/>
                                        <p:tgtEl>
                                          <p:spTgt spid="828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195">
                                            <p:txEl>
                                              <p:pRg st="0" end="0"/>
                                            </p:txEl>
                                          </p:spTgt>
                                        </p:tgtEl>
                                        <p:attrNameLst>
                                          <p:attrName>style.visibility</p:attrName>
                                        </p:attrNameLst>
                                      </p:cBhvr>
                                      <p:to>
                                        <p:strVal val="visible"/>
                                      </p:to>
                                    </p:set>
                                    <p:animEffect transition="in" filter="wipe(left)">
                                      <p:cBhvr>
                                        <p:cTn id="17" dur="300"/>
                                        <p:tgtEl>
                                          <p:spTgt spid="819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285"/>
                                        </p:tgtEl>
                                        <p:attrNameLst>
                                          <p:attrName>style.visibility</p:attrName>
                                        </p:attrNameLst>
                                      </p:cBhvr>
                                      <p:to>
                                        <p:strVal val="visible"/>
                                      </p:to>
                                    </p:set>
                                    <p:animEffect transition="in" filter="wipe(left)">
                                      <p:cBhvr>
                                        <p:cTn id="22" dur="2000"/>
                                        <p:tgtEl>
                                          <p:spTgt spid="828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220"/>
                                        </p:tgtEl>
                                        <p:attrNameLst>
                                          <p:attrName>style.visibility</p:attrName>
                                        </p:attrNameLst>
                                      </p:cBhvr>
                                      <p:to>
                                        <p:strVal val="visible"/>
                                      </p:to>
                                    </p:set>
                                    <p:animEffect transition="in" filter="wipe(left)">
                                      <p:cBhvr>
                                        <p:cTn id="27" dur="300"/>
                                        <p:tgtEl>
                                          <p:spTgt spid="822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nodeType="clickEffect">
                                  <p:stCondLst>
                                    <p:cond delay="0"/>
                                  </p:stCondLst>
                                  <p:childTnLst>
                                    <p:set>
                                      <p:cBhvr>
                                        <p:cTn id="31" dur="1" fill="hold">
                                          <p:stCondLst>
                                            <p:cond delay="0"/>
                                          </p:stCondLst>
                                        </p:cTn>
                                        <p:tgtEl>
                                          <p:spTgt spid="8254"/>
                                        </p:tgtEl>
                                        <p:attrNameLst>
                                          <p:attrName>style.visibility</p:attrName>
                                        </p:attrNameLst>
                                      </p:cBhvr>
                                      <p:to>
                                        <p:strVal val="visible"/>
                                      </p:to>
                                    </p:set>
                                    <p:anim calcmode="lin" valueType="num">
                                      <p:cBhvr additive="base">
                                        <p:cTn id="32" dur="500" fill="hold"/>
                                        <p:tgtEl>
                                          <p:spTgt spid="8254"/>
                                        </p:tgtEl>
                                        <p:attrNameLst>
                                          <p:attrName>ppt_x</p:attrName>
                                        </p:attrNameLst>
                                      </p:cBhvr>
                                      <p:tavLst>
                                        <p:tav tm="0">
                                          <p:val>
                                            <p:strVal val="0-#ppt_w/2"/>
                                          </p:val>
                                        </p:tav>
                                        <p:tav tm="100000">
                                          <p:val>
                                            <p:strVal val="#ppt_x"/>
                                          </p:val>
                                        </p:tav>
                                      </p:tavLst>
                                    </p:anim>
                                    <p:anim calcmode="lin" valueType="num">
                                      <p:cBhvr additive="base">
                                        <p:cTn id="33" dur="500" fill="hold"/>
                                        <p:tgtEl>
                                          <p:spTgt spid="8254"/>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1" fill="hold" grpId="0" nodeType="clickEffect">
                                  <p:stCondLst>
                                    <p:cond delay="0"/>
                                  </p:stCondLst>
                                  <p:childTnLst>
                                    <p:set>
                                      <p:cBhvr>
                                        <p:cTn id="37" dur="1" fill="hold">
                                          <p:stCondLst>
                                            <p:cond delay="0"/>
                                          </p:stCondLst>
                                        </p:cTn>
                                        <p:tgtEl>
                                          <p:spTgt spid="8249"/>
                                        </p:tgtEl>
                                        <p:attrNameLst>
                                          <p:attrName>style.visibility</p:attrName>
                                        </p:attrNameLst>
                                      </p:cBhvr>
                                      <p:to>
                                        <p:strVal val="visible"/>
                                      </p:to>
                                    </p:set>
                                    <p:anim calcmode="lin" valueType="num">
                                      <p:cBhvr>
                                        <p:cTn id="38" dur="500" fill="hold"/>
                                        <p:tgtEl>
                                          <p:spTgt spid="8249"/>
                                        </p:tgtEl>
                                        <p:attrNameLst>
                                          <p:attrName>ppt_x</p:attrName>
                                        </p:attrNameLst>
                                      </p:cBhvr>
                                      <p:tavLst>
                                        <p:tav tm="0">
                                          <p:val>
                                            <p:strVal val="#ppt_x"/>
                                          </p:val>
                                        </p:tav>
                                        <p:tav tm="100000">
                                          <p:val>
                                            <p:strVal val="#ppt_x"/>
                                          </p:val>
                                        </p:tav>
                                      </p:tavLst>
                                    </p:anim>
                                    <p:anim calcmode="lin" valueType="num">
                                      <p:cBhvr>
                                        <p:cTn id="39" dur="500" fill="hold"/>
                                        <p:tgtEl>
                                          <p:spTgt spid="8249"/>
                                        </p:tgtEl>
                                        <p:attrNameLst>
                                          <p:attrName>ppt_y</p:attrName>
                                        </p:attrNameLst>
                                      </p:cBhvr>
                                      <p:tavLst>
                                        <p:tav tm="0">
                                          <p:val>
                                            <p:strVal val="#ppt_y-#ppt_h/2"/>
                                          </p:val>
                                        </p:tav>
                                        <p:tav tm="100000">
                                          <p:val>
                                            <p:strVal val="#ppt_y"/>
                                          </p:val>
                                        </p:tav>
                                      </p:tavLst>
                                    </p:anim>
                                    <p:anim calcmode="lin" valueType="num">
                                      <p:cBhvr>
                                        <p:cTn id="40" dur="500" fill="hold"/>
                                        <p:tgtEl>
                                          <p:spTgt spid="8249"/>
                                        </p:tgtEl>
                                        <p:attrNameLst>
                                          <p:attrName>ppt_w</p:attrName>
                                        </p:attrNameLst>
                                      </p:cBhvr>
                                      <p:tavLst>
                                        <p:tav tm="0">
                                          <p:val>
                                            <p:strVal val="#ppt_w"/>
                                          </p:val>
                                        </p:tav>
                                        <p:tav tm="100000">
                                          <p:val>
                                            <p:strVal val="#ppt_w"/>
                                          </p:val>
                                        </p:tav>
                                      </p:tavLst>
                                    </p:anim>
                                    <p:anim calcmode="lin" valueType="num">
                                      <p:cBhvr>
                                        <p:cTn id="41" dur="500" fill="hold"/>
                                        <p:tgtEl>
                                          <p:spTgt spid="8249"/>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1" fill="hold" nodeType="clickEffect">
                                  <p:stCondLst>
                                    <p:cond delay="0"/>
                                  </p:stCondLst>
                                  <p:childTnLst>
                                    <p:set>
                                      <p:cBhvr>
                                        <p:cTn id="45" dur="1" fill="hold">
                                          <p:stCondLst>
                                            <p:cond delay="0"/>
                                          </p:stCondLst>
                                        </p:cTn>
                                        <p:tgtEl>
                                          <p:spTgt spid="8252"/>
                                        </p:tgtEl>
                                        <p:attrNameLst>
                                          <p:attrName>style.visibility</p:attrName>
                                        </p:attrNameLst>
                                      </p:cBhvr>
                                      <p:to>
                                        <p:strVal val="visible"/>
                                      </p:to>
                                    </p:set>
                                    <p:anim calcmode="lin" valueType="num">
                                      <p:cBhvr>
                                        <p:cTn id="46" dur="500" fill="hold"/>
                                        <p:tgtEl>
                                          <p:spTgt spid="8252"/>
                                        </p:tgtEl>
                                        <p:attrNameLst>
                                          <p:attrName>ppt_x</p:attrName>
                                        </p:attrNameLst>
                                      </p:cBhvr>
                                      <p:tavLst>
                                        <p:tav tm="0">
                                          <p:val>
                                            <p:strVal val="#ppt_x"/>
                                          </p:val>
                                        </p:tav>
                                        <p:tav tm="100000">
                                          <p:val>
                                            <p:strVal val="#ppt_x"/>
                                          </p:val>
                                        </p:tav>
                                      </p:tavLst>
                                    </p:anim>
                                    <p:anim calcmode="lin" valueType="num">
                                      <p:cBhvr>
                                        <p:cTn id="47" dur="500" fill="hold"/>
                                        <p:tgtEl>
                                          <p:spTgt spid="8252"/>
                                        </p:tgtEl>
                                        <p:attrNameLst>
                                          <p:attrName>ppt_y</p:attrName>
                                        </p:attrNameLst>
                                      </p:cBhvr>
                                      <p:tavLst>
                                        <p:tav tm="0">
                                          <p:val>
                                            <p:strVal val="#ppt_y-#ppt_h/2"/>
                                          </p:val>
                                        </p:tav>
                                        <p:tav tm="100000">
                                          <p:val>
                                            <p:strVal val="#ppt_y"/>
                                          </p:val>
                                        </p:tav>
                                      </p:tavLst>
                                    </p:anim>
                                    <p:anim calcmode="lin" valueType="num">
                                      <p:cBhvr>
                                        <p:cTn id="48" dur="500" fill="hold"/>
                                        <p:tgtEl>
                                          <p:spTgt spid="8252"/>
                                        </p:tgtEl>
                                        <p:attrNameLst>
                                          <p:attrName>ppt_w</p:attrName>
                                        </p:attrNameLst>
                                      </p:cBhvr>
                                      <p:tavLst>
                                        <p:tav tm="0">
                                          <p:val>
                                            <p:strVal val="#ppt_w"/>
                                          </p:val>
                                        </p:tav>
                                        <p:tav tm="100000">
                                          <p:val>
                                            <p:strVal val="#ppt_w"/>
                                          </p:val>
                                        </p:tav>
                                      </p:tavLst>
                                    </p:anim>
                                    <p:anim calcmode="lin" valueType="num">
                                      <p:cBhvr>
                                        <p:cTn id="49" dur="500" fill="hold"/>
                                        <p:tgtEl>
                                          <p:spTgt spid="8252"/>
                                        </p:tgtEl>
                                        <p:attrNameLst>
                                          <p:attrName>ppt_h</p:attrName>
                                        </p:attrNameLst>
                                      </p:cBhvr>
                                      <p:tavLst>
                                        <p:tav tm="0">
                                          <p:val>
                                            <p:fltVal val="0"/>
                                          </p:val>
                                        </p:tav>
                                        <p:tav tm="100000">
                                          <p:val>
                                            <p:strVal val="#ppt_h"/>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8205"/>
                                        </p:tgtEl>
                                        <p:attrNameLst>
                                          <p:attrName>style.visibility</p:attrName>
                                        </p:attrNameLst>
                                      </p:cBhvr>
                                      <p:to>
                                        <p:strVal val="visible"/>
                                      </p:to>
                                    </p:set>
                                    <p:animEffect transition="in" filter="wipe(left)">
                                      <p:cBhvr>
                                        <p:cTn id="54" dur="500"/>
                                        <p:tgtEl>
                                          <p:spTgt spid="820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7" presetClass="entr" presetSubtype="8" fill="hold" nodeType="clickEffect">
                                  <p:stCondLst>
                                    <p:cond delay="0"/>
                                  </p:stCondLst>
                                  <p:childTnLst>
                                    <p:set>
                                      <p:cBhvr>
                                        <p:cTn id="58" dur="1" fill="hold">
                                          <p:stCondLst>
                                            <p:cond delay="0"/>
                                          </p:stCondLst>
                                        </p:cTn>
                                        <p:tgtEl>
                                          <p:spTgt spid="8282"/>
                                        </p:tgtEl>
                                        <p:attrNameLst>
                                          <p:attrName>style.visibility</p:attrName>
                                        </p:attrNameLst>
                                      </p:cBhvr>
                                      <p:to>
                                        <p:strVal val="visible"/>
                                      </p:to>
                                    </p:set>
                                    <p:anim calcmode="lin" valueType="num">
                                      <p:cBhvr>
                                        <p:cTn id="59" dur="500" fill="hold"/>
                                        <p:tgtEl>
                                          <p:spTgt spid="8282"/>
                                        </p:tgtEl>
                                        <p:attrNameLst>
                                          <p:attrName>ppt_x</p:attrName>
                                        </p:attrNameLst>
                                      </p:cBhvr>
                                      <p:tavLst>
                                        <p:tav tm="0">
                                          <p:val>
                                            <p:strVal val="#ppt_x-#ppt_w/2"/>
                                          </p:val>
                                        </p:tav>
                                        <p:tav tm="100000">
                                          <p:val>
                                            <p:strVal val="#ppt_x"/>
                                          </p:val>
                                        </p:tav>
                                      </p:tavLst>
                                    </p:anim>
                                    <p:anim calcmode="lin" valueType="num">
                                      <p:cBhvr>
                                        <p:cTn id="60" dur="500" fill="hold"/>
                                        <p:tgtEl>
                                          <p:spTgt spid="8282"/>
                                        </p:tgtEl>
                                        <p:attrNameLst>
                                          <p:attrName>ppt_y</p:attrName>
                                        </p:attrNameLst>
                                      </p:cBhvr>
                                      <p:tavLst>
                                        <p:tav tm="0">
                                          <p:val>
                                            <p:strVal val="#ppt_y"/>
                                          </p:val>
                                        </p:tav>
                                        <p:tav tm="100000">
                                          <p:val>
                                            <p:strVal val="#ppt_y"/>
                                          </p:val>
                                        </p:tav>
                                      </p:tavLst>
                                    </p:anim>
                                    <p:anim calcmode="lin" valueType="num">
                                      <p:cBhvr>
                                        <p:cTn id="61" dur="500" fill="hold"/>
                                        <p:tgtEl>
                                          <p:spTgt spid="8282"/>
                                        </p:tgtEl>
                                        <p:attrNameLst>
                                          <p:attrName>ppt_w</p:attrName>
                                        </p:attrNameLst>
                                      </p:cBhvr>
                                      <p:tavLst>
                                        <p:tav tm="0">
                                          <p:val>
                                            <p:fltVal val="0"/>
                                          </p:val>
                                        </p:tav>
                                        <p:tav tm="100000">
                                          <p:val>
                                            <p:strVal val="#ppt_w"/>
                                          </p:val>
                                        </p:tav>
                                      </p:tavLst>
                                    </p:anim>
                                    <p:anim calcmode="lin" valueType="num">
                                      <p:cBhvr>
                                        <p:cTn id="62" dur="500" fill="hold"/>
                                        <p:tgtEl>
                                          <p:spTgt spid="8282"/>
                                        </p:tgtEl>
                                        <p:attrNameLst>
                                          <p:attrName>ppt_h</p:attrName>
                                        </p:attrNameLst>
                                      </p:cBhvr>
                                      <p:tavLst>
                                        <p:tav tm="0">
                                          <p:val>
                                            <p:strVal val="#ppt_h"/>
                                          </p:val>
                                        </p:tav>
                                        <p:tav tm="100000">
                                          <p:val>
                                            <p:strVal val="#ppt_h"/>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1" fill="hold" nodeType="clickEffect">
                                  <p:stCondLst>
                                    <p:cond delay="0"/>
                                  </p:stCondLst>
                                  <p:childTnLst>
                                    <p:set>
                                      <p:cBhvr>
                                        <p:cTn id="66" dur="1" fill="hold">
                                          <p:stCondLst>
                                            <p:cond delay="0"/>
                                          </p:stCondLst>
                                        </p:cTn>
                                        <p:tgtEl>
                                          <p:spTgt spid="8264"/>
                                        </p:tgtEl>
                                        <p:attrNameLst>
                                          <p:attrName>style.visibility</p:attrName>
                                        </p:attrNameLst>
                                      </p:cBhvr>
                                      <p:to>
                                        <p:strVal val="visible"/>
                                      </p:to>
                                    </p:set>
                                    <p:anim calcmode="lin" valueType="num">
                                      <p:cBhvr>
                                        <p:cTn id="67" dur="500" fill="hold"/>
                                        <p:tgtEl>
                                          <p:spTgt spid="8264"/>
                                        </p:tgtEl>
                                        <p:attrNameLst>
                                          <p:attrName>ppt_x</p:attrName>
                                        </p:attrNameLst>
                                      </p:cBhvr>
                                      <p:tavLst>
                                        <p:tav tm="0">
                                          <p:val>
                                            <p:strVal val="#ppt_x"/>
                                          </p:val>
                                        </p:tav>
                                        <p:tav tm="100000">
                                          <p:val>
                                            <p:strVal val="#ppt_x"/>
                                          </p:val>
                                        </p:tav>
                                      </p:tavLst>
                                    </p:anim>
                                    <p:anim calcmode="lin" valueType="num">
                                      <p:cBhvr>
                                        <p:cTn id="68" dur="500" fill="hold"/>
                                        <p:tgtEl>
                                          <p:spTgt spid="8264"/>
                                        </p:tgtEl>
                                        <p:attrNameLst>
                                          <p:attrName>ppt_y</p:attrName>
                                        </p:attrNameLst>
                                      </p:cBhvr>
                                      <p:tavLst>
                                        <p:tav tm="0">
                                          <p:val>
                                            <p:strVal val="#ppt_y-#ppt_h/2"/>
                                          </p:val>
                                        </p:tav>
                                        <p:tav tm="100000">
                                          <p:val>
                                            <p:strVal val="#ppt_y"/>
                                          </p:val>
                                        </p:tav>
                                      </p:tavLst>
                                    </p:anim>
                                    <p:anim calcmode="lin" valueType="num">
                                      <p:cBhvr>
                                        <p:cTn id="69" dur="500" fill="hold"/>
                                        <p:tgtEl>
                                          <p:spTgt spid="8264"/>
                                        </p:tgtEl>
                                        <p:attrNameLst>
                                          <p:attrName>ppt_w</p:attrName>
                                        </p:attrNameLst>
                                      </p:cBhvr>
                                      <p:tavLst>
                                        <p:tav tm="0">
                                          <p:val>
                                            <p:strVal val="#ppt_w"/>
                                          </p:val>
                                        </p:tav>
                                        <p:tav tm="100000">
                                          <p:val>
                                            <p:strVal val="#ppt_w"/>
                                          </p:val>
                                        </p:tav>
                                      </p:tavLst>
                                    </p:anim>
                                    <p:anim calcmode="lin" valueType="num">
                                      <p:cBhvr>
                                        <p:cTn id="70" dur="500" fill="hold"/>
                                        <p:tgtEl>
                                          <p:spTgt spid="8264"/>
                                        </p:tgtEl>
                                        <p:attrNameLst>
                                          <p:attrName>ppt_h</p:attrName>
                                        </p:attrNameLst>
                                      </p:cBhvr>
                                      <p:tavLst>
                                        <p:tav tm="0">
                                          <p:val>
                                            <p:fltVal val="0"/>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17" presetClass="entr" presetSubtype="2" fill="hold" grpId="0" nodeType="clickEffect">
                                  <p:stCondLst>
                                    <p:cond delay="0"/>
                                  </p:stCondLst>
                                  <p:childTnLst>
                                    <p:set>
                                      <p:cBhvr>
                                        <p:cTn id="74" dur="1" fill="hold">
                                          <p:stCondLst>
                                            <p:cond delay="0"/>
                                          </p:stCondLst>
                                        </p:cTn>
                                        <p:tgtEl>
                                          <p:spTgt spid="8283"/>
                                        </p:tgtEl>
                                        <p:attrNameLst>
                                          <p:attrName>style.visibility</p:attrName>
                                        </p:attrNameLst>
                                      </p:cBhvr>
                                      <p:to>
                                        <p:strVal val="visible"/>
                                      </p:to>
                                    </p:set>
                                    <p:anim calcmode="lin" valueType="num">
                                      <p:cBhvr>
                                        <p:cTn id="75" dur="500" fill="hold"/>
                                        <p:tgtEl>
                                          <p:spTgt spid="8283"/>
                                        </p:tgtEl>
                                        <p:attrNameLst>
                                          <p:attrName>ppt_x</p:attrName>
                                        </p:attrNameLst>
                                      </p:cBhvr>
                                      <p:tavLst>
                                        <p:tav tm="0">
                                          <p:val>
                                            <p:strVal val="#ppt_x+#ppt_w/2"/>
                                          </p:val>
                                        </p:tav>
                                        <p:tav tm="100000">
                                          <p:val>
                                            <p:strVal val="#ppt_x"/>
                                          </p:val>
                                        </p:tav>
                                      </p:tavLst>
                                    </p:anim>
                                    <p:anim calcmode="lin" valueType="num">
                                      <p:cBhvr>
                                        <p:cTn id="76" dur="500" fill="hold"/>
                                        <p:tgtEl>
                                          <p:spTgt spid="8283"/>
                                        </p:tgtEl>
                                        <p:attrNameLst>
                                          <p:attrName>ppt_y</p:attrName>
                                        </p:attrNameLst>
                                      </p:cBhvr>
                                      <p:tavLst>
                                        <p:tav tm="0">
                                          <p:val>
                                            <p:strVal val="#ppt_y"/>
                                          </p:val>
                                        </p:tav>
                                        <p:tav tm="100000">
                                          <p:val>
                                            <p:strVal val="#ppt_y"/>
                                          </p:val>
                                        </p:tav>
                                      </p:tavLst>
                                    </p:anim>
                                    <p:anim calcmode="lin" valueType="num">
                                      <p:cBhvr>
                                        <p:cTn id="77" dur="500" fill="hold"/>
                                        <p:tgtEl>
                                          <p:spTgt spid="8283"/>
                                        </p:tgtEl>
                                        <p:attrNameLst>
                                          <p:attrName>ppt_w</p:attrName>
                                        </p:attrNameLst>
                                      </p:cBhvr>
                                      <p:tavLst>
                                        <p:tav tm="0">
                                          <p:val>
                                            <p:fltVal val="0"/>
                                          </p:val>
                                        </p:tav>
                                        <p:tav tm="100000">
                                          <p:val>
                                            <p:strVal val="#ppt_w"/>
                                          </p:val>
                                        </p:tav>
                                      </p:tavLst>
                                    </p:anim>
                                    <p:anim calcmode="lin" valueType="num">
                                      <p:cBhvr>
                                        <p:cTn id="78" dur="500" fill="hold"/>
                                        <p:tgtEl>
                                          <p:spTgt spid="828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autoUpdateAnimBg="0"/>
      <p:bldP spid="8195" grpId="0" build="p" autoUpdateAnimBg="0"/>
      <p:bldP spid="8220" grpId="0" autoUpdateAnimBg="0"/>
      <p:bldP spid="8249" grpId="0" animBg="1"/>
      <p:bldP spid="8283" grpId="0" animBg="1" autoUpdateAnimBg="0"/>
      <p:bldP spid="8284"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1CB0509-8271-4921-A63A-5450A19B9E9F}" type="slidenum">
              <a:rPr kumimoji="0" lang="zh-CN" altLang="en-US" sz="3300" smtClean="0"/>
              <a:pPr eaLnBrk="1" hangingPunct="1"/>
              <a:t>16</a:t>
            </a:fld>
            <a:endParaRPr kumimoji="0" lang="en-US" altLang="zh-CN" sz="3300" smtClean="0"/>
          </a:p>
        </p:txBody>
      </p:sp>
      <p:sp>
        <p:nvSpPr>
          <p:cNvPr id="44036" name="Text Box 4"/>
          <p:cNvSpPr txBox="1">
            <a:spLocks noChangeArrowheads="1"/>
          </p:cNvSpPr>
          <p:nvPr/>
        </p:nvSpPr>
        <p:spPr bwMode="auto">
          <a:xfrm>
            <a:off x="1160517" y="569493"/>
            <a:ext cx="1106011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latin typeface="宋体" pitchFamily="2" charset="-122"/>
              </a:rPr>
              <a:t>（</a:t>
            </a:r>
            <a:r>
              <a:rPr lang="zh-CN" altLang="en-US" sz="4000" b="1" dirty="0"/>
              <a:t>2</a:t>
            </a:r>
            <a:r>
              <a:rPr lang="zh-CN" altLang="en-US" sz="4000" b="1" dirty="0">
                <a:latin typeface="宋体" pitchFamily="2" charset="-122"/>
              </a:rPr>
              <a:t>）</a:t>
            </a:r>
            <a:r>
              <a:rPr lang="zh-CN" altLang="en-US" sz="4000" b="1" dirty="0">
                <a:solidFill>
                  <a:srgbClr val="FF3300"/>
                </a:solidFill>
                <a:latin typeface="宋体" pitchFamily="2" charset="-122"/>
              </a:rPr>
              <a:t>轮廓的最大高度 </a:t>
            </a:r>
            <a:r>
              <a:rPr lang="en-US" altLang="zh-CN" sz="4000" b="1" i="1" dirty="0" err="1">
                <a:solidFill>
                  <a:srgbClr val="FF3300"/>
                </a:solidFill>
              </a:rPr>
              <a:t>Rz</a:t>
            </a:r>
            <a:r>
              <a:rPr lang="zh-CN" altLang="en-US" sz="4000" b="1" dirty="0"/>
              <a:t>（见图</a:t>
            </a:r>
            <a:r>
              <a:rPr lang="en-US" altLang="zh-CN" sz="4000" b="1" dirty="0"/>
              <a:t>5.6</a:t>
            </a:r>
            <a:r>
              <a:rPr lang="zh-CN" altLang="en-US" sz="4000" b="1" dirty="0"/>
              <a:t>）</a:t>
            </a:r>
          </a:p>
        </p:txBody>
      </p:sp>
      <p:graphicFrame>
        <p:nvGraphicFramePr>
          <p:cNvPr id="44047" name="Object 15"/>
          <p:cNvGraphicFramePr>
            <a:graphicFrameLocks noChangeAspect="1"/>
          </p:cNvGraphicFramePr>
          <p:nvPr>
            <p:extLst>
              <p:ext uri="{D42A27DB-BD31-4B8C-83A1-F6EECF244321}">
                <p14:modId xmlns:p14="http://schemas.microsoft.com/office/powerpoint/2010/main" val="766254018"/>
              </p:ext>
            </p:extLst>
          </p:nvPr>
        </p:nvGraphicFramePr>
        <p:xfrm>
          <a:off x="1382713" y="2827985"/>
          <a:ext cx="12101512" cy="1100138"/>
        </p:xfrm>
        <a:graphic>
          <a:graphicData uri="http://schemas.openxmlformats.org/presentationml/2006/ole">
            <mc:AlternateContent xmlns:mc="http://schemas.openxmlformats.org/markup-compatibility/2006">
              <mc:Choice xmlns:v="urn:schemas-microsoft-com:vml" Requires="v">
                <p:oleObj spid="_x0000_s17502" name="公式" r:id="rId3" imgW="2514600" imgH="228600" progId="Equation.3">
                  <p:embed/>
                </p:oleObj>
              </mc:Choice>
              <mc:Fallback>
                <p:oleObj name="公式" r:id="rId3" imgW="2514600" imgH="2286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713" y="2827985"/>
                        <a:ext cx="12101512" cy="1100138"/>
                      </a:xfrm>
                      <a:prstGeom prst="rect">
                        <a:avLst/>
                      </a:prstGeom>
                      <a:solidFill>
                        <a:srgbClr val="FF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085" name="AutoShape 53"/>
          <p:cNvSpPr>
            <a:spLocks noChangeArrowheads="1"/>
          </p:cNvSpPr>
          <p:nvPr/>
        </p:nvSpPr>
        <p:spPr bwMode="auto">
          <a:xfrm>
            <a:off x="4886325" y="9563100"/>
            <a:ext cx="3749675" cy="1016000"/>
          </a:xfrm>
          <a:prstGeom prst="wedgeRoundRectCallout">
            <a:avLst>
              <a:gd name="adj1" fmla="val -123042"/>
              <a:gd name="adj2" fmla="val -322657"/>
              <a:gd name="adj3" fmla="val 16667"/>
            </a:avLst>
          </a:prstGeom>
          <a:solidFill>
            <a:srgbClr val="CCFFFF"/>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lstStyle/>
          <a:p>
            <a:pPr algn="ctr" defTabSz="1524000"/>
            <a:r>
              <a:rPr lang="zh-CN" altLang="en-US" sz="4700" b="1">
                <a:solidFill>
                  <a:srgbClr val="FF3300"/>
                </a:solidFill>
              </a:rPr>
              <a:t>最大高度</a:t>
            </a:r>
            <a:r>
              <a:rPr lang="en-US" altLang="zh-CN" sz="4700" b="1" i="1">
                <a:solidFill>
                  <a:srgbClr val="FF3300"/>
                </a:solidFill>
              </a:rPr>
              <a:t>Rz</a:t>
            </a:r>
          </a:p>
        </p:txBody>
      </p:sp>
      <p:grpSp>
        <p:nvGrpSpPr>
          <p:cNvPr id="44090" name="Group 58"/>
          <p:cNvGrpSpPr>
            <a:grpSpLocks/>
          </p:cNvGrpSpPr>
          <p:nvPr/>
        </p:nvGrpSpPr>
        <p:grpSpPr bwMode="auto">
          <a:xfrm>
            <a:off x="1133475" y="3868738"/>
            <a:ext cx="12293600" cy="5532437"/>
            <a:chOff x="714" y="2755"/>
            <a:chExt cx="7744" cy="3485"/>
          </a:xfrm>
        </p:grpSpPr>
        <p:graphicFrame>
          <p:nvGraphicFramePr>
            <p:cNvPr id="17416" name="Object 39"/>
            <p:cNvGraphicFramePr>
              <a:graphicFrameLocks noChangeAspect="1"/>
            </p:cNvGraphicFramePr>
            <p:nvPr/>
          </p:nvGraphicFramePr>
          <p:xfrm>
            <a:off x="2677" y="3382"/>
            <a:ext cx="969" cy="767"/>
          </p:xfrm>
          <a:graphic>
            <a:graphicData uri="http://schemas.openxmlformats.org/presentationml/2006/ole">
              <mc:AlternateContent xmlns:mc="http://schemas.openxmlformats.org/markup-compatibility/2006">
                <mc:Choice xmlns:v="urn:schemas-microsoft-com:vml" Requires="v">
                  <p:oleObj spid="_x0000_s17503" name="Equation" r:id="rId5" imgW="304668" imgH="241195" progId="Equation.3">
                    <p:embed/>
                  </p:oleObj>
                </mc:Choice>
                <mc:Fallback>
                  <p:oleObj name="Equation" r:id="rId5" imgW="304668" imgH="241195" progId="Equation.3">
                    <p:embed/>
                    <p:pic>
                      <p:nvPicPr>
                        <p:cNvPr id="0"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7" y="3382"/>
                          <a:ext cx="969" cy="767"/>
                        </a:xfrm>
                        <a:prstGeom prst="rect">
                          <a:avLst/>
                        </a:prstGeom>
                        <a:solidFill>
                          <a:srgbClr val="FFCCCC"/>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17" name="Object 41"/>
            <p:cNvGraphicFramePr>
              <a:graphicFrameLocks noChangeAspect="1"/>
            </p:cNvGraphicFramePr>
            <p:nvPr/>
          </p:nvGraphicFramePr>
          <p:xfrm>
            <a:off x="5854" y="5002"/>
            <a:ext cx="829" cy="630"/>
          </p:xfrm>
          <a:graphic>
            <a:graphicData uri="http://schemas.openxmlformats.org/presentationml/2006/ole">
              <mc:AlternateContent xmlns:mc="http://schemas.openxmlformats.org/markup-compatibility/2006">
                <mc:Choice xmlns:v="urn:schemas-microsoft-com:vml" Requires="v">
                  <p:oleObj spid="_x0000_s17504" name="Equation" r:id="rId7" imgW="317225" imgH="241091" progId="Equation.3">
                    <p:embed/>
                  </p:oleObj>
                </mc:Choice>
                <mc:Fallback>
                  <p:oleObj name="Equation" r:id="rId7" imgW="317225" imgH="241091" progId="Equation.3">
                    <p:embed/>
                    <p:pic>
                      <p:nvPicPr>
                        <p:cNvPr id="0"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4" y="5002"/>
                          <a:ext cx="829" cy="630"/>
                        </a:xfrm>
                        <a:prstGeom prst="rect">
                          <a:avLst/>
                        </a:prstGeom>
                        <a:solidFill>
                          <a:srgbClr val="CC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18" name="Line 29"/>
            <p:cNvSpPr>
              <a:spLocks noChangeShapeType="1"/>
            </p:cNvSpPr>
            <p:nvPr/>
          </p:nvSpPr>
          <p:spPr bwMode="auto">
            <a:xfrm>
              <a:off x="1953" y="3792"/>
              <a:ext cx="36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19" name="Line 30"/>
            <p:cNvSpPr>
              <a:spLocks noChangeShapeType="1"/>
            </p:cNvSpPr>
            <p:nvPr/>
          </p:nvSpPr>
          <p:spPr bwMode="auto">
            <a:xfrm>
              <a:off x="2975" y="3350"/>
              <a:ext cx="71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0" name="Line 45"/>
            <p:cNvSpPr>
              <a:spLocks noChangeShapeType="1"/>
            </p:cNvSpPr>
            <p:nvPr/>
          </p:nvSpPr>
          <p:spPr bwMode="auto">
            <a:xfrm>
              <a:off x="1077" y="3349"/>
              <a:ext cx="245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grpSp>
          <p:nvGrpSpPr>
            <p:cNvPr id="17421" name="Group 50"/>
            <p:cNvGrpSpPr>
              <a:grpSpLocks/>
            </p:cNvGrpSpPr>
            <p:nvPr/>
          </p:nvGrpSpPr>
          <p:grpSpPr bwMode="auto">
            <a:xfrm>
              <a:off x="1000" y="2757"/>
              <a:ext cx="7458" cy="3483"/>
              <a:chOff x="600" y="1537"/>
              <a:chExt cx="4475" cy="2090"/>
            </a:xfrm>
          </p:grpSpPr>
          <p:grpSp>
            <p:nvGrpSpPr>
              <p:cNvPr id="17439" name="Group 17"/>
              <p:cNvGrpSpPr>
                <a:grpSpLocks/>
              </p:cNvGrpSpPr>
              <p:nvPr/>
            </p:nvGrpSpPr>
            <p:grpSpPr bwMode="auto">
              <a:xfrm>
                <a:off x="600" y="1537"/>
                <a:ext cx="4475" cy="2084"/>
                <a:chOff x="581" y="2542"/>
                <a:chExt cx="4475" cy="1691"/>
              </a:xfrm>
            </p:grpSpPr>
            <p:sp>
              <p:nvSpPr>
                <p:cNvPr id="17441" name="Line 18"/>
                <p:cNvSpPr>
                  <a:spLocks noChangeShapeType="1"/>
                </p:cNvSpPr>
                <p:nvPr/>
              </p:nvSpPr>
              <p:spPr bwMode="auto">
                <a:xfrm>
                  <a:off x="905" y="3360"/>
                  <a:ext cx="400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42" name="Line 19"/>
                <p:cNvSpPr>
                  <a:spLocks noChangeShapeType="1"/>
                </p:cNvSpPr>
                <p:nvPr/>
              </p:nvSpPr>
              <p:spPr bwMode="auto">
                <a:xfrm>
                  <a:off x="1079" y="2658"/>
                  <a:ext cx="0" cy="1554"/>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43" name="Text Box 20"/>
                <p:cNvSpPr txBox="1">
                  <a:spLocks noChangeArrowheads="1"/>
                </p:cNvSpPr>
                <p:nvPr/>
              </p:nvSpPr>
              <p:spPr bwMode="auto">
                <a:xfrm>
                  <a:off x="581" y="2542"/>
                  <a:ext cx="696"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Z</a:t>
                  </a:r>
                  <a:r>
                    <a:rPr lang="en-US" altLang="zh-CN" sz="4700"/>
                    <a:t>(</a:t>
                  </a:r>
                  <a:r>
                    <a:rPr lang="en-US" altLang="zh-CN" sz="4700" i="1"/>
                    <a:t>x)</a:t>
                  </a:r>
                </a:p>
              </p:txBody>
            </p:sp>
            <p:sp>
              <p:nvSpPr>
                <p:cNvPr id="17444" name="Text Box 21"/>
                <p:cNvSpPr txBox="1">
                  <a:spLocks noChangeArrowheads="1"/>
                </p:cNvSpPr>
                <p:nvPr/>
              </p:nvSpPr>
              <p:spPr bwMode="auto">
                <a:xfrm>
                  <a:off x="4598" y="3338"/>
                  <a:ext cx="458"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X</a:t>
                  </a:r>
                </a:p>
              </p:txBody>
            </p:sp>
            <p:sp>
              <p:nvSpPr>
                <p:cNvPr id="17445" name="Freeform 22"/>
                <p:cNvSpPr>
                  <a:spLocks/>
                </p:cNvSpPr>
                <p:nvPr/>
              </p:nvSpPr>
              <p:spPr bwMode="auto">
                <a:xfrm>
                  <a:off x="969" y="2812"/>
                  <a:ext cx="3770" cy="1193"/>
                </a:xfrm>
                <a:custGeom>
                  <a:avLst/>
                  <a:gdLst>
                    <a:gd name="T0" fmla="*/ 92 w 3770"/>
                    <a:gd name="T1" fmla="*/ 589 h 1193"/>
                    <a:gd name="T2" fmla="*/ 128 w 3770"/>
                    <a:gd name="T3" fmla="*/ 507 h 1193"/>
                    <a:gd name="T4" fmla="*/ 210 w 3770"/>
                    <a:gd name="T5" fmla="*/ 425 h 1193"/>
                    <a:gd name="T6" fmla="*/ 265 w 3770"/>
                    <a:gd name="T7" fmla="*/ 324 h 1193"/>
                    <a:gd name="T8" fmla="*/ 366 w 3770"/>
                    <a:gd name="T9" fmla="*/ 260 h 1193"/>
                    <a:gd name="T10" fmla="*/ 448 w 3770"/>
                    <a:gd name="T11" fmla="*/ 361 h 1193"/>
                    <a:gd name="T12" fmla="*/ 457 w 3770"/>
                    <a:gd name="T13" fmla="*/ 681 h 1193"/>
                    <a:gd name="T14" fmla="*/ 540 w 3770"/>
                    <a:gd name="T15" fmla="*/ 790 h 1193"/>
                    <a:gd name="T16" fmla="*/ 622 w 3770"/>
                    <a:gd name="T17" fmla="*/ 754 h 1193"/>
                    <a:gd name="T18" fmla="*/ 686 w 3770"/>
                    <a:gd name="T19" fmla="*/ 598 h 1193"/>
                    <a:gd name="T20" fmla="*/ 777 w 3770"/>
                    <a:gd name="T21" fmla="*/ 214 h 1193"/>
                    <a:gd name="T22" fmla="*/ 860 w 3770"/>
                    <a:gd name="T23" fmla="*/ 260 h 1193"/>
                    <a:gd name="T24" fmla="*/ 951 w 3770"/>
                    <a:gd name="T25" fmla="*/ 306 h 1193"/>
                    <a:gd name="T26" fmla="*/ 1033 w 3770"/>
                    <a:gd name="T27" fmla="*/ 233 h 1193"/>
                    <a:gd name="T28" fmla="*/ 1097 w 3770"/>
                    <a:gd name="T29" fmla="*/ 150 h 1193"/>
                    <a:gd name="T30" fmla="*/ 1134 w 3770"/>
                    <a:gd name="T31" fmla="*/ 77 h 1193"/>
                    <a:gd name="T32" fmla="*/ 1189 w 3770"/>
                    <a:gd name="T33" fmla="*/ 123 h 1193"/>
                    <a:gd name="T34" fmla="*/ 1216 w 3770"/>
                    <a:gd name="T35" fmla="*/ 205 h 1193"/>
                    <a:gd name="T36" fmla="*/ 1198 w 3770"/>
                    <a:gd name="T37" fmla="*/ 452 h 1193"/>
                    <a:gd name="T38" fmla="*/ 1262 w 3770"/>
                    <a:gd name="T39" fmla="*/ 681 h 1193"/>
                    <a:gd name="T40" fmla="*/ 1326 w 3770"/>
                    <a:gd name="T41" fmla="*/ 809 h 1193"/>
                    <a:gd name="T42" fmla="*/ 1490 w 3770"/>
                    <a:gd name="T43" fmla="*/ 900 h 1193"/>
                    <a:gd name="T44" fmla="*/ 1564 w 3770"/>
                    <a:gd name="T45" fmla="*/ 781 h 1193"/>
                    <a:gd name="T46" fmla="*/ 1692 w 3770"/>
                    <a:gd name="T47" fmla="*/ 397 h 1193"/>
                    <a:gd name="T48" fmla="*/ 1847 w 3770"/>
                    <a:gd name="T49" fmla="*/ 260 h 1193"/>
                    <a:gd name="T50" fmla="*/ 1865 w 3770"/>
                    <a:gd name="T51" fmla="*/ 178 h 1193"/>
                    <a:gd name="T52" fmla="*/ 1929 w 3770"/>
                    <a:gd name="T53" fmla="*/ 233 h 1193"/>
                    <a:gd name="T54" fmla="*/ 2012 w 3770"/>
                    <a:gd name="T55" fmla="*/ 333 h 1193"/>
                    <a:gd name="T56" fmla="*/ 2066 w 3770"/>
                    <a:gd name="T57" fmla="*/ 1001 h 1193"/>
                    <a:gd name="T58" fmla="*/ 2112 w 3770"/>
                    <a:gd name="T59" fmla="*/ 1165 h 1193"/>
                    <a:gd name="T60" fmla="*/ 2167 w 3770"/>
                    <a:gd name="T61" fmla="*/ 1074 h 1193"/>
                    <a:gd name="T62" fmla="*/ 2268 w 3770"/>
                    <a:gd name="T63" fmla="*/ 653 h 1193"/>
                    <a:gd name="T64" fmla="*/ 2313 w 3770"/>
                    <a:gd name="T65" fmla="*/ 498 h 1193"/>
                    <a:gd name="T66" fmla="*/ 2350 w 3770"/>
                    <a:gd name="T67" fmla="*/ 388 h 1193"/>
                    <a:gd name="T68" fmla="*/ 2368 w 3770"/>
                    <a:gd name="T69" fmla="*/ 242 h 1193"/>
                    <a:gd name="T70" fmla="*/ 2478 w 3770"/>
                    <a:gd name="T71" fmla="*/ 178 h 1193"/>
                    <a:gd name="T72" fmla="*/ 2588 w 3770"/>
                    <a:gd name="T73" fmla="*/ 251 h 1193"/>
                    <a:gd name="T74" fmla="*/ 2606 w 3770"/>
                    <a:gd name="T75" fmla="*/ 425 h 1193"/>
                    <a:gd name="T76" fmla="*/ 2706 w 3770"/>
                    <a:gd name="T77" fmla="*/ 937 h 1193"/>
                    <a:gd name="T78" fmla="*/ 2798 w 3770"/>
                    <a:gd name="T79" fmla="*/ 873 h 1193"/>
                    <a:gd name="T80" fmla="*/ 2844 w 3770"/>
                    <a:gd name="T81" fmla="*/ 571 h 1193"/>
                    <a:gd name="T82" fmla="*/ 2880 w 3770"/>
                    <a:gd name="T83" fmla="*/ 461 h 1193"/>
                    <a:gd name="T84" fmla="*/ 2908 w 3770"/>
                    <a:gd name="T85" fmla="*/ 361 h 1193"/>
                    <a:gd name="T86" fmla="*/ 3081 w 3770"/>
                    <a:gd name="T87" fmla="*/ 223 h 1193"/>
                    <a:gd name="T88" fmla="*/ 3154 w 3770"/>
                    <a:gd name="T89" fmla="*/ 315 h 1193"/>
                    <a:gd name="T90" fmla="*/ 3264 w 3770"/>
                    <a:gd name="T91" fmla="*/ 617 h 1193"/>
                    <a:gd name="T92" fmla="*/ 3356 w 3770"/>
                    <a:gd name="T93" fmla="*/ 836 h 1193"/>
                    <a:gd name="T94" fmla="*/ 3401 w 3770"/>
                    <a:gd name="T95" fmla="*/ 763 h 1193"/>
                    <a:gd name="T96" fmla="*/ 3484 w 3770"/>
                    <a:gd name="T97" fmla="*/ 479 h 1193"/>
                    <a:gd name="T98" fmla="*/ 3612 w 3770"/>
                    <a:gd name="T99" fmla="*/ 333 h 1193"/>
                    <a:gd name="T100" fmla="*/ 3666 w 3770"/>
                    <a:gd name="T101" fmla="*/ 315 h 1193"/>
                    <a:gd name="T102" fmla="*/ 3767 w 3770"/>
                    <a:gd name="T103" fmla="*/ 269 h 1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770" h="1193">
                      <a:moveTo>
                        <a:pt x="0" y="699"/>
                      </a:moveTo>
                      <a:cubicBezTo>
                        <a:pt x="51" y="683"/>
                        <a:pt x="75" y="638"/>
                        <a:pt x="92" y="589"/>
                      </a:cubicBezTo>
                      <a:cubicBezTo>
                        <a:pt x="95" y="565"/>
                        <a:pt x="91" y="538"/>
                        <a:pt x="101" y="516"/>
                      </a:cubicBezTo>
                      <a:cubicBezTo>
                        <a:pt x="105" y="507"/>
                        <a:pt x="119" y="511"/>
                        <a:pt x="128" y="507"/>
                      </a:cubicBezTo>
                      <a:cubicBezTo>
                        <a:pt x="156" y="493"/>
                        <a:pt x="175" y="469"/>
                        <a:pt x="201" y="452"/>
                      </a:cubicBezTo>
                      <a:cubicBezTo>
                        <a:pt x="204" y="443"/>
                        <a:pt x="205" y="433"/>
                        <a:pt x="210" y="425"/>
                      </a:cubicBezTo>
                      <a:cubicBezTo>
                        <a:pt x="215" y="417"/>
                        <a:pt x="225" y="414"/>
                        <a:pt x="229" y="406"/>
                      </a:cubicBezTo>
                      <a:cubicBezTo>
                        <a:pt x="234" y="396"/>
                        <a:pt x="245" y="336"/>
                        <a:pt x="265" y="324"/>
                      </a:cubicBezTo>
                      <a:cubicBezTo>
                        <a:pt x="281" y="314"/>
                        <a:pt x="320" y="306"/>
                        <a:pt x="320" y="306"/>
                      </a:cubicBezTo>
                      <a:cubicBezTo>
                        <a:pt x="335" y="291"/>
                        <a:pt x="351" y="275"/>
                        <a:pt x="366" y="260"/>
                      </a:cubicBezTo>
                      <a:cubicBezTo>
                        <a:pt x="375" y="251"/>
                        <a:pt x="393" y="233"/>
                        <a:pt x="393" y="233"/>
                      </a:cubicBezTo>
                      <a:cubicBezTo>
                        <a:pt x="431" y="269"/>
                        <a:pt x="411" y="322"/>
                        <a:pt x="448" y="361"/>
                      </a:cubicBezTo>
                      <a:cubicBezTo>
                        <a:pt x="473" y="435"/>
                        <a:pt x="448" y="350"/>
                        <a:pt x="448" y="516"/>
                      </a:cubicBezTo>
                      <a:cubicBezTo>
                        <a:pt x="448" y="571"/>
                        <a:pt x="449" y="627"/>
                        <a:pt x="457" y="681"/>
                      </a:cubicBezTo>
                      <a:cubicBezTo>
                        <a:pt x="460" y="700"/>
                        <a:pt x="483" y="710"/>
                        <a:pt x="494" y="726"/>
                      </a:cubicBezTo>
                      <a:cubicBezTo>
                        <a:pt x="512" y="782"/>
                        <a:pt x="520" y="735"/>
                        <a:pt x="540" y="790"/>
                      </a:cubicBezTo>
                      <a:cubicBezTo>
                        <a:pt x="564" y="787"/>
                        <a:pt x="591" y="791"/>
                        <a:pt x="613" y="781"/>
                      </a:cubicBezTo>
                      <a:cubicBezTo>
                        <a:pt x="622" y="777"/>
                        <a:pt x="621" y="763"/>
                        <a:pt x="622" y="754"/>
                      </a:cubicBezTo>
                      <a:cubicBezTo>
                        <a:pt x="627" y="724"/>
                        <a:pt x="624" y="692"/>
                        <a:pt x="631" y="662"/>
                      </a:cubicBezTo>
                      <a:cubicBezTo>
                        <a:pt x="636" y="638"/>
                        <a:pt x="670" y="615"/>
                        <a:pt x="686" y="598"/>
                      </a:cubicBezTo>
                      <a:cubicBezTo>
                        <a:pt x="708" y="531"/>
                        <a:pt x="699" y="562"/>
                        <a:pt x="713" y="507"/>
                      </a:cubicBezTo>
                      <a:cubicBezTo>
                        <a:pt x="718" y="424"/>
                        <a:pt x="710" y="285"/>
                        <a:pt x="777" y="214"/>
                      </a:cubicBezTo>
                      <a:cubicBezTo>
                        <a:pt x="787" y="183"/>
                        <a:pt x="801" y="173"/>
                        <a:pt x="823" y="150"/>
                      </a:cubicBezTo>
                      <a:cubicBezTo>
                        <a:pt x="829" y="170"/>
                        <a:pt x="842" y="238"/>
                        <a:pt x="860" y="260"/>
                      </a:cubicBezTo>
                      <a:cubicBezTo>
                        <a:pt x="867" y="268"/>
                        <a:pt x="912" y="304"/>
                        <a:pt x="924" y="315"/>
                      </a:cubicBezTo>
                      <a:cubicBezTo>
                        <a:pt x="933" y="312"/>
                        <a:pt x="944" y="313"/>
                        <a:pt x="951" y="306"/>
                      </a:cubicBezTo>
                      <a:cubicBezTo>
                        <a:pt x="980" y="276"/>
                        <a:pt x="936" y="277"/>
                        <a:pt x="978" y="251"/>
                      </a:cubicBezTo>
                      <a:cubicBezTo>
                        <a:pt x="994" y="241"/>
                        <a:pt x="1015" y="239"/>
                        <a:pt x="1033" y="233"/>
                      </a:cubicBezTo>
                      <a:cubicBezTo>
                        <a:pt x="1042" y="230"/>
                        <a:pt x="1061" y="223"/>
                        <a:pt x="1061" y="223"/>
                      </a:cubicBezTo>
                      <a:cubicBezTo>
                        <a:pt x="1082" y="161"/>
                        <a:pt x="1066" y="183"/>
                        <a:pt x="1097" y="150"/>
                      </a:cubicBezTo>
                      <a:cubicBezTo>
                        <a:pt x="1123" y="71"/>
                        <a:pt x="1086" y="169"/>
                        <a:pt x="1125" y="105"/>
                      </a:cubicBezTo>
                      <a:cubicBezTo>
                        <a:pt x="1130" y="97"/>
                        <a:pt x="1130" y="86"/>
                        <a:pt x="1134" y="77"/>
                      </a:cubicBezTo>
                      <a:cubicBezTo>
                        <a:pt x="1144" y="56"/>
                        <a:pt x="1155" y="47"/>
                        <a:pt x="1170" y="31"/>
                      </a:cubicBezTo>
                      <a:cubicBezTo>
                        <a:pt x="1195" y="102"/>
                        <a:pt x="1161" y="0"/>
                        <a:pt x="1189" y="123"/>
                      </a:cubicBezTo>
                      <a:cubicBezTo>
                        <a:pt x="1193" y="142"/>
                        <a:pt x="1201" y="160"/>
                        <a:pt x="1207" y="178"/>
                      </a:cubicBezTo>
                      <a:cubicBezTo>
                        <a:pt x="1210" y="187"/>
                        <a:pt x="1216" y="205"/>
                        <a:pt x="1216" y="205"/>
                      </a:cubicBezTo>
                      <a:cubicBezTo>
                        <a:pt x="1196" y="288"/>
                        <a:pt x="1206" y="254"/>
                        <a:pt x="1189" y="306"/>
                      </a:cubicBezTo>
                      <a:cubicBezTo>
                        <a:pt x="1192" y="355"/>
                        <a:pt x="1192" y="404"/>
                        <a:pt x="1198" y="452"/>
                      </a:cubicBezTo>
                      <a:cubicBezTo>
                        <a:pt x="1201" y="471"/>
                        <a:pt x="1211" y="488"/>
                        <a:pt x="1216" y="507"/>
                      </a:cubicBezTo>
                      <a:cubicBezTo>
                        <a:pt x="1231" y="566"/>
                        <a:pt x="1243" y="623"/>
                        <a:pt x="1262" y="681"/>
                      </a:cubicBezTo>
                      <a:cubicBezTo>
                        <a:pt x="1265" y="691"/>
                        <a:pt x="1276" y="698"/>
                        <a:pt x="1280" y="708"/>
                      </a:cubicBezTo>
                      <a:cubicBezTo>
                        <a:pt x="1298" y="749"/>
                        <a:pt x="1296" y="777"/>
                        <a:pt x="1326" y="809"/>
                      </a:cubicBezTo>
                      <a:cubicBezTo>
                        <a:pt x="1353" y="891"/>
                        <a:pt x="1358" y="978"/>
                        <a:pt x="1436" y="1028"/>
                      </a:cubicBezTo>
                      <a:cubicBezTo>
                        <a:pt x="1511" y="1003"/>
                        <a:pt x="1442" y="945"/>
                        <a:pt x="1490" y="900"/>
                      </a:cubicBezTo>
                      <a:cubicBezTo>
                        <a:pt x="1515" y="876"/>
                        <a:pt x="1503" y="888"/>
                        <a:pt x="1527" y="863"/>
                      </a:cubicBezTo>
                      <a:cubicBezTo>
                        <a:pt x="1537" y="833"/>
                        <a:pt x="1553" y="810"/>
                        <a:pt x="1564" y="781"/>
                      </a:cubicBezTo>
                      <a:cubicBezTo>
                        <a:pt x="1571" y="733"/>
                        <a:pt x="1568" y="705"/>
                        <a:pt x="1600" y="671"/>
                      </a:cubicBezTo>
                      <a:cubicBezTo>
                        <a:pt x="1630" y="580"/>
                        <a:pt x="1660" y="488"/>
                        <a:pt x="1692" y="397"/>
                      </a:cubicBezTo>
                      <a:cubicBezTo>
                        <a:pt x="1702" y="368"/>
                        <a:pt x="1747" y="366"/>
                        <a:pt x="1765" y="342"/>
                      </a:cubicBezTo>
                      <a:cubicBezTo>
                        <a:pt x="1798" y="297"/>
                        <a:pt x="1796" y="277"/>
                        <a:pt x="1847" y="260"/>
                      </a:cubicBezTo>
                      <a:cubicBezTo>
                        <a:pt x="1850" y="223"/>
                        <a:pt x="1848" y="186"/>
                        <a:pt x="1856" y="150"/>
                      </a:cubicBezTo>
                      <a:cubicBezTo>
                        <a:pt x="1858" y="140"/>
                        <a:pt x="1860" y="170"/>
                        <a:pt x="1865" y="178"/>
                      </a:cubicBezTo>
                      <a:cubicBezTo>
                        <a:pt x="1870" y="185"/>
                        <a:pt x="1877" y="191"/>
                        <a:pt x="1884" y="196"/>
                      </a:cubicBezTo>
                      <a:cubicBezTo>
                        <a:pt x="1899" y="208"/>
                        <a:pt x="1912" y="224"/>
                        <a:pt x="1929" y="233"/>
                      </a:cubicBezTo>
                      <a:cubicBezTo>
                        <a:pt x="1946" y="242"/>
                        <a:pt x="1984" y="251"/>
                        <a:pt x="1984" y="251"/>
                      </a:cubicBezTo>
                      <a:cubicBezTo>
                        <a:pt x="2005" y="315"/>
                        <a:pt x="1995" y="288"/>
                        <a:pt x="2012" y="333"/>
                      </a:cubicBezTo>
                      <a:cubicBezTo>
                        <a:pt x="2017" y="477"/>
                        <a:pt x="1980" y="569"/>
                        <a:pt x="2048" y="671"/>
                      </a:cubicBezTo>
                      <a:cubicBezTo>
                        <a:pt x="2050" y="710"/>
                        <a:pt x="2058" y="937"/>
                        <a:pt x="2066" y="1001"/>
                      </a:cubicBezTo>
                      <a:cubicBezTo>
                        <a:pt x="2070" y="1034"/>
                        <a:pt x="2085" y="1078"/>
                        <a:pt x="2094" y="1110"/>
                      </a:cubicBezTo>
                      <a:cubicBezTo>
                        <a:pt x="2099" y="1129"/>
                        <a:pt x="2106" y="1147"/>
                        <a:pt x="2112" y="1165"/>
                      </a:cubicBezTo>
                      <a:cubicBezTo>
                        <a:pt x="2115" y="1174"/>
                        <a:pt x="2121" y="1193"/>
                        <a:pt x="2121" y="1193"/>
                      </a:cubicBezTo>
                      <a:cubicBezTo>
                        <a:pt x="2189" y="1169"/>
                        <a:pt x="2138" y="1123"/>
                        <a:pt x="2167" y="1074"/>
                      </a:cubicBezTo>
                      <a:cubicBezTo>
                        <a:pt x="2181" y="1050"/>
                        <a:pt x="2240" y="1037"/>
                        <a:pt x="2240" y="1037"/>
                      </a:cubicBezTo>
                      <a:cubicBezTo>
                        <a:pt x="2276" y="928"/>
                        <a:pt x="2256" y="762"/>
                        <a:pt x="2268" y="653"/>
                      </a:cubicBezTo>
                      <a:cubicBezTo>
                        <a:pt x="2272" y="619"/>
                        <a:pt x="2286" y="586"/>
                        <a:pt x="2295" y="553"/>
                      </a:cubicBezTo>
                      <a:cubicBezTo>
                        <a:pt x="2300" y="534"/>
                        <a:pt x="2313" y="498"/>
                        <a:pt x="2313" y="498"/>
                      </a:cubicBezTo>
                      <a:cubicBezTo>
                        <a:pt x="2316" y="464"/>
                        <a:pt x="2311" y="429"/>
                        <a:pt x="2322" y="397"/>
                      </a:cubicBezTo>
                      <a:cubicBezTo>
                        <a:pt x="2325" y="388"/>
                        <a:pt x="2343" y="395"/>
                        <a:pt x="2350" y="388"/>
                      </a:cubicBezTo>
                      <a:cubicBezTo>
                        <a:pt x="2363" y="376"/>
                        <a:pt x="2365" y="355"/>
                        <a:pt x="2377" y="342"/>
                      </a:cubicBezTo>
                      <a:cubicBezTo>
                        <a:pt x="2389" y="305"/>
                        <a:pt x="2380" y="278"/>
                        <a:pt x="2368" y="242"/>
                      </a:cubicBezTo>
                      <a:cubicBezTo>
                        <a:pt x="2415" y="192"/>
                        <a:pt x="2348" y="256"/>
                        <a:pt x="2423" y="214"/>
                      </a:cubicBezTo>
                      <a:cubicBezTo>
                        <a:pt x="2519" y="160"/>
                        <a:pt x="2390" y="206"/>
                        <a:pt x="2478" y="178"/>
                      </a:cubicBezTo>
                      <a:cubicBezTo>
                        <a:pt x="2512" y="142"/>
                        <a:pt x="2554" y="164"/>
                        <a:pt x="2597" y="178"/>
                      </a:cubicBezTo>
                      <a:cubicBezTo>
                        <a:pt x="2594" y="202"/>
                        <a:pt x="2595" y="228"/>
                        <a:pt x="2588" y="251"/>
                      </a:cubicBezTo>
                      <a:cubicBezTo>
                        <a:pt x="2585" y="259"/>
                        <a:pt x="2570" y="260"/>
                        <a:pt x="2569" y="269"/>
                      </a:cubicBezTo>
                      <a:cubicBezTo>
                        <a:pt x="2561" y="361"/>
                        <a:pt x="2578" y="362"/>
                        <a:pt x="2606" y="425"/>
                      </a:cubicBezTo>
                      <a:cubicBezTo>
                        <a:pt x="2625" y="467"/>
                        <a:pt x="2620" y="495"/>
                        <a:pt x="2652" y="525"/>
                      </a:cubicBezTo>
                      <a:cubicBezTo>
                        <a:pt x="2653" y="562"/>
                        <a:pt x="2568" y="886"/>
                        <a:pt x="2706" y="937"/>
                      </a:cubicBezTo>
                      <a:cubicBezTo>
                        <a:pt x="2734" y="934"/>
                        <a:pt x="2766" y="943"/>
                        <a:pt x="2789" y="927"/>
                      </a:cubicBezTo>
                      <a:cubicBezTo>
                        <a:pt x="2804" y="917"/>
                        <a:pt x="2794" y="891"/>
                        <a:pt x="2798" y="873"/>
                      </a:cubicBezTo>
                      <a:cubicBezTo>
                        <a:pt x="2804" y="843"/>
                        <a:pt x="2808" y="844"/>
                        <a:pt x="2825" y="818"/>
                      </a:cubicBezTo>
                      <a:cubicBezTo>
                        <a:pt x="2859" y="713"/>
                        <a:pt x="2815" y="859"/>
                        <a:pt x="2844" y="571"/>
                      </a:cubicBezTo>
                      <a:cubicBezTo>
                        <a:pt x="2844" y="569"/>
                        <a:pt x="2866" y="504"/>
                        <a:pt x="2871" y="489"/>
                      </a:cubicBezTo>
                      <a:cubicBezTo>
                        <a:pt x="2874" y="480"/>
                        <a:pt x="2880" y="461"/>
                        <a:pt x="2880" y="461"/>
                      </a:cubicBezTo>
                      <a:cubicBezTo>
                        <a:pt x="2883" y="434"/>
                        <a:pt x="2882" y="405"/>
                        <a:pt x="2889" y="379"/>
                      </a:cubicBezTo>
                      <a:cubicBezTo>
                        <a:pt x="2891" y="371"/>
                        <a:pt x="2904" y="369"/>
                        <a:pt x="2908" y="361"/>
                      </a:cubicBezTo>
                      <a:cubicBezTo>
                        <a:pt x="2937" y="303"/>
                        <a:pt x="2907" y="299"/>
                        <a:pt x="2972" y="278"/>
                      </a:cubicBezTo>
                      <a:cubicBezTo>
                        <a:pt x="3017" y="248"/>
                        <a:pt x="3034" y="241"/>
                        <a:pt x="3081" y="223"/>
                      </a:cubicBezTo>
                      <a:cubicBezTo>
                        <a:pt x="3087" y="217"/>
                        <a:pt x="3093" y="200"/>
                        <a:pt x="3100" y="205"/>
                      </a:cubicBezTo>
                      <a:cubicBezTo>
                        <a:pt x="3132" y="226"/>
                        <a:pt x="3142" y="283"/>
                        <a:pt x="3154" y="315"/>
                      </a:cubicBezTo>
                      <a:cubicBezTo>
                        <a:pt x="3182" y="390"/>
                        <a:pt x="3200" y="468"/>
                        <a:pt x="3228" y="543"/>
                      </a:cubicBezTo>
                      <a:cubicBezTo>
                        <a:pt x="3253" y="611"/>
                        <a:pt x="3231" y="582"/>
                        <a:pt x="3264" y="617"/>
                      </a:cubicBezTo>
                      <a:cubicBezTo>
                        <a:pt x="3274" y="648"/>
                        <a:pt x="3288" y="667"/>
                        <a:pt x="3310" y="690"/>
                      </a:cubicBezTo>
                      <a:cubicBezTo>
                        <a:pt x="3326" y="739"/>
                        <a:pt x="3343" y="787"/>
                        <a:pt x="3356" y="836"/>
                      </a:cubicBezTo>
                      <a:cubicBezTo>
                        <a:pt x="3365" y="830"/>
                        <a:pt x="3377" y="827"/>
                        <a:pt x="3383" y="818"/>
                      </a:cubicBezTo>
                      <a:cubicBezTo>
                        <a:pt x="3393" y="802"/>
                        <a:pt x="3401" y="763"/>
                        <a:pt x="3401" y="763"/>
                      </a:cubicBezTo>
                      <a:cubicBezTo>
                        <a:pt x="3410" y="674"/>
                        <a:pt x="3429" y="617"/>
                        <a:pt x="3456" y="534"/>
                      </a:cubicBezTo>
                      <a:cubicBezTo>
                        <a:pt x="3462" y="514"/>
                        <a:pt x="3474" y="497"/>
                        <a:pt x="3484" y="479"/>
                      </a:cubicBezTo>
                      <a:cubicBezTo>
                        <a:pt x="3495" y="460"/>
                        <a:pt x="3520" y="425"/>
                        <a:pt x="3520" y="425"/>
                      </a:cubicBezTo>
                      <a:cubicBezTo>
                        <a:pt x="3544" y="350"/>
                        <a:pt x="3532" y="359"/>
                        <a:pt x="3612" y="333"/>
                      </a:cubicBezTo>
                      <a:cubicBezTo>
                        <a:pt x="3621" y="330"/>
                        <a:pt x="3630" y="327"/>
                        <a:pt x="3639" y="324"/>
                      </a:cubicBezTo>
                      <a:cubicBezTo>
                        <a:pt x="3648" y="321"/>
                        <a:pt x="3666" y="315"/>
                        <a:pt x="3666" y="315"/>
                      </a:cubicBezTo>
                      <a:cubicBezTo>
                        <a:pt x="3692" y="290"/>
                        <a:pt x="3679" y="297"/>
                        <a:pt x="3721" y="287"/>
                      </a:cubicBezTo>
                      <a:cubicBezTo>
                        <a:pt x="3770" y="276"/>
                        <a:pt x="3767" y="294"/>
                        <a:pt x="3767" y="269"/>
                      </a:cubicBezTo>
                    </a:path>
                  </a:pathLst>
                </a:custGeom>
                <a:noFill/>
                <a:ln w="571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46" name="Line 23"/>
                <p:cNvSpPr>
                  <a:spLocks noChangeShapeType="1"/>
                </p:cNvSpPr>
                <p:nvPr/>
              </p:nvSpPr>
              <p:spPr bwMode="auto">
                <a:xfrm>
                  <a:off x="4425" y="3355"/>
                  <a:ext cx="0" cy="87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47" name="Line 24"/>
                <p:cNvSpPr>
                  <a:spLocks noChangeShapeType="1"/>
                </p:cNvSpPr>
                <p:nvPr/>
              </p:nvSpPr>
              <p:spPr bwMode="auto">
                <a:xfrm>
                  <a:off x="1070" y="4121"/>
                  <a:ext cx="3346"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grpSp>
          <p:sp>
            <p:nvSpPr>
              <p:cNvPr id="17440" name="Text Box 25"/>
              <p:cNvSpPr txBox="1">
                <a:spLocks noChangeArrowheads="1"/>
              </p:cNvSpPr>
              <p:nvPr/>
            </p:nvSpPr>
            <p:spPr bwMode="auto">
              <a:xfrm>
                <a:off x="2129" y="3197"/>
                <a:ext cx="471"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lr</a:t>
                </a:r>
              </a:p>
            </p:txBody>
          </p:sp>
        </p:grpSp>
        <p:sp>
          <p:nvSpPr>
            <p:cNvPr id="17422" name="Line 31"/>
            <p:cNvSpPr>
              <a:spLocks noChangeShapeType="1"/>
            </p:cNvSpPr>
            <p:nvPr/>
          </p:nvSpPr>
          <p:spPr bwMode="auto">
            <a:xfrm>
              <a:off x="2622" y="4965"/>
              <a:ext cx="5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3" name="Line 33"/>
            <p:cNvSpPr>
              <a:spLocks noChangeShapeType="1"/>
            </p:cNvSpPr>
            <p:nvPr/>
          </p:nvSpPr>
          <p:spPr bwMode="auto">
            <a:xfrm>
              <a:off x="4068" y="5452"/>
              <a:ext cx="44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4" name="Line 35"/>
            <p:cNvSpPr>
              <a:spLocks noChangeShapeType="1"/>
            </p:cNvSpPr>
            <p:nvPr/>
          </p:nvSpPr>
          <p:spPr bwMode="auto">
            <a:xfrm>
              <a:off x="5150" y="5742"/>
              <a:ext cx="93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5" name="Line 28"/>
            <p:cNvSpPr>
              <a:spLocks noChangeShapeType="1"/>
            </p:cNvSpPr>
            <p:nvPr/>
          </p:nvSpPr>
          <p:spPr bwMode="auto">
            <a:xfrm>
              <a:off x="3220" y="3337"/>
              <a:ext cx="15" cy="1112"/>
            </a:xfrm>
            <a:prstGeom prst="line">
              <a:avLst/>
            </a:prstGeom>
            <a:noFill/>
            <a:ln w="28575">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6" name="Line 32"/>
            <p:cNvSpPr>
              <a:spLocks noChangeShapeType="1"/>
            </p:cNvSpPr>
            <p:nvPr/>
          </p:nvSpPr>
          <p:spPr bwMode="auto">
            <a:xfrm>
              <a:off x="3016" y="4447"/>
              <a:ext cx="0" cy="487"/>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7" name="Line 34"/>
            <p:cNvSpPr>
              <a:spLocks noChangeShapeType="1"/>
            </p:cNvSpPr>
            <p:nvPr/>
          </p:nvSpPr>
          <p:spPr bwMode="auto">
            <a:xfrm>
              <a:off x="4467" y="4447"/>
              <a:ext cx="0" cy="102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28" name="Line 36"/>
            <p:cNvSpPr>
              <a:spLocks noChangeShapeType="1"/>
            </p:cNvSpPr>
            <p:nvPr/>
          </p:nvSpPr>
          <p:spPr bwMode="auto">
            <a:xfrm>
              <a:off x="5775" y="4417"/>
              <a:ext cx="0" cy="1340"/>
            </a:xfrm>
            <a:prstGeom prst="line">
              <a:avLst/>
            </a:prstGeom>
            <a:noFill/>
            <a:ln w="28575">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graphicFrame>
          <p:nvGraphicFramePr>
            <p:cNvPr id="17429" name="Object 38"/>
            <p:cNvGraphicFramePr>
              <a:graphicFrameLocks noChangeAspect="1"/>
            </p:cNvGraphicFramePr>
            <p:nvPr/>
          </p:nvGraphicFramePr>
          <p:xfrm>
            <a:off x="1898" y="3317"/>
            <a:ext cx="470" cy="525"/>
          </p:xfrm>
          <a:graphic>
            <a:graphicData uri="http://schemas.openxmlformats.org/presentationml/2006/ole">
              <mc:AlternateContent xmlns:mc="http://schemas.openxmlformats.org/markup-compatibility/2006">
                <mc:Choice xmlns:v="urn:schemas-microsoft-com:vml" Requires="v">
                  <p:oleObj spid="_x0000_s17505" name="Equation" r:id="rId9" imgW="215713" imgH="241091" progId="Equation.3">
                    <p:embed/>
                  </p:oleObj>
                </mc:Choice>
                <mc:Fallback>
                  <p:oleObj name="Equation" r:id="rId9" imgW="215713" imgH="241091" progId="Equation.3">
                    <p:embed/>
                    <p:pic>
                      <p:nvPicPr>
                        <p:cNvPr id="0" name="Object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98" y="3317"/>
                          <a:ext cx="470" cy="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30" name="Object 40"/>
            <p:cNvGraphicFramePr>
              <a:graphicFrameLocks noChangeAspect="1"/>
            </p:cNvGraphicFramePr>
            <p:nvPr/>
          </p:nvGraphicFramePr>
          <p:xfrm>
            <a:off x="3108" y="4502"/>
            <a:ext cx="567" cy="598"/>
          </p:xfrm>
          <a:graphic>
            <a:graphicData uri="http://schemas.openxmlformats.org/presentationml/2006/ole">
              <mc:AlternateContent xmlns:mc="http://schemas.openxmlformats.org/markup-compatibility/2006">
                <mc:Choice xmlns:v="urn:schemas-microsoft-com:vml" Requires="v">
                  <p:oleObj spid="_x0000_s17506" name="Equation" r:id="rId11" imgW="228600" imgH="241300" progId="Equation.3">
                    <p:embed/>
                  </p:oleObj>
                </mc:Choice>
                <mc:Fallback>
                  <p:oleObj name="Equation" r:id="rId11" imgW="228600" imgH="241300" progId="Equation.3">
                    <p:embed/>
                    <p:pic>
                      <p:nvPicPr>
                        <p:cNvPr id="0"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08" y="4502"/>
                          <a:ext cx="567" cy="5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31" name="Object 42"/>
            <p:cNvGraphicFramePr>
              <a:graphicFrameLocks noChangeAspect="1"/>
            </p:cNvGraphicFramePr>
            <p:nvPr/>
          </p:nvGraphicFramePr>
          <p:xfrm>
            <a:off x="4450" y="4780"/>
            <a:ext cx="538" cy="569"/>
          </p:xfrm>
          <a:graphic>
            <a:graphicData uri="http://schemas.openxmlformats.org/presentationml/2006/ole">
              <mc:AlternateContent xmlns:mc="http://schemas.openxmlformats.org/markup-compatibility/2006">
                <mc:Choice xmlns:v="urn:schemas-microsoft-com:vml" Requires="v">
                  <p:oleObj spid="_x0000_s17507" name="Equation" r:id="rId13" imgW="228600" imgH="241300" progId="Equation.3">
                    <p:embed/>
                  </p:oleObj>
                </mc:Choice>
                <mc:Fallback>
                  <p:oleObj name="Equation" r:id="rId13" imgW="228600" imgH="241300" progId="Equation.3">
                    <p:embed/>
                    <p:pic>
                      <p:nvPicPr>
                        <p:cNvPr id="0" name="Object 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50" y="4780"/>
                          <a:ext cx="538" cy="5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432" name="Line 46"/>
            <p:cNvSpPr>
              <a:spLocks noChangeShapeType="1"/>
            </p:cNvSpPr>
            <p:nvPr/>
          </p:nvSpPr>
          <p:spPr bwMode="auto">
            <a:xfrm>
              <a:off x="1110" y="5725"/>
              <a:ext cx="429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3283" tIns="211642" rIns="423283" bIns="211642">
              <a:spAutoFit/>
            </a:bodyPr>
            <a:lstStyle/>
            <a:p>
              <a:endParaRPr lang="zh-CN" altLang="en-US"/>
            </a:p>
          </p:txBody>
        </p:sp>
        <p:sp>
          <p:nvSpPr>
            <p:cNvPr id="17433" name="Line 47"/>
            <p:cNvSpPr>
              <a:spLocks noChangeShapeType="1"/>
            </p:cNvSpPr>
            <p:nvPr/>
          </p:nvSpPr>
          <p:spPr bwMode="auto">
            <a:xfrm>
              <a:off x="1372" y="3335"/>
              <a:ext cx="0" cy="2377"/>
            </a:xfrm>
            <a:prstGeom prst="line">
              <a:avLst/>
            </a:prstGeom>
            <a:noFill/>
            <a:ln w="28575">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34" name="Text Box 49"/>
            <p:cNvSpPr txBox="1">
              <a:spLocks noChangeArrowheads="1"/>
            </p:cNvSpPr>
            <p:nvPr/>
          </p:nvSpPr>
          <p:spPr bwMode="auto">
            <a:xfrm rot="-5400000">
              <a:off x="697" y="4050"/>
              <a:ext cx="640" cy="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5300" b="1" i="1">
                  <a:solidFill>
                    <a:srgbClr val="FF3300"/>
                  </a:solidFill>
                </a:rPr>
                <a:t>Rz</a:t>
              </a:r>
            </a:p>
          </p:txBody>
        </p:sp>
        <p:grpSp>
          <p:nvGrpSpPr>
            <p:cNvPr id="17435" name="Group 56"/>
            <p:cNvGrpSpPr>
              <a:grpSpLocks/>
            </p:cNvGrpSpPr>
            <p:nvPr/>
          </p:nvGrpSpPr>
          <p:grpSpPr bwMode="auto">
            <a:xfrm>
              <a:off x="4038" y="2755"/>
              <a:ext cx="1352" cy="1683"/>
              <a:chOff x="2423" y="1221"/>
              <a:chExt cx="811" cy="1010"/>
            </a:xfrm>
          </p:grpSpPr>
          <p:sp>
            <p:nvSpPr>
              <p:cNvPr id="17437" name="Line 54"/>
              <p:cNvSpPr>
                <a:spLocks noChangeShapeType="1"/>
              </p:cNvSpPr>
              <p:nvPr/>
            </p:nvSpPr>
            <p:spPr bwMode="auto">
              <a:xfrm flipV="1">
                <a:off x="2423" y="1566"/>
                <a:ext cx="384" cy="66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p>
                <a:endParaRPr lang="zh-CN" altLang="en-US"/>
              </a:p>
            </p:txBody>
          </p:sp>
          <p:sp>
            <p:nvSpPr>
              <p:cNvPr id="17438" name="Text Box 55"/>
              <p:cNvSpPr txBox="1">
                <a:spLocks noChangeArrowheads="1"/>
              </p:cNvSpPr>
              <p:nvPr/>
            </p:nvSpPr>
            <p:spPr bwMode="auto">
              <a:xfrm>
                <a:off x="2667" y="1221"/>
                <a:ext cx="567"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700" b="1">
                    <a:solidFill>
                      <a:srgbClr val="FF3300"/>
                    </a:solidFill>
                  </a:rPr>
                  <a:t>中线</a:t>
                </a:r>
              </a:p>
            </p:txBody>
          </p:sp>
        </p:grpSp>
        <p:sp>
          <p:nvSpPr>
            <p:cNvPr id="17436" name="Line 57"/>
            <p:cNvSpPr>
              <a:spLocks noChangeShapeType="1"/>
            </p:cNvSpPr>
            <p:nvPr/>
          </p:nvSpPr>
          <p:spPr bwMode="auto">
            <a:xfrm>
              <a:off x="2070" y="3780"/>
              <a:ext cx="0" cy="666"/>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4091" name="Text Box 59"/>
          <p:cNvSpPr txBox="1">
            <a:spLocks noChangeArrowheads="1"/>
          </p:cNvSpPr>
          <p:nvPr/>
        </p:nvSpPr>
        <p:spPr bwMode="auto">
          <a:xfrm>
            <a:off x="495045" y="1157935"/>
            <a:ext cx="13700641"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轮廓最大高度</a:t>
            </a:r>
            <a:r>
              <a:rPr lang="en-US" altLang="zh-CN" sz="4000" b="1" i="1" dirty="0" err="1">
                <a:solidFill>
                  <a:srgbClr val="CC3300"/>
                </a:solidFill>
              </a:rPr>
              <a:t>Rz</a:t>
            </a:r>
            <a:r>
              <a:rPr lang="zh-CN" altLang="en-US" sz="4000" b="1" dirty="0"/>
              <a:t>是指在取样长度</a:t>
            </a:r>
            <a:r>
              <a:rPr lang="en-US" altLang="zh-CN" sz="4000" b="1" i="1" dirty="0" err="1"/>
              <a:t>lr</a:t>
            </a:r>
            <a:r>
              <a:rPr lang="zh-CN" altLang="en-US" sz="4000" b="1" dirty="0"/>
              <a:t>内</a:t>
            </a:r>
            <a:r>
              <a:rPr lang="en-US" altLang="zh-CN" sz="4000" b="1" dirty="0"/>
              <a:t>,</a:t>
            </a:r>
            <a:r>
              <a:rPr lang="zh-CN" altLang="en-US" sz="4000" b="1" dirty="0"/>
              <a:t>最大轮廓峰高</a:t>
            </a:r>
            <a:r>
              <a:rPr lang="en-US" altLang="zh-CN" sz="4000" b="1" i="1" dirty="0" err="1"/>
              <a:t>Zp</a:t>
            </a:r>
            <a:r>
              <a:rPr lang="zh-CN" altLang="en-US" sz="4000" b="1" dirty="0"/>
              <a:t>和最大轮廓谷深</a:t>
            </a:r>
            <a:r>
              <a:rPr lang="en-US" altLang="zh-CN" sz="4000" b="1" i="1" dirty="0" err="1"/>
              <a:t>Zv</a:t>
            </a:r>
            <a:r>
              <a:rPr lang="zh-CN" altLang="en-US" sz="4000" b="1" dirty="0"/>
              <a:t>之和。</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xEl>
                                              <p:pRg st="0" end="0"/>
                                            </p:txEl>
                                          </p:spTgt>
                                        </p:tgtEl>
                                        <p:attrNameLst>
                                          <p:attrName>style.visibility</p:attrName>
                                        </p:attrNameLst>
                                      </p:cBhvr>
                                      <p:to>
                                        <p:strVal val="visible"/>
                                      </p:to>
                                    </p:set>
                                    <p:animEffect transition="in" filter="wipe(left)">
                                      <p:cBhvr>
                                        <p:cTn id="7" dur="300"/>
                                        <p:tgtEl>
                                          <p:spTgt spid="4403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44090"/>
                                        </p:tgtEl>
                                        <p:attrNameLst>
                                          <p:attrName>style.visibility</p:attrName>
                                        </p:attrNameLst>
                                      </p:cBhvr>
                                      <p:to>
                                        <p:strVal val="visible"/>
                                      </p:to>
                                    </p:set>
                                    <p:anim calcmode="lin" valueType="num">
                                      <p:cBhvr additive="base">
                                        <p:cTn id="12" dur="2000" fill="hold"/>
                                        <p:tgtEl>
                                          <p:spTgt spid="44090"/>
                                        </p:tgtEl>
                                        <p:attrNameLst>
                                          <p:attrName>ppt_x</p:attrName>
                                        </p:attrNameLst>
                                      </p:cBhvr>
                                      <p:tavLst>
                                        <p:tav tm="0">
                                          <p:val>
                                            <p:strVal val="#ppt_x"/>
                                          </p:val>
                                        </p:tav>
                                        <p:tav tm="100000">
                                          <p:val>
                                            <p:strVal val="#ppt_x"/>
                                          </p:val>
                                        </p:tav>
                                      </p:tavLst>
                                    </p:anim>
                                    <p:anim calcmode="lin" valueType="num">
                                      <p:cBhvr additive="base">
                                        <p:cTn id="13" dur="2000" fill="hold"/>
                                        <p:tgtEl>
                                          <p:spTgt spid="4409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4091">
                                            <p:txEl>
                                              <p:pRg st="0" end="0"/>
                                            </p:txEl>
                                          </p:spTgt>
                                        </p:tgtEl>
                                        <p:attrNameLst>
                                          <p:attrName>style.visibility</p:attrName>
                                        </p:attrNameLst>
                                      </p:cBhvr>
                                      <p:to>
                                        <p:strVal val="visible"/>
                                      </p:to>
                                    </p:set>
                                    <p:animEffect transition="in" filter="wipe(left)">
                                      <p:cBhvr>
                                        <p:cTn id="18" dur="300"/>
                                        <p:tgtEl>
                                          <p:spTgt spid="44091">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4047"/>
                                        </p:tgtEl>
                                        <p:attrNameLst>
                                          <p:attrName>style.visibility</p:attrName>
                                        </p:attrNameLst>
                                      </p:cBhvr>
                                      <p:to>
                                        <p:strVal val="visible"/>
                                      </p:to>
                                    </p:set>
                                    <p:animEffect transition="in" filter="wipe(left)">
                                      <p:cBhvr>
                                        <p:cTn id="23" dur="500"/>
                                        <p:tgtEl>
                                          <p:spTgt spid="4404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2" fill="hold" grpId="0" nodeType="clickEffect">
                                  <p:stCondLst>
                                    <p:cond delay="0"/>
                                  </p:stCondLst>
                                  <p:childTnLst>
                                    <p:set>
                                      <p:cBhvr>
                                        <p:cTn id="27" dur="1" fill="hold">
                                          <p:stCondLst>
                                            <p:cond delay="0"/>
                                          </p:stCondLst>
                                        </p:cTn>
                                        <p:tgtEl>
                                          <p:spTgt spid="44085"/>
                                        </p:tgtEl>
                                        <p:attrNameLst>
                                          <p:attrName>style.visibility</p:attrName>
                                        </p:attrNameLst>
                                      </p:cBhvr>
                                      <p:to>
                                        <p:strVal val="visible"/>
                                      </p:to>
                                    </p:set>
                                    <p:anim calcmode="lin" valueType="num">
                                      <p:cBhvr>
                                        <p:cTn id="28" dur="500" fill="hold"/>
                                        <p:tgtEl>
                                          <p:spTgt spid="44085"/>
                                        </p:tgtEl>
                                        <p:attrNameLst>
                                          <p:attrName>ppt_x</p:attrName>
                                        </p:attrNameLst>
                                      </p:cBhvr>
                                      <p:tavLst>
                                        <p:tav tm="0">
                                          <p:val>
                                            <p:strVal val="#ppt_x+#ppt_w/2"/>
                                          </p:val>
                                        </p:tav>
                                        <p:tav tm="100000">
                                          <p:val>
                                            <p:strVal val="#ppt_x"/>
                                          </p:val>
                                        </p:tav>
                                      </p:tavLst>
                                    </p:anim>
                                    <p:anim calcmode="lin" valueType="num">
                                      <p:cBhvr>
                                        <p:cTn id="29" dur="500" fill="hold"/>
                                        <p:tgtEl>
                                          <p:spTgt spid="44085"/>
                                        </p:tgtEl>
                                        <p:attrNameLst>
                                          <p:attrName>ppt_y</p:attrName>
                                        </p:attrNameLst>
                                      </p:cBhvr>
                                      <p:tavLst>
                                        <p:tav tm="0">
                                          <p:val>
                                            <p:strVal val="#ppt_y"/>
                                          </p:val>
                                        </p:tav>
                                        <p:tav tm="100000">
                                          <p:val>
                                            <p:strVal val="#ppt_y"/>
                                          </p:val>
                                        </p:tav>
                                      </p:tavLst>
                                    </p:anim>
                                    <p:anim calcmode="lin" valueType="num">
                                      <p:cBhvr>
                                        <p:cTn id="30" dur="500" fill="hold"/>
                                        <p:tgtEl>
                                          <p:spTgt spid="44085"/>
                                        </p:tgtEl>
                                        <p:attrNameLst>
                                          <p:attrName>ppt_w</p:attrName>
                                        </p:attrNameLst>
                                      </p:cBhvr>
                                      <p:tavLst>
                                        <p:tav tm="0">
                                          <p:val>
                                            <p:fltVal val="0"/>
                                          </p:val>
                                        </p:tav>
                                        <p:tav tm="100000">
                                          <p:val>
                                            <p:strVal val="#ppt_w"/>
                                          </p:val>
                                        </p:tav>
                                      </p:tavLst>
                                    </p:anim>
                                    <p:anim calcmode="lin" valueType="num">
                                      <p:cBhvr>
                                        <p:cTn id="31" dur="500" fill="hold"/>
                                        <p:tgtEl>
                                          <p:spTgt spid="4408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build="p" autoUpdateAnimBg="0"/>
      <p:bldP spid="44085" grpId="0" animBg="1" autoUpdateAnimBg="0"/>
      <p:bldP spid="44091"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35B82BD-547A-4F86-8B60-531B25DB5F78}" type="slidenum">
              <a:rPr kumimoji="0" lang="zh-CN" altLang="en-US" sz="3300" smtClean="0"/>
              <a:pPr eaLnBrk="1" hangingPunct="1"/>
              <a:t>17</a:t>
            </a:fld>
            <a:endParaRPr kumimoji="0" lang="en-US" altLang="zh-CN" sz="3300" smtClean="0"/>
          </a:p>
        </p:txBody>
      </p:sp>
      <p:sp>
        <p:nvSpPr>
          <p:cNvPr id="9219" name="Text Box 3"/>
          <p:cNvSpPr txBox="1">
            <a:spLocks noChangeArrowheads="1"/>
          </p:cNvSpPr>
          <p:nvPr/>
        </p:nvSpPr>
        <p:spPr bwMode="auto">
          <a:xfrm>
            <a:off x="1177926" y="592603"/>
            <a:ext cx="7243763"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700" b="1"/>
              <a:t>2. </a:t>
            </a:r>
            <a:r>
              <a:rPr lang="zh-CN" altLang="en-US" sz="4700" b="1">
                <a:latin typeface="宋体" pitchFamily="2" charset="-122"/>
              </a:rPr>
              <a:t>间距参数</a:t>
            </a:r>
            <a:r>
              <a:rPr lang="zh-CN" altLang="en-US" sz="4700" b="1"/>
              <a:t> </a:t>
            </a:r>
            <a:r>
              <a:rPr lang="en-US" altLang="zh-CN" sz="4700" b="1"/>
              <a:t>(</a:t>
            </a:r>
            <a:r>
              <a:rPr lang="zh-CN" altLang="en-US" sz="4700" b="1"/>
              <a:t>图</a:t>
            </a:r>
            <a:r>
              <a:rPr lang="en-US" altLang="zh-CN" sz="4700" b="1"/>
              <a:t>5.7)</a:t>
            </a:r>
          </a:p>
        </p:txBody>
      </p:sp>
      <p:sp>
        <p:nvSpPr>
          <p:cNvPr id="9220" name="Text Box 4"/>
          <p:cNvSpPr txBox="1">
            <a:spLocks noChangeArrowheads="1"/>
          </p:cNvSpPr>
          <p:nvPr/>
        </p:nvSpPr>
        <p:spPr bwMode="auto">
          <a:xfrm>
            <a:off x="1276352" y="2889715"/>
            <a:ext cx="8540750" cy="1023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50000"/>
              </a:spcBef>
            </a:pPr>
            <a:r>
              <a:rPr lang="zh-CN" altLang="en-US" sz="4400" b="1" dirty="0">
                <a:solidFill>
                  <a:srgbClr val="CC3300"/>
                </a:solidFill>
              </a:rPr>
              <a:t>轮廓单元的平均宽度</a:t>
            </a:r>
            <a:r>
              <a:rPr lang="zh-CN" altLang="en-US" sz="4400" b="1" dirty="0">
                <a:solidFill>
                  <a:srgbClr val="FF3300"/>
                </a:solidFill>
              </a:rPr>
              <a:t> </a:t>
            </a:r>
            <a:r>
              <a:rPr lang="en-US" altLang="zh-CN" sz="4400" b="1" i="1" dirty="0" err="1">
                <a:solidFill>
                  <a:srgbClr val="FF3300"/>
                </a:solidFill>
              </a:rPr>
              <a:t>Rsm</a:t>
            </a:r>
            <a:r>
              <a:rPr lang="en-US" altLang="zh-CN" sz="4400" dirty="0"/>
              <a:t>:</a:t>
            </a:r>
            <a:endParaRPr lang="zh-CN" altLang="en-US" sz="4400" dirty="0"/>
          </a:p>
        </p:txBody>
      </p:sp>
      <p:sp>
        <p:nvSpPr>
          <p:cNvPr id="9249" name="Text Box 33"/>
          <p:cNvSpPr txBox="1">
            <a:spLocks noChangeArrowheads="1"/>
          </p:cNvSpPr>
          <p:nvPr/>
        </p:nvSpPr>
        <p:spPr bwMode="auto">
          <a:xfrm>
            <a:off x="1263497" y="3732678"/>
            <a:ext cx="13312775"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50000"/>
              </a:spcBef>
            </a:pPr>
            <a:r>
              <a:rPr lang="zh-CN" altLang="en-US" sz="4400" b="1" dirty="0"/>
              <a:t>是指在取样长度</a:t>
            </a:r>
            <a:r>
              <a:rPr lang="en-US" altLang="zh-CN" sz="4400" b="1" dirty="0"/>
              <a:t> </a:t>
            </a:r>
            <a:r>
              <a:rPr lang="en-US" altLang="zh-CN" sz="4400" b="1" i="1" dirty="0" err="1"/>
              <a:t>lr</a:t>
            </a:r>
            <a:r>
              <a:rPr lang="en-US" altLang="zh-CN" sz="4400" b="1" baseline="-30000" dirty="0"/>
              <a:t> </a:t>
            </a:r>
            <a:r>
              <a:rPr lang="zh-CN" altLang="en-US" sz="4400" b="1" dirty="0"/>
              <a:t>内，轮廓单元宽度</a:t>
            </a:r>
            <a:r>
              <a:rPr lang="en-US" altLang="zh-CN" sz="4400" b="1" i="1" dirty="0" err="1"/>
              <a:t>Xs</a:t>
            </a:r>
            <a:r>
              <a:rPr lang="en-US" altLang="zh-CN" sz="4400" b="1" baseline="-25000" dirty="0" err="1"/>
              <a:t>i</a:t>
            </a:r>
            <a:r>
              <a:rPr lang="zh-CN" altLang="en-US" sz="4400" b="1" dirty="0"/>
              <a:t>的平均值。</a:t>
            </a:r>
          </a:p>
        </p:txBody>
      </p:sp>
      <p:sp>
        <p:nvSpPr>
          <p:cNvPr id="9252" name="Text Box 36"/>
          <p:cNvSpPr txBox="1">
            <a:spLocks noChangeArrowheads="1"/>
          </p:cNvSpPr>
          <p:nvPr/>
        </p:nvSpPr>
        <p:spPr bwMode="auto">
          <a:xfrm>
            <a:off x="1276352" y="1391115"/>
            <a:ext cx="134572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dirty="0">
                <a:solidFill>
                  <a:srgbClr val="CC3300"/>
                </a:solidFill>
              </a:rPr>
              <a:t>轮廓单元</a:t>
            </a:r>
            <a:r>
              <a:rPr lang="en-US" altLang="zh-CN" sz="4400" b="1" dirty="0"/>
              <a:t>:</a:t>
            </a:r>
            <a:r>
              <a:rPr lang="zh-CN" altLang="en-US" sz="4400" b="1" dirty="0"/>
              <a:t>一个轮廓峰和相邻轮廓谷的组合(图5.7</a:t>
            </a:r>
            <a:r>
              <a:rPr lang="en-US" altLang="zh-CN" sz="4400" b="1" dirty="0"/>
              <a:t>)。</a:t>
            </a:r>
            <a:endParaRPr lang="zh-CN" altLang="en-US" sz="4400" b="1" dirty="0"/>
          </a:p>
        </p:txBody>
      </p:sp>
      <p:sp>
        <p:nvSpPr>
          <p:cNvPr id="9254" name="Text Box 38"/>
          <p:cNvSpPr txBox="1">
            <a:spLocks noChangeArrowheads="1"/>
          </p:cNvSpPr>
          <p:nvPr/>
        </p:nvSpPr>
        <p:spPr bwMode="auto">
          <a:xfrm>
            <a:off x="1300165" y="2207090"/>
            <a:ext cx="132032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dirty="0">
                <a:solidFill>
                  <a:srgbClr val="CC3300"/>
                </a:solidFill>
              </a:rPr>
              <a:t>轮廓单元宽度</a:t>
            </a:r>
            <a:r>
              <a:rPr lang="en-US" altLang="zh-CN" sz="4400" b="1" dirty="0"/>
              <a:t>:</a:t>
            </a:r>
            <a:r>
              <a:rPr lang="zh-CN" altLang="en-US" sz="4400" b="1" dirty="0"/>
              <a:t>中线与一个轮廓单元</a:t>
            </a:r>
            <a:r>
              <a:rPr lang="zh-CN" altLang="en-US" sz="4400" b="1" dirty="0">
                <a:solidFill>
                  <a:srgbClr val="FF3300"/>
                </a:solidFill>
              </a:rPr>
              <a:t>相交线段的长</a:t>
            </a:r>
            <a:r>
              <a:rPr lang="zh-CN" altLang="en-US" sz="4400" b="1" dirty="0"/>
              <a:t>。</a:t>
            </a:r>
          </a:p>
        </p:txBody>
      </p:sp>
      <p:graphicFrame>
        <p:nvGraphicFramePr>
          <p:cNvPr id="9286" name="Object 70"/>
          <p:cNvGraphicFramePr>
            <a:graphicFrameLocks noChangeAspect="1"/>
          </p:cNvGraphicFramePr>
          <p:nvPr>
            <p:extLst>
              <p:ext uri="{D42A27DB-BD31-4B8C-83A1-F6EECF244321}">
                <p14:modId xmlns:p14="http://schemas.microsoft.com/office/powerpoint/2010/main" val="508450522"/>
              </p:ext>
            </p:extLst>
          </p:nvPr>
        </p:nvGraphicFramePr>
        <p:xfrm>
          <a:off x="523880" y="5677083"/>
          <a:ext cx="4476750" cy="3203575"/>
        </p:xfrm>
        <a:graphic>
          <a:graphicData uri="http://schemas.openxmlformats.org/presentationml/2006/ole">
            <mc:AlternateContent xmlns:mc="http://schemas.openxmlformats.org/markup-compatibility/2006">
              <mc:Choice xmlns:v="urn:schemas-microsoft-com:vml" Requires="v">
                <p:oleObj spid="_x0000_s18456" name="公式" r:id="rId3" imgW="1205977" imgH="863225" progId="Equation.3">
                  <p:embed/>
                </p:oleObj>
              </mc:Choice>
              <mc:Fallback>
                <p:oleObj name="公式" r:id="rId3" imgW="1205977" imgH="863225" progId="Equation.3">
                  <p:embed/>
                  <p:pic>
                    <p:nvPicPr>
                      <p:cNvPr id="0" name="Object 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80" y="5677083"/>
                        <a:ext cx="4476750" cy="3203575"/>
                      </a:xfrm>
                      <a:prstGeom prst="rect">
                        <a:avLst/>
                      </a:prstGeom>
                      <a:solidFill>
                        <a:srgbClr val="FF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9303" name="Group 87"/>
          <p:cNvGrpSpPr>
            <a:grpSpLocks/>
          </p:cNvGrpSpPr>
          <p:nvPr/>
        </p:nvGrpSpPr>
        <p:grpSpPr bwMode="auto">
          <a:xfrm>
            <a:off x="4795842" y="4732337"/>
            <a:ext cx="8991600" cy="5245100"/>
            <a:chOff x="3021" y="3345"/>
            <a:chExt cx="5664" cy="3304"/>
          </a:xfrm>
        </p:grpSpPr>
        <p:grpSp>
          <p:nvGrpSpPr>
            <p:cNvPr id="18442" name="Group 83"/>
            <p:cNvGrpSpPr>
              <a:grpSpLocks/>
            </p:cNvGrpSpPr>
            <p:nvPr/>
          </p:nvGrpSpPr>
          <p:grpSpPr bwMode="auto">
            <a:xfrm>
              <a:off x="3021" y="3345"/>
              <a:ext cx="5664" cy="3304"/>
              <a:chOff x="3021" y="3345"/>
              <a:chExt cx="5664" cy="3304"/>
            </a:xfrm>
          </p:grpSpPr>
          <p:pic>
            <p:nvPicPr>
              <p:cNvPr id="18446" name="Picture 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1" y="3345"/>
                <a:ext cx="5664" cy="2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47" name="Text Box 82"/>
              <p:cNvSpPr txBox="1">
                <a:spLocks noChangeArrowheads="1"/>
              </p:cNvSpPr>
              <p:nvPr/>
            </p:nvSpPr>
            <p:spPr bwMode="auto">
              <a:xfrm>
                <a:off x="4334" y="6284"/>
                <a:ext cx="369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图 </a:t>
                </a:r>
                <a:r>
                  <a:rPr lang="en-US" altLang="zh-CN" sz="3200" b="1" dirty="0"/>
                  <a:t>5.7  </a:t>
                </a:r>
                <a:r>
                  <a:rPr lang="zh-CN" altLang="en-US" sz="3200" b="1" dirty="0"/>
                  <a:t>轮 廓 单 元 宽 度</a:t>
                </a:r>
              </a:p>
            </p:txBody>
          </p:sp>
        </p:grpSp>
        <p:sp>
          <p:nvSpPr>
            <p:cNvPr id="18443" name="Line 84"/>
            <p:cNvSpPr>
              <a:spLocks noChangeShapeType="1"/>
            </p:cNvSpPr>
            <p:nvPr/>
          </p:nvSpPr>
          <p:spPr bwMode="auto">
            <a:xfrm>
              <a:off x="3258" y="4650"/>
              <a:ext cx="846"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444" name="Oval 85"/>
            <p:cNvSpPr>
              <a:spLocks noChangeArrowheads="1"/>
            </p:cNvSpPr>
            <p:nvPr/>
          </p:nvSpPr>
          <p:spPr bwMode="auto">
            <a:xfrm>
              <a:off x="3978" y="4491"/>
              <a:ext cx="216" cy="207"/>
            </a:xfrm>
            <a:prstGeom prst="ellipse">
              <a:avLst/>
            </a:prstGeom>
            <a:solidFill>
              <a:srgbClr val="CC00CC"/>
            </a:solid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45" name="Oval 86"/>
            <p:cNvSpPr>
              <a:spLocks noChangeArrowheads="1"/>
            </p:cNvSpPr>
            <p:nvPr/>
          </p:nvSpPr>
          <p:spPr bwMode="auto">
            <a:xfrm>
              <a:off x="3150" y="4536"/>
              <a:ext cx="216" cy="207"/>
            </a:xfrm>
            <a:prstGeom prst="ellipse">
              <a:avLst/>
            </a:prstGeom>
            <a:solidFill>
              <a:srgbClr val="CC00CC"/>
            </a:solid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left)">
                                      <p:cBhvr>
                                        <p:cTn id="7" dur="3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303"/>
                                        </p:tgtEl>
                                        <p:attrNameLst>
                                          <p:attrName>style.visibility</p:attrName>
                                        </p:attrNameLst>
                                      </p:cBhvr>
                                      <p:to>
                                        <p:strVal val="visible"/>
                                      </p:to>
                                    </p:set>
                                    <p:anim calcmode="lin" valueType="num">
                                      <p:cBhvr additive="base">
                                        <p:cTn id="12" dur="2000" fill="hold"/>
                                        <p:tgtEl>
                                          <p:spTgt spid="9303"/>
                                        </p:tgtEl>
                                        <p:attrNameLst>
                                          <p:attrName>ppt_x</p:attrName>
                                        </p:attrNameLst>
                                      </p:cBhvr>
                                      <p:tavLst>
                                        <p:tav tm="0">
                                          <p:val>
                                            <p:strVal val="#ppt_x"/>
                                          </p:val>
                                        </p:tav>
                                        <p:tav tm="100000">
                                          <p:val>
                                            <p:strVal val="#ppt_x"/>
                                          </p:val>
                                        </p:tav>
                                      </p:tavLst>
                                    </p:anim>
                                    <p:anim calcmode="lin" valueType="num">
                                      <p:cBhvr additive="base">
                                        <p:cTn id="13" dur="2000" fill="hold"/>
                                        <p:tgtEl>
                                          <p:spTgt spid="930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252"/>
                                        </p:tgtEl>
                                        <p:attrNameLst>
                                          <p:attrName>style.visibility</p:attrName>
                                        </p:attrNameLst>
                                      </p:cBhvr>
                                      <p:to>
                                        <p:strVal val="visible"/>
                                      </p:to>
                                    </p:set>
                                    <p:animEffect transition="in" filter="wipe(left)">
                                      <p:cBhvr>
                                        <p:cTn id="18" dur="300"/>
                                        <p:tgtEl>
                                          <p:spTgt spid="925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254"/>
                                        </p:tgtEl>
                                        <p:attrNameLst>
                                          <p:attrName>style.visibility</p:attrName>
                                        </p:attrNameLst>
                                      </p:cBhvr>
                                      <p:to>
                                        <p:strVal val="visible"/>
                                      </p:to>
                                    </p:set>
                                    <p:animEffect transition="in" filter="wipe(left)">
                                      <p:cBhvr>
                                        <p:cTn id="23" dur="300"/>
                                        <p:tgtEl>
                                          <p:spTgt spid="92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220"/>
                                        </p:tgtEl>
                                        <p:attrNameLst>
                                          <p:attrName>style.visibility</p:attrName>
                                        </p:attrNameLst>
                                      </p:cBhvr>
                                      <p:to>
                                        <p:strVal val="visible"/>
                                      </p:to>
                                    </p:set>
                                    <p:animEffect transition="in" filter="wipe(left)">
                                      <p:cBhvr>
                                        <p:cTn id="28" dur="300"/>
                                        <p:tgtEl>
                                          <p:spTgt spid="922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249"/>
                                        </p:tgtEl>
                                        <p:attrNameLst>
                                          <p:attrName>style.visibility</p:attrName>
                                        </p:attrNameLst>
                                      </p:cBhvr>
                                      <p:to>
                                        <p:strVal val="visible"/>
                                      </p:to>
                                    </p:set>
                                    <p:animEffect transition="in" filter="wipe(left)">
                                      <p:cBhvr>
                                        <p:cTn id="33" dur="300"/>
                                        <p:tgtEl>
                                          <p:spTgt spid="924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9286"/>
                                        </p:tgtEl>
                                        <p:attrNameLst>
                                          <p:attrName>style.visibility</p:attrName>
                                        </p:attrNameLst>
                                      </p:cBhvr>
                                      <p:to>
                                        <p:strVal val="visible"/>
                                      </p:to>
                                    </p:set>
                                    <p:animEffect transition="in" filter="wipe(left)">
                                      <p:cBhvr>
                                        <p:cTn id="38" dur="500"/>
                                        <p:tgtEl>
                                          <p:spTgt spid="9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0" grpId="0" autoUpdateAnimBg="0"/>
      <p:bldP spid="9249" grpId="0" autoUpdateAnimBg="0"/>
      <p:bldP spid="9252" grpId="0" autoUpdateAnimBg="0"/>
      <p:bldP spid="925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749A9E-6FAB-4058-B348-62C6DBC1521C}" type="slidenum">
              <a:rPr kumimoji="0" lang="zh-CN" altLang="en-US" sz="3300" smtClean="0"/>
              <a:pPr eaLnBrk="1" hangingPunct="1"/>
              <a:t>18</a:t>
            </a:fld>
            <a:endParaRPr kumimoji="0" lang="en-US" altLang="zh-CN" sz="3300" smtClean="0"/>
          </a:p>
        </p:txBody>
      </p:sp>
      <p:sp>
        <p:nvSpPr>
          <p:cNvPr id="23556" name="Text Box 4"/>
          <p:cNvSpPr txBox="1">
            <a:spLocks noChangeArrowheads="1"/>
          </p:cNvSpPr>
          <p:nvPr/>
        </p:nvSpPr>
        <p:spPr bwMode="auto">
          <a:xfrm>
            <a:off x="1531855" y="534933"/>
            <a:ext cx="843756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3. </a:t>
            </a:r>
            <a:r>
              <a:rPr lang="zh-CN" altLang="en-US" sz="4000" b="1" dirty="0">
                <a:latin typeface="宋体" pitchFamily="2" charset="-122"/>
              </a:rPr>
              <a:t>混合参数（形状参数）</a:t>
            </a:r>
            <a:r>
              <a:rPr lang="zh-CN" altLang="en-US" sz="4000" b="1" dirty="0"/>
              <a:t> </a:t>
            </a:r>
          </a:p>
        </p:txBody>
      </p:sp>
      <p:sp>
        <p:nvSpPr>
          <p:cNvPr id="23557" name="Text Box 5"/>
          <p:cNvSpPr txBox="1">
            <a:spLocks noChangeArrowheads="1"/>
          </p:cNvSpPr>
          <p:nvPr/>
        </p:nvSpPr>
        <p:spPr bwMode="auto">
          <a:xfrm>
            <a:off x="371138" y="1879208"/>
            <a:ext cx="13838237"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sz="4000" b="1" dirty="0"/>
              <a:t>         在给定的轮廓截面高度</a:t>
            </a:r>
            <a:r>
              <a:rPr lang="zh-CN" altLang="en-US" sz="4000" b="1" i="1" dirty="0"/>
              <a:t> </a:t>
            </a:r>
            <a:r>
              <a:rPr lang="en-US" altLang="zh-CN" sz="4000" b="1" i="1" dirty="0"/>
              <a:t>C</a:t>
            </a:r>
            <a:r>
              <a:rPr lang="zh-CN" altLang="en-US" sz="4000" b="1" dirty="0"/>
              <a:t>上，轮廓的实体材料长度</a:t>
            </a:r>
            <a:r>
              <a:rPr lang="en-US" altLang="zh-CN" sz="4000" b="1" i="1" dirty="0"/>
              <a:t>Ml</a:t>
            </a:r>
            <a:r>
              <a:rPr lang="en-US" altLang="zh-CN" sz="4000" b="1" dirty="0"/>
              <a:t>(</a:t>
            </a:r>
            <a:r>
              <a:rPr lang="en-US" altLang="zh-CN" sz="4000" b="1" i="1" dirty="0"/>
              <a:t>C</a:t>
            </a:r>
            <a:r>
              <a:rPr lang="en-US" altLang="zh-CN" sz="4000" b="1" dirty="0"/>
              <a:t>)</a:t>
            </a:r>
            <a:r>
              <a:rPr lang="zh-CN" altLang="en-US" sz="4000" b="1" dirty="0"/>
              <a:t>与评定长度</a:t>
            </a:r>
            <a:r>
              <a:rPr lang="en-US" altLang="zh-CN" sz="4000" b="1" i="1" dirty="0" err="1"/>
              <a:t>ln</a:t>
            </a:r>
            <a:r>
              <a:rPr lang="zh-CN" altLang="en-US" sz="4000" b="1" dirty="0"/>
              <a:t>的比率（图5.8）。</a:t>
            </a:r>
          </a:p>
        </p:txBody>
      </p:sp>
      <p:sp>
        <p:nvSpPr>
          <p:cNvPr id="23558" name="Text Box 6"/>
          <p:cNvSpPr txBox="1">
            <a:spLocks noChangeArrowheads="1"/>
          </p:cNvSpPr>
          <p:nvPr/>
        </p:nvSpPr>
        <p:spPr bwMode="auto">
          <a:xfrm>
            <a:off x="1576388" y="1255658"/>
            <a:ext cx="90916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solidFill>
                  <a:srgbClr val="FF3300"/>
                </a:solidFill>
              </a:rPr>
              <a:t>轮廓的支承长度率</a:t>
            </a:r>
            <a:r>
              <a:rPr lang="en-US" altLang="zh-CN" sz="4000" i="1"/>
              <a:t>Rmr</a:t>
            </a:r>
            <a:r>
              <a:rPr lang="en-US" altLang="zh-CN" sz="4000"/>
              <a:t>(</a:t>
            </a:r>
            <a:r>
              <a:rPr lang="en-US" altLang="zh-CN" sz="4000" i="1"/>
              <a:t>C</a:t>
            </a:r>
            <a:r>
              <a:rPr lang="en-US" altLang="zh-CN" sz="4000"/>
              <a:t>)  —</a:t>
            </a:r>
            <a:endParaRPr lang="zh-CN" altLang="en-US" sz="4000"/>
          </a:p>
        </p:txBody>
      </p:sp>
      <p:sp>
        <p:nvSpPr>
          <p:cNvPr id="23572" name="Text Box 20"/>
          <p:cNvSpPr txBox="1">
            <a:spLocks noChangeArrowheads="1"/>
          </p:cNvSpPr>
          <p:nvPr/>
        </p:nvSpPr>
        <p:spPr bwMode="auto">
          <a:xfrm>
            <a:off x="1352394" y="5761428"/>
            <a:ext cx="4048125"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轮廓截面</a:t>
            </a:r>
          </a:p>
          <a:p>
            <a:pPr eaLnBrk="1" hangingPunct="1">
              <a:lnSpc>
                <a:spcPct val="120000"/>
              </a:lnSpc>
              <a:spcBef>
                <a:spcPct val="50000"/>
              </a:spcBef>
            </a:pPr>
            <a:r>
              <a:rPr lang="zh-CN" altLang="en-US" sz="4000" b="1" dirty="0"/>
              <a:t>高度</a:t>
            </a:r>
            <a:r>
              <a:rPr lang="en-US" altLang="zh-CN" sz="4000" b="1" i="1" dirty="0"/>
              <a:t>C</a:t>
            </a:r>
            <a:r>
              <a:rPr lang="en-US" altLang="zh-CN" sz="4000" i="1" dirty="0"/>
              <a:t>:</a:t>
            </a:r>
          </a:p>
        </p:txBody>
      </p:sp>
      <p:sp>
        <p:nvSpPr>
          <p:cNvPr id="23573" name="Text Box 21"/>
          <p:cNvSpPr txBox="1">
            <a:spLocks noChangeArrowheads="1"/>
          </p:cNvSpPr>
          <p:nvPr/>
        </p:nvSpPr>
        <p:spPr bwMode="auto">
          <a:xfrm>
            <a:off x="1352394" y="7831867"/>
            <a:ext cx="3562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4000" b="1" i="1" dirty="0">
                <a:solidFill>
                  <a:srgbClr val="FF3300"/>
                </a:solidFill>
              </a:rPr>
              <a:t>C </a:t>
            </a:r>
            <a:r>
              <a:rPr lang="en-US" altLang="zh-CN" sz="4000" b="1" dirty="0">
                <a:solidFill>
                  <a:srgbClr val="FF3300"/>
                </a:solidFill>
              </a:rPr>
              <a:t>= </a:t>
            </a:r>
            <a:r>
              <a:rPr lang="en-US" altLang="zh-CN" sz="4000" b="1" i="1" dirty="0" err="1">
                <a:solidFill>
                  <a:srgbClr val="FF3300"/>
                </a:solidFill>
              </a:rPr>
              <a:t>Rz</a:t>
            </a:r>
            <a:r>
              <a:rPr lang="en-US" altLang="zh-CN" sz="4000" b="1" i="1" dirty="0">
                <a:solidFill>
                  <a:srgbClr val="FF3300"/>
                </a:solidFill>
              </a:rPr>
              <a:t> </a:t>
            </a:r>
            <a:r>
              <a:rPr lang="en-US" altLang="zh-CN" sz="4000" b="1" dirty="0">
                <a:solidFill>
                  <a:srgbClr val="FF3300"/>
                </a:solidFill>
              </a:rPr>
              <a:t>%</a:t>
            </a:r>
            <a:endParaRPr lang="zh-CN" altLang="en-US" sz="4000" b="1" i="1" dirty="0">
              <a:solidFill>
                <a:srgbClr val="FF3300"/>
              </a:solidFill>
            </a:endParaRPr>
          </a:p>
        </p:txBody>
      </p:sp>
      <p:grpSp>
        <p:nvGrpSpPr>
          <p:cNvPr id="23604" name="Group 52"/>
          <p:cNvGrpSpPr>
            <a:grpSpLocks/>
          </p:cNvGrpSpPr>
          <p:nvPr/>
        </p:nvGrpSpPr>
        <p:grpSpPr bwMode="auto">
          <a:xfrm>
            <a:off x="3965575" y="5108575"/>
            <a:ext cx="10077450" cy="5424488"/>
            <a:chOff x="1458" y="1950"/>
            <a:chExt cx="3809" cy="2050"/>
          </a:xfrm>
        </p:grpSpPr>
        <p:pic>
          <p:nvPicPr>
            <p:cNvPr id="19472" name="Picture 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8" y="1950"/>
              <a:ext cx="3809" cy="1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73" name="Text Box 34"/>
            <p:cNvSpPr txBox="1">
              <a:spLocks noChangeArrowheads="1"/>
            </p:cNvSpPr>
            <p:nvPr/>
          </p:nvSpPr>
          <p:spPr bwMode="auto">
            <a:xfrm>
              <a:off x="2234" y="3712"/>
              <a:ext cx="25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a:t>图5.8 </a:t>
              </a:r>
              <a:r>
                <a:rPr lang="zh-CN" altLang="en-US" sz="4000" b="1"/>
                <a:t>轮廓的支承长度率</a:t>
              </a:r>
              <a:endParaRPr lang="zh-CN" altLang="en-US" sz="4000"/>
            </a:p>
          </p:txBody>
        </p:sp>
      </p:grpSp>
      <p:graphicFrame>
        <p:nvGraphicFramePr>
          <p:cNvPr id="23601" name="Object 49"/>
          <p:cNvGraphicFramePr>
            <a:graphicFrameLocks noChangeAspect="1"/>
          </p:cNvGraphicFramePr>
          <p:nvPr/>
        </p:nvGraphicFramePr>
        <p:xfrm>
          <a:off x="1695450" y="3108325"/>
          <a:ext cx="6181725" cy="2416175"/>
        </p:xfrm>
        <a:graphic>
          <a:graphicData uri="http://schemas.openxmlformats.org/presentationml/2006/ole">
            <mc:AlternateContent xmlns:mc="http://schemas.openxmlformats.org/markup-compatibility/2006">
              <mc:Choice xmlns:v="urn:schemas-microsoft-com:vml" Requires="v">
                <p:oleObj spid="_x0000_s19490" name="Equation" r:id="rId4" imgW="1104900" imgH="431800" progId="Equation.3">
                  <p:embed/>
                </p:oleObj>
              </mc:Choice>
              <mc:Fallback>
                <p:oleObj name="Equation" r:id="rId4" imgW="1104900" imgH="431800" progId="Equation.3">
                  <p:embed/>
                  <p:pic>
                    <p:nvPicPr>
                      <p:cNvPr id="0" name="Object 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5450" y="3108325"/>
                        <a:ext cx="6181725" cy="2416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602" name="Object 50"/>
          <p:cNvGraphicFramePr>
            <a:graphicFrameLocks noChangeAspect="1"/>
          </p:cNvGraphicFramePr>
          <p:nvPr/>
        </p:nvGraphicFramePr>
        <p:xfrm>
          <a:off x="7974013" y="3738563"/>
          <a:ext cx="6229350" cy="1155700"/>
        </p:xfrm>
        <a:graphic>
          <a:graphicData uri="http://schemas.openxmlformats.org/presentationml/2006/ole">
            <mc:AlternateContent xmlns:mc="http://schemas.openxmlformats.org/markup-compatibility/2006">
              <mc:Choice xmlns:v="urn:schemas-microsoft-com:vml" Requires="v">
                <p:oleObj spid="_x0000_s19491" name="公式" r:id="rId6" imgW="1231366" imgH="228501" progId="Equation.3">
                  <p:embed/>
                </p:oleObj>
              </mc:Choice>
              <mc:Fallback>
                <p:oleObj name="公式" r:id="rId6" imgW="1231366" imgH="228501" progId="Equation.3">
                  <p:embed/>
                  <p:pic>
                    <p:nvPicPr>
                      <p:cNvPr id="0" name="Object 5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74013" y="3738563"/>
                        <a:ext cx="6229350" cy="115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605" name="Line 53"/>
          <p:cNvSpPr>
            <a:spLocks noChangeShapeType="1"/>
          </p:cNvSpPr>
          <p:nvPr/>
        </p:nvSpPr>
        <p:spPr bwMode="auto">
          <a:xfrm>
            <a:off x="13038138" y="5854700"/>
            <a:ext cx="0" cy="9652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09" name="Line 57"/>
          <p:cNvSpPr>
            <a:spLocks noChangeShapeType="1"/>
          </p:cNvSpPr>
          <p:nvPr/>
        </p:nvSpPr>
        <p:spPr bwMode="auto">
          <a:xfrm>
            <a:off x="4333875" y="6891338"/>
            <a:ext cx="8731250" cy="0"/>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10" name="Line 58"/>
          <p:cNvSpPr>
            <a:spLocks noChangeShapeType="1"/>
          </p:cNvSpPr>
          <p:nvPr/>
        </p:nvSpPr>
        <p:spPr bwMode="auto">
          <a:xfrm>
            <a:off x="4565650" y="6867525"/>
            <a:ext cx="1016000"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11" name="Line 59"/>
          <p:cNvSpPr>
            <a:spLocks noChangeShapeType="1"/>
          </p:cNvSpPr>
          <p:nvPr/>
        </p:nvSpPr>
        <p:spPr bwMode="auto">
          <a:xfrm>
            <a:off x="5722938" y="6891338"/>
            <a:ext cx="268287"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612" name="Line 60"/>
          <p:cNvSpPr>
            <a:spLocks noChangeShapeType="1"/>
          </p:cNvSpPr>
          <p:nvPr/>
        </p:nvSpPr>
        <p:spPr bwMode="auto">
          <a:xfrm>
            <a:off x="9544050" y="6915150"/>
            <a:ext cx="387350"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wipe(left)">
                                      <p:cBhvr>
                                        <p:cTn id="7" dur="300"/>
                                        <p:tgtEl>
                                          <p:spTgt spid="235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558"/>
                                        </p:tgtEl>
                                        <p:attrNameLst>
                                          <p:attrName>style.visibility</p:attrName>
                                        </p:attrNameLst>
                                      </p:cBhvr>
                                      <p:to>
                                        <p:strVal val="visible"/>
                                      </p:to>
                                    </p:set>
                                    <p:animEffect transition="in" filter="wipe(left)">
                                      <p:cBhvr>
                                        <p:cTn id="12" dur="300"/>
                                        <p:tgtEl>
                                          <p:spTgt spid="235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3557"/>
                                        </p:tgtEl>
                                        <p:attrNameLst>
                                          <p:attrName>style.visibility</p:attrName>
                                        </p:attrNameLst>
                                      </p:cBhvr>
                                      <p:to>
                                        <p:strVal val="visible"/>
                                      </p:to>
                                    </p:set>
                                    <p:animEffect transition="in" filter="wipe(left)">
                                      <p:cBhvr>
                                        <p:cTn id="17" dur="300"/>
                                        <p:tgtEl>
                                          <p:spTgt spid="235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23604"/>
                                        </p:tgtEl>
                                        <p:attrNameLst>
                                          <p:attrName>style.visibility</p:attrName>
                                        </p:attrNameLst>
                                      </p:cBhvr>
                                      <p:to>
                                        <p:strVal val="visible"/>
                                      </p:to>
                                    </p:set>
                                    <p:anim calcmode="lin" valueType="num">
                                      <p:cBhvr additive="base">
                                        <p:cTn id="22" dur="500" fill="hold"/>
                                        <p:tgtEl>
                                          <p:spTgt spid="23604"/>
                                        </p:tgtEl>
                                        <p:attrNameLst>
                                          <p:attrName>ppt_x</p:attrName>
                                        </p:attrNameLst>
                                      </p:cBhvr>
                                      <p:tavLst>
                                        <p:tav tm="0">
                                          <p:val>
                                            <p:strVal val="1+#ppt_w/2"/>
                                          </p:val>
                                        </p:tav>
                                        <p:tav tm="100000">
                                          <p:val>
                                            <p:strVal val="#ppt_x"/>
                                          </p:val>
                                        </p:tav>
                                      </p:tavLst>
                                    </p:anim>
                                    <p:anim calcmode="lin" valueType="num">
                                      <p:cBhvr additive="base">
                                        <p:cTn id="23" dur="500" fill="hold"/>
                                        <p:tgtEl>
                                          <p:spTgt spid="23604"/>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23605"/>
                                        </p:tgtEl>
                                        <p:attrNameLst>
                                          <p:attrName>style.visibility</p:attrName>
                                        </p:attrNameLst>
                                      </p:cBhvr>
                                      <p:to>
                                        <p:strVal val="visible"/>
                                      </p:to>
                                    </p:set>
                                    <p:anim calcmode="lin" valueType="num">
                                      <p:cBhvr>
                                        <p:cTn id="28" dur="500" fill="hold"/>
                                        <p:tgtEl>
                                          <p:spTgt spid="23605"/>
                                        </p:tgtEl>
                                        <p:attrNameLst>
                                          <p:attrName>ppt_x</p:attrName>
                                        </p:attrNameLst>
                                      </p:cBhvr>
                                      <p:tavLst>
                                        <p:tav tm="0">
                                          <p:val>
                                            <p:strVal val="#ppt_x"/>
                                          </p:val>
                                        </p:tav>
                                        <p:tav tm="100000">
                                          <p:val>
                                            <p:strVal val="#ppt_x"/>
                                          </p:val>
                                        </p:tav>
                                      </p:tavLst>
                                    </p:anim>
                                    <p:anim calcmode="lin" valueType="num">
                                      <p:cBhvr>
                                        <p:cTn id="29" dur="500" fill="hold"/>
                                        <p:tgtEl>
                                          <p:spTgt spid="23605"/>
                                        </p:tgtEl>
                                        <p:attrNameLst>
                                          <p:attrName>ppt_y</p:attrName>
                                        </p:attrNameLst>
                                      </p:cBhvr>
                                      <p:tavLst>
                                        <p:tav tm="0">
                                          <p:val>
                                            <p:strVal val="#ppt_y-#ppt_h/2"/>
                                          </p:val>
                                        </p:tav>
                                        <p:tav tm="100000">
                                          <p:val>
                                            <p:strVal val="#ppt_y"/>
                                          </p:val>
                                        </p:tav>
                                      </p:tavLst>
                                    </p:anim>
                                    <p:anim calcmode="lin" valueType="num">
                                      <p:cBhvr>
                                        <p:cTn id="30" dur="500" fill="hold"/>
                                        <p:tgtEl>
                                          <p:spTgt spid="23605"/>
                                        </p:tgtEl>
                                        <p:attrNameLst>
                                          <p:attrName>ppt_w</p:attrName>
                                        </p:attrNameLst>
                                      </p:cBhvr>
                                      <p:tavLst>
                                        <p:tav tm="0">
                                          <p:val>
                                            <p:strVal val="#ppt_w"/>
                                          </p:val>
                                        </p:tav>
                                        <p:tav tm="100000">
                                          <p:val>
                                            <p:strVal val="#ppt_w"/>
                                          </p:val>
                                        </p:tav>
                                      </p:tavLst>
                                    </p:anim>
                                    <p:anim calcmode="lin" valueType="num">
                                      <p:cBhvr>
                                        <p:cTn id="31" dur="500" fill="hold"/>
                                        <p:tgtEl>
                                          <p:spTgt spid="23605"/>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8" fill="hold" grpId="0" nodeType="clickEffect">
                                  <p:stCondLst>
                                    <p:cond delay="0"/>
                                  </p:stCondLst>
                                  <p:childTnLst>
                                    <p:set>
                                      <p:cBhvr>
                                        <p:cTn id="35" dur="1" fill="hold">
                                          <p:stCondLst>
                                            <p:cond delay="0"/>
                                          </p:stCondLst>
                                        </p:cTn>
                                        <p:tgtEl>
                                          <p:spTgt spid="23609"/>
                                        </p:tgtEl>
                                        <p:attrNameLst>
                                          <p:attrName>style.visibility</p:attrName>
                                        </p:attrNameLst>
                                      </p:cBhvr>
                                      <p:to>
                                        <p:strVal val="visible"/>
                                      </p:to>
                                    </p:set>
                                    <p:anim calcmode="lin" valueType="num">
                                      <p:cBhvr>
                                        <p:cTn id="36" dur="500" fill="hold"/>
                                        <p:tgtEl>
                                          <p:spTgt spid="23609"/>
                                        </p:tgtEl>
                                        <p:attrNameLst>
                                          <p:attrName>ppt_x</p:attrName>
                                        </p:attrNameLst>
                                      </p:cBhvr>
                                      <p:tavLst>
                                        <p:tav tm="0">
                                          <p:val>
                                            <p:strVal val="#ppt_x-#ppt_w/2"/>
                                          </p:val>
                                        </p:tav>
                                        <p:tav tm="100000">
                                          <p:val>
                                            <p:strVal val="#ppt_x"/>
                                          </p:val>
                                        </p:tav>
                                      </p:tavLst>
                                    </p:anim>
                                    <p:anim calcmode="lin" valueType="num">
                                      <p:cBhvr>
                                        <p:cTn id="37" dur="500" fill="hold"/>
                                        <p:tgtEl>
                                          <p:spTgt spid="23609"/>
                                        </p:tgtEl>
                                        <p:attrNameLst>
                                          <p:attrName>ppt_y</p:attrName>
                                        </p:attrNameLst>
                                      </p:cBhvr>
                                      <p:tavLst>
                                        <p:tav tm="0">
                                          <p:val>
                                            <p:strVal val="#ppt_y"/>
                                          </p:val>
                                        </p:tav>
                                        <p:tav tm="100000">
                                          <p:val>
                                            <p:strVal val="#ppt_y"/>
                                          </p:val>
                                        </p:tav>
                                      </p:tavLst>
                                    </p:anim>
                                    <p:anim calcmode="lin" valueType="num">
                                      <p:cBhvr>
                                        <p:cTn id="38" dur="500" fill="hold"/>
                                        <p:tgtEl>
                                          <p:spTgt spid="23609"/>
                                        </p:tgtEl>
                                        <p:attrNameLst>
                                          <p:attrName>ppt_w</p:attrName>
                                        </p:attrNameLst>
                                      </p:cBhvr>
                                      <p:tavLst>
                                        <p:tav tm="0">
                                          <p:val>
                                            <p:fltVal val="0"/>
                                          </p:val>
                                        </p:tav>
                                        <p:tav tm="100000">
                                          <p:val>
                                            <p:strVal val="#ppt_w"/>
                                          </p:val>
                                        </p:tav>
                                      </p:tavLst>
                                    </p:anim>
                                    <p:anim calcmode="lin" valueType="num">
                                      <p:cBhvr>
                                        <p:cTn id="39" dur="500" fill="hold"/>
                                        <p:tgtEl>
                                          <p:spTgt spid="23609"/>
                                        </p:tgtEl>
                                        <p:attrNameLst>
                                          <p:attrName>ppt_h</p:attrName>
                                        </p:attrNameLst>
                                      </p:cBhvr>
                                      <p:tavLst>
                                        <p:tav tm="0">
                                          <p:val>
                                            <p:strVal val="#ppt_h"/>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23610"/>
                                        </p:tgtEl>
                                        <p:attrNameLst>
                                          <p:attrName>style.visibility</p:attrName>
                                        </p:attrNameLst>
                                      </p:cBhvr>
                                      <p:to>
                                        <p:strVal val="visible"/>
                                      </p:to>
                                    </p:set>
                                    <p:anim calcmode="lin" valueType="num">
                                      <p:cBhvr>
                                        <p:cTn id="44" dur="500" fill="hold"/>
                                        <p:tgtEl>
                                          <p:spTgt spid="23610"/>
                                        </p:tgtEl>
                                        <p:attrNameLst>
                                          <p:attrName>ppt_x</p:attrName>
                                        </p:attrNameLst>
                                      </p:cBhvr>
                                      <p:tavLst>
                                        <p:tav tm="0">
                                          <p:val>
                                            <p:strVal val="#ppt_x-#ppt_w/2"/>
                                          </p:val>
                                        </p:tav>
                                        <p:tav tm="100000">
                                          <p:val>
                                            <p:strVal val="#ppt_x"/>
                                          </p:val>
                                        </p:tav>
                                      </p:tavLst>
                                    </p:anim>
                                    <p:anim calcmode="lin" valueType="num">
                                      <p:cBhvr>
                                        <p:cTn id="45" dur="500" fill="hold"/>
                                        <p:tgtEl>
                                          <p:spTgt spid="23610"/>
                                        </p:tgtEl>
                                        <p:attrNameLst>
                                          <p:attrName>ppt_y</p:attrName>
                                        </p:attrNameLst>
                                      </p:cBhvr>
                                      <p:tavLst>
                                        <p:tav tm="0">
                                          <p:val>
                                            <p:strVal val="#ppt_y"/>
                                          </p:val>
                                        </p:tav>
                                        <p:tav tm="100000">
                                          <p:val>
                                            <p:strVal val="#ppt_y"/>
                                          </p:val>
                                        </p:tav>
                                      </p:tavLst>
                                    </p:anim>
                                    <p:anim calcmode="lin" valueType="num">
                                      <p:cBhvr>
                                        <p:cTn id="46" dur="500" fill="hold"/>
                                        <p:tgtEl>
                                          <p:spTgt spid="23610"/>
                                        </p:tgtEl>
                                        <p:attrNameLst>
                                          <p:attrName>ppt_w</p:attrName>
                                        </p:attrNameLst>
                                      </p:cBhvr>
                                      <p:tavLst>
                                        <p:tav tm="0">
                                          <p:val>
                                            <p:fltVal val="0"/>
                                          </p:val>
                                        </p:tav>
                                        <p:tav tm="100000">
                                          <p:val>
                                            <p:strVal val="#ppt_w"/>
                                          </p:val>
                                        </p:tav>
                                      </p:tavLst>
                                    </p:anim>
                                    <p:anim calcmode="lin" valueType="num">
                                      <p:cBhvr>
                                        <p:cTn id="47" dur="500" fill="hold"/>
                                        <p:tgtEl>
                                          <p:spTgt spid="23610"/>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23611"/>
                                        </p:tgtEl>
                                        <p:attrNameLst>
                                          <p:attrName>style.visibility</p:attrName>
                                        </p:attrNameLst>
                                      </p:cBhvr>
                                      <p:to>
                                        <p:strVal val="visible"/>
                                      </p:to>
                                    </p:set>
                                    <p:anim calcmode="lin" valueType="num">
                                      <p:cBhvr>
                                        <p:cTn id="52" dur="500" fill="hold"/>
                                        <p:tgtEl>
                                          <p:spTgt spid="23611"/>
                                        </p:tgtEl>
                                        <p:attrNameLst>
                                          <p:attrName>ppt_x</p:attrName>
                                        </p:attrNameLst>
                                      </p:cBhvr>
                                      <p:tavLst>
                                        <p:tav tm="0">
                                          <p:val>
                                            <p:strVal val="#ppt_x-#ppt_w/2"/>
                                          </p:val>
                                        </p:tav>
                                        <p:tav tm="100000">
                                          <p:val>
                                            <p:strVal val="#ppt_x"/>
                                          </p:val>
                                        </p:tav>
                                      </p:tavLst>
                                    </p:anim>
                                    <p:anim calcmode="lin" valueType="num">
                                      <p:cBhvr>
                                        <p:cTn id="53" dur="500" fill="hold"/>
                                        <p:tgtEl>
                                          <p:spTgt spid="23611"/>
                                        </p:tgtEl>
                                        <p:attrNameLst>
                                          <p:attrName>ppt_y</p:attrName>
                                        </p:attrNameLst>
                                      </p:cBhvr>
                                      <p:tavLst>
                                        <p:tav tm="0">
                                          <p:val>
                                            <p:strVal val="#ppt_y"/>
                                          </p:val>
                                        </p:tav>
                                        <p:tav tm="100000">
                                          <p:val>
                                            <p:strVal val="#ppt_y"/>
                                          </p:val>
                                        </p:tav>
                                      </p:tavLst>
                                    </p:anim>
                                    <p:anim calcmode="lin" valueType="num">
                                      <p:cBhvr>
                                        <p:cTn id="54" dur="500" fill="hold"/>
                                        <p:tgtEl>
                                          <p:spTgt spid="23611"/>
                                        </p:tgtEl>
                                        <p:attrNameLst>
                                          <p:attrName>ppt_w</p:attrName>
                                        </p:attrNameLst>
                                      </p:cBhvr>
                                      <p:tavLst>
                                        <p:tav tm="0">
                                          <p:val>
                                            <p:fltVal val="0"/>
                                          </p:val>
                                        </p:tav>
                                        <p:tav tm="100000">
                                          <p:val>
                                            <p:strVal val="#ppt_w"/>
                                          </p:val>
                                        </p:tav>
                                      </p:tavLst>
                                    </p:anim>
                                    <p:anim calcmode="lin" valueType="num">
                                      <p:cBhvr>
                                        <p:cTn id="55" dur="500" fill="hold"/>
                                        <p:tgtEl>
                                          <p:spTgt spid="23611"/>
                                        </p:tgtEl>
                                        <p:attrNameLst>
                                          <p:attrName>ppt_h</p:attrName>
                                        </p:attrNameLst>
                                      </p:cBhvr>
                                      <p:tavLst>
                                        <p:tav tm="0">
                                          <p:val>
                                            <p:strVal val="#ppt_h"/>
                                          </p:val>
                                        </p:tav>
                                        <p:tav tm="100000">
                                          <p:val>
                                            <p:strVal val="#ppt_h"/>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23612"/>
                                        </p:tgtEl>
                                        <p:attrNameLst>
                                          <p:attrName>style.visibility</p:attrName>
                                        </p:attrNameLst>
                                      </p:cBhvr>
                                      <p:to>
                                        <p:strVal val="visible"/>
                                      </p:to>
                                    </p:set>
                                    <p:anim calcmode="lin" valueType="num">
                                      <p:cBhvr>
                                        <p:cTn id="60" dur="500" fill="hold"/>
                                        <p:tgtEl>
                                          <p:spTgt spid="23612"/>
                                        </p:tgtEl>
                                        <p:attrNameLst>
                                          <p:attrName>ppt_x</p:attrName>
                                        </p:attrNameLst>
                                      </p:cBhvr>
                                      <p:tavLst>
                                        <p:tav tm="0">
                                          <p:val>
                                            <p:strVal val="#ppt_x-#ppt_w/2"/>
                                          </p:val>
                                        </p:tav>
                                        <p:tav tm="100000">
                                          <p:val>
                                            <p:strVal val="#ppt_x"/>
                                          </p:val>
                                        </p:tav>
                                      </p:tavLst>
                                    </p:anim>
                                    <p:anim calcmode="lin" valueType="num">
                                      <p:cBhvr>
                                        <p:cTn id="61" dur="500" fill="hold"/>
                                        <p:tgtEl>
                                          <p:spTgt spid="23612"/>
                                        </p:tgtEl>
                                        <p:attrNameLst>
                                          <p:attrName>ppt_y</p:attrName>
                                        </p:attrNameLst>
                                      </p:cBhvr>
                                      <p:tavLst>
                                        <p:tav tm="0">
                                          <p:val>
                                            <p:strVal val="#ppt_y"/>
                                          </p:val>
                                        </p:tav>
                                        <p:tav tm="100000">
                                          <p:val>
                                            <p:strVal val="#ppt_y"/>
                                          </p:val>
                                        </p:tav>
                                      </p:tavLst>
                                    </p:anim>
                                    <p:anim calcmode="lin" valueType="num">
                                      <p:cBhvr>
                                        <p:cTn id="62" dur="500" fill="hold"/>
                                        <p:tgtEl>
                                          <p:spTgt spid="23612"/>
                                        </p:tgtEl>
                                        <p:attrNameLst>
                                          <p:attrName>ppt_w</p:attrName>
                                        </p:attrNameLst>
                                      </p:cBhvr>
                                      <p:tavLst>
                                        <p:tav tm="0">
                                          <p:val>
                                            <p:fltVal val="0"/>
                                          </p:val>
                                        </p:tav>
                                        <p:tav tm="100000">
                                          <p:val>
                                            <p:strVal val="#ppt_w"/>
                                          </p:val>
                                        </p:tav>
                                      </p:tavLst>
                                    </p:anim>
                                    <p:anim calcmode="lin" valueType="num">
                                      <p:cBhvr>
                                        <p:cTn id="63" dur="500" fill="hold"/>
                                        <p:tgtEl>
                                          <p:spTgt spid="23612"/>
                                        </p:tgtEl>
                                        <p:attrNameLst>
                                          <p:attrName>ppt_h</p:attrName>
                                        </p:attrNameLst>
                                      </p:cBhvr>
                                      <p:tavLst>
                                        <p:tav tm="0">
                                          <p:val>
                                            <p:strVal val="#ppt_h"/>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23601"/>
                                        </p:tgtEl>
                                        <p:attrNameLst>
                                          <p:attrName>style.visibility</p:attrName>
                                        </p:attrNameLst>
                                      </p:cBhvr>
                                      <p:to>
                                        <p:strVal val="visible"/>
                                      </p:to>
                                    </p:set>
                                    <p:animEffect transition="in" filter="wipe(left)">
                                      <p:cBhvr>
                                        <p:cTn id="68" dur="500"/>
                                        <p:tgtEl>
                                          <p:spTgt spid="2360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23602"/>
                                        </p:tgtEl>
                                        <p:attrNameLst>
                                          <p:attrName>style.visibility</p:attrName>
                                        </p:attrNameLst>
                                      </p:cBhvr>
                                      <p:to>
                                        <p:strVal val="visible"/>
                                      </p:to>
                                    </p:set>
                                    <p:animEffect transition="in" filter="wipe(left)">
                                      <p:cBhvr>
                                        <p:cTn id="73" dur="500"/>
                                        <p:tgtEl>
                                          <p:spTgt spid="23602"/>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grpId="0" nodeType="clickEffect">
                                  <p:stCondLst>
                                    <p:cond delay="0"/>
                                  </p:stCondLst>
                                  <p:iterate type="wd">
                                    <p:tmPct val="100000"/>
                                  </p:iterate>
                                  <p:childTnLst>
                                    <p:set>
                                      <p:cBhvr>
                                        <p:cTn id="77" dur="1" fill="hold">
                                          <p:stCondLst>
                                            <p:cond delay="0"/>
                                          </p:stCondLst>
                                        </p:cTn>
                                        <p:tgtEl>
                                          <p:spTgt spid="23572"/>
                                        </p:tgtEl>
                                        <p:attrNameLst>
                                          <p:attrName>style.visibility</p:attrName>
                                        </p:attrNameLst>
                                      </p:cBhvr>
                                      <p:to>
                                        <p:strVal val="visible"/>
                                      </p:to>
                                    </p:set>
                                    <p:animEffect transition="in" filter="wipe(left)">
                                      <p:cBhvr>
                                        <p:cTn id="78" dur="300"/>
                                        <p:tgtEl>
                                          <p:spTgt spid="23572"/>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22" presetClass="entr" presetSubtype="8" fill="hold" grpId="0" nodeType="clickEffect">
                                  <p:stCondLst>
                                    <p:cond delay="0"/>
                                  </p:stCondLst>
                                  <p:iterate type="wd">
                                    <p:tmPct val="100000"/>
                                  </p:iterate>
                                  <p:childTnLst>
                                    <p:set>
                                      <p:cBhvr>
                                        <p:cTn id="82" dur="1" fill="hold">
                                          <p:stCondLst>
                                            <p:cond delay="0"/>
                                          </p:stCondLst>
                                        </p:cTn>
                                        <p:tgtEl>
                                          <p:spTgt spid="23573"/>
                                        </p:tgtEl>
                                        <p:attrNameLst>
                                          <p:attrName>style.visibility</p:attrName>
                                        </p:attrNameLst>
                                      </p:cBhvr>
                                      <p:to>
                                        <p:strVal val="visible"/>
                                      </p:to>
                                    </p:set>
                                    <p:animEffect transition="in" filter="wipe(left)">
                                      <p:cBhvr>
                                        <p:cTn id="83" dur="300"/>
                                        <p:tgtEl>
                                          <p:spTgt spid="23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build="p" autoUpdateAnimBg="0"/>
      <p:bldP spid="23557" grpId="0" autoUpdateAnimBg="0"/>
      <p:bldP spid="23558" grpId="0" autoUpdateAnimBg="0"/>
      <p:bldP spid="23572" grpId="0" autoUpdateAnimBg="0"/>
      <p:bldP spid="23573" grpId="0" autoUpdateAnimBg="0"/>
      <p:bldP spid="23605" grpId="0" animBg="1"/>
      <p:bldP spid="23609" grpId="0" animBg="1"/>
      <p:bldP spid="23610" grpId="0" animBg="1"/>
      <p:bldP spid="23611" grpId="0" animBg="1"/>
      <p:bldP spid="236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E6541B8-DB04-4868-8E2C-51F1607B918E}" type="slidenum">
              <a:rPr kumimoji="0" lang="zh-CN" altLang="en-US" sz="3300" smtClean="0"/>
              <a:pPr eaLnBrk="1" hangingPunct="1"/>
              <a:t>19</a:t>
            </a:fld>
            <a:endParaRPr kumimoji="0" lang="en-US" altLang="zh-CN" sz="3300" smtClean="0"/>
          </a:p>
        </p:txBody>
      </p:sp>
      <p:sp>
        <p:nvSpPr>
          <p:cNvPr id="56324" name="Text Box 1028"/>
          <p:cNvSpPr txBox="1">
            <a:spLocks noChangeArrowheads="1"/>
          </p:cNvSpPr>
          <p:nvPr/>
        </p:nvSpPr>
        <p:spPr bwMode="auto">
          <a:xfrm>
            <a:off x="1759498" y="1282961"/>
            <a:ext cx="11509375"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700" b="1" dirty="0"/>
              <a:t>表面粗糙度轮廓</a:t>
            </a:r>
            <a:r>
              <a:rPr lang="zh-CN" altLang="en-US" sz="4800" b="1" dirty="0"/>
              <a:t>评定</a:t>
            </a:r>
            <a:r>
              <a:rPr lang="zh-CN" altLang="en-US" sz="4700" b="1" dirty="0"/>
              <a:t>参数共 </a:t>
            </a:r>
            <a:r>
              <a:rPr lang="zh-CN" altLang="en-US" sz="4700" b="1" dirty="0">
                <a:solidFill>
                  <a:srgbClr val="FF3300"/>
                </a:solidFill>
              </a:rPr>
              <a:t>4个</a:t>
            </a:r>
            <a:r>
              <a:rPr lang="zh-CN" altLang="en-US" sz="4700" b="1" dirty="0"/>
              <a:t>：</a:t>
            </a:r>
          </a:p>
        </p:txBody>
      </p:sp>
      <p:grpSp>
        <p:nvGrpSpPr>
          <p:cNvPr id="56334" name="Group 1038"/>
          <p:cNvGrpSpPr>
            <a:grpSpLocks/>
          </p:cNvGrpSpPr>
          <p:nvPr/>
        </p:nvGrpSpPr>
        <p:grpSpPr bwMode="auto">
          <a:xfrm>
            <a:off x="1743075" y="2349500"/>
            <a:ext cx="3575050" cy="1943100"/>
            <a:chOff x="1098" y="1480"/>
            <a:chExt cx="2252" cy="1224"/>
          </a:xfrm>
        </p:grpSpPr>
        <p:sp>
          <p:nvSpPr>
            <p:cNvPr id="20493" name="Text Box 1029"/>
            <p:cNvSpPr txBox="1">
              <a:spLocks noChangeArrowheads="1"/>
            </p:cNvSpPr>
            <p:nvPr/>
          </p:nvSpPr>
          <p:spPr bwMode="auto">
            <a:xfrm>
              <a:off x="1098" y="1480"/>
              <a:ext cx="1859" cy="1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700" b="1">
                  <a:solidFill>
                    <a:srgbClr val="FF3300"/>
                  </a:solidFill>
                </a:rPr>
                <a:t>基本参数</a:t>
              </a:r>
            </a:p>
            <a:p>
              <a:pPr eaLnBrk="1" hangingPunct="1">
                <a:spcBef>
                  <a:spcPct val="50000"/>
                </a:spcBef>
              </a:pPr>
              <a:r>
                <a:rPr lang="zh-CN" altLang="en-US" sz="4700" b="1">
                  <a:solidFill>
                    <a:srgbClr val="FF3300"/>
                  </a:solidFill>
                </a:rPr>
                <a:t>     </a:t>
              </a:r>
              <a:r>
                <a:rPr lang="zh-CN" altLang="en-US" sz="4700" b="1"/>
                <a:t>2 个</a:t>
              </a:r>
              <a:endParaRPr lang="en-US" altLang="zh-CN" sz="4700"/>
            </a:p>
          </p:txBody>
        </p:sp>
        <p:sp>
          <p:nvSpPr>
            <p:cNvPr id="20494" name="AutoShape 1031"/>
            <p:cNvSpPr>
              <a:spLocks/>
            </p:cNvSpPr>
            <p:nvPr/>
          </p:nvSpPr>
          <p:spPr bwMode="auto">
            <a:xfrm>
              <a:off x="3007" y="1685"/>
              <a:ext cx="343" cy="960"/>
            </a:xfrm>
            <a:prstGeom prst="leftBrace">
              <a:avLst>
                <a:gd name="adj1" fmla="val 23324"/>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6328" name="Text Box 1032"/>
          <p:cNvSpPr txBox="1">
            <a:spLocks noChangeArrowheads="1"/>
          </p:cNvSpPr>
          <p:nvPr/>
        </p:nvSpPr>
        <p:spPr bwMode="auto">
          <a:xfrm>
            <a:off x="5561013" y="2325688"/>
            <a:ext cx="8751887"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b="1" i="1">
                <a:solidFill>
                  <a:srgbClr val="FF3300"/>
                </a:solidFill>
              </a:rPr>
              <a:t>Ra</a:t>
            </a:r>
            <a:r>
              <a:rPr lang="en-US" altLang="zh-CN" sz="4700" b="1" i="1"/>
              <a:t> —</a:t>
            </a:r>
            <a:r>
              <a:rPr lang="zh-CN" altLang="en-US" sz="4700" b="1"/>
              <a:t>轮廓算术平均偏差</a:t>
            </a:r>
          </a:p>
        </p:txBody>
      </p:sp>
      <p:sp>
        <p:nvSpPr>
          <p:cNvPr id="56329" name="Text Box 1033"/>
          <p:cNvSpPr txBox="1">
            <a:spLocks noChangeArrowheads="1"/>
          </p:cNvSpPr>
          <p:nvPr/>
        </p:nvSpPr>
        <p:spPr bwMode="auto">
          <a:xfrm>
            <a:off x="5561013" y="3584575"/>
            <a:ext cx="779780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b="1" i="1">
                <a:solidFill>
                  <a:srgbClr val="FF3300"/>
                </a:solidFill>
              </a:rPr>
              <a:t>Rz </a:t>
            </a:r>
            <a:r>
              <a:rPr lang="en-US" altLang="zh-CN" sz="4700" b="1" i="1"/>
              <a:t> —</a:t>
            </a:r>
            <a:r>
              <a:rPr lang="zh-CN" altLang="en-US" sz="4700" b="1"/>
              <a:t>轮廓最大高度</a:t>
            </a:r>
          </a:p>
        </p:txBody>
      </p:sp>
      <p:grpSp>
        <p:nvGrpSpPr>
          <p:cNvPr id="56335" name="Group 1039"/>
          <p:cNvGrpSpPr>
            <a:grpSpLocks/>
          </p:cNvGrpSpPr>
          <p:nvPr/>
        </p:nvGrpSpPr>
        <p:grpSpPr bwMode="auto">
          <a:xfrm>
            <a:off x="1292225" y="5070475"/>
            <a:ext cx="3994150" cy="3017838"/>
            <a:chOff x="814" y="3194"/>
            <a:chExt cx="2516" cy="1901"/>
          </a:xfrm>
        </p:grpSpPr>
        <p:sp>
          <p:nvSpPr>
            <p:cNvPr id="20491" name="Text Box 1030"/>
            <p:cNvSpPr txBox="1">
              <a:spLocks noChangeArrowheads="1"/>
            </p:cNvSpPr>
            <p:nvPr/>
          </p:nvSpPr>
          <p:spPr bwMode="auto">
            <a:xfrm>
              <a:off x="814" y="3194"/>
              <a:ext cx="2413" cy="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dirty="0"/>
                <a:t>  </a:t>
              </a:r>
              <a:r>
                <a:rPr lang="zh-CN" altLang="en-US" sz="4700" b="1" dirty="0">
                  <a:solidFill>
                    <a:srgbClr val="FF3300"/>
                  </a:solidFill>
                </a:rPr>
                <a:t>附加参数</a:t>
              </a:r>
            </a:p>
            <a:p>
              <a:pPr eaLnBrk="1" hangingPunct="1">
                <a:spcBef>
                  <a:spcPct val="50000"/>
                </a:spcBef>
              </a:pPr>
              <a:r>
                <a:rPr lang="zh-CN" altLang="en-US" sz="4700" b="1" dirty="0"/>
                <a:t>(辅助参数</a:t>
              </a:r>
              <a:r>
                <a:rPr lang="en-US" altLang="zh-CN" sz="4700" b="1" dirty="0"/>
                <a:t>)</a:t>
              </a:r>
            </a:p>
            <a:p>
              <a:pPr eaLnBrk="1" hangingPunct="1">
                <a:spcBef>
                  <a:spcPct val="50000"/>
                </a:spcBef>
              </a:pPr>
              <a:r>
                <a:rPr lang="zh-CN" altLang="en-US" sz="4700" b="1" dirty="0">
                  <a:solidFill>
                    <a:srgbClr val="FF3300"/>
                  </a:solidFill>
                </a:rPr>
                <a:t>    </a:t>
              </a:r>
              <a:r>
                <a:rPr lang="zh-CN" altLang="en-US" sz="4700" b="1" dirty="0" smtClean="0">
                  <a:solidFill>
                    <a:srgbClr val="FF3300"/>
                  </a:solidFill>
                </a:rPr>
                <a:t>     </a:t>
              </a:r>
              <a:r>
                <a:rPr lang="zh-CN" altLang="en-US" sz="4700" b="1" dirty="0"/>
                <a:t>2 个</a:t>
              </a:r>
              <a:endParaRPr lang="en-US" altLang="zh-CN" sz="4700" dirty="0"/>
            </a:p>
          </p:txBody>
        </p:sp>
        <p:sp>
          <p:nvSpPr>
            <p:cNvPr id="20492" name="AutoShape 1034"/>
            <p:cNvSpPr>
              <a:spLocks/>
            </p:cNvSpPr>
            <p:nvPr/>
          </p:nvSpPr>
          <p:spPr bwMode="auto">
            <a:xfrm>
              <a:off x="2880" y="3437"/>
              <a:ext cx="450" cy="1158"/>
            </a:xfrm>
            <a:prstGeom prst="leftBrace">
              <a:avLst>
                <a:gd name="adj1" fmla="val 21444"/>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6331" name="Text Box 1035"/>
          <p:cNvSpPr txBox="1">
            <a:spLocks noChangeArrowheads="1"/>
          </p:cNvSpPr>
          <p:nvPr/>
        </p:nvSpPr>
        <p:spPr bwMode="auto">
          <a:xfrm>
            <a:off x="5434013" y="5035550"/>
            <a:ext cx="9159875"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Rsm</a:t>
            </a:r>
            <a:r>
              <a:rPr lang="en-US" altLang="zh-CN" sz="4000" i="1"/>
              <a:t>  — </a:t>
            </a:r>
            <a:r>
              <a:rPr lang="zh-CN" altLang="en-US" sz="4700" b="1"/>
              <a:t>轮廓单元平均宽度</a:t>
            </a:r>
            <a:r>
              <a:rPr lang="zh-CN" altLang="en-US" sz="4700" b="1">
                <a:solidFill>
                  <a:srgbClr val="FF3300"/>
                </a:solidFill>
              </a:rPr>
              <a:t> </a:t>
            </a:r>
            <a:endParaRPr lang="en-US" altLang="zh-CN" sz="4700" b="1">
              <a:solidFill>
                <a:srgbClr val="FF3300"/>
              </a:solidFill>
            </a:endParaRPr>
          </a:p>
        </p:txBody>
      </p:sp>
      <p:sp>
        <p:nvSpPr>
          <p:cNvPr id="56332" name="Text Box 1036"/>
          <p:cNvSpPr txBox="1">
            <a:spLocks noChangeArrowheads="1"/>
          </p:cNvSpPr>
          <p:nvPr/>
        </p:nvSpPr>
        <p:spPr bwMode="auto">
          <a:xfrm>
            <a:off x="5413375" y="6488113"/>
            <a:ext cx="8939213"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i="1"/>
              <a:t>Rmr</a:t>
            </a:r>
            <a:r>
              <a:rPr lang="en-US" altLang="zh-CN" sz="4700"/>
              <a:t>(</a:t>
            </a:r>
            <a:r>
              <a:rPr lang="en-US" altLang="zh-CN" sz="4700" i="1"/>
              <a:t>c</a:t>
            </a:r>
            <a:r>
              <a:rPr lang="en-US" altLang="zh-CN" sz="4700"/>
              <a:t>) —</a:t>
            </a:r>
            <a:r>
              <a:rPr lang="zh-CN" altLang="en-US" sz="4700" b="1"/>
              <a:t>轮廓支承长度率</a:t>
            </a:r>
            <a:endParaRPr lang="en-US" altLang="zh-CN" sz="4700" b="1"/>
          </a:p>
        </p:txBody>
      </p:sp>
      <p:sp>
        <p:nvSpPr>
          <p:cNvPr id="14" name="圆角矩形 13">
            <a:hlinkClick r:id="rId2"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6324"/>
                                        </p:tgtEl>
                                        <p:attrNameLst>
                                          <p:attrName>style.visibility</p:attrName>
                                        </p:attrNameLst>
                                      </p:cBhvr>
                                      <p:to>
                                        <p:strVal val="visible"/>
                                      </p:to>
                                    </p:set>
                                    <p:animEffect transition="in" filter="wipe(left)">
                                      <p:cBhvr>
                                        <p:cTn id="7" dur="300"/>
                                        <p:tgtEl>
                                          <p:spTgt spid="56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6334"/>
                                        </p:tgtEl>
                                        <p:attrNameLst>
                                          <p:attrName>style.visibility</p:attrName>
                                        </p:attrNameLst>
                                      </p:cBhvr>
                                      <p:to>
                                        <p:strVal val="visible"/>
                                      </p:to>
                                    </p:set>
                                    <p:animEffect transition="in" filter="wipe(left)">
                                      <p:cBhvr>
                                        <p:cTn id="12" dur="2000"/>
                                        <p:tgtEl>
                                          <p:spTgt spid="5633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56328"/>
                                        </p:tgtEl>
                                        <p:attrNameLst>
                                          <p:attrName>style.visibility</p:attrName>
                                        </p:attrNameLst>
                                      </p:cBhvr>
                                      <p:to>
                                        <p:strVal val="visible"/>
                                      </p:to>
                                    </p:set>
                                    <p:animEffect transition="in" filter="wipe(left)">
                                      <p:cBhvr>
                                        <p:cTn id="17" dur="300"/>
                                        <p:tgtEl>
                                          <p:spTgt spid="5632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6329"/>
                                        </p:tgtEl>
                                        <p:attrNameLst>
                                          <p:attrName>style.visibility</p:attrName>
                                        </p:attrNameLst>
                                      </p:cBhvr>
                                      <p:to>
                                        <p:strVal val="visible"/>
                                      </p:to>
                                    </p:set>
                                    <p:animEffect transition="in" filter="wipe(left)">
                                      <p:cBhvr>
                                        <p:cTn id="22" dur="300"/>
                                        <p:tgtEl>
                                          <p:spTgt spid="563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6335"/>
                                        </p:tgtEl>
                                        <p:attrNameLst>
                                          <p:attrName>style.visibility</p:attrName>
                                        </p:attrNameLst>
                                      </p:cBhvr>
                                      <p:to>
                                        <p:strVal val="visible"/>
                                      </p:to>
                                    </p:set>
                                    <p:animEffect transition="in" filter="wipe(left)">
                                      <p:cBhvr>
                                        <p:cTn id="27" dur="2000"/>
                                        <p:tgtEl>
                                          <p:spTgt spid="5633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6331"/>
                                        </p:tgtEl>
                                        <p:attrNameLst>
                                          <p:attrName>style.visibility</p:attrName>
                                        </p:attrNameLst>
                                      </p:cBhvr>
                                      <p:to>
                                        <p:strVal val="visible"/>
                                      </p:to>
                                    </p:set>
                                    <p:animEffect transition="in" filter="wipe(left)">
                                      <p:cBhvr>
                                        <p:cTn id="32" dur="300"/>
                                        <p:tgtEl>
                                          <p:spTgt spid="563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6332"/>
                                        </p:tgtEl>
                                        <p:attrNameLst>
                                          <p:attrName>style.visibility</p:attrName>
                                        </p:attrNameLst>
                                      </p:cBhvr>
                                      <p:to>
                                        <p:strVal val="visible"/>
                                      </p:to>
                                    </p:set>
                                    <p:animEffect transition="in" filter="wipe(left)">
                                      <p:cBhvr>
                                        <p:cTn id="37" dur="300"/>
                                        <p:tgtEl>
                                          <p:spTgt spid="56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utoUpdateAnimBg="0"/>
      <p:bldP spid="56328" grpId="0" autoUpdateAnimBg="0"/>
      <p:bldP spid="56329" grpId="0" autoUpdateAnimBg="0"/>
      <p:bldP spid="56331" grpId="0" autoUpdateAnimBg="0"/>
      <p:bldP spid="5633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79E630-F3B4-41F2-AF79-C17E0E25B826}" type="slidenum">
              <a:rPr kumimoji="0" lang="zh-CN" altLang="en-US" sz="3300" smtClean="0"/>
              <a:pPr eaLnBrk="1" hangingPunct="1"/>
              <a:t>2</a:t>
            </a:fld>
            <a:endParaRPr kumimoji="0" lang="en-US" altLang="zh-CN" sz="3300" smtClean="0"/>
          </a:p>
        </p:txBody>
      </p:sp>
      <p:sp>
        <p:nvSpPr>
          <p:cNvPr id="113668" name="Text Box 2052"/>
          <p:cNvSpPr txBox="1">
            <a:spLocks noChangeArrowheads="1"/>
          </p:cNvSpPr>
          <p:nvPr/>
        </p:nvSpPr>
        <p:spPr bwMode="auto">
          <a:xfrm>
            <a:off x="2749095" y="1436036"/>
            <a:ext cx="6802437" cy="87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4700" b="1" dirty="0">
                <a:solidFill>
                  <a:srgbClr val="FF3300"/>
                </a:solidFill>
              </a:rPr>
              <a:t>内  容  提   要</a:t>
            </a:r>
          </a:p>
        </p:txBody>
      </p:sp>
      <p:sp>
        <p:nvSpPr>
          <p:cNvPr id="113669" name="Text Box 2053"/>
          <p:cNvSpPr txBox="1">
            <a:spLocks noChangeArrowheads="1"/>
          </p:cNvSpPr>
          <p:nvPr/>
        </p:nvSpPr>
        <p:spPr bwMode="auto">
          <a:xfrm>
            <a:off x="363538" y="2430463"/>
            <a:ext cx="14390687"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40000"/>
              </a:lnSpc>
              <a:spcBef>
                <a:spcPct val="50000"/>
              </a:spcBef>
            </a:pPr>
            <a:r>
              <a:rPr lang="zh-CN" altLang="en-US" sz="4300" b="1" dirty="0"/>
              <a:t>1.表面粗糙度轮廓的含义及其对机械零件使用性能的影响；</a:t>
            </a:r>
          </a:p>
        </p:txBody>
      </p:sp>
      <p:sp>
        <p:nvSpPr>
          <p:cNvPr id="2" name="矩形 1"/>
          <p:cNvSpPr>
            <a:spLocks noChangeArrowheads="1"/>
          </p:cNvSpPr>
          <p:nvPr/>
        </p:nvSpPr>
        <p:spPr bwMode="auto">
          <a:xfrm>
            <a:off x="438150" y="3694113"/>
            <a:ext cx="13134975"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spcBef>
                <a:spcPct val="50000"/>
              </a:spcBef>
            </a:pPr>
            <a:r>
              <a:rPr lang="zh-CN" altLang="en-US" sz="4400" b="1" dirty="0"/>
              <a:t>2.表面粗糙度轮廓的评定基准及其评定参数；</a:t>
            </a:r>
          </a:p>
        </p:txBody>
      </p:sp>
      <p:sp>
        <p:nvSpPr>
          <p:cNvPr id="3" name="矩形 2"/>
          <p:cNvSpPr>
            <a:spLocks noChangeArrowheads="1"/>
          </p:cNvSpPr>
          <p:nvPr/>
        </p:nvSpPr>
        <p:spPr bwMode="auto">
          <a:xfrm>
            <a:off x="523875" y="5063605"/>
            <a:ext cx="7620000"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spcBef>
                <a:spcPct val="50000"/>
              </a:spcBef>
            </a:pPr>
            <a:r>
              <a:rPr lang="zh-CN" altLang="en-US" sz="4400" b="1" dirty="0"/>
              <a:t>3.表面粗糙度轮廓的选用；</a:t>
            </a:r>
          </a:p>
        </p:txBody>
      </p:sp>
      <p:sp>
        <p:nvSpPr>
          <p:cNvPr id="4" name="矩形 3"/>
          <p:cNvSpPr>
            <a:spLocks noChangeArrowheads="1"/>
          </p:cNvSpPr>
          <p:nvPr/>
        </p:nvSpPr>
        <p:spPr bwMode="auto">
          <a:xfrm>
            <a:off x="523875" y="6427450"/>
            <a:ext cx="11953875"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spcBef>
                <a:spcPct val="50000"/>
              </a:spcBef>
            </a:pPr>
            <a:r>
              <a:rPr lang="zh-CN" altLang="en-US" sz="4400" b="1" dirty="0"/>
              <a:t>4.表面粗糙度轮廓在图样上的标注方法；</a:t>
            </a:r>
          </a:p>
        </p:txBody>
      </p:sp>
      <p:sp>
        <p:nvSpPr>
          <p:cNvPr id="5" name="矩形 4"/>
          <p:cNvSpPr>
            <a:spLocks noChangeArrowheads="1"/>
          </p:cNvSpPr>
          <p:nvPr/>
        </p:nvSpPr>
        <p:spPr bwMode="auto">
          <a:xfrm>
            <a:off x="641350" y="7739090"/>
            <a:ext cx="975995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spcBef>
                <a:spcPct val="50000"/>
              </a:spcBef>
            </a:pPr>
            <a:r>
              <a:rPr lang="zh-CN" altLang="en-US" sz="4400" b="1" dirty="0"/>
              <a:t>5.表面粗糙度轮廓的检测。</a:t>
            </a:r>
          </a:p>
        </p:txBody>
      </p:sp>
      <p:sp>
        <p:nvSpPr>
          <p:cNvPr id="9" name="圆角矩形 8">
            <a:hlinkClick r:id="rId2"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68"/>
                                        </p:tgtEl>
                                        <p:attrNameLst>
                                          <p:attrName>style.visibility</p:attrName>
                                        </p:attrNameLst>
                                      </p:cBhvr>
                                      <p:to>
                                        <p:strVal val="visible"/>
                                      </p:to>
                                    </p:set>
                                    <p:animEffect transition="in" filter="wipe(left)">
                                      <p:cBhvr>
                                        <p:cTn id="7" dur="1250"/>
                                        <p:tgtEl>
                                          <p:spTgt spid="1136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669"/>
                                        </p:tgtEl>
                                        <p:attrNameLst>
                                          <p:attrName>style.visibility</p:attrName>
                                        </p:attrNameLst>
                                      </p:cBhvr>
                                      <p:to>
                                        <p:strVal val="visible"/>
                                      </p:to>
                                    </p:set>
                                    <p:animEffect transition="in" filter="wipe(left)">
                                      <p:cBhvr>
                                        <p:cTn id="12" dur="500"/>
                                        <p:tgtEl>
                                          <p:spTgt spid="1136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69" grpId="0"/>
      <p:bldP spid="2" grpId="0"/>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E4FEA4-0B5D-497A-9D40-A96004A20F1C}" type="slidenum">
              <a:rPr kumimoji="0" lang="zh-CN" altLang="en-US" sz="3300" smtClean="0"/>
              <a:pPr eaLnBrk="1" hangingPunct="1"/>
              <a:t>20</a:t>
            </a:fld>
            <a:endParaRPr kumimoji="0" lang="en-US" altLang="zh-CN" sz="3300" smtClean="0"/>
          </a:p>
        </p:txBody>
      </p:sp>
      <p:sp>
        <p:nvSpPr>
          <p:cNvPr id="76804" name="Text Box 4"/>
          <p:cNvSpPr txBox="1">
            <a:spLocks noChangeArrowheads="1"/>
          </p:cNvSpPr>
          <p:nvPr/>
        </p:nvSpPr>
        <p:spPr bwMode="auto">
          <a:xfrm>
            <a:off x="1672303" y="1104945"/>
            <a:ext cx="127746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dirty="0"/>
              <a:t>5.3</a:t>
            </a:r>
            <a:r>
              <a:rPr lang="zh-CN" altLang="en-US" sz="4400" b="1" dirty="0">
                <a:latin typeface="宋体" pitchFamily="2" charset="-122"/>
              </a:rPr>
              <a:t> 表面粗糙度轮廓的设计</a:t>
            </a:r>
            <a:endParaRPr lang="zh-CN" altLang="en-US" sz="4400" dirty="0"/>
          </a:p>
        </p:txBody>
      </p:sp>
      <p:sp>
        <p:nvSpPr>
          <p:cNvPr id="76805" name="Text Box 5"/>
          <p:cNvSpPr txBox="1">
            <a:spLocks noChangeArrowheads="1"/>
          </p:cNvSpPr>
          <p:nvPr/>
        </p:nvSpPr>
        <p:spPr bwMode="auto">
          <a:xfrm>
            <a:off x="1701816" y="2047399"/>
            <a:ext cx="107870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5.3.1  表面粗糙度轮廓的参数数值</a:t>
            </a:r>
            <a:r>
              <a:rPr lang="zh-CN" altLang="en-US" sz="4000" dirty="0"/>
              <a:t> </a:t>
            </a:r>
          </a:p>
        </p:txBody>
      </p:sp>
      <p:sp>
        <p:nvSpPr>
          <p:cNvPr id="76806" name="Text Box 6"/>
          <p:cNvSpPr txBox="1">
            <a:spLocks noChangeArrowheads="1"/>
          </p:cNvSpPr>
          <p:nvPr/>
        </p:nvSpPr>
        <p:spPr bwMode="auto">
          <a:xfrm>
            <a:off x="494670" y="2794044"/>
            <a:ext cx="136334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latin typeface="宋体" pitchFamily="2" charset="-122"/>
              </a:rPr>
              <a:t>     表</a:t>
            </a:r>
            <a:r>
              <a:rPr lang="zh-CN" altLang="en-US" sz="4000" b="1" dirty="0"/>
              <a:t>5.1～5.5中基本系列摘自</a:t>
            </a:r>
            <a:r>
              <a:rPr lang="en-US" altLang="zh-CN" sz="4000" b="1" dirty="0">
                <a:solidFill>
                  <a:srgbClr val="FF3300"/>
                </a:solidFill>
              </a:rPr>
              <a:t>GB/T1031-2009</a:t>
            </a:r>
            <a:r>
              <a:rPr lang="zh-CN" altLang="en-US" sz="4000" b="1" dirty="0"/>
              <a:t>，补充系列摘自其附录。</a:t>
            </a:r>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980" y="4313732"/>
            <a:ext cx="12906375"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6804">
                                            <p:txEl>
                                              <p:pRg st="0" end="0"/>
                                            </p:txEl>
                                          </p:spTgt>
                                        </p:tgtEl>
                                        <p:attrNameLst>
                                          <p:attrName>style.visibility</p:attrName>
                                        </p:attrNameLst>
                                      </p:cBhvr>
                                      <p:to>
                                        <p:strVal val="visible"/>
                                      </p:to>
                                    </p:set>
                                    <p:animEffect transition="in" filter="wipe(left)">
                                      <p:cBhvr>
                                        <p:cTn id="7" dur="300"/>
                                        <p:tgtEl>
                                          <p:spTgt spid="768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6805">
                                            <p:txEl>
                                              <p:pRg st="0" end="0"/>
                                            </p:txEl>
                                          </p:spTgt>
                                        </p:tgtEl>
                                        <p:attrNameLst>
                                          <p:attrName>style.visibility</p:attrName>
                                        </p:attrNameLst>
                                      </p:cBhvr>
                                      <p:to>
                                        <p:strVal val="visible"/>
                                      </p:to>
                                    </p:set>
                                    <p:animEffect transition="in" filter="wipe(left)">
                                      <p:cBhvr>
                                        <p:cTn id="12" dur="300"/>
                                        <p:tgtEl>
                                          <p:spTgt spid="7680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6806">
                                            <p:txEl>
                                              <p:pRg st="0" end="0"/>
                                            </p:txEl>
                                          </p:spTgt>
                                        </p:tgtEl>
                                        <p:attrNameLst>
                                          <p:attrName>style.visibility</p:attrName>
                                        </p:attrNameLst>
                                      </p:cBhvr>
                                      <p:to>
                                        <p:strVal val="visible"/>
                                      </p:to>
                                    </p:set>
                                    <p:animEffect transition="in" filter="wipe(left)">
                                      <p:cBhvr>
                                        <p:cTn id="17" dur="300"/>
                                        <p:tgtEl>
                                          <p:spTgt spid="7680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0178"/>
                                        </p:tgtEl>
                                        <p:attrNameLst>
                                          <p:attrName>style.visibility</p:attrName>
                                        </p:attrNameLst>
                                      </p:cBhvr>
                                      <p:to>
                                        <p:strVal val="visible"/>
                                      </p:to>
                                    </p:set>
                                    <p:anim calcmode="lin" valueType="num">
                                      <p:cBhvr additive="base">
                                        <p:cTn id="22" dur="500" fill="hold"/>
                                        <p:tgtEl>
                                          <p:spTgt spid="50178"/>
                                        </p:tgtEl>
                                        <p:attrNameLst>
                                          <p:attrName>ppt_x</p:attrName>
                                        </p:attrNameLst>
                                      </p:cBhvr>
                                      <p:tavLst>
                                        <p:tav tm="0">
                                          <p:val>
                                            <p:strVal val="#ppt_x"/>
                                          </p:val>
                                        </p:tav>
                                        <p:tav tm="100000">
                                          <p:val>
                                            <p:strVal val="#ppt_x"/>
                                          </p:val>
                                        </p:tav>
                                      </p:tavLst>
                                    </p:anim>
                                    <p:anim calcmode="lin" valueType="num">
                                      <p:cBhvr additive="base">
                                        <p:cTn id="23"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build="p" autoUpdateAnimBg="0"/>
      <p:bldP spid="76805" grpId="0" build="p" autoUpdateAnimBg="0"/>
      <p:bldP spid="76806"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D5EDFE3-12D2-4B7D-BA31-8D13266E6BAB}" type="slidenum">
              <a:rPr kumimoji="0" lang="zh-CN" altLang="en-US" sz="3300" smtClean="0"/>
              <a:pPr eaLnBrk="1" hangingPunct="1"/>
              <a:t>21</a:t>
            </a:fld>
            <a:endParaRPr kumimoji="0" lang="en-US" altLang="zh-CN" sz="3300" smtClean="0"/>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0190" y="2432315"/>
            <a:ext cx="1283970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6"/>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EA7D9EC-5E6D-4BE6-AEED-81CF99DC9F5F}" type="slidenum">
              <a:rPr kumimoji="0" lang="zh-CN" altLang="en-US" sz="3300" smtClean="0"/>
              <a:pPr eaLnBrk="1" hangingPunct="1"/>
              <a:t>22</a:t>
            </a:fld>
            <a:endParaRPr kumimoji="0" lang="en-US" altLang="zh-CN" sz="3300" smtClean="0"/>
          </a:p>
        </p:txBody>
      </p:sp>
      <p:grpSp>
        <p:nvGrpSpPr>
          <p:cNvPr id="93261" name="Group 1101"/>
          <p:cNvGrpSpPr>
            <a:grpSpLocks/>
          </p:cNvGrpSpPr>
          <p:nvPr/>
        </p:nvGrpSpPr>
        <p:grpSpPr bwMode="auto">
          <a:xfrm>
            <a:off x="1087438" y="5832475"/>
            <a:ext cx="12579350" cy="1325563"/>
            <a:chOff x="685" y="3170"/>
            <a:chExt cx="7924" cy="835"/>
          </a:xfrm>
        </p:grpSpPr>
        <p:sp>
          <p:nvSpPr>
            <p:cNvPr id="23558" name="Rectangle 1071"/>
            <p:cNvSpPr>
              <a:spLocks noChangeArrowheads="1"/>
            </p:cNvSpPr>
            <p:nvPr/>
          </p:nvSpPr>
          <p:spPr bwMode="auto">
            <a:xfrm>
              <a:off x="7888"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90</a:t>
              </a:r>
            </a:p>
          </p:txBody>
        </p:sp>
        <p:sp>
          <p:nvSpPr>
            <p:cNvPr id="23559" name="Rectangle 1070"/>
            <p:cNvSpPr>
              <a:spLocks noChangeArrowheads="1"/>
            </p:cNvSpPr>
            <p:nvPr/>
          </p:nvSpPr>
          <p:spPr bwMode="auto">
            <a:xfrm>
              <a:off x="7168" y="3641"/>
              <a:ext cx="720"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80</a:t>
              </a:r>
            </a:p>
          </p:txBody>
        </p:sp>
        <p:sp>
          <p:nvSpPr>
            <p:cNvPr id="23560" name="Rectangle 1069"/>
            <p:cNvSpPr>
              <a:spLocks noChangeArrowheads="1"/>
            </p:cNvSpPr>
            <p:nvPr/>
          </p:nvSpPr>
          <p:spPr bwMode="auto">
            <a:xfrm>
              <a:off x="6447"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70</a:t>
              </a:r>
            </a:p>
          </p:txBody>
        </p:sp>
        <p:sp>
          <p:nvSpPr>
            <p:cNvPr id="23561" name="Rectangle 1068"/>
            <p:cNvSpPr>
              <a:spLocks noChangeArrowheads="1"/>
            </p:cNvSpPr>
            <p:nvPr/>
          </p:nvSpPr>
          <p:spPr bwMode="auto">
            <a:xfrm>
              <a:off x="5729"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60</a:t>
              </a:r>
            </a:p>
          </p:txBody>
        </p:sp>
        <p:sp>
          <p:nvSpPr>
            <p:cNvPr id="23562" name="Rectangle 1067"/>
            <p:cNvSpPr>
              <a:spLocks noChangeArrowheads="1"/>
            </p:cNvSpPr>
            <p:nvPr/>
          </p:nvSpPr>
          <p:spPr bwMode="auto">
            <a:xfrm>
              <a:off x="5006" y="3641"/>
              <a:ext cx="723"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50</a:t>
              </a:r>
            </a:p>
          </p:txBody>
        </p:sp>
        <p:sp>
          <p:nvSpPr>
            <p:cNvPr id="23563" name="Rectangle 1066"/>
            <p:cNvSpPr>
              <a:spLocks noChangeArrowheads="1"/>
            </p:cNvSpPr>
            <p:nvPr/>
          </p:nvSpPr>
          <p:spPr bwMode="auto">
            <a:xfrm>
              <a:off x="4288"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40</a:t>
              </a:r>
            </a:p>
          </p:txBody>
        </p:sp>
        <p:sp>
          <p:nvSpPr>
            <p:cNvPr id="23564" name="Rectangle 1065"/>
            <p:cNvSpPr>
              <a:spLocks noChangeArrowheads="1"/>
            </p:cNvSpPr>
            <p:nvPr/>
          </p:nvSpPr>
          <p:spPr bwMode="auto">
            <a:xfrm>
              <a:off x="3565" y="3641"/>
              <a:ext cx="723"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30</a:t>
              </a:r>
            </a:p>
          </p:txBody>
        </p:sp>
        <p:sp>
          <p:nvSpPr>
            <p:cNvPr id="23565" name="Rectangle 1064"/>
            <p:cNvSpPr>
              <a:spLocks noChangeArrowheads="1"/>
            </p:cNvSpPr>
            <p:nvPr/>
          </p:nvSpPr>
          <p:spPr bwMode="auto">
            <a:xfrm>
              <a:off x="2847"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25</a:t>
              </a:r>
            </a:p>
          </p:txBody>
        </p:sp>
        <p:sp>
          <p:nvSpPr>
            <p:cNvPr id="23566" name="Rectangle 1063"/>
            <p:cNvSpPr>
              <a:spLocks noChangeArrowheads="1"/>
            </p:cNvSpPr>
            <p:nvPr/>
          </p:nvSpPr>
          <p:spPr bwMode="auto">
            <a:xfrm>
              <a:off x="2126"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20</a:t>
              </a:r>
            </a:p>
          </p:txBody>
        </p:sp>
        <p:sp>
          <p:nvSpPr>
            <p:cNvPr id="23567" name="Rectangle 1062"/>
            <p:cNvSpPr>
              <a:spLocks noChangeArrowheads="1"/>
            </p:cNvSpPr>
            <p:nvPr/>
          </p:nvSpPr>
          <p:spPr bwMode="auto">
            <a:xfrm>
              <a:off x="1451" y="3641"/>
              <a:ext cx="675"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15</a:t>
              </a:r>
            </a:p>
          </p:txBody>
        </p:sp>
        <p:sp>
          <p:nvSpPr>
            <p:cNvPr id="23568" name="Rectangle 1061"/>
            <p:cNvSpPr>
              <a:spLocks noChangeArrowheads="1"/>
            </p:cNvSpPr>
            <p:nvPr/>
          </p:nvSpPr>
          <p:spPr bwMode="auto">
            <a:xfrm>
              <a:off x="685" y="3641"/>
              <a:ext cx="766"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10</a:t>
              </a:r>
            </a:p>
          </p:txBody>
        </p:sp>
        <p:sp>
          <p:nvSpPr>
            <p:cNvPr id="23569" name="Line 1072"/>
            <p:cNvSpPr>
              <a:spLocks noChangeShapeType="1"/>
            </p:cNvSpPr>
            <p:nvPr/>
          </p:nvSpPr>
          <p:spPr bwMode="auto">
            <a:xfrm>
              <a:off x="685" y="3641"/>
              <a:ext cx="792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0" name="Line 1073"/>
            <p:cNvSpPr>
              <a:spLocks noChangeShapeType="1"/>
            </p:cNvSpPr>
            <p:nvPr/>
          </p:nvSpPr>
          <p:spPr bwMode="auto">
            <a:xfrm>
              <a:off x="685" y="4005"/>
              <a:ext cx="792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1" name="Line 1074"/>
            <p:cNvSpPr>
              <a:spLocks noChangeShapeType="1"/>
            </p:cNvSpPr>
            <p:nvPr/>
          </p:nvSpPr>
          <p:spPr bwMode="auto">
            <a:xfrm>
              <a:off x="685" y="3641"/>
              <a:ext cx="0" cy="364"/>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2" name="Line 1075"/>
            <p:cNvSpPr>
              <a:spLocks noChangeShapeType="1"/>
            </p:cNvSpPr>
            <p:nvPr/>
          </p:nvSpPr>
          <p:spPr bwMode="auto">
            <a:xfrm>
              <a:off x="1451"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3" name="Line 1076"/>
            <p:cNvSpPr>
              <a:spLocks noChangeShapeType="1"/>
            </p:cNvSpPr>
            <p:nvPr/>
          </p:nvSpPr>
          <p:spPr bwMode="auto">
            <a:xfrm>
              <a:off x="2126"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4" name="Line 1077"/>
            <p:cNvSpPr>
              <a:spLocks noChangeShapeType="1"/>
            </p:cNvSpPr>
            <p:nvPr/>
          </p:nvSpPr>
          <p:spPr bwMode="auto">
            <a:xfrm>
              <a:off x="2847"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5" name="Line 1078"/>
            <p:cNvSpPr>
              <a:spLocks noChangeShapeType="1"/>
            </p:cNvSpPr>
            <p:nvPr/>
          </p:nvSpPr>
          <p:spPr bwMode="auto">
            <a:xfrm>
              <a:off x="3565"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6" name="Line 1079"/>
            <p:cNvSpPr>
              <a:spLocks noChangeShapeType="1"/>
            </p:cNvSpPr>
            <p:nvPr/>
          </p:nvSpPr>
          <p:spPr bwMode="auto">
            <a:xfrm>
              <a:off x="4288"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7" name="Line 1080"/>
            <p:cNvSpPr>
              <a:spLocks noChangeShapeType="1"/>
            </p:cNvSpPr>
            <p:nvPr/>
          </p:nvSpPr>
          <p:spPr bwMode="auto">
            <a:xfrm>
              <a:off x="5006"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8" name="Line 1081"/>
            <p:cNvSpPr>
              <a:spLocks noChangeShapeType="1"/>
            </p:cNvSpPr>
            <p:nvPr/>
          </p:nvSpPr>
          <p:spPr bwMode="auto">
            <a:xfrm>
              <a:off x="5729"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79" name="Line 1082"/>
            <p:cNvSpPr>
              <a:spLocks noChangeShapeType="1"/>
            </p:cNvSpPr>
            <p:nvPr/>
          </p:nvSpPr>
          <p:spPr bwMode="auto">
            <a:xfrm>
              <a:off x="6447"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0" name="Line 1083"/>
            <p:cNvSpPr>
              <a:spLocks noChangeShapeType="1"/>
            </p:cNvSpPr>
            <p:nvPr/>
          </p:nvSpPr>
          <p:spPr bwMode="auto">
            <a:xfrm>
              <a:off x="7168"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1" name="Line 1084"/>
            <p:cNvSpPr>
              <a:spLocks noChangeShapeType="1"/>
            </p:cNvSpPr>
            <p:nvPr/>
          </p:nvSpPr>
          <p:spPr bwMode="auto">
            <a:xfrm>
              <a:off x="7888"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2" name="Line 1085"/>
            <p:cNvSpPr>
              <a:spLocks noChangeShapeType="1"/>
            </p:cNvSpPr>
            <p:nvPr/>
          </p:nvSpPr>
          <p:spPr bwMode="auto">
            <a:xfrm>
              <a:off x="8609" y="3641"/>
              <a:ext cx="0" cy="364"/>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583" name="Rectangle 1095"/>
            <p:cNvSpPr>
              <a:spLocks noChangeArrowheads="1"/>
            </p:cNvSpPr>
            <p:nvPr/>
          </p:nvSpPr>
          <p:spPr bwMode="auto">
            <a:xfrm>
              <a:off x="1003" y="3170"/>
              <a:ext cx="685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t>表 5 . </a:t>
              </a:r>
              <a:r>
                <a:rPr lang="en-US" altLang="zh-CN" sz="3200" b="1"/>
                <a:t>4 </a:t>
              </a:r>
              <a:r>
                <a:rPr lang="zh-CN" altLang="en-US" sz="3200" b="1"/>
                <a:t>轮廓的支承长度率</a:t>
              </a:r>
              <a:r>
                <a:rPr lang="en-US" altLang="zh-CN" sz="3200" b="1" i="1"/>
                <a:t>Rsm</a:t>
              </a:r>
              <a:r>
                <a:rPr lang="en-US" altLang="zh-CN" sz="3200" b="1"/>
                <a:t>(c)(℅) </a:t>
              </a:r>
              <a:r>
                <a:rPr lang="zh-CN" altLang="en-US" sz="3200" b="1"/>
                <a:t>的数值   </a:t>
              </a:r>
              <a:r>
                <a:rPr lang="en-US" altLang="zh-CN" sz="3200" b="1"/>
                <a:t>( mm)</a:t>
              </a:r>
              <a:endParaRPr lang="zh-CN" altLang="en-US" sz="3200" b="1"/>
            </a:p>
          </p:txBody>
        </p:sp>
      </p:grpSp>
      <p:sp>
        <p:nvSpPr>
          <p:cNvPr id="93258" name="Text Box 1098"/>
          <p:cNvSpPr txBox="1">
            <a:spLocks noChangeArrowheads="1"/>
          </p:cNvSpPr>
          <p:nvPr/>
        </p:nvSpPr>
        <p:spPr bwMode="auto">
          <a:xfrm>
            <a:off x="1262063" y="7359340"/>
            <a:ext cx="12709525"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b="1" dirty="0"/>
              <a:t>        选用支承长度率</a:t>
            </a:r>
            <a:r>
              <a:rPr lang="en-US" altLang="zh-CN" sz="3200" b="1" i="1" dirty="0" err="1"/>
              <a:t>Rsm</a:t>
            </a:r>
            <a:r>
              <a:rPr lang="en-US" altLang="zh-CN" sz="3200" b="1" dirty="0"/>
              <a:t>(c) </a:t>
            </a:r>
            <a:r>
              <a:rPr lang="zh-CN" altLang="en-US" sz="3200" b="1" dirty="0"/>
              <a:t>时，必须同时给出轮廓截面高度。轮廓截面高度 </a:t>
            </a:r>
            <a:r>
              <a:rPr lang="en-US" altLang="zh-CN" sz="3200" b="1" i="1" dirty="0"/>
              <a:t>c</a:t>
            </a:r>
            <a:r>
              <a:rPr lang="zh-CN" altLang="en-US" sz="3200" b="1" dirty="0"/>
              <a:t>可 用微米或</a:t>
            </a:r>
            <a:r>
              <a:rPr lang="en-US" altLang="zh-CN" sz="3200" b="1" i="1" dirty="0" err="1"/>
              <a:t>Rz</a:t>
            </a:r>
            <a:r>
              <a:rPr lang="zh-CN" altLang="en-US" sz="3200" b="1" dirty="0"/>
              <a:t>的百分数表示。</a:t>
            </a:r>
          </a:p>
          <a:p>
            <a:pPr eaLnBrk="1" hangingPunct="1">
              <a:lnSpc>
                <a:spcPct val="120000"/>
              </a:lnSpc>
            </a:pPr>
            <a:r>
              <a:rPr lang="zh-CN" altLang="en-US" sz="3200" b="1" dirty="0"/>
              <a:t>        </a:t>
            </a:r>
            <a:r>
              <a:rPr lang="en-US" altLang="zh-CN" sz="3200" b="1" i="1" dirty="0" err="1"/>
              <a:t>Rz</a:t>
            </a:r>
            <a:r>
              <a:rPr lang="en-US" altLang="zh-CN" sz="3200" b="1" i="1" dirty="0"/>
              <a:t> </a:t>
            </a:r>
            <a:r>
              <a:rPr lang="zh-CN" altLang="en-US" sz="3200" b="1" dirty="0"/>
              <a:t>的百分数系列如下：</a:t>
            </a:r>
            <a:r>
              <a:rPr lang="en-US" altLang="zh-CN" sz="3200" b="1" dirty="0"/>
              <a:t>5%</a:t>
            </a:r>
            <a:r>
              <a:rPr lang="zh-CN" altLang="en-US" sz="3200" b="1" dirty="0"/>
              <a:t>、</a:t>
            </a:r>
            <a:r>
              <a:rPr lang="en-US" altLang="zh-CN" sz="3200" b="1" dirty="0"/>
              <a:t>10%</a:t>
            </a:r>
            <a:r>
              <a:rPr lang="zh-CN" altLang="en-US" sz="3200" b="1" dirty="0"/>
              <a:t>、</a:t>
            </a:r>
            <a:r>
              <a:rPr lang="en-US" altLang="zh-CN" sz="3200" b="1" dirty="0"/>
              <a:t>15%</a:t>
            </a:r>
            <a:r>
              <a:rPr lang="zh-CN" altLang="en-US" sz="3200" b="1" dirty="0"/>
              <a:t>、</a:t>
            </a:r>
            <a:r>
              <a:rPr lang="en-US" altLang="zh-CN" sz="3200" b="1" dirty="0"/>
              <a:t>20%</a:t>
            </a:r>
            <a:r>
              <a:rPr lang="zh-CN" altLang="en-US" sz="3200" b="1" dirty="0"/>
              <a:t>、</a:t>
            </a:r>
            <a:r>
              <a:rPr lang="en-US" altLang="zh-CN" sz="3200" b="1" dirty="0"/>
              <a:t>25%</a:t>
            </a:r>
            <a:r>
              <a:rPr lang="zh-CN" altLang="en-US" sz="3200" b="1" dirty="0"/>
              <a:t>、</a:t>
            </a:r>
            <a:r>
              <a:rPr lang="en-US" altLang="zh-CN" sz="3200" b="1" dirty="0"/>
              <a:t>30%</a:t>
            </a:r>
            <a:r>
              <a:rPr lang="zh-CN" altLang="en-US" sz="3200" b="1" dirty="0"/>
              <a:t>、</a:t>
            </a:r>
            <a:r>
              <a:rPr lang="en-US" altLang="zh-CN" sz="3200" b="1" dirty="0"/>
              <a:t>40%</a:t>
            </a:r>
            <a:r>
              <a:rPr lang="zh-CN" altLang="en-US" sz="3200" b="1" dirty="0"/>
              <a:t>、</a:t>
            </a:r>
            <a:r>
              <a:rPr lang="en-US" altLang="zh-CN" sz="3200" b="1" dirty="0"/>
              <a:t>50%</a:t>
            </a:r>
            <a:r>
              <a:rPr lang="zh-CN" altLang="en-US" sz="3200" b="1" dirty="0"/>
              <a:t>、</a:t>
            </a:r>
            <a:r>
              <a:rPr lang="en-US" altLang="zh-CN" sz="3200" b="1" dirty="0"/>
              <a:t>60%</a:t>
            </a:r>
            <a:r>
              <a:rPr lang="zh-CN" altLang="en-US" sz="3200" b="1" dirty="0"/>
              <a:t>、</a:t>
            </a:r>
            <a:r>
              <a:rPr lang="en-US" altLang="zh-CN" sz="3200" b="1" dirty="0"/>
              <a:t>70%</a:t>
            </a:r>
            <a:r>
              <a:rPr lang="zh-CN" altLang="en-US" sz="3200" b="1" dirty="0"/>
              <a:t>、</a:t>
            </a:r>
            <a:r>
              <a:rPr lang="en-US" altLang="zh-CN" sz="3200" b="1" dirty="0"/>
              <a:t>80%</a:t>
            </a:r>
            <a:r>
              <a:rPr lang="zh-CN" altLang="en-US" sz="3200" b="1" dirty="0"/>
              <a:t>、</a:t>
            </a:r>
            <a:r>
              <a:rPr lang="en-US" altLang="zh-CN" sz="3200" b="1" dirty="0"/>
              <a:t>90% </a:t>
            </a:r>
            <a:r>
              <a:rPr lang="zh-CN" altLang="en-US" sz="3200" b="1" dirty="0"/>
              <a:t>。</a:t>
            </a:r>
          </a:p>
        </p:txBody>
      </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276" y="852646"/>
            <a:ext cx="12434259" cy="4933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0-#ppt_w/2"/>
                                          </p:val>
                                        </p:tav>
                                        <p:tav tm="100000">
                                          <p:val>
                                            <p:strVal val="#ppt_x"/>
                                          </p:val>
                                        </p:tav>
                                      </p:tavLst>
                                    </p:anim>
                                    <p:anim calcmode="lin" valueType="num">
                                      <p:cBhvr additive="base">
                                        <p:cTn id="8"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3261"/>
                                        </p:tgtEl>
                                        <p:attrNameLst>
                                          <p:attrName>style.visibility</p:attrName>
                                        </p:attrNameLst>
                                      </p:cBhvr>
                                      <p:to>
                                        <p:strVal val="visible"/>
                                      </p:to>
                                    </p:set>
                                    <p:anim calcmode="lin" valueType="num">
                                      <p:cBhvr additive="base">
                                        <p:cTn id="13" dur="2000" fill="hold"/>
                                        <p:tgtEl>
                                          <p:spTgt spid="93261"/>
                                        </p:tgtEl>
                                        <p:attrNameLst>
                                          <p:attrName>ppt_x</p:attrName>
                                        </p:attrNameLst>
                                      </p:cBhvr>
                                      <p:tavLst>
                                        <p:tav tm="0">
                                          <p:val>
                                            <p:strVal val="1+#ppt_w/2"/>
                                          </p:val>
                                        </p:tav>
                                        <p:tav tm="100000">
                                          <p:val>
                                            <p:strVal val="#ppt_x"/>
                                          </p:val>
                                        </p:tav>
                                      </p:tavLst>
                                    </p:anim>
                                    <p:anim calcmode="lin" valueType="num">
                                      <p:cBhvr additive="base">
                                        <p:cTn id="14" dur="2000" fill="hold"/>
                                        <p:tgtEl>
                                          <p:spTgt spid="9326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93258"/>
                                        </p:tgtEl>
                                        <p:attrNameLst>
                                          <p:attrName>style.visibility</p:attrName>
                                        </p:attrNameLst>
                                      </p:cBhvr>
                                      <p:to>
                                        <p:strVal val="visible"/>
                                      </p:to>
                                    </p:set>
                                    <p:animEffect transition="in" filter="checkerboard(across)">
                                      <p:cBhvr>
                                        <p:cTn id="19" dur="500"/>
                                        <p:tgtEl>
                                          <p:spTgt spid="9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5B23210-EEA1-4478-BACF-A6F05AF82DED}" type="slidenum">
              <a:rPr kumimoji="0" lang="zh-CN" altLang="en-US" sz="3300" smtClean="0"/>
              <a:pPr eaLnBrk="1" hangingPunct="1"/>
              <a:t>23</a:t>
            </a:fld>
            <a:endParaRPr kumimoji="0" lang="en-US" altLang="zh-CN" sz="3300" smtClean="0"/>
          </a:p>
        </p:txBody>
      </p:sp>
      <p:sp>
        <p:nvSpPr>
          <p:cNvPr id="92165" name="Text Box 1029"/>
          <p:cNvSpPr txBox="1">
            <a:spLocks noChangeArrowheads="1"/>
          </p:cNvSpPr>
          <p:nvPr/>
        </p:nvSpPr>
        <p:spPr bwMode="auto">
          <a:xfrm>
            <a:off x="712788" y="1504365"/>
            <a:ext cx="12750800" cy="206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b="1" dirty="0"/>
              <a:t>          </a:t>
            </a:r>
            <a:r>
              <a:rPr lang="zh-CN" altLang="en-US" sz="3600" b="1" dirty="0"/>
              <a:t>如果表面粗超度轮廓标注图中没有标注取样长度</a:t>
            </a:r>
            <a:r>
              <a:rPr lang="zh-CN" altLang="en-US" sz="3600" b="1" dirty="0">
                <a:solidFill>
                  <a:srgbClr val="CC3300"/>
                </a:solidFill>
              </a:rPr>
              <a:t> </a:t>
            </a:r>
            <a:r>
              <a:rPr lang="en-US" altLang="zh-CN" sz="3600" b="1" i="1" dirty="0" err="1">
                <a:solidFill>
                  <a:srgbClr val="CC3300"/>
                </a:solidFill>
              </a:rPr>
              <a:t>lr</a:t>
            </a:r>
            <a:r>
              <a:rPr lang="zh-CN" altLang="en-US" sz="3600" b="1" i="1" dirty="0"/>
              <a:t>、</a:t>
            </a:r>
            <a:r>
              <a:rPr lang="zh-CN" altLang="en-US" sz="3600" b="1" dirty="0"/>
              <a:t>评定长度 </a:t>
            </a:r>
            <a:r>
              <a:rPr lang="en-US" altLang="zh-CN" sz="3600" b="1" i="1" dirty="0" err="1">
                <a:solidFill>
                  <a:srgbClr val="CC3300"/>
                </a:solidFill>
              </a:rPr>
              <a:t>ln</a:t>
            </a:r>
            <a:r>
              <a:rPr lang="en-US" altLang="zh-CN" sz="3600" b="1" i="1" dirty="0">
                <a:solidFill>
                  <a:srgbClr val="CC3300"/>
                </a:solidFill>
              </a:rPr>
              <a:t> </a:t>
            </a:r>
            <a:r>
              <a:rPr lang="zh-CN" altLang="en-US" sz="3600" b="1" dirty="0"/>
              <a:t>和</a:t>
            </a:r>
            <a:r>
              <a:rPr lang="zh-CN" altLang="en-US" sz="3600" b="1" dirty="0">
                <a:solidFill>
                  <a:srgbClr val="CC3300"/>
                </a:solidFill>
              </a:rPr>
              <a:t>传输带</a:t>
            </a:r>
            <a:r>
              <a:rPr lang="zh-CN" altLang="en-US" sz="3600" b="1" dirty="0"/>
              <a:t>，则表示采用默认的 </a:t>
            </a:r>
            <a:r>
              <a:rPr lang="en-US" altLang="zh-CN" sz="3600" b="1" i="1" dirty="0" err="1">
                <a:solidFill>
                  <a:srgbClr val="CC3300"/>
                </a:solidFill>
              </a:rPr>
              <a:t>lr</a:t>
            </a:r>
            <a:r>
              <a:rPr lang="zh-CN" altLang="en-US" sz="3600" b="1" i="1" dirty="0">
                <a:solidFill>
                  <a:srgbClr val="CC3300"/>
                </a:solidFill>
              </a:rPr>
              <a:t>、</a:t>
            </a:r>
            <a:r>
              <a:rPr lang="en-US" altLang="zh-CN" sz="3600" b="1" i="1" dirty="0" err="1">
                <a:solidFill>
                  <a:srgbClr val="CC3300"/>
                </a:solidFill>
              </a:rPr>
              <a:t>ln</a:t>
            </a:r>
            <a:r>
              <a:rPr lang="en-US" altLang="zh-CN" sz="3600" b="1" i="1" dirty="0">
                <a:solidFill>
                  <a:srgbClr val="CC3300"/>
                </a:solidFill>
              </a:rPr>
              <a:t> </a:t>
            </a:r>
            <a:r>
              <a:rPr lang="zh-CN" altLang="en-US" sz="3600" b="1" dirty="0">
                <a:solidFill>
                  <a:srgbClr val="CC3300"/>
                </a:solidFill>
              </a:rPr>
              <a:t>和传输带</a:t>
            </a:r>
            <a:r>
              <a:rPr lang="zh-CN" altLang="en-US" sz="3600" b="1" dirty="0"/>
              <a:t>，即皆为标准化值，如表</a:t>
            </a:r>
            <a:r>
              <a:rPr lang="en-US" altLang="zh-CN" sz="3600" b="1" dirty="0"/>
              <a:t>5.5</a:t>
            </a:r>
            <a:r>
              <a:rPr lang="zh-CN" altLang="en-US" sz="3600" b="1" dirty="0"/>
              <a:t>中数值。</a:t>
            </a:r>
          </a:p>
        </p:txBody>
      </p:sp>
      <p:sp>
        <p:nvSpPr>
          <p:cNvPr id="5" name="圆角矩形 4">
            <a:hlinkClick r:id="rId2"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1" y="3562023"/>
            <a:ext cx="12320587" cy="6154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wipe(left)">
                                      <p:cBhvr>
                                        <p:cTn id="7" dur="1750"/>
                                        <p:tgtEl>
                                          <p:spTgt spid="9216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3250"/>
                                        </p:tgtEl>
                                        <p:attrNameLst>
                                          <p:attrName>style.visibility</p:attrName>
                                        </p:attrNameLst>
                                      </p:cBhvr>
                                      <p:to>
                                        <p:strVal val="visible"/>
                                      </p:to>
                                    </p:set>
                                    <p:anim calcmode="lin" valueType="num">
                                      <p:cBhvr additive="base">
                                        <p:cTn id="12" dur="500" fill="hold"/>
                                        <p:tgtEl>
                                          <p:spTgt spid="53250"/>
                                        </p:tgtEl>
                                        <p:attrNameLst>
                                          <p:attrName>ppt_x</p:attrName>
                                        </p:attrNameLst>
                                      </p:cBhvr>
                                      <p:tavLst>
                                        <p:tav tm="0">
                                          <p:val>
                                            <p:strVal val="#ppt_x"/>
                                          </p:val>
                                        </p:tav>
                                        <p:tav tm="100000">
                                          <p:val>
                                            <p:strVal val="#ppt_x"/>
                                          </p:val>
                                        </p:tav>
                                      </p:tavLst>
                                    </p:anim>
                                    <p:anim calcmode="lin" valueType="num">
                                      <p:cBhvr additive="base">
                                        <p:cTn id="13"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227E3FD-927B-4528-A912-983A01B6EF5E}" type="slidenum">
              <a:rPr kumimoji="0" lang="zh-CN" altLang="en-US" sz="3300" smtClean="0"/>
              <a:pPr eaLnBrk="1" hangingPunct="1"/>
              <a:t>24</a:t>
            </a:fld>
            <a:endParaRPr kumimoji="0" lang="en-US" altLang="zh-CN" sz="3300" smtClean="0"/>
          </a:p>
        </p:txBody>
      </p:sp>
      <p:sp>
        <p:nvSpPr>
          <p:cNvPr id="46084" name="Text Box 4"/>
          <p:cNvSpPr txBox="1">
            <a:spLocks noChangeArrowheads="1"/>
          </p:cNvSpPr>
          <p:nvPr/>
        </p:nvSpPr>
        <p:spPr bwMode="auto">
          <a:xfrm>
            <a:off x="989323" y="1469988"/>
            <a:ext cx="114776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dirty="0">
                <a:latin typeface="宋体" pitchFamily="2" charset="-122"/>
              </a:rPr>
              <a:t>5.3.2 表面粗糙度轮廓参数的选用 </a:t>
            </a:r>
          </a:p>
        </p:txBody>
      </p:sp>
      <p:sp>
        <p:nvSpPr>
          <p:cNvPr id="46085" name="Text Box 5"/>
          <p:cNvSpPr txBox="1">
            <a:spLocks noChangeArrowheads="1"/>
          </p:cNvSpPr>
          <p:nvPr/>
        </p:nvSpPr>
        <p:spPr bwMode="auto">
          <a:xfrm>
            <a:off x="1529073" y="2307513"/>
            <a:ext cx="76438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600" b="1" dirty="0"/>
              <a:t>1</a:t>
            </a:r>
            <a:r>
              <a:rPr lang="zh-CN" altLang="en-US" sz="3600" b="1" dirty="0">
                <a:latin typeface="宋体" pitchFamily="2" charset="-122"/>
              </a:rPr>
              <a:t>.评定参数的选用</a:t>
            </a:r>
            <a:r>
              <a:rPr lang="zh-CN" altLang="en-US" sz="3600" b="1" dirty="0"/>
              <a:t> </a:t>
            </a:r>
          </a:p>
        </p:txBody>
      </p:sp>
      <p:sp>
        <p:nvSpPr>
          <p:cNvPr id="46086" name="Text Box 6"/>
          <p:cNvSpPr txBox="1">
            <a:spLocks noChangeArrowheads="1"/>
          </p:cNvSpPr>
          <p:nvPr/>
        </p:nvSpPr>
        <p:spPr bwMode="auto">
          <a:xfrm>
            <a:off x="1127435" y="2996150"/>
            <a:ext cx="12549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600" b="1"/>
              <a:t>（1）幅度参数（高度参数）</a:t>
            </a:r>
            <a:r>
              <a:rPr lang="zh-CN" altLang="en-US" sz="3600" b="1">
                <a:latin typeface="宋体" pitchFamily="2" charset="-122"/>
              </a:rPr>
              <a:t>的选用</a:t>
            </a:r>
            <a:r>
              <a:rPr lang="zh-CN" altLang="en-US" sz="3600" b="1"/>
              <a:t> — 即基本参数的选用</a:t>
            </a:r>
          </a:p>
        </p:txBody>
      </p:sp>
      <p:sp>
        <p:nvSpPr>
          <p:cNvPr id="46087" name="Text Box 7"/>
          <p:cNvSpPr txBox="1">
            <a:spLocks noChangeArrowheads="1"/>
          </p:cNvSpPr>
          <p:nvPr/>
        </p:nvSpPr>
        <p:spPr bwMode="auto">
          <a:xfrm>
            <a:off x="511485" y="3701000"/>
            <a:ext cx="13768388"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3600" b="1" dirty="0"/>
              <a:t>         一般情况下从幅度参数的轮廓算术平均偏差</a:t>
            </a:r>
            <a:r>
              <a:rPr lang="en-US" altLang="zh-CN" sz="3600" b="1" dirty="0">
                <a:solidFill>
                  <a:srgbClr val="FF3300"/>
                </a:solidFill>
              </a:rPr>
              <a:t> </a:t>
            </a:r>
            <a:r>
              <a:rPr lang="en-US" altLang="zh-CN" sz="3600" b="1" i="1" dirty="0">
                <a:solidFill>
                  <a:srgbClr val="FF3300"/>
                </a:solidFill>
              </a:rPr>
              <a:t>Ra</a:t>
            </a:r>
            <a:r>
              <a:rPr lang="en-US" altLang="zh-CN" sz="3600" b="1" i="1" dirty="0"/>
              <a:t> </a:t>
            </a:r>
            <a:r>
              <a:rPr lang="zh-CN" altLang="en-US" sz="3600" b="1" dirty="0"/>
              <a:t>和轮廓最大高度 </a:t>
            </a:r>
            <a:r>
              <a:rPr lang="en-US" altLang="zh-CN" sz="3600" b="1" i="1" u="sng" dirty="0" err="1">
                <a:solidFill>
                  <a:srgbClr val="FF3300"/>
                </a:solidFill>
              </a:rPr>
              <a:t>Rz</a:t>
            </a:r>
            <a:r>
              <a:rPr lang="en-US" altLang="zh-CN" sz="3600" b="1" i="1" dirty="0"/>
              <a:t> </a:t>
            </a:r>
            <a:r>
              <a:rPr lang="zh-CN" altLang="en-US" sz="3600" b="1" dirty="0"/>
              <a:t>中</a:t>
            </a:r>
            <a:r>
              <a:rPr lang="zh-CN" altLang="en-US" sz="3600" b="1" dirty="0">
                <a:solidFill>
                  <a:srgbClr val="CC3300"/>
                </a:solidFill>
              </a:rPr>
              <a:t>任选</a:t>
            </a:r>
            <a:r>
              <a:rPr lang="zh-CN" altLang="en-US" sz="3600" b="1" dirty="0"/>
              <a:t>一个。</a:t>
            </a:r>
          </a:p>
        </p:txBody>
      </p:sp>
      <p:sp>
        <p:nvSpPr>
          <p:cNvPr id="46088" name="Text Box 8"/>
          <p:cNvSpPr txBox="1">
            <a:spLocks noChangeArrowheads="1"/>
          </p:cNvSpPr>
          <p:nvPr/>
        </p:nvSpPr>
        <p:spPr bwMode="auto">
          <a:xfrm>
            <a:off x="428935" y="5048295"/>
            <a:ext cx="13646827"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3600" b="1" dirty="0"/>
              <a:t>          </a:t>
            </a:r>
            <a:r>
              <a:rPr lang="zh-CN" altLang="en-US" sz="3600" b="1" dirty="0">
                <a:latin typeface="宋体" pitchFamily="2" charset="-122"/>
              </a:rPr>
              <a:t>但一般优先选用轮廓算术平均偏差</a:t>
            </a:r>
            <a:r>
              <a:rPr lang="en-US" altLang="zh-CN" sz="3600" b="1" i="1" dirty="0">
                <a:solidFill>
                  <a:srgbClr val="FF3300"/>
                </a:solidFill>
              </a:rPr>
              <a:t>Ra</a:t>
            </a:r>
            <a:r>
              <a:rPr lang="en-US" altLang="zh-CN" sz="3600" b="1" dirty="0">
                <a:latin typeface="宋体" pitchFamily="2" charset="-122"/>
              </a:rPr>
              <a:t>，</a:t>
            </a:r>
            <a:r>
              <a:rPr lang="zh-CN" altLang="en-US" sz="3600" b="1" dirty="0">
                <a:latin typeface="宋体" pitchFamily="2" charset="-122"/>
              </a:rPr>
              <a:t>因为它反映表面粗糙度特性的</a:t>
            </a:r>
            <a:r>
              <a:rPr lang="zh-CN" altLang="en-US" sz="3600" b="1" dirty="0">
                <a:solidFill>
                  <a:srgbClr val="CC3300"/>
                </a:solidFill>
                <a:latin typeface="宋体" pitchFamily="2" charset="-122"/>
              </a:rPr>
              <a:t>信息量大</a:t>
            </a:r>
            <a:r>
              <a:rPr lang="zh-CN" altLang="en-US" sz="3600" b="1" dirty="0">
                <a:latin typeface="宋体" pitchFamily="2" charset="-122"/>
              </a:rPr>
              <a:t>和用轮廓仪</a:t>
            </a:r>
            <a:r>
              <a:rPr lang="zh-CN" altLang="en-US" sz="3600" b="1" dirty="0">
                <a:solidFill>
                  <a:srgbClr val="CC3300"/>
                </a:solidFill>
                <a:latin typeface="宋体" pitchFamily="2" charset="-122"/>
              </a:rPr>
              <a:t>测量容易</a:t>
            </a:r>
            <a:r>
              <a:rPr lang="zh-CN" altLang="en-US" sz="3600" b="1" dirty="0">
                <a:latin typeface="宋体" pitchFamily="2" charset="-122"/>
              </a:rPr>
              <a:t>。</a:t>
            </a:r>
          </a:p>
        </p:txBody>
      </p:sp>
      <p:sp>
        <p:nvSpPr>
          <p:cNvPr id="46089" name="Text Box 9"/>
          <p:cNvSpPr txBox="1">
            <a:spLocks noChangeArrowheads="1"/>
          </p:cNvSpPr>
          <p:nvPr/>
        </p:nvSpPr>
        <p:spPr bwMode="auto">
          <a:xfrm>
            <a:off x="617848" y="6570708"/>
            <a:ext cx="13248051" cy="212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600" b="1" i="1" dirty="0"/>
              <a:t>        </a:t>
            </a:r>
            <a:r>
              <a:rPr lang="en-US" altLang="zh-CN" sz="3600" b="1" i="1" dirty="0" err="1">
                <a:solidFill>
                  <a:srgbClr val="FF3300"/>
                </a:solidFill>
              </a:rPr>
              <a:t>Rz</a:t>
            </a:r>
            <a:r>
              <a:rPr lang="en-US" altLang="zh-CN" sz="3600" b="1" i="1" dirty="0">
                <a:solidFill>
                  <a:srgbClr val="FF3300"/>
                </a:solidFill>
              </a:rPr>
              <a:t> </a:t>
            </a:r>
            <a:r>
              <a:rPr lang="zh-CN" altLang="en-US" sz="3600" b="1" dirty="0">
                <a:latin typeface="宋体" pitchFamily="2" charset="-122"/>
              </a:rPr>
              <a:t>用于极光滑表面或粗糙</a:t>
            </a:r>
            <a:r>
              <a:rPr lang="zh-CN" altLang="en-US" sz="3200" b="1" dirty="0"/>
              <a:t>表面</a:t>
            </a:r>
            <a:r>
              <a:rPr lang="zh-CN" altLang="en-US" sz="3600" b="1" dirty="0">
                <a:latin typeface="宋体" pitchFamily="2" charset="-122"/>
              </a:rPr>
              <a:t>（</a:t>
            </a:r>
            <a:r>
              <a:rPr lang="en-US" altLang="zh-CN" sz="3600" b="1" i="1" dirty="0">
                <a:solidFill>
                  <a:srgbClr val="CC3300"/>
                </a:solidFill>
              </a:rPr>
              <a:t>Ra&lt;0.025μm</a:t>
            </a:r>
            <a:r>
              <a:rPr lang="zh-CN" altLang="en-US" sz="3600" b="1" dirty="0">
                <a:solidFill>
                  <a:srgbClr val="CC3300"/>
                </a:solidFill>
              </a:rPr>
              <a:t>或</a:t>
            </a:r>
            <a:r>
              <a:rPr lang="en-US" altLang="zh-CN" sz="3600" b="1" i="1" dirty="0">
                <a:solidFill>
                  <a:srgbClr val="CC3300"/>
                </a:solidFill>
              </a:rPr>
              <a:t>Ra</a:t>
            </a:r>
            <a:r>
              <a:rPr lang="en-US" altLang="zh-CN" sz="3600" b="1" dirty="0">
                <a:solidFill>
                  <a:srgbClr val="CC3300"/>
                </a:solidFill>
              </a:rPr>
              <a:t>&gt;6.3μm</a:t>
            </a:r>
            <a:r>
              <a:rPr lang="zh-CN" altLang="en-US" sz="3600" b="1" dirty="0">
                <a:latin typeface="宋体" pitchFamily="2" charset="-122"/>
              </a:rPr>
              <a:t>），一般用双管显微镜测量。</a:t>
            </a:r>
            <a:r>
              <a:rPr lang="zh-CN" altLang="en-US" sz="3600" b="1" dirty="0"/>
              <a:t> 它用于处理部位小，峰谷小或有疲劳强度要求的的零件表面的评定。</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84">
                                            <p:txEl>
                                              <p:pRg st="0" end="0"/>
                                            </p:txEl>
                                          </p:spTgt>
                                        </p:tgtEl>
                                        <p:attrNameLst>
                                          <p:attrName>style.visibility</p:attrName>
                                        </p:attrNameLst>
                                      </p:cBhvr>
                                      <p:to>
                                        <p:strVal val="visible"/>
                                      </p:to>
                                    </p:set>
                                    <p:animEffect transition="in" filter="wipe(left)">
                                      <p:cBhvr>
                                        <p:cTn id="7" dur="300"/>
                                        <p:tgtEl>
                                          <p:spTgt spid="460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085">
                                            <p:txEl>
                                              <p:pRg st="0" end="0"/>
                                            </p:txEl>
                                          </p:spTgt>
                                        </p:tgtEl>
                                        <p:attrNameLst>
                                          <p:attrName>style.visibility</p:attrName>
                                        </p:attrNameLst>
                                      </p:cBhvr>
                                      <p:to>
                                        <p:strVal val="visible"/>
                                      </p:to>
                                    </p:set>
                                    <p:animEffect transition="in" filter="wipe(left)">
                                      <p:cBhvr>
                                        <p:cTn id="12" dur="300"/>
                                        <p:tgtEl>
                                          <p:spTgt spid="4608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6086">
                                            <p:txEl>
                                              <p:pRg st="0" end="0"/>
                                            </p:txEl>
                                          </p:spTgt>
                                        </p:tgtEl>
                                        <p:attrNameLst>
                                          <p:attrName>style.visibility</p:attrName>
                                        </p:attrNameLst>
                                      </p:cBhvr>
                                      <p:to>
                                        <p:strVal val="visible"/>
                                      </p:to>
                                    </p:set>
                                    <p:animEffect transition="in" filter="wipe(left)">
                                      <p:cBhvr>
                                        <p:cTn id="17" dur="300"/>
                                        <p:tgtEl>
                                          <p:spTgt spid="4608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6087"/>
                                        </p:tgtEl>
                                        <p:attrNameLst>
                                          <p:attrName>style.visibility</p:attrName>
                                        </p:attrNameLst>
                                      </p:cBhvr>
                                      <p:to>
                                        <p:strVal val="visible"/>
                                      </p:to>
                                    </p:set>
                                    <p:animEffect transition="in" filter="wipe(left)">
                                      <p:cBhvr>
                                        <p:cTn id="22" dur="300"/>
                                        <p:tgtEl>
                                          <p:spTgt spid="460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6088"/>
                                        </p:tgtEl>
                                        <p:attrNameLst>
                                          <p:attrName>style.visibility</p:attrName>
                                        </p:attrNameLst>
                                      </p:cBhvr>
                                      <p:to>
                                        <p:strVal val="visible"/>
                                      </p:to>
                                    </p:set>
                                    <p:animEffect transition="in" filter="wipe(left)">
                                      <p:cBhvr>
                                        <p:cTn id="27" dur="300"/>
                                        <p:tgtEl>
                                          <p:spTgt spid="460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6089"/>
                                        </p:tgtEl>
                                        <p:attrNameLst>
                                          <p:attrName>style.visibility</p:attrName>
                                        </p:attrNameLst>
                                      </p:cBhvr>
                                      <p:to>
                                        <p:strVal val="visible"/>
                                      </p:to>
                                    </p:set>
                                    <p:animEffect transition="in" filter="wipe(left)">
                                      <p:cBhvr>
                                        <p:cTn id="32" dur="300"/>
                                        <p:tgtEl>
                                          <p:spTgt spid="46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build="p" autoUpdateAnimBg="0"/>
      <p:bldP spid="46085" grpId="0" build="p" autoUpdateAnimBg="0"/>
      <p:bldP spid="46086" grpId="0" build="p" autoUpdateAnimBg="0"/>
      <p:bldP spid="46087" grpId="0" autoUpdateAnimBg="0"/>
      <p:bldP spid="46088" grpId="0" autoUpdateAnimBg="0"/>
      <p:bldP spid="4608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FE56258-6BCF-45EA-B285-4951913D24BC}" type="slidenum">
              <a:rPr kumimoji="0" lang="zh-CN" altLang="en-US" sz="3300" smtClean="0"/>
              <a:pPr eaLnBrk="1" hangingPunct="1"/>
              <a:t>25</a:t>
            </a:fld>
            <a:endParaRPr kumimoji="0" lang="en-US" altLang="zh-CN" sz="3300" smtClean="0"/>
          </a:p>
        </p:txBody>
      </p:sp>
      <p:sp>
        <p:nvSpPr>
          <p:cNvPr id="58372" name="Text Box 1028"/>
          <p:cNvSpPr txBox="1">
            <a:spLocks noChangeArrowheads="1"/>
          </p:cNvSpPr>
          <p:nvPr/>
        </p:nvSpPr>
        <p:spPr bwMode="auto">
          <a:xfrm>
            <a:off x="949735" y="857400"/>
            <a:ext cx="1233190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600" b="1" dirty="0"/>
              <a:t>（2）间距参数和混合参数的</a:t>
            </a:r>
            <a:r>
              <a:rPr lang="zh-CN" altLang="en-US" sz="3600" b="1" dirty="0">
                <a:latin typeface="宋体" pitchFamily="2" charset="-122"/>
              </a:rPr>
              <a:t>选用</a:t>
            </a:r>
            <a:r>
              <a:rPr lang="zh-CN" altLang="en-US" sz="3600" b="1" dirty="0"/>
              <a:t>—即附加参数的选用</a:t>
            </a:r>
            <a:r>
              <a:rPr lang="zh-CN" altLang="en-US" sz="3600" dirty="0"/>
              <a:t> </a:t>
            </a:r>
          </a:p>
        </p:txBody>
      </p:sp>
      <p:sp>
        <p:nvSpPr>
          <p:cNvPr id="58373" name="Text Box 1029"/>
          <p:cNvSpPr txBox="1">
            <a:spLocks noChangeArrowheads="1"/>
          </p:cNvSpPr>
          <p:nvPr/>
        </p:nvSpPr>
        <p:spPr bwMode="auto">
          <a:xfrm>
            <a:off x="515025" y="5929258"/>
            <a:ext cx="13515767" cy="212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3600" b="1" dirty="0"/>
              <a:t>        轮廓单元的平均宽度</a:t>
            </a:r>
            <a:r>
              <a:rPr lang="en-US" altLang="zh-CN" sz="3600" b="1" i="1" dirty="0" err="1"/>
              <a:t>Rsm</a:t>
            </a:r>
            <a:r>
              <a:rPr lang="zh-CN" altLang="en-US" sz="3600" b="1" dirty="0"/>
              <a:t>和轮廓的支承长度率</a:t>
            </a:r>
            <a:r>
              <a:rPr lang="en-US" altLang="zh-CN" sz="3600" b="1" i="1" dirty="0" err="1"/>
              <a:t>Rmr</a:t>
            </a:r>
            <a:r>
              <a:rPr lang="en-US" altLang="zh-CN" sz="3600" b="1" dirty="0"/>
              <a:t>(</a:t>
            </a:r>
            <a:r>
              <a:rPr lang="en-US" altLang="zh-CN" sz="3600" b="1" i="1" dirty="0"/>
              <a:t>c</a:t>
            </a:r>
            <a:r>
              <a:rPr lang="en-US" altLang="zh-CN" sz="3600" b="1" dirty="0"/>
              <a:t>)</a:t>
            </a:r>
            <a:r>
              <a:rPr lang="zh-CN" altLang="en-US" sz="3600" b="1" dirty="0"/>
              <a:t>一般不能作为独立参数选用，只有少数零件的重要表面，有特殊使用要求时,才</a:t>
            </a:r>
            <a:r>
              <a:rPr lang="zh-CN" altLang="en-US" sz="3600" b="1" dirty="0">
                <a:solidFill>
                  <a:srgbClr val="FF3300"/>
                </a:solidFill>
              </a:rPr>
              <a:t>附加</a:t>
            </a:r>
            <a:r>
              <a:rPr lang="zh-CN" altLang="en-US" sz="3600" b="1" dirty="0"/>
              <a:t>选用 </a:t>
            </a:r>
            <a:r>
              <a:rPr lang="en-US" altLang="zh-CN" sz="3600" b="1" i="1" u="sng" dirty="0" err="1">
                <a:solidFill>
                  <a:srgbClr val="FF3300"/>
                </a:solidFill>
              </a:rPr>
              <a:t>Rsm</a:t>
            </a:r>
            <a:r>
              <a:rPr lang="zh-CN" altLang="en-US" sz="3600" b="1" dirty="0"/>
              <a:t>和 </a:t>
            </a:r>
            <a:r>
              <a:rPr lang="en-US" altLang="zh-CN" sz="3600" b="1" i="1" dirty="0" err="1">
                <a:solidFill>
                  <a:srgbClr val="FF3300"/>
                </a:solidFill>
              </a:rPr>
              <a:t>Rmr</a:t>
            </a:r>
            <a:r>
              <a:rPr lang="en-US" altLang="zh-CN" sz="3600" b="1" dirty="0">
                <a:solidFill>
                  <a:srgbClr val="FF3300"/>
                </a:solidFill>
              </a:rPr>
              <a:t>(</a:t>
            </a:r>
            <a:r>
              <a:rPr lang="en-US" altLang="zh-CN" sz="3600" b="1" i="1" dirty="0">
                <a:solidFill>
                  <a:srgbClr val="FF3300"/>
                </a:solidFill>
              </a:rPr>
              <a:t>c</a:t>
            </a:r>
            <a:r>
              <a:rPr lang="en-US" altLang="zh-CN" sz="3600" b="1" dirty="0">
                <a:solidFill>
                  <a:srgbClr val="FF3300"/>
                </a:solidFill>
              </a:rPr>
              <a:t>)</a:t>
            </a:r>
            <a:r>
              <a:rPr lang="en-US" altLang="zh-CN" sz="3600" b="1" dirty="0"/>
              <a:t>。 </a:t>
            </a:r>
            <a:endParaRPr lang="zh-CN" altLang="en-US" sz="3600" b="1" dirty="0"/>
          </a:p>
        </p:txBody>
      </p:sp>
      <p:sp>
        <p:nvSpPr>
          <p:cNvPr id="58375" name="Text Box 1031"/>
          <p:cNvSpPr txBox="1">
            <a:spLocks noChangeArrowheads="1"/>
          </p:cNvSpPr>
          <p:nvPr/>
        </p:nvSpPr>
        <p:spPr bwMode="auto">
          <a:xfrm>
            <a:off x="1336675" y="7923523"/>
            <a:ext cx="130952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600" b="1" i="1">
                <a:solidFill>
                  <a:srgbClr val="FF3300"/>
                </a:solidFill>
              </a:rPr>
              <a:t>Rsm —</a:t>
            </a:r>
            <a:r>
              <a:rPr lang="zh-CN" altLang="en-US" sz="3600" b="1"/>
              <a:t>用于对涂漆性能、抗裂纹和抗腐蚀等有要求时；</a:t>
            </a:r>
          </a:p>
        </p:txBody>
      </p:sp>
      <p:sp>
        <p:nvSpPr>
          <p:cNvPr id="58377" name="Text Box 1033"/>
          <p:cNvSpPr txBox="1">
            <a:spLocks noChangeArrowheads="1"/>
          </p:cNvSpPr>
          <p:nvPr/>
        </p:nvSpPr>
        <p:spPr bwMode="auto">
          <a:xfrm>
            <a:off x="398435" y="8553605"/>
            <a:ext cx="13587386"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3600" b="1" i="1" dirty="0">
                <a:solidFill>
                  <a:srgbClr val="FF3300"/>
                </a:solidFill>
              </a:rPr>
              <a:t>        </a:t>
            </a:r>
            <a:r>
              <a:rPr lang="en-US" altLang="zh-CN" sz="3600" b="1" i="1" dirty="0" err="1">
                <a:solidFill>
                  <a:srgbClr val="FF3300"/>
                </a:solidFill>
              </a:rPr>
              <a:t>Rmr</a:t>
            </a:r>
            <a:r>
              <a:rPr lang="en-US" altLang="zh-CN" sz="3600" b="1" dirty="0">
                <a:solidFill>
                  <a:srgbClr val="FF3300"/>
                </a:solidFill>
              </a:rPr>
              <a:t>(</a:t>
            </a:r>
            <a:r>
              <a:rPr lang="en-US" altLang="zh-CN" sz="3600" b="1" i="1" dirty="0">
                <a:solidFill>
                  <a:srgbClr val="FF3300"/>
                </a:solidFill>
              </a:rPr>
              <a:t>c</a:t>
            </a:r>
            <a:r>
              <a:rPr lang="en-US" altLang="zh-CN" sz="3600" b="1" dirty="0">
                <a:solidFill>
                  <a:srgbClr val="FF3300"/>
                </a:solidFill>
              </a:rPr>
              <a:t>)</a:t>
            </a:r>
            <a:r>
              <a:rPr lang="en-US" altLang="zh-CN" sz="3600" b="1" i="1" dirty="0">
                <a:solidFill>
                  <a:srgbClr val="FF3300"/>
                </a:solidFill>
              </a:rPr>
              <a:t>—</a:t>
            </a:r>
            <a:r>
              <a:rPr lang="zh-CN" altLang="en-US" sz="3600" b="1" dirty="0"/>
              <a:t>用于对耐磨性和接触刚度等有要求时，但同时要给出轮廓截面高度</a:t>
            </a:r>
            <a:r>
              <a:rPr lang="en-US" altLang="zh-CN" sz="3600" b="1" i="1" dirty="0"/>
              <a:t>C</a:t>
            </a:r>
            <a:r>
              <a:rPr lang="zh-CN" altLang="en-US" sz="3600" b="1" dirty="0"/>
              <a:t>值。</a:t>
            </a:r>
            <a:r>
              <a:rPr lang="zh-CN" altLang="en-US" sz="3600" dirty="0"/>
              <a:t> </a:t>
            </a:r>
          </a:p>
        </p:txBody>
      </p:sp>
      <p:sp>
        <p:nvSpPr>
          <p:cNvPr id="58381" name="Text Box 1037"/>
          <p:cNvSpPr txBox="1">
            <a:spLocks noChangeArrowheads="1"/>
          </p:cNvSpPr>
          <p:nvPr/>
        </p:nvSpPr>
        <p:spPr bwMode="auto">
          <a:xfrm>
            <a:off x="322883" y="1465364"/>
            <a:ext cx="13850938" cy="212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3600" b="1" dirty="0"/>
              <a:t>        由图</a:t>
            </a:r>
            <a:r>
              <a:rPr lang="en-US" altLang="zh-CN" sz="3600" b="1" dirty="0"/>
              <a:t>5.9</a:t>
            </a:r>
            <a:r>
              <a:rPr lang="zh-CN" altLang="en-US" sz="3600" b="1" dirty="0"/>
              <a:t>所示，三种表面的轮廓最大高度值相同，而使用质量显然不同，由此可见，只用幅度参数不能全面地反映零件表面微观几何形状误差。</a:t>
            </a:r>
            <a:endParaRPr lang="en-US" altLang="zh-CN" sz="3600" dirty="0"/>
          </a:p>
        </p:txBody>
      </p:sp>
      <p:grpSp>
        <p:nvGrpSpPr>
          <p:cNvPr id="58384" name="Group 1040"/>
          <p:cNvGrpSpPr>
            <a:grpSpLocks/>
          </p:cNvGrpSpPr>
          <p:nvPr/>
        </p:nvGrpSpPr>
        <p:grpSpPr bwMode="auto">
          <a:xfrm>
            <a:off x="1538288" y="3482008"/>
            <a:ext cx="11563350" cy="2508250"/>
            <a:chOff x="969" y="1731"/>
            <a:chExt cx="7284" cy="1580"/>
          </a:xfrm>
        </p:grpSpPr>
        <p:pic>
          <p:nvPicPr>
            <p:cNvPr id="26633" name="Picture 10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 y="1731"/>
              <a:ext cx="7284" cy="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4" name="Text Box 1039"/>
            <p:cNvSpPr txBox="1">
              <a:spLocks noChangeArrowheads="1"/>
            </p:cNvSpPr>
            <p:nvPr/>
          </p:nvSpPr>
          <p:spPr bwMode="auto">
            <a:xfrm>
              <a:off x="2156" y="2946"/>
              <a:ext cx="429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图 </a:t>
              </a:r>
              <a:r>
                <a:rPr lang="en-US" altLang="zh-CN" sz="3200" b="1" dirty="0"/>
                <a:t>5.9  </a:t>
              </a:r>
              <a:r>
                <a:rPr lang="zh-CN" altLang="en-US" sz="3200" b="1" dirty="0"/>
                <a:t>微观形状对表面质量的影响</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8372">
                                            <p:txEl>
                                              <p:pRg st="0" end="0"/>
                                            </p:txEl>
                                          </p:spTgt>
                                        </p:tgtEl>
                                        <p:attrNameLst>
                                          <p:attrName>style.visibility</p:attrName>
                                        </p:attrNameLst>
                                      </p:cBhvr>
                                      <p:to>
                                        <p:strVal val="visible"/>
                                      </p:to>
                                    </p:set>
                                    <p:animEffect transition="in" filter="wipe(left)">
                                      <p:cBhvr>
                                        <p:cTn id="7" dur="300"/>
                                        <p:tgtEl>
                                          <p:spTgt spid="5837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8384"/>
                                        </p:tgtEl>
                                        <p:attrNameLst>
                                          <p:attrName>style.visibility</p:attrName>
                                        </p:attrNameLst>
                                      </p:cBhvr>
                                      <p:to>
                                        <p:strVal val="visible"/>
                                      </p:to>
                                    </p:set>
                                    <p:anim calcmode="lin" valueType="num">
                                      <p:cBhvr additive="base">
                                        <p:cTn id="12" dur="2000" fill="hold"/>
                                        <p:tgtEl>
                                          <p:spTgt spid="58384"/>
                                        </p:tgtEl>
                                        <p:attrNameLst>
                                          <p:attrName>ppt_x</p:attrName>
                                        </p:attrNameLst>
                                      </p:cBhvr>
                                      <p:tavLst>
                                        <p:tav tm="0">
                                          <p:val>
                                            <p:strVal val="0-#ppt_w/2"/>
                                          </p:val>
                                        </p:tav>
                                        <p:tav tm="100000">
                                          <p:val>
                                            <p:strVal val="#ppt_x"/>
                                          </p:val>
                                        </p:tav>
                                      </p:tavLst>
                                    </p:anim>
                                    <p:anim calcmode="lin" valueType="num">
                                      <p:cBhvr additive="base">
                                        <p:cTn id="13" dur="2000" fill="hold"/>
                                        <p:tgtEl>
                                          <p:spTgt spid="5838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8381">
                                            <p:txEl>
                                              <p:pRg st="0" end="0"/>
                                            </p:txEl>
                                          </p:spTgt>
                                        </p:tgtEl>
                                        <p:attrNameLst>
                                          <p:attrName>style.visibility</p:attrName>
                                        </p:attrNameLst>
                                      </p:cBhvr>
                                      <p:to>
                                        <p:strVal val="visible"/>
                                      </p:to>
                                    </p:set>
                                    <p:animEffect transition="in" filter="wipe(left)">
                                      <p:cBhvr>
                                        <p:cTn id="18" dur="300"/>
                                        <p:tgtEl>
                                          <p:spTgt spid="58381">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58373"/>
                                        </p:tgtEl>
                                        <p:attrNameLst>
                                          <p:attrName>style.visibility</p:attrName>
                                        </p:attrNameLst>
                                      </p:cBhvr>
                                      <p:to>
                                        <p:strVal val="visible"/>
                                      </p:to>
                                    </p:set>
                                    <p:animEffect transition="in" filter="wipe(left)">
                                      <p:cBhvr>
                                        <p:cTn id="23" dur="300"/>
                                        <p:tgtEl>
                                          <p:spTgt spid="5837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58375"/>
                                        </p:tgtEl>
                                        <p:attrNameLst>
                                          <p:attrName>style.visibility</p:attrName>
                                        </p:attrNameLst>
                                      </p:cBhvr>
                                      <p:to>
                                        <p:strVal val="visible"/>
                                      </p:to>
                                    </p:set>
                                    <p:animEffect transition="in" filter="wipe(left)">
                                      <p:cBhvr>
                                        <p:cTn id="28" dur="300"/>
                                        <p:tgtEl>
                                          <p:spTgt spid="583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58377"/>
                                        </p:tgtEl>
                                        <p:attrNameLst>
                                          <p:attrName>style.visibility</p:attrName>
                                        </p:attrNameLst>
                                      </p:cBhvr>
                                      <p:to>
                                        <p:strVal val="visible"/>
                                      </p:to>
                                    </p:set>
                                    <p:animEffect transition="in" filter="wipe(left)">
                                      <p:cBhvr>
                                        <p:cTn id="33" dur="300"/>
                                        <p:tgtEl>
                                          <p:spTgt spid="58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build="p" autoUpdateAnimBg="0"/>
      <p:bldP spid="58373" grpId="0" autoUpdateAnimBg="0"/>
      <p:bldP spid="58375" grpId="0" autoUpdateAnimBg="0"/>
      <p:bldP spid="58377" grpId="0" autoUpdateAnimBg="0"/>
      <p:bldP spid="58381"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AE667F8-D3B1-4731-854C-4BAEB3A71E2F}" type="slidenum">
              <a:rPr kumimoji="0" lang="zh-CN" altLang="en-US" sz="3300" smtClean="0"/>
              <a:pPr eaLnBrk="1" hangingPunct="1"/>
              <a:t>26</a:t>
            </a:fld>
            <a:endParaRPr kumimoji="0" lang="en-US" altLang="zh-CN" sz="3300" smtClean="0"/>
          </a:p>
        </p:txBody>
      </p:sp>
      <p:sp>
        <p:nvSpPr>
          <p:cNvPr id="25604" name="Text Box 4"/>
          <p:cNvSpPr txBox="1">
            <a:spLocks noChangeArrowheads="1"/>
          </p:cNvSpPr>
          <p:nvPr/>
        </p:nvSpPr>
        <p:spPr bwMode="auto">
          <a:xfrm>
            <a:off x="1778355" y="886235"/>
            <a:ext cx="62103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2. </a:t>
            </a:r>
            <a:r>
              <a:rPr lang="zh-CN" altLang="en-US" sz="4000" b="1" dirty="0">
                <a:latin typeface="宋体" pitchFamily="2" charset="-122"/>
              </a:rPr>
              <a:t>参数值的选用</a:t>
            </a:r>
            <a:r>
              <a:rPr lang="zh-CN" altLang="en-US" sz="4000" b="1" dirty="0"/>
              <a:t> </a:t>
            </a:r>
          </a:p>
        </p:txBody>
      </p:sp>
      <p:sp>
        <p:nvSpPr>
          <p:cNvPr id="25605" name="Text Box 5"/>
          <p:cNvSpPr txBox="1">
            <a:spLocks noChangeArrowheads="1"/>
          </p:cNvSpPr>
          <p:nvPr/>
        </p:nvSpPr>
        <p:spPr bwMode="auto">
          <a:xfrm>
            <a:off x="432840" y="3121645"/>
            <a:ext cx="14044613"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参数值的选用主要根据功能要求，其次考虑经济性和工艺的可能性。在满足功能要求的前提下，参数的允许值应尽可能选大些</a:t>
            </a:r>
            <a:r>
              <a:rPr lang="en-US" altLang="zh-CN" sz="4000" b="1" dirty="0"/>
              <a:t>【</a:t>
            </a:r>
            <a:r>
              <a:rPr lang="zh-CN" altLang="en-US" sz="4000" b="1" dirty="0"/>
              <a:t>除</a:t>
            </a:r>
            <a:r>
              <a:rPr lang="en-US" altLang="zh-CN" sz="4000" b="1" i="1" dirty="0" err="1"/>
              <a:t>Rmr</a:t>
            </a:r>
            <a:r>
              <a:rPr lang="en-US" altLang="zh-CN" sz="4000" b="1" dirty="0"/>
              <a:t>(</a:t>
            </a:r>
            <a:r>
              <a:rPr lang="en-US" altLang="zh-CN" sz="4000" b="1" i="1" dirty="0"/>
              <a:t>c</a:t>
            </a:r>
            <a:r>
              <a:rPr lang="en-US" altLang="zh-CN" sz="4000" b="1" dirty="0"/>
              <a:t>)</a:t>
            </a:r>
            <a:r>
              <a:rPr lang="zh-CN" altLang="en-US" sz="4000" b="1" dirty="0"/>
              <a:t>外</a:t>
            </a:r>
            <a:r>
              <a:rPr lang="en-US" altLang="zh-CN" sz="4000" b="1" dirty="0"/>
              <a:t>】</a:t>
            </a:r>
            <a:r>
              <a:rPr lang="zh-CN" altLang="en-US" sz="4000" b="1" dirty="0"/>
              <a:t> </a:t>
            </a:r>
          </a:p>
        </p:txBody>
      </p:sp>
      <p:sp>
        <p:nvSpPr>
          <p:cNvPr id="25607" name="Text Box 7"/>
          <p:cNvSpPr txBox="1">
            <a:spLocks noChangeArrowheads="1"/>
          </p:cNvSpPr>
          <p:nvPr/>
        </p:nvSpPr>
        <p:spPr bwMode="auto">
          <a:xfrm>
            <a:off x="452438" y="6013970"/>
            <a:ext cx="1423352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用类比法初步确定表面粗糙度轮廓后，再根据零件的实际情况做适当调整。选用时应注意符合以下原则</a:t>
            </a:r>
            <a:r>
              <a:rPr lang="en-US" altLang="zh-CN" sz="4000" b="1" dirty="0"/>
              <a:t>：</a:t>
            </a:r>
          </a:p>
        </p:txBody>
      </p:sp>
      <p:sp>
        <p:nvSpPr>
          <p:cNvPr id="25608" name="Text Box 8"/>
          <p:cNvSpPr txBox="1">
            <a:spLocks noChangeArrowheads="1"/>
          </p:cNvSpPr>
          <p:nvPr/>
        </p:nvSpPr>
        <p:spPr bwMode="auto">
          <a:xfrm>
            <a:off x="269875" y="7384685"/>
            <a:ext cx="1439862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（1）同一零件上，工作表面的幅度参数（高度参数）轮廓算术平均偏差</a:t>
            </a:r>
            <a:r>
              <a:rPr lang="en-US" altLang="zh-CN" sz="4000" b="1" i="1" dirty="0">
                <a:solidFill>
                  <a:srgbClr val="CC3300"/>
                </a:solidFill>
              </a:rPr>
              <a:t>Ra</a:t>
            </a:r>
            <a:r>
              <a:rPr lang="en-US" altLang="zh-CN" sz="4000" b="1" dirty="0"/>
              <a:t>(</a:t>
            </a:r>
            <a:r>
              <a:rPr lang="zh-CN" altLang="en-US" sz="4000" b="1" dirty="0"/>
              <a:t>或轮廓最大高度</a:t>
            </a:r>
            <a:r>
              <a:rPr lang="en-US" altLang="zh-CN" sz="4000" b="1" i="1" dirty="0" err="1">
                <a:solidFill>
                  <a:srgbClr val="CC3300"/>
                </a:solidFill>
              </a:rPr>
              <a:t>Rz</a:t>
            </a:r>
            <a:r>
              <a:rPr lang="en-US" altLang="zh-CN" sz="4000" b="1" dirty="0"/>
              <a:t>)</a:t>
            </a:r>
            <a:r>
              <a:rPr lang="zh-CN" altLang="en-US" sz="4000" b="1" dirty="0"/>
              <a:t>值</a:t>
            </a:r>
            <a:r>
              <a:rPr lang="zh-CN" altLang="en-US" sz="4000" b="1" dirty="0">
                <a:solidFill>
                  <a:srgbClr val="CC3300"/>
                </a:solidFill>
              </a:rPr>
              <a:t>小于</a:t>
            </a:r>
            <a:r>
              <a:rPr lang="zh-CN" altLang="en-US" sz="4000" b="1" dirty="0"/>
              <a:t>非工作表面；</a:t>
            </a:r>
          </a:p>
        </p:txBody>
      </p:sp>
      <p:sp>
        <p:nvSpPr>
          <p:cNvPr id="25610" name="Text Box 10"/>
          <p:cNvSpPr txBox="1">
            <a:spLocks noChangeArrowheads="1"/>
          </p:cNvSpPr>
          <p:nvPr/>
        </p:nvSpPr>
        <p:spPr bwMode="auto">
          <a:xfrm>
            <a:off x="612775" y="8843963"/>
            <a:ext cx="1422717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（2）摩擦表面的轮廓算术平均偏差</a:t>
            </a:r>
            <a:r>
              <a:rPr lang="en-US" altLang="zh-CN" sz="4000" b="1" i="1" dirty="0">
                <a:solidFill>
                  <a:srgbClr val="CC3300"/>
                </a:solidFill>
              </a:rPr>
              <a:t>Ra</a:t>
            </a:r>
            <a:r>
              <a:rPr lang="en-US" altLang="zh-CN" sz="4000" b="1" dirty="0"/>
              <a:t>(</a:t>
            </a:r>
            <a:r>
              <a:rPr lang="zh-CN" altLang="en-US" sz="4000" b="1" dirty="0"/>
              <a:t>或轮廓最大高度</a:t>
            </a:r>
            <a:r>
              <a:rPr lang="en-US" altLang="zh-CN" sz="4000" b="1" i="1" dirty="0" err="1">
                <a:solidFill>
                  <a:srgbClr val="CC3300"/>
                </a:solidFill>
              </a:rPr>
              <a:t>Rz</a:t>
            </a:r>
            <a:r>
              <a:rPr lang="en-US" altLang="zh-CN" sz="4000" b="1" dirty="0"/>
              <a:t>)</a:t>
            </a:r>
            <a:r>
              <a:rPr lang="zh-CN" altLang="en-US" sz="4000" b="1" dirty="0"/>
              <a:t>值</a:t>
            </a:r>
            <a:r>
              <a:rPr lang="zh-CN" altLang="en-US" sz="4000" b="1" dirty="0">
                <a:solidFill>
                  <a:srgbClr val="CC3300"/>
                </a:solidFill>
              </a:rPr>
              <a:t>小于</a:t>
            </a:r>
            <a:r>
              <a:rPr lang="zh-CN" altLang="en-US" sz="4000" b="1" dirty="0"/>
              <a:t>非摩擦表面；</a:t>
            </a:r>
          </a:p>
        </p:txBody>
      </p:sp>
      <p:sp>
        <p:nvSpPr>
          <p:cNvPr id="25619" name="Text Box 19"/>
          <p:cNvSpPr txBox="1">
            <a:spLocks noChangeArrowheads="1"/>
          </p:cNvSpPr>
          <p:nvPr/>
        </p:nvSpPr>
        <p:spPr bwMode="auto">
          <a:xfrm>
            <a:off x="1381125" y="5386515"/>
            <a:ext cx="135826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latin typeface="宋体" pitchFamily="2" charset="-122"/>
              </a:rPr>
              <a:t>参数值的选用</a:t>
            </a:r>
            <a:r>
              <a:rPr lang="zh-CN" altLang="en-US" sz="4000" b="1" dirty="0"/>
              <a:t> 方法一般根据经验统计资料</a:t>
            </a:r>
            <a:r>
              <a:rPr lang="en-US" altLang="zh-CN" sz="4000" b="1" dirty="0"/>
              <a:t>,</a:t>
            </a:r>
            <a:r>
              <a:rPr lang="zh-CN" altLang="en-US" sz="4000" b="1" dirty="0"/>
              <a:t>用类比法选用。</a:t>
            </a:r>
          </a:p>
        </p:txBody>
      </p:sp>
      <p:sp>
        <p:nvSpPr>
          <p:cNvPr id="25621" name="Text Box 21"/>
          <p:cNvSpPr txBox="1">
            <a:spLocks noChangeArrowheads="1"/>
          </p:cNvSpPr>
          <p:nvPr/>
        </p:nvSpPr>
        <p:spPr bwMode="auto">
          <a:xfrm>
            <a:off x="808557" y="1578595"/>
            <a:ext cx="13267206"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参数值首先应从</a:t>
            </a:r>
            <a:r>
              <a:rPr lang="en-US" altLang="zh-CN" sz="4000" b="1" dirty="0"/>
              <a:t>GB/T1031-2009</a:t>
            </a:r>
            <a:r>
              <a:rPr lang="zh-CN" altLang="en-US" sz="4000" b="1" dirty="0"/>
              <a:t>（表</a:t>
            </a:r>
            <a:r>
              <a:rPr lang="en-US" altLang="zh-CN" sz="4000" b="1" dirty="0"/>
              <a:t>5.1~5.5</a:t>
            </a:r>
            <a:r>
              <a:rPr lang="zh-CN" altLang="en-US" sz="4000" b="1" dirty="0"/>
              <a:t>）中选取基本系列，必要时也可选其补充系列。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left)">
                                      <p:cBhvr>
                                        <p:cTn id="7" dur="300"/>
                                        <p:tgtEl>
                                          <p:spTgt spid="256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21">
                                            <p:txEl>
                                              <p:pRg st="0" end="0"/>
                                            </p:txEl>
                                          </p:spTgt>
                                        </p:tgtEl>
                                        <p:attrNameLst>
                                          <p:attrName>style.visibility</p:attrName>
                                        </p:attrNameLst>
                                      </p:cBhvr>
                                      <p:to>
                                        <p:strVal val="visible"/>
                                      </p:to>
                                    </p:set>
                                    <p:animEffect transition="in" filter="wipe(left)">
                                      <p:cBhvr>
                                        <p:cTn id="12" dur="300"/>
                                        <p:tgtEl>
                                          <p:spTgt spid="2562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5605"/>
                                        </p:tgtEl>
                                        <p:attrNameLst>
                                          <p:attrName>style.visibility</p:attrName>
                                        </p:attrNameLst>
                                      </p:cBhvr>
                                      <p:to>
                                        <p:strVal val="visible"/>
                                      </p:to>
                                    </p:set>
                                    <p:animEffect transition="in" filter="wipe(left)">
                                      <p:cBhvr>
                                        <p:cTn id="17" dur="300"/>
                                        <p:tgtEl>
                                          <p:spTgt spid="256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5619">
                                            <p:txEl>
                                              <p:pRg st="0" end="0"/>
                                            </p:txEl>
                                          </p:spTgt>
                                        </p:tgtEl>
                                        <p:attrNameLst>
                                          <p:attrName>style.visibility</p:attrName>
                                        </p:attrNameLst>
                                      </p:cBhvr>
                                      <p:to>
                                        <p:strVal val="visible"/>
                                      </p:to>
                                    </p:set>
                                    <p:animEffect transition="in" filter="wipe(left)">
                                      <p:cBhvr>
                                        <p:cTn id="22" dur="300"/>
                                        <p:tgtEl>
                                          <p:spTgt spid="25619">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5607"/>
                                        </p:tgtEl>
                                        <p:attrNameLst>
                                          <p:attrName>style.visibility</p:attrName>
                                        </p:attrNameLst>
                                      </p:cBhvr>
                                      <p:to>
                                        <p:strVal val="visible"/>
                                      </p:to>
                                    </p:set>
                                    <p:animEffect transition="in" filter="wipe(left)">
                                      <p:cBhvr>
                                        <p:cTn id="27" dur="300"/>
                                        <p:tgtEl>
                                          <p:spTgt spid="2560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5608">
                                            <p:txEl>
                                              <p:pRg st="0" end="0"/>
                                            </p:txEl>
                                          </p:spTgt>
                                        </p:tgtEl>
                                        <p:attrNameLst>
                                          <p:attrName>style.visibility</p:attrName>
                                        </p:attrNameLst>
                                      </p:cBhvr>
                                      <p:to>
                                        <p:strVal val="visible"/>
                                      </p:to>
                                    </p:set>
                                    <p:animEffect transition="in" filter="wipe(left)">
                                      <p:cBhvr>
                                        <p:cTn id="32" dur="300"/>
                                        <p:tgtEl>
                                          <p:spTgt spid="25608">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5610">
                                            <p:txEl>
                                              <p:pRg st="0" end="0"/>
                                            </p:txEl>
                                          </p:spTgt>
                                        </p:tgtEl>
                                        <p:attrNameLst>
                                          <p:attrName>style.visibility</p:attrName>
                                        </p:attrNameLst>
                                      </p:cBhvr>
                                      <p:to>
                                        <p:strVal val="visible"/>
                                      </p:to>
                                    </p:set>
                                    <p:animEffect transition="in" filter="wipe(left)">
                                      <p:cBhvr>
                                        <p:cTn id="37" dur="300"/>
                                        <p:tgtEl>
                                          <p:spTgt spid="256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uild="p" autoUpdateAnimBg="0"/>
      <p:bldP spid="25605" grpId="0" autoUpdateAnimBg="0"/>
      <p:bldP spid="25607" grpId="0" autoUpdateAnimBg="0"/>
      <p:bldP spid="25608" grpId="0" build="p" autoUpdateAnimBg="0"/>
      <p:bldP spid="25610" grpId="0" build="p" autoUpdateAnimBg="0"/>
      <p:bldP spid="25619" grpId="0" build="p" autoUpdateAnimBg="0"/>
      <p:bldP spid="25621"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CBF221C-C6E9-4030-AB0C-4E0FF34CAF14}" type="slidenum">
              <a:rPr kumimoji="0" lang="zh-CN" altLang="en-US" sz="3300" smtClean="0"/>
              <a:pPr eaLnBrk="1" hangingPunct="1"/>
              <a:t>27</a:t>
            </a:fld>
            <a:endParaRPr kumimoji="0" lang="en-US" altLang="zh-CN" sz="3300" smtClean="0"/>
          </a:p>
        </p:txBody>
      </p:sp>
      <p:sp>
        <p:nvSpPr>
          <p:cNvPr id="116740" name="Text Box 4"/>
          <p:cNvSpPr txBox="1">
            <a:spLocks noChangeArrowheads="1"/>
          </p:cNvSpPr>
          <p:nvPr/>
        </p:nvSpPr>
        <p:spPr bwMode="auto">
          <a:xfrm>
            <a:off x="441325" y="2183643"/>
            <a:ext cx="14020800"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（4）配合性质要求高的配合表面（如间隙小的配合表面）、受重载荷作用的过盈配合表面轮廓算术平均偏差</a:t>
            </a:r>
            <a:r>
              <a:rPr lang="en-US" altLang="zh-CN" sz="4000" b="1" i="1">
                <a:solidFill>
                  <a:srgbClr val="CC3300"/>
                </a:solidFill>
              </a:rPr>
              <a:t>Ra</a:t>
            </a:r>
            <a:r>
              <a:rPr lang="en-US" altLang="zh-CN" sz="4000" b="1"/>
              <a:t>(</a:t>
            </a:r>
            <a:r>
              <a:rPr lang="zh-CN" altLang="en-US" sz="4000" b="1"/>
              <a:t>或轮廓最大高度</a:t>
            </a:r>
            <a:r>
              <a:rPr lang="en-US" altLang="zh-CN" sz="4000" b="1" i="1">
                <a:solidFill>
                  <a:srgbClr val="CC3300"/>
                </a:solidFill>
              </a:rPr>
              <a:t>Rz</a:t>
            </a:r>
            <a:r>
              <a:rPr lang="en-US" altLang="zh-CN" sz="4000" b="1">
                <a:solidFill>
                  <a:srgbClr val="CC3300"/>
                </a:solidFill>
              </a:rPr>
              <a:t>)</a:t>
            </a:r>
            <a:r>
              <a:rPr lang="zh-CN" altLang="en-US" sz="4000" b="1"/>
              <a:t>值都应较小；</a:t>
            </a:r>
          </a:p>
        </p:txBody>
      </p:sp>
      <p:sp>
        <p:nvSpPr>
          <p:cNvPr id="116742" name="Text Box 6"/>
          <p:cNvSpPr txBox="1">
            <a:spLocks noChangeArrowheads="1"/>
          </p:cNvSpPr>
          <p:nvPr/>
        </p:nvSpPr>
        <p:spPr bwMode="auto">
          <a:xfrm>
            <a:off x="441325" y="4355005"/>
            <a:ext cx="14363700"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a:t>
            </a:r>
            <a:r>
              <a:rPr lang="en-US" altLang="zh-CN" sz="4000" b="1"/>
              <a:t>5</a:t>
            </a:r>
            <a:r>
              <a:rPr lang="zh-CN" altLang="en-US" sz="4000" b="1"/>
              <a:t>）运动速度高、单位面积压力大，以及受交变应力作用的重要零件的圆角沟槽表面的轮廓算术平均偏差</a:t>
            </a:r>
            <a:r>
              <a:rPr lang="en-US" altLang="zh-CN" sz="4000" b="1" i="1">
                <a:solidFill>
                  <a:srgbClr val="CC3300"/>
                </a:solidFill>
              </a:rPr>
              <a:t>Ra</a:t>
            </a:r>
            <a:r>
              <a:rPr lang="en-US" altLang="zh-CN" sz="4000" b="1"/>
              <a:t>(</a:t>
            </a:r>
            <a:r>
              <a:rPr lang="zh-CN" altLang="en-US" sz="4000" b="1"/>
              <a:t>或轮廓最大高度</a:t>
            </a:r>
            <a:r>
              <a:rPr lang="en-US" altLang="zh-CN" sz="4000" b="1" i="1">
                <a:solidFill>
                  <a:srgbClr val="CC3300"/>
                </a:solidFill>
              </a:rPr>
              <a:t>Rz</a:t>
            </a:r>
            <a:r>
              <a:rPr lang="en-US" altLang="zh-CN" sz="4000" b="1">
                <a:solidFill>
                  <a:srgbClr val="CC3300"/>
                </a:solidFill>
              </a:rPr>
              <a:t>)</a:t>
            </a:r>
            <a:r>
              <a:rPr lang="zh-CN" altLang="en-US" sz="4000" b="1"/>
              <a:t>值都应较小；</a:t>
            </a:r>
          </a:p>
        </p:txBody>
      </p:sp>
      <p:sp>
        <p:nvSpPr>
          <p:cNvPr id="116743" name="Text Box 7"/>
          <p:cNvSpPr txBox="1">
            <a:spLocks noChangeArrowheads="1"/>
          </p:cNvSpPr>
          <p:nvPr/>
        </p:nvSpPr>
        <p:spPr bwMode="auto">
          <a:xfrm>
            <a:off x="393700" y="6527070"/>
            <a:ext cx="1423193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t>     （</a:t>
            </a:r>
            <a:r>
              <a:rPr lang="en-US" altLang="zh-CN" sz="4000" b="1" dirty="0"/>
              <a:t>6</a:t>
            </a:r>
            <a:r>
              <a:rPr lang="zh-CN" altLang="en-US" sz="4000" b="1" dirty="0"/>
              <a:t>） 在确定</a:t>
            </a:r>
            <a:r>
              <a:rPr lang="en-US" altLang="zh-CN" sz="4000" b="1" i="1" dirty="0">
                <a:solidFill>
                  <a:srgbClr val="FF3300"/>
                </a:solidFill>
              </a:rPr>
              <a:t>Ra</a:t>
            </a:r>
            <a:r>
              <a:rPr lang="en-US" altLang="zh-CN" sz="4000" b="1" dirty="0">
                <a:solidFill>
                  <a:srgbClr val="FF3300"/>
                </a:solidFill>
              </a:rPr>
              <a:t>(</a:t>
            </a:r>
            <a:r>
              <a:rPr lang="zh-CN" altLang="en-US" sz="4000" b="1" dirty="0">
                <a:solidFill>
                  <a:srgbClr val="FF3300"/>
                </a:solidFill>
              </a:rPr>
              <a:t>或</a:t>
            </a:r>
            <a:r>
              <a:rPr lang="en-US" altLang="zh-CN" sz="4000" b="1" i="1" dirty="0" err="1">
                <a:solidFill>
                  <a:srgbClr val="FF3300"/>
                </a:solidFill>
              </a:rPr>
              <a:t>Rz</a:t>
            </a:r>
            <a:r>
              <a:rPr lang="en-US" altLang="zh-CN" sz="4000" b="1" dirty="0">
                <a:solidFill>
                  <a:srgbClr val="FF3300"/>
                </a:solidFill>
              </a:rPr>
              <a:t>)</a:t>
            </a:r>
            <a:r>
              <a:rPr lang="zh-CN" altLang="en-US" sz="4000" b="1" dirty="0">
                <a:solidFill>
                  <a:srgbClr val="FF3300"/>
                </a:solidFill>
              </a:rPr>
              <a:t>值</a:t>
            </a:r>
            <a:r>
              <a:rPr lang="zh-CN" altLang="en-US" sz="4000" b="1" dirty="0"/>
              <a:t>时，应注意</a:t>
            </a:r>
            <a:r>
              <a:rPr lang="zh-CN" altLang="en-US" sz="4000" b="1" dirty="0">
                <a:solidFill>
                  <a:srgbClr val="FF3300"/>
                </a:solidFill>
              </a:rPr>
              <a:t>与尺寸公差</a:t>
            </a:r>
            <a:r>
              <a:rPr lang="zh-CN" altLang="en-US" sz="4000" b="1" dirty="0"/>
              <a:t>（</a:t>
            </a:r>
            <a:r>
              <a:rPr lang="en-US" altLang="zh-CN" sz="4000" b="1" i="1" dirty="0">
                <a:solidFill>
                  <a:srgbClr val="FF3300"/>
                </a:solidFill>
              </a:rPr>
              <a:t>T</a:t>
            </a:r>
            <a:r>
              <a:rPr lang="en-US" altLang="zh-CN" sz="4000" b="1" dirty="0"/>
              <a:t>）</a:t>
            </a:r>
            <a:r>
              <a:rPr lang="zh-CN" altLang="en-US" sz="4000" b="1" dirty="0">
                <a:solidFill>
                  <a:srgbClr val="FF3300"/>
                </a:solidFill>
              </a:rPr>
              <a:t>和几何公差</a:t>
            </a:r>
            <a:r>
              <a:rPr lang="zh-CN" altLang="en-US" sz="4000" b="1" dirty="0"/>
              <a:t>（</a:t>
            </a:r>
            <a:r>
              <a:rPr lang="en-US" altLang="zh-CN" sz="4000" b="1" i="1" dirty="0">
                <a:solidFill>
                  <a:srgbClr val="FF3300"/>
                </a:solidFill>
              </a:rPr>
              <a:t>t</a:t>
            </a:r>
            <a:r>
              <a:rPr lang="en-US" altLang="zh-CN" sz="4000" b="1" dirty="0"/>
              <a:t>）</a:t>
            </a:r>
            <a:r>
              <a:rPr lang="zh-CN" altLang="en-US" sz="4000" b="1" dirty="0"/>
              <a:t>的协调。</a:t>
            </a:r>
            <a:endParaRPr lang="zh-CN" altLang="en-US" sz="4000" b="1" dirty="0">
              <a:latin typeface="宋体" pitchFamily="2" charset="-122"/>
            </a:endParaRPr>
          </a:p>
        </p:txBody>
      </p:sp>
      <p:sp>
        <p:nvSpPr>
          <p:cNvPr id="116747" name="Rectangle 11"/>
          <p:cNvSpPr>
            <a:spLocks noChangeArrowheads="1"/>
          </p:cNvSpPr>
          <p:nvPr/>
        </p:nvSpPr>
        <p:spPr bwMode="auto">
          <a:xfrm>
            <a:off x="803275" y="7900988"/>
            <a:ext cx="13835063"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4000" b="1"/>
              <a:t>① 尺寸公差值越小，几何公差值、表面粗糙度轮廓的</a:t>
            </a:r>
            <a:r>
              <a:rPr lang="en-US" altLang="zh-CN" sz="4000" b="1" i="1"/>
              <a:t>Ra</a:t>
            </a:r>
            <a:r>
              <a:rPr lang="zh-CN" altLang="en-US" sz="4000" b="1"/>
              <a:t>、</a:t>
            </a:r>
            <a:r>
              <a:rPr lang="en-US" altLang="zh-CN" sz="4000" b="1" i="1"/>
              <a:t>Rz</a:t>
            </a:r>
          </a:p>
          <a:p>
            <a:pPr>
              <a:lnSpc>
                <a:spcPct val="120000"/>
              </a:lnSpc>
            </a:pPr>
            <a:r>
              <a:rPr lang="en-US" altLang="zh-CN" sz="4000" b="1" i="1"/>
              <a:t>     </a:t>
            </a:r>
            <a:r>
              <a:rPr lang="zh-CN" altLang="en-US" sz="4000" b="1"/>
              <a:t>值应越小。</a:t>
            </a:r>
          </a:p>
        </p:txBody>
      </p:sp>
      <p:sp>
        <p:nvSpPr>
          <p:cNvPr id="116748" name="Rectangle 12"/>
          <p:cNvSpPr>
            <a:spLocks noChangeArrowheads="1"/>
          </p:cNvSpPr>
          <p:nvPr/>
        </p:nvSpPr>
        <p:spPr bwMode="auto">
          <a:xfrm>
            <a:off x="260350" y="9244013"/>
            <a:ext cx="14120813"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4000" b="1">
                <a:latin typeface="宋体" pitchFamily="2" charset="-122"/>
              </a:rPr>
              <a:t>  ②</a:t>
            </a:r>
            <a:r>
              <a:rPr lang="zh-CN" altLang="en-US" sz="4000" b="1"/>
              <a:t> 同一公差等级时，轴的表面粗糙度轮廓的</a:t>
            </a:r>
            <a:r>
              <a:rPr lang="en-US" altLang="zh-CN" sz="4000" b="1" i="1"/>
              <a:t>Ra</a:t>
            </a:r>
            <a:r>
              <a:rPr lang="zh-CN" altLang="en-US" sz="4000" b="1"/>
              <a:t>、</a:t>
            </a:r>
            <a:r>
              <a:rPr lang="en-US" altLang="zh-CN" sz="4000" b="1" i="1"/>
              <a:t>Rz</a:t>
            </a:r>
            <a:r>
              <a:rPr lang="zh-CN" altLang="en-US" sz="4000" b="1"/>
              <a:t>值应比</a:t>
            </a:r>
          </a:p>
          <a:p>
            <a:pPr>
              <a:lnSpc>
                <a:spcPct val="120000"/>
              </a:lnSpc>
            </a:pPr>
            <a:r>
              <a:rPr lang="zh-CN" altLang="en-US" sz="4000" b="1"/>
              <a:t>          孔小。</a:t>
            </a:r>
          </a:p>
        </p:txBody>
      </p:sp>
      <p:sp>
        <p:nvSpPr>
          <p:cNvPr id="116750" name="Text Box 14"/>
          <p:cNvSpPr txBox="1">
            <a:spLocks noChangeArrowheads="1"/>
          </p:cNvSpPr>
          <p:nvPr/>
        </p:nvSpPr>
        <p:spPr bwMode="auto">
          <a:xfrm>
            <a:off x="539750" y="654880"/>
            <a:ext cx="144145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（3）一般情况过盈配合表面的轮廓算术平均偏差</a:t>
            </a:r>
            <a:r>
              <a:rPr lang="en-US" altLang="zh-CN" sz="4000" b="1" i="1" dirty="0">
                <a:solidFill>
                  <a:srgbClr val="CC3300"/>
                </a:solidFill>
              </a:rPr>
              <a:t>Ra</a:t>
            </a:r>
            <a:r>
              <a:rPr lang="en-US" altLang="zh-CN" sz="4000" b="1" dirty="0"/>
              <a:t>（</a:t>
            </a:r>
            <a:r>
              <a:rPr lang="zh-CN" altLang="en-US" sz="4000" b="1" dirty="0"/>
              <a:t>或轮廓最大高度</a:t>
            </a:r>
            <a:r>
              <a:rPr lang="en-US" altLang="zh-CN" sz="4000" b="1" i="1" dirty="0" err="1">
                <a:solidFill>
                  <a:srgbClr val="CC3300"/>
                </a:solidFill>
              </a:rPr>
              <a:t>Rz</a:t>
            </a:r>
            <a:r>
              <a:rPr lang="en-US" altLang="zh-CN" sz="4000" b="1" dirty="0"/>
              <a:t>）</a:t>
            </a:r>
            <a:r>
              <a:rPr lang="zh-CN" altLang="en-US" sz="4000" b="1" dirty="0"/>
              <a:t>值小于间隙配合的表面；</a:t>
            </a:r>
            <a:endParaRPr lang="zh-CN" altLang="en-US" sz="4000" b="1" i="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6750"/>
                                        </p:tgtEl>
                                        <p:attrNameLst>
                                          <p:attrName>style.visibility</p:attrName>
                                        </p:attrNameLst>
                                      </p:cBhvr>
                                      <p:to>
                                        <p:strVal val="visible"/>
                                      </p:to>
                                    </p:set>
                                    <p:animEffect transition="in" filter="wipe(left)">
                                      <p:cBhvr>
                                        <p:cTn id="7" dur="300"/>
                                        <p:tgtEl>
                                          <p:spTgt spid="1167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6740">
                                            <p:txEl>
                                              <p:pRg st="0" end="0"/>
                                            </p:txEl>
                                          </p:spTgt>
                                        </p:tgtEl>
                                        <p:attrNameLst>
                                          <p:attrName>style.visibility</p:attrName>
                                        </p:attrNameLst>
                                      </p:cBhvr>
                                      <p:to>
                                        <p:strVal val="visible"/>
                                      </p:to>
                                    </p:set>
                                    <p:animEffect transition="in" filter="wipe(left)">
                                      <p:cBhvr>
                                        <p:cTn id="12" dur="300"/>
                                        <p:tgtEl>
                                          <p:spTgt spid="11674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6742">
                                            <p:txEl>
                                              <p:pRg st="0" end="0"/>
                                            </p:txEl>
                                          </p:spTgt>
                                        </p:tgtEl>
                                        <p:attrNameLst>
                                          <p:attrName>style.visibility</p:attrName>
                                        </p:attrNameLst>
                                      </p:cBhvr>
                                      <p:to>
                                        <p:strVal val="visible"/>
                                      </p:to>
                                    </p:set>
                                    <p:animEffect transition="in" filter="wipe(left)">
                                      <p:cBhvr>
                                        <p:cTn id="17" dur="300"/>
                                        <p:tgtEl>
                                          <p:spTgt spid="11674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6743">
                                            <p:txEl>
                                              <p:pRg st="0" end="0"/>
                                            </p:txEl>
                                          </p:spTgt>
                                        </p:tgtEl>
                                        <p:attrNameLst>
                                          <p:attrName>style.visibility</p:attrName>
                                        </p:attrNameLst>
                                      </p:cBhvr>
                                      <p:to>
                                        <p:strVal val="visible"/>
                                      </p:to>
                                    </p:set>
                                    <p:animEffect transition="in" filter="wipe(left)">
                                      <p:cBhvr>
                                        <p:cTn id="22" dur="300"/>
                                        <p:tgtEl>
                                          <p:spTgt spid="116743">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6747"/>
                                        </p:tgtEl>
                                        <p:attrNameLst>
                                          <p:attrName>style.visibility</p:attrName>
                                        </p:attrNameLst>
                                      </p:cBhvr>
                                      <p:to>
                                        <p:strVal val="visible"/>
                                      </p:to>
                                    </p:set>
                                    <p:animEffect transition="in" filter="wipe(left)">
                                      <p:cBhvr>
                                        <p:cTn id="27" dur="2000"/>
                                        <p:tgtEl>
                                          <p:spTgt spid="1167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6748"/>
                                        </p:tgtEl>
                                        <p:attrNameLst>
                                          <p:attrName>style.visibility</p:attrName>
                                        </p:attrNameLst>
                                      </p:cBhvr>
                                      <p:to>
                                        <p:strVal val="visible"/>
                                      </p:to>
                                    </p:set>
                                    <p:animEffect transition="in" filter="wipe(left)">
                                      <p:cBhvr>
                                        <p:cTn id="32" dur="2000"/>
                                        <p:tgtEl>
                                          <p:spTgt spid="116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build="p" autoUpdateAnimBg="0"/>
      <p:bldP spid="116742" grpId="0" build="p" autoUpdateAnimBg="0"/>
      <p:bldP spid="116743" grpId="0" build="p" autoUpdateAnimBg="0"/>
      <p:bldP spid="116747" grpId="0"/>
      <p:bldP spid="116748" grpId="0"/>
      <p:bldP spid="11675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8D76801-C51A-4F4C-82FA-920A4A75B9E9}" type="slidenum">
              <a:rPr kumimoji="0" lang="zh-CN" altLang="en-US" sz="3300" smtClean="0"/>
              <a:pPr eaLnBrk="1" hangingPunct="1"/>
              <a:t>28</a:t>
            </a:fld>
            <a:endParaRPr kumimoji="0" lang="en-US" altLang="zh-CN" sz="3300" smtClean="0"/>
          </a:p>
        </p:txBody>
      </p:sp>
      <p:sp>
        <p:nvSpPr>
          <p:cNvPr id="33796" name="Text Box 4"/>
          <p:cNvSpPr txBox="1">
            <a:spLocks noChangeArrowheads="1"/>
          </p:cNvSpPr>
          <p:nvPr/>
        </p:nvSpPr>
        <p:spPr bwMode="auto">
          <a:xfrm>
            <a:off x="365125" y="6045200"/>
            <a:ext cx="14066838"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4000" b="1"/>
              <a:t>     （</a:t>
            </a:r>
            <a:r>
              <a:rPr lang="en-US" altLang="zh-CN" sz="4000" b="1"/>
              <a:t>7</a:t>
            </a:r>
            <a:r>
              <a:rPr lang="zh-CN" altLang="en-US" sz="4000" b="1"/>
              <a:t>）要求防腐蚀、密封性能好或要求外表美观的零件的表面粗糙度轮廓数值应较小。</a:t>
            </a:r>
            <a:endParaRPr lang="en-US" altLang="zh-CN" sz="4000" b="1"/>
          </a:p>
        </p:txBody>
      </p:sp>
      <p:sp>
        <p:nvSpPr>
          <p:cNvPr id="33797" name="Text Box 5"/>
          <p:cNvSpPr txBox="1">
            <a:spLocks noChangeArrowheads="1"/>
          </p:cNvSpPr>
          <p:nvPr/>
        </p:nvSpPr>
        <p:spPr bwMode="auto">
          <a:xfrm>
            <a:off x="450850" y="7548563"/>
            <a:ext cx="14009688" cy="252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4000" b="1"/>
              <a:t>    （</a:t>
            </a:r>
            <a:r>
              <a:rPr lang="en-US" altLang="zh-CN" sz="4000" b="1"/>
              <a:t>8</a:t>
            </a:r>
            <a:r>
              <a:rPr lang="zh-CN" altLang="en-US" sz="4000" b="1"/>
              <a:t>）凡是有关标准对表面粗糙度轮廓要求已有规定（如与滚动轴承配合的轴颈和外壳孔的表面），则应按该标准规定的表面粗糙度轮廓数值选用。</a:t>
            </a:r>
          </a:p>
        </p:txBody>
      </p:sp>
      <p:sp>
        <p:nvSpPr>
          <p:cNvPr id="33798" name="Text Box 6"/>
          <p:cNvSpPr txBox="1">
            <a:spLocks noChangeArrowheads="1"/>
          </p:cNvSpPr>
          <p:nvPr/>
        </p:nvSpPr>
        <p:spPr bwMode="auto">
          <a:xfrm>
            <a:off x="1687513" y="9728200"/>
            <a:ext cx="12080875"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60000"/>
              </a:lnSpc>
            </a:pPr>
            <a:r>
              <a:rPr lang="zh-CN" altLang="en-US" sz="4000" b="1">
                <a:solidFill>
                  <a:srgbClr val="FF3300"/>
                </a:solidFill>
                <a:latin typeface="宋体" pitchFamily="2" charset="-122"/>
              </a:rPr>
              <a:t>选用时可参考表</a:t>
            </a:r>
            <a:r>
              <a:rPr lang="zh-CN" altLang="en-US" sz="4000" b="1">
                <a:solidFill>
                  <a:srgbClr val="FF3300"/>
                </a:solidFill>
              </a:rPr>
              <a:t>5.6～5.8。</a:t>
            </a:r>
          </a:p>
        </p:txBody>
      </p:sp>
      <p:sp>
        <p:nvSpPr>
          <p:cNvPr id="33803" name="Text Box 11"/>
          <p:cNvSpPr txBox="1">
            <a:spLocks noChangeArrowheads="1"/>
          </p:cNvSpPr>
          <p:nvPr/>
        </p:nvSpPr>
        <p:spPr bwMode="auto">
          <a:xfrm>
            <a:off x="1295400" y="3232150"/>
            <a:ext cx="13485813"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4000" b="1" i="1"/>
              <a:t>t </a:t>
            </a:r>
            <a:r>
              <a:rPr lang="en-US" altLang="zh-CN" sz="4000" b="1"/>
              <a:t>≈ 0.6</a:t>
            </a:r>
            <a:r>
              <a:rPr lang="en-US" altLang="zh-CN" sz="4000" b="1" i="1"/>
              <a:t>T  </a:t>
            </a:r>
            <a:r>
              <a:rPr lang="zh-CN" altLang="en-US" sz="4000" b="1"/>
              <a:t>时</a:t>
            </a:r>
            <a:r>
              <a:rPr lang="zh-CN" altLang="en-US" sz="4000" b="1" i="1"/>
              <a:t>，</a:t>
            </a:r>
            <a:r>
              <a:rPr lang="zh-CN" altLang="en-US" sz="4000" b="1"/>
              <a:t>    </a:t>
            </a:r>
            <a:r>
              <a:rPr lang="en-US" altLang="zh-CN" sz="4000" b="1" i="1"/>
              <a:t>Ra≤ </a:t>
            </a:r>
            <a:r>
              <a:rPr lang="en-US" altLang="zh-CN" sz="4000" b="1"/>
              <a:t>0.05</a:t>
            </a:r>
            <a:r>
              <a:rPr lang="en-US" altLang="zh-CN" sz="4000" b="1" i="1"/>
              <a:t>T  </a:t>
            </a:r>
            <a:r>
              <a:rPr lang="en-US" altLang="zh-CN" sz="4000" b="1"/>
              <a:t> ，    </a:t>
            </a:r>
            <a:r>
              <a:rPr lang="en-US" altLang="zh-CN" sz="4000" b="1" i="1"/>
              <a:t>Rz </a:t>
            </a:r>
            <a:r>
              <a:rPr lang="en-US" altLang="zh-CN" sz="4000" b="1"/>
              <a:t>≤0.2</a:t>
            </a:r>
            <a:r>
              <a:rPr lang="en-US" altLang="zh-CN" sz="4000" b="1" i="1"/>
              <a:t>T</a:t>
            </a:r>
          </a:p>
        </p:txBody>
      </p:sp>
      <p:sp>
        <p:nvSpPr>
          <p:cNvPr id="33804" name="Text Box 12"/>
          <p:cNvSpPr txBox="1">
            <a:spLocks noChangeArrowheads="1"/>
          </p:cNvSpPr>
          <p:nvPr/>
        </p:nvSpPr>
        <p:spPr bwMode="auto">
          <a:xfrm>
            <a:off x="1295400" y="3978275"/>
            <a:ext cx="13327063"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4000" b="1" i="1"/>
              <a:t>t </a:t>
            </a:r>
            <a:r>
              <a:rPr lang="en-US" altLang="zh-CN" sz="4000" b="1"/>
              <a:t>≈ 0.4</a:t>
            </a:r>
            <a:r>
              <a:rPr lang="en-US" altLang="zh-CN" sz="4000" b="1" i="1"/>
              <a:t>T  </a:t>
            </a:r>
            <a:r>
              <a:rPr lang="zh-CN" altLang="en-US" sz="4000" b="1"/>
              <a:t>时</a:t>
            </a:r>
            <a:r>
              <a:rPr lang="zh-CN" altLang="en-US" sz="4000" b="1" i="1"/>
              <a:t>，</a:t>
            </a:r>
            <a:r>
              <a:rPr lang="zh-CN" altLang="en-US" sz="4000" b="1"/>
              <a:t>    </a:t>
            </a:r>
            <a:r>
              <a:rPr lang="en-US" altLang="zh-CN" sz="4000" b="1" i="1"/>
              <a:t>Ra≤ </a:t>
            </a:r>
            <a:r>
              <a:rPr lang="en-US" altLang="zh-CN" sz="4000" b="1"/>
              <a:t>0.025</a:t>
            </a:r>
            <a:r>
              <a:rPr lang="en-US" altLang="zh-CN" sz="4000" b="1" i="1"/>
              <a:t>T</a:t>
            </a:r>
            <a:r>
              <a:rPr lang="en-US" altLang="zh-CN" sz="4000" b="1"/>
              <a:t> ，    </a:t>
            </a:r>
            <a:r>
              <a:rPr lang="en-US" altLang="zh-CN" sz="4000" b="1" i="1"/>
              <a:t>Rz≤</a:t>
            </a:r>
            <a:r>
              <a:rPr lang="en-US" altLang="zh-CN" sz="4000" b="1"/>
              <a:t>0.1</a:t>
            </a:r>
            <a:r>
              <a:rPr lang="en-US" altLang="zh-CN" sz="4000" b="1" i="1"/>
              <a:t>T</a:t>
            </a:r>
            <a:endParaRPr lang="zh-CN" altLang="en-US" sz="4000" b="1"/>
          </a:p>
        </p:txBody>
      </p:sp>
      <p:sp>
        <p:nvSpPr>
          <p:cNvPr id="33805" name="Text Box 13"/>
          <p:cNvSpPr txBox="1">
            <a:spLocks noChangeArrowheads="1"/>
          </p:cNvSpPr>
          <p:nvPr/>
        </p:nvSpPr>
        <p:spPr bwMode="auto">
          <a:xfrm>
            <a:off x="1295400" y="4752975"/>
            <a:ext cx="130635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b="1" i="1"/>
              <a:t>t </a:t>
            </a:r>
            <a:r>
              <a:rPr lang="en-US" altLang="zh-CN" sz="4000" b="1"/>
              <a:t>≈ 0.25</a:t>
            </a:r>
            <a:r>
              <a:rPr lang="en-US" altLang="zh-CN" sz="4000" b="1" i="1"/>
              <a:t>T  </a:t>
            </a:r>
            <a:r>
              <a:rPr lang="zh-CN" altLang="en-US" sz="4000" b="1"/>
              <a:t>时</a:t>
            </a:r>
            <a:r>
              <a:rPr lang="zh-CN" altLang="en-US" sz="4000" b="1" i="1"/>
              <a:t>，</a:t>
            </a:r>
            <a:r>
              <a:rPr lang="zh-CN" altLang="en-US" sz="4000" b="1"/>
              <a:t>   </a:t>
            </a:r>
            <a:r>
              <a:rPr lang="en-US" altLang="zh-CN" sz="4000" b="1" i="1"/>
              <a:t>Ra≤ </a:t>
            </a:r>
            <a:r>
              <a:rPr lang="en-US" altLang="zh-CN" sz="4000" b="1"/>
              <a:t>0.012</a:t>
            </a:r>
            <a:r>
              <a:rPr lang="en-US" altLang="zh-CN" sz="4000" b="1" i="1"/>
              <a:t>T</a:t>
            </a:r>
            <a:r>
              <a:rPr lang="en-US" altLang="zh-CN" sz="4000" b="1"/>
              <a:t> ，   </a:t>
            </a:r>
            <a:r>
              <a:rPr lang="en-US" altLang="zh-CN" sz="4000" b="1" i="1"/>
              <a:t>Rz≤</a:t>
            </a:r>
            <a:r>
              <a:rPr lang="en-US" altLang="zh-CN" sz="4000" b="1"/>
              <a:t>0.05</a:t>
            </a:r>
            <a:r>
              <a:rPr lang="en-US" altLang="zh-CN" sz="4000" b="1" i="1"/>
              <a:t>T</a:t>
            </a:r>
            <a:endParaRPr lang="zh-CN" altLang="en-US" sz="4000" b="1"/>
          </a:p>
        </p:txBody>
      </p:sp>
      <p:sp>
        <p:nvSpPr>
          <p:cNvPr id="33806" name="Text Box 14"/>
          <p:cNvSpPr txBox="1">
            <a:spLocks noChangeArrowheads="1"/>
          </p:cNvSpPr>
          <p:nvPr/>
        </p:nvSpPr>
        <p:spPr bwMode="auto">
          <a:xfrm>
            <a:off x="431800" y="1824193"/>
            <a:ext cx="1348581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4000" b="1" i="1"/>
              <a:t>        </a:t>
            </a:r>
            <a:r>
              <a:rPr lang="zh-CN" altLang="en-US" sz="4000" b="1"/>
              <a:t>在协调尺寸公差</a:t>
            </a:r>
            <a:r>
              <a:rPr lang="en-US" altLang="zh-CN" sz="4000" b="1" i="1"/>
              <a:t>T</a:t>
            </a:r>
            <a:r>
              <a:rPr lang="zh-CN" altLang="en-US" sz="4000" b="1"/>
              <a:t>、几何公差</a:t>
            </a:r>
            <a:r>
              <a:rPr lang="en-US" altLang="zh-CN" sz="4000" b="1" i="1"/>
              <a:t>t</a:t>
            </a:r>
            <a:r>
              <a:rPr lang="zh-CN" altLang="en-US" sz="4000" b="1"/>
              <a:t>和表面粗糙度轮廓时，下列关系式供参考：</a:t>
            </a:r>
          </a:p>
        </p:txBody>
      </p:sp>
      <p:sp>
        <p:nvSpPr>
          <p:cNvPr id="33807" name="Rectangle 15"/>
          <p:cNvSpPr>
            <a:spLocks noChangeArrowheads="1"/>
          </p:cNvSpPr>
          <p:nvPr/>
        </p:nvSpPr>
        <p:spPr bwMode="auto">
          <a:xfrm>
            <a:off x="501650" y="390680"/>
            <a:ext cx="14120813"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4000" b="1">
                <a:latin typeface="宋体" pitchFamily="2" charset="-122"/>
              </a:rPr>
              <a:t>  ③</a:t>
            </a:r>
            <a:r>
              <a:rPr lang="zh-CN" altLang="en-US" sz="4000" b="1"/>
              <a:t> 对同一公差等级的不同尺寸的孔或轴，尺寸小的孔或轴的</a:t>
            </a:r>
          </a:p>
          <a:p>
            <a:pPr>
              <a:lnSpc>
                <a:spcPct val="120000"/>
              </a:lnSpc>
            </a:pPr>
            <a:r>
              <a:rPr lang="zh-CN" altLang="en-US" sz="4000" b="1"/>
              <a:t>         表面粗糙度轮廓的</a:t>
            </a:r>
            <a:r>
              <a:rPr lang="en-US" altLang="zh-CN" sz="4000" b="1" i="1"/>
              <a:t>Ra</a:t>
            </a:r>
            <a:r>
              <a:rPr lang="zh-CN" altLang="en-US" sz="4000" b="1"/>
              <a:t>、</a:t>
            </a:r>
            <a:r>
              <a:rPr lang="en-US" altLang="zh-CN" sz="4000" b="1" i="1"/>
              <a:t>Rz</a:t>
            </a:r>
            <a:r>
              <a:rPr lang="zh-CN" altLang="en-US" sz="4000" b="1"/>
              <a:t>值比大尺寸小一些。</a:t>
            </a:r>
          </a:p>
        </p:txBody>
      </p:sp>
      <p:sp>
        <p:nvSpPr>
          <p:cNvPr id="11" name="Text Box 13"/>
          <p:cNvSpPr txBox="1">
            <a:spLocks noChangeArrowheads="1"/>
          </p:cNvSpPr>
          <p:nvPr/>
        </p:nvSpPr>
        <p:spPr bwMode="auto">
          <a:xfrm>
            <a:off x="1339850" y="5408613"/>
            <a:ext cx="130635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b="1" i="1"/>
              <a:t>t </a:t>
            </a:r>
            <a:r>
              <a:rPr lang="en-US" altLang="zh-CN" sz="4000" b="1"/>
              <a:t>&lt; 0.25</a:t>
            </a:r>
            <a:r>
              <a:rPr lang="en-US" altLang="zh-CN" sz="4000" b="1" i="1"/>
              <a:t>T  </a:t>
            </a:r>
            <a:r>
              <a:rPr lang="zh-CN" altLang="en-US" sz="4000" b="1"/>
              <a:t>时</a:t>
            </a:r>
            <a:r>
              <a:rPr lang="zh-CN" altLang="en-US" sz="4000" b="1" i="1"/>
              <a:t>，</a:t>
            </a:r>
            <a:r>
              <a:rPr lang="zh-CN" altLang="en-US" sz="4000" b="1"/>
              <a:t>  </a:t>
            </a:r>
            <a:r>
              <a:rPr lang="en-US" altLang="zh-CN" sz="4000" b="1" i="1"/>
              <a:t>Ra≤ </a:t>
            </a:r>
            <a:r>
              <a:rPr lang="en-US" altLang="zh-CN" sz="4000" b="1"/>
              <a:t>0.15</a:t>
            </a:r>
            <a:r>
              <a:rPr lang="en-US" altLang="zh-CN" sz="4000" b="1" i="1"/>
              <a:t>t </a:t>
            </a:r>
            <a:r>
              <a:rPr lang="en-US" altLang="zh-CN" sz="4000" b="1"/>
              <a:t>，       </a:t>
            </a:r>
            <a:r>
              <a:rPr lang="en-US" altLang="zh-CN" sz="4000" b="1" i="1"/>
              <a:t>Rz≤</a:t>
            </a:r>
            <a:r>
              <a:rPr lang="en-US" altLang="zh-CN" sz="4000" b="1"/>
              <a:t>0.6</a:t>
            </a:r>
            <a:r>
              <a:rPr lang="en-US" altLang="zh-CN" sz="4000" b="1" i="1"/>
              <a:t>t</a:t>
            </a:r>
            <a:endParaRPr lang="zh-CN" altLang="en-US" sz="4000" b="1" i="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807"/>
                                        </p:tgtEl>
                                        <p:attrNameLst>
                                          <p:attrName>style.visibility</p:attrName>
                                        </p:attrNameLst>
                                      </p:cBhvr>
                                      <p:to>
                                        <p:strVal val="visible"/>
                                      </p:to>
                                    </p:set>
                                    <p:animEffect transition="in" filter="wipe(left)">
                                      <p:cBhvr>
                                        <p:cTn id="7" dur="2000"/>
                                        <p:tgtEl>
                                          <p:spTgt spid="338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3806">
                                            <p:txEl>
                                              <p:pRg st="0" end="0"/>
                                            </p:txEl>
                                          </p:spTgt>
                                        </p:tgtEl>
                                        <p:attrNameLst>
                                          <p:attrName>style.visibility</p:attrName>
                                        </p:attrNameLst>
                                      </p:cBhvr>
                                      <p:to>
                                        <p:strVal val="visible"/>
                                      </p:to>
                                    </p:set>
                                    <p:animEffect transition="in" filter="wipe(left)">
                                      <p:cBhvr>
                                        <p:cTn id="12" dur="300"/>
                                        <p:tgtEl>
                                          <p:spTgt spid="3380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3803">
                                            <p:txEl>
                                              <p:pRg st="0" end="0"/>
                                            </p:txEl>
                                          </p:spTgt>
                                        </p:tgtEl>
                                        <p:attrNameLst>
                                          <p:attrName>style.visibility</p:attrName>
                                        </p:attrNameLst>
                                      </p:cBhvr>
                                      <p:to>
                                        <p:strVal val="visible"/>
                                      </p:to>
                                    </p:set>
                                    <p:animEffect transition="in" filter="wipe(left)">
                                      <p:cBhvr>
                                        <p:cTn id="17" dur="300"/>
                                        <p:tgtEl>
                                          <p:spTgt spid="3380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3804"/>
                                        </p:tgtEl>
                                        <p:attrNameLst>
                                          <p:attrName>style.visibility</p:attrName>
                                        </p:attrNameLst>
                                      </p:cBhvr>
                                      <p:to>
                                        <p:strVal val="visible"/>
                                      </p:to>
                                    </p:set>
                                    <p:animEffect transition="in" filter="wipe(left)">
                                      <p:cBhvr>
                                        <p:cTn id="22" dur="300"/>
                                        <p:tgtEl>
                                          <p:spTgt spid="338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33805"/>
                                        </p:tgtEl>
                                        <p:attrNameLst>
                                          <p:attrName>style.visibility</p:attrName>
                                        </p:attrNameLst>
                                      </p:cBhvr>
                                      <p:to>
                                        <p:strVal val="visible"/>
                                      </p:to>
                                    </p:set>
                                    <p:animEffect transition="in" filter="wipe(left)">
                                      <p:cBhvr>
                                        <p:cTn id="27" dur="300"/>
                                        <p:tgtEl>
                                          <p:spTgt spid="3380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
                                        </p:tgtEl>
                                        <p:attrNameLst>
                                          <p:attrName>style.visibility</p:attrName>
                                        </p:attrNameLst>
                                      </p:cBhvr>
                                      <p:to>
                                        <p:strVal val="visible"/>
                                      </p:to>
                                    </p:set>
                                    <p:animEffect transition="in" filter="wipe(left)">
                                      <p:cBhvr>
                                        <p:cTn id="32" dur="300"/>
                                        <p:tgtEl>
                                          <p:spTgt spid="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33796"/>
                                        </p:tgtEl>
                                        <p:attrNameLst>
                                          <p:attrName>style.visibility</p:attrName>
                                        </p:attrNameLst>
                                      </p:cBhvr>
                                      <p:to>
                                        <p:strVal val="visible"/>
                                      </p:to>
                                    </p:set>
                                    <p:animEffect transition="in" filter="wipe(left)">
                                      <p:cBhvr>
                                        <p:cTn id="37" dur="300"/>
                                        <p:tgtEl>
                                          <p:spTgt spid="3379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33797"/>
                                        </p:tgtEl>
                                        <p:attrNameLst>
                                          <p:attrName>style.visibility</p:attrName>
                                        </p:attrNameLst>
                                      </p:cBhvr>
                                      <p:to>
                                        <p:strVal val="visible"/>
                                      </p:to>
                                    </p:set>
                                    <p:animEffect transition="in" filter="wipe(left)">
                                      <p:cBhvr>
                                        <p:cTn id="42" dur="300"/>
                                        <p:tgtEl>
                                          <p:spTgt spid="3379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33798"/>
                                        </p:tgtEl>
                                        <p:attrNameLst>
                                          <p:attrName>style.visibility</p:attrName>
                                        </p:attrNameLst>
                                      </p:cBhvr>
                                      <p:to>
                                        <p:strVal val="visible"/>
                                      </p:to>
                                    </p:set>
                                    <p:animEffect transition="in" filter="wipe(left)">
                                      <p:cBhvr>
                                        <p:cTn id="47" dur="3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P spid="33797" grpId="0" autoUpdateAnimBg="0"/>
      <p:bldP spid="33798" grpId="0" autoUpdateAnimBg="0"/>
      <p:bldP spid="33803" grpId="0" build="p" autoUpdateAnimBg="0"/>
      <p:bldP spid="33804" grpId="0" autoUpdateAnimBg="0"/>
      <p:bldP spid="33805" grpId="0" autoUpdateAnimBg="0"/>
      <p:bldP spid="33806" grpId="0" build="p" autoUpdateAnimBg="0"/>
      <p:bldP spid="33807" grpId="0"/>
      <p:bldP spid="11"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5D3EB37-2C54-428A-8B7E-E5F813FACCB3}" type="slidenum">
              <a:rPr kumimoji="0" lang="zh-CN" altLang="en-US" sz="3300" smtClean="0"/>
              <a:pPr eaLnBrk="1" hangingPunct="1"/>
              <a:t>29</a:t>
            </a:fld>
            <a:endParaRPr kumimoji="0" lang="en-US" altLang="zh-CN" sz="3300" smtClean="0"/>
          </a:p>
        </p:txBody>
      </p:sp>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1250" y="95250"/>
            <a:ext cx="12573000" cy="11149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additive="base">
                                        <p:cTn id="7" dur="2250" fill="hold"/>
                                        <p:tgtEl>
                                          <p:spTgt spid="17412"/>
                                        </p:tgtEl>
                                        <p:attrNameLst>
                                          <p:attrName>ppt_x</p:attrName>
                                        </p:attrNameLst>
                                      </p:cBhvr>
                                      <p:tavLst>
                                        <p:tav tm="0">
                                          <p:val>
                                            <p:strVal val="0-#ppt_w/2"/>
                                          </p:val>
                                        </p:tav>
                                        <p:tav tm="100000">
                                          <p:val>
                                            <p:strVal val="#ppt_x"/>
                                          </p:val>
                                        </p:tav>
                                      </p:tavLst>
                                    </p:anim>
                                    <p:anim calcmode="lin" valueType="num">
                                      <p:cBhvr additive="base">
                                        <p:cTn id="8" dur="2250" fill="hold"/>
                                        <p:tgtEl>
                                          <p:spTgt spid="17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xfrm>
            <a:off x="11636375" y="252413"/>
            <a:ext cx="3175000" cy="762000"/>
          </a:xfrm>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1DB763C-D448-4E9C-B673-AD13BCF957BA}" type="slidenum">
              <a:rPr kumimoji="0" lang="zh-CN" altLang="en-US" sz="3300" smtClean="0"/>
              <a:pPr eaLnBrk="1" hangingPunct="1"/>
              <a:t>3</a:t>
            </a:fld>
            <a:endParaRPr kumimoji="0" lang="en-US" altLang="zh-CN" sz="3300" smtClean="0"/>
          </a:p>
        </p:txBody>
      </p:sp>
      <p:sp>
        <p:nvSpPr>
          <p:cNvPr id="5" name="Text Box 2"/>
          <p:cNvSpPr txBox="1">
            <a:spLocks noChangeArrowheads="1"/>
          </p:cNvSpPr>
          <p:nvPr/>
        </p:nvSpPr>
        <p:spPr bwMode="auto">
          <a:xfrm>
            <a:off x="1528763" y="547075"/>
            <a:ext cx="9217025" cy="64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spcBef>
                <a:spcPct val="50000"/>
              </a:spcBef>
            </a:pPr>
            <a:r>
              <a:rPr lang="zh-CN" altLang="en-US" sz="3200" b="1" dirty="0">
                <a:latin typeface="宋体" pitchFamily="2" charset="-122"/>
              </a:rPr>
              <a:t>第5章 表面粗糙度设计与检测</a:t>
            </a:r>
            <a:r>
              <a:rPr lang="zh-CN" altLang="en-US" sz="3200" dirty="0"/>
              <a:t> </a:t>
            </a:r>
          </a:p>
        </p:txBody>
      </p:sp>
      <p:sp>
        <p:nvSpPr>
          <p:cNvPr id="6" name="Text Box 3"/>
          <p:cNvSpPr txBox="1">
            <a:spLocks noChangeArrowheads="1"/>
          </p:cNvSpPr>
          <p:nvPr/>
        </p:nvSpPr>
        <p:spPr bwMode="auto">
          <a:xfrm>
            <a:off x="4224338" y="1493772"/>
            <a:ext cx="52355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dirty="0">
                <a:latin typeface="宋体" pitchFamily="2" charset="-122"/>
              </a:rPr>
              <a:t>5.1   概    述 </a:t>
            </a:r>
          </a:p>
        </p:txBody>
      </p:sp>
      <p:sp>
        <p:nvSpPr>
          <p:cNvPr id="7" name="Text Box 4"/>
          <p:cNvSpPr txBox="1">
            <a:spLocks noChangeArrowheads="1"/>
          </p:cNvSpPr>
          <p:nvPr/>
        </p:nvSpPr>
        <p:spPr bwMode="auto">
          <a:xfrm>
            <a:off x="797965" y="2350747"/>
            <a:ext cx="96043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dirty="0"/>
              <a:t>5.1.1  表面粗糙度轮廓的定义</a:t>
            </a:r>
            <a:r>
              <a:rPr lang="zh-CN" altLang="en-US" sz="3200" dirty="0"/>
              <a:t> </a:t>
            </a:r>
          </a:p>
        </p:txBody>
      </p:sp>
      <p:sp>
        <p:nvSpPr>
          <p:cNvPr id="8" name="Text Box 4"/>
          <p:cNvSpPr txBox="1">
            <a:spLocks noChangeArrowheads="1"/>
          </p:cNvSpPr>
          <p:nvPr/>
        </p:nvSpPr>
        <p:spPr bwMode="auto">
          <a:xfrm>
            <a:off x="1231353" y="3120685"/>
            <a:ext cx="9604375"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200" b="1"/>
              <a:t>1.  </a:t>
            </a:r>
            <a:r>
              <a:rPr lang="zh-CN" altLang="en-US" sz="3200" b="1"/>
              <a:t>表面轮廓</a:t>
            </a:r>
            <a:r>
              <a:rPr lang="zh-CN" altLang="en-US" sz="3200"/>
              <a:t> </a:t>
            </a:r>
          </a:p>
        </p:txBody>
      </p:sp>
      <p:sp>
        <p:nvSpPr>
          <p:cNvPr id="10" name="矩形 9"/>
          <p:cNvSpPr>
            <a:spLocks noChangeArrowheads="1"/>
          </p:cNvSpPr>
          <p:nvPr/>
        </p:nvSpPr>
        <p:spPr bwMode="auto">
          <a:xfrm>
            <a:off x="509040" y="3720825"/>
            <a:ext cx="13512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a:t>        表面轮廓是指垂直于零件实际表面的平面与该零件实际表面相交所得到的轮廓，它是一条轮廓曲线</a:t>
            </a:r>
            <a:r>
              <a:rPr lang="en-US" altLang="zh-CN" sz="3200" b="1" dirty="0"/>
              <a:t>,</a:t>
            </a:r>
            <a:r>
              <a:rPr lang="zh-CN" altLang="en-US" sz="3200" b="1" dirty="0"/>
              <a:t>如图 </a:t>
            </a:r>
            <a:r>
              <a:rPr lang="en-US" altLang="zh-CN" sz="3200" b="1" dirty="0"/>
              <a:t>5. 1(a) </a:t>
            </a:r>
            <a:r>
              <a:rPr lang="zh-CN" altLang="en-US" sz="3200" b="1" dirty="0"/>
              <a:t>所示。用表面轮廓来研究零件的表面几何形状误差。</a:t>
            </a:r>
          </a:p>
        </p:txBody>
      </p:sp>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4338" y="5408613"/>
            <a:ext cx="5903912" cy="549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5" name="任意多边形 10"/>
          <p:cNvSpPr>
            <a:spLocks/>
          </p:cNvSpPr>
          <p:nvPr/>
        </p:nvSpPr>
        <p:spPr bwMode="auto">
          <a:xfrm>
            <a:off x="11109325" y="6537325"/>
            <a:ext cx="2081213" cy="1362075"/>
          </a:xfrm>
          <a:custGeom>
            <a:avLst/>
            <a:gdLst>
              <a:gd name="T0" fmla="*/ 0 w 2081719"/>
              <a:gd name="T1" fmla="*/ 0 h 1361873"/>
              <a:gd name="T2" fmla="*/ 1264596 w 2081719"/>
              <a:gd name="T3" fmla="*/ 719847 h 1361873"/>
              <a:gd name="T4" fmla="*/ 1070043 w 2081719"/>
              <a:gd name="T5" fmla="*/ 564204 h 1361873"/>
              <a:gd name="T6" fmla="*/ 2081719 w 2081719"/>
              <a:gd name="T7" fmla="*/ 1361873 h 13618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1719" h="1361873">
                <a:moveTo>
                  <a:pt x="0" y="0"/>
                </a:moveTo>
                <a:lnTo>
                  <a:pt x="1264596" y="719847"/>
                </a:lnTo>
                <a:cubicBezTo>
                  <a:pt x="1442937" y="813881"/>
                  <a:pt x="1070043" y="564204"/>
                  <a:pt x="1070043" y="564204"/>
                </a:cubicBezTo>
                <a:lnTo>
                  <a:pt x="2081719" y="13618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3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300"/>
                                        <p:tgtEl>
                                          <p:spTgt spid="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300"/>
                                        <p:tgtEl>
                                          <p:spTgt spid="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left)">
                                      <p:cBhvr>
                                        <p:cTn id="22" dur="300"/>
                                        <p:tgtEl>
                                          <p:spTgt spid="8">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25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81922"/>
                                        </p:tgtEl>
                                        <p:attrNameLst>
                                          <p:attrName>style.visibility</p:attrName>
                                        </p:attrNameLst>
                                      </p:cBhvr>
                                      <p:to>
                                        <p:strVal val="visible"/>
                                      </p:to>
                                    </p:set>
                                    <p:anim calcmode="lin" valueType="num">
                                      <p:cBhvr additive="base">
                                        <p:cTn id="32" dur="2250" fill="hold"/>
                                        <p:tgtEl>
                                          <p:spTgt spid="81922"/>
                                        </p:tgtEl>
                                        <p:attrNameLst>
                                          <p:attrName>ppt_x</p:attrName>
                                        </p:attrNameLst>
                                      </p:cBhvr>
                                      <p:tavLst>
                                        <p:tav tm="0">
                                          <p:val>
                                            <p:strVal val="#ppt_x"/>
                                          </p:val>
                                        </p:tav>
                                        <p:tav tm="100000">
                                          <p:val>
                                            <p:strVal val="#ppt_x"/>
                                          </p:val>
                                        </p:tav>
                                      </p:tavLst>
                                    </p:anim>
                                    <p:anim calcmode="lin" valueType="num">
                                      <p:cBhvr additive="base">
                                        <p:cTn id="33" dur="2250" fill="hold"/>
                                        <p:tgtEl>
                                          <p:spTgt spid="81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P spid="6" grpId="0" build="p" autoUpdateAnimBg="0"/>
      <p:bldP spid="7" grpId="0" build="p" autoUpdateAnimBg="0"/>
      <p:bldP spid="8" grpId="0" build="p" autoUpdateAnimBg="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A5D7FCF-AD63-43A5-AFE0-708E49375B2E}" type="slidenum">
              <a:rPr kumimoji="0" lang="zh-CN" altLang="en-US" sz="3300" smtClean="0"/>
              <a:pPr eaLnBrk="1" hangingPunct="1"/>
              <a:t>30</a:t>
            </a:fld>
            <a:endParaRPr kumimoji="0" lang="en-US" altLang="zh-CN" sz="3300" smtClean="0"/>
          </a:p>
        </p:txBody>
      </p:sp>
      <p:pic>
        <p:nvPicPr>
          <p:cNvPr id="1127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750" y="412750"/>
            <a:ext cx="11953875" cy="1073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additive="base">
                                        <p:cTn id="7" dur="2000" fill="hold"/>
                                        <p:tgtEl>
                                          <p:spTgt spid="11273"/>
                                        </p:tgtEl>
                                        <p:attrNameLst>
                                          <p:attrName>ppt_x</p:attrName>
                                        </p:attrNameLst>
                                      </p:cBhvr>
                                      <p:tavLst>
                                        <p:tav tm="0">
                                          <p:val>
                                            <p:strVal val="#ppt_x"/>
                                          </p:val>
                                        </p:tav>
                                        <p:tav tm="100000">
                                          <p:val>
                                            <p:strVal val="#ppt_x"/>
                                          </p:val>
                                        </p:tav>
                                      </p:tavLst>
                                    </p:anim>
                                    <p:anim calcmode="lin" valueType="num">
                                      <p:cBhvr additive="base">
                                        <p:cTn id="8" dur="2000" fill="hold"/>
                                        <p:tgtEl>
                                          <p:spTgt spid="112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2179982-2386-446E-A6B2-F3207180C131}" type="slidenum">
              <a:rPr kumimoji="0" lang="zh-CN" altLang="en-US" sz="3300" smtClean="0"/>
              <a:pPr eaLnBrk="1" hangingPunct="1"/>
              <a:t>31</a:t>
            </a:fld>
            <a:endParaRPr kumimoji="0" lang="en-US" altLang="zh-CN" sz="3300" smtClean="0"/>
          </a:p>
        </p:txBody>
      </p:sp>
      <p:pic>
        <p:nvPicPr>
          <p:cNvPr id="604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0" y="441325"/>
            <a:ext cx="12314238" cy="1036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3" action="ppaction://hlinksldjump"/>
          </p:cNvPr>
          <p:cNvSpPr/>
          <p:nvPr/>
        </p:nvSpPr>
        <p:spPr bwMode="auto">
          <a:xfrm>
            <a:off x="12750800" y="10410825"/>
            <a:ext cx="1903413"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additive="base">
                                        <p:cTn id="7" dur="2000" fill="hold"/>
                                        <p:tgtEl>
                                          <p:spTgt spid="60420"/>
                                        </p:tgtEl>
                                        <p:attrNameLst>
                                          <p:attrName>ppt_x</p:attrName>
                                        </p:attrNameLst>
                                      </p:cBhvr>
                                      <p:tavLst>
                                        <p:tav tm="0">
                                          <p:val>
                                            <p:strVal val="#ppt_x"/>
                                          </p:val>
                                        </p:tav>
                                        <p:tav tm="100000">
                                          <p:val>
                                            <p:strVal val="#ppt_x"/>
                                          </p:val>
                                        </p:tav>
                                      </p:tavLst>
                                    </p:anim>
                                    <p:anim calcmode="lin" valueType="num">
                                      <p:cBhvr additive="base">
                                        <p:cTn id="8" dur="2000" fill="hold"/>
                                        <p:tgtEl>
                                          <p:spTgt spid="6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4A5F2B3-03BC-49F6-9F39-6558492FC7AD}" type="slidenum">
              <a:rPr kumimoji="0" lang="zh-CN" altLang="en-US" sz="3300" smtClean="0"/>
              <a:pPr eaLnBrk="1" hangingPunct="1"/>
              <a:t>32</a:t>
            </a:fld>
            <a:endParaRPr kumimoji="0" lang="en-US" altLang="zh-CN" sz="3300" smtClean="0"/>
          </a:p>
        </p:txBody>
      </p:sp>
      <p:sp>
        <p:nvSpPr>
          <p:cNvPr id="12290" name="Text Box 2"/>
          <p:cNvSpPr txBox="1">
            <a:spLocks noChangeArrowheads="1"/>
          </p:cNvSpPr>
          <p:nvPr/>
        </p:nvSpPr>
        <p:spPr bwMode="auto">
          <a:xfrm>
            <a:off x="1645624" y="620475"/>
            <a:ext cx="114506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5.4</a:t>
            </a:r>
            <a:r>
              <a:rPr lang="zh-CN" altLang="en-US" sz="4000" b="1" dirty="0">
                <a:latin typeface="宋体" pitchFamily="2" charset="-122"/>
              </a:rPr>
              <a:t> 表面粗糙度符号、代号及其注法</a:t>
            </a:r>
            <a:r>
              <a:rPr lang="zh-CN" altLang="en-US" sz="4000" dirty="0"/>
              <a:t> </a:t>
            </a:r>
          </a:p>
        </p:txBody>
      </p:sp>
      <p:sp>
        <p:nvSpPr>
          <p:cNvPr id="12307" name="Text Box 19"/>
          <p:cNvSpPr txBox="1">
            <a:spLocks noChangeArrowheads="1"/>
          </p:cNvSpPr>
          <p:nvPr/>
        </p:nvSpPr>
        <p:spPr bwMode="auto">
          <a:xfrm>
            <a:off x="881063" y="1539820"/>
            <a:ext cx="134159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dirty="0"/>
              <a:t>图样上所标注符号、代号，是该表面完工后的要求。</a:t>
            </a:r>
          </a:p>
        </p:txBody>
      </p:sp>
      <p:sp>
        <p:nvSpPr>
          <p:cNvPr id="12309" name="Text Box 21"/>
          <p:cNvSpPr txBox="1">
            <a:spLocks noChangeArrowheads="1"/>
          </p:cNvSpPr>
          <p:nvPr/>
        </p:nvSpPr>
        <p:spPr bwMode="auto">
          <a:xfrm>
            <a:off x="893763" y="2243293"/>
            <a:ext cx="121443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表面粗糙度的标注按</a:t>
            </a:r>
            <a:r>
              <a:rPr lang="en-US" altLang="zh-CN" sz="4000" b="1"/>
              <a:t>GB/T131—2006</a:t>
            </a:r>
            <a:r>
              <a:rPr lang="zh-CN" altLang="en-US" sz="4000" b="1"/>
              <a:t>的规定。</a:t>
            </a:r>
          </a:p>
        </p:txBody>
      </p:sp>
      <p:sp>
        <p:nvSpPr>
          <p:cNvPr id="12311" name="Text Box 23"/>
          <p:cNvSpPr txBox="1">
            <a:spLocks noChangeArrowheads="1"/>
          </p:cNvSpPr>
          <p:nvPr/>
        </p:nvSpPr>
        <p:spPr bwMode="auto">
          <a:xfrm>
            <a:off x="893763" y="2968625"/>
            <a:ext cx="121443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dirty="0"/>
              <a:t>5.4.1 </a:t>
            </a:r>
            <a:r>
              <a:rPr lang="zh-CN" altLang="en-US" sz="4000" b="1" dirty="0" smtClean="0"/>
              <a:t>表面粗糙度</a:t>
            </a:r>
            <a:r>
              <a:rPr lang="zh-CN" altLang="en-US" sz="4000" b="1" dirty="0"/>
              <a:t>轮廓</a:t>
            </a:r>
            <a:r>
              <a:rPr lang="zh-CN" altLang="en-US" sz="4000" b="1" dirty="0" smtClean="0"/>
              <a:t>的图形符号     </a:t>
            </a:r>
            <a:r>
              <a:rPr lang="zh-CN" altLang="en-US" sz="4000" b="1" dirty="0"/>
              <a:t>见表5.9所示</a:t>
            </a:r>
          </a:p>
        </p:txBody>
      </p:sp>
      <p:pic>
        <p:nvPicPr>
          <p:cNvPr id="512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961" y="3810979"/>
            <a:ext cx="12088707" cy="6974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wipe(left)">
                                      <p:cBhvr>
                                        <p:cTn id="7" dur="300"/>
                                        <p:tgtEl>
                                          <p:spTgt spid="122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07"/>
                                        </p:tgtEl>
                                        <p:attrNameLst>
                                          <p:attrName>style.visibility</p:attrName>
                                        </p:attrNameLst>
                                      </p:cBhvr>
                                      <p:to>
                                        <p:strVal val="visible"/>
                                      </p:to>
                                    </p:set>
                                    <p:animEffect transition="in" filter="wipe(left)">
                                      <p:cBhvr>
                                        <p:cTn id="12" dur="300"/>
                                        <p:tgtEl>
                                          <p:spTgt spid="123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309"/>
                                        </p:tgtEl>
                                        <p:attrNameLst>
                                          <p:attrName>style.visibility</p:attrName>
                                        </p:attrNameLst>
                                      </p:cBhvr>
                                      <p:to>
                                        <p:strVal val="visible"/>
                                      </p:to>
                                    </p:set>
                                    <p:animEffect transition="in" filter="wipe(left)">
                                      <p:cBhvr>
                                        <p:cTn id="17" dur="300"/>
                                        <p:tgtEl>
                                          <p:spTgt spid="123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311"/>
                                        </p:tgtEl>
                                        <p:attrNameLst>
                                          <p:attrName>style.visibility</p:attrName>
                                        </p:attrNameLst>
                                      </p:cBhvr>
                                      <p:to>
                                        <p:strVal val="visible"/>
                                      </p:to>
                                    </p:set>
                                    <p:animEffect transition="in" filter="wipe(left)">
                                      <p:cBhvr>
                                        <p:cTn id="22" dur="300"/>
                                        <p:tgtEl>
                                          <p:spTgt spid="123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1203"/>
                                        </p:tgtEl>
                                        <p:attrNameLst>
                                          <p:attrName>style.visibility</p:attrName>
                                        </p:attrNameLst>
                                      </p:cBhvr>
                                      <p:to>
                                        <p:strVal val="visible"/>
                                      </p:to>
                                    </p:set>
                                    <p:anim calcmode="lin" valueType="num">
                                      <p:cBhvr additive="base">
                                        <p:cTn id="27" dur="500" fill="hold"/>
                                        <p:tgtEl>
                                          <p:spTgt spid="51203"/>
                                        </p:tgtEl>
                                        <p:attrNameLst>
                                          <p:attrName>ppt_x</p:attrName>
                                        </p:attrNameLst>
                                      </p:cBhvr>
                                      <p:tavLst>
                                        <p:tav tm="0">
                                          <p:val>
                                            <p:strVal val="#ppt_x"/>
                                          </p:val>
                                        </p:tav>
                                        <p:tav tm="100000">
                                          <p:val>
                                            <p:strVal val="#ppt_x"/>
                                          </p:val>
                                        </p:tav>
                                      </p:tavLst>
                                    </p:anim>
                                    <p:anim calcmode="lin" valueType="num">
                                      <p:cBhvr additive="base">
                                        <p:cTn id="2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autoUpdateAnimBg="0"/>
      <p:bldP spid="12307" grpId="0" autoUpdateAnimBg="0"/>
      <p:bldP spid="12309" grpId="0" autoUpdateAnimBg="0"/>
      <p:bldP spid="1231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C53A3F6-DB00-4840-AE01-3384D2ADE734}" type="slidenum">
              <a:rPr kumimoji="0" lang="zh-CN" altLang="en-US" sz="3300" smtClean="0"/>
              <a:pPr eaLnBrk="1" hangingPunct="1"/>
              <a:t>33</a:t>
            </a:fld>
            <a:endParaRPr kumimoji="0" lang="en-US" altLang="zh-CN" sz="3300" smtClean="0"/>
          </a:p>
        </p:txBody>
      </p:sp>
      <p:sp>
        <p:nvSpPr>
          <p:cNvPr id="77841" name="Text Box 17"/>
          <p:cNvSpPr txBox="1">
            <a:spLocks noChangeArrowheads="1"/>
          </p:cNvSpPr>
          <p:nvPr/>
        </p:nvSpPr>
        <p:spPr bwMode="auto">
          <a:xfrm>
            <a:off x="932848" y="1559070"/>
            <a:ext cx="121443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5.4.2 表面粗糙度要求标注的内容及其注法</a:t>
            </a:r>
          </a:p>
        </p:txBody>
      </p:sp>
      <p:sp>
        <p:nvSpPr>
          <p:cNvPr id="77842" name="Text Box 18"/>
          <p:cNvSpPr txBox="1">
            <a:spLocks noChangeArrowheads="1"/>
          </p:cNvSpPr>
          <p:nvPr/>
        </p:nvSpPr>
        <p:spPr bwMode="auto">
          <a:xfrm>
            <a:off x="1075723" y="2530620"/>
            <a:ext cx="121443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dirty="0"/>
              <a:t>1.  </a:t>
            </a:r>
            <a:r>
              <a:rPr lang="zh-CN" altLang="en-US" sz="4000" b="1" dirty="0" smtClean="0"/>
              <a:t>表面粗糙度技术要求在完整图形上标注</a:t>
            </a:r>
            <a:r>
              <a:rPr lang="zh-CN" altLang="en-US" sz="4000" b="1" dirty="0"/>
              <a:t>的内容</a:t>
            </a:r>
          </a:p>
        </p:txBody>
      </p:sp>
      <p:grpSp>
        <p:nvGrpSpPr>
          <p:cNvPr id="77852" name="Group 28"/>
          <p:cNvGrpSpPr>
            <a:grpSpLocks/>
          </p:cNvGrpSpPr>
          <p:nvPr/>
        </p:nvGrpSpPr>
        <p:grpSpPr bwMode="auto">
          <a:xfrm>
            <a:off x="2113948" y="3805383"/>
            <a:ext cx="2528887" cy="3382962"/>
            <a:chOff x="1105" y="4498"/>
            <a:chExt cx="1593" cy="2131"/>
          </a:xfrm>
        </p:grpSpPr>
        <p:sp>
          <p:nvSpPr>
            <p:cNvPr id="34833" name="Text Box 19"/>
            <p:cNvSpPr txBox="1">
              <a:spLocks noChangeArrowheads="1"/>
            </p:cNvSpPr>
            <p:nvPr/>
          </p:nvSpPr>
          <p:spPr bwMode="auto">
            <a:xfrm>
              <a:off x="1105" y="5048"/>
              <a:ext cx="1108" cy="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标注 </a:t>
              </a:r>
              <a:endParaRPr lang="en-US" altLang="zh-CN" sz="4000" b="1" dirty="0"/>
            </a:p>
            <a:p>
              <a:pPr eaLnBrk="1" hangingPunct="1">
                <a:lnSpc>
                  <a:spcPct val="120000"/>
                </a:lnSpc>
              </a:pPr>
              <a:r>
                <a:rPr lang="zh-CN" altLang="en-US" sz="4000" b="1" dirty="0"/>
                <a:t>   内容</a:t>
              </a:r>
            </a:p>
          </p:txBody>
        </p:sp>
        <p:sp>
          <p:nvSpPr>
            <p:cNvPr id="34834" name="AutoShape 20"/>
            <p:cNvSpPr>
              <a:spLocks/>
            </p:cNvSpPr>
            <p:nvPr/>
          </p:nvSpPr>
          <p:spPr bwMode="auto">
            <a:xfrm>
              <a:off x="2273" y="4498"/>
              <a:ext cx="425" cy="2131"/>
            </a:xfrm>
            <a:prstGeom prst="leftBrace">
              <a:avLst>
                <a:gd name="adj1" fmla="val 31942"/>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7845" name="Text Box 21"/>
          <p:cNvSpPr txBox="1">
            <a:spLocks noChangeArrowheads="1"/>
          </p:cNvSpPr>
          <p:nvPr/>
        </p:nvSpPr>
        <p:spPr bwMode="auto">
          <a:xfrm>
            <a:off x="4787298" y="3441845"/>
            <a:ext cx="6497637" cy="76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基本参数（</a:t>
            </a:r>
            <a:r>
              <a:rPr lang="en-US" altLang="zh-CN" sz="4000" b="1" i="1" u="sng"/>
              <a:t>Ra</a:t>
            </a:r>
            <a:r>
              <a:rPr lang="zh-CN" altLang="en-US" sz="4000" b="1" u="sng"/>
              <a:t>或</a:t>
            </a:r>
            <a:r>
              <a:rPr lang="en-US" altLang="zh-CN" sz="4000" b="1" i="1" u="sng"/>
              <a:t>Rz</a:t>
            </a:r>
            <a:r>
              <a:rPr lang="zh-CN" altLang="en-US" sz="4000" b="1" u="sng"/>
              <a:t>及其数值</a:t>
            </a:r>
            <a:r>
              <a:rPr lang="en-US" altLang="zh-CN" sz="4000" b="1"/>
              <a:t>)</a:t>
            </a:r>
          </a:p>
        </p:txBody>
      </p:sp>
      <p:sp>
        <p:nvSpPr>
          <p:cNvPr id="77846" name="Text Box 22"/>
          <p:cNvSpPr txBox="1">
            <a:spLocks noChangeArrowheads="1"/>
          </p:cNvSpPr>
          <p:nvPr/>
        </p:nvSpPr>
        <p:spPr bwMode="auto">
          <a:xfrm>
            <a:off x="7749573" y="6364433"/>
            <a:ext cx="3595687"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取样长度</a:t>
            </a:r>
          </a:p>
        </p:txBody>
      </p:sp>
      <p:sp>
        <p:nvSpPr>
          <p:cNvPr id="77848" name="Text Box 24"/>
          <p:cNvSpPr txBox="1">
            <a:spLocks noChangeArrowheads="1"/>
          </p:cNvSpPr>
          <p:nvPr/>
        </p:nvSpPr>
        <p:spPr bwMode="auto">
          <a:xfrm>
            <a:off x="7749573" y="5667520"/>
            <a:ext cx="3595687"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传输带</a:t>
            </a:r>
          </a:p>
        </p:txBody>
      </p:sp>
      <p:sp>
        <p:nvSpPr>
          <p:cNvPr id="77849" name="Text Box 25"/>
          <p:cNvSpPr txBox="1">
            <a:spLocks noChangeArrowheads="1"/>
          </p:cNvSpPr>
          <p:nvPr/>
        </p:nvSpPr>
        <p:spPr bwMode="auto">
          <a:xfrm>
            <a:off x="7749573" y="7147070"/>
            <a:ext cx="3595687"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加工工艺</a:t>
            </a:r>
          </a:p>
        </p:txBody>
      </p:sp>
      <p:sp>
        <p:nvSpPr>
          <p:cNvPr id="77850" name="Text Box 26"/>
          <p:cNvSpPr txBox="1">
            <a:spLocks noChangeArrowheads="1"/>
          </p:cNvSpPr>
          <p:nvPr/>
        </p:nvSpPr>
        <p:spPr bwMode="auto">
          <a:xfrm>
            <a:off x="7932135" y="8739333"/>
            <a:ext cx="35956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加工余量等。</a:t>
            </a:r>
            <a:endParaRPr lang="en-US" altLang="zh-CN" sz="4000" b="1"/>
          </a:p>
        </p:txBody>
      </p:sp>
      <p:grpSp>
        <p:nvGrpSpPr>
          <p:cNvPr id="77853" name="Group 29"/>
          <p:cNvGrpSpPr>
            <a:grpSpLocks/>
          </p:cNvGrpSpPr>
          <p:nvPr/>
        </p:nvGrpSpPr>
        <p:grpSpPr bwMode="auto">
          <a:xfrm>
            <a:off x="4809523" y="6058045"/>
            <a:ext cx="3116262" cy="3311525"/>
            <a:chOff x="2803" y="4750"/>
            <a:chExt cx="1963" cy="2086"/>
          </a:xfrm>
        </p:grpSpPr>
        <p:sp>
          <p:nvSpPr>
            <p:cNvPr id="34831" name="AutoShape 23"/>
            <p:cNvSpPr>
              <a:spLocks/>
            </p:cNvSpPr>
            <p:nvPr/>
          </p:nvSpPr>
          <p:spPr bwMode="auto">
            <a:xfrm>
              <a:off x="4236" y="4750"/>
              <a:ext cx="419" cy="2086"/>
            </a:xfrm>
            <a:prstGeom prst="leftBrace">
              <a:avLst>
                <a:gd name="adj1" fmla="val 37085"/>
                <a:gd name="adj2" fmla="val 50000"/>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832" name="Text Box 27"/>
            <p:cNvSpPr txBox="1">
              <a:spLocks noChangeArrowheads="1"/>
            </p:cNvSpPr>
            <p:nvPr/>
          </p:nvSpPr>
          <p:spPr bwMode="auto">
            <a:xfrm>
              <a:off x="2803" y="5198"/>
              <a:ext cx="1963"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补充要求</a:t>
              </a:r>
            </a:p>
          </p:txBody>
        </p:sp>
      </p:grpSp>
      <p:sp>
        <p:nvSpPr>
          <p:cNvPr id="34828" name="左大括号 2"/>
          <p:cNvSpPr>
            <a:spLocks/>
          </p:cNvSpPr>
          <p:nvPr/>
        </p:nvSpPr>
        <p:spPr bwMode="auto">
          <a:xfrm>
            <a:off x="7433660" y="3708545"/>
            <a:ext cx="1058863" cy="1630363"/>
          </a:xfrm>
          <a:prstGeom prst="leftBrace">
            <a:avLst>
              <a:gd name="adj1" fmla="val 8333"/>
              <a:gd name="adj2"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round/>
                <a:headEnd/>
                <a:tailEnd/>
              </a14:hiddenLine>
            </a:ext>
          </a:extLst>
        </p:spPr>
        <p:txBody>
          <a:bodyPr/>
          <a:lstStyle/>
          <a:p>
            <a:endParaRPr lang="zh-CN" altLang="en-US"/>
          </a:p>
        </p:txBody>
      </p:sp>
      <p:sp>
        <p:nvSpPr>
          <p:cNvPr id="20" name="Text Box 21"/>
          <p:cNvSpPr txBox="1">
            <a:spLocks noChangeArrowheads="1"/>
          </p:cNvSpPr>
          <p:nvPr/>
        </p:nvSpPr>
        <p:spPr bwMode="auto">
          <a:xfrm>
            <a:off x="4901598" y="4549920"/>
            <a:ext cx="9174162"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附加参数（</a:t>
            </a:r>
            <a:r>
              <a:rPr lang="en-US" altLang="zh-CN" sz="4000" b="1" i="1" u="sng"/>
              <a:t>Rsm</a:t>
            </a:r>
            <a:r>
              <a:rPr lang="zh-CN" altLang="en-US" sz="4000" b="1" u="sng"/>
              <a:t>或</a:t>
            </a:r>
            <a:r>
              <a:rPr lang="en-US" altLang="zh-CN" sz="4000" b="1" i="1" u="sng"/>
              <a:t>Rmr</a:t>
            </a:r>
            <a:r>
              <a:rPr lang="en-US" altLang="zh-CN" sz="4000" b="1" u="sng"/>
              <a:t>(</a:t>
            </a:r>
            <a:r>
              <a:rPr lang="en-US" altLang="zh-CN" sz="4000" b="1" i="1" u="sng"/>
              <a:t>c</a:t>
            </a:r>
            <a:r>
              <a:rPr lang="en-US" altLang="zh-CN" sz="4000" b="1" u="sng"/>
              <a:t>)</a:t>
            </a:r>
            <a:r>
              <a:rPr lang="zh-CN" altLang="en-US" sz="4000" b="1" u="sng"/>
              <a:t>及其数值</a:t>
            </a:r>
            <a:r>
              <a:rPr lang="en-US" altLang="zh-CN" sz="4000" b="1"/>
              <a:t>)</a:t>
            </a:r>
          </a:p>
        </p:txBody>
      </p:sp>
      <p:sp>
        <p:nvSpPr>
          <p:cNvPr id="21" name="Text Box 25"/>
          <p:cNvSpPr txBox="1">
            <a:spLocks noChangeArrowheads="1"/>
          </p:cNvSpPr>
          <p:nvPr/>
        </p:nvSpPr>
        <p:spPr bwMode="auto">
          <a:xfrm>
            <a:off x="7811485" y="7926533"/>
            <a:ext cx="5614988"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表面纹理及方向</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41"/>
                                        </p:tgtEl>
                                        <p:attrNameLst>
                                          <p:attrName>style.visibility</p:attrName>
                                        </p:attrNameLst>
                                      </p:cBhvr>
                                      <p:to>
                                        <p:strVal val="visible"/>
                                      </p:to>
                                    </p:set>
                                    <p:animEffect transition="in" filter="wipe(left)">
                                      <p:cBhvr>
                                        <p:cTn id="7" dur="300"/>
                                        <p:tgtEl>
                                          <p:spTgt spid="778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7842"/>
                                        </p:tgtEl>
                                        <p:attrNameLst>
                                          <p:attrName>style.visibility</p:attrName>
                                        </p:attrNameLst>
                                      </p:cBhvr>
                                      <p:to>
                                        <p:strVal val="visible"/>
                                      </p:to>
                                    </p:set>
                                    <p:animEffect transition="in" filter="wipe(left)">
                                      <p:cBhvr>
                                        <p:cTn id="12" dur="300"/>
                                        <p:tgtEl>
                                          <p:spTgt spid="778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7852"/>
                                        </p:tgtEl>
                                        <p:attrNameLst>
                                          <p:attrName>style.visibility</p:attrName>
                                        </p:attrNameLst>
                                      </p:cBhvr>
                                      <p:to>
                                        <p:strVal val="visible"/>
                                      </p:to>
                                    </p:set>
                                    <p:animEffect transition="in" filter="wipe(left)">
                                      <p:cBhvr>
                                        <p:cTn id="17" dur="2000"/>
                                        <p:tgtEl>
                                          <p:spTgt spid="778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77845"/>
                                        </p:tgtEl>
                                        <p:attrNameLst>
                                          <p:attrName>style.visibility</p:attrName>
                                        </p:attrNameLst>
                                      </p:cBhvr>
                                      <p:to>
                                        <p:strVal val="visible"/>
                                      </p:to>
                                    </p:set>
                                    <p:animEffect transition="in" filter="wipe(left)">
                                      <p:cBhvr>
                                        <p:cTn id="22" dur="300"/>
                                        <p:tgtEl>
                                          <p:spTgt spid="778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0"/>
                                        </p:tgtEl>
                                        <p:attrNameLst>
                                          <p:attrName>style.visibility</p:attrName>
                                        </p:attrNameLst>
                                      </p:cBhvr>
                                      <p:to>
                                        <p:strVal val="visible"/>
                                      </p:to>
                                    </p:set>
                                    <p:animEffect transition="in" filter="wipe(left)">
                                      <p:cBhvr>
                                        <p:cTn id="27" dur="300"/>
                                        <p:tgtEl>
                                          <p:spTgt spid="2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7853"/>
                                        </p:tgtEl>
                                        <p:attrNameLst>
                                          <p:attrName>style.visibility</p:attrName>
                                        </p:attrNameLst>
                                      </p:cBhvr>
                                      <p:to>
                                        <p:strVal val="visible"/>
                                      </p:to>
                                    </p:set>
                                    <p:animEffect transition="in" filter="wipe(left)">
                                      <p:cBhvr>
                                        <p:cTn id="32" dur="2000"/>
                                        <p:tgtEl>
                                          <p:spTgt spid="7785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77848"/>
                                        </p:tgtEl>
                                        <p:attrNameLst>
                                          <p:attrName>style.visibility</p:attrName>
                                        </p:attrNameLst>
                                      </p:cBhvr>
                                      <p:to>
                                        <p:strVal val="visible"/>
                                      </p:to>
                                    </p:set>
                                    <p:animEffect transition="in" filter="wipe(left)">
                                      <p:cBhvr>
                                        <p:cTn id="37" dur="300"/>
                                        <p:tgtEl>
                                          <p:spTgt spid="7784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77846"/>
                                        </p:tgtEl>
                                        <p:attrNameLst>
                                          <p:attrName>style.visibility</p:attrName>
                                        </p:attrNameLst>
                                      </p:cBhvr>
                                      <p:to>
                                        <p:strVal val="visible"/>
                                      </p:to>
                                    </p:set>
                                    <p:animEffect transition="in" filter="wipe(left)">
                                      <p:cBhvr>
                                        <p:cTn id="42" dur="300"/>
                                        <p:tgtEl>
                                          <p:spTgt spid="7784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77849"/>
                                        </p:tgtEl>
                                        <p:attrNameLst>
                                          <p:attrName>style.visibility</p:attrName>
                                        </p:attrNameLst>
                                      </p:cBhvr>
                                      <p:to>
                                        <p:strVal val="visible"/>
                                      </p:to>
                                    </p:set>
                                    <p:animEffect transition="in" filter="wipe(left)">
                                      <p:cBhvr>
                                        <p:cTn id="47" dur="300"/>
                                        <p:tgtEl>
                                          <p:spTgt spid="7784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21"/>
                                        </p:tgtEl>
                                        <p:attrNameLst>
                                          <p:attrName>style.visibility</p:attrName>
                                        </p:attrNameLst>
                                      </p:cBhvr>
                                      <p:to>
                                        <p:strVal val="visible"/>
                                      </p:to>
                                    </p:set>
                                    <p:animEffect transition="in" filter="wipe(left)">
                                      <p:cBhvr>
                                        <p:cTn id="52" dur="300"/>
                                        <p:tgtEl>
                                          <p:spTgt spid="2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77850"/>
                                        </p:tgtEl>
                                        <p:attrNameLst>
                                          <p:attrName>style.visibility</p:attrName>
                                        </p:attrNameLst>
                                      </p:cBhvr>
                                      <p:to>
                                        <p:strVal val="visible"/>
                                      </p:to>
                                    </p:set>
                                    <p:animEffect transition="in" filter="wipe(left)">
                                      <p:cBhvr>
                                        <p:cTn id="57" dur="300"/>
                                        <p:tgtEl>
                                          <p:spTgt spid="77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41" grpId="0" autoUpdateAnimBg="0"/>
      <p:bldP spid="77842" grpId="0" autoUpdateAnimBg="0"/>
      <p:bldP spid="77845" grpId="0" autoUpdateAnimBg="0"/>
      <p:bldP spid="77846" grpId="0" autoUpdateAnimBg="0"/>
      <p:bldP spid="77848" grpId="0" autoUpdateAnimBg="0"/>
      <p:bldP spid="77849" grpId="0" autoUpdateAnimBg="0"/>
      <p:bldP spid="77850" grpId="0" autoUpdateAnimBg="0"/>
      <p:bldP spid="20" grpId="0" autoUpdateAnimBg="0"/>
      <p:bldP spid="21"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D5D0558-046D-4BAE-9CB0-AD47472342AD}" type="slidenum">
              <a:rPr kumimoji="0" lang="zh-CN" altLang="en-US" sz="3300" smtClean="0"/>
              <a:pPr eaLnBrk="1" hangingPunct="1"/>
              <a:t>34</a:t>
            </a:fld>
            <a:endParaRPr kumimoji="0" lang="en-US" altLang="zh-CN" sz="3300" smtClean="0"/>
          </a:p>
        </p:txBody>
      </p:sp>
      <p:sp>
        <p:nvSpPr>
          <p:cNvPr id="78852" name="Text Box 4"/>
          <p:cNvSpPr txBox="1">
            <a:spLocks noChangeArrowheads="1"/>
          </p:cNvSpPr>
          <p:nvPr/>
        </p:nvSpPr>
        <p:spPr bwMode="auto">
          <a:xfrm>
            <a:off x="325438" y="801058"/>
            <a:ext cx="132905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表面粗糙度轮廓技术要求在图形中标注的内容注写的位置，见图5.10所示。</a:t>
            </a:r>
          </a:p>
        </p:txBody>
      </p:sp>
      <p:sp>
        <p:nvSpPr>
          <p:cNvPr id="78858" name="Text Box 10"/>
          <p:cNvSpPr txBox="1">
            <a:spLocks noChangeArrowheads="1"/>
          </p:cNvSpPr>
          <p:nvPr/>
        </p:nvSpPr>
        <p:spPr bwMode="auto">
          <a:xfrm>
            <a:off x="962025" y="8621713"/>
            <a:ext cx="1214437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b="1"/>
              <a:t>c  — </a:t>
            </a:r>
            <a:r>
              <a:rPr lang="zh-CN" altLang="en-US" sz="4000" b="1"/>
              <a:t>加工方法；</a:t>
            </a:r>
          </a:p>
        </p:txBody>
      </p:sp>
      <p:sp>
        <p:nvSpPr>
          <p:cNvPr id="78859" name="Text Box 11"/>
          <p:cNvSpPr txBox="1">
            <a:spLocks noChangeArrowheads="1"/>
          </p:cNvSpPr>
          <p:nvPr/>
        </p:nvSpPr>
        <p:spPr bwMode="auto">
          <a:xfrm>
            <a:off x="1008063" y="9161463"/>
            <a:ext cx="12144375"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b="1"/>
              <a:t>d— </a:t>
            </a:r>
            <a:r>
              <a:rPr lang="zh-CN" altLang="en-US" sz="4000" b="1"/>
              <a:t>表面纹理和纹理方向；</a:t>
            </a:r>
          </a:p>
        </p:txBody>
      </p:sp>
      <p:sp>
        <p:nvSpPr>
          <p:cNvPr id="78860" name="Text Box 12"/>
          <p:cNvSpPr txBox="1">
            <a:spLocks noChangeArrowheads="1"/>
          </p:cNvSpPr>
          <p:nvPr/>
        </p:nvSpPr>
        <p:spPr bwMode="auto">
          <a:xfrm>
            <a:off x="1008063" y="9799638"/>
            <a:ext cx="1214437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b="1"/>
              <a:t>e—  </a:t>
            </a:r>
            <a:r>
              <a:rPr lang="zh-CN" altLang="en-US" sz="4000" b="1"/>
              <a:t>加工余量（</a:t>
            </a:r>
            <a:r>
              <a:rPr lang="en-US" altLang="zh-CN" sz="4000" b="1"/>
              <a:t>mm）。</a:t>
            </a:r>
          </a:p>
        </p:txBody>
      </p:sp>
      <p:sp>
        <p:nvSpPr>
          <p:cNvPr id="2" name="矩形 1"/>
          <p:cNvSpPr>
            <a:spLocks noChangeArrowheads="1"/>
          </p:cNvSpPr>
          <p:nvPr/>
        </p:nvSpPr>
        <p:spPr bwMode="auto">
          <a:xfrm>
            <a:off x="938213" y="7440613"/>
            <a:ext cx="107203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000" b="1"/>
              <a:t>a— </a:t>
            </a:r>
            <a:r>
              <a:rPr lang="zh-CN" altLang="en-US" sz="4000" b="1"/>
              <a:t>表面粗糙度的幅度参数</a:t>
            </a:r>
            <a:r>
              <a:rPr lang="en-US" altLang="zh-CN" sz="4000" b="1"/>
              <a:t>(</a:t>
            </a:r>
            <a:r>
              <a:rPr lang="zh-CN" altLang="en-US" sz="4000" b="1"/>
              <a:t>单位为 </a:t>
            </a:r>
            <a:r>
              <a:rPr lang="en-US" altLang="zh-CN" sz="4000" b="1"/>
              <a:t>μm);</a:t>
            </a:r>
          </a:p>
          <a:p>
            <a:r>
              <a:rPr lang="en-US" altLang="zh-CN" sz="4000" b="1"/>
              <a:t>b— </a:t>
            </a:r>
            <a:r>
              <a:rPr lang="zh-CN" altLang="en-US" sz="4000" b="1"/>
              <a:t>表面粗糙度的附加参数</a:t>
            </a:r>
            <a:r>
              <a:rPr lang="en-US" altLang="zh-CN" sz="4000" b="1"/>
              <a:t>;</a:t>
            </a:r>
          </a:p>
        </p:txBody>
      </p:sp>
      <p:grpSp>
        <p:nvGrpSpPr>
          <p:cNvPr id="4" name="组合 3"/>
          <p:cNvGrpSpPr>
            <a:grpSpLocks/>
          </p:cNvGrpSpPr>
          <p:nvPr/>
        </p:nvGrpSpPr>
        <p:grpSpPr bwMode="auto">
          <a:xfrm>
            <a:off x="1767408" y="2191918"/>
            <a:ext cx="10496550" cy="5311775"/>
            <a:chOff x="1721811" y="1862138"/>
            <a:chExt cx="10497804" cy="5311575"/>
          </a:xfrm>
        </p:grpSpPr>
        <p:pic>
          <p:nvPicPr>
            <p:cNvPr id="35849"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811" y="1862138"/>
              <a:ext cx="10497804" cy="4603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0" name="矩形 2"/>
            <p:cNvSpPr>
              <a:spLocks noChangeArrowheads="1"/>
            </p:cNvSpPr>
            <p:nvPr/>
          </p:nvSpPr>
          <p:spPr bwMode="auto">
            <a:xfrm>
              <a:off x="3622220" y="6465827"/>
              <a:ext cx="77355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b="1"/>
                <a:t>图 </a:t>
              </a:r>
              <a:r>
                <a:rPr lang="en-US" altLang="zh-CN" sz="4000" b="1"/>
                <a:t>5.10  </a:t>
              </a:r>
              <a:r>
                <a:rPr lang="zh-CN" altLang="en-US" sz="4000" b="1"/>
                <a:t> 粗糙度要求的注写位置</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8852"/>
                                        </p:tgtEl>
                                        <p:attrNameLst>
                                          <p:attrName>style.visibility</p:attrName>
                                        </p:attrNameLst>
                                      </p:cBhvr>
                                      <p:to>
                                        <p:strVal val="visible"/>
                                      </p:to>
                                    </p:set>
                                    <p:animEffect transition="in" filter="wipe(left)">
                                      <p:cBhvr>
                                        <p:cTn id="7" dur="300"/>
                                        <p:tgtEl>
                                          <p:spTgt spid="788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250" fill="hold"/>
                                        <p:tgtEl>
                                          <p:spTgt spid="4"/>
                                        </p:tgtEl>
                                        <p:attrNameLst>
                                          <p:attrName>ppt_x</p:attrName>
                                        </p:attrNameLst>
                                      </p:cBhvr>
                                      <p:tavLst>
                                        <p:tav tm="0">
                                          <p:val>
                                            <p:strVal val="0-#ppt_w/2"/>
                                          </p:val>
                                        </p:tav>
                                        <p:tav tm="100000">
                                          <p:val>
                                            <p:strVal val="#ppt_x"/>
                                          </p:val>
                                        </p:tav>
                                      </p:tavLst>
                                    </p:anim>
                                    <p:anim calcmode="lin" valueType="num">
                                      <p:cBhvr additive="base">
                                        <p:cTn id="13" dur="22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8858"/>
                                        </p:tgtEl>
                                        <p:attrNameLst>
                                          <p:attrName>style.visibility</p:attrName>
                                        </p:attrNameLst>
                                      </p:cBhvr>
                                      <p:to>
                                        <p:strVal val="visible"/>
                                      </p:to>
                                    </p:set>
                                    <p:animEffect transition="in" filter="wipe(left)">
                                      <p:cBhvr>
                                        <p:cTn id="23" dur="300"/>
                                        <p:tgtEl>
                                          <p:spTgt spid="7885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8859"/>
                                        </p:tgtEl>
                                        <p:attrNameLst>
                                          <p:attrName>style.visibility</p:attrName>
                                        </p:attrNameLst>
                                      </p:cBhvr>
                                      <p:to>
                                        <p:strVal val="visible"/>
                                      </p:to>
                                    </p:set>
                                    <p:animEffect transition="in" filter="wipe(left)">
                                      <p:cBhvr>
                                        <p:cTn id="28" dur="300"/>
                                        <p:tgtEl>
                                          <p:spTgt spid="7885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8860"/>
                                        </p:tgtEl>
                                        <p:attrNameLst>
                                          <p:attrName>style.visibility</p:attrName>
                                        </p:attrNameLst>
                                      </p:cBhvr>
                                      <p:to>
                                        <p:strVal val="visible"/>
                                      </p:to>
                                    </p:set>
                                    <p:animEffect transition="in" filter="wipe(left)">
                                      <p:cBhvr>
                                        <p:cTn id="33" dur="300"/>
                                        <p:tgtEl>
                                          <p:spTgt spid="78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utoUpdateAnimBg="0"/>
      <p:bldP spid="78858" grpId="0" autoUpdateAnimBg="0"/>
      <p:bldP spid="78859" grpId="0" autoUpdateAnimBg="0"/>
      <p:bldP spid="78860" grpId="0" autoUpdateAnimBg="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BCF5EAA-8D01-4D46-86A1-BD0CB8EA3F50}" type="slidenum">
              <a:rPr kumimoji="0" lang="zh-CN" altLang="en-US" sz="3300" smtClean="0"/>
              <a:pPr eaLnBrk="1" hangingPunct="1"/>
              <a:t>35</a:t>
            </a:fld>
            <a:endParaRPr kumimoji="0" lang="en-US" altLang="zh-CN" sz="3300" smtClean="0"/>
          </a:p>
        </p:txBody>
      </p:sp>
      <p:sp>
        <p:nvSpPr>
          <p:cNvPr id="79876" name="Text Box 4"/>
          <p:cNvSpPr txBox="1">
            <a:spLocks noChangeArrowheads="1"/>
          </p:cNvSpPr>
          <p:nvPr/>
        </p:nvSpPr>
        <p:spPr bwMode="auto">
          <a:xfrm>
            <a:off x="325438" y="486268"/>
            <a:ext cx="144907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2. 表面粗糙度轮廓要求在图形中注法</a:t>
            </a:r>
            <a:r>
              <a:rPr lang="en-US" altLang="zh-CN" sz="4000" b="1" dirty="0"/>
              <a:t>，</a:t>
            </a:r>
            <a:r>
              <a:rPr lang="zh-CN" altLang="en-US" sz="4000" b="1" dirty="0"/>
              <a:t>见图5.11 和表5.10所示。</a:t>
            </a:r>
          </a:p>
        </p:txBody>
      </p:sp>
      <p:sp>
        <p:nvSpPr>
          <p:cNvPr id="79880" name="Text Box 8"/>
          <p:cNvSpPr txBox="1">
            <a:spLocks noChangeArrowheads="1"/>
          </p:cNvSpPr>
          <p:nvPr/>
        </p:nvSpPr>
        <p:spPr bwMode="auto">
          <a:xfrm>
            <a:off x="495300" y="7811723"/>
            <a:ext cx="137795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buFontTx/>
              <a:buAutoNum type="arabicParenBoth"/>
            </a:pPr>
            <a:r>
              <a:rPr lang="zh-CN" altLang="en-US" sz="3200" b="1" dirty="0"/>
              <a:t>位置</a:t>
            </a:r>
            <a:r>
              <a:rPr lang="en-US" altLang="zh-CN" sz="3200" b="1" dirty="0"/>
              <a:t>a</a:t>
            </a:r>
            <a:r>
              <a:rPr lang="zh-CN" altLang="en-US" sz="3200" b="1" dirty="0"/>
              <a:t>处— 注写表面粗糙度的单一要求，即幅度参数及极限值，该要求不  </a:t>
            </a:r>
          </a:p>
          <a:p>
            <a:pPr eaLnBrk="1" hangingPunct="1">
              <a:lnSpc>
                <a:spcPct val="120000"/>
              </a:lnSpc>
            </a:pPr>
            <a:r>
              <a:rPr lang="zh-CN" altLang="en-US" sz="3200" b="1" dirty="0"/>
              <a:t>                        能省略。</a:t>
            </a:r>
          </a:p>
        </p:txBody>
      </p:sp>
      <p:sp>
        <p:nvSpPr>
          <p:cNvPr id="79881" name="Text Box 9"/>
          <p:cNvSpPr txBox="1">
            <a:spLocks noChangeArrowheads="1"/>
          </p:cNvSpPr>
          <p:nvPr/>
        </p:nvSpPr>
        <p:spPr bwMode="auto">
          <a:xfrm>
            <a:off x="555625" y="8978900"/>
            <a:ext cx="140716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b="1"/>
              <a:t>① 上限或下限的标注：表示双向极限时应标注上限符号“</a:t>
            </a:r>
            <a:r>
              <a:rPr lang="en-US" altLang="zh-CN" sz="3200" b="1">
                <a:solidFill>
                  <a:srgbClr val="CC3300"/>
                </a:solidFill>
              </a:rPr>
              <a:t>U</a:t>
            </a:r>
            <a:r>
              <a:rPr lang="en-US" altLang="zh-CN" sz="3200" b="1"/>
              <a:t>”</a:t>
            </a:r>
            <a:r>
              <a:rPr lang="zh-CN" altLang="en-US" sz="3200" b="1"/>
              <a:t>和下限符号“</a:t>
            </a:r>
            <a:r>
              <a:rPr lang="en-US" altLang="zh-CN" sz="3200" b="1"/>
              <a:t> </a:t>
            </a:r>
            <a:r>
              <a:rPr lang="en-US" altLang="zh-CN" sz="3200" b="1">
                <a:solidFill>
                  <a:srgbClr val="CC3300"/>
                </a:solidFill>
              </a:rPr>
              <a:t>L</a:t>
            </a:r>
            <a:r>
              <a:rPr lang="en-US" altLang="zh-CN" sz="3200" b="1"/>
              <a:t>”。 </a:t>
            </a:r>
            <a:r>
              <a:rPr lang="zh-CN" altLang="en-US" sz="3200" b="1"/>
              <a:t>如果同一参数具有双向极限要求，在不引起歧义时，可省略“</a:t>
            </a:r>
            <a:r>
              <a:rPr lang="en-US" altLang="zh-CN" sz="3200" b="1"/>
              <a:t>U”</a:t>
            </a:r>
            <a:r>
              <a:rPr lang="zh-CN" altLang="en-US" sz="3200" b="1"/>
              <a:t>和“</a:t>
            </a:r>
            <a:r>
              <a:rPr lang="en-US" altLang="zh-CN" sz="3200" b="1"/>
              <a:t> L” </a:t>
            </a:r>
            <a:r>
              <a:rPr lang="zh-CN" altLang="en-US" sz="3200" b="1"/>
              <a:t>的标注。</a:t>
            </a:r>
            <a:r>
              <a:rPr lang="zh-CN" altLang="en-US" sz="3200" b="1">
                <a:solidFill>
                  <a:srgbClr val="CC3300"/>
                </a:solidFill>
              </a:rPr>
              <a:t>若为单向下限值，则必需加注“</a:t>
            </a:r>
            <a:r>
              <a:rPr lang="en-US" altLang="zh-CN" sz="3200" b="1">
                <a:solidFill>
                  <a:srgbClr val="CC3300"/>
                </a:solidFill>
              </a:rPr>
              <a:t> L”</a:t>
            </a:r>
            <a:r>
              <a:rPr lang="en-US" altLang="zh-CN" sz="3200" b="1"/>
              <a:t> 。</a:t>
            </a:r>
            <a:endParaRPr lang="zh-CN" altLang="en-US" sz="3200" b="1"/>
          </a:p>
        </p:txBody>
      </p:sp>
      <p:grpSp>
        <p:nvGrpSpPr>
          <p:cNvPr id="79885" name="Group 13"/>
          <p:cNvGrpSpPr>
            <a:grpSpLocks/>
          </p:cNvGrpSpPr>
          <p:nvPr/>
        </p:nvGrpSpPr>
        <p:grpSpPr bwMode="auto">
          <a:xfrm>
            <a:off x="979488" y="1356218"/>
            <a:ext cx="13792200" cy="6386512"/>
            <a:chOff x="617" y="741"/>
            <a:chExt cx="8688" cy="4023"/>
          </a:xfrm>
        </p:grpSpPr>
        <p:pic>
          <p:nvPicPr>
            <p:cNvPr id="36871"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 y="741"/>
              <a:ext cx="8688" cy="3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72" name="Text Box 12"/>
            <p:cNvSpPr txBox="1">
              <a:spLocks noChangeArrowheads="1"/>
            </p:cNvSpPr>
            <p:nvPr/>
          </p:nvSpPr>
          <p:spPr bwMode="auto">
            <a:xfrm>
              <a:off x="1434" y="4360"/>
              <a:ext cx="7663"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b="1"/>
                <a:t>图 </a:t>
              </a:r>
              <a:r>
                <a:rPr lang="en-US" altLang="zh-CN" sz="3600" b="1"/>
                <a:t>5.11 </a:t>
              </a:r>
              <a:r>
                <a:rPr lang="zh-CN" altLang="en-US" sz="3600" b="1"/>
                <a:t>表面粗糙度轮廓单一要求（幅度参数）标注示例</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9876"/>
                                        </p:tgtEl>
                                        <p:attrNameLst>
                                          <p:attrName>style.visibility</p:attrName>
                                        </p:attrNameLst>
                                      </p:cBhvr>
                                      <p:to>
                                        <p:strVal val="visible"/>
                                      </p:to>
                                    </p:set>
                                    <p:animEffect transition="in" filter="wipe(left)">
                                      <p:cBhvr>
                                        <p:cTn id="7" dur="300"/>
                                        <p:tgtEl>
                                          <p:spTgt spid="798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9885"/>
                                        </p:tgtEl>
                                        <p:attrNameLst>
                                          <p:attrName>style.visibility</p:attrName>
                                        </p:attrNameLst>
                                      </p:cBhvr>
                                      <p:to>
                                        <p:strVal val="visible"/>
                                      </p:to>
                                    </p:set>
                                    <p:anim calcmode="lin" valueType="num">
                                      <p:cBhvr additive="base">
                                        <p:cTn id="12" dur="3000" fill="hold"/>
                                        <p:tgtEl>
                                          <p:spTgt spid="79885"/>
                                        </p:tgtEl>
                                        <p:attrNameLst>
                                          <p:attrName>ppt_x</p:attrName>
                                        </p:attrNameLst>
                                      </p:cBhvr>
                                      <p:tavLst>
                                        <p:tav tm="0">
                                          <p:val>
                                            <p:strVal val="0-#ppt_w/2"/>
                                          </p:val>
                                        </p:tav>
                                        <p:tav tm="100000">
                                          <p:val>
                                            <p:strVal val="#ppt_x"/>
                                          </p:val>
                                        </p:tav>
                                      </p:tavLst>
                                    </p:anim>
                                    <p:anim calcmode="lin" valueType="num">
                                      <p:cBhvr additive="base">
                                        <p:cTn id="13" dur="3000" fill="hold"/>
                                        <p:tgtEl>
                                          <p:spTgt spid="7988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9880"/>
                                        </p:tgtEl>
                                        <p:attrNameLst>
                                          <p:attrName>style.visibility</p:attrName>
                                        </p:attrNameLst>
                                      </p:cBhvr>
                                      <p:to>
                                        <p:strVal val="visible"/>
                                      </p:to>
                                    </p:set>
                                    <p:animEffect transition="in" filter="wipe(left)">
                                      <p:cBhvr>
                                        <p:cTn id="18" dur="300"/>
                                        <p:tgtEl>
                                          <p:spTgt spid="7988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9881"/>
                                        </p:tgtEl>
                                        <p:attrNameLst>
                                          <p:attrName>style.visibility</p:attrName>
                                        </p:attrNameLst>
                                      </p:cBhvr>
                                      <p:to>
                                        <p:strVal val="visible"/>
                                      </p:to>
                                    </p:set>
                                    <p:animEffect transition="in" filter="wipe(left)">
                                      <p:cBhvr>
                                        <p:cTn id="23" dur="300"/>
                                        <p:tgtEl>
                                          <p:spTgt spid="79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autoUpdateAnimBg="0"/>
      <p:bldP spid="79880" grpId="0" autoUpdateAnimBg="0"/>
      <p:bldP spid="79881"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F324736-382D-42D2-BF21-4AE33E79AF9C}" type="slidenum">
              <a:rPr kumimoji="0" lang="zh-CN" altLang="en-US" sz="3300" smtClean="0"/>
              <a:pPr eaLnBrk="1" hangingPunct="1"/>
              <a:t>36</a:t>
            </a:fld>
            <a:endParaRPr kumimoji="0" lang="en-US" altLang="zh-CN" sz="3300" smtClean="0"/>
          </a:p>
        </p:txBody>
      </p:sp>
      <p:grpSp>
        <p:nvGrpSpPr>
          <p:cNvPr id="81924" name="Group 4"/>
          <p:cNvGrpSpPr>
            <a:grpSpLocks/>
          </p:cNvGrpSpPr>
          <p:nvPr/>
        </p:nvGrpSpPr>
        <p:grpSpPr bwMode="auto">
          <a:xfrm>
            <a:off x="6069013" y="284163"/>
            <a:ext cx="8512175" cy="4616450"/>
            <a:chOff x="629" y="793"/>
            <a:chExt cx="7648" cy="3883"/>
          </a:xfrm>
        </p:grpSpPr>
        <p:pic>
          <p:nvPicPr>
            <p:cNvPr id="3789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 y="793"/>
              <a:ext cx="7648" cy="3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898" name="Text Box 6"/>
            <p:cNvSpPr txBox="1">
              <a:spLocks noChangeArrowheads="1"/>
            </p:cNvSpPr>
            <p:nvPr/>
          </p:nvSpPr>
          <p:spPr bwMode="auto">
            <a:xfrm>
              <a:off x="2530" y="4342"/>
              <a:ext cx="5072"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a:t>图5.11 表面粗糙度的单一要求标注示例</a:t>
              </a:r>
            </a:p>
          </p:txBody>
        </p:sp>
      </p:grpSp>
      <p:sp>
        <p:nvSpPr>
          <p:cNvPr id="81927" name="Text Box 7"/>
          <p:cNvSpPr txBox="1">
            <a:spLocks noChangeArrowheads="1"/>
          </p:cNvSpPr>
          <p:nvPr/>
        </p:nvSpPr>
        <p:spPr bwMode="auto">
          <a:xfrm>
            <a:off x="619380" y="990490"/>
            <a:ext cx="5327650"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kumimoji="1" sz="2400">
                <a:solidFill>
                  <a:schemeClr val="tx1"/>
                </a:solidFill>
                <a:latin typeface="Times New Roman" pitchFamily="18" charset="0"/>
                <a:ea typeface="宋体" pitchFamily="2" charset="-122"/>
              </a:defRPr>
            </a:lvl1pPr>
            <a:lvl2pPr marL="914400" indent="-45720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lvl="1" eaLnBrk="1" hangingPunct="1">
              <a:lnSpc>
                <a:spcPct val="120000"/>
              </a:lnSpc>
            </a:pPr>
            <a:r>
              <a:rPr lang="zh-CN" altLang="en-US" sz="3200" b="1" dirty="0"/>
              <a:t>②  传输带和取样长度的标注：传输带是指两个滤波器的截止波长值之 间的波长范围。</a:t>
            </a:r>
            <a:r>
              <a:rPr lang="zh-CN" altLang="en-US" sz="3200" b="1" dirty="0">
                <a:solidFill>
                  <a:srgbClr val="FF3300"/>
                </a:solidFill>
              </a:rPr>
              <a:t>长波滤波器的截止波长值就是取样长度</a:t>
            </a:r>
            <a:r>
              <a:rPr lang="en-US" altLang="zh-CN" sz="3200" b="1" i="1" dirty="0" err="1">
                <a:solidFill>
                  <a:srgbClr val="FF3300"/>
                </a:solidFill>
              </a:rPr>
              <a:t>lr</a:t>
            </a:r>
            <a:r>
              <a:rPr lang="en-US" altLang="zh-CN" sz="3200" b="1" i="1" dirty="0"/>
              <a:t>。</a:t>
            </a:r>
          </a:p>
        </p:txBody>
      </p:sp>
      <p:sp>
        <p:nvSpPr>
          <p:cNvPr id="81928" name="Rectangle 8"/>
          <p:cNvSpPr>
            <a:spLocks noChangeArrowheads="1"/>
          </p:cNvSpPr>
          <p:nvPr/>
        </p:nvSpPr>
        <p:spPr bwMode="auto">
          <a:xfrm>
            <a:off x="912813" y="5005388"/>
            <a:ext cx="125349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t>传输带的标注时，短波在前，长波在后，并用连字号“</a:t>
            </a:r>
            <a:r>
              <a:rPr lang="zh-CN" altLang="en-US" sz="3200" b="1">
                <a:solidFill>
                  <a:srgbClr val="FF3300"/>
                </a:solidFill>
              </a:rPr>
              <a:t>—</a:t>
            </a:r>
            <a:r>
              <a:rPr lang="zh-CN" altLang="en-US" sz="3200" b="1"/>
              <a:t>”隔开。</a:t>
            </a:r>
          </a:p>
        </p:txBody>
      </p:sp>
      <p:sp>
        <p:nvSpPr>
          <p:cNvPr id="81929" name="Rectangle 9"/>
          <p:cNvSpPr>
            <a:spLocks noChangeArrowheads="1"/>
          </p:cNvSpPr>
          <p:nvPr/>
        </p:nvSpPr>
        <p:spPr bwMode="auto">
          <a:xfrm>
            <a:off x="952500" y="5616575"/>
            <a:ext cx="125349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a:t>       </a:t>
            </a:r>
            <a:r>
              <a:rPr lang="zh-CN" altLang="en-US" sz="3200" b="1"/>
              <a:t>在某些情况下，传输带的标注中，只标一个滤波器，也应保留连字号“</a:t>
            </a:r>
            <a:r>
              <a:rPr lang="zh-CN" altLang="en-US" sz="3200" b="1">
                <a:solidFill>
                  <a:srgbClr val="FF3300"/>
                </a:solidFill>
              </a:rPr>
              <a:t>—</a:t>
            </a:r>
            <a:r>
              <a:rPr lang="zh-CN" altLang="en-US" sz="3200" b="1"/>
              <a:t>” ，来区别是短波还是长波。</a:t>
            </a:r>
          </a:p>
        </p:txBody>
      </p:sp>
      <p:sp>
        <p:nvSpPr>
          <p:cNvPr id="81930" name="Rectangle 10"/>
          <p:cNvSpPr>
            <a:spLocks noChangeArrowheads="1"/>
          </p:cNvSpPr>
          <p:nvPr/>
        </p:nvSpPr>
        <p:spPr bwMode="auto">
          <a:xfrm>
            <a:off x="784225" y="6919913"/>
            <a:ext cx="12898438"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nSpc>
                <a:spcPct val="120000"/>
              </a:lnSpc>
              <a:buFontTx/>
              <a:buAutoNum type="circleNumDbPlain" startAt="3"/>
            </a:pPr>
            <a:r>
              <a:rPr lang="zh-CN" altLang="en-US" sz="3200" b="1"/>
              <a:t>参数代号的标注：参数代号标注在传输带或取样长度后，它们之间 </a:t>
            </a:r>
          </a:p>
          <a:p>
            <a:pPr marL="457200" indent="-457200">
              <a:lnSpc>
                <a:spcPct val="120000"/>
              </a:lnSpc>
            </a:pPr>
            <a:r>
              <a:rPr lang="zh-CN" altLang="en-US" sz="3200" b="1"/>
              <a:t>                                     用“</a:t>
            </a:r>
            <a:r>
              <a:rPr lang="zh-CN" altLang="en-US" sz="3200" b="1">
                <a:solidFill>
                  <a:srgbClr val="FF3300"/>
                </a:solidFill>
              </a:rPr>
              <a:t>/</a:t>
            </a:r>
            <a:r>
              <a:rPr lang="zh-CN" altLang="en-US" sz="3200" b="1"/>
              <a:t>”隔开。</a:t>
            </a:r>
            <a:endParaRPr lang="en-US" altLang="zh-CN" sz="3200" b="1"/>
          </a:p>
        </p:txBody>
      </p:sp>
      <p:sp>
        <p:nvSpPr>
          <p:cNvPr id="81931" name="Rectangle 11"/>
          <p:cNvSpPr>
            <a:spLocks noChangeArrowheads="1"/>
          </p:cNvSpPr>
          <p:nvPr/>
        </p:nvSpPr>
        <p:spPr bwMode="auto">
          <a:xfrm>
            <a:off x="842963" y="8304213"/>
            <a:ext cx="12650787"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nSpc>
                <a:spcPct val="120000"/>
              </a:lnSpc>
              <a:buFontTx/>
              <a:buAutoNum type="circleNumDbPlain" startAt="4"/>
            </a:pPr>
            <a:r>
              <a:rPr lang="zh-CN" altLang="en-US" sz="3200" b="1"/>
              <a:t>评定长度的标注：如果默认的评定长度</a:t>
            </a:r>
            <a:r>
              <a:rPr lang="en-US" altLang="zh-CN" sz="3200" b="1"/>
              <a:t>( </a:t>
            </a:r>
            <a:r>
              <a:rPr lang="en-US" altLang="zh-CN" b="1">
                <a:solidFill>
                  <a:srgbClr val="FF3300"/>
                </a:solidFill>
              </a:rPr>
              <a:t>5</a:t>
            </a:r>
            <a:r>
              <a:rPr lang="en-US" altLang="zh-CN" b="1" i="1">
                <a:solidFill>
                  <a:srgbClr val="FF3300"/>
                </a:solidFill>
              </a:rPr>
              <a:t>lr</a:t>
            </a:r>
            <a:r>
              <a:rPr lang="en-US" altLang="zh-CN" b="1"/>
              <a:t> ) </a:t>
            </a:r>
            <a:r>
              <a:rPr lang="zh-CN" altLang="en-US" sz="3200" b="1"/>
              <a:t>时，可省略标注。如  </a:t>
            </a:r>
          </a:p>
          <a:p>
            <a:pPr marL="457200" indent="-457200">
              <a:lnSpc>
                <a:spcPct val="120000"/>
              </a:lnSpc>
            </a:pPr>
            <a:r>
              <a:rPr lang="zh-CN" altLang="en-US" sz="3200" b="1"/>
              <a:t>                                    果不等于5</a:t>
            </a:r>
            <a:r>
              <a:rPr lang="en-US" altLang="zh-CN" sz="3200" b="1" i="1"/>
              <a:t>lr</a:t>
            </a:r>
            <a:r>
              <a:rPr lang="zh-CN" altLang="en-US" sz="3200" b="1"/>
              <a:t>时</a:t>
            </a:r>
            <a:r>
              <a:rPr lang="zh-CN" altLang="en-US" sz="3200" b="1" i="1"/>
              <a:t>,</a:t>
            </a:r>
            <a:r>
              <a:rPr lang="zh-CN" altLang="en-US" sz="3200" b="1"/>
              <a:t>则应注出取样长度的个数。</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81924"/>
                                        </p:tgtEl>
                                        <p:attrNameLst>
                                          <p:attrName>style.visibility</p:attrName>
                                        </p:attrNameLst>
                                      </p:cBhvr>
                                      <p:to>
                                        <p:strVal val="visible"/>
                                      </p:to>
                                    </p:set>
                                    <p:anim calcmode="lin" valueType="num">
                                      <p:cBhvr additive="base">
                                        <p:cTn id="7" dur="500" fill="hold"/>
                                        <p:tgtEl>
                                          <p:spTgt spid="81924"/>
                                        </p:tgtEl>
                                        <p:attrNameLst>
                                          <p:attrName>ppt_x</p:attrName>
                                        </p:attrNameLst>
                                      </p:cBhvr>
                                      <p:tavLst>
                                        <p:tav tm="0">
                                          <p:val>
                                            <p:strVal val="1+#ppt_w/2"/>
                                          </p:val>
                                        </p:tav>
                                        <p:tav tm="100000">
                                          <p:val>
                                            <p:strVal val="#ppt_x"/>
                                          </p:val>
                                        </p:tav>
                                      </p:tavLst>
                                    </p:anim>
                                    <p:anim calcmode="lin" valueType="num">
                                      <p:cBhvr additive="base">
                                        <p:cTn id="8" dur="500" fill="hold"/>
                                        <p:tgtEl>
                                          <p:spTgt spid="819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81927"/>
                                        </p:tgtEl>
                                        <p:attrNameLst>
                                          <p:attrName>style.visibility</p:attrName>
                                        </p:attrNameLst>
                                      </p:cBhvr>
                                      <p:to>
                                        <p:strVal val="visible"/>
                                      </p:to>
                                    </p:set>
                                    <p:animEffect transition="in" filter="wipe(left)">
                                      <p:cBhvr>
                                        <p:cTn id="13" dur="300"/>
                                        <p:tgtEl>
                                          <p:spTgt spid="8192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1928"/>
                                        </p:tgtEl>
                                        <p:attrNameLst>
                                          <p:attrName>style.visibility</p:attrName>
                                        </p:attrNameLst>
                                      </p:cBhvr>
                                      <p:to>
                                        <p:strVal val="visible"/>
                                      </p:to>
                                    </p:set>
                                    <p:animEffect transition="in" filter="wipe(left)">
                                      <p:cBhvr>
                                        <p:cTn id="18" dur="300"/>
                                        <p:tgtEl>
                                          <p:spTgt spid="8192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1929"/>
                                        </p:tgtEl>
                                        <p:attrNameLst>
                                          <p:attrName>style.visibility</p:attrName>
                                        </p:attrNameLst>
                                      </p:cBhvr>
                                      <p:to>
                                        <p:strVal val="visible"/>
                                      </p:to>
                                    </p:set>
                                    <p:animEffect transition="in" filter="wipe(left)">
                                      <p:cBhvr>
                                        <p:cTn id="23" dur="300"/>
                                        <p:tgtEl>
                                          <p:spTgt spid="8192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1930"/>
                                        </p:tgtEl>
                                        <p:attrNameLst>
                                          <p:attrName>style.visibility</p:attrName>
                                        </p:attrNameLst>
                                      </p:cBhvr>
                                      <p:to>
                                        <p:strVal val="visible"/>
                                      </p:to>
                                    </p:set>
                                    <p:animEffect transition="in" filter="wipe(left)">
                                      <p:cBhvr>
                                        <p:cTn id="28" dur="300"/>
                                        <p:tgtEl>
                                          <p:spTgt spid="8193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1931"/>
                                        </p:tgtEl>
                                        <p:attrNameLst>
                                          <p:attrName>style.visibility</p:attrName>
                                        </p:attrNameLst>
                                      </p:cBhvr>
                                      <p:to>
                                        <p:strVal val="visible"/>
                                      </p:to>
                                    </p:set>
                                    <p:animEffect transition="in" filter="wipe(left)">
                                      <p:cBhvr>
                                        <p:cTn id="33" dur="300"/>
                                        <p:tgtEl>
                                          <p:spTgt spid="81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7" grpId="0" autoUpdateAnimBg="0"/>
      <p:bldP spid="81928" grpId="0" autoUpdateAnimBg="0"/>
      <p:bldP spid="81929" grpId="0" autoUpdateAnimBg="0"/>
      <p:bldP spid="81930" grpId="0" autoUpdateAnimBg="0"/>
      <p:bldP spid="8193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21E960C-0A7C-40D6-B42D-514D80AD8E02}" type="slidenum">
              <a:rPr kumimoji="0" lang="zh-CN" altLang="en-US" sz="3300" smtClean="0"/>
              <a:pPr eaLnBrk="1" hangingPunct="1"/>
              <a:t>37</a:t>
            </a:fld>
            <a:endParaRPr kumimoji="0" lang="en-US" altLang="zh-CN" sz="3300" smtClean="0"/>
          </a:p>
        </p:txBody>
      </p:sp>
      <p:sp>
        <p:nvSpPr>
          <p:cNvPr id="80906" name="Rectangle 10"/>
          <p:cNvSpPr>
            <a:spLocks noChangeArrowheads="1"/>
          </p:cNvSpPr>
          <p:nvPr/>
        </p:nvSpPr>
        <p:spPr bwMode="auto">
          <a:xfrm>
            <a:off x="1071563" y="7610475"/>
            <a:ext cx="12679362"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b="1"/>
              <a:t>⑤ 极限值判断规则和极限值的标注：极限值判断规则的标注如图5.11中所示上限为“16％规则”，下限为“最大规则” 。为了避免误解，在参数代号和极限值之间插入</a:t>
            </a:r>
            <a:r>
              <a:rPr lang="zh-CN" altLang="en-US" sz="3200" b="1">
                <a:solidFill>
                  <a:srgbClr val="FF3300"/>
                </a:solidFill>
              </a:rPr>
              <a:t>一个空格。</a:t>
            </a:r>
          </a:p>
        </p:txBody>
      </p:sp>
      <p:grpSp>
        <p:nvGrpSpPr>
          <p:cNvPr id="80911" name="Group 15"/>
          <p:cNvGrpSpPr>
            <a:grpSpLocks/>
          </p:cNvGrpSpPr>
          <p:nvPr/>
        </p:nvGrpSpPr>
        <p:grpSpPr bwMode="auto">
          <a:xfrm>
            <a:off x="1333500" y="808038"/>
            <a:ext cx="11652250" cy="6049962"/>
            <a:chOff x="629" y="793"/>
            <a:chExt cx="7648" cy="3798"/>
          </a:xfrm>
        </p:grpSpPr>
        <p:pic>
          <p:nvPicPr>
            <p:cNvPr id="38917"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 y="793"/>
              <a:ext cx="7648" cy="3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8" name="Text Box 17"/>
            <p:cNvSpPr txBox="1">
              <a:spLocks noChangeArrowheads="1"/>
            </p:cNvSpPr>
            <p:nvPr/>
          </p:nvSpPr>
          <p:spPr bwMode="auto">
            <a:xfrm>
              <a:off x="2530" y="4342"/>
              <a:ext cx="5073" cy="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a:t>图5.11 表面粗糙度的单一要求标注示例</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0911"/>
                                        </p:tgtEl>
                                        <p:attrNameLst>
                                          <p:attrName>style.visibility</p:attrName>
                                        </p:attrNameLst>
                                      </p:cBhvr>
                                      <p:to>
                                        <p:strVal val="visible"/>
                                      </p:to>
                                    </p:set>
                                    <p:anim calcmode="lin" valueType="num">
                                      <p:cBhvr additive="base">
                                        <p:cTn id="7" dur="500" fill="hold"/>
                                        <p:tgtEl>
                                          <p:spTgt spid="80911"/>
                                        </p:tgtEl>
                                        <p:attrNameLst>
                                          <p:attrName>ppt_x</p:attrName>
                                        </p:attrNameLst>
                                      </p:cBhvr>
                                      <p:tavLst>
                                        <p:tav tm="0">
                                          <p:val>
                                            <p:strVal val="0-#ppt_w/2"/>
                                          </p:val>
                                        </p:tav>
                                        <p:tav tm="100000">
                                          <p:val>
                                            <p:strVal val="#ppt_x"/>
                                          </p:val>
                                        </p:tav>
                                      </p:tavLst>
                                    </p:anim>
                                    <p:anim calcmode="lin" valueType="num">
                                      <p:cBhvr additive="base">
                                        <p:cTn id="8" dur="500" fill="hold"/>
                                        <p:tgtEl>
                                          <p:spTgt spid="809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80906"/>
                                        </p:tgtEl>
                                        <p:attrNameLst>
                                          <p:attrName>style.visibility</p:attrName>
                                        </p:attrNameLst>
                                      </p:cBhvr>
                                      <p:to>
                                        <p:strVal val="visible"/>
                                      </p:to>
                                    </p:set>
                                    <p:animEffect transition="in" filter="wipe(left)">
                                      <p:cBhvr>
                                        <p:cTn id="13" dur="300"/>
                                        <p:tgtEl>
                                          <p:spTgt spid="8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BF46225-2E81-4189-9D27-65E7F9FA750E}" type="slidenum">
              <a:rPr kumimoji="0" lang="zh-CN" altLang="en-US" sz="3300" smtClean="0"/>
              <a:pPr eaLnBrk="1" hangingPunct="1"/>
              <a:t>38</a:t>
            </a:fld>
            <a:endParaRPr kumimoji="0" lang="en-US" altLang="zh-CN" sz="3300" smtClean="0"/>
          </a:p>
        </p:txBody>
      </p:sp>
      <p:sp>
        <p:nvSpPr>
          <p:cNvPr id="68616" name="Rectangle 8"/>
          <p:cNvSpPr>
            <a:spLocks noChangeArrowheads="1"/>
          </p:cNvSpPr>
          <p:nvPr/>
        </p:nvSpPr>
        <p:spPr bwMode="auto">
          <a:xfrm>
            <a:off x="474663" y="7483475"/>
            <a:ext cx="13708062"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b="1"/>
              <a:t>(2)  位置</a:t>
            </a:r>
            <a:r>
              <a:rPr lang="en-US" altLang="zh-CN" sz="3200" b="1"/>
              <a:t>b</a:t>
            </a:r>
            <a:r>
              <a:rPr lang="zh-CN" altLang="en-US" sz="3200" b="1"/>
              <a:t>处—注写第二个（附加参数）表面粗糙度轮廓要求。</a:t>
            </a:r>
          </a:p>
        </p:txBody>
      </p:sp>
      <p:sp>
        <p:nvSpPr>
          <p:cNvPr id="68617" name="Rectangle 9"/>
          <p:cNvSpPr>
            <a:spLocks noChangeArrowheads="1"/>
          </p:cNvSpPr>
          <p:nvPr/>
        </p:nvSpPr>
        <p:spPr bwMode="auto">
          <a:xfrm>
            <a:off x="474663" y="8151813"/>
            <a:ext cx="111664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b="1"/>
              <a:t>(3)  位置</a:t>
            </a:r>
            <a:r>
              <a:rPr lang="en-US" altLang="zh-CN" sz="3200" b="1"/>
              <a:t>c</a:t>
            </a:r>
            <a:r>
              <a:rPr lang="zh-CN" altLang="en-US" sz="3200" b="1"/>
              <a:t>处—注写加工方法。</a:t>
            </a:r>
          </a:p>
        </p:txBody>
      </p:sp>
      <p:sp>
        <p:nvSpPr>
          <p:cNvPr id="68618" name="Rectangle 10"/>
          <p:cNvSpPr>
            <a:spLocks noChangeArrowheads="1"/>
          </p:cNvSpPr>
          <p:nvPr/>
        </p:nvSpPr>
        <p:spPr bwMode="auto">
          <a:xfrm>
            <a:off x="474663" y="8824913"/>
            <a:ext cx="131540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b="1"/>
              <a:t>(4)  位置</a:t>
            </a:r>
            <a:r>
              <a:rPr lang="en-US" altLang="zh-CN" sz="3200" b="1"/>
              <a:t>d</a:t>
            </a:r>
            <a:r>
              <a:rPr lang="zh-CN" altLang="en-US" sz="3200" b="1"/>
              <a:t>处—注写 所要求的表面纹理和纹理方向，如表5.11所示。</a:t>
            </a:r>
            <a:endParaRPr lang="en-US" altLang="zh-CN" sz="3200" b="1"/>
          </a:p>
        </p:txBody>
      </p:sp>
      <p:sp>
        <p:nvSpPr>
          <p:cNvPr id="68619" name="Rectangle 11"/>
          <p:cNvSpPr>
            <a:spLocks noChangeArrowheads="1"/>
          </p:cNvSpPr>
          <p:nvPr/>
        </p:nvSpPr>
        <p:spPr bwMode="auto">
          <a:xfrm>
            <a:off x="474663" y="9469438"/>
            <a:ext cx="13154025" cy="68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3200" b="1" dirty="0"/>
              <a:t>(5)  </a:t>
            </a:r>
            <a:r>
              <a:rPr lang="zh-CN" altLang="en-US" sz="3200" b="1" dirty="0" smtClean="0"/>
              <a:t>位置</a:t>
            </a:r>
            <a:r>
              <a:rPr lang="en-US" altLang="zh-CN" sz="3200" b="1" dirty="0" smtClean="0"/>
              <a:t>e</a:t>
            </a:r>
            <a:r>
              <a:rPr lang="zh-CN" altLang="en-US" sz="3200" b="1" dirty="0" smtClean="0"/>
              <a:t>处</a:t>
            </a:r>
            <a:r>
              <a:rPr lang="zh-CN" altLang="en-US" sz="3200" b="1" dirty="0"/>
              <a:t>—注写 所要求的加工余量（</a:t>
            </a:r>
            <a:r>
              <a:rPr lang="en-US" altLang="zh-CN" sz="3200" b="1" dirty="0"/>
              <a:t>mm）。</a:t>
            </a:r>
          </a:p>
        </p:txBody>
      </p:sp>
      <p:pic>
        <p:nvPicPr>
          <p:cNvPr id="39943"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2525" y="350838"/>
            <a:ext cx="11263313" cy="660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additive="base">
                                        <p:cTn id="7" dur="1750" fill="hold"/>
                                        <p:tgtEl>
                                          <p:spTgt spid="39943"/>
                                        </p:tgtEl>
                                        <p:attrNameLst>
                                          <p:attrName>ppt_x</p:attrName>
                                        </p:attrNameLst>
                                      </p:cBhvr>
                                      <p:tavLst>
                                        <p:tav tm="0">
                                          <p:val>
                                            <p:strVal val="#ppt_x"/>
                                          </p:val>
                                        </p:tav>
                                        <p:tav tm="100000">
                                          <p:val>
                                            <p:strVal val="#ppt_x"/>
                                          </p:val>
                                        </p:tav>
                                      </p:tavLst>
                                    </p:anim>
                                    <p:anim calcmode="lin" valueType="num">
                                      <p:cBhvr additive="base">
                                        <p:cTn id="8" dur="1750" fill="hold"/>
                                        <p:tgtEl>
                                          <p:spTgt spid="399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68616"/>
                                        </p:tgtEl>
                                        <p:attrNameLst>
                                          <p:attrName>style.visibility</p:attrName>
                                        </p:attrNameLst>
                                      </p:cBhvr>
                                      <p:to>
                                        <p:strVal val="visible"/>
                                      </p:to>
                                    </p:set>
                                    <p:animEffect transition="in" filter="wipe(left)">
                                      <p:cBhvr>
                                        <p:cTn id="13" dur="300"/>
                                        <p:tgtEl>
                                          <p:spTgt spid="6861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68617"/>
                                        </p:tgtEl>
                                        <p:attrNameLst>
                                          <p:attrName>style.visibility</p:attrName>
                                        </p:attrNameLst>
                                      </p:cBhvr>
                                      <p:to>
                                        <p:strVal val="visible"/>
                                      </p:to>
                                    </p:set>
                                    <p:animEffect transition="in" filter="wipe(left)">
                                      <p:cBhvr>
                                        <p:cTn id="18" dur="300"/>
                                        <p:tgtEl>
                                          <p:spTgt spid="6861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8618"/>
                                        </p:tgtEl>
                                        <p:attrNameLst>
                                          <p:attrName>style.visibility</p:attrName>
                                        </p:attrNameLst>
                                      </p:cBhvr>
                                      <p:to>
                                        <p:strVal val="visible"/>
                                      </p:to>
                                    </p:set>
                                    <p:animEffect transition="in" filter="wipe(left)">
                                      <p:cBhvr>
                                        <p:cTn id="23" dur="300"/>
                                        <p:tgtEl>
                                          <p:spTgt spid="6861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8619"/>
                                        </p:tgtEl>
                                        <p:attrNameLst>
                                          <p:attrName>style.visibility</p:attrName>
                                        </p:attrNameLst>
                                      </p:cBhvr>
                                      <p:to>
                                        <p:strVal val="visible"/>
                                      </p:to>
                                    </p:set>
                                    <p:animEffect transition="in" filter="wipe(left)">
                                      <p:cBhvr>
                                        <p:cTn id="28" dur="300"/>
                                        <p:tgtEl>
                                          <p:spTgt spid="68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6" grpId="0" autoUpdateAnimBg="0"/>
      <p:bldP spid="68617" grpId="0" autoUpdateAnimBg="0"/>
      <p:bldP spid="68618" grpId="0" autoUpdateAnimBg="0"/>
      <p:bldP spid="68619"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993162D-985C-468C-A9AD-8C8CC826A215}" type="slidenum">
              <a:rPr kumimoji="0" lang="zh-CN" altLang="en-US" sz="3300" smtClean="0"/>
              <a:pPr eaLnBrk="1" hangingPunct="1"/>
              <a:t>39</a:t>
            </a:fld>
            <a:endParaRPr kumimoji="0" lang="en-US" altLang="zh-CN" sz="3300" smtClean="0"/>
          </a:p>
        </p:txBody>
      </p:sp>
      <p:pic>
        <p:nvPicPr>
          <p:cNvPr id="4096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488" y="1019175"/>
            <a:ext cx="13627100" cy="772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Rectangle 6"/>
          <p:cNvSpPr>
            <a:spLocks noChangeArrowheads="1"/>
          </p:cNvSpPr>
          <p:nvPr/>
        </p:nvSpPr>
        <p:spPr bwMode="auto">
          <a:xfrm>
            <a:off x="13617575" y="4073525"/>
            <a:ext cx="914400" cy="579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additive="base">
                                        <p:cTn id="7" dur="500" fill="hold"/>
                                        <p:tgtEl>
                                          <p:spTgt spid="40963"/>
                                        </p:tgtEl>
                                        <p:attrNameLst>
                                          <p:attrName>ppt_x</p:attrName>
                                        </p:attrNameLst>
                                      </p:cBhvr>
                                      <p:tavLst>
                                        <p:tav tm="0">
                                          <p:val>
                                            <p:strVal val="0-#ppt_w/2"/>
                                          </p:val>
                                        </p:tav>
                                        <p:tav tm="100000">
                                          <p:val>
                                            <p:strVal val="#ppt_x"/>
                                          </p:val>
                                        </p:tav>
                                      </p:tavLst>
                                    </p:anim>
                                    <p:anim calcmode="lin" valueType="num">
                                      <p:cBhvr additive="base">
                                        <p:cTn id="8"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C0D66BF-83E0-4C79-9A37-C87974190068}" type="slidenum">
              <a:rPr kumimoji="0" lang="zh-CN" altLang="en-US" sz="3300" smtClean="0"/>
              <a:pPr eaLnBrk="1" hangingPunct="1"/>
              <a:t>4</a:t>
            </a:fld>
            <a:endParaRPr kumimoji="0" lang="en-US" altLang="zh-CN" sz="3300" smtClean="0"/>
          </a:p>
        </p:txBody>
      </p:sp>
      <p:sp>
        <p:nvSpPr>
          <p:cNvPr id="5153" name="Text Box 33"/>
          <p:cNvSpPr txBox="1">
            <a:spLocks noChangeArrowheads="1"/>
          </p:cNvSpPr>
          <p:nvPr/>
        </p:nvSpPr>
        <p:spPr bwMode="auto">
          <a:xfrm>
            <a:off x="1256895" y="4391025"/>
            <a:ext cx="11255375"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实际表面轮廓经</a:t>
            </a:r>
            <a:r>
              <a:rPr lang="zh-CN" altLang="en-US" sz="3200" b="1" dirty="0">
                <a:solidFill>
                  <a:srgbClr val="FF3300"/>
                </a:solidFill>
              </a:rPr>
              <a:t>轮廓滤波器滤波后分为</a:t>
            </a:r>
            <a:r>
              <a:rPr lang="zh-CN" altLang="en-US" sz="3200" b="1" dirty="0"/>
              <a:t>：</a:t>
            </a:r>
          </a:p>
        </p:txBody>
      </p:sp>
      <p:pic>
        <p:nvPicPr>
          <p:cNvPr id="5160"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650" y="5454650"/>
            <a:ext cx="11968163" cy="1017588"/>
          </a:xfrm>
          <a:prstGeom prst="rect">
            <a:avLst/>
          </a:prstGeom>
          <a:solidFill>
            <a:srgbClr val="FF3300"/>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61" name="Pictur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0038" y="6723218"/>
            <a:ext cx="12250737" cy="122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62" name="Picture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6688" y="8157488"/>
            <a:ext cx="12277725" cy="105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63" name="Rectangle 43"/>
          <p:cNvSpPr>
            <a:spLocks noChangeArrowheads="1"/>
          </p:cNvSpPr>
          <p:nvPr/>
        </p:nvSpPr>
        <p:spPr bwMode="auto">
          <a:xfrm>
            <a:off x="1524000" y="5399088"/>
            <a:ext cx="11953875" cy="914400"/>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4" name="Oval 44"/>
          <p:cNvSpPr>
            <a:spLocks noChangeArrowheads="1"/>
          </p:cNvSpPr>
          <p:nvPr/>
        </p:nvSpPr>
        <p:spPr bwMode="auto">
          <a:xfrm>
            <a:off x="10599738" y="5162550"/>
            <a:ext cx="1389062" cy="1320800"/>
          </a:xfrm>
          <a:prstGeom prst="ellipse">
            <a:avLst/>
          </a:prstGeom>
          <a:noFill/>
          <a:ln w="57150">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Text Box 4"/>
          <p:cNvSpPr txBox="1">
            <a:spLocks noChangeArrowheads="1"/>
          </p:cNvSpPr>
          <p:nvPr/>
        </p:nvSpPr>
        <p:spPr bwMode="auto">
          <a:xfrm>
            <a:off x="708025" y="578343"/>
            <a:ext cx="9604375"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200" b="1"/>
              <a:t>2.  </a:t>
            </a:r>
            <a:r>
              <a:rPr lang="zh-CN" altLang="en-US" sz="3200" b="1"/>
              <a:t>表面几何形状误差的组成</a:t>
            </a:r>
            <a:r>
              <a:rPr lang="zh-CN" altLang="en-US" sz="3200"/>
              <a:t> </a:t>
            </a:r>
          </a:p>
        </p:txBody>
      </p:sp>
      <p:pic>
        <p:nvPicPr>
          <p:cNvPr id="501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4501" y="1224454"/>
            <a:ext cx="8096665" cy="31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300"/>
                                        <p:tgtEl>
                                          <p:spTgt spid="1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50180"/>
                                        </p:tgtEl>
                                        <p:attrNameLst>
                                          <p:attrName>style.visibility</p:attrName>
                                        </p:attrNameLst>
                                      </p:cBhvr>
                                      <p:to>
                                        <p:strVal val="visible"/>
                                      </p:to>
                                    </p:set>
                                    <p:anim calcmode="lin" valueType="num">
                                      <p:cBhvr additive="base">
                                        <p:cTn id="12" dur="500" fill="hold"/>
                                        <p:tgtEl>
                                          <p:spTgt spid="50180"/>
                                        </p:tgtEl>
                                        <p:attrNameLst>
                                          <p:attrName>ppt_x</p:attrName>
                                        </p:attrNameLst>
                                      </p:cBhvr>
                                      <p:tavLst>
                                        <p:tav tm="0">
                                          <p:val>
                                            <p:strVal val="0-#ppt_w/2"/>
                                          </p:val>
                                        </p:tav>
                                        <p:tav tm="100000">
                                          <p:val>
                                            <p:strVal val="#ppt_x"/>
                                          </p:val>
                                        </p:tav>
                                      </p:tavLst>
                                    </p:anim>
                                    <p:anim calcmode="lin" valueType="num">
                                      <p:cBhvr additive="base">
                                        <p:cTn id="13" dur="500" fill="hold"/>
                                        <p:tgtEl>
                                          <p:spTgt spid="5018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153"/>
                                        </p:tgtEl>
                                        <p:attrNameLst>
                                          <p:attrName>style.visibility</p:attrName>
                                        </p:attrNameLst>
                                      </p:cBhvr>
                                      <p:to>
                                        <p:strVal val="visible"/>
                                      </p:to>
                                    </p:set>
                                    <p:animEffect transition="in" filter="wipe(left)">
                                      <p:cBhvr>
                                        <p:cTn id="18" dur="300"/>
                                        <p:tgtEl>
                                          <p:spTgt spid="515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5160"/>
                                        </p:tgtEl>
                                        <p:attrNameLst>
                                          <p:attrName>style.visibility</p:attrName>
                                        </p:attrNameLst>
                                      </p:cBhvr>
                                      <p:to>
                                        <p:strVal val="visible"/>
                                      </p:to>
                                    </p:set>
                                    <p:anim calcmode="lin" valueType="num">
                                      <p:cBhvr additive="base">
                                        <p:cTn id="23" dur="500" fill="hold"/>
                                        <p:tgtEl>
                                          <p:spTgt spid="5160"/>
                                        </p:tgtEl>
                                        <p:attrNameLst>
                                          <p:attrName>ppt_x</p:attrName>
                                        </p:attrNameLst>
                                      </p:cBhvr>
                                      <p:tavLst>
                                        <p:tav tm="0">
                                          <p:val>
                                            <p:strVal val="1+#ppt_w/2"/>
                                          </p:val>
                                        </p:tav>
                                        <p:tav tm="100000">
                                          <p:val>
                                            <p:strVal val="#ppt_x"/>
                                          </p:val>
                                        </p:tav>
                                      </p:tavLst>
                                    </p:anim>
                                    <p:anim calcmode="lin" valueType="num">
                                      <p:cBhvr additive="base">
                                        <p:cTn id="24" dur="500" fill="hold"/>
                                        <p:tgtEl>
                                          <p:spTgt spid="516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5161"/>
                                        </p:tgtEl>
                                        <p:attrNameLst>
                                          <p:attrName>style.visibility</p:attrName>
                                        </p:attrNameLst>
                                      </p:cBhvr>
                                      <p:to>
                                        <p:strVal val="visible"/>
                                      </p:to>
                                    </p:set>
                                    <p:anim calcmode="lin" valueType="num">
                                      <p:cBhvr additive="base">
                                        <p:cTn id="29" dur="500" fill="hold"/>
                                        <p:tgtEl>
                                          <p:spTgt spid="5161"/>
                                        </p:tgtEl>
                                        <p:attrNameLst>
                                          <p:attrName>ppt_x</p:attrName>
                                        </p:attrNameLst>
                                      </p:cBhvr>
                                      <p:tavLst>
                                        <p:tav tm="0">
                                          <p:val>
                                            <p:strVal val="0-#ppt_w/2"/>
                                          </p:val>
                                        </p:tav>
                                        <p:tav tm="100000">
                                          <p:val>
                                            <p:strVal val="#ppt_x"/>
                                          </p:val>
                                        </p:tav>
                                      </p:tavLst>
                                    </p:anim>
                                    <p:anim calcmode="lin" valueType="num">
                                      <p:cBhvr additive="base">
                                        <p:cTn id="30" dur="500" fill="hold"/>
                                        <p:tgtEl>
                                          <p:spTgt spid="516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162"/>
                                        </p:tgtEl>
                                        <p:attrNameLst>
                                          <p:attrName>style.visibility</p:attrName>
                                        </p:attrNameLst>
                                      </p:cBhvr>
                                      <p:to>
                                        <p:strVal val="visible"/>
                                      </p:to>
                                    </p:set>
                                    <p:anim calcmode="lin" valueType="num">
                                      <p:cBhvr additive="base">
                                        <p:cTn id="35" dur="500" fill="hold"/>
                                        <p:tgtEl>
                                          <p:spTgt spid="5162"/>
                                        </p:tgtEl>
                                        <p:attrNameLst>
                                          <p:attrName>ppt_x</p:attrName>
                                        </p:attrNameLst>
                                      </p:cBhvr>
                                      <p:tavLst>
                                        <p:tav tm="0">
                                          <p:val>
                                            <p:strVal val="#ppt_x"/>
                                          </p:val>
                                        </p:tav>
                                        <p:tav tm="100000">
                                          <p:val>
                                            <p:strVal val="#ppt_x"/>
                                          </p:val>
                                        </p:tav>
                                      </p:tavLst>
                                    </p:anim>
                                    <p:anim calcmode="lin" valueType="num">
                                      <p:cBhvr additive="base">
                                        <p:cTn id="36" dur="500" fill="hold"/>
                                        <p:tgtEl>
                                          <p:spTgt spid="516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163"/>
                                        </p:tgtEl>
                                        <p:attrNameLst>
                                          <p:attrName>style.visibility</p:attrName>
                                        </p:attrNameLst>
                                      </p:cBhvr>
                                      <p:to>
                                        <p:strVal val="visible"/>
                                      </p:to>
                                    </p:set>
                                    <p:animEffect transition="in" filter="wipe(left)">
                                      <p:cBhvr>
                                        <p:cTn id="41" dur="500"/>
                                        <p:tgtEl>
                                          <p:spTgt spid="5163"/>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5164"/>
                                        </p:tgtEl>
                                        <p:attrNameLst>
                                          <p:attrName>style.visibility</p:attrName>
                                        </p:attrNameLst>
                                      </p:cBhvr>
                                      <p:to>
                                        <p:strVal val="visible"/>
                                      </p:to>
                                    </p:set>
                                    <p:animEffect transition="in" filter="blinds(horizontal)">
                                      <p:cBhvr>
                                        <p:cTn id="46" dur="500"/>
                                        <p:tgtEl>
                                          <p:spTgt spid="5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3" grpId="0" autoUpdateAnimBg="0"/>
      <p:bldP spid="5163" grpId="0" animBg="1"/>
      <p:bldP spid="5164" grpId="0" animBg="1"/>
      <p:bldP spid="13"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26D9500-1BBD-4A47-AC9B-C16B4DBF4459}" type="slidenum">
              <a:rPr kumimoji="0" lang="zh-CN" altLang="en-US" sz="3300" smtClean="0"/>
              <a:pPr eaLnBrk="1" hangingPunct="1"/>
              <a:t>40</a:t>
            </a:fld>
            <a:endParaRPr kumimoji="0" lang="en-US" altLang="zh-CN" sz="3300" smtClean="0"/>
          </a:p>
        </p:txBody>
      </p:sp>
      <p:grpSp>
        <p:nvGrpSpPr>
          <p:cNvPr id="83980" name="Group 12"/>
          <p:cNvGrpSpPr>
            <a:grpSpLocks/>
          </p:cNvGrpSpPr>
          <p:nvPr/>
        </p:nvGrpSpPr>
        <p:grpSpPr bwMode="auto">
          <a:xfrm>
            <a:off x="744538" y="566738"/>
            <a:ext cx="13657262" cy="8159750"/>
            <a:chOff x="469" y="348"/>
            <a:chExt cx="8603" cy="5140"/>
          </a:xfrm>
        </p:grpSpPr>
        <p:pic>
          <p:nvPicPr>
            <p:cNvPr id="4198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 y="348"/>
              <a:ext cx="8603" cy="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Rectangle 10"/>
            <p:cNvSpPr>
              <a:spLocks noChangeArrowheads="1"/>
            </p:cNvSpPr>
            <p:nvPr/>
          </p:nvSpPr>
          <p:spPr bwMode="auto">
            <a:xfrm>
              <a:off x="6492" y="2862"/>
              <a:ext cx="576" cy="35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0" name="Rectangle 11"/>
            <p:cNvSpPr>
              <a:spLocks noChangeArrowheads="1"/>
            </p:cNvSpPr>
            <p:nvPr/>
          </p:nvSpPr>
          <p:spPr bwMode="auto">
            <a:xfrm>
              <a:off x="5139" y="2606"/>
              <a:ext cx="2003" cy="11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3980"/>
                                        </p:tgtEl>
                                        <p:attrNameLst>
                                          <p:attrName>style.visibility</p:attrName>
                                        </p:attrNameLst>
                                      </p:cBhvr>
                                      <p:to>
                                        <p:strVal val="visible"/>
                                      </p:to>
                                    </p:set>
                                    <p:anim calcmode="lin" valueType="num">
                                      <p:cBhvr additive="base">
                                        <p:cTn id="7" dur="500" fill="hold"/>
                                        <p:tgtEl>
                                          <p:spTgt spid="83980"/>
                                        </p:tgtEl>
                                        <p:attrNameLst>
                                          <p:attrName>ppt_x</p:attrName>
                                        </p:attrNameLst>
                                      </p:cBhvr>
                                      <p:tavLst>
                                        <p:tav tm="0">
                                          <p:val>
                                            <p:strVal val="0-#ppt_w/2"/>
                                          </p:val>
                                        </p:tav>
                                        <p:tav tm="100000">
                                          <p:val>
                                            <p:strVal val="#ppt_x"/>
                                          </p:val>
                                        </p:tav>
                                      </p:tavLst>
                                    </p:anim>
                                    <p:anim calcmode="lin" valueType="num">
                                      <p:cBhvr additive="base">
                                        <p:cTn id="8" dur="500" fill="hold"/>
                                        <p:tgtEl>
                                          <p:spTgt spid="839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9842FB9-EF54-4276-932F-3D0B6A99ED79}" type="slidenum">
              <a:rPr kumimoji="0" lang="zh-CN" altLang="en-US" sz="3300" smtClean="0"/>
              <a:pPr eaLnBrk="1" hangingPunct="1"/>
              <a:t>41</a:t>
            </a:fld>
            <a:endParaRPr kumimoji="0" lang="en-US" altLang="zh-CN" sz="3300" smtClean="0"/>
          </a:p>
        </p:txBody>
      </p:sp>
      <p:pic>
        <p:nvPicPr>
          <p:cNvPr id="849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766763"/>
            <a:ext cx="13630275" cy="818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圆角矩形 3">
            <a:hlinkClick r:id="rId3"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4997"/>
                                        </p:tgtEl>
                                        <p:attrNameLst>
                                          <p:attrName>style.visibility</p:attrName>
                                        </p:attrNameLst>
                                      </p:cBhvr>
                                      <p:to>
                                        <p:strVal val="visible"/>
                                      </p:to>
                                    </p:set>
                                    <p:anim calcmode="lin" valueType="num">
                                      <p:cBhvr additive="base">
                                        <p:cTn id="7" dur="500" fill="hold"/>
                                        <p:tgtEl>
                                          <p:spTgt spid="84997"/>
                                        </p:tgtEl>
                                        <p:attrNameLst>
                                          <p:attrName>ppt_x</p:attrName>
                                        </p:attrNameLst>
                                      </p:cBhvr>
                                      <p:tavLst>
                                        <p:tav tm="0">
                                          <p:val>
                                            <p:strVal val="0-#ppt_w/2"/>
                                          </p:val>
                                        </p:tav>
                                        <p:tav tm="100000">
                                          <p:val>
                                            <p:strVal val="#ppt_x"/>
                                          </p:val>
                                        </p:tav>
                                      </p:tavLst>
                                    </p:anim>
                                    <p:anim calcmode="lin" valueType="num">
                                      <p:cBhvr additive="base">
                                        <p:cTn id="8" dur="500" fill="hold"/>
                                        <p:tgtEl>
                                          <p:spTgt spid="849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05AA063-6184-4D86-B12C-55F973EAC574}" type="slidenum">
              <a:rPr kumimoji="0" lang="zh-CN" altLang="en-US" sz="3300" smtClean="0"/>
              <a:pPr eaLnBrk="1" hangingPunct="1"/>
              <a:t>42</a:t>
            </a:fld>
            <a:endParaRPr kumimoji="0" lang="en-US" altLang="zh-CN" sz="3300" smtClean="0"/>
          </a:p>
        </p:txBody>
      </p:sp>
      <p:sp>
        <p:nvSpPr>
          <p:cNvPr id="86020" name="Text Box 4"/>
          <p:cNvSpPr txBox="1">
            <a:spLocks noChangeArrowheads="1"/>
          </p:cNvSpPr>
          <p:nvPr/>
        </p:nvSpPr>
        <p:spPr bwMode="auto">
          <a:xfrm>
            <a:off x="377825" y="257175"/>
            <a:ext cx="127031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5.4.3 表面粗糙度轮廓要求在图样上的标注方法</a:t>
            </a:r>
            <a:endParaRPr lang="en-US" altLang="zh-CN" sz="4000" b="1"/>
          </a:p>
        </p:txBody>
      </p:sp>
      <p:sp>
        <p:nvSpPr>
          <p:cNvPr id="86021" name="Text Box 5"/>
          <p:cNvSpPr txBox="1">
            <a:spLocks noChangeArrowheads="1"/>
          </p:cNvSpPr>
          <p:nvPr/>
        </p:nvSpPr>
        <p:spPr bwMode="auto">
          <a:xfrm>
            <a:off x="369888" y="825500"/>
            <a:ext cx="14422437"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        表面粗糙度轮廓要求对零件的每一个表面一般只标注一次，并尽可能标注在相应的尺寸及其公差的同一视图上。</a:t>
            </a:r>
            <a:endParaRPr lang="en-US" altLang="zh-CN" sz="4000" b="1"/>
          </a:p>
        </p:txBody>
      </p:sp>
      <p:sp>
        <p:nvSpPr>
          <p:cNvPr id="86022" name="Text Box 6"/>
          <p:cNvSpPr txBox="1">
            <a:spLocks noChangeArrowheads="1"/>
          </p:cNvSpPr>
          <p:nvPr/>
        </p:nvSpPr>
        <p:spPr bwMode="auto">
          <a:xfrm>
            <a:off x="1387475" y="2336800"/>
            <a:ext cx="134572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表面粗糙度轮廓要求在图样上的标注方法见表5.12所示。</a:t>
            </a:r>
            <a:endParaRPr lang="en-US" altLang="zh-CN" sz="4000" b="1"/>
          </a:p>
        </p:txBody>
      </p:sp>
      <p:graphicFrame>
        <p:nvGraphicFramePr>
          <p:cNvPr id="86023" name="Object 7"/>
          <p:cNvGraphicFramePr>
            <a:graphicFrameLocks noChangeAspect="1"/>
          </p:cNvGraphicFramePr>
          <p:nvPr/>
        </p:nvGraphicFramePr>
        <p:xfrm>
          <a:off x="1652588" y="2978150"/>
          <a:ext cx="10788650" cy="8248650"/>
        </p:xfrm>
        <a:graphic>
          <a:graphicData uri="http://schemas.openxmlformats.org/presentationml/2006/ole">
            <mc:AlternateContent xmlns:mc="http://schemas.openxmlformats.org/markup-compatibility/2006">
              <mc:Choice xmlns:v="urn:schemas-microsoft-com:vml" Requires="v">
                <p:oleObj spid="_x0000_s44047" name="位图图像" r:id="rId3" imgW="4734586" imgH="3619048" progId="Paint.Picture">
                  <p:embed/>
                </p:oleObj>
              </mc:Choice>
              <mc:Fallback>
                <p:oleObj name="位图图像" r:id="rId3" imgW="4734586" imgH="3619048" progId="Paint.Picture">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2978150"/>
                        <a:ext cx="10788650" cy="824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0"/>
                                        </p:tgtEl>
                                        <p:attrNameLst>
                                          <p:attrName>style.visibility</p:attrName>
                                        </p:attrNameLst>
                                      </p:cBhvr>
                                      <p:to>
                                        <p:strVal val="visible"/>
                                      </p:to>
                                    </p:set>
                                    <p:animEffect transition="in" filter="wipe(left)">
                                      <p:cBhvr>
                                        <p:cTn id="7" dur="300"/>
                                        <p:tgtEl>
                                          <p:spTgt spid="860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6021"/>
                                        </p:tgtEl>
                                        <p:attrNameLst>
                                          <p:attrName>style.visibility</p:attrName>
                                        </p:attrNameLst>
                                      </p:cBhvr>
                                      <p:to>
                                        <p:strVal val="visible"/>
                                      </p:to>
                                    </p:set>
                                    <p:animEffect transition="in" filter="wipe(left)">
                                      <p:cBhvr>
                                        <p:cTn id="12" dur="500"/>
                                        <p:tgtEl>
                                          <p:spTgt spid="860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6022"/>
                                        </p:tgtEl>
                                        <p:attrNameLst>
                                          <p:attrName>style.visibility</p:attrName>
                                        </p:attrNameLst>
                                      </p:cBhvr>
                                      <p:to>
                                        <p:strVal val="visible"/>
                                      </p:to>
                                    </p:set>
                                    <p:animEffect transition="in" filter="wipe(left)">
                                      <p:cBhvr>
                                        <p:cTn id="17" dur="300"/>
                                        <p:tgtEl>
                                          <p:spTgt spid="860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86023"/>
                                        </p:tgtEl>
                                        <p:attrNameLst>
                                          <p:attrName>style.visibility</p:attrName>
                                        </p:attrNameLst>
                                      </p:cBhvr>
                                      <p:to>
                                        <p:strVal val="visible"/>
                                      </p:to>
                                    </p:set>
                                    <p:anim calcmode="lin" valueType="num">
                                      <p:cBhvr additive="base">
                                        <p:cTn id="22" dur="500" fill="hold"/>
                                        <p:tgtEl>
                                          <p:spTgt spid="86023"/>
                                        </p:tgtEl>
                                        <p:attrNameLst>
                                          <p:attrName>ppt_x</p:attrName>
                                        </p:attrNameLst>
                                      </p:cBhvr>
                                      <p:tavLst>
                                        <p:tav tm="0">
                                          <p:val>
                                            <p:strVal val="0-#ppt_w/2"/>
                                          </p:val>
                                        </p:tav>
                                        <p:tav tm="100000">
                                          <p:val>
                                            <p:strVal val="#ppt_x"/>
                                          </p:val>
                                        </p:tav>
                                      </p:tavLst>
                                    </p:anim>
                                    <p:anim calcmode="lin" valueType="num">
                                      <p:cBhvr additive="base">
                                        <p:cTn id="23" dur="500" fill="hold"/>
                                        <p:tgtEl>
                                          <p:spTgt spid="86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utoUpdateAnimBg="0"/>
      <p:bldP spid="86021" grpId="0"/>
      <p:bldP spid="8602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C0DE922-B417-48D9-92C0-5C1E69435B99}" type="slidenum">
              <a:rPr kumimoji="0" lang="zh-CN" altLang="en-US" sz="3300" smtClean="0"/>
              <a:pPr eaLnBrk="1" hangingPunct="1"/>
              <a:t>43</a:t>
            </a:fld>
            <a:endParaRPr kumimoji="0" lang="en-US" altLang="zh-CN" sz="3300" smtClean="0"/>
          </a:p>
        </p:txBody>
      </p:sp>
      <p:grpSp>
        <p:nvGrpSpPr>
          <p:cNvPr id="2" name="组合 1"/>
          <p:cNvGrpSpPr>
            <a:grpSpLocks/>
          </p:cNvGrpSpPr>
          <p:nvPr/>
        </p:nvGrpSpPr>
        <p:grpSpPr bwMode="auto">
          <a:xfrm>
            <a:off x="1079500" y="579438"/>
            <a:ext cx="13650913" cy="8974137"/>
            <a:chOff x="1079584" y="579270"/>
            <a:chExt cx="13650078" cy="8973803"/>
          </a:xfrm>
        </p:grpSpPr>
        <p:pic>
          <p:nvPicPr>
            <p:cNvPr id="45060"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84" y="2078454"/>
              <a:ext cx="13650078" cy="747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766" y="579270"/>
              <a:ext cx="13143622" cy="1470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D6AD900-BCD2-4200-AEAE-B8CB0A021CBF}" type="slidenum">
              <a:rPr kumimoji="0" lang="zh-CN" altLang="en-US" sz="3300" smtClean="0"/>
              <a:pPr eaLnBrk="1" hangingPunct="1"/>
              <a:t>44</a:t>
            </a:fld>
            <a:endParaRPr kumimoji="0" lang="en-US" altLang="zh-CN" sz="3300" smtClean="0"/>
          </a:p>
        </p:txBody>
      </p:sp>
      <p:graphicFrame>
        <p:nvGraphicFramePr>
          <p:cNvPr id="88068" name="Object 4"/>
          <p:cNvGraphicFramePr>
            <a:graphicFrameLocks noChangeAspect="1"/>
          </p:cNvGraphicFramePr>
          <p:nvPr/>
        </p:nvGraphicFramePr>
        <p:xfrm>
          <a:off x="638175" y="538163"/>
          <a:ext cx="13547725" cy="10134600"/>
        </p:xfrm>
        <a:graphic>
          <a:graphicData uri="http://schemas.openxmlformats.org/presentationml/2006/ole">
            <mc:AlternateContent xmlns:mc="http://schemas.openxmlformats.org/markup-compatibility/2006">
              <mc:Choice xmlns:v="urn:schemas-microsoft-com:vml" Requires="v">
                <p:oleObj spid="_x0000_s46092" name="位图图像" r:id="rId3" imgW="4990476" imgH="3734321" progId="Paint.Picture">
                  <p:embed/>
                </p:oleObj>
              </mc:Choice>
              <mc:Fallback>
                <p:oleObj name="位图图像" r:id="rId3" imgW="4990476" imgH="3734321"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175" y="538163"/>
                        <a:ext cx="13547725" cy="1013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additive="base">
                                        <p:cTn id="7" dur="500" fill="hold"/>
                                        <p:tgtEl>
                                          <p:spTgt spid="88068"/>
                                        </p:tgtEl>
                                        <p:attrNameLst>
                                          <p:attrName>ppt_x</p:attrName>
                                        </p:attrNameLst>
                                      </p:cBhvr>
                                      <p:tavLst>
                                        <p:tav tm="0">
                                          <p:val>
                                            <p:strVal val="0-#ppt_w/2"/>
                                          </p:val>
                                        </p:tav>
                                        <p:tav tm="100000">
                                          <p:val>
                                            <p:strVal val="#ppt_x"/>
                                          </p:val>
                                        </p:tav>
                                      </p:tavLst>
                                    </p:anim>
                                    <p:anim calcmode="lin" valueType="num">
                                      <p:cBhvr additive="base">
                                        <p:cTn id="8" dur="500" fill="hold"/>
                                        <p:tgtEl>
                                          <p:spTgt spid="880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2CE9A67-9D75-46B2-9BA9-4176D7F16B6D}" type="slidenum">
              <a:rPr kumimoji="0" lang="zh-CN" altLang="en-US" sz="3300" smtClean="0"/>
              <a:pPr eaLnBrk="1" hangingPunct="1"/>
              <a:t>45</a:t>
            </a:fld>
            <a:endParaRPr kumimoji="0" lang="en-US" altLang="zh-CN" sz="3300" smtClean="0"/>
          </a:p>
        </p:txBody>
      </p:sp>
      <p:grpSp>
        <p:nvGrpSpPr>
          <p:cNvPr id="89094" name="Group 6"/>
          <p:cNvGrpSpPr>
            <a:grpSpLocks/>
          </p:cNvGrpSpPr>
          <p:nvPr/>
        </p:nvGrpSpPr>
        <p:grpSpPr bwMode="auto">
          <a:xfrm>
            <a:off x="266700" y="952335"/>
            <a:ext cx="14187488" cy="9558338"/>
            <a:chOff x="168" y="90"/>
            <a:chExt cx="8937" cy="6021"/>
          </a:xfrm>
        </p:grpSpPr>
        <p:graphicFrame>
          <p:nvGraphicFramePr>
            <p:cNvPr id="47108" name="Object 4"/>
            <p:cNvGraphicFramePr>
              <a:graphicFrameLocks noChangeAspect="1"/>
            </p:cNvGraphicFramePr>
            <p:nvPr/>
          </p:nvGraphicFramePr>
          <p:xfrm>
            <a:off x="168" y="404"/>
            <a:ext cx="8937" cy="5707"/>
          </p:xfrm>
          <a:graphic>
            <a:graphicData uri="http://schemas.openxmlformats.org/presentationml/2006/ole">
              <mc:AlternateContent xmlns:mc="http://schemas.openxmlformats.org/markup-compatibility/2006">
                <mc:Choice xmlns:v="urn:schemas-microsoft-com:vml" Requires="v">
                  <p:oleObj spid="_x0000_s47118" name="位图图像" r:id="rId3" imgW="4982270" imgH="3180952" progId="Paint.Picture">
                    <p:embed/>
                  </p:oleObj>
                </mc:Choice>
                <mc:Fallback>
                  <p:oleObj name="位图图像" r:id="rId3" imgW="4982270" imgH="3180952"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 y="404"/>
                          <a:ext cx="8937" cy="5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09" name="Rectangle 5"/>
            <p:cNvSpPr>
              <a:spLocks noChangeArrowheads="1"/>
            </p:cNvSpPr>
            <p:nvPr/>
          </p:nvSpPr>
          <p:spPr bwMode="auto">
            <a:xfrm>
              <a:off x="2963" y="90"/>
              <a:ext cx="1802" cy="35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3200"/>
                <a:t>续表5.12</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9094"/>
                                        </p:tgtEl>
                                        <p:attrNameLst>
                                          <p:attrName>style.visibility</p:attrName>
                                        </p:attrNameLst>
                                      </p:cBhvr>
                                      <p:to>
                                        <p:strVal val="visible"/>
                                      </p:to>
                                    </p:set>
                                    <p:anim calcmode="lin" valueType="num">
                                      <p:cBhvr additive="base">
                                        <p:cTn id="7" dur="500" fill="hold"/>
                                        <p:tgtEl>
                                          <p:spTgt spid="89094"/>
                                        </p:tgtEl>
                                        <p:attrNameLst>
                                          <p:attrName>ppt_x</p:attrName>
                                        </p:attrNameLst>
                                      </p:cBhvr>
                                      <p:tavLst>
                                        <p:tav tm="0">
                                          <p:val>
                                            <p:strVal val="0-#ppt_w/2"/>
                                          </p:val>
                                        </p:tav>
                                        <p:tav tm="100000">
                                          <p:val>
                                            <p:strVal val="#ppt_x"/>
                                          </p:val>
                                        </p:tav>
                                      </p:tavLst>
                                    </p:anim>
                                    <p:anim calcmode="lin" valueType="num">
                                      <p:cBhvr additive="base">
                                        <p:cTn id="8" dur="500" fill="hold"/>
                                        <p:tgtEl>
                                          <p:spTgt spid="890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7C59ED3-39D2-4D7E-A18A-E764D7AFA896}" type="slidenum">
              <a:rPr kumimoji="0" lang="zh-CN" altLang="en-US" sz="3300" smtClean="0"/>
              <a:pPr eaLnBrk="1" hangingPunct="1"/>
              <a:t>46</a:t>
            </a:fld>
            <a:endParaRPr kumimoji="0" lang="en-US" altLang="zh-CN" sz="3300" smtClean="0"/>
          </a:p>
        </p:txBody>
      </p:sp>
      <p:graphicFrame>
        <p:nvGraphicFramePr>
          <p:cNvPr id="90117" name="Object 5"/>
          <p:cNvGraphicFramePr>
            <a:graphicFrameLocks noChangeAspect="1"/>
          </p:cNvGraphicFramePr>
          <p:nvPr/>
        </p:nvGraphicFramePr>
        <p:xfrm>
          <a:off x="690563" y="503238"/>
          <a:ext cx="12738100" cy="9305925"/>
        </p:xfrm>
        <a:graphic>
          <a:graphicData uri="http://schemas.openxmlformats.org/presentationml/2006/ole">
            <mc:AlternateContent xmlns:mc="http://schemas.openxmlformats.org/markup-compatibility/2006">
              <mc:Choice xmlns:v="urn:schemas-microsoft-com:vml" Requires="v">
                <p:oleObj spid="_x0000_s48140" name="位图图像" r:id="rId3" imgW="4772691" imgH="3486637" progId="Paint.Picture">
                  <p:embed/>
                </p:oleObj>
              </mc:Choice>
              <mc:Fallback>
                <p:oleObj name="位图图像" r:id="rId3" imgW="4772691" imgH="3486637"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563" y="503238"/>
                        <a:ext cx="12738100" cy="930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90117"/>
                                        </p:tgtEl>
                                        <p:attrNameLst>
                                          <p:attrName>style.visibility</p:attrName>
                                        </p:attrNameLst>
                                      </p:cBhvr>
                                      <p:to>
                                        <p:strVal val="visible"/>
                                      </p:to>
                                    </p:set>
                                    <p:anim calcmode="lin" valueType="num">
                                      <p:cBhvr additive="base">
                                        <p:cTn id="7" dur="500" fill="hold"/>
                                        <p:tgtEl>
                                          <p:spTgt spid="90117"/>
                                        </p:tgtEl>
                                        <p:attrNameLst>
                                          <p:attrName>ppt_x</p:attrName>
                                        </p:attrNameLst>
                                      </p:cBhvr>
                                      <p:tavLst>
                                        <p:tav tm="0">
                                          <p:val>
                                            <p:strVal val="0-#ppt_w/2"/>
                                          </p:val>
                                        </p:tav>
                                        <p:tav tm="100000">
                                          <p:val>
                                            <p:strVal val="#ppt_x"/>
                                          </p:val>
                                        </p:tav>
                                      </p:tavLst>
                                    </p:anim>
                                    <p:anim calcmode="lin" valueType="num">
                                      <p:cBhvr additive="base">
                                        <p:cTn id="8" dur="500" fill="hold"/>
                                        <p:tgtEl>
                                          <p:spTgt spid="90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6BC3C24-5468-4650-AD7A-B818CAC5A248}" type="slidenum">
              <a:rPr kumimoji="0" lang="zh-CN" altLang="en-US" sz="3300" smtClean="0"/>
              <a:pPr eaLnBrk="1" hangingPunct="1"/>
              <a:t>47</a:t>
            </a:fld>
            <a:endParaRPr kumimoji="0" lang="en-US" altLang="zh-CN" sz="3300" smtClean="0"/>
          </a:p>
        </p:txBody>
      </p:sp>
      <p:grpSp>
        <p:nvGrpSpPr>
          <p:cNvPr id="2" name="组合 1"/>
          <p:cNvGrpSpPr>
            <a:grpSpLocks/>
          </p:cNvGrpSpPr>
          <p:nvPr/>
        </p:nvGrpSpPr>
        <p:grpSpPr bwMode="auto">
          <a:xfrm>
            <a:off x="1997075" y="-71438"/>
            <a:ext cx="12155488" cy="11266488"/>
            <a:chOff x="361128" y="96252"/>
            <a:chExt cx="12155736" cy="11267524"/>
          </a:xfrm>
        </p:grpSpPr>
        <p:graphicFrame>
          <p:nvGraphicFramePr>
            <p:cNvPr id="49157" name="Object 4"/>
            <p:cNvGraphicFramePr>
              <a:graphicFrameLocks noChangeAspect="1"/>
            </p:cNvGraphicFramePr>
            <p:nvPr/>
          </p:nvGraphicFramePr>
          <p:xfrm>
            <a:off x="481443" y="1300914"/>
            <a:ext cx="12035421" cy="10062862"/>
          </p:xfrm>
          <a:graphic>
            <a:graphicData uri="http://schemas.openxmlformats.org/presentationml/2006/ole">
              <mc:AlternateContent xmlns:mc="http://schemas.openxmlformats.org/markup-compatibility/2006">
                <mc:Choice xmlns:v="urn:schemas-microsoft-com:vml" Requires="v">
                  <p:oleObj spid="_x0000_s49167" name="位图图像" r:id="rId3" imgW="4667902" imgH="3866667" progId="Paint.Picture">
                    <p:embed/>
                  </p:oleObj>
                </mc:Choice>
                <mc:Fallback>
                  <p:oleObj name="位图图像" r:id="rId3" imgW="4667902" imgH="3866667"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443" y="1300914"/>
                          <a:ext cx="12035421" cy="1006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9158"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128" y="96252"/>
              <a:ext cx="11838895" cy="132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圆角矩形 5">
            <a:hlinkClick r:id="rId6" action="ppaction://hlinksldjump"/>
          </p:cNvPr>
          <p:cNvSpPr/>
          <p:nvPr/>
        </p:nvSpPr>
        <p:spPr bwMode="auto">
          <a:xfrm>
            <a:off x="11930063" y="10456863"/>
            <a:ext cx="1903412" cy="75088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600F675-2C15-4BAA-91D4-B6BD7951E6B1}" type="slidenum">
              <a:rPr kumimoji="0" lang="zh-CN" altLang="en-US" sz="3300" smtClean="0"/>
              <a:pPr eaLnBrk="1" hangingPunct="1"/>
              <a:t>48</a:t>
            </a:fld>
            <a:endParaRPr kumimoji="0" lang="en-US" altLang="zh-CN" sz="3300" smtClean="0"/>
          </a:p>
        </p:txBody>
      </p:sp>
      <p:sp>
        <p:nvSpPr>
          <p:cNvPr id="98308" name="Text Box 4"/>
          <p:cNvSpPr txBox="1">
            <a:spLocks noChangeArrowheads="1"/>
          </p:cNvSpPr>
          <p:nvPr/>
        </p:nvSpPr>
        <p:spPr bwMode="auto">
          <a:xfrm>
            <a:off x="1623028" y="666358"/>
            <a:ext cx="10639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b="1" dirty="0"/>
              <a:t>表面粗糙度轮廓技术要求标注的总结</a:t>
            </a:r>
          </a:p>
        </p:txBody>
      </p:sp>
      <p:sp>
        <p:nvSpPr>
          <p:cNvPr id="98309" name="Text Box 5"/>
          <p:cNvSpPr txBox="1">
            <a:spLocks noChangeArrowheads="1"/>
          </p:cNvSpPr>
          <p:nvPr/>
        </p:nvSpPr>
        <p:spPr bwMode="auto">
          <a:xfrm>
            <a:off x="755650" y="1527175"/>
            <a:ext cx="10579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一、表面粗糙度轮廓标注的图形符号</a:t>
            </a:r>
          </a:p>
        </p:txBody>
      </p:sp>
      <p:sp>
        <p:nvSpPr>
          <p:cNvPr id="98310" name="Text Box 6"/>
          <p:cNvSpPr txBox="1">
            <a:spLocks noChangeArrowheads="1"/>
          </p:cNvSpPr>
          <p:nvPr/>
        </p:nvSpPr>
        <p:spPr bwMode="auto">
          <a:xfrm>
            <a:off x="1379538" y="2463800"/>
            <a:ext cx="3854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基本图形符号</a:t>
            </a:r>
          </a:p>
        </p:txBody>
      </p:sp>
      <p:sp>
        <p:nvSpPr>
          <p:cNvPr id="98311" name="AutoShape 7"/>
          <p:cNvSpPr>
            <a:spLocks noChangeArrowheads="1"/>
          </p:cNvSpPr>
          <p:nvPr/>
        </p:nvSpPr>
        <p:spPr bwMode="auto">
          <a:xfrm>
            <a:off x="4125913" y="2365375"/>
            <a:ext cx="3875087" cy="687388"/>
          </a:xfrm>
          <a:prstGeom prst="rightArrow">
            <a:avLst>
              <a:gd name="adj1" fmla="val 50000"/>
              <a:gd name="adj2" fmla="val 140935"/>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9831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2413" y="1417638"/>
            <a:ext cx="2665412" cy="198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13" name="AutoShape 9"/>
          <p:cNvSpPr>
            <a:spLocks noChangeArrowheads="1"/>
          </p:cNvSpPr>
          <p:nvPr/>
        </p:nvSpPr>
        <p:spPr bwMode="auto">
          <a:xfrm>
            <a:off x="1719263" y="3165475"/>
            <a:ext cx="1622425" cy="1333500"/>
          </a:xfrm>
          <a:prstGeom prst="downArrow">
            <a:avLst>
              <a:gd name="adj1" fmla="val 50000"/>
              <a:gd name="adj2" fmla="val 25000"/>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sz="2800">
                <a:solidFill>
                  <a:srgbClr val="FF3300"/>
                </a:solidFill>
              </a:rPr>
              <a:t>扩展</a:t>
            </a:r>
          </a:p>
        </p:txBody>
      </p:sp>
      <p:sp>
        <p:nvSpPr>
          <p:cNvPr id="98314" name="Text Box 10"/>
          <p:cNvSpPr txBox="1">
            <a:spLocks noChangeArrowheads="1"/>
          </p:cNvSpPr>
          <p:nvPr/>
        </p:nvSpPr>
        <p:spPr bwMode="auto">
          <a:xfrm>
            <a:off x="1290638" y="4805363"/>
            <a:ext cx="37226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扩展图形符号</a:t>
            </a:r>
          </a:p>
        </p:txBody>
      </p:sp>
      <p:sp>
        <p:nvSpPr>
          <p:cNvPr id="98315" name="AutoShape 11"/>
          <p:cNvSpPr>
            <a:spLocks noChangeArrowheads="1"/>
          </p:cNvSpPr>
          <p:nvPr/>
        </p:nvSpPr>
        <p:spPr bwMode="auto">
          <a:xfrm>
            <a:off x="4259263" y="4684713"/>
            <a:ext cx="3875087" cy="687387"/>
          </a:xfrm>
          <a:prstGeom prst="rightArrow">
            <a:avLst>
              <a:gd name="adj1" fmla="val 50000"/>
              <a:gd name="adj2" fmla="val 140935"/>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9831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0913" y="3789363"/>
            <a:ext cx="2136775" cy="179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50675" y="3714750"/>
            <a:ext cx="1425575" cy="169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19" name="AutoShape 15"/>
          <p:cNvSpPr>
            <a:spLocks noChangeArrowheads="1"/>
          </p:cNvSpPr>
          <p:nvPr/>
        </p:nvSpPr>
        <p:spPr bwMode="auto">
          <a:xfrm>
            <a:off x="1541463" y="5797550"/>
            <a:ext cx="1622425" cy="1668463"/>
          </a:xfrm>
          <a:prstGeom prst="downArrow">
            <a:avLst>
              <a:gd name="adj1" fmla="val 50000"/>
              <a:gd name="adj2" fmla="val 25709"/>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a:solidFill>
                  <a:srgbClr val="FF3300"/>
                </a:solidFill>
              </a:rPr>
              <a:t>加一横线</a:t>
            </a:r>
          </a:p>
        </p:txBody>
      </p:sp>
      <p:sp>
        <p:nvSpPr>
          <p:cNvPr id="98320" name="Text Box 16"/>
          <p:cNvSpPr txBox="1">
            <a:spLocks noChangeArrowheads="1"/>
          </p:cNvSpPr>
          <p:nvPr/>
        </p:nvSpPr>
        <p:spPr bwMode="auto">
          <a:xfrm>
            <a:off x="1200150" y="7615238"/>
            <a:ext cx="37226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完整图形符号</a:t>
            </a:r>
          </a:p>
        </p:txBody>
      </p:sp>
      <p:sp>
        <p:nvSpPr>
          <p:cNvPr id="98321" name="AutoShape 17"/>
          <p:cNvSpPr>
            <a:spLocks noChangeArrowheads="1"/>
          </p:cNvSpPr>
          <p:nvPr/>
        </p:nvSpPr>
        <p:spPr bwMode="auto">
          <a:xfrm>
            <a:off x="4260850" y="7516813"/>
            <a:ext cx="3875088" cy="687387"/>
          </a:xfrm>
          <a:prstGeom prst="rightArrow">
            <a:avLst>
              <a:gd name="adj1" fmla="val 50000"/>
              <a:gd name="adj2" fmla="val 140935"/>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98322"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9213" y="7172325"/>
            <a:ext cx="4824412" cy="134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23" name="AutoShape 19"/>
          <p:cNvSpPr>
            <a:spLocks noChangeArrowheads="1"/>
          </p:cNvSpPr>
          <p:nvPr/>
        </p:nvSpPr>
        <p:spPr bwMode="auto">
          <a:xfrm>
            <a:off x="1497013" y="8228013"/>
            <a:ext cx="1622425" cy="1600200"/>
          </a:xfrm>
          <a:prstGeom prst="downArrow">
            <a:avLst>
              <a:gd name="adj1" fmla="val 50000"/>
              <a:gd name="adj2" fmla="val 25000"/>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b="1">
                <a:solidFill>
                  <a:srgbClr val="FF3300"/>
                </a:solidFill>
              </a:rPr>
              <a:t>加一圆</a:t>
            </a:r>
          </a:p>
        </p:txBody>
      </p:sp>
      <p:sp>
        <p:nvSpPr>
          <p:cNvPr id="98324" name="Text Box 20"/>
          <p:cNvSpPr txBox="1">
            <a:spLocks noChangeArrowheads="1"/>
          </p:cNvSpPr>
          <p:nvPr/>
        </p:nvSpPr>
        <p:spPr bwMode="auto">
          <a:xfrm>
            <a:off x="1135063" y="9779000"/>
            <a:ext cx="37226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特殊图形符号</a:t>
            </a:r>
          </a:p>
        </p:txBody>
      </p:sp>
      <p:sp>
        <p:nvSpPr>
          <p:cNvPr id="98325" name="AutoShape 21"/>
          <p:cNvSpPr>
            <a:spLocks noChangeArrowheads="1"/>
          </p:cNvSpPr>
          <p:nvPr/>
        </p:nvSpPr>
        <p:spPr bwMode="auto">
          <a:xfrm>
            <a:off x="4349750" y="9567863"/>
            <a:ext cx="3875088" cy="687387"/>
          </a:xfrm>
          <a:prstGeom prst="rightArrow">
            <a:avLst>
              <a:gd name="adj1" fmla="val 50000"/>
              <a:gd name="adj2" fmla="val 140935"/>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98326" name="Picture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40763" y="9067800"/>
            <a:ext cx="5386387" cy="141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8308"/>
                                        </p:tgtEl>
                                        <p:attrNameLst>
                                          <p:attrName>style.visibility</p:attrName>
                                        </p:attrNameLst>
                                      </p:cBhvr>
                                      <p:to>
                                        <p:strVal val="visible"/>
                                      </p:to>
                                    </p:set>
                                    <p:animEffect transition="in" filter="blinds(horizontal)">
                                      <p:cBhvr>
                                        <p:cTn id="7" dur="500"/>
                                        <p:tgtEl>
                                          <p:spTgt spid="983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09"/>
                                        </p:tgtEl>
                                        <p:attrNameLst>
                                          <p:attrName>style.visibility</p:attrName>
                                        </p:attrNameLst>
                                      </p:cBhvr>
                                      <p:to>
                                        <p:strVal val="visible"/>
                                      </p:to>
                                    </p:set>
                                    <p:animEffect transition="in" filter="wipe(left)">
                                      <p:cBhvr>
                                        <p:cTn id="12" dur="500"/>
                                        <p:tgtEl>
                                          <p:spTgt spid="983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8310"/>
                                        </p:tgtEl>
                                        <p:attrNameLst>
                                          <p:attrName>style.visibility</p:attrName>
                                        </p:attrNameLst>
                                      </p:cBhvr>
                                      <p:to>
                                        <p:strVal val="visible"/>
                                      </p:to>
                                    </p:set>
                                    <p:animEffect transition="in" filter="box(in)">
                                      <p:cBhvr>
                                        <p:cTn id="17" dur="500"/>
                                        <p:tgtEl>
                                          <p:spTgt spid="983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8311"/>
                                        </p:tgtEl>
                                        <p:attrNameLst>
                                          <p:attrName>style.visibility</p:attrName>
                                        </p:attrNameLst>
                                      </p:cBhvr>
                                      <p:to>
                                        <p:strVal val="visible"/>
                                      </p:to>
                                    </p:set>
                                    <p:animEffect transition="in" filter="wipe(left)">
                                      <p:cBhvr>
                                        <p:cTn id="22" dur="500"/>
                                        <p:tgtEl>
                                          <p:spTgt spid="983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98312"/>
                                        </p:tgtEl>
                                        <p:attrNameLst>
                                          <p:attrName>style.visibility</p:attrName>
                                        </p:attrNameLst>
                                      </p:cBhvr>
                                      <p:to>
                                        <p:strVal val="visible"/>
                                      </p:to>
                                    </p:set>
                                    <p:anim calcmode="lin" valueType="num">
                                      <p:cBhvr additive="base">
                                        <p:cTn id="27" dur="500" fill="hold"/>
                                        <p:tgtEl>
                                          <p:spTgt spid="98312"/>
                                        </p:tgtEl>
                                        <p:attrNameLst>
                                          <p:attrName>ppt_x</p:attrName>
                                        </p:attrNameLst>
                                      </p:cBhvr>
                                      <p:tavLst>
                                        <p:tav tm="0">
                                          <p:val>
                                            <p:strVal val="1+#ppt_w/2"/>
                                          </p:val>
                                        </p:tav>
                                        <p:tav tm="100000">
                                          <p:val>
                                            <p:strVal val="#ppt_x"/>
                                          </p:val>
                                        </p:tav>
                                      </p:tavLst>
                                    </p:anim>
                                    <p:anim calcmode="lin" valueType="num">
                                      <p:cBhvr additive="base">
                                        <p:cTn id="28" dur="500" fill="hold"/>
                                        <p:tgtEl>
                                          <p:spTgt spid="98312"/>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8313"/>
                                        </p:tgtEl>
                                        <p:attrNameLst>
                                          <p:attrName>style.visibility</p:attrName>
                                        </p:attrNameLst>
                                      </p:cBhvr>
                                      <p:to>
                                        <p:strVal val="visible"/>
                                      </p:to>
                                    </p:set>
                                    <p:animEffect transition="in" filter="wipe(up)">
                                      <p:cBhvr>
                                        <p:cTn id="33" dur="500"/>
                                        <p:tgtEl>
                                          <p:spTgt spid="9831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8314"/>
                                        </p:tgtEl>
                                        <p:attrNameLst>
                                          <p:attrName>style.visibility</p:attrName>
                                        </p:attrNameLst>
                                      </p:cBhvr>
                                      <p:to>
                                        <p:strVal val="visible"/>
                                      </p:to>
                                    </p:set>
                                    <p:animEffect transition="in" filter="wipe(left)">
                                      <p:cBhvr>
                                        <p:cTn id="38" dur="500"/>
                                        <p:tgtEl>
                                          <p:spTgt spid="9831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98315"/>
                                        </p:tgtEl>
                                        <p:attrNameLst>
                                          <p:attrName>style.visibility</p:attrName>
                                        </p:attrNameLst>
                                      </p:cBhvr>
                                      <p:to>
                                        <p:strVal val="visible"/>
                                      </p:to>
                                    </p:set>
                                    <p:animEffect transition="in" filter="wipe(left)">
                                      <p:cBhvr>
                                        <p:cTn id="43" dur="500"/>
                                        <p:tgtEl>
                                          <p:spTgt spid="9831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8" presetClass="entr" presetSubtype="12" fill="hold" nodeType="clickEffect">
                                  <p:stCondLst>
                                    <p:cond delay="0"/>
                                  </p:stCondLst>
                                  <p:childTnLst>
                                    <p:set>
                                      <p:cBhvr>
                                        <p:cTn id="47" dur="1" fill="hold">
                                          <p:stCondLst>
                                            <p:cond delay="0"/>
                                          </p:stCondLst>
                                        </p:cTn>
                                        <p:tgtEl>
                                          <p:spTgt spid="98316"/>
                                        </p:tgtEl>
                                        <p:attrNameLst>
                                          <p:attrName>style.visibility</p:attrName>
                                        </p:attrNameLst>
                                      </p:cBhvr>
                                      <p:to>
                                        <p:strVal val="visible"/>
                                      </p:to>
                                    </p:set>
                                    <p:animEffect transition="in" filter="strips(downLeft)">
                                      <p:cBhvr>
                                        <p:cTn id="48" dur="500"/>
                                        <p:tgtEl>
                                          <p:spTgt spid="9831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2" fill="hold" nodeType="clickEffect">
                                  <p:stCondLst>
                                    <p:cond delay="0"/>
                                  </p:stCondLst>
                                  <p:childTnLst>
                                    <p:set>
                                      <p:cBhvr>
                                        <p:cTn id="52" dur="1" fill="hold">
                                          <p:stCondLst>
                                            <p:cond delay="0"/>
                                          </p:stCondLst>
                                        </p:cTn>
                                        <p:tgtEl>
                                          <p:spTgt spid="98318"/>
                                        </p:tgtEl>
                                        <p:attrNameLst>
                                          <p:attrName>style.visibility</p:attrName>
                                        </p:attrNameLst>
                                      </p:cBhvr>
                                      <p:to>
                                        <p:strVal val="visible"/>
                                      </p:to>
                                    </p:set>
                                    <p:anim calcmode="lin" valueType="num">
                                      <p:cBhvr additive="base">
                                        <p:cTn id="53" dur="500" fill="hold"/>
                                        <p:tgtEl>
                                          <p:spTgt spid="98318"/>
                                        </p:tgtEl>
                                        <p:attrNameLst>
                                          <p:attrName>ppt_x</p:attrName>
                                        </p:attrNameLst>
                                      </p:cBhvr>
                                      <p:tavLst>
                                        <p:tav tm="0">
                                          <p:val>
                                            <p:strVal val="1+#ppt_w/2"/>
                                          </p:val>
                                        </p:tav>
                                        <p:tav tm="100000">
                                          <p:val>
                                            <p:strVal val="#ppt_x"/>
                                          </p:val>
                                        </p:tav>
                                      </p:tavLst>
                                    </p:anim>
                                    <p:anim calcmode="lin" valueType="num">
                                      <p:cBhvr additive="base">
                                        <p:cTn id="54" dur="500" fill="hold"/>
                                        <p:tgtEl>
                                          <p:spTgt spid="98318"/>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98319"/>
                                        </p:tgtEl>
                                        <p:attrNameLst>
                                          <p:attrName>style.visibility</p:attrName>
                                        </p:attrNameLst>
                                      </p:cBhvr>
                                      <p:to>
                                        <p:strVal val="visible"/>
                                      </p:to>
                                    </p:set>
                                    <p:animEffect transition="in" filter="wipe(up)">
                                      <p:cBhvr>
                                        <p:cTn id="59" dur="500"/>
                                        <p:tgtEl>
                                          <p:spTgt spid="98319"/>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8320"/>
                                        </p:tgtEl>
                                        <p:attrNameLst>
                                          <p:attrName>style.visibility</p:attrName>
                                        </p:attrNameLst>
                                      </p:cBhvr>
                                      <p:to>
                                        <p:strVal val="visible"/>
                                      </p:to>
                                    </p:set>
                                    <p:animEffect transition="in" filter="wipe(left)">
                                      <p:cBhvr>
                                        <p:cTn id="64" dur="500"/>
                                        <p:tgtEl>
                                          <p:spTgt spid="9832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98321"/>
                                        </p:tgtEl>
                                        <p:attrNameLst>
                                          <p:attrName>style.visibility</p:attrName>
                                        </p:attrNameLst>
                                      </p:cBhvr>
                                      <p:to>
                                        <p:strVal val="visible"/>
                                      </p:to>
                                    </p:set>
                                    <p:animEffect transition="in" filter="wipe(left)">
                                      <p:cBhvr>
                                        <p:cTn id="69" dur="500"/>
                                        <p:tgtEl>
                                          <p:spTgt spid="98321"/>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8" presetClass="entr" presetSubtype="16" fill="hold" nodeType="clickEffect">
                                  <p:stCondLst>
                                    <p:cond delay="0"/>
                                  </p:stCondLst>
                                  <p:childTnLst>
                                    <p:set>
                                      <p:cBhvr>
                                        <p:cTn id="73" dur="1" fill="hold">
                                          <p:stCondLst>
                                            <p:cond delay="0"/>
                                          </p:stCondLst>
                                        </p:cTn>
                                        <p:tgtEl>
                                          <p:spTgt spid="98322"/>
                                        </p:tgtEl>
                                        <p:attrNameLst>
                                          <p:attrName>style.visibility</p:attrName>
                                        </p:attrNameLst>
                                      </p:cBhvr>
                                      <p:to>
                                        <p:strVal val="visible"/>
                                      </p:to>
                                    </p:set>
                                    <p:animEffect transition="in" filter="diamond(in)">
                                      <p:cBhvr>
                                        <p:cTn id="74" dur="2000"/>
                                        <p:tgtEl>
                                          <p:spTgt spid="98322"/>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98323"/>
                                        </p:tgtEl>
                                        <p:attrNameLst>
                                          <p:attrName>style.visibility</p:attrName>
                                        </p:attrNameLst>
                                      </p:cBhvr>
                                      <p:to>
                                        <p:strVal val="visible"/>
                                      </p:to>
                                    </p:set>
                                    <p:animEffect transition="in" filter="wipe(up)">
                                      <p:cBhvr>
                                        <p:cTn id="79" dur="500"/>
                                        <p:tgtEl>
                                          <p:spTgt spid="98323"/>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98324"/>
                                        </p:tgtEl>
                                        <p:attrNameLst>
                                          <p:attrName>style.visibility</p:attrName>
                                        </p:attrNameLst>
                                      </p:cBhvr>
                                      <p:to>
                                        <p:strVal val="visible"/>
                                      </p:to>
                                    </p:set>
                                    <p:animEffect transition="in" filter="circle(in)">
                                      <p:cBhvr>
                                        <p:cTn id="84" dur="2000"/>
                                        <p:tgtEl>
                                          <p:spTgt spid="98324"/>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98325"/>
                                        </p:tgtEl>
                                        <p:attrNameLst>
                                          <p:attrName>style.visibility</p:attrName>
                                        </p:attrNameLst>
                                      </p:cBhvr>
                                      <p:to>
                                        <p:strVal val="visible"/>
                                      </p:to>
                                    </p:set>
                                    <p:animEffect transition="in" filter="wipe(left)">
                                      <p:cBhvr>
                                        <p:cTn id="89" dur="500"/>
                                        <p:tgtEl>
                                          <p:spTgt spid="98325"/>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 presetClass="entr" presetSubtype="4" fill="hold" nodeType="clickEffect">
                                  <p:stCondLst>
                                    <p:cond delay="0"/>
                                  </p:stCondLst>
                                  <p:childTnLst>
                                    <p:set>
                                      <p:cBhvr>
                                        <p:cTn id="93" dur="1" fill="hold">
                                          <p:stCondLst>
                                            <p:cond delay="0"/>
                                          </p:stCondLst>
                                        </p:cTn>
                                        <p:tgtEl>
                                          <p:spTgt spid="98326"/>
                                        </p:tgtEl>
                                        <p:attrNameLst>
                                          <p:attrName>style.visibility</p:attrName>
                                        </p:attrNameLst>
                                      </p:cBhvr>
                                      <p:to>
                                        <p:strVal val="visible"/>
                                      </p:to>
                                    </p:set>
                                    <p:anim calcmode="lin" valueType="num">
                                      <p:cBhvr additive="base">
                                        <p:cTn id="94" dur="500" fill="hold"/>
                                        <p:tgtEl>
                                          <p:spTgt spid="98326"/>
                                        </p:tgtEl>
                                        <p:attrNameLst>
                                          <p:attrName>ppt_x</p:attrName>
                                        </p:attrNameLst>
                                      </p:cBhvr>
                                      <p:tavLst>
                                        <p:tav tm="0">
                                          <p:val>
                                            <p:strVal val="#ppt_x"/>
                                          </p:val>
                                        </p:tav>
                                        <p:tav tm="100000">
                                          <p:val>
                                            <p:strVal val="#ppt_x"/>
                                          </p:val>
                                        </p:tav>
                                      </p:tavLst>
                                    </p:anim>
                                    <p:anim calcmode="lin" valueType="num">
                                      <p:cBhvr additive="base">
                                        <p:cTn id="95" dur="500" fill="hold"/>
                                        <p:tgtEl>
                                          <p:spTgt spid="983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P spid="98309" grpId="0"/>
      <p:bldP spid="98310" grpId="0"/>
      <p:bldP spid="98311" grpId="0" animBg="1"/>
      <p:bldP spid="98313" grpId="0" animBg="1"/>
      <p:bldP spid="98314" grpId="0"/>
      <p:bldP spid="98315" grpId="0" animBg="1"/>
      <p:bldP spid="98319" grpId="0" animBg="1"/>
      <p:bldP spid="98320" grpId="0"/>
      <p:bldP spid="98321" grpId="0" animBg="1"/>
      <p:bldP spid="98323" grpId="0" animBg="1"/>
      <p:bldP spid="98324" grpId="0"/>
      <p:bldP spid="9832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6F879A5-1334-4E0A-8D1A-223625C248CA}" type="slidenum">
              <a:rPr kumimoji="0" lang="zh-CN" altLang="en-US" sz="3300" smtClean="0"/>
              <a:pPr eaLnBrk="1" hangingPunct="1"/>
              <a:t>49</a:t>
            </a:fld>
            <a:endParaRPr kumimoji="0" lang="en-US" altLang="zh-CN" sz="3300" smtClean="0"/>
          </a:p>
        </p:txBody>
      </p:sp>
      <p:sp>
        <p:nvSpPr>
          <p:cNvPr id="99332" name="Text Box 4"/>
          <p:cNvSpPr txBox="1">
            <a:spLocks noChangeArrowheads="1"/>
          </p:cNvSpPr>
          <p:nvPr/>
        </p:nvSpPr>
        <p:spPr bwMode="auto">
          <a:xfrm>
            <a:off x="557213" y="726838"/>
            <a:ext cx="104282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二、表面粗糙度轮廓技术要求在图形中的标注</a:t>
            </a:r>
          </a:p>
        </p:txBody>
      </p:sp>
      <p:sp>
        <p:nvSpPr>
          <p:cNvPr id="99333" name="Text Box 5"/>
          <p:cNvSpPr txBox="1">
            <a:spLocks noChangeArrowheads="1"/>
          </p:cNvSpPr>
          <p:nvPr/>
        </p:nvSpPr>
        <p:spPr bwMode="auto">
          <a:xfrm>
            <a:off x="970327" y="1382475"/>
            <a:ext cx="66452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1.  </a:t>
            </a:r>
            <a:r>
              <a:rPr lang="zh-CN" altLang="en-US" sz="2800" b="1"/>
              <a:t>标注位置</a:t>
            </a:r>
          </a:p>
        </p:txBody>
      </p:sp>
      <p:sp>
        <p:nvSpPr>
          <p:cNvPr id="99334" name="Text Box 6"/>
          <p:cNvSpPr txBox="1">
            <a:spLocks noChangeArrowheads="1"/>
          </p:cNvSpPr>
          <p:nvPr/>
        </p:nvSpPr>
        <p:spPr bwMode="auto">
          <a:xfrm>
            <a:off x="797290" y="1958975"/>
            <a:ext cx="7059612" cy="107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600" b="1"/>
              <a:t>a  —</a:t>
            </a:r>
            <a:r>
              <a:rPr lang="zh-CN" altLang="en-US" sz="2800" b="1"/>
              <a:t>表面粗糙度轮廓 幅度参数</a:t>
            </a:r>
            <a:endParaRPr lang="en-US" altLang="zh-CN" sz="2800" b="1"/>
          </a:p>
          <a:p>
            <a:pPr eaLnBrk="1" hangingPunct="1"/>
            <a:r>
              <a:rPr lang="en-US" altLang="zh-CN" sz="2800" b="1"/>
              <a:t>        ( </a:t>
            </a:r>
            <a:r>
              <a:rPr lang="en-US" altLang="zh-CN" sz="2800" b="1" i="1"/>
              <a:t>Ra</a:t>
            </a:r>
            <a:r>
              <a:rPr lang="zh-CN" altLang="en-US" sz="2800" b="1" i="1"/>
              <a:t>、</a:t>
            </a:r>
            <a:r>
              <a:rPr lang="en-US" altLang="zh-CN" sz="2800" b="1" i="1"/>
              <a:t>Rz)</a:t>
            </a:r>
            <a:r>
              <a:rPr lang="zh-CN" altLang="en-US" sz="2800" b="1"/>
              <a:t>要求（</a:t>
            </a:r>
            <a:r>
              <a:rPr lang="en-US" altLang="zh-CN" sz="2800" b="1"/>
              <a:t>μm）；</a:t>
            </a:r>
          </a:p>
        </p:txBody>
      </p:sp>
      <p:sp>
        <p:nvSpPr>
          <p:cNvPr id="99335" name="Text Box 7"/>
          <p:cNvSpPr txBox="1">
            <a:spLocks noChangeArrowheads="1"/>
          </p:cNvSpPr>
          <p:nvPr/>
        </p:nvSpPr>
        <p:spPr bwMode="auto">
          <a:xfrm>
            <a:off x="797290" y="3184525"/>
            <a:ext cx="8596312"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b  —</a:t>
            </a:r>
            <a:r>
              <a:rPr lang="zh-CN" altLang="en-US" sz="2800" b="1"/>
              <a:t>表面粗糙度轮廓 辅助参数</a:t>
            </a:r>
            <a:endParaRPr lang="en-US" altLang="zh-CN" sz="2800" b="1"/>
          </a:p>
          <a:p>
            <a:pPr eaLnBrk="1" hangingPunct="1"/>
            <a:r>
              <a:rPr lang="en-US" altLang="zh-CN" sz="2800" b="1"/>
              <a:t>        (</a:t>
            </a:r>
            <a:r>
              <a:rPr lang="en-US" altLang="zh-CN" sz="2800" b="1" i="1"/>
              <a:t>Rsm</a:t>
            </a:r>
            <a:r>
              <a:rPr lang="zh-CN" altLang="en-US" sz="2800" b="1" i="1"/>
              <a:t>、</a:t>
            </a:r>
            <a:r>
              <a:rPr lang="en-US" altLang="zh-CN" sz="2800" b="1" i="1"/>
              <a:t>Rmr</a:t>
            </a:r>
            <a:r>
              <a:rPr lang="en-US" altLang="zh-CN" sz="2800" b="1"/>
              <a:t> )</a:t>
            </a:r>
            <a:r>
              <a:rPr lang="zh-CN" altLang="en-US" b="1"/>
              <a:t>要求</a:t>
            </a:r>
            <a:r>
              <a:rPr lang="zh-CN" altLang="en-US" sz="2800" b="1"/>
              <a:t>；</a:t>
            </a:r>
          </a:p>
        </p:txBody>
      </p:sp>
      <p:sp>
        <p:nvSpPr>
          <p:cNvPr id="99336" name="Text Box 8"/>
          <p:cNvSpPr txBox="1">
            <a:spLocks noChangeArrowheads="1"/>
          </p:cNvSpPr>
          <p:nvPr/>
        </p:nvSpPr>
        <p:spPr bwMode="auto">
          <a:xfrm>
            <a:off x="773477" y="4160838"/>
            <a:ext cx="59880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c  — </a:t>
            </a:r>
            <a:r>
              <a:rPr lang="zh-CN" altLang="en-US" sz="2800" b="1"/>
              <a:t>加工方法；</a:t>
            </a:r>
          </a:p>
        </p:txBody>
      </p:sp>
      <p:sp>
        <p:nvSpPr>
          <p:cNvPr id="99337" name="Text Box 9"/>
          <p:cNvSpPr txBox="1">
            <a:spLocks noChangeArrowheads="1"/>
          </p:cNvSpPr>
          <p:nvPr/>
        </p:nvSpPr>
        <p:spPr bwMode="auto">
          <a:xfrm>
            <a:off x="695690" y="4759325"/>
            <a:ext cx="70373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d— </a:t>
            </a:r>
            <a:r>
              <a:rPr lang="zh-CN" altLang="en-US" sz="2800" b="1"/>
              <a:t>表面纹理和纹理方向；</a:t>
            </a:r>
          </a:p>
        </p:txBody>
      </p:sp>
      <p:sp>
        <p:nvSpPr>
          <p:cNvPr id="99338" name="Text Box 10"/>
          <p:cNvSpPr txBox="1">
            <a:spLocks noChangeArrowheads="1"/>
          </p:cNvSpPr>
          <p:nvPr/>
        </p:nvSpPr>
        <p:spPr bwMode="auto">
          <a:xfrm>
            <a:off x="725852" y="5402263"/>
            <a:ext cx="68357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e—  </a:t>
            </a:r>
            <a:r>
              <a:rPr lang="zh-CN" altLang="en-US" sz="2800" b="1"/>
              <a:t>加工余量（</a:t>
            </a:r>
            <a:r>
              <a:rPr lang="en-US" altLang="zh-CN" sz="2800" b="1"/>
              <a:t>mm）。</a:t>
            </a:r>
          </a:p>
        </p:txBody>
      </p:sp>
      <p:grpSp>
        <p:nvGrpSpPr>
          <p:cNvPr id="99339" name="Group 11"/>
          <p:cNvGrpSpPr>
            <a:grpSpLocks/>
          </p:cNvGrpSpPr>
          <p:nvPr/>
        </p:nvGrpSpPr>
        <p:grpSpPr bwMode="auto">
          <a:xfrm>
            <a:off x="7512938" y="1020954"/>
            <a:ext cx="6835775" cy="4732233"/>
            <a:chOff x="2081" y="875"/>
            <a:chExt cx="5009" cy="3421"/>
          </a:xfrm>
        </p:grpSpPr>
        <p:sp>
          <p:nvSpPr>
            <p:cNvPr id="51234" name="Text Box 12"/>
            <p:cNvSpPr txBox="1">
              <a:spLocks noChangeArrowheads="1"/>
            </p:cNvSpPr>
            <p:nvPr/>
          </p:nvSpPr>
          <p:spPr bwMode="auto">
            <a:xfrm>
              <a:off x="2833" y="3921"/>
              <a:ext cx="4130" cy="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图5.10</a:t>
              </a:r>
              <a:r>
                <a:rPr lang="zh-CN" altLang="en-US" sz="2800" dirty="0"/>
                <a:t> </a:t>
              </a:r>
              <a:r>
                <a:rPr lang="zh-CN" altLang="en-US" sz="2800" b="1" dirty="0"/>
                <a:t>粗糙度要求的注写的为位置</a:t>
              </a:r>
            </a:p>
          </p:txBody>
        </p:sp>
        <p:pic>
          <p:nvPicPr>
            <p:cNvPr id="51235"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 y="875"/>
              <a:ext cx="5009" cy="3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9342" name="Text Box 14"/>
          <p:cNvSpPr txBox="1">
            <a:spLocks noChangeArrowheads="1"/>
          </p:cNvSpPr>
          <p:nvPr/>
        </p:nvSpPr>
        <p:spPr bwMode="auto">
          <a:xfrm>
            <a:off x="743315" y="5964238"/>
            <a:ext cx="6645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2.  </a:t>
            </a:r>
            <a:r>
              <a:rPr lang="zh-CN" altLang="en-US" sz="2800" b="1"/>
              <a:t>表面粗糙度轮廓参数值的标注</a:t>
            </a:r>
          </a:p>
        </p:txBody>
      </p:sp>
      <p:sp>
        <p:nvSpPr>
          <p:cNvPr id="99343" name="Text Box 15"/>
          <p:cNvSpPr txBox="1">
            <a:spLocks noChangeArrowheads="1"/>
          </p:cNvSpPr>
          <p:nvPr/>
        </p:nvSpPr>
        <p:spPr bwMode="auto">
          <a:xfrm>
            <a:off x="648065" y="6650038"/>
            <a:ext cx="65738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a:t>
            </a:r>
            <a:r>
              <a:rPr lang="en-US" altLang="zh-CN" sz="2800" b="1"/>
              <a:t>1</a:t>
            </a:r>
            <a:r>
              <a:rPr lang="zh-CN" altLang="en-US" sz="2800" b="1"/>
              <a:t>）只标一个参数值时</a:t>
            </a:r>
          </a:p>
        </p:txBody>
      </p:sp>
      <p:sp>
        <p:nvSpPr>
          <p:cNvPr id="99344" name="Text Box 16"/>
          <p:cNvSpPr txBox="1">
            <a:spLocks noChangeArrowheads="1"/>
          </p:cNvSpPr>
          <p:nvPr/>
        </p:nvSpPr>
        <p:spPr bwMode="auto">
          <a:xfrm>
            <a:off x="936990" y="7246938"/>
            <a:ext cx="5492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① 默认为上限值</a:t>
            </a:r>
            <a:r>
              <a:rPr lang="en-US" altLang="zh-CN" sz="2800" b="1"/>
              <a:t>,</a:t>
            </a:r>
            <a:r>
              <a:rPr lang="zh-CN" altLang="en-US" sz="2800" b="1"/>
              <a:t>如右图</a:t>
            </a:r>
            <a:r>
              <a:rPr lang="en-US" altLang="zh-CN" sz="2800" b="1"/>
              <a:t>1</a:t>
            </a:r>
            <a:r>
              <a:rPr lang="zh-CN" altLang="en-US" sz="2800" b="1"/>
              <a:t>、</a:t>
            </a:r>
            <a:r>
              <a:rPr lang="en-US" altLang="zh-CN" sz="2800" b="1"/>
              <a:t>2</a:t>
            </a:r>
          </a:p>
        </p:txBody>
      </p:sp>
      <p:sp>
        <p:nvSpPr>
          <p:cNvPr id="99358" name="Text Box 30"/>
          <p:cNvSpPr txBox="1">
            <a:spLocks noChangeArrowheads="1"/>
          </p:cNvSpPr>
          <p:nvPr/>
        </p:nvSpPr>
        <p:spPr bwMode="auto">
          <a:xfrm>
            <a:off x="941752" y="7856538"/>
            <a:ext cx="4938713"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②   若为下限值时，</a:t>
            </a:r>
          </a:p>
          <a:p>
            <a:pPr eaLnBrk="1" hangingPunct="1">
              <a:lnSpc>
                <a:spcPct val="120000"/>
              </a:lnSpc>
            </a:pPr>
            <a:r>
              <a:rPr lang="zh-CN" altLang="en-US" sz="2800" b="1"/>
              <a:t>       必须标注“</a:t>
            </a:r>
            <a:r>
              <a:rPr lang="en-US" altLang="zh-CN" sz="2800" b="1"/>
              <a:t>L”,</a:t>
            </a:r>
            <a:r>
              <a:rPr lang="zh-CN" altLang="en-US" sz="2800" b="1"/>
              <a:t>如右图</a:t>
            </a:r>
            <a:r>
              <a:rPr lang="en-US" altLang="zh-CN" sz="2800" b="1"/>
              <a:t>3</a:t>
            </a:r>
          </a:p>
        </p:txBody>
      </p:sp>
      <p:grpSp>
        <p:nvGrpSpPr>
          <p:cNvPr id="99364" name="Group 36"/>
          <p:cNvGrpSpPr>
            <a:grpSpLocks/>
          </p:cNvGrpSpPr>
          <p:nvPr/>
        </p:nvGrpSpPr>
        <p:grpSpPr bwMode="auto">
          <a:xfrm>
            <a:off x="6980238" y="6173057"/>
            <a:ext cx="3752850" cy="2322512"/>
            <a:chOff x="4215" y="4172"/>
            <a:chExt cx="2364" cy="1463"/>
          </a:xfrm>
        </p:grpSpPr>
        <p:grpSp>
          <p:nvGrpSpPr>
            <p:cNvPr id="51227" name="Group 28"/>
            <p:cNvGrpSpPr>
              <a:grpSpLocks/>
            </p:cNvGrpSpPr>
            <p:nvPr/>
          </p:nvGrpSpPr>
          <p:grpSpPr bwMode="auto">
            <a:xfrm>
              <a:off x="4215" y="4172"/>
              <a:ext cx="2364" cy="1194"/>
              <a:chOff x="4215" y="4284"/>
              <a:chExt cx="2364" cy="1194"/>
            </a:xfrm>
          </p:grpSpPr>
          <p:sp>
            <p:nvSpPr>
              <p:cNvPr id="51229" name="Text Box 22"/>
              <p:cNvSpPr txBox="1">
                <a:spLocks noChangeArrowheads="1"/>
              </p:cNvSpPr>
              <p:nvPr/>
            </p:nvSpPr>
            <p:spPr bwMode="auto">
              <a:xfrm>
                <a:off x="5252" y="4346"/>
                <a:ext cx="132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dirty="0"/>
                  <a:t>Ra</a:t>
                </a:r>
                <a:r>
                  <a:rPr lang="en-US" altLang="zh-CN" sz="3200" b="1" dirty="0"/>
                  <a:t>  3.2</a:t>
                </a:r>
              </a:p>
            </p:txBody>
          </p:sp>
          <p:grpSp>
            <p:nvGrpSpPr>
              <p:cNvPr id="51230" name="Group 24"/>
              <p:cNvGrpSpPr>
                <a:grpSpLocks/>
              </p:cNvGrpSpPr>
              <p:nvPr/>
            </p:nvGrpSpPr>
            <p:grpSpPr bwMode="auto">
              <a:xfrm>
                <a:off x="4215" y="4284"/>
                <a:ext cx="1869" cy="1194"/>
                <a:chOff x="3821" y="4411"/>
                <a:chExt cx="1869" cy="1194"/>
              </a:xfrm>
            </p:grpSpPr>
            <p:sp>
              <p:nvSpPr>
                <p:cNvPr id="51231" name="AutoShape 25"/>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32" name="Line 26"/>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33" name="Line 27"/>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51228" name="Text Box 33"/>
            <p:cNvSpPr txBox="1">
              <a:spLocks noChangeArrowheads="1"/>
            </p:cNvSpPr>
            <p:nvPr/>
          </p:nvSpPr>
          <p:spPr bwMode="auto">
            <a:xfrm>
              <a:off x="5028" y="5308"/>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a:t>
              </a:r>
            </a:p>
          </p:txBody>
        </p:sp>
      </p:grpSp>
      <p:grpSp>
        <p:nvGrpSpPr>
          <p:cNvPr id="99365" name="Group 37"/>
          <p:cNvGrpSpPr>
            <a:grpSpLocks/>
          </p:cNvGrpSpPr>
          <p:nvPr/>
        </p:nvGrpSpPr>
        <p:grpSpPr bwMode="auto">
          <a:xfrm>
            <a:off x="11036300" y="6128607"/>
            <a:ext cx="3730625" cy="2232025"/>
            <a:chOff x="6770" y="4144"/>
            <a:chExt cx="2350" cy="1406"/>
          </a:xfrm>
        </p:grpSpPr>
        <p:grpSp>
          <p:nvGrpSpPr>
            <p:cNvPr id="51220" name="Group 29"/>
            <p:cNvGrpSpPr>
              <a:grpSpLocks/>
            </p:cNvGrpSpPr>
            <p:nvPr/>
          </p:nvGrpSpPr>
          <p:grpSpPr bwMode="auto">
            <a:xfrm>
              <a:off x="6770" y="4144"/>
              <a:ext cx="2350" cy="1194"/>
              <a:chOff x="815" y="5619"/>
              <a:chExt cx="2350" cy="1194"/>
            </a:xfrm>
          </p:grpSpPr>
          <p:grpSp>
            <p:nvGrpSpPr>
              <p:cNvPr id="51222" name="Group 21"/>
              <p:cNvGrpSpPr>
                <a:grpSpLocks/>
              </p:cNvGrpSpPr>
              <p:nvPr/>
            </p:nvGrpSpPr>
            <p:grpSpPr bwMode="auto">
              <a:xfrm>
                <a:off x="815" y="5619"/>
                <a:ext cx="1869" cy="1194"/>
                <a:chOff x="3821" y="4411"/>
                <a:chExt cx="1869" cy="1194"/>
              </a:xfrm>
            </p:grpSpPr>
            <p:sp>
              <p:nvSpPr>
                <p:cNvPr id="51224" name="AutoShape 18"/>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25" name="Line 19"/>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26" name="Line 20"/>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1223" name="Text Box 23"/>
              <p:cNvSpPr txBox="1">
                <a:spLocks noChangeArrowheads="1"/>
              </p:cNvSpPr>
              <p:nvPr/>
            </p:nvSpPr>
            <p:spPr bwMode="auto">
              <a:xfrm>
                <a:off x="1838" y="5709"/>
                <a:ext cx="132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Rz</a:t>
                </a:r>
                <a:r>
                  <a:rPr lang="en-US" altLang="zh-CN" sz="3200" b="1"/>
                  <a:t>  1.6</a:t>
                </a:r>
              </a:p>
            </p:txBody>
          </p:sp>
        </p:grpSp>
        <p:sp>
          <p:nvSpPr>
            <p:cNvPr id="51221" name="Text Box 34"/>
            <p:cNvSpPr txBox="1">
              <a:spLocks noChangeArrowheads="1"/>
            </p:cNvSpPr>
            <p:nvPr/>
          </p:nvSpPr>
          <p:spPr bwMode="auto">
            <a:xfrm>
              <a:off x="7332" y="5223"/>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a:t>
              </a:r>
            </a:p>
          </p:txBody>
        </p:sp>
      </p:grpSp>
      <p:grpSp>
        <p:nvGrpSpPr>
          <p:cNvPr id="99366" name="Group 38"/>
          <p:cNvGrpSpPr>
            <a:grpSpLocks/>
          </p:cNvGrpSpPr>
          <p:nvPr/>
        </p:nvGrpSpPr>
        <p:grpSpPr bwMode="auto">
          <a:xfrm>
            <a:off x="7058025" y="8397144"/>
            <a:ext cx="4591050" cy="2190750"/>
            <a:chOff x="4507" y="5649"/>
            <a:chExt cx="2892" cy="1380"/>
          </a:xfrm>
        </p:grpSpPr>
        <p:pic>
          <p:nvPicPr>
            <p:cNvPr id="5121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7" y="5649"/>
              <a:ext cx="2892" cy="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19" name="Text Box 35"/>
            <p:cNvSpPr txBox="1">
              <a:spLocks noChangeArrowheads="1"/>
            </p:cNvSpPr>
            <p:nvPr/>
          </p:nvSpPr>
          <p:spPr bwMode="auto">
            <a:xfrm>
              <a:off x="5688" y="6587"/>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3</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332"/>
                                        </p:tgtEl>
                                        <p:attrNameLst>
                                          <p:attrName>style.visibility</p:attrName>
                                        </p:attrNameLst>
                                      </p:cBhvr>
                                      <p:to>
                                        <p:strVal val="visible"/>
                                      </p:to>
                                    </p:set>
                                    <p:animEffect transition="in" filter="wipe(left)">
                                      <p:cBhvr>
                                        <p:cTn id="7" dur="500"/>
                                        <p:tgtEl>
                                          <p:spTgt spid="993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9333"/>
                                        </p:tgtEl>
                                        <p:attrNameLst>
                                          <p:attrName>style.visibility</p:attrName>
                                        </p:attrNameLst>
                                      </p:cBhvr>
                                      <p:to>
                                        <p:strVal val="visible"/>
                                      </p:to>
                                    </p:set>
                                    <p:animEffect transition="in" filter="blinds(horizontal)">
                                      <p:cBhvr>
                                        <p:cTn id="12" dur="500"/>
                                        <p:tgtEl>
                                          <p:spTgt spid="993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99339"/>
                                        </p:tgtEl>
                                        <p:attrNameLst>
                                          <p:attrName>style.visibility</p:attrName>
                                        </p:attrNameLst>
                                      </p:cBhvr>
                                      <p:to>
                                        <p:strVal val="visible"/>
                                      </p:to>
                                    </p:set>
                                    <p:anim calcmode="lin" valueType="num">
                                      <p:cBhvr additive="base">
                                        <p:cTn id="17" dur="500" fill="hold"/>
                                        <p:tgtEl>
                                          <p:spTgt spid="99339"/>
                                        </p:tgtEl>
                                        <p:attrNameLst>
                                          <p:attrName>ppt_x</p:attrName>
                                        </p:attrNameLst>
                                      </p:cBhvr>
                                      <p:tavLst>
                                        <p:tav tm="0">
                                          <p:val>
                                            <p:strVal val="1+#ppt_w/2"/>
                                          </p:val>
                                        </p:tav>
                                        <p:tav tm="100000">
                                          <p:val>
                                            <p:strVal val="#ppt_x"/>
                                          </p:val>
                                        </p:tav>
                                      </p:tavLst>
                                    </p:anim>
                                    <p:anim calcmode="lin" valueType="num">
                                      <p:cBhvr additive="base">
                                        <p:cTn id="18" dur="500" fill="hold"/>
                                        <p:tgtEl>
                                          <p:spTgt spid="9933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9334"/>
                                        </p:tgtEl>
                                        <p:attrNameLst>
                                          <p:attrName>style.visibility</p:attrName>
                                        </p:attrNameLst>
                                      </p:cBhvr>
                                      <p:to>
                                        <p:strVal val="visible"/>
                                      </p:to>
                                    </p:set>
                                    <p:animEffect transition="in" filter="wipe(left)">
                                      <p:cBhvr>
                                        <p:cTn id="23" dur="300"/>
                                        <p:tgtEl>
                                          <p:spTgt spid="9933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9335"/>
                                        </p:tgtEl>
                                        <p:attrNameLst>
                                          <p:attrName>style.visibility</p:attrName>
                                        </p:attrNameLst>
                                      </p:cBhvr>
                                      <p:to>
                                        <p:strVal val="visible"/>
                                      </p:to>
                                    </p:set>
                                    <p:animEffect transition="in" filter="wipe(left)">
                                      <p:cBhvr>
                                        <p:cTn id="28" dur="300"/>
                                        <p:tgtEl>
                                          <p:spTgt spid="9933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9336"/>
                                        </p:tgtEl>
                                        <p:attrNameLst>
                                          <p:attrName>style.visibility</p:attrName>
                                        </p:attrNameLst>
                                      </p:cBhvr>
                                      <p:to>
                                        <p:strVal val="visible"/>
                                      </p:to>
                                    </p:set>
                                    <p:animEffect transition="in" filter="wipe(left)">
                                      <p:cBhvr>
                                        <p:cTn id="33" dur="300"/>
                                        <p:tgtEl>
                                          <p:spTgt spid="9933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99337"/>
                                        </p:tgtEl>
                                        <p:attrNameLst>
                                          <p:attrName>style.visibility</p:attrName>
                                        </p:attrNameLst>
                                      </p:cBhvr>
                                      <p:to>
                                        <p:strVal val="visible"/>
                                      </p:to>
                                    </p:set>
                                    <p:animEffect transition="in" filter="wipe(left)">
                                      <p:cBhvr>
                                        <p:cTn id="38" dur="300"/>
                                        <p:tgtEl>
                                          <p:spTgt spid="9933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99338"/>
                                        </p:tgtEl>
                                        <p:attrNameLst>
                                          <p:attrName>style.visibility</p:attrName>
                                        </p:attrNameLst>
                                      </p:cBhvr>
                                      <p:to>
                                        <p:strVal val="visible"/>
                                      </p:to>
                                    </p:set>
                                    <p:animEffect transition="in" filter="wipe(left)">
                                      <p:cBhvr>
                                        <p:cTn id="43" dur="300"/>
                                        <p:tgtEl>
                                          <p:spTgt spid="9933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99342"/>
                                        </p:tgtEl>
                                        <p:attrNameLst>
                                          <p:attrName>style.visibility</p:attrName>
                                        </p:attrNameLst>
                                      </p:cBhvr>
                                      <p:to>
                                        <p:strVal val="visible"/>
                                      </p:to>
                                    </p:set>
                                    <p:animEffect transition="in" filter="box(in)">
                                      <p:cBhvr>
                                        <p:cTn id="48" dur="500"/>
                                        <p:tgtEl>
                                          <p:spTgt spid="9934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99343"/>
                                        </p:tgtEl>
                                        <p:attrNameLst>
                                          <p:attrName>style.visibility</p:attrName>
                                        </p:attrNameLst>
                                      </p:cBhvr>
                                      <p:to>
                                        <p:strVal val="visible"/>
                                      </p:to>
                                    </p:set>
                                    <p:animEffect transition="in" filter="checkerboard(across)">
                                      <p:cBhvr>
                                        <p:cTn id="53" dur="500"/>
                                        <p:tgtEl>
                                          <p:spTgt spid="9934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99344"/>
                                        </p:tgtEl>
                                        <p:attrNameLst>
                                          <p:attrName>style.visibility</p:attrName>
                                        </p:attrNameLst>
                                      </p:cBhvr>
                                      <p:to>
                                        <p:strVal val="visible"/>
                                      </p:to>
                                    </p:set>
                                    <p:animEffect transition="in" filter="wipe(down)">
                                      <p:cBhvr>
                                        <p:cTn id="58" dur="500"/>
                                        <p:tgtEl>
                                          <p:spTgt spid="9934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4" fill="hold" nodeType="clickEffect">
                                  <p:stCondLst>
                                    <p:cond delay="0"/>
                                  </p:stCondLst>
                                  <p:childTnLst>
                                    <p:set>
                                      <p:cBhvr>
                                        <p:cTn id="62" dur="1" fill="hold">
                                          <p:stCondLst>
                                            <p:cond delay="0"/>
                                          </p:stCondLst>
                                        </p:cTn>
                                        <p:tgtEl>
                                          <p:spTgt spid="99364"/>
                                        </p:tgtEl>
                                        <p:attrNameLst>
                                          <p:attrName>style.visibility</p:attrName>
                                        </p:attrNameLst>
                                      </p:cBhvr>
                                      <p:to>
                                        <p:strVal val="visible"/>
                                      </p:to>
                                    </p:set>
                                    <p:animEffect transition="in" filter="wipe(down)">
                                      <p:cBhvr>
                                        <p:cTn id="63" dur="500"/>
                                        <p:tgtEl>
                                          <p:spTgt spid="99364"/>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 presetClass="entr" presetSubtype="2" fill="hold" nodeType="clickEffect">
                                  <p:stCondLst>
                                    <p:cond delay="0"/>
                                  </p:stCondLst>
                                  <p:childTnLst>
                                    <p:set>
                                      <p:cBhvr>
                                        <p:cTn id="67" dur="1" fill="hold">
                                          <p:stCondLst>
                                            <p:cond delay="0"/>
                                          </p:stCondLst>
                                        </p:cTn>
                                        <p:tgtEl>
                                          <p:spTgt spid="99365"/>
                                        </p:tgtEl>
                                        <p:attrNameLst>
                                          <p:attrName>style.visibility</p:attrName>
                                        </p:attrNameLst>
                                      </p:cBhvr>
                                      <p:to>
                                        <p:strVal val="visible"/>
                                      </p:to>
                                    </p:set>
                                    <p:anim calcmode="lin" valueType="num">
                                      <p:cBhvr additive="base">
                                        <p:cTn id="68" dur="500" fill="hold"/>
                                        <p:tgtEl>
                                          <p:spTgt spid="99365"/>
                                        </p:tgtEl>
                                        <p:attrNameLst>
                                          <p:attrName>ppt_x</p:attrName>
                                        </p:attrNameLst>
                                      </p:cBhvr>
                                      <p:tavLst>
                                        <p:tav tm="0">
                                          <p:val>
                                            <p:strVal val="1+#ppt_w/2"/>
                                          </p:val>
                                        </p:tav>
                                        <p:tav tm="100000">
                                          <p:val>
                                            <p:strVal val="#ppt_x"/>
                                          </p:val>
                                        </p:tav>
                                      </p:tavLst>
                                    </p:anim>
                                    <p:anim calcmode="lin" valueType="num">
                                      <p:cBhvr additive="base">
                                        <p:cTn id="69" dur="500" fill="hold"/>
                                        <p:tgtEl>
                                          <p:spTgt spid="99365"/>
                                        </p:tgtEl>
                                        <p:attrNameLst>
                                          <p:attrName>ppt_y</p:attrName>
                                        </p:attrNameLst>
                                      </p:cBhvr>
                                      <p:tavLst>
                                        <p:tav tm="0">
                                          <p:val>
                                            <p:strVal val="#ppt_y"/>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99358"/>
                                        </p:tgtEl>
                                        <p:attrNameLst>
                                          <p:attrName>style.visibility</p:attrName>
                                        </p:attrNameLst>
                                      </p:cBhvr>
                                      <p:to>
                                        <p:strVal val="visible"/>
                                      </p:to>
                                    </p:set>
                                    <p:animEffect transition="in" filter="blinds(horizontal)">
                                      <p:cBhvr>
                                        <p:cTn id="74" dur="500"/>
                                        <p:tgtEl>
                                          <p:spTgt spid="99358"/>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99366"/>
                                        </p:tgtEl>
                                        <p:attrNameLst>
                                          <p:attrName>style.visibility</p:attrName>
                                        </p:attrNameLst>
                                      </p:cBhvr>
                                      <p:to>
                                        <p:strVal val="visible"/>
                                      </p:to>
                                    </p:set>
                                    <p:anim calcmode="lin" valueType="num">
                                      <p:cBhvr additive="base">
                                        <p:cTn id="79" dur="500" fill="hold"/>
                                        <p:tgtEl>
                                          <p:spTgt spid="99366"/>
                                        </p:tgtEl>
                                        <p:attrNameLst>
                                          <p:attrName>ppt_x</p:attrName>
                                        </p:attrNameLst>
                                      </p:cBhvr>
                                      <p:tavLst>
                                        <p:tav tm="0">
                                          <p:val>
                                            <p:strVal val="#ppt_x"/>
                                          </p:val>
                                        </p:tav>
                                        <p:tav tm="100000">
                                          <p:val>
                                            <p:strVal val="#ppt_x"/>
                                          </p:val>
                                        </p:tav>
                                      </p:tavLst>
                                    </p:anim>
                                    <p:anim calcmode="lin" valueType="num">
                                      <p:cBhvr additive="base">
                                        <p:cTn id="80" dur="500" fill="hold"/>
                                        <p:tgtEl>
                                          <p:spTgt spid="993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p:bldP spid="99333" grpId="0"/>
      <p:bldP spid="99334" grpId="0" autoUpdateAnimBg="0"/>
      <p:bldP spid="99335" grpId="0" autoUpdateAnimBg="0"/>
      <p:bldP spid="99336" grpId="0" autoUpdateAnimBg="0"/>
      <p:bldP spid="99337" grpId="0" autoUpdateAnimBg="0"/>
      <p:bldP spid="99338" grpId="0" autoUpdateAnimBg="0"/>
      <p:bldP spid="99342" grpId="0"/>
      <p:bldP spid="99343" grpId="0"/>
      <p:bldP spid="99344" grpId="0"/>
      <p:bldP spid="993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3F1DE7-B1B8-4F1C-BA60-582E175CB653}" type="slidenum">
              <a:rPr kumimoji="0" lang="zh-CN" altLang="en-US" sz="3300" smtClean="0"/>
              <a:pPr eaLnBrk="1" hangingPunct="1"/>
              <a:t>5</a:t>
            </a:fld>
            <a:endParaRPr kumimoji="0" lang="en-US" altLang="zh-CN" sz="3300" smtClean="0"/>
          </a:p>
        </p:txBody>
      </p:sp>
      <p:sp>
        <p:nvSpPr>
          <p:cNvPr id="50180" name="Text Box 4"/>
          <p:cNvSpPr txBox="1">
            <a:spLocks noChangeArrowheads="1"/>
          </p:cNvSpPr>
          <p:nvPr/>
        </p:nvSpPr>
        <p:spPr bwMode="auto">
          <a:xfrm>
            <a:off x="1363663" y="2939475"/>
            <a:ext cx="3814762"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一般按</a:t>
            </a:r>
            <a:r>
              <a:rPr lang="en-US" altLang="zh-CN" sz="3200" b="1" i="1" dirty="0"/>
              <a:t>S</a:t>
            </a:r>
            <a:r>
              <a:rPr lang="zh-CN" altLang="en-US" sz="3200" b="1" dirty="0"/>
              <a:t>分：</a:t>
            </a:r>
          </a:p>
        </p:txBody>
      </p:sp>
      <p:sp>
        <p:nvSpPr>
          <p:cNvPr id="50181" name="Text Box 5"/>
          <p:cNvSpPr txBox="1">
            <a:spLocks noChangeArrowheads="1"/>
          </p:cNvSpPr>
          <p:nvPr/>
        </p:nvSpPr>
        <p:spPr bwMode="auto">
          <a:xfrm>
            <a:off x="1385888" y="3709413"/>
            <a:ext cx="7015162"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solidFill>
                  <a:srgbClr val="FF3300"/>
                </a:solidFill>
              </a:rPr>
              <a:t>S</a:t>
            </a:r>
            <a:r>
              <a:rPr lang="en-US" altLang="zh-CN" sz="3200" b="1">
                <a:solidFill>
                  <a:srgbClr val="FF3300"/>
                </a:solidFill>
              </a:rPr>
              <a:t>＜1mm </a:t>
            </a:r>
            <a:r>
              <a:rPr lang="zh-CN" altLang="en-US" sz="3200" b="1">
                <a:solidFill>
                  <a:srgbClr val="FF3300"/>
                </a:solidFill>
              </a:rPr>
              <a:t>为表面粗糙度轮廓</a:t>
            </a:r>
            <a:r>
              <a:rPr lang="zh-CN" altLang="en-US" sz="3200" b="1"/>
              <a:t>；</a:t>
            </a:r>
          </a:p>
        </p:txBody>
      </p:sp>
      <p:sp>
        <p:nvSpPr>
          <p:cNvPr id="50182" name="Text Box 6"/>
          <p:cNvSpPr txBox="1">
            <a:spLocks noChangeArrowheads="1"/>
          </p:cNvSpPr>
          <p:nvPr/>
        </p:nvSpPr>
        <p:spPr bwMode="auto">
          <a:xfrm>
            <a:off x="1354138" y="4422200"/>
            <a:ext cx="85058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a:t>1≤</a:t>
            </a:r>
            <a:r>
              <a:rPr lang="en-US" altLang="zh-CN" sz="3200" b="1" i="1"/>
              <a:t>S</a:t>
            </a:r>
            <a:r>
              <a:rPr lang="en-US" altLang="zh-CN" sz="3200" b="1"/>
              <a:t>≤10mm</a:t>
            </a:r>
            <a:r>
              <a:rPr lang="zh-CN" altLang="en-US" sz="3200" b="1"/>
              <a:t>为表面 波纹度轮廓；</a:t>
            </a:r>
          </a:p>
        </p:txBody>
      </p:sp>
      <p:sp>
        <p:nvSpPr>
          <p:cNvPr id="50183" name="Text Box 7"/>
          <p:cNvSpPr txBox="1">
            <a:spLocks noChangeArrowheads="1"/>
          </p:cNvSpPr>
          <p:nvPr/>
        </p:nvSpPr>
        <p:spPr bwMode="auto">
          <a:xfrm>
            <a:off x="1373188" y="5360413"/>
            <a:ext cx="6450012"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a:t>S＞10mm</a:t>
            </a:r>
            <a:r>
              <a:rPr lang="zh-CN" altLang="en-US" sz="3200" b="1"/>
              <a:t>为 </a:t>
            </a:r>
            <a:r>
              <a:rPr lang="en-US" altLang="zh-CN" sz="3200" b="1" i="1"/>
              <a:t>f</a:t>
            </a:r>
            <a:r>
              <a:rPr lang="zh-CN" altLang="en-US" sz="3200" b="1" baseline="-25000"/>
              <a:t>形状.</a:t>
            </a:r>
            <a:r>
              <a:rPr lang="zh-CN" altLang="en-US" sz="3200" b="1"/>
              <a:t>（宏观形状）。</a:t>
            </a:r>
          </a:p>
        </p:txBody>
      </p:sp>
      <p:sp>
        <p:nvSpPr>
          <p:cNvPr id="50184" name="Text Box 8"/>
          <p:cNvSpPr txBox="1">
            <a:spLocks noChangeArrowheads="1"/>
          </p:cNvSpPr>
          <p:nvPr/>
        </p:nvSpPr>
        <p:spPr bwMode="auto">
          <a:xfrm>
            <a:off x="1335088" y="6170613"/>
            <a:ext cx="6524625"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a:solidFill>
                  <a:srgbClr val="FF3300"/>
                </a:solidFill>
              </a:rPr>
              <a:t>表面粗糙度轮廓的产生：</a:t>
            </a:r>
          </a:p>
        </p:txBody>
      </p:sp>
      <p:sp>
        <p:nvSpPr>
          <p:cNvPr id="50185" name="Text Box 9"/>
          <p:cNvSpPr txBox="1">
            <a:spLocks noChangeArrowheads="1"/>
          </p:cNvSpPr>
          <p:nvPr/>
        </p:nvSpPr>
        <p:spPr bwMode="auto">
          <a:xfrm>
            <a:off x="1299798" y="8559125"/>
            <a:ext cx="10531475" cy="73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a:t>(3) </a:t>
            </a:r>
            <a:r>
              <a:rPr lang="zh-CN" altLang="en-US" sz="3200" b="1"/>
              <a:t>以及机床等工装系统的振动等。</a:t>
            </a:r>
            <a:endParaRPr lang="en-US" altLang="zh-CN" sz="3200" b="1"/>
          </a:p>
        </p:txBody>
      </p:sp>
      <p:sp>
        <p:nvSpPr>
          <p:cNvPr id="50186" name="Rectangle 10"/>
          <p:cNvSpPr>
            <a:spLocks noChangeArrowheads="1"/>
          </p:cNvSpPr>
          <p:nvPr/>
        </p:nvSpPr>
        <p:spPr bwMode="auto">
          <a:xfrm>
            <a:off x="1299798" y="7773313"/>
            <a:ext cx="11599862"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3200" b="1" dirty="0"/>
              <a:t>(2) 切削过程中切屑分离时的塑性变形；</a:t>
            </a:r>
          </a:p>
        </p:txBody>
      </p:sp>
      <p:sp>
        <p:nvSpPr>
          <p:cNvPr id="50187" name="Rectangle 11"/>
          <p:cNvSpPr>
            <a:spLocks noChangeArrowheads="1"/>
          </p:cNvSpPr>
          <p:nvPr/>
        </p:nvSpPr>
        <p:spPr bwMode="auto">
          <a:xfrm>
            <a:off x="1239838" y="7018338"/>
            <a:ext cx="8178800" cy="63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3200" b="1"/>
              <a:t>(1) 切削后遗留 的刀痕；</a:t>
            </a:r>
          </a:p>
        </p:txBody>
      </p:sp>
      <p:sp>
        <p:nvSpPr>
          <p:cNvPr id="50188" name="Text Box 12"/>
          <p:cNvSpPr txBox="1">
            <a:spLocks noChangeArrowheads="1"/>
          </p:cNvSpPr>
          <p:nvPr/>
        </p:nvSpPr>
        <p:spPr bwMode="auto">
          <a:xfrm>
            <a:off x="407988" y="543025"/>
            <a:ext cx="13647737" cy="236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ts val="3838"/>
              </a:lnSpc>
              <a:spcBef>
                <a:spcPct val="50000"/>
              </a:spcBef>
            </a:pPr>
            <a:r>
              <a:rPr lang="zh-CN" altLang="en-US" sz="3200" b="1" dirty="0"/>
              <a:t>       </a:t>
            </a:r>
            <a:r>
              <a:rPr lang="en-US" altLang="zh-CN" sz="3200" b="1" dirty="0"/>
              <a:t>3.</a:t>
            </a:r>
            <a:r>
              <a:rPr lang="zh-CN" altLang="en-US" sz="3200" b="1" dirty="0"/>
              <a:t>  </a:t>
            </a:r>
            <a:r>
              <a:rPr lang="zh-CN" altLang="en-US" sz="3200" b="1" dirty="0">
                <a:solidFill>
                  <a:srgbClr val="FF3300"/>
                </a:solidFill>
              </a:rPr>
              <a:t>表面粗糙度轮廓</a:t>
            </a:r>
            <a:endParaRPr lang="en-US" altLang="zh-CN" sz="3200" b="1" dirty="0">
              <a:solidFill>
                <a:srgbClr val="FF3300"/>
              </a:solidFill>
            </a:endParaRPr>
          </a:p>
          <a:p>
            <a:pPr algn="just" eaLnBrk="1" hangingPunct="1">
              <a:lnSpc>
                <a:spcPct val="150000"/>
              </a:lnSpc>
              <a:spcBef>
                <a:spcPct val="50000"/>
              </a:spcBef>
            </a:pPr>
            <a:r>
              <a:rPr lang="en-US" altLang="zh-CN" sz="3200" b="1" dirty="0">
                <a:solidFill>
                  <a:srgbClr val="FF3300"/>
                </a:solidFill>
              </a:rPr>
              <a:t>        </a:t>
            </a:r>
            <a:r>
              <a:rPr lang="zh-CN" altLang="en-US" sz="3200" b="1" dirty="0">
                <a:solidFill>
                  <a:srgbClr val="FF3300"/>
                </a:solidFill>
              </a:rPr>
              <a:t>表面粗糙度轮廓</a:t>
            </a:r>
            <a:r>
              <a:rPr lang="zh-CN" altLang="en-US" sz="3200" b="1" dirty="0"/>
              <a:t>是指加工后零件表面的</a:t>
            </a:r>
            <a:r>
              <a:rPr lang="zh-CN" altLang="en-US" sz="3200" b="1" dirty="0">
                <a:solidFill>
                  <a:srgbClr val="FF3300"/>
                </a:solidFill>
              </a:rPr>
              <a:t>微小峰谷</a:t>
            </a:r>
            <a:r>
              <a:rPr lang="zh-CN" altLang="en-US" sz="3200" b="1" dirty="0"/>
              <a:t>高低</a:t>
            </a:r>
            <a:r>
              <a:rPr lang="zh-CN" altLang="en-US" sz="3200" b="1" dirty="0">
                <a:solidFill>
                  <a:srgbClr val="FF3300"/>
                </a:solidFill>
              </a:rPr>
              <a:t>（</a:t>
            </a:r>
            <a:r>
              <a:rPr lang="en-US" altLang="zh-CN" sz="3200" b="1" i="1" dirty="0">
                <a:solidFill>
                  <a:srgbClr val="FF3300"/>
                </a:solidFill>
              </a:rPr>
              <a:t>Z</a:t>
            </a:r>
            <a:r>
              <a:rPr lang="en-US" altLang="zh-CN" sz="3200" b="1" dirty="0">
                <a:solidFill>
                  <a:srgbClr val="FF3300"/>
                </a:solidFill>
              </a:rPr>
              <a:t>）</a:t>
            </a:r>
            <a:r>
              <a:rPr lang="zh-CN" altLang="en-US" sz="3200" b="1" dirty="0"/>
              <a:t>程度和</a:t>
            </a:r>
            <a:r>
              <a:rPr lang="zh-CN" altLang="en-US" sz="3200" b="1" dirty="0">
                <a:solidFill>
                  <a:srgbClr val="FF3300"/>
                </a:solidFill>
              </a:rPr>
              <a:t>间距（</a:t>
            </a:r>
            <a:r>
              <a:rPr lang="en-US" altLang="zh-CN" sz="3200" b="1" i="1" dirty="0">
                <a:solidFill>
                  <a:srgbClr val="FF3300"/>
                </a:solidFill>
              </a:rPr>
              <a:t>S</a:t>
            </a:r>
            <a:r>
              <a:rPr lang="en-US" altLang="zh-CN" sz="3200" b="1" dirty="0">
                <a:solidFill>
                  <a:srgbClr val="FF3300"/>
                </a:solidFill>
              </a:rPr>
              <a:t>）</a:t>
            </a:r>
            <a:r>
              <a:rPr lang="zh-CN" altLang="en-US" sz="3200" b="1" dirty="0"/>
              <a:t>状况（微观形状）。 </a:t>
            </a:r>
          </a:p>
        </p:txBody>
      </p:sp>
      <p:grpSp>
        <p:nvGrpSpPr>
          <p:cNvPr id="50199" name="Group 23"/>
          <p:cNvGrpSpPr>
            <a:grpSpLocks/>
          </p:cNvGrpSpPr>
          <p:nvPr/>
        </p:nvGrpSpPr>
        <p:grpSpPr bwMode="auto">
          <a:xfrm>
            <a:off x="8974138" y="2198688"/>
            <a:ext cx="5056187" cy="4622800"/>
            <a:chOff x="3392" y="831"/>
            <a:chExt cx="1911" cy="1747"/>
          </a:xfrm>
        </p:grpSpPr>
        <p:grpSp>
          <p:nvGrpSpPr>
            <p:cNvPr id="6160" name="Group 16"/>
            <p:cNvGrpSpPr>
              <a:grpSpLocks/>
            </p:cNvGrpSpPr>
            <p:nvPr/>
          </p:nvGrpSpPr>
          <p:grpSpPr bwMode="auto">
            <a:xfrm>
              <a:off x="3392" y="831"/>
              <a:ext cx="1911" cy="1747"/>
              <a:chOff x="3529" y="831"/>
              <a:chExt cx="1664" cy="1426"/>
            </a:xfrm>
          </p:grpSpPr>
          <p:sp>
            <p:nvSpPr>
              <p:cNvPr id="6167" name="Freeform 14"/>
              <p:cNvSpPr>
                <a:spLocks/>
              </p:cNvSpPr>
              <p:nvPr/>
            </p:nvSpPr>
            <p:spPr bwMode="auto">
              <a:xfrm>
                <a:off x="3529" y="1207"/>
                <a:ext cx="1664" cy="512"/>
              </a:xfrm>
              <a:custGeom>
                <a:avLst/>
                <a:gdLst>
                  <a:gd name="T0" fmla="*/ 0 w 1664"/>
                  <a:gd name="T1" fmla="*/ 329 h 512"/>
                  <a:gd name="T2" fmla="*/ 46 w 1664"/>
                  <a:gd name="T3" fmla="*/ 256 h 512"/>
                  <a:gd name="T4" fmla="*/ 82 w 1664"/>
                  <a:gd name="T5" fmla="*/ 128 h 512"/>
                  <a:gd name="T6" fmla="*/ 156 w 1664"/>
                  <a:gd name="T7" fmla="*/ 210 h 512"/>
                  <a:gd name="T8" fmla="*/ 174 w 1664"/>
                  <a:gd name="T9" fmla="*/ 238 h 512"/>
                  <a:gd name="T10" fmla="*/ 201 w 1664"/>
                  <a:gd name="T11" fmla="*/ 256 h 512"/>
                  <a:gd name="T12" fmla="*/ 229 w 1664"/>
                  <a:gd name="T13" fmla="*/ 338 h 512"/>
                  <a:gd name="T14" fmla="*/ 247 w 1664"/>
                  <a:gd name="T15" fmla="*/ 366 h 512"/>
                  <a:gd name="T16" fmla="*/ 265 w 1664"/>
                  <a:gd name="T17" fmla="*/ 420 h 512"/>
                  <a:gd name="T18" fmla="*/ 329 w 1664"/>
                  <a:gd name="T19" fmla="*/ 366 h 512"/>
                  <a:gd name="T20" fmla="*/ 402 w 1664"/>
                  <a:gd name="T21" fmla="*/ 283 h 512"/>
                  <a:gd name="T22" fmla="*/ 439 w 1664"/>
                  <a:gd name="T23" fmla="*/ 238 h 512"/>
                  <a:gd name="T24" fmla="*/ 457 w 1664"/>
                  <a:gd name="T25" fmla="*/ 155 h 512"/>
                  <a:gd name="T26" fmla="*/ 485 w 1664"/>
                  <a:gd name="T27" fmla="*/ 137 h 512"/>
                  <a:gd name="T28" fmla="*/ 549 w 1664"/>
                  <a:gd name="T29" fmla="*/ 73 h 512"/>
                  <a:gd name="T30" fmla="*/ 594 w 1664"/>
                  <a:gd name="T31" fmla="*/ 0 h 512"/>
                  <a:gd name="T32" fmla="*/ 631 w 1664"/>
                  <a:gd name="T33" fmla="*/ 82 h 512"/>
                  <a:gd name="T34" fmla="*/ 677 w 1664"/>
                  <a:gd name="T35" fmla="*/ 338 h 512"/>
                  <a:gd name="T36" fmla="*/ 732 w 1664"/>
                  <a:gd name="T37" fmla="*/ 430 h 512"/>
                  <a:gd name="T38" fmla="*/ 741 w 1664"/>
                  <a:gd name="T39" fmla="*/ 466 h 512"/>
                  <a:gd name="T40" fmla="*/ 759 w 1664"/>
                  <a:gd name="T41" fmla="*/ 439 h 512"/>
                  <a:gd name="T42" fmla="*/ 768 w 1664"/>
                  <a:gd name="T43" fmla="*/ 375 h 512"/>
                  <a:gd name="T44" fmla="*/ 860 w 1664"/>
                  <a:gd name="T45" fmla="*/ 265 h 512"/>
                  <a:gd name="T46" fmla="*/ 887 w 1664"/>
                  <a:gd name="T47" fmla="*/ 219 h 512"/>
                  <a:gd name="T48" fmla="*/ 896 w 1664"/>
                  <a:gd name="T49" fmla="*/ 192 h 512"/>
                  <a:gd name="T50" fmla="*/ 924 w 1664"/>
                  <a:gd name="T51" fmla="*/ 183 h 512"/>
                  <a:gd name="T52" fmla="*/ 1024 w 1664"/>
                  <a:gd name="T53" fmla="*/ 73 h 512"/>
                  <a:gd name="T54" fmla="*/ 1042 w 1664"/>
                  <a:gd name="T55" fmla="*/ 100 h 512"/>
                  <a:gd name="T56" fmla="*/ 1052 w 1664"/>
                  <a:gd name="T57" fmla="*/ 183 h 512"/>
                  <a:gd name="T58" fmla="*/ 1079 w 1664"/>
                  <a:gd name="T59" fmla="*/ 192 h 512"/>
                  <a:gd name="T60" fmla="*/ 1106 w 1664"/>
                  <a:gd name="T61" fmla="*/ 210 h 512"/>
                  <a:gd name="T62" fmla="*/ 1152 w 1664"/>
                  <a:gd name="T63" fmla="*/ 411 h 512"/>
                  <a:gd name="T64" fmla="*/ 1161 w 1664"/>
                  <a:gd name="T65" fmla="*/ 439 h 512"/>
                  <a:gd name="T66" fmla="*/ 1180 w 1664"/>
                  <a:gd name="T67" fmla="*/ 457 h 512"/>
                  <a:gd name="T68" fmla="*/ 1198 w 1664"/>
                  <a:gd name="T69" fmla="*/ 512 h 512"/>
                  <a:gd name="T70" fmla="*/ 1271 w 1664"/>
                  <a:gd name="T71" fmla="*/ 430 h 512"/>
                  <a:gd name="T72" fmla="*/ 1271 w 1664"/>
                  <a:gd name="T73" fmla="*/ 210 h 512"/>
                  <a:gd name="T74" fmla="*/ 1326 w 1664"/>
                  <a:gd name="T75" fmla="*/ 192 h 512"/>
                  <a:gd name="T76" fmla="*/ 1353 w 1664"/>
                  <a:gd name="T77" fmla="*/ 183 h 512"/>
                  <a:gd name="T78" fmla="*/ 1426 w 1664"/>
                  <a:gd name="T79" fmla="*/ 192 h 512"/>
                  <a:gd name="T80" fmla="*/ 1454 w 1664"/>
                  <a:gd name="T81" fmla="*/ 201 h 512"/>
                  <a:gd name="T82" fmla="*/ 1509 w 1664"/>
                  <a:gd name="T83" fmla="*/ 329 h 512"/>
                  <a:gd name="T84" fmla="*/ 1527 w 1664"/>
                  <a:gd name="T85" fmla="*/ 402 h 512"/>
                  <a:gd name="T86" fmla="*/ 1664 w 1664"/>
                  <a:gd name="T87" fmla="*/ 439 h 5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64" h="512">
                    <a:moveTo>
                      <a:pt x="0" y="329"/>
                    </a:moveTo>
                    <a:cubicBezTo>
                      <a:pt x="10" y="298"/>
                      <a:pt x="28" y="283"/>
                      <a:pt x="46" y="256"/>
                    </a:cubicBezTo>
                    <a:cubicBezTo>
                      <a:pt x="60" y="211"/>
                      <a:pt x="55" y="168"/>
                      <a:pt x="82" y="128"/>
                    </a:cubicBezTo>
                    <a:cubicBezTo>
                      <a:pt x="118" y="162"/>
                      <a:pt x="101" y="192"/>
                      <a:pt x="156" y="210"/>
                    </a:cubicBezTo>
                    <a:cubicBezTo>
                      <a:pt x="162" y="219"/>
                      <a:pt x="166" y="230"/>
                      <a:pt x="174" y="238"/>
                    </a:cubicBezTo>
                    <a:cubicBezTo>
                      <a:pt x="182" y="246"/>
                      <a:pt x="195" y="247"/>
                      <a:pt x="201" y="256"/>
                    </a:cubicBezTo>
                    <a:cubicBezTo>
                      <a:pt x="203" y="259"/>
                      <a:pt x="224" y="323"/>
                      <a:pt x="229" y="338"/>
                    </a:cubicBezTo>
                    <a:cubicBezTo>
                      <a:pt x="233" y="349"/>
                      <a:pt x="243" y="356"/>
                      <a:pt x="247" y="366"/>
                    </a:cubicBezTo>
                    <a:cubicBezTo>
                      <a:pt x="255" y="383"/>
                      <a:pt x="265" y="420"/>
                      <a:pt x="265" y="420"/>
                    </a:cubicBezTo>
                    <a:cubicBezTo>
                      <a:pt x="346" y="412"/>
                      <a:pt x="395" y="429"/>
                      <a:pt x="329" y="366"/>
                    </a:cubicBezTo>
                    <a:cubicBezTo>
                      <a:pt x="341" y="329"/>
                      <a:pt x="365" y="295"/>
                      <a:pt x="402" y="283"/>
                    </a:cubicBezTo>
                    <a:cubicBezTo>
                      <a:pt x="415" y="270"/>
                      <a:pt x="433" y="256"/>
                      <a:pt x="439" y="238"/>
                    </a:cubicBezTo>
                    <a:cubicBezTo>
                      <a:pt x="448" y="211"/>
                      <a:pt x="439" y="177"/>
                      <a:pt x="457" y="155"/>
                    </a:cubicBezTo>
                    <a:cubicBezTo>
                      <a:pt x="464" y="146"/>
                      <a:pt x="477" y="144"/>
                      <a:pt x="485" y="137"/>
                    </a:cubicBezTo>
                    <a:cubicBezTo>
                      <a:pt x="508" y="117"/>
                      <a:pt x="527" y="94"/>
                      <a:pt x="549" y="73"/>
                    </a:cubicBezTo>
                    <a:cubicBezTo>
                      <a:pt x="559" y="43"/>
                      <a:pt x="576" y="27"/>
                      <a:pt x="594" y="0"/>
                    </a:cubicBezTo>
                    <a:cubicBezTo>
                      <a:pt x="606" y="33"/>
                      <a:pt x="622" y="46"/>
                      <a:pt x="631" y="82"/>
                    </a:cubicBezTo>
                    <a:cubicBezTo>
                      <a:pt x="638" y="190"/>
                      <a:pt x="646" y="242"/>
                      <a:pt x="677" y="338"/>
                    </a:cubicBezTo>
                    <a:cubicBezTo>
                      <a:pt x="691" y="381"/>
                      <a:pt x="688" y="414"/>
                      <a:pt x="732" y="430"/>
                    </a:cubicBezTo>
                    <a:cubicBezTo>
                      <a:pt x="735" y="442"/>
                      <a:pt x="729" y="462"/>
                      <a:pt x="741" y="466"/>
                    </a:cubicBezTo>
                    <a:cubicBezTo>
                      <a:pt x="751" y="469"/>
                      <a:pt x="756" y="449"/>
                      <a:pt x="759" y="439"/>
                    </a:cubicBezTo>
                    <a:cubicBezTo>
                      <a:pt x="765" y="418"/>
                      <a:pt x="762" y="396"/>
                      <a:pt x="768" y="375"/>
                    </a:cubicBezTo>
                    <a:cubicBezTo>
                      <a:pt x="777" y="346"/>
                      <a:pt x="836" y="287"/>
                      <a:pt x="860" y="265"/>
                    </a:cubicBezTo>
                    <a:cubicBezTo>
                      <a:pt x="885" y="190"/>
                      <a:pt x="850" y="282"/>
                      <a:pt x="887" y="219"/>
                    </a:cubicBezTo>
                    <a:cubicBezTo>
                      <a:pt x="892" y="211"/>
                      <a:pt x="889" y="199"/>
                      <a:pt x="896" y="192"/>
                    </a:cubicBezTo>
                    <a:cubicBezTo>
                      <a:pt x="903" y="185"/>
                      <a:pt x="915" y="186"/>
                      <a:pt x="924" y="183"/>
                    </a:cubicBezTo>
                    <a:cubicBezTo>
                      <a:pt x="941" y="131"/>
                      <a:pt x="979" y="103"/>
                      <a:pt x="1024" y="73"/>
                    </a:cubicBezTo>
                    <a:cubicBezTo>
                      <a:pt x="1030" y="82"/>
                      <a:pt x="1039" y="90"/>
                      <a:pt x="1042" y="100"/>
                    </a:cubicBezTo>
                    <a:cubicBezTo>
                      <a:pt x="1049" y="127"/>
                      <a:pt x="1042" y="157"/>
                      <a:pt x="1052" y="183"/>
                    </a:cubicBezTo>
                    <a:cubicBezTo>
                      <a:pt x="1056" y="192"/>
                      <a:pt x="1071" y="188"/>
                      <a:pt x="1079" y="192"/>
                    </a:cubicBezTo>
                    <a:cubicBezTo>
                      <a:pt x="1089" y="197"/>
                      <a:pt x="1097" y="204"/>
                      <a:pt x="1106" y="210"/>
                    </a:cubicBezTo>
                    <a:cubicBezTo>
                      <a:pt x="1131" y="281"/>
                      <a:pt x="1116" y="357"/>
                      <a:pt x="1152" y="411"/>
                    </a:cubicBezTo>
                    <a:cubicBezTo>
                      <a:pt x="1155" y="420"/>
                      <a:pt x="1156" y="431"/>
                      <a:pt x="1161" y="439"/>
                    </a:cubicBezTo>
                    <a:cubicBezTo>
                      <a:pt x="1166" y="446"/>
                      <a:pt x="1176" y="449"/>
                      <a:pt x="1180" y="457"/>
                    </a:cubicBezTo>
                    <a:cubicBezTo>
                      <a:pt x="1189" y="474"/>
                      <a:pt x="1198" y="512"/>
                      <a:pt x="1198" y="512"/>
                    </a:cubicBezTo>
                    <a:cubicBezTo>
                      <a:pt x="1240" y="498"/>
                      <a:pt x="1257" y="472"/>
                      <a:pt x="1271" y="430"/>
                    </a:cubicBezTo>
                    <a:cubicBezTo>
                      <a:pt x="1263" y="363"/>
                      <a:pt x="1247" y="271"/>
                      <a:pt x="1271" y="210"/>
                    </a:cubicBezTo>
                    <a:cubicBezTo>
                      <a:pt x="1278" y="192"/>
                      <a:pt x="1308" y="198"/>
                      <a:pt x="1326" y="192"/>
                    </a:cubicBezTo>
                    <a:cubicBezTo>
                      <a:pt x="1335" y="189"/>
                      <a:pt x="1353" y="183"/>
                      <a:pt x="1353" y="183"/>
                    </a:cubicBezTo>
                    <a:cubicBezTo>
                      <a:pt x="1377" y="186"/>
                      <a:pt x="1402" y="188"/>
                      <a:pt x="1426" y="192"/>
                    </a:cubicBezTo>
                    <a:cubicBezTo>
                      <a:pt x="1436" y="194"/>
                      <a:pt x="1448" y="193"/>
                      <a:pt x="1454" y="201"/>
                    </a:cubicBezTo>
                    <a:cubicBezTo>
                      <a:pt x="1484" y="242"/>
                      <a:pt x="1471" y="293"/>
                      <a:pt x="1509" y="329"/>
                    </a:cubicBezTo>
                    <a:cubicBezTo>
                      <a:pt x="1511" y="337"/>
                      <a:pt x="1521" y="398"/>
                      <a:pt x="1527" y="402"/>
                    </a:cubicBezTo>
                    <a:cubicBezTo>
                      <a:pt x="1551" y="419"/>
                      <a:pt x="1636" y="439"/>
                      <a:pt x="1664" y="439"/>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8" name="Oval 15"/>
              <p:cNvSpPr>
                <a:spLocks noChangeArrowheads="1"/>
              </p:cNvSpPr>
              <p:nvPr/>
            </p:nvSpPr>
            <p:spPr bwMode="auto">
              <a:xfrm>
                <a:off x="3601" y="831"/>
                <a:ext cx="1517" cy="1426"/>
              </a:xfrm>
              <a:prstGeom prst="ellipse">
                <a:avLst/>
              </a:prstGeom>
              <a:noFill/>
              <a:ln w="381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161" name="Line 17"/>
            <p:cNvSpPr>
              <a:spLocks noChangeShapeType="1"/>
            </p:cNvSpPr>
            <p:nvPr/>
          </p:nvSpPr>
          <p:spPr bwMode="auto">
            <a:xfrm>
              <a:off x="4637" y="1930"/>
              <a:ext cx="5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2" name="Line 18"/>
            <p:cNvSpPr>
              <a:spLocks noChangeShapeType="1"/>
            </p:cNvSpPr>
            <p:nvPr/>
          </p:nvSpPr>
          <p:spPr bwMode="auto">
            <a:xfrm>
              <a:off x="4508" y="1381"/>
              <a:ext cx="54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3" name="Line 19"/>
            <p:cNvSpPr>
              <a:spLocks noChangeShapeType="1"/>
            </p:cNvSpPr>
            <p:nvPr/>
          </p:nvSpPr>
          <p:spPr bwMode="auto">
            <a:xfrm>
              <a:off x="4946" y="1381"/>
              <a:ext cx="0" cy="557"/>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4" name="Line 20"/>
            <p:cNvSpPr>
              <a:spLocks noChangeShapeType="1"/>
            </p:cNvSpPr>
            <p:nvPr/>
          </p:nvSpPr>
          <p:spPr bwMode="auto">
            <a:xfrm>
              <a:off x="4562" y="997"/>
              <a:ext cx="0" cy="41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5" name="Line 21"/>
            <p:cNvSpPr>
              <a:spLocks noChangeShapeType="1"/>
            </p:cNvSpPr>
            <p:nvPr/>
          </p:nvSpPr>
          <p:spPr bwMode="auto">
            <a:xfrm>
              <a:off x="4069" y="1007"/>
              <a:ext cx="0" cy="30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6" name="Line 22"/>
            <p:cNvSpPr>
              <a:spLocks noChangeShapeType="1"/>
            </p:cNvSpPr>
            <p:nvPr/>
          </p:nvSpPr>
          <p:spPr bwMode="auto">
            <a:xfrm>
              <a:off x="4060" y="1097"/>
              <a:ext cx="512" cy="0"/>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0200" name="AutoShape 24"/>
          <p:cNvSpPr>
            <a:spLocks noChangeArrowheads="1"/>
          </p:cNvSpPr>
          <p:nvPr/>
        </p:nvSpPr>
        <p:spPr bwMode="auto">
          <a:xfrm>
            <a:off x="7013575" y="2370138"/>
            <a:ext cx="1524000" cy="1331912"/>
          </a:xfrm>
          <a:prstGeom prst="wedgeRoundRectCallout">
            <a:avLst>
              <a:gd name="adj1" fmla="val 226981"/>
              <a:gd name="adj2" fmla="val -7213"/>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lstStyle/>
          <a:p>
            <a:pPr algn="ctr" defTabSz="1524000"/>
            <a:r>
              <a:rPr lang="zh-CN" altLang="en-US" sz="4000" b="1"/>
              <a:t>间距</a:t>
            </a:r>
            <a:r>
              <a:rPr lang="en-US" altLang="zh-CN" sz="4000" b="1" i="1">
                <a:solidFill>
                  <a:srgbClr val="FF3300"/>
                </a:solidFill>
              </a:rPr>
              <a:t>S</a:t>
            </a:r>
          </a:p>
        </p:txBody>
      </p:sp>
      <p:sp>
        <p:nvSpPr>
          <p:cNvPr id="50201" name="AutoShape 25"/>
          <p:cNvSpPr>
            <a:spLocks noChangeArrowheads="1"/>
          </p:cNvSpPr>
          <p:nvPr/>
        </p:nvSpPr>
        <p:spPr bwMode="auto">
          <a:xfrm>
            <a:off x="7593013" y="5588000"/>
            <a:ext cx="1524000" cy="1524000"/>
          </a:xfrm>
          <a:prstGeom prst="wedgeRoundRectCallout">
            <a:avLst>
              <a:gd name="adj1" fmla="val 303819"/>
              <a:gd name="adj2" fmla="val -125523"/>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lstStyle/>
          <a:p>
            <a:pPr algn="ctr" defTabSz="1524000"/>
            <a:r>
              <a:rPr lang="zh-CN" altLang="en-US" sz="4000" b="1"/>
              <a:t>高低</a:t>
            </a:r>
          </a:p>
          <a:p>
            <a:pPr algn="ctr" defTabSz="1524000"/>
            <a:r>
              <a:rPr lang="en-US" altLang="zh-CN" sz="4000" b="1" i="1">
                <a:solidFill>
                  <a:srgbClr val="FF3300"/>
                </a:solidFill>
              </a:rPr>
              <a:t>Z</a:t>
            </a:r>
          </a:p>
        </p:txBody>
      </p:sp>
      <p:sp>
        <p:nvSpPr>
          <p:cNvPr id="24" name="圆角矩形 23">
            <a:hlinkClick r:id="rId2"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50199"/>
                                        </p:tgtEl>
                                        <p:attrNameLst>
                                          <p:attrName>style.visibility</p:attrName>
                                        </p:attrNameLst>
                                      </p:cBhvr>
                                      <p:to>
                                        <p:strVal val="visible"/>
                                      </p:to>
                                    </p:set>
                                    <p:anim calcmode="lin" valueType="num">
                                      <p:cBhvr additive="base">
                                        <p:cTn id="7" dur="500" fill="hold"/>
                                        <p:tgtEl>
                                          <p:spTgt spid="50199"/>
                                        </p:tgtEl>
                                        <p:attrNameLst>
                                          <p:attrName>ppt_x</p:attrName>
                                        </p:attrNameLst>
                                      </p:cBhvr>
                                      <p:tavLst>
                                        <p:tav tm="0">
                                          <p:val>
                                            <p:strVal val="1+#ppt_w/2"/>
                                          </p:val>
                                        </p:tav>
                                        <p:tav tm="100000">
                                          <p:val>
                                            <p:strVal val="#ppt_x"/>
                                          </p:val>
                                        </p:tav>
                                      </p:tavLst>
                                    </p:anim>
                                    <p:anim calcmode="lin" valueType="num">
                                      <p:cBhvr additive="base">
                                        <p:cTn id="8" dur="500" fill="hold"/>
                                        <p:tgtEl>
                                          <p:spTgt spid="501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50201"/>
                                        </p:tgtEl>
                                        <p:attrNameLst>
                                          <p:attrName>style.visibility</p:attrName>
                                        </p:attrNameLst>
                                      </p:cBhvr>
                                      <p:to>
                                        <p:strVal val="visible"/>
                                      </p:to>
                                    </p:set>
                                    <p:animEffect transition="in" filter="wipe(left)">
                                      <p:cBhvr>
                                        <p:cTn id="13" dur="300"/>
                                        <p:tgtEl>
                                          <p:spTgt spid="50201"/>
                                        </p:tgtEl>
                                      </p:cBhvr>
                                    </p:animEffect>
                                  </p:childTnLst>
                                </p:cTn>
                              </p:par>
                            </p:childTnLst>
                          </p:cTn>
                        </p:par>
                        <p:par>
                          <p:cTn id="14" fill="hold" nodeType="afterGroup">
                            <p:stCondLst>
                              <p:cond delay="600"/>
                            </p:stCondLst>
                            <p:childTnLst>
                              <p:par>
                                <p:cTn id="15" presetID="22" presetClass="entr" presetSubtype="8" fill="hold" grpId="0" nodeType="afterEffect">
                                  <p:stCondLst>
                                    <p:cond delay="0"/>
                                  </p:stCondLst>
                                  <p:iterate type="wd">
                                    <p:tmPct val="100000"/>
                                  </p:iterate>
                                  <p:childTnLst>
                                    <p:set>
                                      <p:cBhvr>
                                        <p:cTn id="16" dur="1" fill="hold">
                                          <p:stCondLst>
                                            <p:cond delay="0"/>
                                          </p:stCondLst>
                                        </p:cTn>
                                        <p:tgtEl>
                                          <p:spTgt spid="50188"/>
                                        </p:tgtEl>
                                        <p:attrNameLst>
                                          <p:attrName>style.visibility</p:attrName>
                                        </p:attrNameLst>
                                      </p:cBhvr>
                                      <p:to>
                                        <p:strVal val="visible"/>
                                      </p:to>
                                    </p:set>
                                    <p:animEffect transition="in" filter="wipe(left)">
                                      <p:cBhvr>
                                        <p:cTn id="17" dur="300"/>
                                        <p:tgtEl>
                                          <p:spTgt spid="501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50200"/>
                                        </p:tgtEl>
                                        <p:attrNameLst>
                                          <p:attrName>style.visibility</p:attrName>
                                        </p:attrNameLst>
                                      </p:cBhvr>
                                      <p:to>
                                        <p:strVal val="visible"/>
                                      </p:to>
                                    </p:set>
                                    <p:animEffect transition="in" filter="wipe(left)">
                                      <p:cBhvr>
                                        <p:cTn id="22" dur="300"/>
                                        <p:tgtEl>
                                          <p:spTgt spid="5020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0180"/>
                                        </p:tgtEl>
                                        <p:attrNameLst>
                                          <p:attrName>style.visibility</p:attrName>
                                        </p:attrNameLst>
                                      </p:cBhvr>
                                      <p:to>
                                        <p:strVal val="visible"/>
                                      </p:to>
                                    </p:set>
                                    <p:animEffect transition="in" filter="wipe(left)">
                                      <p:cBhvr>
                                        <p:cTn id="27" dur="300"/>
                                        <p:tgtEl>
                                          <p:spTgt spid="5018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0181"/>
                                        </p:tgtEl>
                                        <p:attrNameLst>
                                          <p:attrName>style.visibility</p:attrName>
                                        </p:attrNameLst>
                                      </p:cBhvr>
                                      <p:to>
                                        <p:strVal val="visible"/>
                                      </p:to>
                                    </p:set>
                                    <p:animEffect transition="in" filter="wipe(left)">
                                      <p:cBhvr>
                                        <p:cTn id="32" dur="300"/>
                                        <p:tgtEl>
                                          <p:spTgt spid="5018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50182"/>
                                        </p:tgtEl>
                                        <p:attrNameLst>
                                          <p:attrName>style.visibility</p:attrName>
                                        </p:attrNameLst>
                                      </p:cBhvr>
                                      <p:to>
                                        <p:strVal val="visible"/>
                                      </p:to>
                                    </p:set>
                                    <p:animEffect transition="in" filter="wipe(left)">
                                      <p:cBhvr>
                                        <p:cTn id="37" dur="300"/>
                                        <p:tgtEl>
                                          <p:spTgt spid="5018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0183"/>
                                        </p:tgtEl>
                                        <p:attrNameLst>
                                          <p:attrName>style.visibility</p:attrName>
                                        </p:attrNameLst>
                                      </p:cBhvr>
                                      <p:to>
                                        <p:strVal val="visible"/>
                                      </p:to>
                                    </p:set>
                                    <p:animEffect transition="in" filter="wipe(left)">
                                      <p:cBhvr>
                                        <p:cTn id="42" dur="300"/>
                                        <p:tgtEl>
                                          <p:spTgt spid="5018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50184"/>
                                        </p:tgtEl>
                                        <p:attrNameLst>
                                          <p:attrName>style.visibility</p:attrName>
                                        </p:attrNameLst>
                                      </p:cBhvr>
                                      <p:to>
                                        <p:strVal val="visible"/>
                                      </p:to>
                                    </p:set>
                                    <p:animEffect transition="in" filter="wipe(left)">
                                      <p:cBhvr>
                                        <p:cTn id="47" dur="300"/>
                                        <p:tgtEl>
                                          <p:spTgt spid="5018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0187"/>
                                        </p:tgtEl>
                                        <p:attrNameLst>
                                          <p:attrName>style.visibility</p:attrName>
                                        </p:attrNameLst>
                                      </p:cBhvr>
                                      <p:to>
                                        <p:strVal val="visible"/>
                                      </p:to>
                                    </p:set>
                                    <p:animEffect transition="in" filter="wipe(left)">
                                      <p:cBhvr>
                                        <p:cTn id="52" dur="300"/>
                                        <p:tgtEl>
                                          <p:spTgt spid="5018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50186"/>
                                        </p:tgtEl>
                                        <p:attrNameLst>
                                          <p:attrName>style.visibility</p:attrName>
                                        </p:attrNameLst>
                                      </p:cBhvr>
                                      <p:to>
                                        <p:strVal val="visible"/>
                                      </p:to>
                                    </p:set>
                                    <p:animEffect transition="in" filter="wipe(left)">
                                      <p:cBhvr>
                                        <p:cTn id="57" dur="300"/>
                                        <p:tgtEl>
                                          <p:spTgt spid="5018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50185"/>
                                        </p:tgtEl>
                                        <p:attrNameLst>
                                          <p:attrName>style.visibility</p:attrName>
                                        </p:attrNameLst>
                                      </p:cBhvr>
                                      <p:to>
                                        <p:strVal val="visible"/>
                                      </p:to>
                                    </p:set>
                                    <p:animEffect transition="in" filter="wipe(left)">
                                      <p:cBhvr>
                                        <p:cTn id="62" dur="300"/>
                                        <p:tgtEl>
                                          <p:spTgt spid="5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autoUpdateAnimBg="0"/>
      <p:bldP spid="50181" grpId="0" autoUpdateAnimBg="0"/>
      <p:bldP spid="50182" grpId="0" autoUpdateAnimBg="0"/>
      <p:bldP spid="50183" grpId="0" autoUpdateAnimBg="0"/>
      <p:bldP spid="50184" grpId="0" autoUpdateAnimBg="0"/>
      <p:bldP spid="50185" grpId="0" autoUpdateAnimBg="0"/>
      <p:bldP spid="50186" grpId="0" autoUpdateAnimBg="0"/>
      <p:bldP spid="50187" grpId="0" autoUpdateAnimBg="0"/>
      <p:bldP spid="50188" grpId="0" autoUpdateAnimBg="0"/>
      <p:bldP spid="50200" grpId="0" animBg="1" autoUpdateAnimBg="0"/>
      <p:bldP spid="50201"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30C5F96-88FD-44D6-9B3B-BCF9E60763EC}" type="slidenum">
              <a:rPr kumimoji="0" lang="zh-CN" altLang="en-US" sz="3300" smtClean="0"/>
              <a:pPr eaLnBrk="1" hangingPunct="1"/>
              <a:t>50</a:t>
            </a:fld>
            <a:endParaRPr kumimoji="0" lang="en-US" altLang="zh-CN" sz="3300" smtClean="0"/>
          </a:p>
        </p:txBody>
      </p:sp>
      <p:sp>
        <p:nvSpPr>
          <p:cNvPr id="100370" name="Text Box 18"/>
          <p:cNvSpPr txBox="1">
            <a:spLocks noChangeArrowheads="1"/>
          </p:cNvSpPr>
          <p:nvPr/>
        </p:nvSpPr>
        <p:spPr bwMode="auto">
          <a:xfrm>
            <a:off x="958720" y="682570"/>
            <a:ext cx="6638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en-US" altLang="zh-CN" sz="2800" b="1" dirty="0"/>
              <a:t>2</a:t>
            </a:r>
            <a:r>
              <a:rPr lang="zh-CN" altLang="en-US" sz="2800" b="1" dirty="0"/>
              <a:t>）同时标注上、下限时</a:t>
            </a:r>
          </a:p>
        </p:txBody>
      </p:sp>
      <p:sp>
        <p:nvSpPr>
          <p:cNvPr id="100371" name="Text Box 19"/>
          <p:cNvSpPr txBox="1">
            <a:spLocks noChangeArrowheads="1"/>
          </p:cNvSpPr>
          <p:nvPr/>
        </p:nvSpPr>
        <p:spPr bwMode="auto">
          <a:xfrm>
            <a:off x="1203195" y="1354083"/>
            <a:ext cx="7747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①  需要标注 “</a:t>
            </a:r>
            <a:r>
              <a:rPr lang="en-US" altLang="zh-CN" sz="2800" b="1"/>
              <a:t>U”</a:t>
            </a:r>
            <a:r>
              <a:rPr lang="zh-CN" altLang="en-US" sz="2800" b="1"/>
              <a:t>、，“</a:t>
            </a:r>
            <a:r>
              <a:rPr lang="en-US" altLang="zh-CN" sz="2800" b="1"/>
              <a:t>L”,</a:t>
            </a:r>
            <a:r>
              <a:rPr lang="zh-CN" altLang="en-US" sz="2800" b="1"/>
              <a:t>如右图</a:t>
            </a:r>
            <a:r>
              <a:rPr lang="en-US" altLang="zh-CN" sz="2800" b="1"/>
              <a:t>4</a:t>
            </a:r>
            <a:r>
              <a:rPr lang="zh-CN" altLang="en-US" sz="2800" b="1"/>
              <a:t>所示。</a:t>
            </a:r>
          </a:p>
        </p:txBody>
      </p:sp>
      <p:sp>
        <p:nvSpPr>
          <p:cNvPr id="100373" name="Text Box 21"/>
          <p:cNvSpPr txBox="1">
            <a:spLocks noChangeArrowheads="1"/>
          </p:cNvSpPr>
          <p:nvPr/>
        </p:nvSpPr>
        <p:spPr bwMode="auto">
          <a:xfrm>
            <a:off x="1201608" y="2289120"/>
            <a:ext cx="794861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②  不会引起误解时，可省略标</a:t>
            </a:r>
          </a:p>
          <a:p>
            <a:pPr eaLnBrk="1" hangingPunct="1">
              <a:lnSpc>
                <a:spcPct val="120000"/>
              </a:lnSpc>
            </a:pPr>
            <a:r>
              <a:rPr lang="zh-CN" altLang="en-US" sz="2800" b="1"/>
              <a:t>      注“</a:t>
            </a:r>
            <a:r>
              <a:rPr lang="en-US" altLang="zh-CN" sz="2800" b="1"/>
              <a:t>U”</a:t>
            </a:r>
            <a:r>
              <a:rPr lang="zh-CN" altLang="en-US" sz="2800" b="1"/>
              <a:t>、 “</a:t>
            </a:r>
            <a:r>
              <a:rPr lang="en-US" altLang="zh-CN" sz="2800" b="1"/>
              <a:t>L”</a:t>
            </a:r>
            <a:r>
              <a:rPr lang="zh-CN" altLang="en-US" sz="2800" b="1"/>
              <a:t>，</a:t>
            </a:r>
            <a:r>
              <a:rPr lang="zh-CN" altLang="en-US" b="1"/>
              <a:t>如右图</a:t>
            </a:r>
            <a:r>
              <a:rPr lang="en-US" altLang="zh-CN" b="1"/>
              <a:t>5</a:t>
            </a:r>
            <a:r>
              <a:rPr lang="zh-CN" altLang="en-US" b="1"/>
              <a:t>所示。</a:t>
            </a:r>
          </a:p>
        </p:txBody>
      </p:sp>
      <p:sp>
        <p:nvSpPr>
          <p:cNvPr id="100381" name="Text Box 29"/>
          <p:cNvSpPr txBox="1">
            <a:spLocks noChangeArrowheads="1"/>
          </p:cNvSpPr>
          <p:nvPr/>
        </p:nvSpPr>
        <p:spPr bwMode="auto">
          <a:xfrm>
            <a:off x="965070" y="3655958"/>
            <a:ext cx="65500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a:t>3. </a:t>
            </a:r>
            <a:r>
              <a:rPr lang="zh-CN" altLang="en-US" sz="3200" b="1"/>
              <a:t>极限值判断规则的标注</a:t>
            </a:r>
          </a:p>
        </p:txBody>
      </p:sp>
      <p:sp>
        <p:nvSpPr>
          <p:cNvPr id="100382" name="Text Box 30"/>
          <p:cNvSpPr txBox="1">
            <a:spLocks noChangeArrowheads="1"/>
          </p:cNvSpPr>
          <p:nvPr/>
        </p:nvSpPr>
        <p:spPr bwMode="auto">
          <a:xfrm>
            <a:off x="1042984" y="4505666"/>
            <a:ext cx="10696575"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b="1" dirty="0"/>
              <a:t>(1)   16%</a:t>
            </a:r>
            <a:r>
              <a:rPr lang="zh-CN" altLang="en-US" sz="2800" b="1" dirty="0"/>
              <a:t>规则</a:t>
            </a:r>
            <a:r>
              <a:rPr lang="en-US" altLang="zh-CN" sz="2800" b="1" dirty="0"/>
              <a:t>(</a:t>
            </a:r>
            <a:r>
              <a:rPr lang="zh-CN" altLang="en-US" sz="2800" b="1" dirty="0"/>
              <a:t>复习其含义</a:t>
            </a:r>
            <a:r>
              <a:rPr lang="en-US" altLang="zh-CN" sz="2800" b="1" dirty="0"/>
              <a:t>)</a:t>
            </a:r>
            <a:r>
              <a:rPr lang="zh-CN" altLang="en-US" sz="2800" b="1" dirty="0"/>
              <a:t>  ，  其标注如下图所示（默认）。</a:t>
            </a:r>
          </a:p>
        </p:txBody>
      </p:sp>
      <p:grpSp>
        <p:nvGrpSpPr>
          <p:cNvPr id="100412" name="Group 60"/>
          <p:cNvGrpSpPr>
            <a:grpSpLocks/>
          </p:cNvGrpSpPr>
          <p:nvPr/>
        </p:nvGrpSpPr>
        <p:grpSpPr bwMode="auto">
          <a:xfrm>
            <a:off x="8650038" y="585733"/>
            <a:ext cx="3730625" cy="1920875"/>
            <a:chOff x="5432" y="199"/>
            <a:chExt cx="2350" cy="1210"/>
          </a:xfrm>
        </p:grpSpPr>
        <p:grpSp>
          <p:nvGrpSpPr>
            <p:cNvPr id="52268" name="Group 20"/>
            <p:cNvGrpSpPr>
              <a:grpSpLocks/>
            </p:cNvGrpSpPr>
            <p:nvPr/>
          </p:nvGrpSpPr>
          <p:grpSpPr bwMode="auto">
            <a:xfrm>
              <a:off x="5432" y="199"/>
              <a:ext cx="2350" cy="1194"/>
              <a:chOff x="6654" y="2587"/>
              <a:chExt cx="2350" cy="1194"/>
            </a:xfrm>
          </p:grpSpPr>
          <p:grpSp>
            <p:nvGrpSpPr>
              <p:cNvPr id="52270" name="Group 12"/>
              <p:cNvGrpSpPr>
                <a:grpSpLocks/>
              </p:cNvGrpSpPr>
              <p:nvPr/>
            </p:nvGrpSpPr>
            <p:grpSpPr bwMode="auto">
              <a:xfrm>
                <a:off x="6654" y="2587"/>
                <a:ext cx="1869" cy="1194"/>
                <a:chOff x="3821" y="4411"/>
                <a:chExt cx="1869" cy="1194"/>
              </a:xfrm>
            </p:grpSpPr>
            <p:sp>
              <p:nvSpPr>
                <p:cNvPr id="52272" name="AutoShape 13"/>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73" name="Line 14"/>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74" name="Line 15"/>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71" name="Text Box 16"/>
              <p:cNvSpPr txBox="1">
                <a:spLocks noChangeArrowheads="1"/>
              </p:cNvSpPr>
              <p:nvPr/>
            </p:nvSpPr>
            <p:spPr bwMode="auto">
              <a:xfrm>
                <a:off x="7677" y="2677"/>
                <a:ext cx="1327"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U</a:t>
                </a:r>
                <a:r>
                  <a:rPr lang="en-US" altLang="zh-CN" b="1" i="1"/>
                  <a:t>Ra</a:t>
                </a:r>
                <a:r>
                  <a:rPr lang="en-US" altLang="zh-CN" b="1"/>
                  <a:t>  6.3</a:t>
                </a:r>
              </a:p>
              <a:p>
                <a:pPr eaLnBrk="1" hangingPunct="1"/>
                <a:r>
                  <a:rPr lang="en-US" altLang="zh-CN" b="1"/>
                  <a:t>L</a:t>
                </a:r>
                <a:r>
                  <a:rPr lang="en-US" altLang="zh-CN" b="1" i="1"/>
                  <a:t>Rz   </a:t>
                </a:r>
                <a:r>
                  <a:rPr lang="en-US" altLang="zh-CN" b="1"/>
                  <a:t>3.2</a:t>
                </a:r>
              </a:p>
            </p:txBody>
          </p:sp>
        </p:grpSp>
        <p:sp>
          <p:nvSpPr>
            <p:cNvPr id="52269" name="Text Box 59"/>
            <p:cNvSpPr txBox="1">
              <a:spLocks noChangeArrowheads="1"/>
            </p:cNvSpPr>
            <p:nvPr/>
          </p:nvSpPr>
          <p:spPr bwMode="auto">
            <a:xfrm>
              <a:off x="6161" y="1082"/>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4</a:t>
              </a:r>
            </a:p>
          </p:txBody>
        </p:sp>
      </p:grpSp>
      <p:grpSp>
        <p:nvGrpSpPr>
          <p:cNvPr id="100414" name="Group 62"/>
          <p:cNvGrpSpPr>
            <a:grpSpLocks/>
          </p:cNvGrpSpPr>
          <p:nvPr/>
        </p:nvGrpSpPr>
        <p:grpSpPr bwMode="auto">
          <a:xfrm>
            <a:off x="10318501" y="2525658"/>
            <a:ext cx="3730625" cy="2165350"/>
            <a:chOff x="5164" y="1421"/>
            <a:chExt cx="2350" cy="1364"/>
          </a:xfrm>
        </p:grpSpPr>
        <p:grpSp>
          <p:nvGrpSpPr>
            <p:cNvPr id="52261" name="Group 28"/>
            <p:cNvGrpSpPr>
              <a:grpSpLocks/>
            </p:cNvGrpSpPr>
            <p:nvPr/>
          </p:nvGrpSpPr>
          <p:grpSpPr bwMode="auto">
            <a:xfrm>
              <a:off x="5164" y="1421"/>
              <a:ext cx="2350" cy="1194"/>
              <a:chOff x="6008" y="2123"/>
              <a:chExt cx="2350" cy="1194"/>
            </a:xfrm>
          </p:grpSpPr>
          <p:grpSp>
            <p:nvGrpSpPr>
              <p:cNvPr id="52263" name="Group 23"/>
              <p:cNvGrpSpPr>
                <a:grpSpLocks/>
              </p:cNvGrpSpPr>
              <p:nvPr/>
            </p:nvGrpSpPr>
            <p:grpSpPr bwMode="auto">
              <a:xfrm>
                <a:off x="6008" y="2123"/>
                <a:ext cx="1869" cy="1194"/>
                <a:chOff x="3821" y="4411"/>
                <a:chExt cx="1869" cy="1194"/>
              </a:xfrm>
            </p:grpSpPr>
            <p:sp>
              <p:nvSpPr>
                <p:cNvPr id="52265" name="AutoShape 24"/>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66" name="Line 25"/>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67" name="Line 26"/>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64" name="Text Box 27"/>
              <p:cNvSpPr txBox="1">
                <a:spLocks noChangeArrowheads="1"/>
              </p:cNvSpPr>
              <p:nvPr/>
            </p:nvSpPr>
            <p:spPr bwMode="auto">
              <a:xfrm>
                <a:off x="7031" y="2213"/>
                <a:ext cx="1327"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Rz</a:t>
                </a:r>
                <a:r>
                  <a:rPr lang="en-US" altLang="zh-CN" sz="3200" b="1"/>
                  <a:t>  3.2</a:t>
                </a:r>
              </a:p>
              <a:p>
                <a:pPr eaLnBrk="1" hangingPunct="1"/>
                <a:r>
                  <a:rPr lang="en-US" altLang="zh-CN" sz="3200" b="1" i="1"/>
                  <a:t>Rz  </a:t>
                </a:r>
                <a:r>
                  <a:rPr lang="en-US" altLang="zh-CN" sz="3200" b="1"/>
                  <a:t>1.6</a:t>
                </a:r>
              </a:p>
            </p:txBody>
          </p:sp>
        </p:grpSp>
        <p:sp>
          <p:nvSpPr>
            <p:cNvPr id="52262" name="Text Box 61"/>
            <p:cNvSpPr txBox="1">
              <a:spLocks noChangeArrowheads="1"/>
            </p:cNvSpPr>
            <p:nvPr/>
          </p:nvSpPr>
          <p:spPr bwMode="auto">
            <a:xfrm>
              <a:off x="5908" y="2458"/>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5</a:t>
              </a:r>
            </a:p>
          </p:txBody>
        </p:sp>
      </p:grpSp>
      <p:grpSp>
        <p:nvGrpSpPr>
          <p:cNvPr id="100422" name="Group 70"/>
          <p:cNvGrpSpPr>
            <a:grpSpLocks/>
          </p:cNvGrpSpPr>
          <p:nvPr/>
        </p:nvGrpSpPr>
        <p:grpSpPr bwMode="auto">
          <a:xfrm>
            <a:off x="2612896" y="5487131"/>
            <a:ext cx="3752850" cy="1955800"/>
            <a:chOff x="937" y="3900"/>
            <a:chExt cx="2364" cy="1232"/>
          </a:xfrm>
        </p:grpSpPr>
        <p:grpSp>
          <p:nvGrpSpPr>
            <p:cNvPr id="52254" name="Group 45"/>
            <p:cNvGrpSpPr>
              <a:grpSpLocks/>
            </p:cNvGrpSpPr>
            <p:nvPr/>
          </p:nvGrpSpPr>
          <p:grpSpPr bwMode="auto">
            <a:xfrm>
              <a:off x="937" y="3900"/>
              <a:ext cx="2364" cy="1194"/>
              <a:chOff x="4215" y="4284"/>
              <a:chExt cx="2364" cy="1194"/>
            </a:xfrm>
          </p:grpSpPr>
          <p:sp>
            <p:nvSpPr>
              <p:cNvPr id="52256" name="Text Box 46"/>
              <p:cNvSpPr txBox="1">
                <a:spLocks noChangeArrowheads="1"/>
              </p:cNvSpPr>
              <p:nvPr/>
            </p:nvSpPr>
            <p:spPr bwMode="auto">
              <a:xfrm>
                <a:off x="5252" y="4346"/>
                <a:ext cx="132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Ra</a:t>
                </a:r>
                <a:r>
                  <a:rPr lang="en-US" altLang="zh-CN" sz="3200" b="1"/>
                  <a:t>  3.2</a:t>
                </a:r>
              </a:p>
            </p:txBody>
          </p:sp>
          <p:grpSp>
            <p:nvGrpSpPr>
              <p:cNvPr id="52257" name="Group 47"/>
              <p:cNvGrpSpPr>
                <a:grpSpLocks/>
              </p:cNvGrpSpPr>
              <p:nvPr/>
            </p:nvGrpSpPr>
            <p:grpSpPr bwMode="auto">
              <a:xfrm>
                <a:off x="4215" y="4284"/>
                <a:ext cx="1869" cy="1194"/>
                <a:chOff x="3821" y="4411"/>
                <a:chExt cx="1869" cy="1194"/>
              </a:xfrm>
            </p:grpSpPr>
            <p:sp>
              <p:nvSpPr>
                <p:cNvPr id="52258" name="AutoShape 48"/>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59" name="Line 49"/>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60" name="Line 50"/>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52255" name="Text Box 63"/>
            <p:cNvSpPr txBox="1">
              <a:spLocks noChangeArrowheads="1"/>
            </p:cNvSpPr>
            <p:nvPr/>
          </p:nvSpPr>
          <p:spPr bwMode="auto">
            <a:xfrm>
              <a:off x="1567" y="4805"/>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6</a:t>
              </a:r>
            </a:p>
          </p:txBody>
        </p:sp>
      </p:grpSp>
      <p:grpSp>
        <p:nvGrpSpPr>
          <p:cNvPr id="100417" name="Group 65"/>
          <p:cNvGrpSpPr>
            <a:grpSpLocks/>
          </p:cNvGrpSpPr>
          <p:nvPr/>
        </p:nvGrpSpPr>
        <p:grpSpPr bwMode="auto">
          <a:xfrm>
            <a:off x="7940546" y="5612544"/>
            <a:ext cx="3730625" cy="2143125"/>
            <a:chOff x="4293" y="3767"/>
            <a:chExt cx="2350" cy="1350"/>
          </a:xfrm>
        </p:grpSpPr>
        <p:grpSp>
          <p:nvGrpSpPr>
            <p:cNvPr id="52247" name="Group 33"/>
            <p:cNvGrpSpPr>
              <a:grpSpLocks/>
            </p:cNvGrpSpPr>
            <p:nvPr/>
          </p:nvGrpSpPr>
          <p:grpSpPr bwMode="auto">
            <a:xfrm>
              <a:off x="4293" y="3767"/>
              <a:ext cx="2350" cy="1194"/>
              <a:chOff x="6008" y="2123"/>
              <a:chExt cx="2350" cy="1194"/>
            </a:xfrm>
          </p:grpSpPr>
          <p:grpSp>
            <p:nvGrpSpPr>
              <p:cNvPr id="52249" name="Group 34"/>
              <p:cNvGrpSpPr>
                <a:grpSpLocks/>
              </p:cNvGrpSpPr>
              <p:nvPr/>
            </p:nvGrpSpPr>
            <p:grpSpPr bwMode="auto">
              <a:xfrm>
                <a:off x="6008" y="2123"/>
                <a:ext cx="1869" cy="1194"/>
                <a:chOff x="3821" y="4411"/>
                <a:chExt cx="1869" cy="1194"/>
              </a:xfrm>
            </p:grpSpPr>
            <p:sp>
              <p:nvSpPr>
                <p:cNvPr id="52251" name="AutoShape 35"/>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52" name="Line 36"/>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53" name="Line 37"/>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50" name="Text Box 38"/>
              <p:cNvSpPr txBox="1">
                <a:spLocks noChangeArrowheads="1"/>
              </p:cNvSpPr>
              <p:nvPr/>
            </p:nvSpPr>
            <p:spPr bwMode="auto">
              <a:xfrm>
                <a:off x="7031" y="2213"/>
                <a:ext cx="1327"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Rz</a:t>
                </a:r>
                <a:r>
                  <a:rPr lang="en-US" altLang="zh-CN" sz="3200" b="1"/>
                  <a:t>  3.2</a:t>
                </a:r>
              </a:p>
              <a:p>
                <a:pPr eaLnBrk="1" hangingPunct="1"/>
                <a:r>
                  <a:rPr lang="en-US" altLang="zh-CN" sz="3200" b="1" i="1"/>
                  <a:t>Rz  </a:t>
                </a:r>
                <a:r>
                  <a:rPr lang="en-US" altLang="zh-CN" sz="3200" b="1"/>
                  <a:t>1.6</a:t>
                </a:r>
              </a:p>
            </p:txBody>
          </p:sp>
        </p:grpSp>
        <p:sp>
          <p:nvSpPr>
            <p:cNvPr id="52248" name="Text Box 64"/>
            <p:cNvSpPr txBox="1">
              <a:spLocks noChangeArrowheads="1"/>
            </p:cNvSpPr>
            <p:nvPr/>
          </p:nvSpPr>
          <p:spPr bwMode="auto">
            <a:xfrm>
              <a:off x="5107" y="4790"/>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7</a:t>
              </a:r>
            </a:p>
          </p:txBody>
        </p:sp>
      </p:grpSp>
      <p:grpSp>
        <p:nvGrpSpPr>
          <p:cNvPr id="100419" name="Group 67"/>
          <p:cNvGrpSpPr>
            <a:grpSpLocks/>
          </p:cNvGrpSpPr>
          <p:nvPr/>
        </p:nvGrpSpPr>
        <p:grpSpPr bwMode="auto">
          <a:xfrm>
            <a:off x="2498596" y="8112856"/>
            <a:ext cx="3998912" cy="2409825"/>
            <a:chOff x="865" y="5342"/>
            <a:chExt cx="2519" cy="1518"/>
          </a:xfrm>
        </p:grpSpPr>
        <p:grpSp>
          <p:nvGrpSpPr>
            <p:cNvPr id="52240" name="Group 39"/>
            <p:cNvGrpSpPr>
              <a:grpSpLocks/>
            </p:cNvGrpSpPr>
            <p:nvPr/>
          </p:nvGrpSpPr>
          <p:grpSpPr bwMode="auto">
            <a:xfrm>
              <a:off x="865" y="5342"/>
              <a:ext cx="2519" cy="1376"/>
              <a:chOff x="6654" y="2587"/>
              <a:chExt cx="2350" cy="1194"/>
            </a:xfrm>
          </p:grpSpPr>
          <p:grpSp>
            <p:nvGrpSpPr>
              <p:cNvPr id="52242" name="Group 40"/>
              <p:cNvGrpSpPr>
                <a:grpSpLocks/>
              </p:cNvGrpSpPr>
              <p:nvPr/>
            </p:nvGrpSpPr>
            <p:grpSpPr bwMode="auto">
              <a:xfrm>
                <a:off x="6654" y="2587"/>
                <a:ext cx="1869" cy="1194"/>
                <a:chOff x="3821" y="4411"/>
                <a:chExt cx="1869" cy="1194"/>
              </a:xfrm>
            </p:grpSpPr>
            <p:sp>
              <p:nvSpPr>
                <p:cNvPr id="52244" name="AutoShape 41"/>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245" name="Line 42"/>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2246" name="Line 43"/>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243" name="Text Box 44"/>
              <p:cNvSpPr txBox="1">
                <a:spLocks noChangeArrowheads="1"/>
              </p:cNvSpPr>
              <p:nvPr/>
            </p:nvSpPr>
            <p:spPr bwMode="auto">
              <a:xfrm>
                <a:off x="7677" y="2677"/>
                <a:ext cx="1327" cy="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U</a:t>
                </a:r>
                <a:r>
                  <a:rPr lang="en-US" altLang="zh-CN" b="1" i="1"/>
                  <a:t>Ra</a:t>
                </a:r>
                <a:r>
                  <a:rPr lang="en-US" altLang="zh-CN" b="1"/>
                  <a:t>  6.3</a:t>
                </a:r>
              </a:p>
              <a:p>
                <a:pPr eaLnBrk="1" hangingPunct="1"/>
                <a:r>
                  <a:rPr lang="en-US" altLang="zh-CN" b="1"/>
                  <a:t>L</a:t>
                </a:r>
                <a:r>
                  <a:rPr lang="en-US" altLang="zh-CN" b="1" i="1"/>
                  <a:t>Rz   </a:t>
                </a:r>
                <a:r>
                  <a:rPr lang="en-US" altLang="zh-CN" b="1"/>
                  <a:t>3.2</a:t>
                </a:r>
              </a:p>
            </p:txBody>
          </p:sp>
        </p:grpSp>
        <p:sp>
          <p:nvSpPr>
            <p:cNvPr id="52241" name="Text Box 66"/>
            <p:cNvSpPr txBox="1">
              <a:spLocks noChangeArrowheads="1"/>
            </p:cNvSpPr>
            <p:nvPr/>
          </p:nvSpPr>
          <p:spPr bwMode="auto">
            <a:xfrm>
              <a:off x="1581" y="6533"/>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8</a:t>
              </a:r>
            </a:p>
          </p:txBody>
        </p:sp>
      </p:grpSp>
      <p:grpSp>
        <p:nvGrpSpPr>
          <p:cNvPr id="100421" name="Group 69"/>
          <p:cNvGrpSpPr>
            <a:grpSpLocks/>
          </p:cNvGrpSpPr>
          <p:nvPr/>
        </p:nvGrpSpPr>
        <p:grpSpPr bwMode="auto">
          <a:xfrm>
            <a:off x="7513508" y="8220806"/>
            <a:ext cx="4068763" cy="1941513"/>
            <a:chOff x="4024" y="5410"/>
            <a:chExt cx="2563" cy="1223"/>
          </a:xfrm>
        </p:grpSpPr>
        <p:pic>
          <p:nvPicPr>
            <p:cNvPr id="52238" name="Picture 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4" y="5410"/>
              <a:ext cx="2563" cy="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39" name="Text Box 68"/>
            <p:cNvSpPr txBox="1">
              <a:spLocks noChangeArrowheads="1"/>
            </p:cNvSpPr>
            <p:nvPr/>
          </p:nvSpPr>
          <p:spPr bwMode="auto">
            <a:xfrm>
              <a:off x="5079" y="6266"/>
              <a:ext cx="81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9</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370"/>
                                        </p:tgtEl>
                                        <p:attrNameLst>
                                          <p:attrName>style.visibility</p:attrName>
                                        </p:attrNameLst>
                                      </p:cBhvr>
                                      <p:to>
                                        <p:strVal val="visible"/>
                                      </p:to>
                                    </p:set>
                                    <p:animEffect transition="in" filter="wipe(left)">
                                      <p:cBhvr>
                                        <p:cTn id="7" dur="500"/>
                                        <p:tgtEl>
                                          <p:spTgt spid="100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0371"/>
                                        </p:tgtEl>
                                        <p:attrNameLst>
                                          <p:attrName>style.visibility</p:attrName>
                                        </p:attrNameLst>
                                      </p:cBhvr>
                                      <p:to>
                                        <p:strVal val="visible"/>
                                      </p:to>
                                    </p:set>
                                    <p:animEffect transition="in" filter="strips(downLeft)">
                                      <p:cBhvr>
                                        <p:cTn id="12" dur="500"/>
                                        <p:tgtEl>
                                          <p:spTgt spid="1003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00412"/>
                                        </p:tgtEl>
                                        <p:attrNameLst>
                                          <p:attrName>style.visibility</p:attrName>
                                        </p:attrNameLst>
                                      </p:cBhvr>
                                      <p:to>
                                        <p:strVal val="visible"/>
                                      </p:to>
                                    </p:set>
                                    <p:anim calcmode="lin" valueType="num">
                                      <p:cBhvr additive="base">
                                        <p:cTn id="17" dur="500" fill="hold"/>
                                        <p:tgtEl>
                                          <p:spTgt spid="100412"/>
                                        </p:tgtEl>
                                        <p:attrNameLst>
                                          <p:attrName>ppt_x</p:attrName>
                                        </p:attrNameLst>
                                      </p:cBhvr>
                                      <p:tavLst>
                                        <p:tav tm="0">
                                          <p:val>
                                            <p:strVal val="1+#ppt_w/2"/>
                                          </p:val>
                                        </p:tav>
                                        <p:tav tm="100000">
                                          <p:val>
                                            <p:strVal val="#ppt_x"/>
                                          </p:val>
                                        </p:tav>
                                      </p:tavLst>
                                    </p:anim>
                                    <p:anim calcmode="lin" valueType="num">
                                      <p:cBhvr additive="base">
                                        <p:cTn id="18" dur="500" fill="hold"/>
                                        <p:tgtEl>
                                          <p:spTgt spid="10041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00373"/>
                                        </p:tgtEl>
                                        <p:attrNameLst>
                                          <p:attrName>style.visibility</p:attrName>
                                        </p:attrNameLst>
                                      </p:cBhvr>
                                      <p:to>
                                        <p:strVal val="visible"/>
                                      </p:to>
                                    </p:set>
                                    <p:animEffect transition="in" filter="box(in)">
                                      <p:cBhvr>
                                        <p:cTn id="23" dur="500"/>
                                        <p:tgtEl>
                                          <p:spTgt spid="10037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100414"/>
                                        </p:tgtEl>
                                        <p:attrNameLst>
                                          <p:attrName>style.visibility</p:attrName>
                                        </p:attrNameLst>
                                      </p:cBhvr>
                                      <p:to>
                                        <p:strVal val="visible"/>
                                      </p:to>
                                    </p:set>
                                    <p:anim calcmode="lin" valueType="num">
                                      <p:cBhvr additive="base">
                                        <p:cTn id="28" dur="500" fill="hold"/>
                                        <p:tgtEl>
                                          <p:spTgt spid="100414"/>
                                        </p:tgtEl>
                                        <p:attrNameLst>
                                          <p:attrName>ppt_x</p:attrName>
                                        </p:attrNameLst>
                                      </p:cBhvr>
                                      <p:tavLst>
                                        <p:tav tm="0">
                                          <p:val>
                                            <p:strVal val="1+#ppt_w/2"/>
                                          </p:val>
                                        </p:tav>
                                        <p:tav tm="100000">
                                          <p:val>
                                            <p:strVal val="#ppt_x"/>
                                          </p:val>
                                        </p:tav>
                                      </p:tavLst>
                                    </p:anim>
                                    <p:anim calcmode="lin" valueType="num">
                                      <p:cBhvr additive="base">
                                        <p:cTn id="29" dur="500" fill="hold"/>
                                        <p:tgtEl>
                                          <p:spTgt spid="10041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0381"/>
                                        </p:tgtEl>
                                        <p:attrNameLst>
                                          <p:attrName>style.visibility</p:attrName>
                                        </p:attrNameLst>
                                      </p:cBhvr>
                                      <p:to>
                                        <p:strVal val="visible"/>
                                      </p:to>
                                    </p:set>
                                    <p:animEffect transition="in" filter="wipe(left)">
                                      <p:cBhvr>
                                        <p:cTn id="34" dur="500"/>
                                        <p:tgtEl>
                                          <p:spTgt spid="10038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0382"/>
                                        </p:tgtEl>
                                        <p:attrNameLst>
                                          <p:attrName>style.visibility</p:attrName>
                                        </p:attrNameLst>
                                      </p:cBhvr>
                                      <p:to>
                                        <p:strVal val="visible"/>
                                      </p:to>
                                    </p:set>
                                    <p:animEffect transition="in" filter="wipe(left)">
                                      <p:cBhvr>
                                        <p:cTn id="39" dur="500"/>
                                        <p:tgtEl>
                                          <p:spTgt spid="10038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8" fill="hold" nodeType="clickEffect">
                                  <p:stCondLst>
                                    <p:cond delay="0"/>
                                  </p:stCondLst>
                                  <p:childTnLst>
                                    <p:set>
                                      <p:cBhvr>
                                        <p:cTn id="43" dur="1" fill="hold">
                                          <p:stCondLst>
                                            <p:cond delay="0"/>
                                          </p:stCondLst>
                                        </p:cTn>
                                        <p:tgtEl>
                                          <p:spTgt spid="100422"/>
                                        </p:tgtEl>
                                        <p:attrNameLst>
                                          <p:attrName>style.visibility</p:attrName>
                                        </p:attrNameLst>
                                      </p:cBhvr>
                                      <p:to>
                                        <p:strVal val="visible"/>
                                      </p:to>
                                    </p:set>
                                    <p:anim calcmode="lin" valueType="num">
                                      <p:cBhvr additive="base">
                                        <p:cTn id="44" dur="500" fill="hold"/>
                                        <p:tgtEl>
                                          <p:spTgt spid="100422"/>
                                        </p:tgtEl>
                                        <p:attrNameLst>
                                          <p:attrName>ppt_x</p:attrName>
                                        </p:attrNameLst>
                                      </p:cBhvr>
                                      <p:tavLst>
                                        <p:tav tm="0">
                                          <p:val>
                                            <p:strVal val="0-#ppt_w/2"/>
                                          </p:val>
                                        </p:tav>
                                        <p:tav tm="100000">
                                          <p:val>
                                            <p:strVal val="#ppt_x"/>
                                          </p:val>
                                        </p:tav>
                                      </p:tavLst>
                                    </p:anim>
                                    <p:anim calcmode="lin" valueType="num">
                                      <p:cBhvr additive="base">
                                        <p:cTn id="45" dur="500" fill="hold"/>
                                        <p:tgtEl>
                                          <p:spTgt spid="100422"/>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2" fill="hold" nodeType="clickEffect">
                                  <p:stCondLst>
                                    <p:cond delay="0"/>
                                  </p:stCondLst>
                                  <p:childTnLst>
                                    <p:set>
                                      <p:cBhvr>
                                        <p:cTn id="49" dur="1" fill="hold">
                                          <p:stCondLst>
                                            <p:cond delay="0"/>
                                          </p:stCondLst>
                                        </p:cTn>
                                        <p:tgtEl>
                                          <p:spTgt spid="100417"/>
                                        </p:tgtEl>
                                        <p:attrNameLst>
                                          <p:attrName>style.visibility</p:attrName>
                                        </p:attrNameLst>
                                      </p:cBhvr>
                                      <p:to>
                                        <p:strVal val="visible"/>
                                      </p:to>
                                    </p:set>
                                    <p:anim calcmode="lin" valueType="num">
                                      <p:cBhvr additive="base">
                                        <p:cTn id="50" dur="500" fill="hold"/>
                                        <p:tgtEl>
                                          <p:spTgt spid="100417"/>
                                        </p:tgtEl>
                                        <p:attrNameLst>
                                          <p:attrName>ppt_x</p:attrName>
                                        </p:attrNameLst>
                                      </p:cBhvr>
                                      <p:tavLst>
                                        <p:tav tm="0">
                                          <p:val>
                                            <p:strVal val="1+#ppt_w/2"/>
                                          </p:val>
                                        </p:tav>
                                        <p:tav tm="100000">
                                          <p:val>
                                            <p:strVal val="#ppt_x"/>
                                          </p:val>
                                        </p:tav>
                                      </p:tavLst>
                                    </p:anim>
                                    <p:anim calcmode="lin" valueType="num">
                                      <p:cBhvr additive="base">
                                        <p:cTn id="51" dur="500" fill="hold"/>
                                        <p:tgtEl>
                                          <p:spTgt spid="100417"/>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8" fill="hold" nodeType="clickEffect">
                                  <p:stCondLst>
                                    <p:cond delay="0"/>
                                  </p:stCondLst>
                                  <p:childTnLst>
                                    <p:set>
                                      <p:cBhvr>
                                        <p:cTn id="55" dur="1" fill="hold">
                                          <p:stCondLst>
                                            <p:cond delay="0"/>
                                          </p:stCondLst>
                                        </p:cTn>
                                        <p:tgtEl>
                                          <p:spTgt spid="100419"/>
                                        </p:tgtEl>
                                        <p:attrNameLst>
                                          <p:attrName>style.visibility</p:attrName>
                                        </p:attrNameLst>
                                      </p:cBhvr>
                                      <p:to>
                                        <p:strVal val="visible"/>
                                      </p:to>
                                    </p:set>
                                    <p:anim calcmode="lin" valueType="num">
                                      <p:cBhvr additive="base">
                                        <p:cTn id="56" dur="500" fill="hold"/>
                                        <p:tgtEl>
                                          <p:spTgt spid="100419"/>
                                        </p:tgtEl>
                                        <p:attrNameLst>
                                          <p:attrName>ppt_x</p:attrName>
                                        </p:attrNameLst>
                                      </p:cBhvr>
                                      <p:tavLst>
                                        <p:tav tm="0">
                                          <p:val>
                                            <p:strVal val="0-#ppt_w/2"/>
                                          </p:val>
                                        </p:tav>
                                        <p:tav tm="100000">
                                          <p:val>
                                            <p:strVal val="#ppt_x"/>
                                          </p:val>
                                        </p:tav>
                                      </p:tavLst>
                                    </p:anim>
                                    <p:anim calcmode="lin" valueType="num">
                                      <p:cBhvr additive="base">
                                        <p:cTn id="57" dur="500" fill="hold"/>
                                        <p:tgtEl>
                                          <p:spTgt spid="100419"/>
                                        </p:tgtEl>
                                        <p:attrNameLst>
                                          <p:attrName>ppt_y</p:attrName>
                                        </p:attrNameLst>
                                      </p:cBhvr>
                                      <p:tavLst>
                                        <p:tav tm="0">
                                          <p:val>
                                            <p:strVal val="#ppt_y"/>
                                          </p:val>
                                        </p:tav>
                                        <p:tav tm="100000">
                                          <p:val>
                                            <p:strVal val="#ppt_y"/>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2" presetClass="entr" presetSubtype="4" fill="hold" nodeType="clickEffect">
                                  <p:stCondLst>
                                    <p:cond delay="0"/>
                                  </p:stCondLst>
                                  <p:childTnLst>
                                    <p:set>
                                      <p:cBhvr>
                                        <p:cTn id="61" dur="1" fill="hold">
                                          <p:stCondLst>
                                            <p:cond delay="0"/>
                                          </p:stCondLst>
                                        </p:cTn>
                                        <p:tgtEl>
                                          <p:spTgt spid="100421"/>
                                        </p:tgtEl>
                                        <p:attrNameLst>
                                          <p:attrName>style.visibility</p:attrName>
                                        </p:attrNameLst>
                                      </p:cBhvr>
                                      <p:to>
                                        <p:strVal val="visible"/>
                                      </p:to>
                                    </p:set>
                                    <p:anim calcmode="lin" valueType="num">
                                      <p:cBhvr additive="base">
                                        <p:cTn id="62" dur="500" fill="hold"/>
                                        <p:tgtEl>
                                          <p:spTgt spid="100421"/>
                                        </p:tgtEl>
                                        <p:attrNameLst>
                                          <p:attrName>ppt_x</p:attrName>
                                        </p:attrNameLst>
                                      </p:cBhvr>
                                      <p:tavLst>
                                        <p:tav tm="0">
                                          <p:val>
                                            <p:strVal val="#ppt_x"/>
                                          </p:val>
                                        </p:tav>
                                        <p:tav tm="100000">
                                          <p:val>
                                            <p:strVal val="#ppt_x"/>
                                          </p:val>
                                        </p:tav>
                                      </p:tavLst>
                                    </p:anim>
                                    <p:anim calcmode="lin" valueType="num">
                                      <p:cBhvr additive="base">
                                        <p:cTn id="63" dur="500" fill="hold"/>
                                        <p:tgtEl>
                                          <p:spTgt spid="100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70" grpId="0"/>
      <p:bldP spid="100371" grpId="0"/>
      <p:bldP spid="100373" grpId="0"/>
      <p:bldP spid="100381" grpId="0"/>
      <p:bldP spid="10038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081CD4D-0C3E-44D1-BBD9-501B3B3A2970}" type="slidenum">
              <a:rPr kumimoji="0" lang="zh-CN" altLang="en-US" sz="3300" smtClean="0"/>
              <a:pPr eaLnBrk="1" hangingPunct="1"/>
              <a:t>51</a:t>
            </a:fld>
            <a:endParaRPr kumimoji="0" lang="en-US" altLang="zh-CN" sz="3300" smtClean="0"/>
          </a:p>
        </p:txBody>
      </p:sp>
      <p:sp>
        <p:nvSpPr>
          <p:cNvPr id="101387" name="Text Box 11"/>
          <p:cNvSpPr txBox="1">
            <a:spLocks noChangeArrowheads="1"/>
          </p:cNvSpPr>
          <p:nvPr/>
        </p:nvSpPr>
        <p:spPr bwMode="auto">
          <a:xfrm>
            <a:off x="908050" y="608682"/>
            <a:ext cx="11449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a:t>
            </a:r>
            <a:r>
              <a:rPr lang="en-US" altLang="zh-CN" sz="2800" b="1" dirty="0"/>
              <a:t>2</a:t>
            </a:r>
            <a:r>
              <a:rPr lang="zh-CN" altLang="en-US" sz="2800" b="1" dirty="0"/>
              <a:t>）  最大规则</a:t>
            </a:r>
            <a:r>
              <a:rPr lang="en-US" altLang="zh-CN" sz="2800" b="1" dirty="0"/>
              <a:t>(</a:t>
            </a:r>
            <a:r>
              <a:rPr lang="zh-CN" altLang="en-US" sz="2800" b="1" dirty="0"/>
              <a:t>复习其含义</a:t>
            </a:r>
            <a:r>
              <a:rPr lang="en-US" altLang="zh-CN" sz="2800" b="1" dirty="0"/>
              <a:t>)</a:t>
            </a:r>
            <a:r>
              <a:rPr lang="zh-CN" altLang="en-US" sz="2800" b="1" dirty="0"/>
              <a:t>  ，  其标注如下图所示。</a:t>
            </a:r>
          </a:p>
        </p:txBody>
      </p:sp>
      <p:sp>
        <p:nvSpPr>
          <p:cNvPr id="101392" name="Text Box 16"/>
          <p:cNvSpPr txBox="1">
            <a:spLocks noChangeArrowheads="1"/>
          </p:cNvSpPr>
          <p:nvPr/>
        </p:nvSpPr>
        <p:spPr bwMode="auto">
          <a:xfrm>
            <a:off x="969349" y="3757613"/>
            <a:ext cx="9017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4</a:t>
            </a:r>
            <a:r>
              <a:rPr lang="zh-CN" altLang="en-US" sz="2800" b="1" dirty="0"/>
              <a:t>、传输带、取样长度和评定长度的标注</a:t>
            </a:r>
          </a:p>
        </p:txBody>
      </p:sp>
      <p:sp>
        <p:nvSpPr>
          <p:cNvPr id="101393" name="Text Box 17"/>
          <p:cNvSpPr txBox="1">
            <a:spLocks noChangeArrowheads="1"/>
          </p:cNvSpPr>
          <p:nvPr/>
        </p:nvSpPr>
        <p:spPr bwMode="auto">
          <a:xfrm>
            <a:off x="593112" y="4516438"/>
            <a:ext cx="14557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a:t>
            </a:r>
            <a:r>
              <a:rPr lang="en-US" altLang="zh-CN" sz="2800" b="1"/>
              <a:t>1</a:t>
            </a:r>
            <a:r>
              <a:rPr lang="zh-CN" altLang="en-US" sz="2800" b="1"/>
              <a:t>）在图中未标注传输带、取样长度和评定长度的，则默认为采用标准化值（表</a:t>
            </a:r>
            <a:r>
              <a:rPr lang="en-US" altLang="zh-CN" sz="2800" b="1"/>
              <a:t>5.5</a:t>
            </a:r>
            <a:r>
              <a:rPr lang="zh-CN" altLang="en-US" sz="2800" b="1"/>
              <a:t>）</a:t>
            </a:r>
          </a:p>
        </p:txBody>
      </p:sp>
      <p:sp>
        <p:nvSpPr>
          <p:cNvPr id="101394" name="Text Box 18"/>
          <p:cNvSpPr txBox="1">
            <a:spLocks noChangeArrowheads="1"/>
          </p:cNvSpPr>
          <p:nvPr/>
        </p:nvSpPr>
        <p:spPr bwMode="auto">
          <a:xfrm>
            <a:off x="1653317" y="5176838"/>
            <a:ext cx="5486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例如下图所示：</a:t>
            </a:r>
          </a:p>
        </p:txBody>
      </p:sp>
      <p:grpSp>
        <p:nvGrpSpPr>
          <p:cNvPr id="101412" name="Group 36"/>
          <p:cNvGrpSpPr>
            <a:grpSpLocks/>
          </p:cNvGrpSpPr>
          <p:nvPr/>
        </p:nvGrpSpPr>
        <p:grpSpPr bwMode="auto">
          <a:xfrm>
            <a:off x="1497013" y="1474788"/>
            <a:ext cx="5734050" cy="2190750"/>
            <a:chOff x="943" y="929"/>
            <a:chExt cx="3612" cy="1380"/>
          </a:xfrm>
        </p:grpSpPr>
        <p:pic>
          <p:nvPicPr>
            <p:cNvPr id="53285"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 y="929"/>
              <a:ext cx="3612" cy="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86" name="Text Box 35"/>
            <p:cNvSpPr txBox="1">
              <a:spLocks noChangeArrowheads="1"/>
            </p:cNvSpPr>
            <p:nvPr/>
          </p:nvSpPr>
          <p:spPr bwMode="auto">
            <a:xfrm>
              <a:off x="2017" y="1939"/>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10</a:t>
              </a:r>
            </a:p>
          </p:txBody>
        </p:sp>
      </p:grpSp>
      <p:grpSp>
        <p:nvGrpSpPr>
          <p:cNvPr id="101414" name="Group 38"/>
          <p:cNvGrpSpPr>
            <a:grpSpLocks/>
          </p:cNvGrpSpPr>
          <p:nvPr/>
        </p:nvGrpSpPr>
        <p:grpSpPr bwMode="auto">
          <a:xfrm>
            <a:off x="7024688" y="1311275"/>
            <a:ext cx="5962650" cy="2463800"/>
            <a:chOff x="4425" y="826"/>
            <a:chExt cx="3756" cy="1552"/>
          </a:xfrm>
        </p:grpSpPr>
        <p:pic>
          <p:nvPicPr>
            <p:cNvPr id="53283"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 y="826"/>
              <a:ext cx="3756"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84" name="Text Box 37"/>
            <p:cNvSpPr txBox="1">
              <a:spLocks noChangeArrowheads="1"/>
            </p:cNvSpPr>
            <p:nvPr/>
          </p:nvSpPr>
          <p:spPr bwMode="auto">
            <a:xfrm>
              <a:off x="4953" y="2051"/>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11</a:t>
              </a:r>
            </a:p>
          </p:txBody>
        </p:sp>
      </p:grpSp>
      <p:sp>
        <p:nvSpPr>
          <p:cNvPr id="101416" name="AutoShape 40"/>
          <p:cNvSpPr>
            <a:spLocks noChangeArrowheads="1"/>
          </p:cNvSpPr>
          <p:nvPr/>
        </p:nvSpPr>
        <p:spPr bwMode="auto">
          <a:xfrm>
            <a:off x="10599738" y="3278188"/>
            <a:ext cx="3614737" cy="766762"/>
          </a:xfrm>
          <a:prstGeom prst="wedgeRoundRectCallout">
            <a:avLst>
              <a:gd name="adj1" fmla="val -78676"/>
              <a:gd name="adj2" fmla="val -70912"/>
              <a:gd name="adj3" fmla="val 16667"/>
            </a:avLst>
          </a:prstGeom>
          <a:noFill/>
          <a:ln w="3810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solidFill>
                  <a:srgbClr val="FF3300"/>
                </a:solidFill>
              </a:rPr>
              <a:t>属于什么规则？</a:t>
            </a:r>
          </a:p>
        </p:txBody>
      </p:sp>
      <p:grpSp>
        <p:nvGrpSpPr>
          <p:cNvPr id="101418" name="Group 42"/>
          <p:cNvGrpSpPr>
            <a:grpSpLocks/>
          </p:cNvGrpSpPr>
          <p:nvPr/>
        </p:nvGrpSpPr>
        <p:grpSpPr bwMode="auto">
          <a:xfrm>
            <a:off x="1025280" y="6069013"/>
            <a:ext cx="3752850" cy="1909762"/>
            <a:chOff x="572" y="3929"/>
            <a:chExt cx="2364" cy="1203"/>
          </a:xfrm>
        </p:grpSpPr>
        <p:grpSp>
          <p:nvGrpSpPr>
            <p:cNvPr id="53276" name="Group 19"/>
            <p:cNvGrpSpPr>
              <a:grpSpLocks/>
            </p:cNvGrpSpPr>
            <p:nvPr/>
          </p:nvGrpSpPr>
          <p:grpSpPr bwMode="auto">
            <a:xfrm>
              <a:off x="572" y="3929"/>
              <a:ext cx="2364" cy="1194"/>
              <a:chOff x="4215" y="4284"/>
              <a:chExt cx="2364" cy="1194"/>
            </a:xfrm>
          </p:grpSpPr>
          <p:sp>
            <p:nvSpPr>
              <p:cNvPr id="53278" name="Text Box 20"/>
              <p:cNvSpPr txBox="1">
                <a:spLocks noChangeArrowheads="1"/>
              </p:cNvSpPr>
              <p:nvPr/>
            </p:nvSpPr>
            <p:spPr bwMode="auto">
              <a:xfrm>
                <a:off x="5252" y="4346"/>
                <a:ext cx="132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Ra</a:t>
                </a:r>
                <a:r>
                  <a:rPr lang="en-US" altLang="zh-CN" sz="3200" b="1"/>
                  <a:t>  3.2</a:t>
                </a:r>
              </a:p>
            </p:txBody>
          </p:sp>
          <p:grpSp>
            <p:nvGrpSpPr>
              <p:cNvPr id="53279" name="Group 21"/>
              <p:cNvGrpSpPr>
                <a:grpSpLocks/>
              </p:cNvGrpSpPr>
              <p:nvPr/>
            </p:nvGrpSpPr>
            <p:grpSpPr bwMode="auto">
              <a:xfrm>
                <a:off x="4215" y="4284"/>
                <a:ext cx="1869" cy="1194"/>
                <a:chOff x="3821" y="4411"/>
                <a:chExt cx="1869" cy="1194"/>
              </a:xfrm>
            </p:grpSpPr>
            <p:sp>
              <p:nvSpPr>
                <p:cNvPr id="53280" name="AutoShape 22"/>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81" name="Line 23"/>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82" name="Line 24"/>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53277" name="Text Box 41"/>
            <p:cNvSpPr txBox="1">
              <a:spLocks noChangeArrowheads="1"/>
            </p:cNvSpPr>
            <p:nvPr/>
          </p:nvSpPr>
          <p:spPr bwMode="auto">
            <a:xfrm>
              <a:off x="1314" y="4805"/>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12</a:t>
              </a:r>
            </a:p>
          </p:txBody>
        </p:sp>
      </p:grpSp>
      <p:grpSp>
        <p:nvGrpSpPr>
          <p:cNvPr id="101420" name="Group 44"/>
          <p:cNvGrpSpPr>
            <a:grpSpLocks/>
          </p:cNvGrpSpPr>
          <p:nvPr/>
        </p:nvGrpSpPr>
        <p:grpSpPr bwMode="auto">
          <a:xfrm>
            <a:off x="5524255" y="5848350"/>
            <a:ext cx="4029075" cy="1922463"/>
            <a:chOff x="3406" y="3790"/>
            <a:chExt cx="2538" cy="1211"/>
          </a:xfrm>
        </p:grpSpPr>
        <p:pic>
          <p:nvPicPr>
            <p:cNvPr id="53274"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6" y="3790"/>
              <a:ext cx="2538" cy="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75" name="Text Box 43"/>
            <p:cNvSpPr txBox="1">
              <a:spLocks noChangeArrowheads="1"/>
            </p:cNvSpPr>
            <p:nvPr/>
          </p:nvSpPr>
          <p:spPr bwMode="auto">
            <a:xfrm>
              <a:off x="4026" y="4636"/>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13</a:t>
              </a:r>
            </a:p>
          </p:txBody>
        </p:sp>
      </p:grpSp>
      <p:grpSp>
        <p:nvGrpSpPr>
          <p:cNvPr id="101422" name="Group 46"/>
          <p:cNvGrpSpPr>
            <a:grpSpLocks/>
          </p:cNvGrpSpPr>
          <p:nvPr/>
        </p:nvGrpSpPr>
        <p:grpSpPr bwMode="auto">
          <a:xfrm>
            <a:off x="10077205" y="5478463"/>
            <a:ext cx="3998913" cy="2232025"/>
            <a:chOff x="6274" y="3557"/>
            <a:chExt cx="2519" cy="1406"/>
          </a:xfrm>
        </p:grpSpPr>
        <p:grpSp>
          <p:nvGrpSpPr>
            <p:cNvPr id="53267" name="Group 26"/>
            <p:cNvGrpSpPr>
              <a:grpSpLocks/>
            </p:cNvGrpSpPr>
            <p:nvPr/>
          </p:nvGrpSpPr>
          <p:grpSpPr bwMode="auto">
            <a:xfrm>
              <a:off x="6274" y="3557"/>
              <a:ext cx="2519" cy="1376"/>
              <a:chOff x="6654" y="2587"/>
              <a:chExt cx="2350" cy="1194"/>
            </a:xfrm>
          </p:grpSpPr>
          <p:grpSp>
            <p:nvGrpSpPr>
              <p:cNvPr id="53269" name="Group 27"/>
              <p:cNvGrpSpPr>
                <a:grpSpLocks/>
              </p:cNvGrpSpPr>
              <p:nvPr/>
            </p:nvGrpSpPr>
            <p:grpSpPr bwMode="auto">
              <a:xfrm>
                <a:off x="6654" y="2587"/>
                <a:ext cx="1869" cy="1194"/>
                <a:chOff x="3821" y="4411"/>
                <a:chExt cx="1869" cy="1194"/>
              </a:xfrm>
            </p:grpSpPr>
            <p:sp>
              <p:nvSpPr>
                <p:cNvPr id="53271" name="AutoShape 28"/>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272" name="Line 29"/>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73" name="Line 30"/>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3270" name="Text Box 31"/>
              <p:cNvSpPr txBox="1">
                <a:spLocks noChangeArrowheads="1"/>
              </p:cNvSpPr>
              <p:nvPr/>
            </p:nvSpPr>
            <p:spPr bwMode="auto">
              <a:xfrm>
                <a:off x="7677" y="2677"/>
                <a:ext cx="1327" cy="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U</a:t>
                </a:r>
                <a:r>
                  <a:rPr lang="en-US" altLang="zh-CN" b="1" i="1"/>
                  <a:t>Ra</a:t>
                </a:r>
                <a:r>
                  <a:rPr lang="en-US" altLang="zh-CN" b="1"/>
                  <a:t>  6.3</a:t>
                </a:r>
              </a:p>
              <a:p>
                <a:pPr eaLnBrk="1" hangingPunct="1"/>
                <a:r>
                  <a:rPr lang="en-US" altLang="zh-CN" b="1"/>
                  <a:t>L</a:t>
                </a:r>
                <a:r>
                  <a:rPr lang="en-US" altLang="zh-CN" b="1" i="1"/>
                  <a:t>Rz   </a:t>
                </a:r>
                <a:r>
                  <a:rPr lang="en-US" altLang="zh-CN" b="1"/>
                  <a:t>3.2</a:t>
                </a:r>
              </a:p>
            </p:txBody>
          </p:sp>
        </p:grpSp>
        <p:sp>
          <p:nvSpPr>
            <p:cNvPr id="53268" name="Text Box 45"/>
            <p:cNvSpPr txBox="1">
              <a:spLocks noChangeArrowheads="1"/>
            </p:cNvSpPr>
            <p:nvPr/>
          </p:nvSpPr>
          <p:spPr bwMode="auto">
            <a:xfrm>
              <a:off x="7173" y="4636"/>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14</a:t>
              </a:r>
            </a:p>
          </p:txBody>
        </p:sp>
      </p:grpSp>
      <p:grpSp>
        <p:nvGrpSpPr>
          <p:cNvPr id="101424" name="Group 48"/>
          <p:cNvGrpSpPr>
            <a:grpSpLocks/>
          </p:cNvGrpSpPr>
          <p:nvPr/>
        </p:nvGrpSpPr>
        <p:grpSpPr bwMode="auto">
          <a:xfrm>
            <a:off x="1028700" y="8597900"/>
            <a:ext cx="5734050" cy="2190750"/>
            <a:chOff x="648" y="5522"/>
            <a:chExt cx="3612" cy="1380"/>
          </a:xfrm>
        </p:grpSpPr>
        <p:pic>
          <p:nvPicPr>
            <p:cNvPr id="53265" name="Picture 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 y="5522"/>
              <a:ext cx="3612" cy="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66" name="Text Box 47"/>
            <p:cNvSpPr txBox="1">
              <a:spLocks noChangeArrowheads="1"/>
            </p:cNvSpPr>
            <p:nvPr/>
          </p:nvSpPr>
          <p:spPr bwMode="auto">
            <a:xfrm>
              <a:off x="1468" y="6519"/>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15</a:t>
              </a:r>
            </a:p>
          </p:txBody>
        </p:sp>
      </p:grpSp>
      <p:grpSp>
        <p:nvGrpSpPr>
          <p:cNvPr id="101426" name="Group 50"/>
          <p:cNvGrpSpPr>
            <a:grpSpLocks/>
          </p:cNvGrpSpPr>
          <p:nvPr/>
        </p:nvGrpSpPr>
        <p:grpSpPr bwMode="auto">
          <a:xfrm>
            <a:off x="7137400" y="8280400"/>
            <a:ext cx="5226050" cy="2486025"/>
            <a:chOff x="4496" y="5322"/>
            <a:chExt cx="3292" cy="1566"/>
          </a:xfrm>
        </p:grpSpPr>
        <p:pic>
          <p:nvPicPr>
            <p:cNvPr id="53263"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6" y="5322"/>
              <a:ext cx="3292" cy="1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64" name="Text Box 49"/>
            <p:cNvSpPr txBox="1">
              <a:spLocks noChangeArrowheads="1"/>
            </p:cNvSpPr>
            <p:nvPr/>
          </p:nvSpPr>
          <p:spPr bwMode="auto">
            <a:xfrm>
              <a:off x="5500" y="6561"/>
              <a:ext cx="107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16</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1387"/>
                                        </p:tgtEl>
                                        <p:attrNameLst>
                                          <p:attrName>style.visibility</p:attrName>
                                        </p:attrNameLst>
                                      </p:cBhvr>
                                      <p:to>
                                        <p:strVal val="visible"/>
                                      </p:to>
                                    </p:set>
                                    <p:animEffect transition="in" filter="wipe(left)">
                                      <p:cBhvr>
                                        <p:cTn id="7" dur="500"/>
                                        <p:tgtEl>
                                          <p:spTgt spid="1013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1412"/>
                                        </p:tgtEl>
                                        <p:attrNameLst>
                                          <p:attrName>style.visibility</p:attrName>
                                        </p:attrNameLst>
                                      </p:cBhvr>
                                      <p:to>
                                        <p:strVal val="visible"/>
                                      </p:to>
                                    </p:set>
                                    <p:anim calcmode="lin" valueType="num">
                                      <p:cBhvr additive="base">
                                        <p:cTn id="12" dur="500" fill="hold"/>
                                        <p:tgtEl>
                                          <p:spTgt spid="101412"/>
                                        </p:tgtEl>
                                        <p:attrNameLst>
                                          <p:attrName>ppt_x</p:attrName>
                                        </p:attrNameLst>
                                      </p:cBhvr>
                                      <p:tavLst>
                                        <p:tav tm="0">
                                          <p:val>
                                            <p:strVal val="0-#ppt_w/2"/>
                                          </p:val>
                                        </p:tav>
                                        <p:tav tm="100000">
                                          <p:val>
                                            <p:strVal val="#ppt_x"/>
                                          </p:val>
                                        </p:tav>
                                      </p:tavLst>
                                    </p:anim>
                                    <p:anim calcmode="lin" valueType="num">
                                      <p:cBhvr additive="base">
                                        <p:cTn id="13" dur="500" fill="hold"/>
                                        <p:tgtEl>
                                          <p:spTgt spid="10141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01414"/>
                                        </p:tgtEl>
                                        <p:attrNameLst>
                                          <p:attrName>style.visibility</p:attrName>
                                        </p:attrNameLst>
                                      </p:cBhvr>
                                      <p:to>
                                        <p:strVal val="visible"/>
                                      </p:to>
                                    </p:set>
                                    <p:anim calcmode="lin" valueType="num">
                                      <p:cBhvr additive="base">
                                        <p:cTn id="18" dur="500" fill="hold"/>
                                        <p:tgtEl>
                                          <p:spTgt spid="101414"/>
                                        </p:tgtEl>
                                        <p:attrNameLst>
                                          <p:attrName>ppt_x</p:attrName>
                                        </p:attrNameLst>
                                      </p:cBhvr>
                                      <p:tavLst>
                                        <p:tav tm="0">
                                          <p:val>
                                            <p:strVal val="1+#ppt_w/2"/>
                                          </p:val>
                                        </p:tav>
                                        <p:tav tm="100000">
                                          <p:val>
                                            <p:strVal val="#ppt_x"/>
                                          </p:val>
                                        </p:tav>
                                      </p:tavLst>
                                    </p:anim>
                                    <p:anim calcmode="lin" valueType="num">
                                      <p:cBhvr additive="base">
                                        <p:cTn id="19" dur="500" fill="hold"/>
                                        <p:tgtEl>
                                          <p:spTgt spid="101414"/>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1416"/>
                                        </p:tgtEl>
                                        <p:attrNameLst>
                                          <p:attrName>style.visibility</p:attrName>
                                        </p:attrNameLst>
                                      </p:cBhvr>
                                      <p:to>
                                        <p:strVal val="visible"/>
                                      </p:to>
                                    </p:set>
                                    <p:animEffect transition="in" filter="wipe(down)">
                                      <p:cBhvr>
                                        <p:cTn id="24" dur="500"/>
                                        <p:tgtEl>
                                          <p:spTgt spid="10141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1392"/>
                                        </p:tgtEl>
                                        <p:attrNameLst>
                                          <p:attrName>style.visibility</p:attrName>
                                        </p:attrNameLst>
                                      </p:cBhvr>
                                      <p:to>
                                        <p:strVal val="visible"/>
                                      </p:to>
                                    </p:set>
                                    <p:animEffect transition="in" filter="wipe(left)">
                                      <p:cBhvr>
                                        <p:cTn id="29" dur="500"/>
                                        <p:tgtEl>
                                          <p:spTgt spid="10139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1393"/>
                                        </p:tgtEl>
                                        <p:attrNameLst>
                                          <p:attrName>style.visibility</p:attrName>
                                        </p:attrNameLst>
                                      </p:cBhvr>
                                      <p:to>
                                        <p:strVal val="visible"/>
                                      </p:to>
                                    </p:set>
                                    <p:animEffect transition="in" filter="wipe(left)">
                                      <p:cBhvr>
                                        <p:cTn id="34" dur="500"/>
                                        <p:tgtEl>
                                          <p:spTgt spid="10139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1394"/>
                                        </p:tgtEl>
                                        <p:attrNameLst>
                                          <p:attrName>style.visibility</p:attrName>
                                        </p:attrNameLst>
                                      </p:cBhvr>
                                      <p:to>
                                        <p:strVal val="visible"/>
                                      </p:to>
                                    </p:set>
                                    <p:animEffect transition="in" filter="wipe(left)">
                                      <p:cBhvr>
                                        <p:cTn id="39" dur="500"/>
                                        <p:tgtEl>
                                          <p:spTgt spid="10139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8" fill="hold" nodeType="clickEffect">
                                  <p:stCondLst>
                                    <p:cond delay="0"/>
                                  </p:stCondLst>
                                  <p:childTnLst>
                                    <p:set>
                                      <p:cBhvr>
                                        <p:cTn id="43" dur="1" fill="hold">
                                          <p:stCondLst>
                                            <p:cond delay="0"/>
                                          </p:stCondLst>
                                        </p:cTn>
                                        <p:tgtEl>
                                          <p:spTgt spid="101418"/>
                                        </p:tgtEl>
                                        <p:attrNameLst>
                                          <p:attrName>style.visibility</p:attrName>
                                        </p:attrNameLst>
                                      </p:cBhvr>
                                      <p:to>
                                        <p:strVal val="visible"/>
                                      </p:to>
                                    </p:set>
                                    <p:anim calcmode="lin" valueType="num">
                                      <p:cBhvr additive="base">
                                        <p:cTn id="44" dur="500" fill="hold"/>
                                        <p:tgtEl>
                                          <p:spTgt spid="101418"/>
                                        </p:tgtEl>
                                        <p:attrNameLst>
                                          <p:attrName>ppt_x</p:attrName>
                                        </p:attrNameLst>
                                      </p:cBhvr>
                                      <p:tavLst>
                                        <p:tav tm="0">
                                          <p:val>
                                            <p:strVal val="0-#ppt_w/2"/>
                                          </p:val>
                                        </p:tav>
                                        <p:tav tm="100000">
                                          <p:val>
                                            <p:strVal val="#ppt_x"/>
                                          </p:val>
                                        </p:tav>
                                      </p:tavLst>
                                    </p:anim>
                                    <p:anim calcmode="lin" valueType="num">
                                      <p:cBhvr additive="base">
                                        <p:cTn id="45" dur="500" fill="hold"/>
                                        <p:tgtEl>
                                          <p:spTgt spid="101418"/>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4" fill="hold" nodeType="clickEffect">
                                  <p:stCondLst>
                                    <p:cond delay="0"/>
                                  </p:stCondLst>
                                  <p:childTnLst>
                                    <p:set>
                                      <p:cBhvr>
                                        <p:cTn id="49" dur="1" fill="hold">
                                          <p:stCondLst>
                                            <p:cond delay="0"/>
                                          </p:stCondLst>
                                        </p:cTn>
                                        <p:tgtEl>
                                          <p:spTgt spid="101420"/>
                                        </p:tgtEl>
                                        <p:attrNameLst>
                                          <p:attrName>style.visibility</p:attrName>
                                        </p:attrNameLst>
                                      </p:cBhvr>
                                      <p:to>
                                        <p:strVal val="visible"/>
                                      </p:to>
                                    </p:set>
                                    <p:animEffect transition="in" filter="wipe(down)">
                                      <p:cBhvr>
                                        <p:cTn id="50" dur="500"/>
                                        <p:tgtEl>
                                          <p:spTgt spid="10142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nodeType="clickEffect">
                                  <p:stCondLst>
                                    <p:cond delay="0"/>
                                  </p:stCondLst>
                                  <p:childTnLst>
                                    <p:set>
                                      <p:cBhvr>
                                        <p:cTn id="54" dur="1" fill="hold">
                                          <p:stCondLst>
                                            <p:cond delay="0"/>
                                          </p:stCondLst>
                                        </p:cTn>
                                        <p:tgtEl>
                                          <p:spTgt spid="101422"/>
                                        </p:tgtEl>
                                        <p:attrNameLst>
                                          <p:attrName>style.visibility</p:attrName>
                                        </p:attrNameLst>
                                      </p:cBhvr>
                                      <p:to>
                                        <p:strVal val="visible"/>
                                      </p:to>
                                    </p:set>
                                    <p:anim calcmode="lin" valueType="num">
                                      <p:cBhvr additive="base">
                                        <p:cTn id="55" dur="500" fill="hold"/>
                                        <p:tgtEl>
                                          <p:spTgt spid="101422"/>
                                        </p:tgtEl>
                                        <p:attrNameLst>
                                          <p:attrName>ppt_x</p:attrName>
                                        </p:attrNameLst>
                                      </p:cBhvr>
                                      <p:tavLst>
                                        <p:tav tm="0">
                                          <p:val>
                                            <p:strVal val="1+#ppt_w/2"/>
                                          </p:val>
                                        </p:tav>
                                        <p:tav tm="100000">
                                          <p:val>
                                            <p:strVal val="#ppt_x"/>
                                          </p:val>
                                        </p:tav>
                                      </p:tavLst>
                                    </p:anim>
                                    <p:anim calcmode="lin" valueType="num">
                                      <p:cBhvr additive="base">
                                        <p:cTn id="56" dur="500" fill="hold"/>
                                        <p:tgtEl>
                                          <p:spTgt spid="101422"/>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01424"/>
                                        </p:tgtEl>
                                        <p:attrNameLst>
                                          <p:attrName>style.visibility</p:attrName>
                                        </p:attrNameLst>
                                      </p:cBhvr>
                                      <p:to>
                                        <p:strVal val="visible"/>
                                      </p:to>
                                    </p:set>
                                    <p:anim calcmode="lin" valueType="num">
                                      <p:cBhvr additive="base">
                                        <p:cTn id="61" dur="500" fill="hold"/>
                                        <p:tgtEl>
                                          <p:spTgt spid="101424"/>
                                        </p:tgtEl>
                                        <p:attrNameLst>
                                          <p:attrName>ppt_x</p:attrName>
                                        </p:attrNameLst>
                                      </p:cBhvr>
                                      <p:tavLst>
                                        <p:tav tm="0">
                                          <p:val>
                                            <p:strVal val="#ppt_x"/>
                                          </p:val>
                                        </p:tav>
                                        <p:tav tm="100000">
                                          <p:val>
                                            <p:strVal val="#ppt_x"/>
                                          </p:val>
                                        </p:tav>
                                      </p:tavLst>
                                    </p:anim>
                                    <p:anim calcmode="lin" valueType="num">
                                      <p:cBhvr additive="base">
                                        <p:cTn id="62" dur="500" fill="hold"/>
                                        <p:tgtEl>
                                          <p:spTgt spid="101424"/>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101426"/>
                                        </p:tgtEl>
                                        <p:attrNameLst>
                                          <p:attrName>style.visibility</p:attrName>
                                        </p:attrNameLst>
                                      </p:cBhvr>
                                      <p:to>
                                        <p:strVal val="visible"/>
                                      </p:to>
                                    </p:set>
                                    <p:anim calcmode="lin" valueType="num">
                                      <p:cBhvr additive="base">
                                        <p:cTn id="67" dur="500" fill="hold"/>
                                        <p:tgtEl>
                                          <p:spTgt spid="101426"/>
                                        </p:tgtEl>
                                        <p:attrNameLst>
                                          <p:attrName>ppt_x</p:attrName>
                                        </p:attrNameLst>
                                      </p:cBhvr>
                                      <p:tavLst>
                                        <p:tav tm="0">
                                          <p:val>
                                            <p:strVal val="#ppt_x"/>
                                          </p:val>
                                        </p:tav>
                                        <p:tav tm="100000">
                                          <p:val>
                                            <p:strVal val="#ppt_x"/>
                                          </p:val>
                                        </p:tav>
                                      </p:tavLst>
                                    </p:anim>
                                    <p:anim calcmode="lin" valueType="num">
                                      <p:cBhvr additive="base">
                                        <p:cTn id="68" dur="500" fill="hold"/>
                                        <p:tgtEl>
                                          <p:spTgt spid="1014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7" grpId="0"/>
      <p:bldP spid="101392" grpId="0"/>
      <p:bldP spid="101393" grpId="0"/>
      <p:bldP spid="101394" grpId="0"/>
      <p:bldP spid="10141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AE554AA-FDAC-4E6C-8712-21991182AE06}" type="slidenum">
              <a:rPr kumimoji="0" lang="zh-CN" altLang="en-US" sz="3300" smtClean="0"/>
              <a:pPr eaLnBrk="1" hangingPunct="1"/>
              <a:t>52</a:t>
            </a:fld>
            <a:endParaRPr kumimoji="0" lang="en-US" altLang="zh-CN" sz="3300" smtClean="0"/>
          </a:p>
        </p:txBody>
      </p:sp>
      <p:sp>
        <p:nvSpPr>
          <p:cNvPr id="102411" name="Text Box 11"/>
          <p:cNvSpPr txBox="1">
            <a:spLocks noChangeArrowheads="1"/>
          </p:cNvSpPr>
          <p:nvPr/>
        </p:nvSpPr>
        <p:spPr bwMode="auto">
          <a:xfrm>
            <a:off x="600930" y="629503"/>
            <a:ext cx="127238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a:t>
            </a:r>
            <a:r>
              <a:rPr lang="en-US" altLang="zh-CN" sz="2800" b="1"/>
              <a:t>2</a:t>
            </a:r>
            <a:r>
              <a:rPr lang="zh-CN" altLang="en-US" sz="2800" b="1"/>
              <a:t>）需要标注传输带、取样长度和评定长度数值的 </a:t>
            </a:r>
            <a:r>
              <a:rPr lang="en-US" altLang="zh-CN" sz="2800" b="1"/>
              <a:t>, </a:t>
            </a:r>
            <a:r>
              <a:rPr lang="zh-CN" altLang="en-US" sz="2800" b="1"/>
              <a:t>例如下图</a:t>
            </a:r>
            <a:r>
              <a:rPr lang="en-US" altLang="zh-CN" sz="2800" b="1"/>
              <a:t>17</a:t>
            </a:r>
            <a:r>
              <a:rPr lang="zh-CN" altLang="en-US" sz="2800" b="1"/>
              <a:t>、</a:t>
            </a:r>
            <a:r>
              <a:rPr lang="en-US" altLang="zh-CN" sz="2800" b="1"/>
              <a:t>18 </a:t>
            </a:r>
            <a:r>
              <a:rPr lang="zh-CN" altLang="en-US" sz="2800" b="1"/>
              <a:t>所示：</a:t>
            </a:r>
            <a:r>
              <a:rPr lang="en-US" altLang="zh-CN" sz="2800" b="1"/>
              <a:t> </a:t>
            </a:r>
          </a:p>
        </p:txBody>
      </p:sp>
      <p:sp>
        <p:nvSpPr>
          <p:cNvPr id="102416" name="Text Box 16"/>
          <p:cNvSpPr txBox="1">
            <a:spLocks noChangeArrowheads="1"/>
          </p:cNvSpPr>
          <p:nvPr/>
        </p:nvSpPr>
        <p:spPr bwMode="auto">
          <a:xfrm>
            <a:off x="632799" y="5693140"/>
            <a:ext cx="110886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5</a:t>
            </a:r>
            <a:r>
              <a:rPr lang="zh-CN" altLang="en-US" sz="2800" b="1"/>
              <a:t>、表面纹理的标注，见表</a:t>
            </a:r>
            <a:r>
              <a:rPr lang="en-US" altLang="zh-CN" sz="2800" b="1"/>
              <a:t>5.11</a:t>
            </a:r>
            <a:r>
              <a:rPr lang="zh-CN" altLang="en-US" sz="2800" b="1"/>
              <a:t>所示</a:t>
            </a:r>
          </a:p>
        </p:txBody>
      </p:sp>
      <p:sp>
        <p:nvSpPr>
          <p:cNvPr id="102417" name="Text Box 17"/>
          <p:cNvSpPr txBox="1">
            <a:spLocks noChangeArrowheads="1"/>
          </p:cNvSpPr>
          <p:nvPr/>
        </p:nvSpPr>
        <p:spPr bwMode="auto">
          <a:xfrm>
            <a:off x="1221762" y="6312265"/>
            <a:ext cx="44164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例如下图</a:t>
            </a:r>
            <a:r>
              <a:rPr lang="en-US" altLang="zh-CN" sz="2800" b="1"/>
              <a:t>19</a:t>
            </a:r>
            <a:r>
              <a:rPr lang="zh-CN" altLang="en-US" sz="2800" b="1"/>
              <a:t>所示</a:t>
            </a:r>
          </a:p>
        </p:txBody>
      </p:sp>
      <p:sp>
        <p:nvSpPr>
          <p:cNvPr id="102420" name="Text Box 20"/>
          <p:cNvSpPr txBox="1">
            <a:spLocks noChangeArrowheads="1"/>
          </p:cNvSpPr>
          <p:nvPr/>
        </p:nvSpPr>
        <p:spPr bwMode="auto">
          <a:xfrm>
            <a:off x="6038237" y="6290040"/>
            <a:ext cx="5838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其含义如下图</a:t>
            </a:r>
            <a:r>
              <a:rPr lang="en-US" altLang="zh-CN" sz="2800" b="1"/>
              <a:t>20</a:t>
            </a:r>
            <a:r>
              <a:rPr lang="zh-CN" altLang="en-US" sz="2800" b="1"/>
              <a:t>所示</a:t>
            </a:r>
          </a:p>
        </p:txBody>
      </p:sp>
      <p:grpSp>
        <p:nvGrpSpPr>
          <p:cNvPr id="102427" name="Group 27"/>
          <p:cNvGrpSpPr>
            <a:grpSpLocks/>
          </p:cNvGrpSpPr>
          <p:nvPr/>
        </p:nvGrpSpPr>
        <p:grpSpPr bwMode="auto">
          <a:xfrm>
            <a:off x="841375" y="1177925"/>
            <a:ext cx="5634038" cy="1893888"/>
            <a:chOff x="530" y="742"/>
            <a:chExt cx="3549" cy="1193"/>
          </a:xfrm>
        </p:grpSpPr>
        <p:pic>
          <p:nvPicPr>
            <p:cNvPr id="54298"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 y="742"/>
              <a:ext cx="3549" cy="1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99" name="Text Box 26"/>
            <p:cNvSpPr txBox="1">
              <a:spLocks noChangeArrowheads="1"/>
            </p:cNvSpPr>
            <p:nvPr/>
          </p:nvSpPr>
          <p:spPr bwMode="auto">
            <a:xfrm>
              <a:off x="2358" y="1608"/>
              <a:ext cx="9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17</a:t>
              </a:r>
            </a:p>
          </p:txBody>
        </p:sp>
      </p:grpSp>
      <p:grpSp>
        <p:nvGrpSpPr>
          <p:cNvPr id="102429" name="Group 29"/>
          <p:cNvGrpSpPr>
            <a:grpSpLocks/>
          </p:cNvGrpSpPr>
          <p:nvPr/>
        </p:nvGrpSpPr>
        <p:grpSpPr bwMode="auto">
          <a:xfrm>
            <a:off x="7902575" y="1073150"/>
            <a:ext cx="5030788" cy="2089150"/>
            <a:chOff x="4978" y="676"/>
            <a:chExt cx="3169" cy="1316"/>
          </a:xfrm>
        </p:grpSpPr>
        <p:pic>
          <p:nvPicPr>
            <p:cNvPr id="5429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8" y="676"/>
              <a:ext cx="3169" cy="1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97" name="Text Box 28"/>
            <p:cNvSpPr txBox="1">
              <a:spLocks noChangeArrowheads="1"/>
            </p:cNvSpPr>
            <p:nvPr/>
          </p:nvSpPr>
          <p:spPr bwMode="auto">
            <a:xfrm>
              <a:off x="6713" y="1665"/>
              <a:ext cx="9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18</a:t>
              </a:r>
            </a:p>
          </p:txBody>
        </p:sp>
      </p:grpSp>
      <p:sp>
        <p:nvSpPr>
          <p:cNvPr id="102430" name="AutoShape 30"/>
          <p:cNvSpPr>
            <a:spLocks noChangeArrowheads="1"/>
          </p:cNvSpPr>
          <p:nvPr/>
        </p:nvSpPr>
        <p:spPr bwMode="auto">
          <a:xfrm>
            <a:off x="646113" y="3365500"/>
            <a:ext cx="5441950" cy="1658938"/>
          </a:xfrm>
          <a:prstGeom prst="wedgeRoundRectCallout">
            <a:avLst>
              <a:gd name="adj1" fmla="val -3852"/>
              <a:gd name="adj2" fmla="val -138995"/>
              <a:gd name="adj3" fmla="val 16667"/>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传输带为</a:t>
            </a:r>
            <a:r>
              <a:rPr lang="en-US" altLang="zh-CN" sz="2800" b="1"/>
              <a:t>0.008—0.8mm,</a:t>
            </a:r>
          </a:p>
          <a:p>
            <a:pPr algn="ctr"/>
            <a:r>
              <a:rPr lang="en-US" altLang="zh-CN" sz="2800" b="1" i="1"/>
              <a:t>lr </a:t>
            </a:r>
            <a:r>
              <a:rPr lang="en-US" altLang="zh-CN" sz="2800" b="1"/>
              <a:t>= 0.8 mm</a:t>
            </a:r>
          </a:p>
          <a:p>
            <a:pPr algn="ctr"/>
            <a:r>
              <a:rPr lang="en-US" altLang="zh-CN" sz="2800" b="1" i="1"/>
              <a:t>ln </a:t>
            </a:r>
            <a:r>
              <a:rPr lang="en-US" altLang="zh-CN" sz="2800" b="1"/>
              <a:t>= 5</a:t>
            </a:r>
            <a:r>
              <a:rPr lang="en-US" altLang="zh-CN" sz="2800" b="1" i="1"/>
              <a:t>lr </a:t>
            </a:r>
            <a:r>
              <a:rPr lang="en-US" altLang="zh-CN" sz="2800" b="1"/>
              <a:t>= 4.0 mm(</a:t>
            </a:r>
            <a:r>
              <a:rPr lang="zh-CN" altLang="en-US" sz="2800" b="1">
                <a:solidFill>
                  <a:srgbClr val="FF3300"/>
                </a:solidFill>
              </a:rPr>
              <a:t>默认</a:t>
            </a:r>
            <a:r>
              <a:rPr lang="en-US" altLang="zh-CN" sz="2800" b="1"/>
              <a:t>)</a:t>
            </a:r>
            <a:endParaRPr lang="en-US" altLang="zh-CN" sz="2800" b="1" i="1"/>
          </a:p>
        </p:txBody>
      </p:sp>
      <p:sp>
        <p:nvSpPr>
          <p:cNvPr id="102431" name="AutoShape 31"/>
          <p:cNvSpPr>
            <a:spLocks noChangeArrowheads="1"/>
          </p:cNvSpPr>
          <p:nvPr/>
        </p:nvSpPr>
        <p:spPr bwMode="auto">
          <a:xfrm>
            <a:off x="7804150" y="3700463"/>
            <a:ext cx="5799138" cy="1658937"/>
          </a:xfrm>
          <a:prstGeom prst="wedgeRoundRectCallout">
            <a:avLst>
              <a:gd name="adj1" fmla="val -5162"/>
              <a:gd name="adj2" fmla="val -144352"/>
              <a:gd name="adj3" fmla="val 16667"/>
            </a:avLst>
          </a:prstGeom>
          <a:noFill/>
          <a:ln w="57150">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传输带</a:t>
            </a:r>
            <a:r>
              <a:rPr lang="en-US" altLang="zh-CN" sz="2800" b="1"/>
              <a:t>λs</a:t>
            </a:r>
            <a:r>
              <a:rPr lang="zh-CN" altLang="en-US" sz="2800" b="1"/>
              <a:t>为 </a:t>
            </a:r>
            <a:r>
              <a:rPr lang="zh-CN" altLang="en-US" sz="2800" b="1">
                <a:solidFill>
                  <a:srgbClr val="FF3300"/>
                </a:solidFill>
              </a:rPr>
              <a:t>默认</a:t>
            </a:r>
            <a:r>
              <a:rPr lang="zh-CN" altLang="en-US" sz="2800" b="1"/>
              <a:t>，</a:t>
            </a:r>
            <a:r>
              <a:rPr lang="en-US" altLang="zh-CN" sz="2800" b="1"/>
              <a:t>λc=0.8mm,</a:t>
            </a:r>
          </a:p>
          <a:p>
            <a:pPr algn="ctr"/>
            <a:r>
              <a:rPr lang="en-US" altLang="zh-CN" sz="2800" b="1" i="1"/>
              <a:t>lr </a:t>
            </a:r>
            <a:r>
              <a:rPr lang="en-US" altLang="zh-CN" sz="2800" b="1"/>
              <a:t>= 0.8 mm</a:t>
            </a:r>
          </a:p>
          <a:p>
            <a:pPr algn="ctr"/>
            <a:r>
              <a:rPr lang="en-US" altLang="zh-CN" sz="2800" b="1" i="1"/>
              <a:t>ln </a:t>
            </a:r>
            <a:r>
              <a:rPr lang="en-US" altLang="zh-CN" sz="2800" b="1"/>
              <a:t>= 3</a:t>
            </a:r>
            <a:r>
              <a:rPr lang="en-US" altLang="zh-CN" sz="2800" b="1" i="1"/>
              <a:t>lr </a:t>
            </a:r>
            <a:r>
              <a:rPr lang="en-US" altLang="zh-CN" sz="2800" b="1"/>
              <a:t>=2.4 mm</a:t>
            </a:r>
            <a:endParaRPr lang="en-US" altLang="zh-CN" sz="2800" b="1" i="1"/>
          </a:p>
        </p:txBody>
      </p:sp>
      <p:grpSp>
        <p:nvGrpSpPr>
          <p:cNvPr id="102433" name="Group 33"/>
          <p:cNvGrpSpPr>
            <a:grpSpLocks/>
          </p:cNvGrpSpPr>
          <p:nvPr/>
        </p:nvGrpSpPr>
        <p:grpSpPr bwMode="auto">
          <a:xfrm>
            <a:off x="920750" y="7667625"/>
            <a:ext cx="3730625" cy="2779713"/>
            <a:chOff x="444" y="5073"/>
            <a:chExt cx="2350" cy="1751"/>
          </a:xfrm>
        </p:grpSpPr>
        <p:grpSp>
          <p:nvGrpSpPr>
            <p:cNvPr id="54288" name="Group 19"/>
            <p:cNvGrpSpPr>
              <a:grpSpLocks/>
            </p:cNvGrpSpPr>
            <p:nvPr/>
          </p:nvGrpSpPr>
          <p:grpSpPr bwMode="auto">
            <a:xfrm>
              <a:off x="444" y="5073"/>
              <a:ext cx="2350" cy="1317"/>
              <a:chOff x="6654" y="4750"/>
              <a:chExt cx="2350" cy="1317"/>
            </a:xfrm>
          </p:grpSpPr>
          <p:grpSp>
            <p:nvGrpSpPr>
              <p:cNvPr id="54290" name="Group 6"/>
              <p:cNvGrpSpPr>
                <a:grpSpLocks/>
              </p:cNvGrpSpPr>
              <p:nvPr/>
            </p:nvGrpSpPr>
            <p:grpSpPr bwMode="auto">
              <a:xfrm>
                <a:off x="6654" y="4750"/>
                <a:ext cx="1869" cy="1194"/>
                <a:chOff x="3821" y="4411"/>
                <a:chExt cx="1869" cy="1194"/>
              </a:xfrm>
            </p:grpSpPr>
            <p:sp>
              <p:nvSpPr>
                <p:cNvPr id="54293" name="AutoShape 7"/>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294" name="Line 8"/>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4295" name="Line 9"/>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4291" name="Text Box 10"/>
              <p:cNvSpPr txBox="1">
                <a:spLocks noChangeArrowheads="1"/>
              </p:cNvSpPr>
              <p:nvPr/>
            </p:nvSpPr>
            <p:spPr bwMode="auto">
              <a:xfrm>
                <a:off x="7677" y="4840"/>
                <a:ext cx="132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Rz</a:t>
                </a:r>
                <a:r>
                  <a:rPr lang="en-US" altLang="zh-CN" sz="3200" b="1"/>
                  <a:t>  3.2</a:t>
                </a:r>
              </a:p>
            </p:txBody>
          </p:sp>
          <p:sp>
            <p:nvSpPr>
              <p:cNvPr id="54292" name="Text Box 18"/>
              <p:cNvSpPr txBox="1">
                <a:spLocks noChangeArrowheads="1"/>
              </p:cNvSpPr>
              <p:nvPr/>
            </p:nvSpPr>
            <p:spPr bwMode="auto">
              <a:xfrm>
                <a:off x="7247" y="5701"/>
                <a:ext cx="106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50000"/>
                  </a:lnSpc>
                </a:pPr>
                <a:r>
                  <a:rPr lang="en-US" altLang="zh-CN" sz="3200">
                    <a:solidFill>
                      <a:srgbClr val="FF3300"/>
                    </a:solidFill>
                  </a:rPr>
                  <a:t>—</a:t>
                </a:r>
              </a:p>
              <a:p>
                <a:pPr eaLnBrk="1" hangingPunct="1">
                  <a:lnSpc>
                    <a:spcPct val="50000"/>
                  </a:lnSpc>
                </a:pPr>
                <a:r>
                  <a:rPr lang="en-US" altLang="zh-CN" sz="3200">
                    <a:solidFill>
                      <a:srgbClr val="FF3300"/>
                    </a:solidFill>
                  </a:rPr>
                  <a:t>—</a:t>
                </a:r>
              </a:p>
            </p:txBody>
          </p:sp>
        </p:grpSp>
        <p:sp>
          <p:nvSpPr>
            <p:cNvPr id="54289" name="Text Box 32"/>
            <p:cNvSpPr txBox="1">
              <a:spLocks noChangeArrowheads="1"/>
            </p:cNvSpPr>
            <p:nvPr/>
          </p:nvSpPr>
          <p:spPr bwMode="auto">
            <a:xfrm>
              <a:off x="855" y="6497"/>
              <a:ext cx="9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19</a:t>
              </a:r>
            </a:p>
          </p:txBody>
        </p:sp>
      </p:grpSp>
      <p:grpSp>
        <p:nvGrpSpPr>
          <p:cNvPr id="102435" name="Group 35"/>
          <p:cNvGrpSpPr>
            <a:grpSpLocks/>
          </p:cNvGrpSpPr>
          <p:nvPr/>
        </p:nvGrpSpPr>
        <p:grpSpPr bwMode="auto">
          <a:xfrm>
            <a:off x="5484813" y="7427913"/>
            <a:ext cx="5683250" cy="3197225"/>
            <a:chOff x="3319" y="4922"/>
            <a:chExt cx="3580" cy="2014"/>
          </a:xfrm>
        </p:grpSpPr>
        <p:pic>
          <p:nvPicPr>
            <p:cNvPr id="54286"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9" y="4922"/>
              <a:ext cx="3580" cy="1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87" name="Text Box 34"/>
            <p:cNvSpPr txBox="1">
              <a:spLocks noChangeArrowheads="1"/>
            </p:cNvSpPr>
            <p:nvPr/>
          </p:nvSpPr>
          <p:spPr bwMode="auto">
            <a:xfrm>
              <a:off x="4943" y="6609"/>
              <a:ext cx="9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20</a:t>
              </a:r>
            </a:p>
          </p:txBody>
        </p:sp>
      </p:grpSp>
      <p:sp>
        <p:nvSpPr>
          <p:cNvPr id="102436" name="AutoShape 36"/>
          <p:cNvSpPr>
            <a:spLocks noChangeArrowheads="1"/>
          </p:cNvSpPr>
          <p:nvPr/>
        </p:nvSpPr>
        <p:spPr bwMode="auto">
          <a:xfrm>
            <a:off x="11631613" y="6281738"/>
            <a:ext cx="2273300" cy="1681162"/>
          </a:xfrm>
          <a:prstGeom prst="wedgeRectCallout">
            <a:avLst>
              <a:gd name="adj1" fmla="val -251468"/>
              <a:gd name="adj2" fmla="val 78611"/>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纹理方向平行于视图所在的投影面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11"/>
                                        </p:tgtEl>
                                        <p:attrNameLst>
                                          <p:attrName>style.visibility</p:attrName>
                                        </p:attrNameLst>
                                      </p:cBhvr>
                                      <p:to>
                                        <p:strVal val="visible"/>
                                      </p:to>
                                    </p:set>
                                    <p:animEffect transition="in" filter="wipe(left)">
                                      <p:cBhvr>
                                        <p:cTn id="7" dur="500"/>
                                        <p:tgtEl>
                                          <p:spTgt spid="1024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2427"/>
                                        </p:tgtEl>
                                        <p:attrNameLst>
                                          <p:attrName>style.visibility</p:attrName>
                                        </p:attrNameLst>
                                      </p:cBhvr>
                                      <p:to>
                                        <p:strVal val="visible"/>
                                      </p:to>
                                    </p:set>
                                    <p:anim calcmode="lin" valueType="num">
                                      <p:cBhvr additive="base">
                                        <p:cTn id="12" dur="500" fill="hold"/>
                                        <p:tgtEl>
                                          <p:spTgt spid="102427"/>
                                        </p:tgtEl>
                                        <p:attrNameLst>
                                          <p:attrName>ppt_x</p:attrName>
                                        </p:attrNameLst>
                                      </p:cBhvr>
                                      <p:tavLst>
                                        <p:tav tm="0">
                                          <p:val>
                                            <p:strVal val="0-#ppt_w/2"/>
                                          </p:val>
                                        </p:tav>
                                        <p:tav tm="100000">
                                          <p:val>
                                            <p:strVal val="#ppt_x"/>
                                          </p:val>
                                        </p:tav>
                                      </p:tavLst>
                                    </p:anim>
                                    <p:anim calcmode="lin" valueType="num">
                                      <p:cBhvr additive="base">
                                        <p:cTn id="13" dur="500" fill="hold"/>
                                        <p:tgtEl>
                                          <p:spTgt spid="10242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02429"/>
                                        </p:tgtEl>
                                        <p:attrNameLst>
                                          <p:attrName>style.visibility</p:attrName>
                                        </p:attrNameLst>
                                      </p:cBhvr>
                                      <p:to>
                                        <p:strVal val="visible"/>
                                      </p:to>
                                    </p:set>
                                    <p:anim calcmode="lin" valueType="num">
                                      <p:cBhvr additive="base">
                                        <p:cTn id="18" dur="500" fill="hold"/>
                                        <p:tgtEl>
                                          <p:spTgt spid="102429"/>
                                        </p:tgtEl>
                                        <p:attrNameLst>
                                          <p:attrName>ppt_x</p:attrName>
                                        </p:attrNameLst>
                                      </p:cBhvr>
                                      <p:tavLst>
                                        <p:tav tm="0">
                                          <p:val>
                                            <p:strVal val="1+#ppt_w/2"/>
                                          </p:val>
                                        </p:tav>
                                        <p:tav tm="100000">
                                          <p:val>
                                            <p:strVal val="#ppt_x"/>
                                          </p:val>
                                        </p:tav>
                                      </p:tavLst>
                                    </p:anim>
                                    <p:anim calcmode="lin" valueType="num">
                                      <p:cBhvr additive="base">
                                        <p:cTn id="19" dur="500" fill="hold"/>
                                        <p:tgtEl>
                                          <p:spTgt spid="102429"/>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2430"/>
                                        </p:tgtEl>
                                        <p:attrNameLst>
                                          <p:attrName>style.visibility</p:attrName>
                                        </p:attrNameLst>
                                      </p:cBhvr>
                                      <p:to>
                                        <p:strVal val="visible"/>
                                      </p:to>
                                    </p:set>
                                    <p:animEffect transition="in" filter="wipe(down)">
                                      <p:cBhvr>
                                        <p:cTn id="24" dur="500"/>
                                        <p:tgtEl>
                                          <p:spTgt spid="10243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2431"/>
                                        </p:tgtEl>
                                        <p:attrNameLst>
                                          <p:attrName>style.visibility</p:attrName>
                                        </p:attrNameLst>
                                      </p:cBhvr>
                                      <p:to>
                                        <p:strVal val="visible"/>
                                      </p:to>
                                    </p:set>
                                    <p:animEffect transition="in" filter="wipe(down)">
                                      <p:cBhvr>
                                        <p:cTn id="29" dur="500"/>
                                        <p:tgtEl>
                                          <p:spTgt spid="10243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16" fill="hold" grpId="0" nodeType="clickEffect">
                                  <p:stCondLst>
                                    <p:cond delay="0"/>
                                  </p:stCondLst>
                                  <p:childTnLst>
                                    <p:set>
                                      <p:cBhvr>
                                        <p:cTn id="33" dur="1" fill="hold">
                                          <p:stCondLst>
                                            <p:cond delay="0"/>
                                          </p:stCondLst>
                                        </p:cTn>
                                        <p:tgtEl>
                                          <p:spTgt spid="102416"/>
                                        </p:tgtEl>
                                        <p:attrNameLst>
                                          <p:attrName>style.visibility</p:attrName>
                                        </p:attrNameLst>
                                      </p:cBhvr>
                                      <p:to>
                                        <p:strVal val="visible"/>
                                      </p:to>
                                    </p:set>
                                    <p:animEffect transition="in" filter="box(in)">
                                      <p:cBhvr>
                                        <p:cTn id="34" dur="500"/>
                                        <p:tgtEl>
                                          <p:spTgt spid="10241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2417"/>
                                        </p:tgtEl>
                                        <p:attrNameLst>
                                          <p:attrName>style.visibility</p:attrName>
                                        </p:attrNameLst>
                                      </p:cBhvr>
                                      <p:to>
                                        <p:strVal val="visible"/>
                                      </p:to>
                                    </p:set>
                                    <p:animEffect transition="in" filter="wipe(left)">
                                      <p:cBhvr>
                                        <p:cTn id="39" dur="500"/>
                                        <p:tgtEl>
                                          <p:spTgt spid="10241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02433"/>
                                        </p:tgtEl>
                                        <p:attrNameLst>
                                          <p:attrName>style.visibility</p:attrName>
                                        </p:attrNameLst>
                                      </p:cBhvr>
                                      <p:to>
                                        <p:strVal val="visible"/>
                                      </p:to>
                                    </p:set>
                                    <p:anim calcmode="lin" valueType="num">
                                      <p:cBhvr additive="base">
                                        <p:cTn id="44" dur="500" fill="hold"/>
                                        <p:tgtEl>
                                          <p:spTgt spid="102433"/>
                                        </p:tgtEl>
                                        <p:attrNameLst>
                                          <p:attrName>ppt_x</p:attrName>
                                        </p:attrNameLst>
                                      </p:cBhvr>
                                      <p:tavLst>
                                        <p:tav tm="0">
                                          <p:val>
                                            <p:strVal val="#ppt_x"/>
                                          </p:val>
                                        </p:tav>
                                        <p:tav tm="100000">
                                          <p:val>
                                            <p:strVal val="#ppt_x"/>
                                          </p:val>
                                        </p:tav>
                                      </p:tavLst>
                                    </p:anim>
                                    <p:anim calcmode="lin" valueType="num">
                                      <p:cBhvr additive="base">
                                        <p:cTn id="45" dur="500" fill="hold"/>
                                        <p:tgtEl>
                                          <p:spTgt spid="102433"/>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02420"/>
                                        </p:tgtEl>
                                        <p:attrNameLst>
                                          <p:attrName>style.visibility</p:attrName>
                                        </p:attrNameLst>
                                      </p:cBhvr>
                                      <p:to>
                                        <p:strVal val="visible"/>
                                      </p:to>
                                    </p:set>
                                    <p:animEffect transition="in" filter="wipe(left)">
                                      <p:cBhvr>
                                        <p:cTn id="50" dur="500"/>
                                        <p:tgtEl>
                                          <p:spTgt spid="10242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02435"/>
                                        </p:tgtEl>
                                        <p:attrNameLst>
                                          <p:attrName>style.visibility</p:attrName>
                                        </p:attrNameLst>
                                      </p:cBhvr>
                                      <p:to>
                                        <p:strVal val="visible"/>
                                      </p:to>
                                    </p:set>
                                    <p:anim calcmode="lin" valueType="num">
                                      <p:cBhvr additive="base">
                                        <p:cTn id="55" dur="500" fill="hold"/>
                                        <p:tgtEl>
                                          <p:spTgt spid="102435"/>
                                        </p:tgtEl>
                                        <p:attrNameLst>
                                          <p:attrName>ppt_x</p:attrName>
                                        </p:attrNameLst>
                                      </p:cBhvr>
                                      <p:tavLst>
                                        <p:tav tm="0">
                                          <p:val>
                                            <p:strVal val="#ppt_x"/>
                                          </p:val>
                                        </p:tav>
                                        <p:tav tm="100000">
                                          <p:val>
                                            <p:strVal val="#ppt_x"/>
                                          </p:val>
                                        </p:tav>
                                      </p:tavLst>
                                    </p:anim>
                                    <p:anim calcmode="lin" valueType="num">
                                      <p:cBhvr additive="base">
                                        <p:cTn id="56" dur="500" fill="hold"/>
                                        <p:tgtEl>
                                          <p:spTgt spid="10243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02436"/>
                                        </p:tgtEl>
                                        <p:attrNameLst>
                                          <p:attrName>style.visibility</p:attrName>
                                        </p:attrNameLst>
                                      </p:cBhvr>
                                      <p:to>
                                        <p:strVal val="visible"/>
                                      </p:to>
                                    </p:set>
                                    <p:animEffect transition="in" filter="wipe(right)">
                                      <p:cBhvr>
                                        <p:cTn id="61" dur="500"/>
                                        <p:tgtEl>
                                          <p:spTgt spid="102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1" grpId="0"/>
      <p:bldP spid="102416" grpId="0"/>
      <p:bldP spid="102417" grpId="0"/>
      <p:bldP spid="102420" grpId="0"/>
      <p:bldP spid="102430" grpId="0" animBg="1"/>
      <p:bldP spid="102431" grpId="0" animBg="1"/>
      <p:bldP spid="10243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AF6FE6-FDED-4251-A0B6-131CD3ADACD7}" type="slidenum">
              <a:rPr kumimoji="0" lang="zh-CN" altLang="en-US" sz="3300" smtClean="0"/>
              <a:pPr eaLnBrk="1" hangingPunct="1"/>
              <a:t>53</a:t>
            </a:fld>
            <a:endParaRPr kumimoji="0" lang="en-US" altLang="zh-CN" sz="3300" smtClean="0"/>
          </a:p>
        </p:txBody>
      </p:sp>
      <p:sp>
        <p:nvSpPr>
          <p:cNvPr id="103429" name="Text Box 5"/>
          <p:cNvSpPr txBox="1">
            <a:spLocks noChangeArrowheads="1"/>
          </p:cNvSpPr>
          <p:nvPr/>
        </p:nvSpPr>
        <p:spPr bwMode="auto">
          <a:xfrm>
            <a:off x="974845" y="1043350"/>
            <a:ext cx="11420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6</a:t>
            </a:r>
            <a:r>
              <a:rPr lang="zh-CN" altLang="en-US" sz="2800" b="1"/>
              <a:t>、附加评定参数、加工方法和加工余量的标注</a:t>
            </a:r>
          </a:p>
        </p:txBody>
      </p:sp>
      <p:sp>
        <p:nvSpPr>
          <p:cNvPr id="103430" name="Text Box 6"/>
          <p:cNvSpPr txBox="1">
            <a:spLocks noChangeArrowheads="1"/>
          </p:cNvSpPr>
          <p:nvPr/>
        </p:nvSpPr>
        <p:spPr bwMode="auto">
          <a:xfrm>
            <a:off x="1200270" y="1824400"/>
            <a:ext cx="77962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a:t>
            </a:r>
            <a:r>
              <a:rPr lang="en-US" altLang="zh-CN" sz="2800" b="1"/>
              <a:t>1</a:t>
            </a:r>
            <a:r>
              <a:rPr lang="zh-CN" altLang="en-US" sz="2800" b="1"/>
              <a:t>）附加评定参数的标注，如图</a:t>
            </a:r>
            <a:r>
              <a:rPr lang="en-US" altLang="zh-CN" sz="2800" b="1"/>
              <a:t>21</a:t>
            </a:r>
            <a:r>
              <a:rPr lang="zh-CN" altLang="en-US" sz="2800" b="1"/>
              <a:t>所示</a:t>
            </a:r>
          </a:p>
        </p:txBody>
      </p:sp>
      <p:sp>
        <p:nvSpPr>
          <p:cNvPr id="103446" name="Text Box 22"/>
          <p:cNvSpPr txBox="1">
            <a:spLocks noChangeArrowheads="1"/>
          </p:cNvSpPr>
          <p:nvPr/>
        </p:nvSpPr>
        <p:spPr bwMode="auto">
          <a:xfrm>
            <a:off x="1174870" y="2657838"/>
            <a:ext cx="670401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a:t>
            </a:r>
            <a:r>
              <a:rPr lang="en-US" altLang="zh-CN" sz="2800" b="1"/>
              <a:t>2</a:t>
            </a:r>
            <a:r>
              <a:rPr lang="zh-CN" altLang="en-US" sz="2800" b="1"/>
              <a:t>）加工方法和加工余量的标注</a:t>
            </a:r>
            <a:r>
              <a:rPr lang="en-US" altLang="zh-CN" sz="2800" b="1"/>
              <a:t>,</a:t>
            </a:r>
          </a:p>
          <a:p>
            <a:pPr eaLnBrk="1" hangingPunct="1">
              <a:lnSpc>
                <a:spcPct val="120000"/>
              </a:lnSpc>
            </a:pPr>
            <a:r>
              <a:rPr lang="zh-CN" altLang="en-US" sz="2800" b="1"/>
              <a:t>          如图</a:t>
            </a:r>
            <a:r>
              <a:rPr lang="en-US" altLang="zh-CN" sz="2800" b="1"/>
              <a:t>22</a:t>
            </a:r>
            <a:r>
              <a:rPr lang="zh-CN" altLang="en-US" sz="2800" b="1"/>
              <a:t>所示</a:t>
            </a:r>
            <a:endParaRPr lang="en-US" altLang="zh-CN" sz="2800" b="1"/>
          </a:p>
        </p:txBody>
      </p:sp>
      <p:grpSp>
        <p:nvGrpSpPr>
          <p:cNvPr id="103450" name="Group 26"/>
          <p:cNvGrpSpPr>
            <a:grpSpLocks/>
          </p:cNvGrpSpPr>
          <p:nvPr/>
        </p:nvGrpSpPr>
        <p:grpSpPr bwMode="auto">
          <a:xfrm>
            <a:off x="8509000" y="1074738"/>
            <a:ext cx="3998913" cy="3135312"/>
            <a:chOff x="5360" y="677"/>
            <a:chExt cx="2519" cy="1975"/>
          </a:xfrm>
        </p:grpSpPr>
        <p:grpSp>
          <p:nvGrpSpPr>
            <p:cNvPr id="55318" name="Group 14"/>
            <p:cNvGrpSpPr>
              <a:grpSpLocks/>
            </p:cNvGrpSpPr>
            <p:nvPr/>
          </p:nvGrpSpPr>
          <p:grpSpPr bwMode="auto">
            <a:xfrm>
              <a:off x="5360" y="677"/>
              <a:ext cx="2519" cy="1511"/>
              <a:chOff x="5360" y="677"/>
              <a:chExt cx="2519" cy="1511"/>
            </a:xfrm>
          </p:grpSpPr>
          <p:grpSp>
            <p:nvGrpSpPr>
              <p:cNvPr id="55320" name="Group 8"/>
              <p:cNvGrpSpPr>
                <a:grpSpLocks/>
              </p:cNvGrpSpPr>
              <p:nvPr/>
            </p:nvGrpSpPr>
            <p:grpSpPr bwMode="auto">
              <a:xfrm>
                <a:off x="5360" y="677"/>
                <a:ext cx="2003" cy="1376"/>
                <a:chOff x="3821" y="4411"/>
                <a:chExt cx="1869" cy="1194"/>
              </a:xfrm>
            </p:grpSpPr>
            <p:sp>
              <p:nvSpPr>
                <p:cNvPr id="55323" name="AutoShape 9"/>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24" name="Line 10"/>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25" name="Line 11"/>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5321" name="Text Box 12"/>
              <p:cNvSpPr txBox="1">
                <a:spLocks noChangeArrowheads="1"/>
              </p:cNvSpPr>
              <p:nvPr/>
            </p:nvSpPr>
            <p:spPr bwMode="auto">
              <a:xfrm>
                <a:off x="6457" y="781"/>
                <a:ext cx="142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U</a:t>
                </a:r>
                <a:r>
                  <a:rPr lang="en-US" altLang="zh-CN" b="1" i="1"/>
                  <a:t>Ra</a:t>
                </a:r>
                <a:r>
                  <a:rPr lang="en-US" altLang="zh-CN" b="1"/>
                  <a:t>  6.3</a:t>
                </a:r>
              </a:p>
              <a:p>
                <a:pPr eaLnBrk="1" hangingPunct="1"/>
                <a:r>
                  <a:rPr lang="en-US" altLang="zh-CN" b="1"/>
                  <a:t>L</a:t>
                </a:r>
                <a:r>
                  <a:rPr lang="en-US" altLang="zh-CN" b="1" i="1"/>
                  <a:t>Rz   </a:t>
                </a:r>
                <a:r>
                  <a:rPr lang="en-US" altLang="zh-CN" b="1"/>
                  <a:t>3.2</a:t>
                </a:r>
              </a:p>
            </p:txBody>
          </p:sp>
          <p:sp>
            <p:nvSpPr>
              <p:cNvPr id="55322" name="Text Box 13"/>
              <p:cNvSpPr txBox="1">
                <a:spLocks noChangeArrowheads="1"/>
              </p:cNvSpPr>
              <p:nvPr/>
            </p:nvSpPr>
            <p:spPr bwMode="auto">
              <a:xfrm>
                <a:off x="6432" y="1861"/>
                <a:ext cx="135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i="1">
                    <a:solidFill>
                      <a:srgbClr val="FF3300"/>
                    </a:solidFill>
                  </a:rPr>
                  <a:t>Rsm </a:t>
                </a:r>
                <a:r>
                  <a:rPr lang="en-US" altLang="zh-CN" sz="2800" b="1">
                    <a:solidFill>
                      <a:srgbClr val="FF3300"/>
                    </a:solidFill>
                  </a:rPr>
                  <a:t>0.05</a:t>
                </a:r>
              </a:p>
            </p:txBody>
          </p:sp>
        </p:grpSp>
        <p:sp>
          <p:nvSpPr>
            <p:cNvPr id="55319" name="Text Box 25"/>
            <p:cNvSpPr txBox="1">
              <a:spLocks noChangeArrowheads="1"/>
            </p:cNvSpPr>
            <p:nvPr/>
          </p:nvSpPr>
          <p:spPr bwMode="auto">
            <a:xfrm>
              <a:off x="5449" y="2325"/>
              <a:ext cx="9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21</a:t>
              </a:r>
            </a:p>
          </p:txBody>
        </p:sp>
      </p:grpSp>
      <p:grpSp>
        <p:nvGrpSpPr>
          <p:cNvPr id="103457" name="Group 33"/>
          <p:cNvGrpSpPr>
            <a:grpSpLocks/>
          </p:cNvGrpSpPr>
          <p:nvPr/>
        </p:nvGrpSpPr>
        <p:grpSpPr bwMode="auto">
          <a:xfrm>
            <a:off x="2672611" y="4461361"/>
            <a:ext cx="4749800" cy="3398838"/>
            <a:chOff x="1715" y="3180"/>
            <a:chExt cx="2992" cy="2141"/>
          </a:xfrm>
        </p:grpSpPr>
        <p:sp>
          <p:nvSpPr>
            <p:cNvPr id="55307" name="Text Box 23"/>
            <p:cNvSpPr txBox="1">
              <a:spLocks noChangeArrowheads="1"/>
            </p:cNvSpPr>
            <p:nvPr/>
          </p:nvSpPr>
          <p:spPr bwMode="auto">
            <a:xfrm>
              <a:off x="3187" y="4994"/>
              <a:ext cx="9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22</a:t>
              </a:r>
            </a:p>
          </p:txBody>
        </p:sp>
        <p:grpSp>
          <p:nvGrpSpPr>
            <p:cNvPr id="55308" name="Group 29"/>
            <p:cNvGrpSpPr>
              <a:grpSpLocks/>
            </p:cNvGrpSpPr>
            <p:nvPr/>
          </p:nvGrpSpPr>
          <p:grpSpPr bwMode="auto">
            <a:xfrm>
              <a:off x="1715" y="3180"/>
              <a:ext cx="2992" cy="1747"/>
              <a:chOff x="4747" y="2423"/>
              <a:chExt cx="2992" cy="1747"/>
            </a:xfrm>
          </p:grpSpPr>
          <p:grpSp>
            <p:nvGrpSpPr>
              <p:cNvPr id="55309" name="Group 15"/>
              <p:cNvGrpSpPr>
                <a:grpSpLocks/>
              </p:cNvGrpSpPr>
              <p:nvPr/>
            </p:nvGrpSpPr>
            <p:grpSpPr bwMode="auto">
              <a:xfrm>
                <a:off x="5389" y="2853"/>
                <a:ext cx="2350" cy="1317"/>
                <a:chOff x="6654" y="4750"/>
                <a:chExt cx="2350" cy="1317"/>
              </a:xfrm>
            </p:grpSpPr>
            <p:grpSp>
              <p:nvGrpSpPr>
                <p:cNvPr id="55312" name="Group 16"/>
                <p:cNvGrpSpPr>
                  <a:grpSpLocks/>
                </p:cNvGrpSpPr>
                <p:nvPr/>
              </p:nvGrpSpPr>
              <p:grpSpPr bwMode="auto">
                <a:xfrm>
                  <a:off x="6654" y="4750"/>
                  <a:ext cx="1869" cy="1194"/>
                  <a:chOff x="3821" y="4411"/>
                  <a:chExt cx="1869" cy="1194"/>
                </a:xfrm>
              </p:grpSpPr>
              <p:sp>
                <p:nvSpPr>
                  <p:cNvPr id="55315" name="AutoShape 17"/>
                  <p:cNvSpPr>
                    <a:spLocks noChangeArrowheads="1"/>
                  </p:cNvSpPr>
                  <p:nvPr/>
                </p:nvSpPr>
                <p:spPr bwMode="auto">
                  <a:xfrm flipV="1">
                    <a:off x="3821" y="5029"/>
                    <a:ext cx="666" cy="576"/>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316" name="Line 18"/>
                  <p:cNvSpPr>
                    <a:spLocks noChangeShapeType="1"/>
                  </p:cNvSpPr>
                  <p:nvPr/>
                </p:nvSpPr>
                <p:spPr bwMode="auto">
                  <a:xfrm flipV="1">
                    <a:off x="4482" y="4411"/>
                    <a:ext cx="357" cy="61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5317" name="Line 19"/>
                  <p:cNvSpPr>
                    <a:spLocks noChangeShapeType="1"/>
                  </p:cNvSpPr>
                  <p:nvPr/>
                </p:nvSpPr>
                <p:spPr bwMode="auto">
                  <a:xfrm>
                    <a:off x="4833" y="4411"/>
                    <a:ext cx="8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5313" name="Text Box 20"/>
                <p:cNvSpPr txBox="1">
                  <a:spLocks noChangeArrowheads="1"/>
                </p:cNvSpPr>
                <p:nvPr/>
              </p:nvSpPr>
              <p:spPr bwMode="auto">
                <a:xfrm>
                  <a:off x="7677" y="4840"/>
                  <a:ext cx="1327"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Rz</a:t>
                  </a:r>
                  <a:r>
                    <a:rPr lang="en-US" altLang="zh-CN" sz="3200" b="1"/>
                    <a:t>  3.2</a:t>
                  </a:r>
                </a:p>
              </p:txBody>
            </p:sp>
            <p:sp>
              <p:nvSpPr>
                <p:cNvPr id="55314" name="Text Box 21"/>
                <p:cNvSpPr txBox="1">
                  <a:spLocks noChangeArrowheads="1"/>
                </p:cNvSpPr>
                <p:nvPr/>
              </p:nvSpPr>
              <p:spPr bwMode="auto">
                <a:xfrm>
                  <a:off x="7247" y="5701"/>
                  <a:ext cx="106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50000"/>
                    </a:lnSpc>
                  </a:pPr>
                  <a:r>
                    <a:rPr lang="en-US" altLang="zh-CN" sz="3200"/>
                    <a:t>—</a:t>
                  </a:r>
                </a:p>
                <a:p>
                  <a:pPr eaLnBrk="1" hangingPunct="1">
                    <a:lnSpc>
                      <a:spcPct val="50000"/>
                    </a:lnSpc>
                  </a:pPr>
                  <a:r>
                    <a:rPr lang="en-US" altLang="zh-CN" sz="3200"/>
                    <a:t>—</a:t>
                  </a:r>
                </a:p>
              </p:txBody>
            </p:sp>
          </p:grpSp>
          <p:sp>
            <p:nvSpPr>
              <p:cNvPr id="55310" name="Text Box 27"/>
              <p:cNvSpPr txBox="1">
                <a:spLocks noChangeArrowheads="1"/>
              </p:cNvSpPr>
              <p:nvPr/>
            </p:nvSpPr>
            <p:spPr bwMode="auto">
              <a:xfrm>
                <a:off x="4747" y="3800"/>
                <a:ext cx="80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2800" b="1">
                    <a:solidFill>
                      <a:srgbClr val="FF3300"/>
                    </a:solidFill>
                  </a:rPr>
                  <a:t>2</a:t>
                </a:r>
              </a:p>
            </p:txBody>
          </p:sp>
          <p:sp>
            <p:nvSpPr>
              <p:cNvPr id="55311" name="Text Box 28"/>
              <p:cNvSpPr txBox="1">
                <a:spLocks noChangeArrowheads="1"/>
              </p:cNvSpPr>
              <p:nvPr/>
            </p:nvSpPr>
            <p:spPr bwMode="auto">
              <a:xfrm>
                <a:off x="6292" y="2423"/>
                <a:ext cx="10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2800" b="1">
                    <a:solidFill>
                      <a:srgbClr val="FF3300"/>
                    </a:solidFill>
                  </a:rPr>
                  <a:t>车</a:t>
                </a:r>
              </a:p>
            </p:txBody>
          </p:sp>
        </p:grpSp>
      </p:grpSp>
      <p:sp>
        <p:nvSpPr>
          <p:cNvPr id="103454" name="AutoShape 30"/>
          <p:cNvSpPr>
            <a:spLocks noChangeArrowheads="1"/>
          </p:cNvSpPr>
          <p:nvPr/>
        </p:nvSpPr>
        <p:spPr bwMode="auto">
          <a:xfrm>
            <a:off x="10548938" y="4638675"/>
            <a:ext cx="3702050" cy="1011238"/>
          </a:xfrm>
          <a:prstGeom prst="wedgeRoundRectCallout">
            <a:avLst>
              <a:gd name="adj1" fmla="val -50259"/>
              <a:gd name="adj2" fmla="val -158477"/>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轮廓单元的平均宽度为</a:t>
            </a:r>
            <a:r>
              <a:rPr lang="en-US" altLang="zh-CN" sz="2800" b="1"/>
              <a:t>0.05mm</a:t>
            </a:r>
          </a:p>
        </p:txBody>
      </p:sp>
      <p:sp>
        <p:nvSpPr>
          <p:cNvPr id="103455" name="AutoShape 31"/>
          <p:cNvSpPr>
            <a:spLocks noChangeArrowheads="1"/>
          </p:cNvSpPr>
          <p:nvPr/>
        </p:nvSpPr>
        <p:spPr bwMode="auto">
          <a:xfrm>
            <a:off x="2091586" y="8199924"/>
            <a:ext cx="2386013" cy="1077912"/>
          </a:xfrm>
          <a:prstGeom prst="wedgeRectCallout">
            <a:avLst>
              <a:gd name="adj1" fmla="val 15935"/>
              <a:gd name="adj2" fmla="val -145583"/>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加工余量为</a:t>
            </a:r>
            <a:r>
              <a:rPr lang="en-US" altLang="zh-CN" sz="2800" b="1"/>
              <a:t>2mm</a:t>
            </a:r>
          </a:p>
        </p:txBody>
      </p:sp>
      <p:sp>
        <p:nvSpPr>
          <p:cNvPr id="103456" name="AutoShape 32"/>
          <p:cNvSpPr>
            <a:spLocks noChangeArrowheads="1"/>
          </p:cNvSpPr>
          <p:nvPr/>
        </p:nvSpPr>
        <p:spPr bwMode="auto">
          <a:xfrm>
            <a:off x="7355736" y="7018824"/>
            <a:ext cx="2386013" cy="1077912"/>
          </a:xfrm>
          <a:prstGeom prst="wedgeRectCallout">
            <a:avLst>
              <a:gd name="adj1" fmla="val -93380"/>
              <a:gd name="adj2" fmla="val -240722"/>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加工方法为</a:t>
            </a:r>
          </a:p>
          <a:p>
            <a:pPr algn="ctr"/>
            <a:r>
              <a:rPr lang="zh-CN" altLang="en-US" sz="2800" b="1"/>
              <a:t>车削</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500"/>
                                        <p:tgtEl>
                                          <p:spTgt spid="1034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Effect transition="in" filter="box(in)">
                                      <p:cBhvr>
                                        <p:cTn id="12" dur="500"/>
                                        <p:tgtEl>
                                          <p:spTgt spid="1034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03450"/>
                                        </p:tgtEl>
                                        <p:attrNameLst>
                                          <p:attrName>style.visibility</p:attrName>
                                        </p:attrNameLst>
                                      </p:cBhvr>
                                      <p:to>
                                        <p:strVal val="visible"/>
                                      </p:to>
                                    </p:set>
                                    <p:anim calcmode="lin" valueType="num">
                                      <p:cBhvr additive="base">
                                        <p:cTn id="17" dur="500" fill="hold"/>
                                        <p:tgtEl>
                                          <p:spTgt spid="103450"/>
                                        </p:tgtEl>
                                        <p:attrNameLst>
                                          <p:attrName>ppt_x</p:attrName>
                                        </p:attrNameLst>
                                      </p:cBhvr>
                                      <p:tavLst>
                                        <p:tav tm="0">
                                          <p:val>
                                            <p:strVal val="1+#ppt_w/2"/>
                                          </p:val>
                                        </p:tav>
                                        <p:tav tm="100000">
                                          <p:val>
                                            <p:strVal val="#ppt_x"/>
                                          </p:val>
                                        </p:tav>
                                      </p:tavLst>
                                    </p:anim>
                                    <p:anim calcmode="lin" valueType="num">
                                      <p:cBhvr additive="base">
                                        <p:cTn id="18" dur="500" fill="hold"/>
                                        <p:tgtEl>
                                          <p:spTgt spid="103450"/>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3454"/>
                                        </p:tgtEl>
                                        <p:attrNameLst>
                                          <p:attrName>style.visibility</p:attrName>
                                        </p:attrNameLst>
                                      </p:cBhvr>
                                      <p:to>
                                        <p:strVal val="visible"/>
                                      </p:to>
                                    </p:set>
                                    <p:animEffect transition="in" filter="wipe(down)">
                                      <p:cBhvr>
                                        <p:cTn id="23" dur="500"/>
                                        <p:tgtEl>
                                          <p:spTgt spid="1034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03446"/>
                                        </p:tgtEl>
                                        <p:attrNameLst>
                                          <p:attrName>style.visibility</p:attrName>
                                        </p:attrNameLst>
                                      </p:cBhvr>
                                      <p:to>
                                        <p:strVal val="visible"/>
                                      </p:to>
                                    </p:set>
                                    <p:animEffect transition="in" filter="diamond(in)">
                                      <p:cBhvr>
                                        <p:cTn id="28" dur="2000"/>
                                        <p:tgtEl>
                                          <p:spTgt spid="10344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03457"/>
                                        </p:tgtEl>
                                        <p:attrNameLst>
                                          <p:attrName>style.visibility</p:attrName>
                                        </p:attrNameLst>
                                      </p:cBhvr>
                                      <p:to>
                                        <p:strVal val="visible"/>
                                      </p:to>
                                    </p:set>
                                    <p:anim calcmode="lin" valueType="num">
                                      <p:cBhvr additive="base">
                                        <p:cTn id="33" dur="500" fill="hold"/>
                                        <p:tgtEl>
                                          <p:spTgt spid="103457"/>
                                        </p:tgtEl>
                                        <p:attrNameLst>
                                          <p:attrName>ppt_x</p:attrName>
                                        </p:attrNameLst>
                                      </p:cBhvr>
                                      <p:tavLst>
                                        <p:tav tm="0">
                                          <p:val>
                                            <p:strVal val="#ppt_x"/>
                                          </p:val>
                                        </p:tav>
                                        <p:tav tm="100000">
                                          <p:val>
                                            <p:strVal val="#ppt_x"/>
                                          </p:val>
                                        </p:tav>
                                      </p:tavLst>
                                    </p:anim>
                                    <p:anim calcmode="lin" valueType="num">
                                      <p:cBhvr additive="base">
                                        <p:cTn id="34" dur="500" fill="hold"/>
                                        <p:tgtEl>
                                          <p:spTgt spid="103457"/>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3455"/>
                                        </p:tgtEl>
                                        <p:attrNameLst>
                                          <p:attrName>style.visibility</p:attrName>
                                        </p:attrNameLst>
                                      </p:cBhvr>
                                      <p:to>
                                        <p:strVal val="visible"/>
                                      </p:to>
                                    </p:set>
                                    <p:animEffect transition="in" filter="wipe(down)">
                                      <p:cBhvr>
                                        <p:cTn id="39" dur="500"/>
                                        <p:tgtEl>
                                          <p:spTgt spid="10345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03456"/>
                                        </p:tgtEl>
                                        <p:attrNameLst>
                                          <p:attrName>style.visibility</p:attrName>
                                        </p:attrNameLst>
                                      </p:cBhvr>
                                      <p:to>
                                        <p:strVal val="visible"/>
                                      </p:to>
                                    </p:set>
                                    <p:animEffect transition="in" filter="wipe(down)">
                                      <p:cBhvr>
                                        <p:cTn id="44" dur="500"/>
                                        <p:tgtEl>
                                          <p:spTgt spid="103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30" grpId="0"/>
      <p:bldP spid="103446" grpId="0"/>
      <p:bldP spid="103454" grpId="0" animBg="1"/>
      <p:bldP spid="103455" grpId="0" animBg="1"/>
      <p:bldP spid="10345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4CCFF75-D368-498B-A955-7999BCAA6FFF}" type="slidenum">
              <a:rPr kumimoji="0" lang="zh-CN" altLang="en-US" sz="3300" smtClean="0"/>
              <a:pPr eaLnBrk="1" hangingPunct="1"/>
              <a:t>54</a:t>
            </a:fld>
            <a:endParaRPr kumimoji="0" lang="en-US" altLang="zh-CN" sz="3300" smtClean="0"/>
          </a:p>
        </p:txBody>
      </p:sp>
      <p:sp>
        <p:nvSpPr>
          <p:cNvPr id="104452" name="Text Box 4"/>
          <p:cNvSpPr txBox="1">
            <a:spLocks noChangeArrowheads="1"/>
          </p:cNvSpPr>
          <p:nvPr/>
        </p:nvSpPr>
        <p:spPr bwMode="auto">
          <a:xfrm>
            <a:off x="1267186" y="570405"/>
            <a:ext cx="11309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三、表面粗糙度轮廓要求在零件图上的标注方法</a:t>
            </a:r>
          </a:p>
        </p:txBody>
      </p:sp>
      <p:sp>
        <p:nvSpPr>
          <p:cNvPr id="104453" name="Text Box 5"/>
          <p:cNvSpPr txBox="1">
            <a:spLocks noChangeArrowheads="1"/>
          </p:cNvSpPr>
          <p:nvPr/>
        </p:nvSpPr>
        <p:spPr bwMode="auto">
          <a:xfrm>
            <a:off x="1535473" y="1126760"/>
            <a:ext cx="38623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1.</a:t>
            </a:r>
            <a:r>
              <a:rPr lang="zh-CN" altLang="en-US" sz="2800" b="1"/>
              <a:t>一般规定</a:t>
            </a:r>
          </a:p>
        </p:txBody>
      </p:sp>
      <p:sp>
        <p:nvSpPr>
          <p:cNvPr id="104454" name="Text Box 6"/>
          <p:cNvSpPr txBox="1">
            <a:spLocks noChangeArrowheads="1"/>
          </p:cNvSpPr>
          <p:nvPr/>
        </p:nvSpPr>
        <p:spPr bwMode="auto">
          <a:xfrm>
            <a:off x="1535473" y="1684338"/>
            <a:ext cx="1138555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a:t>
            </a:r>
            <a:r>
              <a:rPr lang="en-US" altLang="zh-CN" sz="2800" b="1"/>
              <a:t>1</a:t>
            </a:r>
            <a:r>
              <a:rPr lang="zh-CN" altLang="en-US" sz="2800" b="1"/>
              <a:t>）对零件的每一表面</a:t>
            </a:r>
            <a:r>
              <a:rPr lang="zh-CN" altLang="en-US" sz="2800" b="1">
                <a:solidFill>
                  <a:srgbClr val="FF3300"/>
                </a:solidFill>
              </a:rPr>
              <a:t>一般只标注一次</a:t>
            </a:r>
            <a:r>
              <a:rPr lang="zh-CN" altLang="en-US" sz="2800" b="1"/>
              <a:t>，并尽可能标注在相应尺寸及其</a:t>
            </a:r>
          </a:p>
          <a:p>
            <a:pPr eaLnBrk="1" hangingPunct="1">
              <a:lnSpc>
                <a:spcPct val="120000"/>
              </a:lnSpc>
            </a:pPr>
            <a:r>
              <a:rPr lang="zh-CN" altLang="en-US" sz="2800" b="1"/>
              <a:t>          极限偏差的</a:t>
            </a:r>
            <a:r>
              <a:rPr lang="zh-CN" altLang="en-US" sz="2800" b="1">
                <a:solidFill>
                  <a:srgbClr val="FF3300"/>
                </a:solidFill>
              </a:rPr>
              <a:t>同一视图上</a:t>
            </a:r>
            <a:r>
              <a:rPr lang="zh-CN" altLang="en-US" sz="2800" b="1"/>
              <a:t>。</a:t>
            </a:r>
            <a:endParaRPr lang="en-US" altLang="zh-CN" sz="2800" b="1"/>
          </a:p>
        </p:txBody>
      </p:sp>
      <p:sp>
        <p:nvSpPr>
          <p:cNvPr id="104456" name="Text Box 8"/>
          <p:cNvSpPr txBox="1">
            <a:spLocks noChangeArrowheads="1"/>
          </p:cNvSpPr>
          <p:nvPr/>
        </p:nvSpPr>
        <p:spPr bwMode="auto">
          <a:xfrm>
            <a:off x="644525" y="2865438"/>
            <a:ext cx="1321435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a:t>
            </a:r>
            <a:r>
              <a:rPr lang="en-US" altLang="zh-CN" sz="2800" b="1"/>
              <a:t>2</a:t>
            </a:r>
            <a:r>
              <a:rPr lang="zh-CN" altLang="en-US" sz="2800" b="1"/>
              <a:t>）除非另有说明，所标注的表面粗糙度轮廓要求是对</a:t>
            </a:r>
            <a:r>
              <a:rPr lang="zh-CN" altLang="en-US" sz="2800" b="1">
                <a:solidFill>
                  <a:srgbClr val="FF3300"/>
                </a:solidFill>
              </a:rPr>
              <a:t>完工零件表面</a:t>
            </a:r>
            <a:r>
              <a:rPr lang="zh-CN" altLang="en-US" sz="2800" b="1"/>
              <a:t>。</a:t>
            </a:r>
            <a:endParaRPr lang="en-US" altLang="zh-CN" sz="2800" b="1"/>
          </a:p>
        </p:txBody>
      </p:sp>
      <p:sp>
        <p:nvSpPr>
          <p:cNvPr id="104457" name="Text Box 9"/>
          <p:cNvSpPr txBox="1">
            <a:spLocks noChangeArrowheads="1"/>
          </p:cNvSpPr>
          <p:nvPr/>
        </p:nvSpPr>
        <p:spPr bwMode="auto">
          <a:xfrm>
            <a:off x="644525" y="3579813"/>
            <a:ext cx="13214350"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a:t>
            </a:r>
            <a:r>
              <a:rPr lang="en-US" altLang="zh-CN" sz="2800" b="1"/>
              <a:t>3</a:t>
            </a:r>
            <a:r>
              <a:rPr lang="zh-CN" altLang="en-US" sz="2800" b="1"/>
              <a:t>）粗糙度的符号和数字的注写和读取方向应与</a:t>
            </a:r>
            <a:r>
              <a:rPr lang="zh-CN" altLang="en-US" sz="2800" b="1">
                <a:solidFill>
                  <a:srgbClr val="FF3300"/>
                </a:solidFill>
              </a:rPr>
              <a:t>尺寸的注写和读取方向一致</a:t>
            </a:r>
            <a:r>
              <a:rPr lang="zh-CN" altLang="en-US" sz="2800" b="1"/>
              <a:t>。</a:t>
            </a:r>
            <a:endParaRPr lang="en-US" altLang="zh-CN" sz="2800" b="1"/>
          </a:p>
        </p:txBody>
      </p:sp>
      <p:sp>
        <p:nvSpPr>
          <p:cNvPr id="104458" name="Text Box 10"/>
          <p:cNvSpPr txBox="1">
            <a:spLocks noChangeArrowheads="1"/>
          </p:cNvSpPr>
          <p:nvPr/>
        </p:nvSpPr>
        <p:spPr bwMode="auto">
          <a:xfrm>
            <a:off x="644525" y="4295775"/>
            <a:ext cx="1321435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a:t>
            </a:r>
            <a:r>
              <a:rPr lang="en-US" altLang="zh-CN" sz="2800" b="1"/>
              <a:t>4</a:t>
            </a:r>
            <a:r>
              <a:rPr lang="zh-CN" altLang="en-US" sz="2800" b="1"/>
              <a:t>）粗糙度的符号的尖端必须 </a:t>
            </a:r>
            <a:r>
              <a:rPr lang="zh-CN" altLang="en-US" sz="2800" b="1">
                <a:solidFill>
                  <a:srgbClr val="FF3300"/>
                </a:solidFill>
              </a:rPr>
              <a:t>从材料外指向并接触零件表面</a:t>
            </a:r>
            <a:r>
              <a:rPr lang="zh-CN" altLang="en-US" sz="2800" b="1"/>
              <a:t>。</a:t>
            </a:r>
            <a:endParaRPr lang="en-US" altLang="zh-CN" sz="2800" b="1"/>
          </a:p>
        </p:txBody>
      </p:sp>
      <p:sp>
        <p:nvSpPr>
          <p:cNvPr id="104459" name="Text Box 11"/>
          <p:cNvSpPr txBox="1">
            <a:spLocks noChangeArrowheads="1"/>
          </p:cNvSpPr>
          <p:nvPr/>
        </p:nvSpPr>
        <p:spPr bwMode="auto">
          <a:xfrm>
            <a:off x="1135423" y="5008563"/>
            <a:ext cx="12993688"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       下面以表面粗糙度轮廓的</a:t>
            </a:r>
            <a:r>
              <a:rPr lang="zh-CN" altLang="en-US" sz="2800" b="1">
                <a:solidFill>
                  <a:srgbClr val="FF3300"/>
                </a:solidFill>
              </a:rPr>
              <a:t>幅度参数为例说明在零件图上的标注方法</a:t>
            </a:r>
            <a:r>
              <a:rPr lang="zh-CN" altLang="en-US" sz="2800" b="1"/>
              <a:t>，其他</a:t>
            </a:r>
          </a:p>
          <a:p>
            <a:pPr eaLnBrk="1" hangingPunct="1">
              <a:lnSpc>
                <a:spcPct val="120000"/>
              </a:lnSpc>
            </a:pPr>
            <a:r>
              <a:rPr lang="zh-CN" altLang="en-US" sz="2800" b="1"/>
              <a:t>技术要求为默认采用标准化值。</a:t>
            </a:r>
          </a:p>
        </p:txBody>
      </p:sp>
      <p:sp>
        <p:nvSpPr>
          <p:cNvPr id="104460" name="Text Box 12"/>
          <p:cNvSpPr txBox="1">
            <a:spLocks noChangeArrowheads="1"/>
          </p:cNvSpPr>
          <p:nvPr/>
        </p:nvSpPr>
        <p:spPr bwMode="auto">
          <a:xfrm>
            <a:off x="1290998" y="6189663"/>
            <a:ext cx="84026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2.  </a:t>
            </a:r>
            <a:r>
              <a:rPr lang="zh-CN" altLang="en-US" sz="2800" b="1"/>
              <a:t>通用的标注方法</a:t>
            </a:r>
          </a:p>
        </p:txBody>
      </p:sp>
      <p:sp>
        <p:nvSpPr>
          <p:cNvPr id="104461" name="Text Box 13"/>
          <p:cNvSpPr txBox="1">
            <a:spLocks noChangeArrowheads="1"/>
          </p:cNvSpPr>
          <p:nvPr/>
        </p:nvSpPr>
        <p:spPr bwMode="auto">
          <a:xfrm>
            <a:off x="1113445" y="6756400"/>
            <a:ext cx="139874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a:t>
            </a:r>
            <a:r>
              <a:rPr lang="en-US" altLang="zh-CN" sz="2800" b="1" dirty="0"/>
              <a:t>1</a:t>
            </a:r>
            <a:r>
              <a:rPr lang="zh-CN" altLang="en-US" sz="2800" b="1" dirty="0"/>
              <a:t>）代号注写和读取方向的标注方法</a:t>
            </a:r>
            <a:r>
              <a:rPr lang="en-US" altLang="zh-CN" sz="2800" b="1" dirty="0"/>
              <a:t>,</a:t>
            </a:r>
            <a:r>
              <a:rPr lang="zh-CN" altLang="en-US" b="1" dirty="0"/>
              <a:t>如图</a:t>
            </a:r>
            <a:r>
              <a:rPr lang="en-US" altLang="zh-CN" b="1" dirty="0"/>
              <a:t>22</a:t>
            </a:r>
            <a:r>
              <a:rPr lang="zh-CN" altLang="en-US" b="1" dirty="0"/>
              <a:t>所示 </a:t>
            </a:r>
            <a:r>
              <a:rPr lang="en-US" altLang="zh-CN" b="1" dirty="0"/>
              <a:t>—— </a:t>
            </a:r>
            <a:r>
              <a:rPr lang="zh-CN" altLang="en-US" b="1" dirty="0"/>
              <a:t>与</a:t>
            </a:r>
            <a:r>
              <a:rPr lang="zh-CN" altLang="en-US" b="1" dirty="0">
                <a:solidFill>
                  <a:srgbClr val="FF3300"/>
                </a:solidFill>
              </a:rPr>
              <a:t>尺寸的注写和读取方向一致</a:t>
            </a:r>
          </a:p>
        </p:txBody>
      </p:sp>
      <p:grpSp>
        <p:nvGrpSpPr>
          <p:cNvPr id="104465" name="Group 17"/>
          <p:cNvGrpSpPr>
            <a:grpSpLocks/>
          </p:cNvGrpSpPr>
          <p:nvPr/>
        </p:nvGrpSpPr>
        <p:grpSpPr bwMode="auto">
          <a:xfrm>
            <a:off x="3821113" y="7664450"/>
            <a:ext cx="6794500" cy="3438525"/>
            <a:chOff x="2042" y="4828"/>
            <a:chExt cx="4280" cy="2166"/>
          </a:xfrm>
        </p:grpSpPr>
        <p:pic>
          <p:nvPicPr>
            <p:cNvPr id="5633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2" y="4828"/>
              <a:ext cx="4280" cy="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34" name="Text Box 16"/>
            <p:cNvSpPr txBox="1">
              <a:spLocks noChangeArrowheads="1"/>
            </p:cNvSpPr>
            <p:nvPr/>
          </p:nvSpPr>
          <p:spPr bwMode="auto">
            <a:xfrm>
              <a:off x="2541" y="6469"/>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23</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wipe(left)">
                                      <p:cBhvr>
                                        <p:cTn id="7" dur="500"/>
                                        <p:tgtEl>
                                          <p:spTgt spid="104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wipe(left)">
                                      <p:cBhvr>
                                        <p:cTn id="12" dur="500"/>
                                        <p:tgtEl>
                                          <p:spTgt spid="1044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454"/>
                                        </p:tgtEl>
                                        <p:attrNameLst>
                                          <p:attrName>style.visibility</p:attrName>
                                        </p:attrNameLst>
                                      </p:cBhvr>
                                      <p:to>
                                        <p:strVal val="visible"/>
                                      </p:to>
                                    </p:set>
                                    <p:animEffect transition="in" filter="blinds(horizontal)">
                                      <p:cBhvr>
                                        <p:cTn id="17" dur="500"/>
                                        <p:tgtEl>
                                          <p:spTgt spid="1044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04456"/>
                                        </p:tgtEl>
                                        <p:attrNameLst>
                                          <p:attrName>style.visibility</p:attrName>
                                        </p:attrNameLst>
                                      </p:cBhvr>
                                      <p:to>
                                        <p:strVal val="visible"/>
                                      </p:to>
                                    </p:set>
                                    <p:animEffect transition="in" filter="strips(downLeft)">
                                      <p:cBhvr>
                                        <p:cTn id="22" dur="500"/>
                                        <p:tgtEl>
                                          <p:spTgt spid="10445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4457"/>
                                        </p:tgtEl>
                                        <p:attrNameLst>
                                          <p:attrName>style.visibility</p:attrName>
                                        </p:attrNameLst>
                                      </p:cBhvr>
                                      <p:to>
                                        <p:strVal val="visible"/>
                                      </p:to>
                                    </p:set>
                                    <p:animEffect transition="in" filter="checkerboard(across)">
                                      <p:cBhvr>
                                        <p:cTn id="27" dur="500"/>
                                        <p:tgtEl>
                                          <p:spTgt spid="10445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4458"/>
                                        </p:tgtEl>
                                        <p:attrNameLst>
                                          <p:attrName>style.visibility</p:attrName>
                                        </p:attrNameLst>
                                      </p:cBhvr>
                                      <p:to>
                                        <p:strVal val="visible"/>
                                      </p:to>
                                    </p:set>
                                    <p:animEffect transition="in" filter="wipe(left)">
                                      <p:cBhvr>
                                        <p:cTn id="32" dur="500"/>
                                        <p:tgtEl>
                                          <p:spTgt spid="10445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4459"/>
                                        </p:tgtEl>
                                        <p:attrNameLst>
                                          <p:attrName>style.visibility</p:attrName>
                                        </p:attrNameLst>
                                      </p:cBhvr>
                                      <p:to>
                                        <p:strVal val="visible"/>
                                      </p:to>
                                    </p:set>
                                    <p:animEffect transition="in" filter="wipe(left)">
                                      <p:cBhvr>
                                        <p:cTn id="37" dur="500"/>
                                        <p:tgtEl>
                                          <p:spTgt spid="10445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4460"/>
                                        </p:tgtEl>
                                        <p:attrNameLst>
                                          <p:attrName>style.visibility</p:attrName>
                                        </p:attrNameLst>
                                      </p:cBhvr>
                                      <p:to>
                                        <p:strVal val="visible"/>
                                      </p:to>
                                    </p:set>
                                    <p:animEffect transition="in" filter="wipe(left)">
                                      <p:cBhvr>
                                        <p:cTn id="42" dur="500"/>
                                        <p:tgtEl>
                                          <p:spTgt spid="10446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4461"/>
                                        </p:tgtEl>
                                        <p:attrNameLst>
                                          <p:attrName>style.visibility</p:attrName>
                                        </p:attrNameLst>
                                      </p:cBhvr>
                                      <p:to>
                                        <p:strVal val="visible"/>
                                      </p:to>
                                    </p:set>
                                    <p:animEffect transition="in" filter="wipe(left)">
                                      <p:cBhvr>
                                        <p:cTn id="47" dur="500"/>
                                        <p:tgtEl>
                                          <p:spTgt spid="10446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nodeType="clickEffect">
                                  <p:stCondLst>
                                    <p:cond delay="0"/>
                                  </p:stCondLst>
                                  <p:childTnLst>
                                    <p:set>
                                      <p:cBhvr>
                                        <p:cTn id="51" dur="1" fill="hold">
                                          <p:stCondLst>
                                            <p:cond delay="0"/>
                                          </p:stCondLst>
                                        </p:cTn>
                                        <p:tgtEl>
                                          <p:spTgt spid="104465"/>
                                        </p:tgtEl>
                                        <p:attrNameLst>
                                          <p:attrName>style.visibility</p:attrName>
                                        </p:attrNameLst>
                                      </p:cBhvr>
                                      <p:to>
                                        <p:strVal val="visible"/>
                                      </p:to>
                                    </p:set>
                                    <p:anim calcmode="lin" valueType="num">
                                      <p:cBhvr additive="base">
                                        <p:cTn id="52" dur="500" fill="hold"/>
                                        <p:tgtEl>
                                          <p:spTgt spid="104465"/>
                                        </p:tgtEl>
                                        <p:attrNameLst>
                                          <p:attrName>ppt_x</p:attrName>
                                        </p:attrNameLst>
                                      </p:cBhvr>
                                      <p:tavLst>
                                        <p:tav tm="0">
                                          <p:val>
                                            <p:strVal val="#ppt_x"/>
                                          </p:val>
                                        </p:tav>
                                        <p:tav tm="100000">
                                          <p:val>
                                            <p:strVal val="#ppt_x"/>
                                          </p:val>
                                        </p:tav>
                                      </p:tavLst>
                                    </p:anim>
                                    <p:anim calcmode="lin" valueType="num">
                                      <p:cBhvr additive="base">
                                        <p:cTn id="53" dur="500" fill="hold"/>
                                        <p:tgtEl>
                                          <p:spTgt spid="1044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4" grpId="0"/>
      <p:bldP spid="104456" grpId="0"/>
      <p:bldP spid="104457" grpId="0"/>
      <p:bldP spid="104458" grpId="0"/>
      <p:bldP spid="104459" grpId="0"/>
      <p:bldP spid="104460" grpId="0"/>
      <p:bldP spid="10446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C38A25E-863A-47E0-ABDE-42DE60586B97}" type="slidenum">
              <a:rPr kumimoji="0" lang="zh-CN" altLang="en-US" sz="3300" smtClean="0"/>
              <a:pPr eaLnBrk="1" hangingPunct="1"/>
              <a:t>55</a:t>
            </a:fld>
            <a:endParaRPr kumimoji="0" lang="en-US" altLang="zh-CN" sz="3300" smtClean="0"/>
          </a:p>
        </p:txBody>
      </p:sp>
      <p:sp>
        <p:nvSpPr>
          <p:cNvPr id="105478" name="Text Box 6"/>
          <p:cNvSpPr txBox="1">
            <a:spLocks noChangeArrowheads="1"/>
          </p:cNvSpPr>
          <p:nvPr/>
        </p:nvSpPr>
        <p:spPr bwMode="auto">
          <a:xfrm>
            <a:off x="738917" y="496495"/>
            <a:ext cx="853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a:t>
            </a:r>
            <a:r>
              <a:rPr lang="en-US" altLang="zh-CN" sz="2800" b="1" dirty="0"/>
              <a:t>2</a:t>
            </a:r>
            <a:r>
              <a:rPr lang="zh-CN" altLang="en-US" sz="2800" b="1" dirty="0"/>
              <a:t>）  代号的标注方法</a:t>
            </a:r>
          </a:p>
        </p:txBody>
      </p:sp>
      <p:sp>
        <p:nvSpPr>
          <p:cNvPr id="105479" name="Text Box 7"/>
          <p:cNvSpPr txBox="1">
            <a:spLocks noChangeArrowheads="1"/>
          </p:cNvSpPr>
          <p:nvPr/>
        </p:nvSpPr>
        <p:spPr bwMode="auto">
          <a:xfrm>
            <a:off x="983392" y="1079108"/>
            <a:ext cx="13993812"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①  标注在轮廓线或其延长线上和用箭头或带黑点</a:t>
            </a:r>
            <a:r>
              <a:rPr lang="en-US" altLang="zh-CN" sz="2800" b="1"/>
              <a:t>(</a:t>
            </a:r>
            <a:r>
              <a:rPr lang="zh-CN" altLang="en-US" sz="2800" b="1"/>
              <a:t>位于可见表面上</a:t>
            </a:r>
            <a:r>
              <a:rPr lang="en-US" altLang="zh-CN" sz="2800" b="1"/>
              <a:t>)</a:t>
            </a:r>
            <a:r>
              <a:rPr lang="zh-CN" altLang="en-US" sz="2800" b="1"/>
              <a:t>的指引线上，</a:t>
            </a:r>
          </a:p>
          <a:p>
            <a:pPr eaLnBrk="1" hangingPunct="1">
              <a:lnSpc>
                <a:spcPct val="120000"/>
              </a:lnSpc>
            </a:pPr>
            <a:r>
              <a:rPr lang="zh-CN" altLang="en-US" b="1"/>
              <a:t>       如图</a:t>
            </a:r>
            <a:r>
              <a:rPr lang="en-US" altLang="zh-CN" b="1"/>
              <a:t>24</a:t>
            </a:r>
            <a:r>
              <a:rPr lang="en-US" altLang="zh-CN" sz="3200"/>
              <a:t> ~</a:t>
            </a:r>
            <a:r>
              <a:rPr lang="en-US" altLang="zh-CN" b="1"/>
              <a:t> </a:t>
            </a:r>
            <a:r>
              <a:rPr lang="zh-CN" altLang="en-US" b="1"/>
              <a:t>图</a:t>
            </a:r>
            <a:r>
              <a:rPr lang="en-US" altLang="zh-CN" b="1"/>
              <a:t>27 </a:t>
            </a:r>
            <a:r>
              <a:rPr lang="zh-CN" altLang="en-US" b="1"/>
              <a:t>所示</a:t>
            </a:r>
            <a:r>
              <a:rPr lang="zh-CN" altLang="en-US"/>
              <a:t> 。</a:t>
            </a:r>
            <a:endParaRPr lang="en-US" altLang="zh-CN"/>
          </a:p>
        </p:txBody>
      </p:sp>
      <p:grpSp>
        <p:nvGrpSpPr>
          <p:cNvPr id="105487" name="Group 15"/>
          <p:cNvGrpSpPr>
            <a:grpSpLocks/>
          </p:cNvGrpSpPr>
          <p:nvPr/>
        </p:nvGrpSpPr>
        <p:grpSpPr bwMode="auto">
          <a:xfrm>
            <a:off x="951642" y="2268538"/>
            <a:ext cx="6478587" cy="4173537"/>
            <a:chOff x="499" y="1429"/>
            <a:chExt cx="4081" cy="2629"/>
          </a:xfrm>
        </p:grpSpPr>
        <p:pic>
          <p:nvPicPr>
            <p:cNvPr id="57360"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 y="1429"/>
              <a:ext cx="4081" cy="2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61" name="Text Box 11"/>
            <p:cNvSpPr txBox="1">
              <a:spLocks noChangeArrowheads="1"/>
            </p:cNvSpPr>
            <p:nvPr/>
          </p:nvSpPr>
          <p:spPr bwMode="auto">
            <a:xfrm>
              <a:off x="1922" y="3731"/>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24</a:t>
              </a:r>
            </a:p>
          </p:txBody>
        </p:sp>
      </p:grpSp>
      <p:grpSp>
        <p:nvGrpSpPr>
          <p:cNvPr id="105489" name="Group 17"/>
          <p:cNvGrpSpPr>
            <a:grpSpLocks/>
          </p:cNvGrpSpPr>
          <p:nvPr/>
        </p:nvGrpSpPr>
        <p:grpSpPr bwMode="auto">
          <a:xfrm>
            <a:off x="8244617" y="1822450"/>
            <a:ext cx="5027612" cy="4935538"/>
            <a:chOff x="5289" y="3591"/>
            <a:chExt cx="3167" cy="3109"/>
          </a:xfrm>
        </p:grpSpPr>
        <p:pic>
          <p:nvPicPr>
            <p:cNvPr id="57357"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9" y="3591"/>
              <a:ext cx="3167" cy="2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8" name="Text Box 13"/>
            <p:cNvSpPr txBox="1">
              <a:spLocks noChangeArrowheads="1"/>
            </p:cNvSpPr>
            <p:nvPr/>
          </p:nvSpPr>
          <p:spPr bwMode="auto">
            <a:xfrm>
              <a:off x="6348" y="6373"/>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25</a:t>
              </a:r>
            </a:p>
          </p:txBody>
        </p:sp>
        <p:sp>
          <p:nvSpPr>
            <p:cNvPr id="57359" name="Rectangle 16"/>
            <p:cNvSpPr>
              <a:spLocks noChangeArrowheads="1"/>
            </p:cNvSpPr>
            <p:nvPr/>
          </p:nvSpPr>
          <p:spPr bwMode="auto">
            <a:xfrm>
              <a:off x="5578" y="4383"/>
              <a:ext cx="956" cy="324"/>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495" name="Group 23"/>
          <p:cNvGrpSpPr>
            <a:grpSpLocks/>
          </p:cNvGrpSpPr>
          <p:nvPr/>
        </p:nvGrpSpPr>
        <p:grpSpPr bwMode="auto">
          <a:xfrm>
            <a:off x="8251212" y="6640513"/>
            <a:ext cx="4929187" cy="4346575"/>
            <a:chOff x="4917" y="4228"/>
            <a:chExt cx="3105" cy="2738"/>
          </a:xfrm>
        </p:grpSpPr>
        <p:pic>
          <p:nvPicPr>
            <p:cNvPr id="57355"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7" y="4228"/>
              <a:ext cx="3105" cy="2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6" name="Text Box 20"/>
            <p:cNvSpPr txBox="1">
              <a:spLocks noChangeArrowheads="1"/>
            </p:cNvSpPr>
            <p:nvPr/>
          </p:nvSpPr>
          <p:spPr bwMode="auto">
            <a:xfrm>
              <a:off x="5603" y="6639"/>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27</a:t>
              </a:r>
            </a:p>
          </p:txBody>
        </p:sp>
      </p:grpSp>
      <p:grpSp>
        <p:nvGrpSpPr>
          <p:cNvPr id="105494" name="Group 22"/>
          <p:cNvGrpSpPr>
            <a:grpSpLocks/>
          </p:cNvGrpSpPr>
          <p:nvPr/>
        </p:nvGrpSpPr>
        <p:grpSpPr bwMode="auto">
          <a:xfrm>
            <a:off x="1667296" y="6318250"/>
            <a:ext cx="5797550" cy="4598988"/>
            <a:chOff x="488" y="4041"/>
            <a:chExt cx="3652" cy="2897"/>
          </a:xfrm>
        </p:grpSpPr>
        <p:pic>
          <p:nvPicPr>
            <p:cNvPr id="57353"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 y="4041"/>
              <a:ext cx="3652" cy="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4" name="Text Box 21"/>
            <p:cNvSpPr txBox="1">
              <a:spLocks noChangeArrowheads="1"/>
            </p:cNvSpPr>
            <p:nvPr/>
          </p:nvSpPr>
          <p:spPr bwMode="auto">
            <a:xfrm>
              <a:off x="1038" y="6611"/>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26</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5478"/>
                                        </p:tgtEl>
                                        <p:attrNameLst>
                                          <p:attrName>style.visibility</p:attrName>
                                        </p:attrNameLst>
                                      </p:cBhvr>
                                      <p:to>
                                        <p:strVal val="visible"/>
                                      </p:to>
                                    </p:set>
                                    <p:animEffect transition="in" filter="blinds(horizontal)">
                                      <p:cBhvr>
                                        <p:cTn id="7" dur="500"/>
                                        <p:tgtEl>
                                          <p:spTgt spid="1054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5479"/>
                                        </p:tgtEl>
                                        <p:attrNameLst>
                                          <p:attrName>style.visibility</p:attrName>
                                        </p:attrNameLst>
                                      </p:cBhvr>
                                      <p:to>
                                        <p:strVal val="visible"/>
                                      </p:to>
                                    </p:set>
                                    <p:animEffect transition="in" filter="wipe(left)">
                                      <p:cBhvr>
                                        <p:cTn id="12" dur="500"/>
                                        <p:tgtEl>
                                          <p:spTgt spid="1054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05487"/>
                                        </p:tgtEl>
                                        <p:attrNameLst>
                                          <p:attrName>style.visibility</p:attrName>
                                        </p:attrNameLst>
                                      </p:cBhvr>
                                      <p:to>
                                        <p:strVal val="visible"/>
                                      </p:to>
                                    </p:set>
                                    <p:anim calcmode="lin" valueType="num">
                                      <p:cBhvr additive="base">
                                        <p:cTn id="17" dur="500" fill="hold"/>
                                        <p:tgtEl>
                                          <p:spTgt spid="105487"/>
                                        </p:tgtEl>
                                        <p:attrNameLst>
                                          <p:attrName>ppt_x</p:attrName>
                                        </p:attrNameLst>
                                      </p:cBhvr>
                                      <p:tavLst>
                                        <p:tav tm="0">
                                          <p:val>
                                            <p:strVal val="0-#ppt_w/2"/>
                                          </p:val>
                                        </p:tav>
                                        <p:tav tm="100000">
                                          <p:val>
                                            <p:strVal val="#ppt_x"/>
                                          </p:val>
                                        </p:tav>
                                      </p:tavLst>
                                    </p:anim>
                                    <p:anim calcmode="lin" valueType="num">
                                      <p:cBhvr additive="base">
                                        <p:cTn id="18" dur="500" fill="hold"/>
                                        <p:tgtEl>
                                          <p:spTgt spid="10548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105489"/>
                                        </p:tgtEl>
                                        <p:attrNameLst>
                                          <p:attrName>style.visibility</p:attrName>
                                        </p:attrNameLst>
                                      </p:cBhvr>
                                      <p:to>
                                        <p:strVal val="visible"/>
                                      </p:to>
                                    </p:set>
                                    <p:anim calcmode="lin" valueType="num">
                                      <p:cBhvr additive="base">
                                        <p:cTn id="23" dur="500" fill="hold"/>
                                        <p:tgtEl>
                                          <p:spTgt spid="105489"/>
                                        </p:tgtEl>
                                        <p:attrNameLst>
                                          <p:attrName>ppt_x</p:attrName>
                                        </p:attrNameLst>
                                      </p:cBhvr>
                                      <p:tavLst>
                                        <p:tav tm="0">
                                          <p:val>
                                            <p:strVal val="1+#ppt_w/2"/>
                                          </p:val>
                                        </p:tav>
                                        <p:tav tm="100000">
                                          <p:val>
                                            <p:strVal val="#ppt_x"/>
                                          </p:val>
                                        </p:tav>
                                      </p:tavLst>
                                    </p:anim>
                                    <p:anim calcmode="lin" valueType="num">
                                      <p:cBhvr additive="base">
                                        <p:cTn id="24" dur="500" fill="hold"/>
                                        <p:tgtEl>
                                          <p:spTgt spid="105489"/>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05494"/>
                                        </p:tgtEl>
                                        <p:attrNameLst>
                                          <p:attrName>style.visibility</p:attrName>
                                        </p:attrNameLst>
                                      </p:cBhvr>
                                      <p:to>
                                        <p:strVal val="visible"/>
                                      </p:to>
                                    </p:set>
                                    <p:anim calcmode="lin" valueType="num">
                                      <p:cBhvr additive="base">
                                        <p:cTn id="29" dur="500" fill="hold"/>
                                        <p:tgtEl>
                                          <p:spTgt spid="105494"/>
                                        </p:tgtEl>
                                        <p:attrNameLst>
                                          <p:attrName>ppt_x</p:attrName>
                                        </p:attrNameLst>
                                      </p:cBhvr>
                                      <p:tavLst>
                                        <p:tav tm="0">
                                          <p:val>
                                            <p:strVal val="#ppt_x"/>
                                          </p:val>
                                        </p:tav>
                                        <p:tav tm="100000">
                                          <p:val>
                                            <p:strVal val="#ppt_x"/>
                                          </p:val>
                                        </p:tav>
                                      </p:tavLst>
                                    </p:anim>
                                    <p:anim calcmode="lin" valueType="num">
                                      <p:cBhvr additive="base">
                                        <p:cTn id="30" dur="500" fill="hold"/>
                                        <p:tgtEl>
                                          <p:spTgt spid="10549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05495"/>
                                        </p:tgtEl>
                                        <p:attrNameLst>
                                          <p:attrName>style.visibility</p:attrName>
                                        </p:attrNameLst>
                                      </p:cBhvr>
                                      <p:to>
                                        <p:strVal val="visible"/>
                                      </p:to>
                                    </p:set>
                                    <p:anim calcmode="lin" valueType="num">
                                      <p:cBhvr additive="base">
                                        <p:cTn id="35" dur="500" fill="hold"/>
                                        <p:tgtEl>
                                          <p:spTgt spid="105495"/>
                                        </p:tgtEl>
                                        <p:attrNameLst>
                                          <p:attrName>ppt_x</p:attrName>
                                        </p:attrNameLst>
                                      </p:cBhvr>
                                      <p:tavLst>
                                        <p:tav tm="0">
                                          <p:val>
                                            <p:strVal val="#ppt_x"/>
                                          </p:val>
                                        </p:tav>
                                        <p:tav tm="100000">
                                          <p:val>
                                            <p:strVal val="#ppt_x"/>
                                          </p:val>
                                        </p:tav>
                                      </p:tavLst>
                                    </p:anim>
                                    <p:anim calcmode="lin" valueType="num">
                                      <p:cBhvr additive="base">
                                        <p:cTn id="36" dur="500" fill="hold"/>
                                        <p:tgtEl>
                                          <p:spTgt spid="1054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p:bldP spid="10547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4"/>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47A2DF4-9531-4D81-BD2C-69ABCD322C60}" type="slidenum">
              <a:rPr kumimoji="0" lang="zh-CN" altLang="en-US" sz="3300" smtClean="0"/>
              <a:pPr eaLnBrk="1" hangingPunct="1"/>
              <a:t>56</a:t>
            </a:fld>
            <a:endParaRPr kumimoji="0" lang="en-US" altLang="zh-CN" sz="3300" smtClean="0"/>
          </a:p>
        </p:txBody>
      </p:sp>
      <p:sp>
        <p:nvSpPr>
          <p:cNvPr id="106502" name="Text Box 6"/>
          <p:cNvSpPr txBox="1">
            <a:spLocks noChangeArrowheads="1"/>
          </p:cNvSpPr>
          <p:nvPr/>
        </p:nvSpPr>
        <p:spPr bwMode="auto">
          <a:xfrm>
            <a:off x="942850" y="603560"/>
            <a:ext cx="12846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②  在不引起误解的前提下，可标注在特征尺寸线上，如图</a:t>
            </a:r>
            <a:r>
              <a:rPr lang="en-US" altLang="zh-CN" sz="2800" b="1" dirty="0"/>
              <a:t>28</a:t>
            </a:r>
            <a:r>
              <a:rPr lang="zh-CN" altLang="en-US" sz="2800" b="1" dirty="0"/>
              <a:t>、</a:t>
            </a:r>
            <a:r>
              <a:rPr lang="en-US" altLang="zh-CN" sz="2800" b="1" dirty="0"/>
              <a:t>29 </a:t>
            </a:r>
            <a:r>
              <a:rPr lang="zh-CN" altLang="en-US" sz="2800" b="1" dirty="0"/>
              <a:t>所示。</a:t>
            </a:r>
          </a:p>
        </p:txBody>
      </p:sp>
      <p:sp>
        <p:nvSpPr>
          <p:cNvPr id="106505" name="Text Box 9"/>
          <p:cNvSpPr txBox="1">
            <a:spLocks noChangeArrowheads="1"/>
          </p:cNvSpPr>
          <p:nvPr/>
        </p:nvSpPr>
        <p:spPr bwMode="auto">
          <a:xfrm>
            <a:off x="1075833" y="4812199"/>
            <a:ext cx="100599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③  可标注在 几何公差框格的上方，如图</a:t>
            </a:r>
            <a:r>
              <a:rPr lang="en-US" altLang="zh-CN" sz="2800" b="1" dirty="0"/>
              <a:t>30</a:t>
            </a:r>
            <a:r>
              <a:rPr lang="zh-CN" altLang="en-US" sz="2800" b="1" dirty="0"/>
              <a:t>所示。</a:t>
            </a:r>
          </a:p>
        </p:txBody>
      </p:sp>
      <p:grpSp>
        <p:nvGrpSpPr>
          <p:cNvPr id="106508" name="Group 12"/>
          <p:cNvGrpSpPr>
            <a:grpSpLocks/>
          </p:cNvGrpSpPr>
          <p:nvPr/>
        </p:nvGrpSpPr>
        <p:grpSpPr bwMode="auto">
          <a:xfrm>
            <a:off x="1039813" y="6230938"/>
            <a:ext cx="4349750" cy="4038600"/>
            <a:chOff x="6176" y="3100"/>
            <a:chExt cx="2740" cy="2544"/>
          </a:xfrm>
        </p:grpSpPr>
        <p:pic>
          <p:nvPicPr>
            <p:cNvPr id="5841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6" y="3100"/>
              <a:ext cx="2740" cy="2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417" name="Text Box 11"/>
            <p:cNvSpPr txBox="1">
              <a:spLocks noChangeArrowheads="1"/>
            </p:cNvSpPr>
            <p:nvPr/>
          </p:nvSpPr>
          <p:spPr bwMode="auto">
            <a:xfrm>
              <a:off x="6784" y="5317"/>
              <a:ext cx="157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30</a:t>
              </a:r>
            </a:p>
          </p:txBody>
        </p:sp>
      </p:grpSp>
      <p:grpSp>
        <p:nvGrpSpPr>
          <p:cNvPr id="106574" name="Group 78"/>
          <p:cNvGrpSpPr>
            <a:grpSpLocks/>
          </p:cNvGrpSpPr>
          <p:nvPr/>
        </p:nvGrpSpPr>
        <p:grpSpPr bwMode="auto">
          <a:xfrm>
            <a:off x="8991600" y="1505260"/>
            <a:ext cx="3613150" cy="3275013"/>
            <a:chOff x="5916" y="1054"/>
            <a:chExt cx="2276" cy="2063"/>
          </a:xfrm>
        </p:grpSpPr>
        <p:sp>
          <p:nvSpPr>
            <p:cNvPr id="58404" name="Text Box 5"/>
            <p:cNvSpPr txBox="1">
              <a:spLocks noChangeArrowheads="1"/>
            </p:cNvSpPr>
            <p:nvPr/>
          </p:nvSpPr>
          <p:spPr bwMode="auto">
            <a:xfrm>
              <a:off x="6407" y="2790"/>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29</a:t>
              </a:r>
            </a:p>
          </p:txBody>
        </p:sp>
        <p:sp>
          <p:nvSpPr>
            <p:cNvPr id="58405" name="Rectangle 14"/>
            <p:cNvSpPr>
              <a:spLocks noChangeArrowheads="1"/>
            </p:cNvSpPr>
            <p:nvPr/>
          </p:nvSpPr>
          <p:spPr bwMode="auto">
            <a:xfrm>
              <a:off x="5973" y="1054"/>
              <a:ext cx="2191" cy="1166"/>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406" name="Line 15"/>
            <p:cNvSpPr>
              <a:spLocks noChangeShapeType="1"/>
            </p:cNvSpPr>
            <p:nvPr/>
          </p:nvSpPr>
          <p:spPr bwMode="auto">
            <a:xfrm>
              <a:off x="5916" y="2248"/>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7" name="Line 16"/>
            <p:cNvSpPr>
              <a:spLocks noChangeShapeType="1"/>
            </p:cNvSpPr>
            <p:nvPr/>
          </p:nvSpPr>
          <p:spPr bwMode="auto">
            <a:xfrm>
              <a:off x="5973" y="2164"/>
              <a:ext cx="0" cy="6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8" name="Line 17"/>
            <p:cNvSpPr>
              <a:spLocks noChangeShapeType="1"/>
            </p:cNvSpPr>
            <p:nvPr/>
          </p:nvSpPr>
          <p:spPr bwMode="auto">
            <a:xfrm>
              <a:off x="8176" y="2207"/>
              <a:ext cx="0" cy="66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9" name="Line 18"/>
            <p:cNvSpPr>
              <a:spLocks noChangeShapeType="1"/>
            </p:cNvSpPr>
            <p:nvPr/>
          </p:nvSpPr>
          <p:spPr bwMode="auto">
            <a:xfrm flipV="1">
              <a:off x="5959" y="2696"/>
              <a:ext cx="2233" cy="29"/>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8410" name="Group 42"/>
            <p:cNvGrpSpPr>
              <a:grpSpLocks/>
            </p:cNvGrpSpPr>
            <p:nvPr/>
          </p:nvGrpSpPr>
          <p:grpSpPr bwMode="auto">
            <a:xfrm>
              <a:off x="7053" y="2345"/>
              <a:ext cx="1115" cy="350"/>
              <a:chOff x="7319" y="2345"/>
              <a:chExt cx="1115" cy="350"/>
            </a:xfrm>
          </p:grpSpPr>
          <p:sp>
            <p:nvSpPr>
              <p:cNvPr id="58412" name="AutoShape 37"/>
              <p:cNvSpPr>
                <a:spLocks noChangeArrowheads="1"/>
              </p:cNvSpPr>
              <p:nvPr/>
            </p:nvSpPr>
            <p:spPr bwMode="auto">
              <a:xfrm flipV="1">
                <a:off x="7319" y="2510"/>
                <a:ext cx="214" cy="185"/>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413" name="Line 38"/>
              <p:cNvSpPr>
                <a:spLocks noChangeShapeType="1"/>
              </p:cNvSpPr>
              <p:nvPr/>
            </p:nvSpPr>
            <p:spPr bwMode="auto">
              <a:xfrm flipV="1">
                <a:off x="7520" y="2345"/>
                <a:ext cx="129" cy="1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14" name="Line 39"/>
              <p:cNvSpPr>
                <a:spLocks noChangeShapeType="1"/>
              </p:cNvSpPr>
              <p:nvPr/>
            </p:nvSpPr>
            <p:spPr bwMode="auto">
              <a:xfrm>
                <a:off x="7644" y="2350"/>
                <a:ext cx="55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15" name="Text Box 40"/>
              <p:cNvSpPr txBox="1">
                <a:spLocks noChangeArrowheads="1"/>
              </p:cNvSpPr>
              <p:nvPr/>
            </p:nvSpPr>
            <p:spPr bwMode="auto">
              <a:xfrm>
                <a:off x="7576" y="2353"/>
                <a:ext cx="8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Ra  </a:t>
                </a:r>
                <a:r>
                  <a:rPr lang="en-US" altLang="zh-CN" b="1"/>
                  <a:t>6.3</a:t>
                </a:r>
              </a:p>
            </p:txBody>
          </p:sp>
        </p:grpSp>
        <p:sp>
          <p:nvSpPr>
            <p:cNvPr id="58411" name="Text Box 45"/>
            <p:cNvSpPr txBox="1">
              <a:spLocks noChangeArrowheads="1"/>
            </p:cNvSpPr>
            <p:nvPr/>
          </p:nvSpPr>
          <p:spPr bwMode="auto">
            <a:xfrm>
              <a:off x="6041" y="2384"/>
              <a:ext cx="9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latin typeface="Swis721 BT" pitchFamily="34" charset="0"/>
                </a:rPr>
                <a:t>Φ</a:t>
              </a:r>
              <a:r>
                <a:rPr lang="en-US" altLang="zh-CN" b="1"/>
                <a:t>50h7</a:t>
              </a:r>
            </a:p>
          </p:txBody>
        </p:sp>
      </p:grpSp>
      <p:grpSp>
        <p:nvGrpSpPr>
          <p:cNvPr id="106573" name="Group 77"/>
          <p:cNvGrpSpPr>
            <a:grpSpLocks/>
          </p:cNvGrpSpPr>
          <p:nvPr/>
        </p:nvGrpSpPr>
        <p:grpSpPr bwMode="auto">
          <a:xfrm>
            <a:off x="1854075" y="1594160"/>
            <a:ext cx="5508625" cy="3275013"/>
            <a:chOff x="843" y="1068"/>
            <a:chExt cx="3470" cy="2063"/>
          </a:xfrm>
        </p:grpSpPr>
        <p:grpSp>
          <p:nvGrpSpPr>
            <p:cNvPr id="58383" name="Group 66"/>
            <p:cNvGrpSpPr>
              <a:grpSpLocks/>
            </p:cNvGrpSpPr>
            <p:nvPr/>
          </p:nvGrpSpPr>
          <p:grpSpPr bwMode="auto">
            <a:xfrm>
              <a:off x="843" y="1068"/>
              <a:ext cx="3470" cy="1559"/>
              <a:chOff x="983" y="1068"/>
              <a:chExt cx="3470" cy="1559"/>
            </a:xfrm>
          </p:grpSpPr>
          <p:sp>
            <p:nvSpPr>
              <p:cNvPr id="58392" name="Line 49"/>
              <p:cNvSpPr>
                <a:spLocks noChangeShapeType="1"/>
              </p:cNvSpPr>
              <p:nvPr/>
            </p:nvSpPr>
            <p:spPr bwMode="auto">
              <a:xfrm>
                <a:off x="1560" y="1068"/>
                <a:ext cx="0" cy="1559"/>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3" name="Line 50"/>
              <p:cNvSpPr>
                <a:spLocks noChangeShapeType="1"/>
              </p:cNvSpPr>
              <p:nvPr/>
            </p:nvSpPr>
            <p:spPr bwMode="auto">
              <a:xfrm>
                <a:off x="3793" y="1097"/>
                <a:ext cx="0" cy="147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4" name="Line 53"/>
              <p:cNvSpPr>
                <a:spLocks noChangeShapeType="1"/>
              </p:cNvSpPr>
              <p:nvPr/>
            </p:nvSpPr>
            <p:spPr bwMode="auto">
              <a:xfrm>
                <a:off x="983" y="1096"/>
                <a:ext cx="341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5" name="Line 54"/>
              <p:cNvSpPr>
                <a:spLocks noChangeShapeType="1"/>
              </p:cNvSpPr>
              <p:nvPr/>
            </p:nvSpPr>
            <p:spPr bwMode="auto">
              <a:xfrm>
                <a:off x="1039" y="2599"/>
                <a:ext cx="341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6" name="Line 55"/>
              <p:cNvSpPr>
                <a:spLocks noChangeShapeType="1"/>
              </p:cNvSpPr>
              <p:nvPr/>
            </p:nvSpPr>
            <p:spPr bwMode="auto">
              <a:xfrm>
                <a:off x="1012" y="1068"/>
                <a:ext cx="0" cy="1559"/>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7" name="Line 56"/>
              <p:cNvSpPr>
                <a:spLocks noChangeShapeType="1"/>
              </p:cNvSpPr>
              <p:nvPr/>
            </p:nvSpPr>
            <p:spPr bwMode="auto">
              <a:xfrm>
                <a:off x="4397" y="1068"/>
                <a:ext cx="0" cy="1559"/>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8" name="Line 58"/>
              <p:cNvSpPr>
                <a:spLocks noChangeShapeType="1"/>
              </p:cNvSpPr>
              <p:nvPr/>
            </p:nvSpPr>
            <p:spPr bwMode="auto">
              <a:xfrm flipH="1">
                <a:off x="997" y="1124"/>
                <a:ext cx="534" cy="42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9" name="Line 59"/>
              <p:cNvSpPr>
                <a:spLocks noChangeShapeType="1"/>
              </p:cNvSpPr>
              <p:nvPr/>
            </p:nvSpPr>
            <p:spPr bwMode="auto">
              <a:xfrm flipH="1">
                <a:off x="1039" y="1615"/>
                <a:ext cx="534" cy="42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0" name="Line 60"/>
              <p:cNvSpPr>
                <a:spLocks noChangeShapeType="1"/>
              </p:cNvSpPr>
              <p:nvPr/>
            </p:nvSpPr>
            <p:spPr bwMode="auto">
              <a:xfrm flipH="1">
                <a:off x="1039" y="2078"/>
                <a:ext cx="534" cy="42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1" name="Line 61"/>
              <p:cNvSpPr>
                <a:spLocks noChangeShapeType="1"/>
              </p:cNvSpPr>
              <p:nvPr/>
            </p:nvSpPr>
            <p:spPr bwMode="auto">
              <a:xfrm flipH="1">
                <a:off x="3821" y="1124"/>
                <a:ext cx="534" cy="42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2" name="Line 62"/>
              <p:cNvSpPr>
                <a:spLocks noChangeShapeType="1"/>
              </p:cNvSpPr>
              <p:nvPr/>
            </p:nvSpPr>
            <p:spPr bwMode="auto">
              <a:xfrm flipH="1">
                <a:off x="3835" y="1672"/>
                <a:ext cx="534" cy="42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403" name="Line 63"/>
              <p:cNvSpPr>
                <a:spLocks noChangeShapeType="1"/>
              </p:cNvSpPr>
              <p:nvPr/>
            </p:nvSpPr>
            <p:spPr bwMode="auto">
              <a:xfrm flipH="1">
                <a:off x="3877" y="2135"/>
                <a:ext cx="534" cy="42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8384" name="Line 67"/>
            <p:cNvSpPr>
              <a:spLocks noChangeShapeType="1"/>
            </p:cNvSpPr>
            <p:nvPr/>
          </p:nvSpPr>
          <p:spPr bwMode="auto">
            <a:xfrm>
              <a:off x="1448" y="2121"/>
              <a:ext cx="2205"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85" name="Text Box 68"/>
            <p:cNvSpPr txBox="1">
              <a:spLocks noChangeArrowheads="1"/>
            </p:cNvSpPr>
            <p:nvPr/>
          </p:nvSpPr>
          <p:spPr bwMode="auto">
            <a:xfrm>
              <a:off x="1546" y="1752"/>
              <a:ext cx="9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latin typeface="Swis721 BT" pitchFamily="34" charset="0"/>
                </a:rPr>
                <a:t>Φ</a:t>
              </a:r>
              <a:r>
                <a:rPr lang="en-US" altLang="zh-CN" b="1" i="1"/>
                <a:t> </a:t>
              </a:r>
              <a:r>
                <a:rPr lang="en-US" altLang="zh-CN" b="1"/>
                <a:t>50H8</a:t>
              </a:r>
            </a:p>
          </p:txBody>
        </p:sp>
        <p:grpSp>
          <p:nvGrpSpPr>
            <p:cNvPr id="58386" name="Group 69"/>
            <p:cNvGrpSpPr>
              <a:grpSpLocks/>
            </p:cNvGrpSpPr>
            <p:nvPr/>
          </p:nvGrpSpPr>
          <p:grpSpPr bwMode="auto">
            <a:xfrm>
              <a:off x="2389" y="1741"/>
              <a:ext cx="1115" cy="350"/>
              <a:chOff x="3063" y="5380"/>
              <a:chExt cx="1115" cy="350"/>
            </a:xfrm>
          </p:grpSpPr>
          <p:sp>
            <p:nvSpPr>
              <p:cNvPr id="58388" name="AutoShape 70"/>
              <p:cNvSpPr>
                <a:spLocks noChangeArrowheads="1"/>
              </p:cNvSpPr>
              <p:nvPr/>
            </p:nvSpPr>
            <p:spPr bwMode="auto">
              <a:xfrm flipV="1">
                <a:off x="3063" y="5545"/>
                <a:ext cx="214" cy="185"/>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89" name="Line 71"/>
              <p:cNvSpPr>
                <a:spLocks noChangeShapeType="1"/>
              </p:cNvSpPr>
              <p:nvPr/>
            </p:nvSpPr>
            <p:spPr bwMode="auto">
              <a:xfrm flipV="1">
                <a:off x="3264" y="5380"/>
                <a:ext cx="129" cy="1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0" name="Line 72"/>
              <p:cNvSpPr>
                <a:spLocks noChangeShapeType="1"/>
              </p:cNvSpPr>
              <p:nvPr/>
            </p:nvSpPr>
            <p:spPr bwMode="auto">
              <a:xfrm>
                <a:off x="3388" y="5385"/>
                <a:ext cx="55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8391" name="Text Box 73"/>
              <p:cNvSpPr txBox="1">
                <a:spLocks noChangeArrowheads="1"/>
              </p:cNvSpPr>
              <p:nvPr/>
            </p:nvSpPr>
            <p:spPr bwMode="auto">
              <a:xfrm>
                <a:off x="3320" y="5388"/>
                <a:ext cx="8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Ra </a:t>
                </a:r>
                <a:r>
                  <a:rPr lang="en-US" altLang="zh-CN" b="1"/>
                  <a:t>12.5</a:t>
                </a:r>
              </a:p>
            </p:txBody>
          </p:sp>
        </p:grpSp>
        <p:sp>
          <p:nvSpPr>
            <p:cNvPr id="58387" name="Text Box 74"/>
            <p:cNvSpPr txBox="1">
              <a:spLocks noChangeArrowheads="1"/>
            </p:cNvSpPr>
            <p:nvPr/>
          </p:nvSpPr>
          <p:spPr bwMode="auto">
            <a:xfrm>
              <a:off x="1996" y="2804"/>
              <a:ext cx="107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28</a:t>
              </a:r>
            </a:p>
          </p:txBody>
        </p:sp>
      </p:grpSp>
      <p:sp>
        <p:nvSpPr>
          <p:cNvPr id="106575" name="Text Box 79"/>
          <p:cNvSpPr txBox="1">
            <a:spLocks noChangeArrowheads="1"/>
          </p:cNvSpPr>
          <p:nvPr/>
        </p:nvSpPr>
        <p:spPr bwMode="auto">
          <a:xfrm>
            <a:off x="1075833" y="5480537"/>
            <a:ext cx="13406438"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④ 标注在 几何公差框格上面注出了特征尺寸的上方</a:t>
            </a:r>
            <a:r>
              <a:rPr lang="en-US" altLang="zh-CN" sz="2800" b="1"/>
              <a:t>, </a:t>
            </a:r>
            <a:r>
              <a:rPr lang="zh-CN" altLang="en-US" sz="2800" b="1"/>
              <a:t>如图</a:t>
            </a:r>
            <a:r>
              <a:rPr lang="en-US" altLang="zh-CN" sz="2800" b="1"/>
              <a:t>31</a:t>
            </a:r>
            <a:r>
              <a:rPr lang="zh-CN" altLang="en-US" sz="2800" b="1"/>
              <a:t>所示。</a:t>
            </a:r>
          </a:p>
        </p:txBody>
      </p:sp>
      <p:grpSp>
        <p:nvGrpSpPr>
          <p:cNvPr id="106578" name="Group 82"/>
          <p:cNvGrpSpPr>
            <a:grpSpLocks/>
          </p:cNvGrpSpPr>
          <p:nvPr/>
        </p:nvGrpSpPr>
        <p:grpSpPr bwMode="auto">
          <a:xfrm>
            <a:off x="7554913" y="5965825"/>
            <a:ext cx="6508750" cy="4525963"/>
            <a:chOff x="3667" y="4349"/>
            <a:chExt cx="4100" cy="2851"/>
          </a:xfrm>
        </p:grpSpPr>
        <p:pic>
          <p:nvPicPr>
            <p:cNvPr id="58381" name="Picture 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 y="4349"/>
              <a:ext cx="4100" cy="2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82" name="Text Box 81"/>
            <p:cNvSpPr txBox="1">
              <a:spLocks noChangeArrowheads="1"/>
            </p:cNvSpPr>
            <p:nvPr/>
          </p:nvSpPr>
          <p:spPr bwMode="auto">
            <a:xfrm>
              <a:off x="4243" y="6873"/>
              <a:ext cx="136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    图</a:t>
              </a:r>
              <a:r>
                <a:rPr lang="en-US" altLang="zh-CN" sz="2800" b="1"/>
                <a:t>31</a:t>
              </a:r>
            </a:p>
          </p:txBody>
        </p:sp>
      </p:grpSp>
      <p:grpSp>
        <p:nvGrpSpPr>
          <p:cNvPr id="106582" name="Group 86"/>
          <p:cNvGrpSpPr>
            <a:grpSpLocks/>
          </p:cNvGrpSpPr>
          <p:nvPr/>
        </p:nvGrpSpPr>
        <p:grpSpPr bwMode="auto">
          <a:xfrm>
            <a:off x="5868988" y="6688138"/>
            <a:ext cx="4948237" cy="1414462"/>
            <a:chOff x="3697" y="4692"/>
            <a:chExt cx="3117" cy="891"/>
          </a:xfrm>
        </p:grpSpPr>
        <p:sp>
          <p:nvSpPr>
            <p:cNvPr id="58379" name="AutoShape 84"/>
            <p:cNvSpPr>
              <a:spLocks noChangeArrowheads="1"/>
            </p:cNvSpPr>
            <p:nvPr/>
          </p:nvSpPr>
          <p:spPr bwMode="auto">
            <a:xfrm>
              <a:off x="3697" y="4861"/>
              <a:ext cx="1755" cy="722"/>
            </a:xfrm>
            <a:prstGeom prst="wedgeRoundRectCallout">
              <a:avLst>
                <a:gd name="adj1" fmla="val -90454"/>
                <a:gd name="adj2" fmla="val -63991"/>
                <a:gd name="adj3" fmla="val 16667"/>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t>这两种标注的含义是什么？</a:t>
              </a:r>
              <a:endParaRPr lang="en-US" altLang="zh-CN" sz="2800" b="1"/>
            </a:p>
          </p:txBody>
        </p:sp>
        <p:sp>
          <p:nvSpPr>
            <p:cNvPr id="58380" name="Line 85"/>
            <p:cNvSpPr>
              <a:spLocks noChangeShapeType="1"/>
            </p:cNvSpPr>
            <p:nvPr/>
          </p:nvSpPr>
          <p:spPr bwMode="auto">
            <a:xfrm flipV="1">
              <a:off x="5479" y="4692"/>
              <a:ext cx="1335" cy="352"/>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wipe(left)">
                                      <p:cBhvr>
                                        <p:cTn id="7" dur="500"/>
                                        <p:tgtEl>
                                          <p:spTgt spid="1065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6573"/>
                                        </p:tgtEl>
                                        <p:attrNameLst>
                                          <p:attrName>style.visibility</p:attrName>
                                        </p:attrNameLst>
                                      </p:cBhvr>
                                      <p:to>
                                        <p:strVal val="visible"/>
                                      </p:to>
                                    </p:set>
                                    <p:anim calcmode="lin" valueType="num">
                                      <p:cBhvr additive="base">
                                        <p:cTn id="12" dur="500" fill="hold"/>
                                        <p:tgtEl>
                                          <p:spTgt spid="106573"/>
                                        </p:tgtEl>
                                        <p:attrNameLst>
                                          <p:attrName>ppt_x</p:attrName>
                                        </p:attrNameLst>
                                      </p:cBhvr>
                                      <p:tavLst>
                                        <p:tav tm="0">
                                          <p:val>
                                            <p:strVal val="0-#ppt_w/2"/>
                                          </p:val>
                                        </p:tav>
                                        <p:tav tm="100000">
                                          <p:val>
                                            <p:strVal val="#ppt_x"/>
                                          </p:val>
                                        </p:tav>
                                      </p:tavLst>
                                    </p:anim>
                                    <p:anim calcmode="lin" valueType="num">
                                      <p:cBhvr additive="base">
                                        <p:cTn id="13" dur="500" fill="hold"/>
                                        <p:tgtEl>
                                          <p:spTgt spid="10657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06574"/>
                                        </p:tgtEl>
                                        <p:attrNameLst>
                                          <p:attrName>style.visibility</p:attrName>
                                        </p:attrNameLst>
                                      </p:cBhvr>
                                      <p:to>
                                        <p:strVal val="visible"/>
                                      </p:to>
                                    </p:set>
                                    <p:anim calcmode="lin" valueType="num">
                                      <p:cBhvr additive="base">
                                        <p:cTn id="18" dur="500" fill="hold"/>
                                        <p:tgtEl>
                                          <p:spTgt spid="106574"/>
                                        </p:tgtEl>
                                        <p:attrNameLst>
                                          <p:attrName>ppt_x</p:attrName>
                                        </p:attrNameLst>
                                      </p:cBhvr>
                                      <p:tavLst>
                                        <p:tav tm="0">
                                          <p:val>
                                            <p:strVal val="1+#ppt_w/2"/>
                                          </p:val>
                                        </p:tav>
                                        <p:tav tm="100000">
                                          <p:val>
                                            <p:strVal val="#ppt_x"/>
                                          </p:val>
                                        </p:tav>
                                      </p:tavLst>
                                    </p:anim>
                                    <p:anim calcmode="lin" valueType="num">
                                      <p:cBhvr additive="base">
                                        <p:cTn id="19" dur="500" fill="hold"/>
                                        <p:tgtEl>
                                          <p:spTgt spid="106574"/>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6505"/>
                                        </p:tgtEl>
                                        <p:attrNameLst>
                                          <p:attrName>style.visibility</p:attrName>
                                        </p:attrNameLst>
                                      </p:cBhvr>
                                      <p:to>
                                        <p:strVal val="visible"/>
                                      </p:to>
                                    </p:set>
                                    <p:animEffect transition="in" filter="wipe(left)">
                                      <p:cBhvr>
                                        <p:cTn id="24" dur="500"/>
                                        <p:tgtEl>
                                          <p:spTgt spid="10650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nodeType="clickEffect">
                                  <p:stCondLst>
                                    <p:cond delay="0"/>
                                  </p:stCondLst>
                                  <p:childTnLst>
                                    <p:set>
                                      <p:cBhvr>
                                        <p:cTn id="28" dur="1" fill="hold">
                                          <p:stCondLst>
                                            <p:cond delay="0"/>
                                          </p:stCondLst>
                                        </p:cTn>
                                        <p:tgtEl>
                                          <p:spTgt spid="106508"/>
                                        </p:tgtEl>
                                        <p:attrNameLst>
                                          <p:attrName>style.visibility</p:attrName>
                                        </p:attrNameLst>
                                      </p:cBhvr>
                                      <p:to>
                                        <p:strVal val="visible"/>
                                      </p:to>
                                    </p:set>
                                    <p:anim calcmode="lin" valueType="num">
                                      <p:cBhvr additive="base">
                                        <p:cTn id="29" dur="500" fill="hold"/>
                                        <p:tgtEl>
                                          <p:spTgt spid="106508"/>
                                        </p:tgtEl>
                                        <p:attrNameLst>
                                          <p:attrName>ppt_x</p:attrName>
                                        </p:attrNameLst>
                                      </p:cBhvr>
                                      <p:tavLst>
                                        <p:tav tm="0">
                                          <p:val>
                                            <p:strVal val="0-#ppt_w/2"/>
                                          </p:val>
                                        </p:tav>
                                        <p:tav tm="100000">
                                          <p:val>
                                            <p:strVal val="#ppt_x"/>
                                          </p:val>
                                        </p:tav>
                                      </p:tavLst>
                                    </p:anim>
                                    <p:anim calcmode="lin" valueType="num">
                                      <p:cBhvr additive="base">
                                        <p:cTn id="30" dur="500" fill="hold"/>
                                        <p:tgtEl>
                                          <p:spTgt spid="106508"/>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6575"/>
                                        </p:tgtEl>
                                        <p:attrNameLst>
                                          <p:attrName>style.visibility</p:attrName>
                                        </p:attrNameLst>
                                      </p:cBhvr>
                                      <p:to>
                                        <p:strVal val="visible"/>
                                      </p:to>
                                    </p:set>
                                    <p:animEffect transition="in" filter="wipe(left)">
                                      <p:cBhvr>
                                        <p:cTn id="35" dur="500"/>
                                        <p:tgtEl>
                                          <p:spTgt spid="10657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2" fill="hold" nodeType="clickEffect">
                                  <p:stCondLst>
                                    <p:cond delay="0"/>
                                  </p:stCondLst>
                                  <p:childTnLst>
                                    <p:set>
                                      <p:cBhvr>
                                        <p:cTn id="39" dur="1" fill="hold">
                                          <p:stCondLst>
                                            <p:cond delay="0"/>
                                          </p:stCondLst>
                                        </p:cTn>
                                        <p:tgtEl>
                                          <p:spTgt spid="106578"/>
                                        </p:tgtEl>
                                        <p:attrNameLst>
                                          <p:attrName>style.visibility</p:attrName>
                                        </p:attrNameLst>
                                      </p:cBhvr>
                                      <p:to>
                                        <p:strVal val="visible"/>
                                      </p:to>
                                    </p:set>
                                    <p:anim calcmode="lin" valueType="num">
                                      <p:cBhvr additive="base">
                                        <p:cTn id="40" dur="500" fill="hold"/>
                                        <p:tgtEl>
                                          <p:spTgt spid="106578"/>
                                        </p:tgtEl>
                                        <p:attrNameLst>
                                          <p:attrName>ppt_x</p:attrName>
                                        </p:attrNameLst>
                                      </p:cBhvr>
                                      <p:tavLst>
                                        <p:tav tm="0">
                                          <p:val>
                                            <p:strVal val="1+#ppt_w/2"/>
                                          </p:val>
                                        </p:tav>
                                        <p:tav tm="100000">
                                          <p:val>
                                            <p:strVal val="#ppt_x"/>
                                          </p:val>
                                        </p:tav>
                                      </p:tavLst>
                                    </p:anim>
                                    <p:anim calcmode="lin" valueType="num">
                                      <p:cBhvr additive="base">
                                        <p:cTn id="41" dur="500" fill="hold"/>
                                        <p:tgtEl>
                                          <p:spTgt spid="106578"/>
                                        </p:tgtEl>
                                        <p:attrNameLst>
                                          <p:attrName>ppt_y</p:attrName>
                                        </p:attrNameLst>
                                      </p:cBhvr>
                                      <p:tavLst>
                                        <p:tav tm="0">
                                          <p:val>
                                            <p:strVal val="#ppt_y"/>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nodeType="clickEffect">
                                  <p:stCondLst>
                                    <p:cond delay="0"/>
                                  </p:stCondLst>
                                  <p:childTnLst>
                                    <p:set>
                                      <p:cBhvr>
                                        <p:cTn id="45" dur="1" fill="hold">
                                          <p:stCondLst>
                                            <p:cond delay="0"/>
                                          </p:stCondLst>
                                        </p:cTn>
                                        <p:tgtEl>
                                          <p:spTgt spid="106582"/>
                                        </p:tgtEl>
                                        <p:attrNameLst>
                                          <p:attrName>style.visibility</p:attrName>
                                        </p:attrNameLst>
                                      </p:cBhvr>
                                      <p:to>
                                        <p:strVal val="visible"/>
                                      </p:to>
                                    </p:set>
                                    <p:animEffect transition="in" filter="wipe(down)">
                                      <p:cBhvr>
                                        <p:cTn id="46" dur="500"/>
                                        <p:tgtEl>
                                          <p:spTgt spid="106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2" grpId="0"/>
      <p:bldP spid="106505" grpId="0"/>
      <p:bldP spid="10657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BF4D76-B043-4C1D-8DF2-D0D214AD2234}" type="slidenum">
              <a:rPr kumimoji="0" lang="zh-CN" altLang="en-US" sz="3300" smtClean="0"/>
              <a:pPr eaLnBrk="1" hangingPunct="1"/>
              <a:t>57</a:t>
            </a:fld>
            <a:endParaRPr kumimoji="0" lang="en-US" altLang="zh-CN" sz="3300" smtClean="0"/>
          </a:p>
        </p:txBody>
      </p:sp>
      <p:sp>
        <p:nvSpPr>
          <p:cNvPr id="109578" name="Text Box 10"/>
          <p:cNvSpPr txBox="1">
            <a:spLocks noChangeArrowheads="1"/>
          </p:cNvSpPr>
          <p:nvPr/>
        </p:nvSpPr>
        <p:spPr bwMode="auto">
          <a:xfrm>
            <a:off x="935279" y="595592"/>
            <a:ext cx="5419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3.  </a:t>
            </a:r>
            <a:r>
              <a:rPr lang="zh-CN" altLang="en-US" sz="2800" b="1" dirty="0"/>
              <a:t>简化标注</a:t>
            </a:r>
          </a:p>
        </p:txBody>
      </p:sp>
      <p:sp>
        <p:nvSpPr>
          <p:cNvPr id="109579" name="Text Box 11"/>
          <p:cNvSpPr txBox="1">
            <a:spLocks noChangeArrowheads="1"/>
          </p:cNvSpPr>
          <p:nvPr/>
        </p:nvSpPr>
        <p:spPr bwMode="auto">
          <a:xfrm>
            <a:off x="735254" y="1197255"/>
            <a:ext cx="1369536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a:t>（</a:t>
            </a:r>
            <a:r>
              <a:rPr lang="en-US" altLang="zh-CN" sz="2800" b="1"/>
              <a:t>1</a:t>
            </a:r>
            <a:r>
              <a:rPr lang="zh-CN" altLang="en-US" sz="2800" b="1"/>
              <a:t>） 某些表面有相同的表面粗糙度轮廓技术要求时</a:t>
            </a:r>
            <a:r>
              <a:rPr lang="en-US" altLang="zh-CN" sz="2800" b="1"/>
              <a:t>,</a:t>
            </a:r>
            <a:r>
              <a:rPr lang="zh-CN" altLang="en-US" b="1"/>
              <a:t>相同要求的</a:t>
            </a:r>
            <a:r>
              <a:rPr lang="en-US" altLang="zh-CN" sz="2800" b="1"/>
              <a:t> </a:t>
            </a:r>
            <a:r>
              <a:rPr lang="zh-CN" altLang="en-US" sz="2800" b="1"/>
              <a:t>标注在标题栏附近，</a:t>
            </a:r>
          </a:p>
          <a:p>
            <a:pPr eaLnBrk="1" hangingPunct="1">
              <a:lnSpc>
                <a:spcPct val="120000"/>
              </a:lnSpc>
            </a:pPr>
            <a:r>
              <a:rPr lang="zh-CN" altLang="en-US" sz="2800" b="1"/>
              <a:t>            如图</a:t>
            </a:r>
            <a:r>
              <a:rPr lang="en-US" altLang="zh-CN" sz="2800" b="1"/>
              <a:t>32</a:t>
            </a:r>
            <a:r>
              <a:rPr lang="zh-CN" altLang="en-US" sz="2800" b="1"/>
              <a:t>所示。</a:t>
            </a:r>
          </a:p>
        </p:txBody>
      </p:sp>
      <p:grpSp>
        <p:nvGrpSpPr>
          <p:cNvPr id="109582" name="Group 14"/>
          <p:cNvGrpSpPr>
            <a:grpSpLocks/>
          </p:cNvGrpSpPr>
          <p:nvPr/>
        </p:nvGrpSpPr>
        <p:grpSpPr bwMode="auto">
          <a:xfrm>
            <a:off x="7805738" y="3003550"/>
            <a:ext cx="6357937" cy="4271963"/>
            <a:chOff x="4483" y="1366"/>
            <a:chExt cx="4005" cy="2691"/>
          </a:xfrm>
        </p:grpSpPr>
        <p:pic>
          <p:nvPicPr>
            <p:cNvPr id="59417"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83" y="1366"/>
              <a:ext cx="4005" cy="2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418" name="Text Box 13"/>
            <p:cNvSpPr txBox="1">
              <a:spLocks noChangeArrowheads="1"/>
            </p:cNvSpPr>
            <p:nvPr/>
          </p:nvSpPr>
          <p:spPr bwMode="auto">
            <a:xfrm>
              <a:off x="5309" y="3730"/>
              <a:ext cx="132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32</a:t>
              </a:r>
            </a:p>
          </p:txBody>
        </p:sp>
      </p:grpSp>
      <p:sp>
        <p:nvSpPr>
          <p:cNvPr id="109583" name="Oval 15"/>
          <p:cNvSpPr>
            <a:spLocks noChangeArrowheads="1"/>
          </p:cNvSpPr>
          <p:nvPr/>
        </p:nvSpPr>
        <p:spPr bwMode="auto">
          <a:xfrm>
            <a:off x="11283950" y="6084888"/>
            <a:ext cx="3211513" cy="1360487"/>
          </a:xfrm>
          <a:prstGeom prst="ellipse">
            <a:avLst/>
          </a:prstGeom>
          <a:noFill/>
          <a:ln w="5715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84" name="Text Box 16"/>
          <p:cNvSpPr txBox="1">
            <a:spLocks noChangeArrowheads="1"/>
          </p:cNvSpPr>
          <p:nvPr/>
        </p:nvSpPr>
        <p:spPr bwMode="auto">
          <a:xfrm>
            <a:off x="935279" y="2291042"/>
            <a:ext cx="1331595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b="1" dirty="0"/>
              <a:t>(2)  </a:t>
            </a:r>
            <a:r>
              <a:rPr lang="zh-CN" altLang="en-US" sz="2800" b="1" dirty="0"/>
              <a:t>某零件全部表面有相同的表面粗糙度轮廓技术要求的标注，如图 </a:t>
            </a:r>
            <a:r>
              <a:rPr lang="en-US" altLang="zh-CN" sz="2800" b="1" dirty="0"/>
              <a:t>33 </a:t>
            </a:r>
            <a:r>
              <a:rPr lang="zh-CN" altLang="en-US" sz="2800" b="1" dirty="0"/>
              <a:t>所示。</a:t>
            </a:r>
          </a:p>
        </p:txBody>
      </p:sp>
      <p:grpSp>
        <p:nvGrpSpPr>
          <p:cNvPr id="109610" name="Group 42"/>
          <p:cNvGrpSpPr>
            <a:grpSpLocks/>
          </p:cNvGrpSpPr>
          <p:nvPr/>
        </p:nvGrpSpPr>
        <p:grpSpPr bwMode="auto">
          <a:xfrm>
            <a:off x="519113" y="2767013"/>
            <a:ext cx="7205662" cy="4600575"/>
            <a:chOff x="327" y="1763"/>
            <a:chExt cx="4539" cy="2898"/>
          </a:xfrm>
        </p:grpSpPr>
        <p:sp>
          <p:nvSpPr>
            <p:cNvPr id="59405" name="Text Box 18"/>
            <p:cNvSpPr txBox="1">
              <a:spLocks noChangeArrowheads="1"/>
            </p:cNvSpPr>
            <p:nvPr/>
          </p:nvSpPr>
          <p:spPr bwMode="auto">
            <a:xfrm>
              <a:off x="982" y="4334"/>
              <a:ext cx="136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33</a:t>
              </a:r>
            </a:p>
          </p:txBody>
        </p:sp>
        <p:pic>
          <p:nvPicPr>
            <p:cNvPr id="59406"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 y="1763"/>
              <a:ext cx="2586" cy="2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9407" name="Group 32"/>
            <p:cNvGrpSpPr>
              <a:grpSpLocks/>
            </p:cNvGrpSpPr>
            <p:nvPr/>
          </p:nvGrpSpPr>
          <p:grpSpPr bwMode="auto">
            <a:xfrm>
              <a:off x="2711" y="3764"/>
              <a:ext cx="2155" cy="611"/>
              <a:chOff x="2192" y="5029"/>
              <a:chExt cx="2155" cy="611"/>
            </a:xfrm>
          </p:grpSpPr>
          <p:grpSp>
            <p:nvGrpSpPr>
              <p:cNvPr id="59408" name="Group 33"/>
              <p:cNvGrpSpPr>
                <a:grpSpLocks/>
              </p:cNvGrpSpPr>
              <p:nvPr/>
            </p:nvGrpSpPr>
            <p:grpSpPr bwMode="auto">
              <a:xfrm>
                <a:off x="2192" y="5029"/>
                <a:ext cx="408" cy="520"/>
                <a:chOff x="2192" y="5001"/>
                <a:chExt cx="408" cy="520"/>
              </a:xfrm>
            </p:grpSpPr>
            <p:sp>
              <p:nvSpPr>
                <p:cNvPr id="59415" name="Line 34"/>
                <p:cNvSpPr>
                  <a:spLocks noChangeShapeType="1"/>
                </p:cNvSpPr>
                <p:nvPr/>
              </p:nvSpPr>
              <p:spPr bwMode="auto">
                <a:xfrm>
                  <a:off x="2192" y="5201"/>
                  <a:ext cx="96" cy="29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6" name="Line 35"/>
                <p:cNvSpPr>
                  <a:spLocks noChangeShapeType="1"/>
                </p:cNvSpPr>
                <p:nvPr/>
              </p:nvSpPr>
              <p:spPr bwMode="auto">
                <a:xfrm flipV="1">
                  <a:off x="2295" y="5001"/>
                  <a:ext cx="305" cy="52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9409" name="Text Box 36"/>
              <p:cNvSpPr txBox="1">
                <a:spLocks noChangeArrowheads="1"/>
              </p:cNvSpPr>
              <p:nvPr/>
            </p:nvSpPr>
            <p:spPr bwMode="auto">
              <a:xfrm>
                <a:off x="2639" y="5198"/>
                <a:ext cx="481"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a:t>=</a:t>
                </a:r>
              </a:p>
            </p:txBody>
          </p:sp>
          <p:grpSp>
            <p:nvGrpSpPr>
              <p:cNvPr id="59410" name="Group 37"/>
              <p:cNvGrpSpPr>
                <a:grpSpLocks/>
              </p:cNvGrpSpPr>
              <p:nvPr/>
            </p:nvGrpSpPr>
            <p:grpSpPr bwMode="auto">
              <a:xfrm>
                <a:off x="3106" y="5086"/>
                <a:ext cx="1241" cy="462"/>
                <a:chOff x="3063" y="5380"/>
                <a:chExt cx="1115" cy="350"/>
              </a:xfrm>
            </p:grpSpPr>
            <p:sp>
              <p:nvSpPr>
                <p:cNvPr id="59411" name="AutoShape 38"/>
                <p:cNvSpPr>
                  <a:spLocks noChangeArrowheads="1"/>
                </p:cNvSpPr>
                <p:nvPr/>
              </p:nvSpPr>
              <p:spPr bwMode="auto">
                <a:xfrm flipV="1">
                  <a:off x="3063" y="5545"/>
                  <a:ext cx="214" cy="185"/>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2" name="Line 39"/>
                <p:cNvSpPr>
                  <a:spLocks noChangeShapeType="1"/>
                </p:cNvSpPr>
                <p:nvPr/>
              </p:nvSpPr>
              <p:spPr bwMode="auto">
                <a:xfrm flipV="1">
                  <a:off x="3264" y="5380"/>
                  <a:ext cx="129" cy="1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3" name="Line 40"/>
                <p:cNvSpPr>
                  <a:spLocks noChangeShapeType="1"/>
                </p:cNvSpPr>
                <p:nvPr/>
              </p:nvSpPr>
              <p:spPr bwMode="auto">
                <a:xfrm>
                  <a:off x="3388" y="5385"/>
                  <a:ext cx="55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4" name="Text Box 41"/>
                <p:cNvSpPr txBox="1">
                  <a:spLocks noChangeArrowheads="1"/>
                </p:cNvSpPr>
                <p:nvPr/>
              </p:nvSpPr>
              <p:spPr bwMode="auto">
                <a:xfrm>
                  <a:off x="3320" y="5388"/>
                  <a:ext cx="858"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Ra </a:t>
                  </a:r>
                  <a:r>
                    <a:rPr lang="en-US" altLang="zh-CN" b="1"/>
                    <a:t>12.5</a:t>
                  </a:r>
                </a:p>
              </p:txBody>
            </p:sp>
          </p:grpSp>
        </p:grpSp>
      </p:grpSp>
      <p:sp>
        <p:nvSpPr>
          <p:cNvPr id="109611" name="Text Box 43"/>
          <p:cNvSpPr txBox="1">
            <a:spLocks noChangeArrowheads="1"/>
          </p:cNvSpPr>
          <p:nvPr/>
        </p:nvSpPr>
        <p:spPr bwMode="auto">
          <a:xfrm>
            <a:off x="1055044" y="7843351"/>
            <a:ext cx="5452895"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b="1" dirty="0"/>
              <a:t>(3)  </a:t>
            </a:r>
            <a:r>
              <a:rPr lang="zh-CN" altLang="en-US" sz="2800" b="1" dirty="0"/>
              <a:t>对多个表面有相同表面粗糙度轮廓的技术要求或在图纸空间有限时的简化标注，如图</a:t>
            </a:r>
            <a:r>
              <a:rPr lang="en-US" altLang="zh-CN" sz="2800" b="1" dirty="0"/>
              <a:t>34</a:t>
            </a:r>
            <a:r>
              <a:rPr lang="zh-CN" altLang="en-US" sz="2800" b="1" dirty="0"/>
              <a:t>所示。</a:t>
            </a:r>
          </a:p>
        </p:txBody>
      </p:sp>
      <p:grpSp>
        <p:nvGrpSpPr>
          <p:cNvPr id="109615" name="Group 47"/>
          <p:cNvGrpSpPr>
            <a:grpSpLocks/>
          </p:cNvGrpSpPr>
          <p:nvPr/>
        </p:nvGrpSpPr>
        <p:grpSpPr bwMode="auto">
          <a:xfrm>
            <a:off x="6296025" y="7580313"/>
            <a:ext cx="7519988" cy="3165475"/>
            <a:chOff x="3966" y="4896"/>
            <a:chExt cx="4737" cy="1994"/>
          </a:xfrm>
        </p:grpSpPr>
        <p:pic>
          <p:nvPicPr>
            <p:cNvPr id="59403" name="Picture 4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66" y="4896"/>
              <a:ext cx="4737" cy="1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404" name="Text Box 46"/>
            <p:cNvSpPr txBox="1">
              <a:spLocks noChangeArrowheads="1"/>
            </p:cNvSpPr>
            <p:nvPr/>
          </p:nvSpPr>
          <p:spPr bwMode="auto">
            <a:xfrm>
              <a:off x="5377" y="6563"/>
              <a:ext cx="226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  </a:t>
              </a:r>
              <a:r>
                <a:rPr lang="en-US" altLang="zh-CN" sz="2800" b="1"/>
                <a:t>3 4</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8"/>
                                        </p:tgtEl>
                                        <p:attrNameLst>
                                          <p:attrName>style.visibility</p:attrName>
                                        </p:attrNameLst>
                                      </p:cBhvr>
                                      <p:to>
                                        <p:strVal val="visible"/>
                                      </p:to>
                                    </p:set>
                                    <p:animEffect transition="in" filter="wipe(left)">
                                      <p:cBhvr>
                                        <p:cTn id="7" dur="500"/>
                                        <p:tgtEl>
                                          <p:spTgt spid="1095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9579"/>
                                        </p:tgtEl>
                                        <p:attrNameLst>
                                          <p:attrName>style.visibility</p:attrName>
                                        </p:attrNameLst>
                                      </p:cBhvr>
                                      <p:to>
                                        <p:strVal val="visible"/>
                                      </p:to>
                                    </p:set>
                                    <p:animEffect transition="in" filter="wipe(left)">
                                      <p:cBhvr>
                                        <p:cTn id="12" dur="500"/>
                                        <p:tgtEl>
                                          <p:spTgt spid="1095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09582"/>
                                        </p:tgtEl>
                                        <p:attrNameLst>
                                          <p:attrName>style.visibility</p:attrName>
                                        </p:attrNameLst>
                                      </p:cBhvr>
                                      <p:to>
                                        <p:strVal val="visible"/>
                                      </p:to>
                                    </p:set>
                                    <p:anim calcmode="lin" valueType="num">
                                      <p:cBhvr additive="base">
                                        <p:cTn id="17" dur="500" fill="hold"/>
                                        <p:tgtEl>
                                          <p:spTgt spid="109582"/>
                                        </p:tgtEl>
                                        <p:attrNameLst>
                                          <p:attrName>ppt_x</p:attrName>
                                        </p:attrNameLst>
                                      </p:cBhvr>
                                      <p:tavLst>
                                        <p:tav tm="0">
                                          <p:val>
                                            <p:strVal val="1+#ppt_w/2"/>
                                          </p:val>
                                        </p:tav>
                                        <p:tav tm="100000">
                                          <p:val>
                                            <p:strVal val="#ppt_x"/>
                                          </p:val>
                                        </p:tav>
                                      </p:tavLst>
                                    </p:anim>
                                    <p:anim calcmode="lin" valueType="num">
                                      <p:cBhvr additive="base">
                                        <p:cTn id="18" dur="500" fill="hold"/>
                                        <p:tgtEl>
                                          <p:spTgt spid="10958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9583"/>
                                        </p:tgtEl>
                                        <p:attrNameLst>
                                          <p:attrName>style.visibility</p:attrName>
                                        </p:attrNameLst>
                                      </p:cBhvr>
                                      <p:to>
                                        <p:strVal val="visible"/>
                                      </p:to>
                                    </p:set>
                                    <p:animEffect transition="in" filter="blinds(horizontal)">
                                      <p:cBhvr>
                                        <p:cTn id="23" dur="500"/>
                                        <p:tgtEl>
                                          <p:spTgt spid="10958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9584"/>
                                        </p:tgtEl>
                                        <p:attrNameLst>
                                          <p:attrName>style.visibility</p:attrName>
                                        </p:attrNameLst>
                                      </p:cBhvr>
                                      <p:to>
                                        <p:strVal val="visible"/>
                                      </p:to>
                                    </p:set>
                                    <p:animEffect transition="in" filter="wipe(left)">
                                      <p:cBhvr>
                                        <p:cTn id="28" dur="500"/>
                                        <p:tgtEl>
                                          <p:spTgt spid="10958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nodeType="clickEffect">
                                  <p:stCondLst>
                                    <p:cond delay="0"/>
                                  </p:stCondLst>
                                  <p:childTnLst>
                                    <p:set>
                                      <p:cBhvr>
                                        <p:cTn id="32" dur="1" fill="hold">
                                          <p:stCondLst>
                                            <p:cond delay="0"/>
                                          </p:stCondLst>
                                        </p:cTn>
                                        <p:tgtEl>
                                          <p:spTgt spid="109610"/>
                                        </p:tgtEl>
                                        <p:attrNameLst>
                                          <p:attrName>style.visibility</p:attrName>
                                        </p:attrNameLst>
                                      </p:cBhvr>
                                      <p:to>
                                        <p:strVal val="visible"/>
                                      </p:to>
                                    </p:set>
                                    <p:anim calcmode="lin" valueType="num">
                                      <p:cBhvr additive="base">
                                        <p:cTn id="33" dur="500" fill="hold"/>
                                        <p:tgtEl>
                                          <p:spTgt spid="109610"/>
                                        </p:tgtEl>
                                        <p:attrNameLst>
                                          <p:attrName>ppt_x</p:attrName>
                                        </p:attrNameLst>
                                      </p:cBhvr>
                                      <p:tavLst>
                                        <p:tav tm="0">
                                          <p:val>
                                            <p:strVal val="0-#ppt_w/2"/>
                                          </p:val>
                                        </p:tav>
                                        <p:tav tm="100000">
                                          <p:val>
                                            <p:strVal val="#ppt_x"/>
                                          </p:val>
                                        </p:tav>
                                      </p:tavLst>
                                    </p:anim>
                                    <p:anim calcmode="lin" valueType="num">
                                      <p:cBhvr additive="base">
                                        <p:cTn id="34" dur="500" fill="hold"/>
                                        <p:tgtEl>
                                          <p:spTgt spid="109610"/>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9611"/>
                                        </p:tgtEl>
                                        <p:attrNameLst>
                                          <p:attrName>style.visibility</p:attrName>
                                        </p:attrNameLst>
                                      </p:cBhvr>
                                      <p:to>
                                        <p:strVal val="visible"/>
                                      </p:to>
                                    </p:set>
                                    <p:animEffect transition="in" filter="blinds(horizontal)">
                                      <p:cBhvr>
                                        <p:cTn id="39" dur="500"/>
                                        <p:tgtEl>
                                          <p:spTgt spid="10961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09615"/>
                                        </p:tgtEl>
                                        <p:attrNameLst>
                                          <p:attrName>style.visibility</p:attrName>
                                        </p:attrNameLst>
                                      </p:cBhvr>
                                      <p:to>
                                        <p:strVal val="visible"/>
                                      </p:to>
                                    </p:set>
                                    <p:anim calcmode="lin" valueType="num">
                                      <p:cBhvr additive="base">
                                        <p:cTn id="44" dur="500" fill="hold"/>
                                        <p:tgtEl>
                                          <p:spTgt spid="109615"/>
                                        </p:tgtEl>
                                        <p:attrNameLst>
                                          <p:attrName>ppt_x</p:attrName>
                                        </p:attrNameLst>
                                      </p:cBhvr>
                                      <p:tavLst>
                                        <p:tav tm="0">
                                          <p:val>
                                            <p:strVal val="#ppt_x"/>
                                          </p:val>
                                        </p:tav>
                                        <p:tav tm="100000">
                                          <p:val>
                                            <p:strVal val="#ppt_x"/>
                                          </p:val>
                                        </p:tav>
                                      </p:tavLst>
                                    </p:anim>
                                    <p:anim calcmode="lin" valueType="num">
                                      <p:cBhvr additive="base">
                                        <p:cTn id="45" dur="500" fill="hold"/>
                                        <p:tgtEl>
                                          <p:spTgt spid="1096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8" grpId="0"/>
      <p:bldP spid="109579" grpId="0"/>
      <p:bldP spid="109583" grpId="0" animBg="1"/>
      <p:bldP spid="109584" grpId="0"/>
      <p:bldP spid="1096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59C3C1A-061E-4366-BFC8-63BA16AE8002}" type="slidenum">
              <a:rPr kumimoji="0" lang="zh-CN" altLang="en-US" sz="3300" smtClean="0"/>
              <a:pPr eaLnBrk="1" hangingPunct="1"/>
              <a:t>58</a:t>
            </a:fld>
            <a:endParaRPr kumimoji="0" lang="en-US" altLang="zh-CN" sz="3300" smtClean="0"/>
          </a:p>
        </p:txBody>
      </p:sp>
      <p:sp>
        <p:nvSpPr>
          <p:cNvPr id="110612" name="Text Box 20"/>
          <p:cNvSpPr txBox="1">
            <a:spLocks noChangeArrowheads="1"/>
          </p:cNvSpPr>
          <p:nvPr/>
        </p:nvSpPr>
        <p:spPr bwMode="auto">
          <a:xfrm>
            <a:off x="420688" y="1029624"/>
            <a:ext cx="14333537"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600" b="1" dirty="0"/>
              <a:t>（</a:t>
            </a:r>
            <a:r>
              <a:rPr lang="en-US" altLang="zh-CN" sz="3600" b="1" dirty="0"/>
              <a:t>4</a:t>
            </a:r>
            <a:r>
              <a:rPr lang="zh-CN" altLang="en-US" sz="3600" b="1" dirty="0"/>
              <a:t>） 当图样上某个视图构成封闭的轮廓，并各表面具有相同的表</a:t>
            </a:r>
          </a:p>
          <a:p>
            <a:pPr eaLnBrk="1" hangingPunct="1">
              <a:lnSpc>
                <a:spcPct val="120000"/>
              </a:lnSpc>
            </a:pPr>
            <a:r>
              <a:rPr lang="zh-CN" altLang="en-US" sz="3600" b="1" dirty="0"/>
              <a:t>           面 粗糙度轮廓技术要求时，用特殊符号标注，如图</a:t>
            </a:r>
            <a:r>
              <a:rPr lang="en-US" altLang="zh-CN" sz="3600" b="1" dirty="0"/>
              <a:t>35</a:t>
            </a:r>
            <a:r>
              <a:rPr lang="zh-CN" altLang="en-US" sz="3600" b="1" dirty="0"/>
              <a:t>所示。 </a:t>
            </a:r>
          </a:p>
        </p:txBody>
      </p:sp>
      <p:grpSp>
        <p:nvGrpSpPr>
          <p:cNvPr id="110623" name="Group 31"/>
          <p:cNvGrpSpPr>
            <a:grpSpLocks/>
          </p:cNvGrpSpPr>
          <p:nvPr/>
        </p:nvGrpSpPr>
        <p:grpSpPr bwMode="auto">
          <a:xfrm>
            <a:off x="2137626" y="5924550"/>
            <a:ext cx="5375275" cy="3311525"/>
            <a:chOff x="933" y="2584"/>
            <a:chExt cx="3386" cy="2086"/>
          </a:xfrm>
        </p:grpSpPr>
        <p:sp>
          <p:nvSpPr>
            <p:cNvPr id="60431" name="Text Box 26"/>
            <p:cNvSpPr txBox="1">
              <a:spLocks noChangeArrowheads="1"/>
            </p:cNvSpPr>
            <p:nvPr/>
          </p:nvSpPr>
          <p:spPr bwMode="auto">
            <a:xfrm>
              <a:off x="982" y="4305"/>
              <a:ext cx="3129"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200" b="1" dirty="0"/>
                <a:t>图 </a:t>
              </a:r>
              <a:r>
                <a:rPr lang="en-US" altLang="zh-CN" sz="3200" b="1" dirty="0"/>
                <a:t>35</a:t>
              </a:r>
            </a:p>
          </p:txBody>
        </p:sp>
        <p:grpSp>
          <p:nvGrpSpPr>
            <p:cNvPr id="60432" name="Group 28"/>
            <p:cNvGrpSpPr>
              <a:grpSpLocks/>
            </p:cNvGrpSpPr>
            <p:nvPr/>
          </p:nvGrpSpPr>
          <p:grpSpPr bwMode="auto">
            <a:xfrm>
              <a:off x="933" y="2584"/>
              <a:ext cx="3386" cy="1485"/>
              <a:chOff x="834" y="1926"/>
              <a:chExt cx="3386" cy="1485"/>
            </a:xfrm>
          </p:grpSpPr>
          <p:pic>
            <p:nvPicPr>
              <p:cNvPr id="60433"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4" y="1926"/>
                <a:ext cx="3386" cy="1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34" name="Text Box 27"/>
              <p:cNvSpPr txBox="1">
                <a:spLocks noChangeArrowheads="1"/>
              </p:cNvSpPr>
              <p:nvPr/>
            </p:nvSpPr>
            <p:spPr bwMode="auto">
              <a:xfrm>
                <a:off x="1712" y="3084"/>
                <a:ext cx="223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a:t>
                </a:r>
                <a:r>
                  <a:rPr lang="en-US" altLang="zh-CN" sz="2800" b="1"/>
                  <a:t>a)  </a:t>
                </a:r>
                <a:r>
                  <a:rPr lang="zh-CN" altLang="en-US" sz="2800" b="1"/>
                  <a:t>特殊符号</a:t>
                </a:r>
              </a:p>
            </p:txBody>
          </p:sp>
        </p:grpSp>
      </p:grpSp>
      <p:grpSp>
        <p:nvGrpSpPr>
          <p:cNvPr id="110622" name="Group 30"/>
          <p:cNvGrpSpPr>
            <a:grpSpLocks/>
          </p:cNvGrpSpPr>
          <p:nvPr/>
        </p:nvGrpSpPr>
        <p:grpSpPr bwMode="auto">
          <a:xfrm>
            <a:off x="8475663" y="4762500"/>
            <a:ext cx="4148137" cy="3697288"/>
            <a:chOff x="5339" y="1166"/>
            <a:chExt cx="2613" cy="2329"/>
          </a:xfrm>
        </p:grpSpPr>
        <p:sp>
          <p:nvSpPr>
            <p:cNvPr id="60423" name="Rectangle 22"/>
            <p:cNvSpPr>
              <a:spLocks noChangeArrowheads="1"/>
            </p:cNvSpPr>
            <p:nvPr/>
          </p:nvSpPr>
          <p:spPr bwMode="auto">
            <a:xfrm>
              <a:off x="5339" y="2079"/>
              <a:ext cx="2613" cy="984"/>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0424" name="Group 25"/>
            <p:cNvGrpSpPr>
              <a:grpSpLocks/>
            </p:cNvGrpSpPr>
            <p:nvPr/>
          </p:nvGrpSpPr>
          <p:grpSpPr bwMode="auto">
            <a:xfrm>
              <a:off x="5957" y="1166"/>
              <a:ext cx="1858" cy="926"/>
              <a:chOff x="6042" y="3554"/>
              <a:chExt cx="1858" cy="926"/>
            </a:xfrm>
          </p:grpSpPr>
          <p:sp>
            <p:nvSpPr>
              <p:cNvPr id="60426" name="AutoShape 6"/>
              <p:cNvSpPr>
                <a:spLocks noChangeArrowheads="1"/>
              </p:cNvSpPr>
              <p:nvPr/>
            </p:nvSpPr>
            <p:spPr bwMode="auto">
              <a:xfrm flipV="1">
                <a:off x="6042" y="4161"/>
                <a:ext cx="368" cy="319"/>
              </a:xfrm>
              <a:prstGeom prst="triangle">
                <a:avLst>
                  <a:gd name="adj" fmla="val 50000"/>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7" name="Line 7"/>
              <p:cNvSpPr>
                <a:spLocks noChangeShapeType="1"/>
              </p:cNvSpPr>
              <p:nvPr/>
            </p:nvSpPr>
            <p:spPr bwMode="auto">
              <a:xfrm flipV="1">
                <a:off x="6387" y="3708"/>
                <a:ext cx="306" cy="47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28" name="Line 8"/>
              <p:cNvSpPr>
                <a:spLocks noChangeShapeType="1"/>
              </p:cNvSpPr>
              <p:nvPr/>
            </p:nvSpPr>
            <p:spPr bwMode="auto">
              <a:xfrm>
                <a:off x="6670" y="3718"/>
                <a:ext cx="95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429" name="Text Box 9"/>
              <p:cNvSpPr txBox="1">
                <a:spLocks noChangeArrowheads="1"/>
              </p:cNvSpPr>
              <p:nvPr/>
            </p:nvSpPr>
            <p:spPr bwMode="auto">
              <a:xfrm>
                <a:off x="6776" y="3759"/>
                <a:ext cx="1124"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200" b="1" i="1"/>
                  <a:t>Ra </a:t>
                </a:r>
                <a:r>
                  <a:rPr lang="en-US" altLang="zh-CN" sz="3200" b="1"/>
                  <a:t>12.5</a:t>
                </a:r>
              </a:p>
            </p:txBody>
          </p:sp>
          <p:sp>
            <p:nvSpPr>
              <p:cNvPr id="60430" name="Oval 24"/>
              <p:cNvSpPr>
                <a:spLocks noChangeArrowheads="1"/>
              </p:cNvSpPr>
              <p:nvPr/>
            </p:nvSpPr>
            <p:spPr bwMode="auto">
              <a:xfrm>
                <a:off x="6463" y="3554"/>
                <a:ext cx="393" cy="393"/>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0425" name="Text Box 29"/>
            <p:cNvSpPr txBox="1">
              <a:spLocks noChangeArrowheads="1"/>
            </p:cNvSpPr>
            <p:nvPr/>
          </p:nvSpPr>
          <p:spPr bwMode="auto">
            <a:xfrm>
              <a:off x="5759" y="3168"/>
              <a:ext cx="211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(b)  </a:t>
              </a:r>
              <a:r>
                <a:rPr lang="zh-CN" altLang="en-US" sz="2800" b="1"/>
                <a:t>标注示例</a:t>
              </a:r>
            </a:p>
          </p:txBody>
        </p:sp>
      </p:grpSp>
      <p:sp>
        <p:nvSpPr>
          <p:cNvPr id="110624" name="AutoShape 32"/>
          <p:cNvSpPr>
            <a:spLocks noChangeArrowheads="1"/>
          </p:cNvSpPr>
          <p:nvPr/>
        </p:nvSpPr>
        <p:spPr bwMode="auto">
          <a:xfrm>
            <a:off x="1917700" y="2676525"/>
            <a:ext cx="6956425" cy="1590675"/>
          </a:xfrm>
          <a:prstGeom prst="wedgeRoundRectCallout">
            <a:avLst>
              <a:gd name="adj1" fmla="val 58218"/>
              <a:gd name="adj2" fmla="val 127843"/>
              <a:gd name="adj3" fmla="val 16667"/>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120000"/>
              </a:lnSpc>
            </a:pPr>
            <a:r>
              <a:rPr lang="zh-CN" altLang="en-US" sz="3200" b="1"/>
              <a:t>此标注只包括上、下和左、右四个表面，不包括前、后两个表面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612"/>
                                        </p:tgtEl>
                                        <p:attrNameLst>
                                          <p:attrName>style.visibility</p:attrName>
                                        </p:attrNameLst>
                                      </p:cBhvr>
                                      <p:to>
                                        <p:strVal val="visible"/>
                                      </p:to>
                                    </p:set>
                                    <p:animEffect transition="in" filter="wipe(left)">
                                      <p:cBhvr>
                                        <p:cTn id="7" dur="3000"/>
                                        <p:tgtEl>
                                          <p:spTgt spid="1106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10623"/>
                                        </p:tgtEl>
                                        <p:attrNameLst>
                                          <p:attrName>style.visibility</p:attrName>
                                        </p:attrNameLst>
                                      </p:cBhvr>
                                      <p:to>
                                        <p:strVal val="visible"/>
                                      </p:to>
                                    </p:set>
                                    <p:anim calcmode="lin" valueType="num">
                                      <p:cBhvr additive="base">
                                        <p:cTn id="12" dur="500" fill="hold"/>
                                        <p:tgtEl>
                                          <p:spTgt spid="110623"/>
                                        </p:tgtEl>
                                        <p:attrNameLst>
                                          <p:attrName>ppt_x</p:attrName>
                                        </p:attrNameLst>
                                      </p:cBhvr>
                                      <p:tavLst>
                                        <p:tav tm="0">
                                          <p:val>
                                            <p:strVal val="0-#ppt_w/2"/>
                                          </p:val>
                                        </p:tav>
                                        <p:tav tm="100000">
                                          <p:val>
                                            <p:strVal val="#ppt_x"/>
                                          </p:val>
                                        </p:tav>
                                      </p:tavLst>
                                    </p:anim>
                                    <p:anim calcmode="lin" valueType="num">
                                      <p:cBhvr additive="base">
                                        <p:cTn id="13" dur="500" fill="hold"/>
                                        <p:tgtEl>
                                          <p:spTgt spid="11062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10622"/>
                                        </p:tgtEl>
                                        <p:attrNameLst>
                                          <p:attrName>style.visibility</p:attrName>
                                        </p:attrNameLst>
                                      </p:cBhvr>
                                      <p:to>
                                        <p:strVal val="visible"/>
                                      </p:to>
                                    </p:set>
                                    <p:anim calcmode="lin" valueType="num">
                                      <p:cBhvr additive="base">
                                        <p:cTn id="18" dur="500" fill="hold"/>
                                        <p:tgtEl>
                                          <p:spTgt spid="110622"/>
                                        </p:tgtEl>
                                        <p:attrNameLst>
                                          <p:attrName>ppt_x</p:attrName>
                                        </p:attrNameLst>
                                      </p:cBhvr>
                                      <p:tavLst>
                                        <p:tav tm="0">
                                          <p:val>
                                            <p:strVal val="1+#ppt_w/2"/>
                                          </p:val>
                                        </p:tav>
                                        <p:tav tm="100000">
                                          <p:val>
                                            <p:strVal val="#ppt_x"/>
                                          </p:val>
                                        </p:tav>
                                      </p:tavLst>
                                    </p:anim>
                                    <p:anim calcmode="lin" valueType="num">
                                      <p:cBhvr additive="base">
                                        <p:cTn id="19" dur="500" fill="hold"/>
                                        <p:tgtEl>
                                          <p:spTgt spid="110622"/>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10624"/>
                                        </p:tgtEl>
                                        <p:attrNameLst>
                                          <p:attrName>style.visibility</p:attrName>
                                        </p:attrNameLst>
                                      </p:cBhvr>
                                      <p:to>
                                        <p:strVal val="visible"/>
                                      </p:to>
                                    </p:set>
                                    <p:animEffect transition="in" filter="wipe(up)">
                                      <p:cBhvr>
                                        <p:cTn id="24" dur="500"/>
                                        <p:tgtEl>
                                          <p:spTgt spid="110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2" grpId="0"/>
      <p:bldP spid="11062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321BF37-57EE-4D49-AB21-42DFE4BB1BBE}" type="slidenum">
              <a:rPr kumimoji="0" lang="zh-CN" altLang="en-US" sz="3300" smtClean="0"/>
              <a:pPr eaLnBrk="1" hangingPunct="1"/>
              <a:t>59</a:t>
            </a:fld>
            <a:endParaRPr kumimoji="0" lang="en-US" altLang="zh-CN" sz="3300" smtClean="0"/>
          </a:p>
        </p:txBody>
      </p:sp>
      <p:sp>
        <p:nvSpPr>
          <p:cNvPr id="111631" name="Text Box 15"/>
          <p:cNvSpPr txBox="1">
            <a:spLocks noChangeArrowheads="1"/>
          </p:cNvSpPr>
          <p:nvPr/>
        </p:nvSpPr>
        <p:spPr bwMode="auto">
          <a:xfrm>
            <a:off x="1494686" y="543411"/>
            <a:ext cx="6864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a:t>4</a:t>
            </a:r>
            <a:r>
              <a:rPr lang="zh-CN" altLang="en-US" sz="2800" b="1"/>
              <a:t>、 综合标注示例    </a:t>
            </a:r>
          </a:p>
        </p:txBody>
      </p:sp>
      <p:sp>
        <p:nvSpPr>
          <p:cNvPr id="111632" name="Text Box 16"/>
          <p:cNvSpPr txBox="1">
            <a:spLocks noChangeArrowheads="1"/>
          </p:cNvSpPr>
          <p:nvPr/>
        </p:nvSpPr>
        <p:spPr bwMode="auto">
          <a:xfrm>
            <a:off x="1272437" y="1076811"/>
            <a:ext cx="12071350" cy="1076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smtClean="0"/>
              <a:t>         （</a:t>
            </a:r>
            <a:r>
              <a:rPr lang="en-US" altLang="zh-CN" sz="2800" b="1" dirty="0"/>
              <a:t>1</a:t>
            </a:r>
            <a:r>
              <a:rPr lang="zh-CN" altLang="en-US" sz="2800" b="1" dirty="0"/>
              <a:t>） 图</a:t>
            </a:r>
            <a:r>
              <a:rPr lang="en-US" altLang="zh-CN" sz="2800" b="1" dirty="0"/>
              <a:t>12.3</a:t>
            </a:r>
            <a:r>
              <a:rPr lang="zh-CN" altLang="en-US" sz="2800" b="1" dirty="0"/>
              <a:t>为减速器输出轴的零件图，其上标注了尺寸及其公差带代号、几何公差</a:t>
            </a:r>
            <a:r>
              <a:rPr lang="zh-CN" altLang="en-US" sz="2800" b="1" dirty="0" smtClean="0"/>
              <a:t>和表面粗糙度</a:t>
            </a:r>
            <a:r>
              <a:rPr lang="zh-CN" altLang="en-US" sz="2800" b="1" dirty="0"/>
              <a:t>轮廓要求。</a:t>
            </a:r>
          </a:p>
        </p:txBody>
      </p:sp>
      <p:pic>
        <p:nvPicPr>
          <p:cNvPr id="111645"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2163" y="2179638"/>
            <a:ext cx="10320337" cy="879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631"/>
                                        </p:tgtEl>
                                        <p:attrNameLst>
                                          <p:attrName>style.visibility</p:attrName>
                                        </p:attrNameLst>
                                      </p:cBhvr>
                                      <p:to>
                                        <p:strVal val="visible"/>
                                      </p:to>
                                    </p:set>
                                    <p:animEffect transition="in" filter="wipe(left)">
                                      <p:cBhvr>
                                        <p:cTn id="7" dur="3000"/>
                                        <p:tgtEl>
                                          <p:spTgt spid="1116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1632"/>
                                        </p:tgtEl>
                                        <p:attrNameLst>
                                          <p:attrName>style.visibility</p:attrName>
                                        </p:attrNameLst>
                                      </p:cBhvr>
                                      <p:to>
                                        <p:strVal val="visible"/>
                                      </p:to>
                                    </p:set>
                                    <p:animEffect transition="in" filter="wipe(left)">
                                      <p:cBhvr>
                                        <p:cTn id="12" dur="3000"/>
                                        <p:tgtEl>
                                          <p:spTgt spid="1116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1645"/>
                                        </p:tgtEl>
                                        <p:attrNameLst>
                                          <p:attrName>style.visibility</p:attrName>
                                        </p:attrNameLst>
                                      </p:cBhvr>
                                      <p:to>
                                        <p:strVal val="visible"/>
                                      </p:to>
                                    </p:set>
                                    <p:anim calcmode="lin" valueType="num">
                                      <p:cBhvr additive="base">
                                        <p:cTn id="17" dur="500" fill="hold"/>
                                        <p:tgtEl>
                                          <p:spTgt spid="111645"/>
                                        </p:tgtEl>
                                        <p:attrNameLst>
                                          <p:attrName>ppt_x</p:attrName>
                                        </p:attrNameLst>
                                      </p:cBhvr>
                                      <p:tavLst>
                                        <p:tav tm="0">
                                          <p:val>
                                            <p:strVal val="#ppt_x"/>
                                          </p:val>
                                        </p:tav>
                                        <p:tav tm="100000">
                                          <p:val>
                                            <p:strVal val="#ppt_x"/>
                                          </p:val>
                                        </p:tav>
                                      </p:tavLst>
                                    </p:anim>
                                    <p:anim calcmode="lin" valueType="num">
                                      <p:cBhvr additive="base">
                                        <p:cTn id="18" dur="500" fill="hold"/>
                                        <p:tgtEl>
                                          <p:spTgt spid="1116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1" grpId="0"/>
      <p:bldP spid="1116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3355A0B-D801-4594-AD8D-FB8E70F77CC5}" type="slidenum">
              <a:rPr kumimoji="0" lang="zh-CN" altLang="en-US" sz="3300" smtClean="0"/>
              <a:pPr eaLnBrk="1" hangingPunct="1"/>
              <a:t>6</a:t>
            </a:fld>
            <a:endParaRPr kumimoji="0" lang="en-US" altLang="zh-CN" sz="3300" smtClean="0"/>
          </a:p>
        </p:txBody>
      </p:sp>
      <p:sp>
        <p:nvSpPr>
          <p:cNvPr id="2" name="Text Box 2"/>
          <p:cNvSpPr txBox="1">
            <a:spLocks noChangeArrowheads="1"/>
          </p:cNvSpPr>
          <p:nvPr/>
        </p:nvSpPr>
        <p:spPr bwMode="auto">
          <a:xfrm>
            <a:off x="1333500" y="2714260"/>
            <a:ext cx="7626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a:t>1. </a:t>
            </a:r>
            <a:r>
              <a:rPr lang="zh-CN" altLang="en-US" sz="4000" b="1">
                <a:latin typeface="宋体" pitchFamily="2" charset="-122"/>
              </a:rPr>
              <a:t>对摩擦和磨损的影响</a:t>
            </a:r>
            <a:r>
              <a:rPr lang="zh-CN" altLang="en-US" sz="4000" b="1"/>
              <a:t> </a:t>
            </a:r>
          </a:p>
        </p:txBody>
      </p:sp>
      <p:grpSp>
        <p:nvGrpSpPr>
          <p:cNvPr id="6174" name="Group 30"/>
          <p:cNvGrpSpPr>
            <a:grpSpLocks/>
          </p:cNvGrpSpPr>
          <p:nvPr/>
        </p:nvGrpSpPr>
        <p:grpSpPr bwMode="auto">
          <a:xfrm>
            <a:off x="7708971" y="5013745"/>
            <a:ext cx="6088062" cy="5508625"/>
            <a:chOff x="5089" y="792"/>
            <a:chExt cx="3835" cy="3470"/>
          </a:xfrm>
        </p:grpSpPr>
        <p:pic>
          <p:nvPicPr>
            <p:cNvPr id="7178"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9" y="792"/>
              <a:ext cx="3835" cy="3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9" name="Text Box 13"/>
            <p:cNvSpPr txBox="1">
              <a:spLocks noChangeArrowheads="1"/>
            </p:cNvSpPr>
            <p:nvPr/>
          </p:nvSpPr>
          <p:spPr bwMode="auto">
            <a:xfrm>
              <a:off x="5462" y="3878"/>
              <a:ext cx="338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3000" b="1">
                  <a:latin typeface="宋体" pitchFamily="2" charset="-122"/>
                </a:rPr>
                <a:t>图5.2磨损量与</a:t>
              </a:r>
              <a:r>
                <a:rPr lang="en-US" altLang="zh-CN" sz="3000" b="1" i="1">
                  <a:latin typeface="宋体" pitchFamily="2" charset="-122"/>
                </a:rPr>
                <a:t>Ra</a:t>
              </a:r>
              <a:r>
                <a:rPr lang="zh-CN" altLang="en-US" sz="3000" b="1">
                  <a:latin typeface="宋体" pitchFamily="2" charset="-122"/>
                </a:rPr>
                <a:t>关系曲线</a:t>
              </a:r>
            </a:p>
          </p:txBody>
        </p:sp>
      </p:grpSp>
      <p:sp>
        <p:nvSpPr>
          <p:cNvPr id="6167" name="Text Box 23"/>
          <p:cNvSpPr txBox="1">
            <a:spLocks noChangeArrowheads="1"/>
          </p:cNvSpPr>
          <p:nvPr/>
        </p:nvSpPr>
        <p:spPr bwMode="auto">
          <a:xfrm>
            <a:off x="1447800" y="518200"/>
            <a:ext cx="13269913"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5.1.2 表面粗糙度轮廓对零件使用性能的影响</a:t>
            </a:r>
            <a:r>
              <a:rPr lang="zh-CN" altLang="en-US" sz="4000" dirty="0"/>
              <a:t> </a:t>
            </a:r>
          </a:p>
        </p:txBody>
      </p:sp>
      <p:sp>
        <p:nvSpPr>
          <p:cNvPr id="6173" name="Text Box 29"/>
          <p:cNvSpPr txBox="1">
            <a:spLocks noChangeArrowheads="1"/>
          </p:cNvSpPr>
          <p:nvPr/>
        </p:nvSpPr>
        <p:spPr bwMode="auto">
          <a:xfrm>
            <a:off x="495300" y="5505450"/>
            <a:ext cx="6992938" cy="307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solidFill>
                  <a:srgbClr val="FF3300"/>
                </a:solidFill>
              </a:rPr>
              <a:t>      但表面不是越光越好。</a:t>
            </a:r>
            <a:r>
              <a:rPr lang="zh-CN" altLang="en-US" sz="4000" b="1"/>
              <a:t>因为磨损量还与磨损下来的金属微粒的刻划、润滑油被挤出和分子间的吸附作用有关。</a:t>
            </a:r>
            <a:endParaRPr lang="en-US" altLang="zh-CN" sz="4000" b="1"/>
          </a:p>
        </p:txBody>
      </p:sp>
      <p:sp>
        <p:nvSpPr>
          <p:cNvPr id="6175" name="Text Box 31"/>
          <p:cNvSpPr txBox="1">
            <a:spLocks noChangeArrowheads="1"/>
          </p:cNvSpPr>
          <p:nvPr/>
        </p:nvSpPr>
        <p:spPr bwMode="auto">
          <a:xfrm>
            <a:off x="304800" y="1232575"/>
            <a:ext cx="142414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表面粗糙度轮廓对零件</a:t>
            </a:r>
            <a:r>
              <a:rPr lang="zh-CN" altLang="en-US" sz="4000" b="1">
                <a:solidFill>
                  <a:srgbClr val="CC3300"/>
                </a:solidFill>
              </a:rPr>
              <a:t>使用性能及其寿命</a:t>
            </a:r>
            <a:r>
              <a:rPr lang="zh-CN" altLang="en-US" sz="4000" b="1"/>
              <a:t>的影响 较大，尤其对在</a:t>
            </a:r>
            <a:r>
              <a:rPr lang="zh-CN" altLang="en-US" sz="4000" b="1">
                <a:solidFill>
                  <a:srgbClr val="CC3300"/>
                </a:solidFill>
              </a:rPr>
              <a:t>高温、高速和高压</a:t>
            </a:r>
            <a:r>
              <a:rPr lang="zh-CN" altLang="en-US" sz="4000" b="1"/>
              <a:t>条件下工作的机械零件影响更大。</a:t>
            </a:r>
          </a:p>
        </p:txBody>
      </p:sp>
      <p:sp>
        <p:nvSpPr>
          <p:cNvPr id="6176" name="Text Box 32"/>
          <p:cNvSpPr txBox="1">
            <a:spLocks noChangeArrowheads="1"/>
          </p:cNvSpPr>
          <p:nvPr/>
        </p:nvSpPr>
        <p:spPr bwMode="auto">
          <a:xfrm>
            <a:off x="276225" y="3309573"/>
            <a:ext cx="14112875"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两个粗糙表面的零件接触并有相对运动时，轮廓峰顶间接触作用就会产生摩擦阻力，使零件磨损。</a:t>
            </a:r>
            <a:r>
              <a:rPr lang="zh-CN" altLang="en-US" sz="4000" b="1">
                <a:solidFill>
                  <a:srgbClr val="CC3300"/>
                </a:solidFill>
              </a:rPr>
              <a:t>零件越粗糙，阻力越大，磨损也越快</a:t>
            </a:r>
            <a:r>
              <a:rPr lang="zh-CN" altLang="en-US" sz="4000" b="1"/>
              <a:t>，如图</a:t>
            </a:r>
            <a:r>
              <a:rPr lang="en-US" altLang="zh-CN" sz="4000" b="1"/>
              <a:t>5.2</a:t>
            </a:r>
            <a:r>
              <a:rPr lang="zh-CN" altLang="en-US" sz="4000" b="1"/>
              <a:t>所示。</a:t>
            </a:r>
          </a:p>
        </p:txBody>
      </p:sp>
      <p:sp>
        <p:nvSpPr>
          <p:cNvPr id="6177" name="Text Box 33"/>
          <p:cNvSpPr txBox="1">
            <a:spLocks noChangeArrowheads="1"/>
          </p:cNvSpPr>
          <p:nvPr/>
        </p:nvSpPr>
        <p:spPr bwMode="auto">
          <a:xfrm>
            <a:off x="726710" y="8461923"/>
            <a:ext cx="699293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solidFill>
                  <a:srgbClr val="FF3300"/>
                </a:solidFill>
              </a:rPr>
              <a:t>      所以特别光滑的表面磨损量反而中增大。</a:t>
            </a:r>
            <a:endParaRPr lang="en-US" altLang="zh-CN" sz="40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67">
                                            <p:txEl>
                                              <p:pRg st="0" end="0"/>
                                            </p:txEl>
                                          </p:spTgt>
                                        </p:tgtEl>
                                        <p:attrNameLst>
                                          <p:attrName>style.visibility</p:attrName>
                                        </p:attrNameLst>
                                      </p:cBhvr>
                                      <p:to>
                                        <p:strVal val="visible"/>
                                      </p:to>
                                    </p:set>
                                    <p:animEffect transition="in" filter="wipe(left)">
                                      <p:cBhvr>
                                        <p:cTn id="7" dur="300"/>
                                        <p:tgtEl>
                                          <p:spTgt spid="61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75">
                                            <p:txEl>
                                              <p:pRg st="0" end="0"/>
                                            </p:txEl>
                                          </p:spTgt>
                                        </p:tgtEl>
                                        <p:attrNameLst>
                                          <p:attrName>style.visibility</p:attrName>
                                        </p:attrNameLst>
                                      </p:cBhvr>
                                      <p:to>
                                        <p:strVal val="visible"/>
                                      </p:to>
                                    </p:set>
                                    <p:animEffect transition="in" filter="wipe(left)">
                                      <p:cBhvr>
                                        <p:cTn id="12" dur="300"/>
                                        <p:tgtEl>
                                          <p:spTgt spid="617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
                                            <p:txEl>
                                              <p:pRg st="0" end="0"/>
                                            </p:txEl>
                                          </p:spTgt>
                                        </p:tgtEl>
                                        <p:attrNameLst>
                                          <p:attrName>style.visibility</p:attrName>
                                        </p:attrNameLst>
                                      </p:cBhvr>
                                      <p:to>
                                        <p:strVal val="visible"/>
                                      </p:to>
                                    </p:set>
                                    <p:animEffect transition="in" filter="wipe(left)">
                                      <p:cBhvr>
                                        <p:cTn id="17" dur="300"/>
                                        <p:tgtEl>
                                          <p:spTgt spid="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76">
                                            <p:txEl>
                                              <p:pRg st="0" end="0"/>
                                            </p:txEl>
                                          </p:spTgt>
                                        </p:tgtEl>
                                        <p:attrNameLst>
                                          <p:attrName>style.visibility</p:attrName>
                                        </p:attrNameLst>
                                      </p:cBhvr>
                                      <p:to>
                                        <p:strVal val="visible"/>
                                      </p:to>
                                    </p:set>
                                    <p:animEffect transition="in" filter="wipe(left)">
                                      <p:cBhvr>
                                        <p:cTn id="22" dur="300"/>
                                        <p:tgtEl>
                                          <p:spTgt spid="6176">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6" fill="hold" nodeType="clickEffect">
                                  <p:stCondLst>
                                    <p:cond delay="0"/>
                                  </p:stCondLst>
                                  <p:childTnLst>
                                    <p:set>
                                      <p:cBhvr>
                                        <p:cTn id="26" dur="1" fill="hold">
                                          <p:stCondLst>
                                            <p:cond delay="0"/>
                                          </p:stCondLst>
                                        </p:cTn>
                                        <p:tgtEl>
                                          <p:spTgt spid="6174"/>
                                        </p:tgtEl>
                                        <p:attrNameLst>
                                          <p:attrName>style.visibility</p:attrName>
                                        </p:attrNameLst>
                                      </p:cBhvr>
                                      <p:to>
                                        <p:strVal val="visible"/>
                                      </p:to>
                                    </p:set>
                                    <p:anim calcmode="lin" valueType="num">
                                      <p:cBhvr additive="base">
                                        <p:cTn id="27" dur="2000" fill="hold"/>
                                        <p:tgtEl>
                                          <p:spTgt spid="6174"/>
                                        </p:tgtEl>
                                        <p:attrNameLst>
                                          <p:attrName>ppt_x</p:attrName>
                                        </p:attrNameLst>
                                      </p:cBhvr>
                                      <p:tavLst>
                                        <p:tav tm="0">
                                          <p:val>
                                            <p:strVal val="1+#ppt_w/2"/>
                                          </p:val>
                                        </p:tav>
                                        <p:tav tm="100000">
                                          <p:val>
                                            <p:strVal val="#ppt_x"/>
                                          </p:val>
                                        </p:tav>
                                      </p:tavLst>
                                    </p:anim>
                                    <p:anim calcmode="lin" valueType="num">
                                      <p:cBhvr additive="base">
                                        <p:cTn id="28" dur="2000" fill="hold"/>
                                        <p:tgtEl>
                                          <p:spTgt spid="617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173"/>
                                        </p:tgtEl>
                                        <p:attrNameLst>
                                          <p:attrName>style.visibility</p:attrName>
                                        </p:attrNameLst>
                                      </p:cBhvr>
                                      <p:to>
                                        <p:strVal val="visible"/>
                                      </p:to>
                                    </p:set>
                                    <p:animEffect transition="in" filter="wipe(left)">
                                      <p:cBhvr>
                                        <p:cTn id="33" dur="300"/>
                                        <p:tgtEl>
                                          <p:spTgt spid="617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6177"/>
                                        </p:tgtEl>
                                        <p:attrNameLst>
                                          <p:attrName>style.visibility</p:attrName>
                                        </p:attrNameLst>
                                      </p:cBhvr>
                                      <p:to>
                                        <p:strVal val="visible"/>
                                      </p:to>
                                    </p:set>
                                    <p:animEffect transition="in" filter="wipe(left)">
                                      <p:cBhvr>
                                        <p:cTn id="38" dur="300"/>
                                        <p:tgtEl>
                                          <p:spTgt spid="6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P spid="6167" grpId="0" build="p" autoUpdateAnimBg="0"/>
      <p:bldP spid="6173" grpId="0" autoUpdateAnimBg="0"/>
      <p:bldP spid="6175" grpId="0" build="p" autoUpdateAnimBg="0"/>
      <p:bldP spid="6176" grpId="0" build="p" autoUpdateAnimBg="0"/>
      <p:bldP spid="6177"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5158118-72C5-4FE4-A793-8A45BAFAD219}" type="slidenum">
              <a:rPr kumimoji="0" lang="zh-CN" altLang="en-US" sz="3300" smtClean="0"/>
              <a:pPr eaLnBrk="1" hangingPunct="1"/>
              <a:t>60</a:t>
            </a:fld>
            <a:endParaRPr kumimoji="0" lang="en-US" altLang="zh-CN" sz="3300" smtClean="0"/>
          </a:p>
        </p:txBody>
      </p:sp>
      <p:sp>
        <p:nvSpPr>
          <p:cNvPr id="112644" name="Rectangle 4"/>
          <p:cNvSpPr>
            <a:spLocks noChangeArrowheads="1"/>
          </p:cNvSpPr>
          <p:nvPr/>
        </p:nvSpPr>
        <p:spPr bwMode="auto">
          <a:xfrm>
            <a:off x="932837" y="633540"/>
            <a:ext cx="11821868" cy="1076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2800" b="1" dirty="0" smtClean="0"/>
              <a:t>       （</a:t>
            </a:r>
            <a:r>
              <a:rPr lang="en-US" altLang="zh-CN" sz="2800" b="1" dirty="0"/>
              <a:t>2</a:t>
            </a:r>
            <a:r>
              <a:rPr lang="zh-CN" altLang="en-US" sz="2800" b="1" dirty="0"/>
              <a:t>） 图</a:t>
            </a:r>
            <a:r>
              <a:rPr lang="en-US" altLang="zh-CN" sz="2800" b="1" dirty="0"/>
              <a:t>12.2</a:t>
            </a:r>
            <a:r>
              <a:rPr lang="zh-CN" altLang="en-US" sz="2800" b="1" dirty="0"/>
              <a:t>为减速器齿轮的零件图，其上标注了尺寸及其公差带代号、几何公差</a:t>
            </a:r>
            <a:r>
              <a:rPr lang="zh-CN" altLang="en-US" sz="2800" b="1" dirty="0" smtClean="0"/>
              <a:t>和表面粗糙度</a:t>
            </a:r>
            <a:r>
              <a:rPr lang="zh-CN" altLang="en-US" sz="2800" b="1" dirty="0"/>
              <a:t>轮廓要求。</a:t>
            </a:r>
          </a:p>
        </p:txBody>
      </p:sp>
      <p:pic>
        <p:nvPicPr>
          <p:cNvPr id="1126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8875" y="1757363"/>
            <a:ext cx="12542838" cy="895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圆角矩形 5">
            <a:hlinkClick r:id="rId3" action="ppaction://hlinksldjump"/>
          </p:cNvPr>
          <p:cNvSpPr/>
          <p:nvPr/>
        </p:nvSpPr>
        <p:spPr bwMode="auto">
          <a:xfrm>
            <a:off x="12726988" y="10550525"/>
            <a:ext cx="1903412" cy="75088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wipe(left)">
                                      <p:cBhvr>
                                        <p:cTn id="7" dur="3000"/>
                                        <p:tgtEl>
                                          <p:spTgt spid="1126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2645"/>
                                        </p:tgtEl>
                                        <p:attrNameLst>
                                          <p:attrName>style.visibility</p:attrName>
                                        </p:attrNameLst>
                                      </p:cBhvr>
                                      <p:to>
                                        <p:strVal val="visible"/>
                                      </p:to>
                                    </p:set>
                                    <p:anim calcmode="lin" valueType="num">
                                      <p:cBhvr additive="base">
                                        <p:cTn id="12" dur="3000" fill="hold"/>
                                        <p:tgtEl>
                                          <p:spTgt spid="112645"/>
                                        </p:tgtEl>
                                        <p:attrNameLst>
                                          <p:attrName>ppt_x</p:attrName>
                                        </p:attrNameLst>
                                      </p:cBhvr>
                                      <p:tavLst>
                                        <p:tav tm="0">
                                          <p:val>
                                            <p:strVal val="#ppt_x"/>
                                          </p:val>
                                        </p:tav>
                                        <p:tav tm="100000">
                                          <p:val>
                                            <p:strVal val="#ppt_x"/>
                                          </p:val>
                                        </p:tav>
                                      </p:tavLst>
                                    </p:anim>
                                    <p:anim calcmode="lin" valueType="num">
                                      <p:cBhvr additive="base">
                                        <p:cTn id="13" dur="3000" fill="hold"/>
                                        <p:tgtEl>
                                          <p:spTgt spid="1126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E94FB0A-5782-41CF-BC76-839640A57D25}" type="slidenum">
              <a:rPr kumimoji="0" lang="zh-CN" altLang="en-US" sz="3300" smtClean="0"/>
              <a:pPr eaLnBrk="1" hangingPunct="1"/>
              <a:t>61</a:t>
            </a:fld>
            <a:endParaRPr kumimoji="0" lang="en-US" altLang="zh-CN" sz="3300" smtClean="0"/>
          </a:p>
        </p:txBody>
      </p:sp>
      <p:sp>
        <p:nvSpPr>
          <p:cNvPr id="117764" name="Text Box 4"/>
          <p:cNvSpPr txBox="1">
            <a:spLocks noChangeArrowheads="1"/>
          </p:cNvSpPr>
          <p:nvPr/>
        </p:nvSpPr>
        <p:spPr bwMode="auto">
          <a:xfrm>
            <a:off x="1669070" y="320675"/>
            <a:ext cx="114506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t>5.</a:t>
            </a:r>
            <a:r>
              <a:rPr lang="en-US" altLang="zh-CN" sz="4000" b="1"/>
              <a:t>5 </a:t>
            </a:r>
            <a:r>
              <a:rPr lang="zh-CN" altLang="en-US" sz="4000" b="1">
                <a:latin typeface="宋体" pitchFamily="2" charset="-122"/>
              </a:rPr>
              <a:t>表面粗糙度轮廓的检测</a:t>
            </a:r>
            <a:endParaRPr lang="zh-CN" altLang="en-US" sz="4000"/>
          </a:p>
        </p:txBody>
      </p:sp>
      <p:sp>
        <p:nvSpPr>
          <p:cNvPr id="117765" name="Text Box 5"/>
          <p:cNvSpPr txBox="1">
            <a:spLocks noChangeArrowheads="1"/>
          </p:cNvSpPr>
          <p:nvPr/>
        </p:nvSpPr>
        <p:spPr bwMode="auto">
          <a:xfrm>
            <a:off x="832458" y="1057275"/>
            <a:ext cx="13375908" cy="2237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对于表面粗糙度轮廓的，</a:t>
            </a:r>
            <a:r>
              <a:rPr lang="zh-CN" altLang="en-US" sz="4000" b="1" dirty="0">
                <a:solidFill>
                  <a:srgbClr val="CC3300"/>
                </a:solidFill>
              </a:rPr>
              <a:t>若未指定测量截面的方向时，则</a:t>
            </a:r>
            <a:r>
              <a:rPr lang="zh-CN" altLang="en-US" sz="4000" b="1" dirty="0" smtClean="0">
                <a:solidFill>
                  <a:srgbClr val="CC3300"/>
                </a:solidFill>
              </a:rPr>
              <a:t>应在</a:t>
            </a:r>
            <a:r>
              <a:rPr lang="zh-CN" altLang="en-US" sz="4000" b="1" dirty="0">
                <a:solidFill>
                  <a:srgbClr val="CC3300"/>
                </a:solidFill>
              </a:rPr>
              <a:t>幅度参数最大值的方向上进行测量</a:t>
            </a:r>
            <a:r>
              <a:rPr lang="zh-CN" altLang="en-US" sz="4000" b="1" dirty="0"/>
              <a:t>。测量表面粗糙度轮廓所</a:t>
            </a:r>
            <a:r>
              <a:rPr lang="zh-CN" altLang="en-US" sz="4000" b="1" dirty="0" smtClean="0"/>
              <a:t>用的</a:t>
            </a:r>
            <a:r>
              <a:rPr lang="zh-CN" altLang="en-US" sz="4000" b="1" dirty="0"/>
              <a:t>计量器具和操作方法参阅实验指导书。</a:t>
            </a:r>
          </a:p>
        </p:txBody>
      </p:sp>
      <p:sp>
        <p:nvSpPr>
          <p:cNvPr id="117766" name="Text Box 6"/>
          <p:cNvSpPr txBox="1">
            <a:spLocks noChangeArrowheads="1"/>
          </p:cNvSpPr>
          <p:nvPr/>
        </p:nvSpPr>
        <p:spPr bwMode="auto">
          <a:xfrm>
            <a:off x="1254486" y="3209315"/>
            <a:ext cx="894715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表面粗糙度轮廓的检测方法主要有：</a:t>
            </a:r>
          </a:p>
        </p:txBody>
      </p:sp>
      <p:sp>
        <p:nvSpPr>
          <p:cNvPr id="117767" name="Text Box 7"/>
          <p:cNvSpPr txBox="1">
            <a:spLocks noChangeArrowheads="1"/>
          </p:cNvSpPr>
          <p:nvPr/>
        </p:nvSpPr>
        <p:spPr bwMode="auto">
          <a:xfrm>
            <a:off x="1568940" y="3957638"/>
            <a:ext cx="53562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1. </a:t>
            </a:r>
            <a:r>
              <a:rPr lang="zh-CN" altLang="en-US" sz="4000" b="1">
                <a:solidFill>
                  <a:srgbClr val="CC3300"/>
                </a:solidFill>
              </a:rPr>
              <a:t>比较法  </a:t>
            </a:r>
          </a:p>
        </p:txBody>
      </p:sp>
      <p:sp>
        <p:nvSpPr>
          <p:cNvPr id="117768" name="Text Box 8"/>
          <p:cNvSpPr txBox="1">
            <a:spLocks noChangeArrowheads="1"/>
          </p:cNvSpPr>
          <p:nvPr/>
        </p:nvSpPr>
        <p:spPr bwMode="auto">
          <a:xfrm>
            <a:off x="540240" y="4675188"/>
            <a:ext cx="14024216" cy="2237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dirty="0"/>
              <a:t>         </a:t>
            </a:r>
            <a:r>
              <a:rPr lang="zh-CN" altLang="en-US" sz="4000" b="1" dirty="0">
                <a:solidFill>
                  <a:srgbClr val="FF3300"/>
                </a:solidFill>
              </a:rPr>
              <a:t>比较法</a:t>
            </a:r>
            <a:r>
              <a:rPr lang="zh-CN" altLang="en-US" sz="4000" b="1" dirty="0"/>
              <a:t>是将被测表面与已知其评定参数值的粗糙度样板</a:t>
            </a:r>
            <a:r>
              <a:rPr lang="zh-CN" altLang="en-US" sz="4000" b="1" dirty="0" smtClean="0"/>
              <a:t>相比较 </a:t>
            </a:r>
            <a:r>
              <a:rPr lang="zh-CN" altLang="en-US" sz="4000" b="1" dirty="0"/>
              <a:t>。如被测表面精度较高时，可借助于放大镜、比较显微镜</a:t>
            </a:r>
            <a:r>
              <a:rPr lang="zh-CN" altLang="en-US" sz="4000" b="1" dirty="0" smtClean="0"/>
              <a:t>进行比较</a:t>
            </a:r>
            <a:r>
              <a:rPr lang="zh-CN" altLang="en-US" sz="4000" b="1" dirty="0"/>
              <a:t>以提高检测精度。</a:t>
            </a:r>
          </a:p>
        </p:txBody>
      </p:sp>
      <p:sp>
        <p:nvSpPr>
          <p:cNvPr id="117769" name="Text Box 9"/>
          <p:cNvSpPr txBox="1">
            <a:spLocks noChangeArrowheads="1"/>
          </p:cNvSpPr>
          <p:nvPr/>
        </p:nvSpPr>
        <p:spPr bwMode="auto">
          <a:xfrm>
            <a:off x="401638" y="8883650"/>
            <a:ext cx="13904912"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dirty="0"/>
              <a:t>       </a:t>
            </a:r>
            <a:r>
              <a:rPr lang="zh-CN" altLang="en-US" sz="4000" b="1" dirty="0"/>
              <a:t>比较法简单实用，适合车间条件下判断比较粗糙的表面。比较法的判断准确程度与检验人员的技术熟练程度有关。</a:t>
            </a:r>
          </a:p>
        </p:txBody>
      </p:sp>
      <p:sp>
        <p:nvSpPr>
          <p:cNvPr id="2" name="矩形 1"/>
          <p:cNvSpPr>
            <a:spLocks noRot="1" noChangeAspect="1" noMove="1" noResize="1" noEditPoints="1" noAdjustHandles="1" noChangeArrowheads="1" noChangeShapeType="1" noTextEdit="1"/>
          </p:cNvSpPr>
          <p:nvPr/>
        </p:nvSpPr>
        <p:spPr>
          <a:xfrm>
            <a:off x="1234908" y="6922514"/>
            <a:ext cx="13316285" cy="707886"/>
          </a:xfrm>
          <a:prstGeom prst="rect">
            <a:avLst/>
          </a:prstGeom>
          <a:blipFill rotWithShape="1">
            <a:blip r:embed="rId2"/>
            <a:stretch>
              <a:fillRect l="-1648" t="-19828" b="-37069"/>
            </a:stretch>
          </a:blipFill>
        </p:spPr>
        <p:txBody>
          <a:bodyPr/>
          <a:lstStyle/>
          <a:p>
            <a:pPr>
              <a:defRPr/>
            </a:pPr>
            <a:r>
              <a:rPr lang="zh-CN" altLang="en-US">
                <a:noFill/>
              </a:rPr>
              <a:t> </a:t>
            </a:r>
          </a:p>
        </p:txBody>
      </p:sp>
      <p:sp>
        <p:nvSpPr>
          <p:cNvPr id="3" name="矩形 2"/>
          <p:cNvSpPr>
            <a:spLocks noChangeArrowheads="1"/>
          </p:cNvSpPr>
          <p:nvPr/>
        </p:nvSpPr>
        <p:spPr bwMode="auto">
          <a:xfrm>
            <a:off x="262671" y="7607300"/>
            <a:ext cx="1357056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b="1" dirty="0">
                <a:solidFill>
                  <a:srgbClr val="FF0000"/>
                </a:solidFill>
              </a:rPr>
              <a:t>        触觉比较</a:t>
            </a:r>
            <a:r>
              <a:rPr lang="zh-CN" altLang="en-US" sz="4000" b="1" dirty="0"/>
              <a:t>是用手指甲的感觉来判别</a:t>
            </a:r>
            <a:r>
              <a:rPr lang="en-US" altLang="zh-CN" sz="4000" b="1" dirty="0"/>
              <a:t>,</a:t>
            </a:r>
            <a:r>
              <a:rPr lang="zh-CN" altLang="en-US" sz="4000" b="1" dirty="0"/>
              <a:t>适宜于检测</a:t>
            </a:r>
            <a:r>
              <a:rPr lang="en-US" altLang="zh-CN" sz="4000" b="1" i="1" dirty="0"/>
              <a:t>Ra</a:t>
            </a:r>
            <a:r>
              <a:rPr lang="en-US" altLang="zh-CN" sz="4000" b="1" dirty="0"/>
              <a:t> </a:t>
            </a:r>
            <a:r>
              <a:rPr lang="zh-CN" altLang="en-US" sz="4000" b="1" dirty="0"/>
              <a:t>值</a:t>
            </a:r>
            <a:r>
              <a:rPr lang="en-US" altLang="zh-CN" sz="4000" b="1" dirty="0"/>
              <a:t>1.25~10 </a:t>
            </a:r>
            <a:r>
              <a:rPr lang="el-GR" altLang="zh-CN" sz="4000" b="1" dirty="0"/>
              <a:t>μ</a:t>
            </a:r>
            <a:r>
              <a:rPr lang="en-US" altLang="zh-CN" sz="4000" b="1" dirty="0"/>
              <a:t>m </a:t>
            </a:r>
            <a:r>
              <a:rPr lang="zh-CN" altLang="en-US" sz="4000" b="1" dirty="0"/>
              <a:t>的外表面。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7764">
                                            <p:txEl>
                                              <p:pRg st="0" end="0"/>
                                            </p:txEl>
                                          </p:spTgt>
                                        </p:tgtEl>
                                        <p:attrNameLst>
                                          <p:attrName>style.visibility</p:attrName>
                                        </p:attrNameLst>
                                      </p:cBhvr>
                                      <p:to>
                                        <p:strVal val="visible"/>
                                      </p:to>
                                    </p:set>
                                    <p:animEffect transition="in" filter="wipe(left)">
                                      <p:cBhvr>
                                        <p:cTn id="7" dur="300"/>
                                        <p:tgtEl>
                                          <p:spTgt spid="11776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7765"/>
                                        </p:tgtEl>
                                        <p:attrNameLst>
                                          <p:attrName>style.visibility</p:attrName>
                                        </p:attrNameLst>
                                      </p:cBhvr>
                                      <p:to>
                                        <p:strVal val="visible"/>
                                      </p:to>
                                    </p:set>
                                    <p:animEffect transition="in" filter="wipe(left)">
                                      <p:cBhvr>
                                        <p:cTn id="12" dur="2000"/>
                                        <p:tgtEl>
                                          <p:spTgt spid="1177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7766"/>
                                        </p:tgtEl>
                                        <p:attrNameLst>
                                          <p:attrName>style.visibility</p:attrName>
                                        </p:attrNameLst>
                                      </p:cBhvr>
                                      <p:to>
                                        <p:strVal val="visible"/>
                                      </p:to>
                                    </p:set>
                                    <p:animEffect transition="in" filter="wipe(left)">
                                      <p:cBhvr>
                                        <p:cTn id="17" dur="2000"/>
                                        <p:tgtEl>
                                          <p:spTgt spid="1177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7767"/>
                                        </p:tgtEl>
                                        <p:attrNameLst>
                                          <p:attrName>style.visibility</p:attrName>
                                        </p:attrNameLst>
                                      </p:cBhvr>
                                      <p:to>
                                        <p:strVal val="visible"/>
                                      </p:to>
                                    </p:set>
                                    <p:animEffect transition="in" filter="wipe(left)">
                                      <p:cBhvr>
                                        <p:cTn id="22" dur="2000"/>
                                        <p:tgtEl>
                                          <p:spTgt spid="11776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7768"/>
                                        </p:tgtEl>
                                        <p:attrNameLst>
                                          <p:attrName>style.visibility</p:attrName>
                                        </p:attrNameLst>
                                      </p:cBhvr>
                                      <p:to>
                                        <p:strVal val="visible"/>
                                      </p:to>
                                    </p:set>
                                    <p:animEffect transition="in" filter="wipe(left)">
                                      <p:cBhvr>
                                        <p:cTn id="27" dur="2000"/>
                                        <p:tgtEl>
                                          <p:spTgt spid="11776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7769"/>
                                        </p:tgtEl>
                                        <p:attrNameLst>
                                          <p:attrName>style.visibility</p:attrName>
                                        </p:attrNameLst>
                                      </p:cBhvr>
                                      <p:to>
                                        <p:strVal val="visible"/>
                                      </p:to>
                                    </p:set>
                                    <p:animEffect transition="in" filter="wipe(left)">
                                      <p:cBhvr>
                                        <p:cTn id="42" dur="2000"/>
                                        <p:tgtEl>
                                          <p:spTgt spid="117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build="p" autoUpdateAnimBg="0"/>
      <p:bldP spid="117765" grpId="0"/>
      <p:bldP spid="117766" grpId="0"/>
      <p:bldP spid="117767" grpId="0"/>
      <p:bldP spid="117768" grpId="0"/>
      <p:bldP spid="117769"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BD1F3C9-9B29-45F1-A286-AF338518C519}" type="slidenum">
              <a:rPr kumimoji="0" lang="zh-CN" altLang="en-US" sz="3300" smtClean="0"/>
              <a:pPr eaLnBrk="1" hangingPunct="1"/>
              <a:t>62</a:t>
            </a:fld>
            <a:endParaRPr kumimoji="0" lang="en-US" altLang="zh-CN" sz="3300" smtClean="0"/>
          </a:p>
        </p:txBody>
      </p:sp>
      <p:sp>
        <p:nvSpPr>
          <p:cNvPr id="118788" name="Text Box 4"/>
          <p:cNvSpPr txBox="1">
            <a:spLocks noChangeArrowheads="1"/>
          </p:cNvSpPr>
          <p:nvPr/>
        </p:nvSpPr>
        <p:spPr bwMode="auto">
          <a:xfrm>
            <a:off x="1123950" y="358775"/>
            <a:ext cx="4192588"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2. </a:t>
            </a:r>
            <a:r>
              <a:rPr lang="zh-CN" altLang="en-US" sz="4000" b="1">
                <a:solidFill>
                  <a:srgbClr val="CC3300"/>
                </a:solidFill>
              </a:rPr>
              <a:t>光切法</a:t>
            </a:r>
            <a:r>
              <a:rPr lang="zh-CN" altLang="en-US" sz="4000" b="1"/>
              <a:t>  </a:t>
            </a:r>
          </a:p>
        </p:txBody>
      </p:sp>
      <p:sp>
        <p:nvSpPr>
          <p:cNvPr id="118789" name="Text Box 5"/>
          <p:cNvSpPr txBox="1">
            <a:spLocks noChangeArrowheads="1"/>
          </p:cNvSpPr>
          <p:nvPr/>
        </p:nvSpPr>
        <p:spPr bwMode="auto">
          <a:xfrm>
            <a:off x="1016000" y="1085850"/>
            <a:ext cx="1368107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dirty="0"/>
              <a:t> </a:t>
            </a:r>
            <a:r>
              <a:rPr lang="zh-CN" altLang="en-US" sz="4000" b="1" dirty="0">
                <a:solidFill>
                  <a:srgbClr val="FF3300"/>
                </a:solidFill>
              </a:rPr>
              <a:t>光切法</a:t>
            </a:r>
            <a:r>
              <a:rPr lang="zh-CN" altLang="en-US" sz="4000" b="1" dirty="0"/>
              <a:t> 是利用“光切原理 ”测量表面粗糙度轮廓的方法。</a:t>
            </a:r>
          </a:p>
        </p:txBody>
      </p:sp>
      <p:sp>
        <p:nvSpPr>
          <p:cNvPr id="118790" name="Rectangle 6"/>
          <p:cNvSpPr>
            <a:spLocks noChangeArrowheads="1"/>
          </p:cNvSpPr>
          <p:nvPr/>
        </p:nvSpPr>
        <p:spPr bwMode="auto">
          <a:xfrm>
            <a:off x="1223963" y="1868488"/>
            <a:ext cx="106076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t>光切原理示意图如图</a:t>
            </a:r>
            <a:r>
              <a:rPr lang="en-US" altLang="zh-CN" sz="4000" b="1"/>
              <a:t>5.12</a:t>
            </a:r>
            <a:r>
              <a:rPr lang="zh-CN" altLang="en-US" sz="4000" b="1"/>
              <a:t>所示。</a:t>
            </a:r>
          </a:p>
        </p:txBody>
      </p:sp>
      <p:grpSp>
        <p:nvGrpSpPr>
          <p:cNvPr id="118814" name="Group 30"/>
          <p:cNvGrpSpPr>
            <a:grpSpLocks/>
          </p:cNvGrpSpPr>
          <p:nvPr/>
        </p:nvGrpSpPr>
        <p:grpSpPr bwMode="auto">
          <a:xfrm>
            <a:off x="685800" y="4874601"/>
            <a:ext cx="14150975" cy="5915025"/>
            <a:chOff x="432" y="2982"/>
            <a:chExt cx="8914" cy="3726"/>
          </a:xfrm>
        </p:grpSpPr>
        <p:grpSp>
          <p:nvGrpSpPr>
            <p:cNvPr id="64520" name="Group 25"/>
            <p:cNvGrpSpPr>
              <a:grpSpLocks/>
            </p:cNvGrpSpPr>
            <p:nvPr/>
          </p:nvGrpSpPr>
          <p:grpSpPr bwMode="auto">
            <a:xfrm>
              <a:off x="432" y="3747"/>
              <a:ext cx="2448" cy="2933"/>
              <a:chOff x="432" y="3855"/>
              <a:chExt cx="2448" cy="2933"/>
            </a:xfrm>
          </p:grpSpPr>
          <p:pic>
            <p:nvPicPr>
              <p:cNvPr id="64528"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 y="3855"/>
                <a:ext cx="2448" cy="2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29" name="Text Box 20"/>
              <p:cNvSpPr txBox="1">
                <a:spLocks noChangeArrowheads="1"/>
              </p:cNvSpPr>
              <p:nvPr/>
            </p:nvSpPr>
            <p:spPr bwMode="auto">
              <a:xfrm>
                <a:off x="716" y="6500"/>
                <a:ext cx="9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图 </a:t>
                </a:r>
                <a:r>
                  <a:rPr lang="en-US" altLang="zh-CN" b="1"/>
                  <a:t>5.12</a:t>
                </a:r>
              </a:p>
            </p:txBody>
          </p:sp>
        </p:grpSp>
        <p:grpSp>
          <p:nvGrpSpPr>
            <p:cNvPr id="64521" name="Group 24"/>
            <p:cNvGrpSpPr>
              <a:grpSpLocks/>
            </p:cNvGrpSpPr>
            <p:nvPr/>
          </p:nvGrpSpPr>
          <p:grpSpPr bwMode="auto">
            <a:xfrm>
              <a:off x="3326" y="4116"/>
              <a:ext cx="2215" cy="2546"/>
              <a:chOff x="3326" y="4026"/>
              <a:chExt cx="2215" cy="2546"/>
            </a:xfrm>
          </p:grpSpPr>
          <p:pic>
            <p:nvPicPr>
              <p:cNvPr id="64526"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9" y="4026"/>
                <a:ext cx="2202" cy="2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27" name="Text Box 21"/>
              <p:cNvSpPr txBox="1">
                <a:spLocks noChangeArrowheads="1"/>
              </p:cNvSpPr>
              <p:nvPr/>
            </p:nvSpPr>
            <p:spPr bwMode="auto">
              <a:xfrm>
                <a:off x="3326" y="6284"/>
                <a:ext cx="9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图 </a:t>
                </a:r>
                <a:r>
                  <a:rPr lang="en-US" altLang="zh-CN" b="1"/>
                  <a:t>5.12</a:t>
                </a:r>
              </a:p>
            </p:txBody>
          </p:sp>
        </p:grpSp>
        <p:grpSp>
          <p:nvGrpSpPr>
            <p:cNvPr id="64522" name="Group 23"/>
            <p:cNvGrpSpPr>
              <a:grpSpLocks/>
            </p:cNvGrpSpPr>
            <p:nvPr/>
          </p:nvGrpSpPr>
          <p:grpSpPr bwMode="auto">
            <a:xfrm>
              <a:off x="5991" y="2982"/>
              <a:ext cx="3355" cy="3726"/>
              <a:chOff x="5991" y="2838"/>
              <a:chExt cx="3355" cy="3726"/>
            </a:xfrm>
          </p:grpSpPr>
          <p:pic>
            <p:nvPicPr>
              <p:cNvPr id="64523"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1" y="2838"/>
                <a:ext cx="3183" cy="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24" name="Text Box 18"/>
              <p:cNvSpPr txBox="1">
                <a:spLocks noChangeArrowheads="1"/>
              </p:cNvSpPr>
              <p:nvPr/>
            </p:nvSpPr>
            <p:spPr bwMode="auto">
              <a:xfrm>
                <a:off x="6134" y="5816"/>
                <a:ext cx="3212"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1—</a:t>
                </a:r>
                <a:r>
                  <a:rPr lang="zh-CN" altLang="en-US" b="1"/>
                  <a:t>光源；</a:t>
                </a:r>
                <a:r>
                  <a:rPr lang="en-US" altLang="zh-CN" b="1"/>
                  <a:t>2—</a:t>
                </a:r>
                <a:r>
                  <a:rPr lang="zh-CN" altLang="en-US" b="1"/>
                  <a:t>聚光镜；</a:t>
                </a:r>
                <a:r>
                  <a:rPr lang="en-US" altLang="zh-CN" b="1"/>
                  <a:t>3—</a:t>
                </a:r>
                <a:r>
                  <a:rPr lang="zh-CN" altLang="en-US" b="1"/>
                  <a:t>狭缝</a:t>
                </a:r>
              </a:p>
              <a:p>
                <a:pPr eaLnBrk="1" hangingPunct="1"/>
                <a:r>
                  <a:rPr lang="en-US" altLang="zh-CN" b="1"/>
                  <a:t>4—</a:t>
                </a:r>
                <a:r>
                  <a:rPr lang="zh-CN" altLang="en-US" b="1"/>
                  <a:t>工作表面；</a:t>
                </a:r>
                <a:r>
                  <a:rPr lang="en-US" altLang="zh-CN" b="1"/>
                  <a:t>5—</a:t>
                </a:r>
                <a:r>
                  <a:rPr lang="zh-CN" altLang="en-US" b="1"/>
                  <a:t>物镜；</a:t>
                </a:r>
                <a:r>
                  <a:rPr lang="en-US" altLang="zh-CN" b="1"/>
                  <a:t>6—</a:t>
                </a:r>
                <a:r>
                  <a:rPr lang="zh-CN" altLang="en-US" b="1"/>
                  <a:t>分划板</a:t>
                </a:r>
              </a:p>
              <a:p>
                <a:pPr eaLnBrk="1" hangingPunct="1"/>
                <a:r>
                  <a:rPr lang="en-US" altLang="zh-CN" b="1"/>
                  <a:t>7—</a:t>
                </a:r>
                <a:r>
                  <a:rPr lang="zh-CN" altLang="en-US" b="1"/>
                  <a:t>目镜。</a:t>
                </a:r>
              </a:p>
            </p:txBody>
          </p:sp>
          <p:sp>
            <p:nvSpPr>
              <p:cNvPr id="64525" name="Text Box 22"/>
              <p:cNvSpPr txBox="1">
                <a:spLocks noChangeArrowheads="1"/>
              </p:cNvSpPr>
              <p:nvPr/>
            </p:nvSpPr>
            <p:spPr bwMode="auto">
              <a:xfrm>
                <a:off x="6602" y="5510"/>
                <a:ext cx="9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图 </a:t>
                </a:r>
                <a:r>
                  <a:rPr lang="en-US" altLang="zh-CN" b="1"/>
                  <a:t>5.12</a:t>
                </a:r>
              </a:p>
            </p:txBody>
          </p:sp>
        </p:grpSp>
      </p:grpSp>
      <p:sp>
        <p:nvSpPr>
          <p:cNvPr id="118811" name="Text Box 27"/>
          <p:cNvSpPr txBox="1">
            <a:spLocks noChangeArrowheads="1"/>
          </p:cNvSpPr>
          <p:nvPr/>
        </p:nvSpPr>
        <p:spPr bwMode="auto">
          <a:xfrm>
            <a:off x="373184" y="2520950"/>
            <a:ext cx="13342815" cy="228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a:t>
            </a:r>
            <a:r>
              <a:rPr lang="en-US" altLang="zh-CN" sz="4000" b="1" dirty="0"/>
              <a:t>(1)  </a:t>
            </a:r>
            <a:r>
              <a:rPr lang="zh-CN" altLang="en-US" sz="4000" b="1" dirty="0"/>
              <a:t>由光源 </a:t>
            </a:r>
            <a:r>
              <a:rPr lang="en-US" altLang="zh-CN" sz="4000" b="1" dirty="0"/>
              <a:t>1</a:t>
            </a:r>
            <a:r>
              <a:rPr lang="zh-CN" altLang="en-US" sz="4000" b="1" dirty="0"/>
              <a:t>发出的光线经狭缝</a:t>
            </a:r>
            <a:r>
              <a:rPr lang="en-US" altLang="zh-CN" sz="4000" b="1" dirty="0"/>
              <a:t>3</a:t>
            </a:r>
            <a:r>
              <a:rPr lang="zh-CN" altLang="en-US" sz="4000" b="1" dirty="0"/>
              <a:t>后形成一个光带。光带与被测表面成</a:t>
            </a:r>
            <a:r>
              <a:rPr lang="en-US" altLang="zh-CN" sz="4000" b="1" dirty="0"/>
              <a:t>45</a:t>
            </a:r>
            <a:r>
              <a:rPr lang="en-US" altLang="zh-CN" sz="4000" b="1" dirty="0">
                <a:cs typeface="Times New Roman" pitchFamily="18" charset="0"/>
              </a:rPr>
              <a:t>°</a:t>
            </a:r>
            <a:r>
              <a:rPr lang="zh-CN" altLang="en-US" sz="4000" b="1" dirty="0">
                <a:cs typeface="Times New Roman" pitchFamily="18" charset="0"/>
              </a:rPr>
              <a:t>方向</a:t>
            </a:r>
            <a:r>
              <a:rPr lang="en-US" altLang="zh-CN" sz="4000" b="1" i="1" dirty="0">
                <a:cs typeface="Times New Roman" pitchFamily="18" charset="0"/>
              </a:rPr>
              <a:t>A</a:t>
            </a:r>
            <a:r>
              <a:rPr lang="zh-CN" altLang="en-US" sz="4000" b="1" dirty="0">
                <a:cs typeface="Times New Roman" pitchFamily="18" charset="0"/>
              </a:rPr>
              <a:t>相截如图（</a:t>
            </a:r>
            <a:r>
              <a:rPr lang="en-US" altLang="zh-CN" sz="4000" b="1" dirty="0">
                <a:cs typeface="Times New Roman" pitchFamily="18" charset="0"/>
              </a:rPr>
              <a:t>a</a:t>
            </a:r>
            <a:r>
              <a:rPr lang="zh-CN" altLang="en-US" sz="4000" b="1" dirty="0">
                <a:cs typeface="Times New Roman" pitchFamily="18" charset="0"/>
              </a:rPr>
              <a:t>）所示，被测表面轮廓影像沿</a:t>
            </a:r>
            <a:r>
              <a:rPr lang="en-US" altLang="zh-CN" sz="4000" b="1" i="1" dirty="0">
                <a:cs typeface="Times New Roman" pitchFamily="18" charset="0"/>
              </a:rPr>
              <a:t>B</a:t>
            </a:r>
            <a:r>
              <a:rPr lang="zh-CN" altLang="en-US" sz="4000" b="1" dirty="0">
                <a:cs typeface="Times New Roman" pitchFamily="18" charset="0"/>
              </a:rPr>
              <a:t>方向反射后由目镜中观察到图（</a:t>
            </a:r>
            <a:r>
              <a:rPr lang="en-US" altLang="zh-CN" sz="4000" b="1" dirty="0">
                <a:cs typeface="Times New Roman" pitchFamily="18" charset="0"/>
              </a:rPr>
              <a:t>b</a:t>
            </a:r>
            <a:r>
              <a:rPr lang="zh-CN" altLang="en-US" sz="4000" b="1" dirty="0">
                <a:cs typeface="Times New Roman" pitchFamily="18" charset="0"/>
              </a:rPr>
              <a:t>）所示。</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18788">
                                            <p:txEl>
                                              <p:pRg st="0" end="0"/>
                                            </p:txEl>
                                          </p:spTgt>
                                        </p:tgtEl>
                                        <p:attrNameLst>
                                          <p:attrName>style.visibility</p:attrName>
                                        </p:attrNameLst>
                                      </p:cBhvr>
                                      <p:to>
                                        <p:strVal val="visible"/>
                                      </p:to>
                                    </p:set>
                                    <p:animEffect transition="in" filter="blinds(horizontal)">
                                      <p:cBhvr>
                                        <p:cTn id="7" dur="2000"/>
                                        <p:tgtEl>
                                          <p:spTgt spid="1187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8789"/>
                                        </p:tgtEl>
                                        <p:attrNameLst>
                                          <p:attrName>style.visibility</p:attrName>
                                        </p:attrNameLst>
                                      </p:cBhvr>
                                      <p:to>
                                        <p:strVal val="visible"/>
                                      </p:to>
                                    </p:set>
                                    <p:animEffect transition="in" filter="wipe(left)">
                                      <p:cBhvr>
                                        <p:cTn id="12" dur="2000"/>
                                        <p:tgtEl>
                                          <p:spTgt spid="1187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8790"/>
                                        </p:tgtEl>
                                        <p:attrNameLst>
                                          <p:attrName>style.visibility</p:attrName>
                                        </p:attrNameLst>
                                      </p:cBhvr>
                                      <p:to>
                                        <p:strVal val="visible"/>
                                      </p:to>
                                    </p:set>
                                    <p:animEffect transition="in" filter="wipe(left)">
                                      <p:cBhvr>
                                        <p:cTn id="17" dur="2000"/>
                                        <p:tgtEl>
                                          <p:spTgt spid="1187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18814"/>
                                        </p:tgtEl>
                                        <p:attrNameLst>
                                          <p:attrName>style.visibility</p:attrName>
                                        </p:attrNameLst>
                                      </p:cBhvr>
                                      <p:to>
                                        <p:strVal val="visible"/>
                                      </p:to>
                                    </p:set>
                                    <p:anim calcmode="lin" valueType="num">
                                      <p:cBhvr additive="base">
                                        <p:cTn id="22" dur="2000" fill="hold"/>
                                        <p:tgtEl>
                                          <p:spTgt spid="118814"/>
                                        </p:tgtEl>
                                        <p:attrNameLst>
                                          <p:attrName>ppt_x</p:attrName>
                                        </p:attrNameLst>
                                      </p:cBhvr>
                                      <p:tavLst>
                                        <p:tav tm="0">
                                          <p:val>
                                            <p:strVal val="#ppt_x"/>
                                          </p:val>
                                        </p:tav>
                                        <p:tav tm="100000">
                                          <p:val>
                                            <p:strVal val="#ppt_x"/>
                                          </p:val>
                                        </p:tav>
                                      </p:tavLst>
                                    </p:anim>
                                    <p:anim calcmode="lin" valueType="num">
                                      <p:cBhvr additive="base">
                                        <p:cTn id="23" dur="2000" fill="hold"/>
                                        <p:tgtEl>
                                          <p:spTgt spid="11881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18811"/>
                                        </p:tgtEl>
                                        <p:attrNameLst>
                                          <p:attrName>style.visibility</p:attrName>
                                        </p:attrNameLst>
                                      </p:cBhvr>
                                      <p:to>
                                        <p:strVal val="visible"/>
                                      </p:to>
                                    </p:set>
                                    <p:animEffect transition="in" filter="wipe(left)">
                                      <p:cBhvr>
                                        <p:cTn id="28" dur="2000"/>
                                        <p:tgtEl>
                                          <p:spTgt spid="118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9" grpId="0"/>
      <p:bldP spid="118790" grpId="0"/>
      <p:bldP spid="1188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F7E9F18-ECDF-470C-A9A4-D88859BE5758}" type="slidenum">
              <a:rPr kumimoji="0" lang="zh-CN" altLang="en-US" sz="3300" smtClean="0"/>
              <a:pPr eaLnBrk="1" hangingPunct="1"/>
              <a:t>63</a:t>
            </a:fld>
            <a:endParaRPr kumimoji="0" lang="en-US" altLang="zh-CN" sz="3300" smtClean="0"/>
          </a:p>
        </p:txBody>
      </p:sp>
      <p:grpSp>
        <p:nvGrpSpPr>
          <p:cNvPr id="126987" name="Group 11"/>
          <p:cNvGrpSpPr>
            <a:grpSpLocks/>
          </p:cNvGrpSpPr>
          <p:nvPr/>
        </p:nvGrpSpPr>
        <p:grpSpPr bwMode="auto">
          <a:xfrm>
            <a:off x="9513888" y="1528763"/>
            <a:ext cx="5326062" cy="6105525"/>
            <a:chOff x="5991" y="2628"/>
            <a:chExt cx="3355" cy="3846"/>
          </a:xfrm>
        </p:grpSpPr>
        <p:pic>
          <p:nvPicPr>
            <p:cNvPr id="65544"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91" y="2628"/>
              <a:ext cx="3183" cy="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45" name="Text Box 13"/>
            <p:cNvSpPr txBox="1">
              <a:spLocks noChangeArrowheads="1"/>
            </p:cNvSpPr>
            <p:nvPr/>
          </p:nvSpPr>
          <p:spPr bwMode="auto">
            <a:xfrm>
              <a:off x="6134" y="5726"/>
              <a:ext cx="3212"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1—</a:t>
              </a:r>
              <a:r>
                <a:rPr lang="zh-CN" altLang="en-US" b="1"/>
                <a:t>光源；</a:t>
              </a:r>
              <a:r>
                <a:rPr lang="en-US" altLang="zh-CN" b="1"/>
                <a:t>2—</a:t>
              </a:r>
              <a:r>
                <a:rPr lang="zh-CN" altLang="en-US" b="1"/>
                <a:t>聚光镜；</a:t>
              </a:r>
              <a:r>
                <a:rPr lang="en-US" altLang="zh-CN" b="1"/>
                <a:t>3—</a:t>
              </a:r>
              <a:r>
                <a:rPr lang="zh-CN" altLang="en-US" b="1"/>
                <a:t>狭缝</a:t>
              </a:r>
            </a:p>
            <a:p>
              <a:pPr eaLnBrk="1" hangingPunct="1"/>
              <a:r>
                <a:rPr lang="en-US" altLang="zh-CN" b="1"/>
                <a:t>4—</a:t>
              </a:r>
              <a:r>
                <a:rPr lang="zh-CN" altLang="en-US" b="1"/>
                <a:t>工作表面；</a:t>
              </a:r>
              <a:r>
                <a:rPr lang="en-US" altLang="zh-CN" b="1"/>
                <a:t>5—</a:t>
              </a:r>
              <a:r>
                <a:rPr lang="zh-CN" altLang="en-US" b="1"/>
                <a:t>物镜；</a:t>
              </a:r>
              <a:r>
                <a:rPr lang="en-US" altLang="zh-CN" b="1"/>
                <a:t>6—</a:t>
              </a:r>
              <a:r>
                <a:rPr lang="zh-CN" altLang="en-US" b="1"/>
                <a:t>分划板</a:t>
              </a:r>
            </a:p>
            <a:p>
              <a:pPr eaLnBrk="1" hangingPunct="1"/>
              <a:r>
                <a:rPr lang="en-US" altLang="zh-CN" b="1"/>
                <a:t>7—</a:t>
              </a:r>
              <a:r>
                <a:rPr lang="zh-CN" altLang="en-US" b="1"/>
                <a:t>目镜。</a:t>
              </a:r>
            </a:p>
          </p:txBody>
        </p:sp>
        <p:sp>
          <p:nvSpPr>
            <p:cNvPr id="65546" name="Text Box 14"/>
            <p:cNvSpPr txBox="1">
              <a:spLocks noChangeArrowheads="1"/>
            </p:cNvSpPr>
            <p:nvPr/>
          </p:nvSpPr>
          <p:spPr bwMode="auto">
            <a:xfrm>
              <a:off x="6602" y="5510"/>
              <a:ext cx="9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b="1"/>
                <a:t>图 </a:t>
              </a:r>
              <a:r>
                <a:rPr lang="en-US" altLang="zh-CN" b="1"/>
                <a:t>5.12</a:t>
              </a:r>
            </a:p>
          </p:txBody>
        </p:sp>
      </p:grpSp>
      <p:sp>
        <p:nvSpPr>
          <p:cNvPr id="126991" name="Text Box 15"/>
          <p:cNvSpPr txBox="1">
            <a:spLocks noChangeArrowheads="1"/>
          </p:cNvSpPr>
          <p:nvPr/>
        </p:nvSpPr>
        <p:spPr bwMode="auto">
          <a:xfrm>
            <a:off x="1415803" y="320675"/>
            <a:ext cx="107537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(2) </a:t>
            </a:r>
            <a:r>
              <a:rPr lang="zh-CN" altLang="en-US" sz="4000" b="1"/>
              <a:t>光切法的光路系统如图</a:t>
            </a:r>
            <a:r>
              <a:rPr lang="en-US" altLang="zh-CN" sz="4000" b="1"/>
              <a:t>5.12</a:t>
            </a:r>
            <a:r>
              <a:rPr lang="zh-CN" altLang="en-US" sz="4000" b="1"/>
              <a:t>（</a:t>
            </a:r>
            <a:r>
              <a:rPr lang="en-US" altLang="zh-CN" sz="4000" b="1"/>
              <a:t>c</a:t>
            </a:r>
            <a:r>
              <a:rPr lang="zh-CN" altLang="en-US" sz="4000" b="1"/>
              <a:t>）所示。</a:t>
            </a:r>
            <a:endParaRPr lang="zh-CN" altLang="en-US" sz="4000" b="1">
              <a:cs typeface="Times New Roman" pitchFamily="18" charset="0"/>
            </a:endParaRPr>
          </a:p>
        </p:txBody>
      </p:sp>
      <p:sp>
        <p:nvSpPr>
          <p:cNvPr id="126992" name="Text Box 16"/>
          <p:cNvSpPr txBox="1">
            <a:spLocks noChangeArrowheads="1"/>
          </p:cNvSpPr>
          <p:nvPr/>
        </p:nvSpPr>
        <p:spPr bwMode="auto">
          <a:xfrm>
            <a:off x="764928" y="1135063"/>
            <a:ext cx="9067800" cy="250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cs typeface="Times New Roman" pitchFamily="18" charset="0"/>
              </a:rPr>
              <a:t>光源</a:t>
            </a:r>
            <a:r>
              <a:rPr lang="en-US" altLang="zh-CN" sz="4000" b="1">
                <a:cs typeface="Times New Roman" pitchFamily="18" charset="0"/>
              </a:rPr>
              <a:t>1</a:t>
            </a:r>
            <a:r>
              <a:rPr lang="en-US" altLang="zh-CN" sz="4400" b="1">
                <a:solidFill>
                  <a:srgbClr val="CC00CC"/>
                </a:solidFill>
                <a:latin typeface="宋体" pitchFamily="2" charset="-122"/>
                <a:cs typeface="Times New Roman" pitchFamily="18" charset="0"/>
              </a:rPr>
              <a:t>→</a:t>
            </a:r>
            <a:r>
              <a:rPr lang="zh-CN" altLang="en-US" sz="4000" b="1">
                <a:cs typeface="Times New Roman" pitchFamily="18" charset="0"/>
              </a:rPr>
              <a:t>聚光镜</a:t>
            </a:r>
            <a:r>
              <a:rPr lang="en-US" altLang="zh-CN" sz="4000" b="1">
                <a:cs typeface="Times New Roman" pitchFamily="18" charset="0"/>
              </a:rPr>
              <a:t>2 </a:t>
            </a:r>
            <a:r>
              <a:rPr lang="en-US" altLang="zh-CN" sz="4400" b="1">
                <a:solidFill>
                  <a:srgbClr val="CC00CC"/>
                </a:solidFill>
              </a:rPr>
              <a:t>→</a:t>
            </a:r>
            <a:r>
              <a:rPr lang="en-US" altLang="zh-CN" sz="4000" b="1">
                <a:solidFill>
                  <a:srgbClr val="CC00CC"/>
                </a:solidFill>
              </a:rPr>
              <a:t> </a:t>
            </a:r>
            <a:r>
              <a:rPr lang="zh-CN" altLang="en-US" sz="4000" b="1"/>
              <a:t>狭缝</a:t>
            </a:r>
            <a:r>
              <a:rPr lang="en-US" altLang="zh-CN" sz="4000" b="1"/>
              <a:t>3 </a:t>
            </a:r>
            <a:r>
              <a:rPr lang="en-US" altLang="zh-CN" sz="4400" b="1">
                <a:solidFill>
                  <a:srgbClr val="CC00CC"/>
                </a:solidFill>
              </a:rPr>
              <a:t>→</a:t>
            </a:r>
            <a:r>
              <a:rPr lang="zh-CN" altLang="en-US" sz="4400" b="1"/>
              <a:t>物镜</a:t>
            </a:r>
            <a:r>
              <a:rPr lang="en-US" altLang="zh-CN" sz="4400" b="1"/>
              <a:t>5</a:t>
            </a:r>
          </a:p>
          <a:p>
            <a:pPr eaLnBrk="1" hangingPunct="1">
              <a:lnSpc>
                <a:spcPct val="120000"/>
              </a:lnSpc>
            </a:pPr>
            <a:r>
              <a:rPr lang="zh-CN" altLang="en-US" sz="4400" b="1"/>
              <a:t>以</a:t>
            </a:r>
            <a:r>
              <a:rPr lang="en-US" altLang="zh-CN" sz="4400" b="1"/>
              <a:t>45</a:t>
            </a:r>
            <a:r>
              <a:rPr lang="en-US" altLang="zh-CN" sz="4400" b="1">
                <a:cs typeface="Times New Roman" pitchFamily="18" charset="0"/>
              </a:rPr>
              <a:t>°</a:t>
            </a:r>
            <a:r>
              <a:rPr lang="zh-CN" altLang="en-US" sz="4400" b="1">
                <a:cs typeface="Times New Roman" pitchFamily="18" charset="0"/>
              </a:rPr>
              <a:t>方向</a:t>
            </a:r>
            <a:r>
              <a:rPr lang="en-US" altLang="zh-CN" sz="4400" b="1">
                <a:solidFill>
                  <a:srgbClr val="CC00CC"/>
                </a:solidFill>
              </a:rPr>
              <a:t>→</a:t>
            </a:r>
            <a:r>
              <a:rPr lang="zh-CN" altLang="en-US" sz="4400" b="1"/>
              <a:t>工件表面</a:t>
            </a:r>
            <a:r>
              <a:rPr lang="en-US" altLang="zh-CN" sz="4400" b="1"/>
              <a:t>4</a:t>
            </a:r>
            <a:r>
              <a:rPr lang="zh-CN" altLang="en-US" sz="4400" b="1"/>
              <a:t>，形成一窄细光带。</a:t>
            </a:r>
          </a:p>
        </p:txBody>
      </p:sp>
      <p:sp>
        <p:nvSpPr>
          <p:cNvPr id="126993" name="Text Box 17"/>
          <p:cNvSpPr txBox="1">
            <a:spLocks noChangeArrowheads="1"/>
          </p:cNvSpPr>
          <p:nvPr/>
        </p:nvSpPr>
        <p:spPr bwMode="auto">
          <a:xfrm>
            <a:off x="787153" y="3629025"/>
            <a:ext cx="843915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dirty="0">
                <a:solidFill>
                  <a:srgbClr val="CC00CC"/>
                </a:solidFill>
              </a:rPr>
              <a:t>        光带边缘的形状</a:t>
            </a:r>
            <a:r>
              <a:rPr lang="zh-CN" altLang="en-US" sz="4000" b="1" dirty="0"/>
              <a:t>为光束与工件表面的交线，</a:t>
            </a:r>
            <a:r>
              <a:rPr lang="zh-CN" altLang="en-US" sz="4000" b="1" dirty="0">
                <a:solidFill>
                  <a:srgbClr val="CC00CC"/>
                </a:solidFill>
              </a:rPr>
              <a:t>也就是工件在</a:t>
            </a:r>
            <a:r>
              <a:rPr lang="en-US" altLang="zh-CN" sz="4000" b="1" dirty="0">
                <a:solidFill>
                  <a:srgbClr val="CC00CC"/>
                </a:solidFill>
              </a:rPr>
              <a:t>45</a:t>
            </a:r>
            <a:r>
              <a:rPr lang="en-US" altLang="zh-CN" sz="4000" b="1" dirty="0">
                <a:solidFill>
                  <a:srgbClr val="CC00CC"/>
                </a:solidFill>
                <a:cs typeface="Times New Roman" pitchFamily="18" charset="0"/>
              </a:rPr>
              <a:t>°</a:t>
            </a:r>
            <a:r>
              <a:rPr lang="zh-CN" altLang="en-US" sz="4000" b="1" dirty="0">
                <a:solidFill>
                  <a:srgbClr val="CC00CC"/>
                </a:solidFill>
                <a:cs typeface="Times New Roman" pitchFamily="18" charset="0"/>
              </a:rPr>
              <a:t>截面上的轮廓形状</a:t>
            </a:r>
            <a:r>
              <a:rPr lang="zh-CN" altLang="en-US" sz="4000" b="1" dirty="0">
                <a:cs typeface="Times New Roman" pitchFamily="18" charset="0"/>
              </a:rPr>
              <a:t>。轮廓的波峰在</a:t>
            </a:r>
            <a:r>
              <a:rPr lang="en-US" altLang="zh-CN" sz="4000" b="1" dirty="0">
                <a:cs typeface="Times New Roman" pitchFamily="18" charset="0"/>
              </a:rPr>
              <a:t>S</a:t>
            </a:r>
            <a:r>
              <a:rPr lang="en-US" altLang="zh-CN" sz="4000" b="1" baseline="-25000" dirty="0">
                <a:cs typeface="Times New Roman" pitchFamily="18" charset="0"/>
              </a:rPr>
              <a:t>1</a:t>
            </a:r>
            <a:r>
              <a:rPr lang="zh-CN" altLang="en-US" sz="4000" b="1" dirty="0">
                <a:cs typeface="Times New Roman" pitchFamily="18" charset="0"/>
              </a:rPr>
              <a:t>点反射，波谷在</a:t>
            </a:r>
            <a:r>
              <a:rPr lang="en-US" altLang="zh-CN" sz="4000" b="1" i="1" dirty="0"/>
              <a:t>S</a:t>
            </a:r>
            <a:r>
              <a:rPr lang="en-US" altLang="zh-CN" sz="4000" b="1" baseline="-25000" dirty="0"/>
              <a:t>2</a:t>
            </a:r>
            <a:r>
              <a:rPr lang="zh-CN" altLang="en-US" sz="4000" b="1" dirty="0"/>
              <a:t>点反射 </a:t>
            </a:r>
            <a:r>
              <a:rPr lang="en-US" altLang="zh-CN" sz="4400" b="1" dirty="0">
                <a:solidFill>
                  <a:srgbClr val="CC00CC"/>
                </a:solidFill>
              </a:rPr>
              <a:t>→</a:t>
            </a:r>
            <a:r>
              <a:rPr lang="zh-CN" altLang="en-US" sz="4000" b="1" dirty="0"/>
              <a:t>物镜</a:t>
            </a:r>
            <a:r>
              <a:rPr lang="en-US" altLang="zh-CN" sz="4000" b="1" dirty="0"/>
              <a:t>5</a:t>
            </a:r>
            <a:r>
              <a:rPr lang="zh-CN" altLang="en-US" sz="4000" b="1" dirty="0"/>
              <a:t>，分别成像在分划板</a:t>
            </a:r>
            <a:r>
              <a:rPr lang="en-US" altLang="zh-CN" sz="4000" b="1" dirty="0"/>
              <a:t>6</a:t>
            </a:r>
            <a:r>
              <a:rPr lang="zh-CN" altLang="en-US" sz="4000" b="1" dirty="0"/>
              <a:t>上的</a:t>
            </a:r>
            <a:r>
              <a:rPr lang="en-US" altLang="zh-CN" sz="4000" b="1" i="1" dirty="0"/>
              <a:t>S</a:t>
            </a:r>
            <a:r>
              <a:rPr lang="en-US" altLang="zh-CN" sz="4000" b="1" i="1" dirty="0">
                <a:cs typeface="Times New Roman" pitchFamily="18" charset="0"/>
              </a:rPr>
              <a:t>“</a:t>
            </a:r>
            <a:r>
              <a:rPr lang="en-US" altLang="zh-CN" sz="4000" b="1" baseline="-25000" dirty="0"/>
              <a:t>1</a:t>
            </a:r>
            <a:r>
              <a:rPr lang="en-US" altLang="zh-CN" sz="4000" b="1" dirty="0"/>
              <a:t> </a:t>
            </a:r>
            <a:r>
              <a:rPr lang="zh-CN" altLang="en-US" sz="4000" b="1" dirty="0"/>
              <a:t>和  </a:t>
            </a:r>
            <a:r>
              <a:rPr lang="en-US" altLang="zh-CN" sz="4000" b="1" i="1" dirty="0"/>
              <a:t>S</a:t>
            </a:r>
            <a:r>
              <a:rPr lang="en-US" altLang="zh-CN" sz="4000" b="1" i="1" dirty="0">
                <a:cs typeface="Times New Roman" pitchFamily="18" charset="0"/>
              </a:rPr>
              <a:t>”</a:t>
            </a:r>
            <a:r>
              <a:rPr lang="en-US" altLang="zh-CN" sz="4000" b="1" baseline="-25000" dirty="0"/>
              <a:t>2</a:t>
            </a:r>
            <a:r>
              <a:rPr lang="zh-CN" altLang="en-US" sz="4000" b="1" dirty="0"/>
              <a:t>点。其峰、谷影像高度差为</a:t>
            </a:r>
            <a:r>
              <a:rPr lang="en-US" altLang="zh-CN" sz="4000" b="1" i="1" dirty="0"/>
              <a:t>h</a:t>
            </a:r>
            <a:r>
              <a:rPr lang="en-US" altLang="zh-CN" sz="4000" b="1" i="1" dirty="0">
                <a:cs typeface="Times New Roman" pitchFamily="18" charset="0"/>
              </a:rPr>
              <a:t>“</a:t>
            </a:r>
            <a:r>
              <a:rPr lang="zh-CN" altLang="en-US" sz="4000" b="1" i="1" dirty="0">
                <a:cs typeface="Times New Roman" pitchFamily="18" charset="0"/>
              </a:rPr>
              <a:t>。</a:t>
            </a:r>
            <a:r>
              <a:rPr lang="zh-CN" altLang="en-US" sz="4000" b="1" dirty="0">
                <a:cs typeface="Times New Roman" pitchFamily="18" charset="0"/>
              </a:rPr>
              <a:t>测出此值，按定义可测出评定参数</a:t>
            </a:r>
            <a:r>
              <a:rPr lang="en-US" altLang="zh-CN" sz="4000" b="1" i="1" dirty="0" err="1">
                <a:cs typeface="Times New Roman" pitchFamily="18" charset="0"/>
              </a:rPr>
              <a:t>Rz</a:t>
            </a:r>
            <a:r>
              <a:rPr lang="zh-CN" altLang="en-US" sz="4000" b="1" dirty="0">
                <a:cs typeface="Times New Roman" pitchFamily="18" charset="0"/>
              </a:rPr>
              <a:t>的数值。</a:t>
            </a:r>
          </a:p>
        </p:txBody>
      </p:sp>
      <p:sp>
        <p:nvSpPr>
          <p:cNvPr id="126994" name="Text Box 18"/>
          <p:cNvSpPr txBox="1">
            <a:spLocks noChangeArrowheads="1"/>
          </p:cNvSpPr>
          <p:nvPr/>
        </p:nvSpPr>
        <p:spPr bwMode="auto">
          <a:xfrm>
            <a:off x="750519" y="8020050"/>
            <a:ext cx="13739202" cy="228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按光切法原理设计制造的表面粗糙度轮廓测量的仪器为光切显微镜（或称双管显微镜），其测量范围</a:t>
            </a:r>
            <a:r>
              <a:rPr lang="en-US" altLang="zh-CN" sz="4000" b="1" i="1" dirty="0" err="1"/>
              <a:t>Rz</a:t>
            </a:r>
            <a:r>
              <a:rPr lang="zh-CN" altLang="en-US" sz="4000" b="1" dirty="0"/>
              <a:t>为</a:t>
            </a:r>
            <a:r>
              <a:rPr lang="en-US" altLang="zh-CN" sz="4000" b="1" dirty="0"/>
              <a:t>0.8~80μm</a:t>
            </a:r>
            <a:r>
              <a:rPr lang="zh-CN" altLang="en-US" sz="4000" b="1" dirty="0"/>
              <a:t>。</a:t>
            </a:r>
          </a:p>
          <a:p>
            <a:pPr eaLnBrk="1" hangingPunct="1">
              <a:lnSpc>
                <a:spcPct val="120000"/>
              </a:lnSpc>
            </a:pPr>
            <a:r>
              <a:rPr lang="zh-CN" altLang="en-US" sz="4000" b="1" dirty="0"/>
              <a:t>见赵熙萍主编</a:t>
            </a:r>
            <a:r>
              <a:rPr lang="en-US" altLang="zh-CN" sz="4000" b="1" dirty="0"/>
              <a:t>《</a:t>
            </a:r>
            <a:r>
              <a:rPr lang="zh-CN" altLang="en-US" sz="4000" b="1" dirty="0"/>
              <a:t>实验指导书与课程大作业</a:t>
            </a:r>
            <a:r>
              <a:rPr lang="en-US" altLang="zh-CN" sz="4000" b="1" dirty="0"/>
              <a:t>》</a:t>
            </a:r>
            <a:r>
              <a:rPr lang="zh-CN" altLang="en-US" sz="4000" b="1" dirty="0"/>
              <a:t>实验</a:t>
            </a:r>
            <a:r>
              <a:rPr lang="en-US" altLang="zh-CN" sz="4000" b="1" dirty="0"/>
              <a:t>4.1</a:t>
            </a:r>
            <a:r>
              <a:rPr lang="zh-CN" altLang="en-US" sz="4000" b="1" dirty="0"/>
              <a:t>。</a:t>
            </a:r>
            <a:endParaRPr lang="zh-CN" altLang="en-US" sz="4000" b="1" dirty="0">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6991"/>
                                        </p:tgtEl>
                                        <p:attrNameLst>
                                          <p:attrName>style.visibility</p:attrName>
                                        </p:attrNameLst>
                                      </p:cBhvr>
                                      <p:to>
                                        <p:strVal val="visible"/>
                                      </p:to>
                                    </p:set>
                                    <p:animEffect transition="in" filter="wipe(left)">
                                      <p:cBhvr>
                                        <p:cTn id="7" dur="2000"/>
                                        <p:tgtEl>
                                          <p:spTgt spid="1269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6987"/>
                                        </p:tgtEl>
                                        <p:attrNameLst>
                                          <p:attrName>style.visibility</p:attrName>
                                        </p:attrNameLst>
                                      </p:cBhvr>
                                      <p:to>
                                        <p:strVal val="visible"/>
                                      </p:to>
                                    </p:set>
                                    <p:anim calcmode="lin" valueType="num">
                                      <p:cBhvr additive="base">
                                        <p:cTn id="12" dur="2000" fill="hold"/>
                                        <p:tgtEl>
                                          <p:spTgt spid="126987"/>
                                        </p:tgtEl>
                                        <p:attrNameLst>
                                          <p:attrName>ppt_x</p:attrName>
                                        </p:attrNameLst>
                                      </p:cBhvr>
                                      <p:tavLst>
                                        <p:tav tm="0">
                                          <p:val>
                                            <p:strVal val="1+#ppt_w/2"/>
                                          </p:val>
                                        </p:tav>
                                        <p:tav tm="100000">
                                          <p:val>
                                            <p:strVal val="#ppt_x"/>
                                          </p:val>
                                        </p:tav>
                                      </p:tavLst>
                                    </p:anim>
                                    <p:anim calcmode="lin" valueType="num">
                                      <p:cBhvr additive="base">
                                        <p:cTn id="13" dur="2000" fill="hold"/>
                                        <p:tgtEl>
                                          <p:spTgt spid="12698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6992"/>
                                        </p:tgtEl>
                                        <p:attrNameLst>
                                          <p:attrName>style.visibility</p:attrName>
                                        </p:attrNameLst>
                                      </p:cBhvr>
                                      <p:to>
                                        <p:strVal val="visible"/>
                                      </p:to>
                                    </p:set>
                                    <p:animEffect transition="in" filter="wipe(left)">
                                      <p:cBhvr>
                                        <p:cTn id="18" dur="2000"/>
                                        <p:tgtEl>
                                          <p:spTgt spid="12699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6993"/>
                                        </p:tgtEl>
                                        <p:attrNameLst>
                                          <p:attrName>style.visibility</p:attrName>
                                        </p:attrNameLst>
                                      </p:cBhvr>
                                      <p:to>
                                        <p:strVal val="visible"/>
                                      </p:to>
                                    </p:set>
                                    <p:animEffect transition="in" filter="wipe(left)">
                                      <p:cBhvr>
                                        <p:cTn id="23" dur="2000"/>
                                        <p:tgtEl>
                                          <p:spTgt spid="12699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6994"/>
                                        </p:tgtEl>
                                        <p:attrNameLst>
                                          <p:attrName>style.visibility</p:attrName>
                                        </p:attrNameLst>
                                      </p:cBhvr>
                                      <p:to>
                                        <p:strVal val="visible"/>
                                      </p:to>
                                    </p:set>
                                    <p:animEffect transition="in" filter="wipe(left)">
                                      <p:cBhvr>
                                        <p:cTn id="28" dur="2000"/>
                                        <p:tgtEl>
                                          <p:spTgt spid="126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91" grpId="0"/>
      <p:bldP spid="126992" grpId="0"/>
      <p:bldP spid="126993" grpId="0"/>
      <p:bldP spid="12699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046EEC5-F886-4213-9333-B564EBA3B6DD}" type="slidenum">
              <a:rPr kumimoji="0" lang="zh-CN" altLang="en-US" sz="3300" smtClean="0"/>
              <a:pPr eaLnBrk="1" hangingPunct="1"/>
              <a:t>64</a:t>
            </a:fld>
            <a:endParaRPr kumimoji="0" lang="en-US" altLang="zh-CN" sz="3300" smtClean="0"/>
          </a:p>
        </p:txBody>
      </p:sp>
      <p:sp>
        <p:nvSpPr>
          <p:cNvPr id="124932" name="Text Box 4"/>
          <p:cNvSpPr txBox="1">
            <a:spLocks noChangeArrowheads="1"/>
          </p:cNvSpPr>
          <p:nvPr/>
        </p:nvSpPr>
        <p:spPr bwMode="auto">
          <a:xfrm>
            <a:off x="1325439" y="215900"/>
            <a:ext cx="3733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dirty="0"/>
              <a:t>3. </a:t>
            </a:r>
            <a:r>
              <a:rPr lang="zh-CN" altLang="en-US" sz="4000" b="1" dirty="0">
                <a:solidFill>
                  <a:srgbClr val="CC3300"/>
                </a:solidFill>
              </a:rPr>
              <a:t>针描法</a:t>
            </a:r>
            <a:r>
              <a:rPr lang="zh-CN" altLang="en-US" sz="4000" b="1" dirty="0"/>
              <a:t>  </a:t>
            </a:r>
          </a:p>
        </p:txBody>
      </p:sp>
      <p:sp>
        <p:nvSpPr>
          <p:cNvPr id="124933" name="Text Box 5"/>
          <p:cNvSpPr txBox="1">
            <a:spLocks noChangeArrowheads="1"/>
          </p:cNvSpPr>
          <p:nvPr/>
        </p:nvSpPr>
        <p:spPr bwMode="auto">
          <a:xfrm>
            <a:off x="385763" y="917575"/>
            <a:ext cx="14181137"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solidFill>
                  <a:srgbClr val="FF3300"/>
                </a:solidFill>
              </a:rPr>
              <a:t>        针描法</a:t>
            </a:r>
            <a:r>
              <a:rPr lang="zh-CN" altLang="en-US" sz="4000" b="1" dirty="0"/>
              <a:t> 是利用仪器的触针在被测表面上轻轻地划过，被测表面的表面粗糙度轮廓将使触针作垂直方向的位移， 再通过传感器把位移转换成电量，经信号放大后输入计算机，在计算机的显示器上可以读出被测表面粗糙度轮廓的评定参数值。</a:t>
            </a:r>
          </a:p>
        </p:txBody>
      </p:sp>
      <p:sp>
        <p:nvSpPr>
          <p:cNvPr id="124934" name="Rectangle 6"/>
          <p:cNvSpPr>
            <a:spLocks noChangeArrowheads="1"/>
          </p:cNvSpPr>
          <p:nvPr/>
        </p:nvSpPr>
        <p:spPr bwMode="auto">
          <a:xfrm>
            <a:off x="1464651" y="3825875"/>
            <a:ext cx="132429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dirty="0"/>
              <a:t>也可以由记录器绘制出被测表面粗糙度轮廓的误差图形。</a:t>
            </a:r>
          </a:p>
        </p:txBody>
      </p:sp>
      <p:sp>
        <p:nvSpPr>
          <p:cNvPr id="124935" name="Text Box 7"/>
          <p:cNvSpPr txBox="1">
            <a:spLocks noChangeArrowheads="1"/>
          </p:cNvSpPr>
          <p:nvPr/>
        </p:nvSpPr>
        <p:spPr bwMode="auto">
          <a:xfrm>
            <a:off x="1301750" y="5894388"/>
            <a:ext cx="841375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针描法测量原理见图</a:t>
            </a:r>
            <a:r>
              <a:rPr lang="en-US" altLang="zh-CN" sz="4000" b="1" dirty="0"/>
              <a:t>5.13</a:t>
            </a:r>
            <a:r>
              <a:rPr lang="zh-CN" altLang="en-US" sz="4000" b="1" dirty="0"/>
              <a:t>所示。  </a:t>
            </a:r>
          </a:p>
        </p:txBody>
      </p:sp>
      <p:grpSp>
        <p:nvGrpSpPr>
          <p:cNvPr id="124936" name="Group 8"/>
          <p:cNvGrpSpPr>
            <a:grpSpLocks/>
          </p:cNvGrpSpPr>
          <p:nvPr/>
        </p:nvGrpSpPr>
        <p:grpSpPr bwMode="auto">
          <a:xfrm>
            <a:off x="8432434" y="4637821"/>
            <a:ext cx="6415087" cy="4102100"/>
            <a:chOff x="5297" y="4514"/>
            <a:chExt cx="4041" cy="2584"/>
          </a:xfrm>
        </p:grpSpPr>
        <p:pic>
          <p:nvPicPr>
            <p:cNvPr id="66572"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 y="4514"/>
              <a:ext cx="4041" cy="2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73" name="Text Box 10"/>
            <p:cNvSpPr txBox="1">
              <a:spLocks noChangeArrowheads="1"/>
            </p:cNvSpPr>
            <p:nvPr/>
          </p:nvSpPr>
          <p:spPr bwMode="auto">
            <a:xfrm>
              <a:off x="5907" y="6771"/>
              <a:ext cx="332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图</a:t>
              </a:r>
              <a:r>
                <a:rPr lang="en-US" altLang="zh-CN" sz="2800" b="1"/>
                <a:t>5.13 </a:t>
              </a:r>
              <a:r>
                <a:rPr lang="zh-CN" altLang="en-US" sz="2800" b="1"/>
                <a:t>针描法测量原理示意图</a:t>
              </a:r>
            </a:p>
          </p:txBody>
        </p:sp>
      </p:grpSp>
      <p:sp>
        <p:nvSpPr>
          <p:cNvPr id="124939" name="Text Box 11"/>
          <p:cNvSpPr txBox="1">
            <a:spLocks noChangeArrowheads="1"/>
          </p:cNvSpPr>
          <p:nvPr/>
        </p:nvSpPr>
        <p:spPr bwMode="auto">
          <a:xfrm>
            <a:off x="370742" y="4471988"/>
            <a:ext cx="84137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a:t>
            </a:r>
            <a:r>
              <a:rPr lang="zh-CN" altLang="en-US" sz="4000" b="1" dirty="0">
                <a:solidFill>
                  <a:srgbClr val="FF3300"/>
                </a:solidFill>
              </a:rPr>
              <a:t>轮廓仪</a:t>
            </a:r>
            <a:r>
              <a:rPr lang="zh-CN" altLang="en-US" sz="4000" b="1" dirty="0"/>
              <a:t>就是按针描法原理设计</a:t>
            </a:r>
          </a:p>
          <a:p>
            <a:pPr eaLnBrk="1" hangingPunct="1">
              <a:lnSpc>
                <a:spcPct val="120000"/>
              </a:lnSpc>
            </a:pPr>
            <a:r>
              <a:rPr lang="zh-CN" altLang="en-US" sz="4000" b="1" dirty="0"/>
              <a:t>制造的表面粗糙度测量仪。</a:t>
            </a:r>
          </a:p>
        </p:txBody>
      </p:sp>
      <p:sp>
        <p:nvSpPr>
          <p:cNvPr id="124940" name="Text Box 12"/>
          <p:cNvSpPr txBox="1">
            <a:spLocks noChangeArrowheads="1"/>
          </p:cNvSpPr>
          <p:nvPr/>
        </p:nvSpPr>
        <p:spPr bwMode="auto">
          <a:xfrm>
            <a:off x="603250" y="7929563"/>
            <a:ext cx="7675563"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轮廓仪可以测量 </a:t>
            </a:r>
            <a:r>
              <a:rPr lang="en-US" altLang="zh-CN" sz="4000" b="1" i="1" dirty="0">
                <a:solidFill>
                  <a:srgbClr val="FF3300"/>
                </a:solidFill>
              </a:rPr>
              <a:t>Ra</a:t>
            </a:r>
            <a:r>
              <a:rPr lang="zh-CN" altLang="en-US" sz="4000" b="1" dirty="0">
                <a:solidFill>
                  <a:srgbClr val="FF3300"/>
                </a:solidFill>
              </a:rPr>
              <a:t>、</a:t>
            </a:r>
            <a:r>
              <a:rPr lang="en-US" altLang="zh-CN" sz="4000" b="1" i="1" dirty="0" err="1">
                <a:solidFill>
                  <a:srgbClr val="FF3300"/>
                </a:solidFill>
              </a:rPr>
              <a:t>Rz</a:t>
            </a:r>
            <a:r>
              <a:rPr lang="zh-CN" altLang="en-US" sz="4000" b="1" dirty="0">
                <a:solidFill>
                  <a:srgbClr val="FF3300"/>
                </a:solidFill>
              </a:rPr>
              <a:t>、</a:t>
            </a:r>
            <a:r>
              <a:rPr lang="en-US" altLang="zh-CN" sz="4000" b="1" i="1" dirty="0" err="1">
                <a:solidFill>
                  <a:srgbClr val="FF3300"/>
                </a:solidFill>
              </a:rPr>
              <a:t>Rsm</a:t>
            </a:r>
            <a:r>
              <a:rPr lang="en-US" altLang="zh-CN" sz="4000" b="1" i="1" dirty="0"/>
              <a:t> </a:t>
            </a:r>
            <a:r>
              <a:rPr lang="zh-CN" altLang="en-US" sz="4000" b="1" dirty="0"/>
              <a:t>等多个参数值。</a:t>
            </a:r>
          </a:p>
        </p:txBody>
      </p:sp>
      <p:sp>
        <p:nvSpPr>
          <p:cNvPr id="124941" name="Text Box 13"/>
          <p:cNvSpPr txBox="1">
            <a:spLocks noChangeArrowheads="1"/>
          </p:cNvSpPr>
          <p:nvPr/>
        </p:nvSpPr>
        <p:spPr bwMode="auto">
          <a:xfrm>
            <a:off x="485775" y="6511925"/>
            <a:ext cx="8177213"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根据转换原理的不同，有电感式、电容式和压电式的轮廓仪。</a:t>
            </a:r>
          </a:p>
        </p:txBody>
      </p:sp>
      <p:sp>
        <p:nvSpPr>
          <p:cNvPr id="124942" name="Text Box 14"/>
          <p:cNvSpPr txBox="1">
            <a:spLocks noChangeArrowheads="1"/>
          </p:cNvSpPr>
          <p:nvPr/>
        </p:nvSpPr>
        <p:spPr bwMode="auto">
          <a:xfrm>
            <a:off x="407988" y="9302750"/>
            <a:ext cx="14170025"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除上述的轮廓仪外，还有</a:t>
            </a:r>
            <a:r>
              <a:rPr lang="zh-CN" altLang="en-US" sz="4000" b="1" dirty="0">
                <a:solidFill>
                  <a:srgbClr val="FF3300"/>
                </a:solidFill>
              </a:rPr>
              <a:t>光学触针轮廓仪</a:t>
            </a:r>
            <a:r>
              <a:rPr lang="zh-CN" altLang="en-US" sz="4000" b="1" dirty="0"/>
              <a:t>，它是非接触测量，可以防止划伤零件表面。这种仪器通常直接显示</a:t>
            </a:r>
            <a:r>
              <a:rPr lang="en-US" altLang="zh-CN" sz="4000" b="1" i="1" dirty="0"/>
              <a:t>Ra</a:t>
            </a:r>
            <a:r>
              <a:rPr lang="zh-CN" altLang="en-US" sz="4000" b="1" dirty="0"/>
              <a:t>值。</a:t>
            </a:r>
            <a:endParaRPr lang="en-US" altLang="zh-CN" sz="4000" b="1" i="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24932">
                                            <p:txEl>
                                              <p:pRg st="0" end="0"/>
                                            </p:txEl>
                                          </p:spTgt>
                                        </p:tgtEl>
                                        <p:attrNameLst>
                                          <p:attrName>style.visibility</p:attrName>
                                        </p:attrNameLst>
                                      </p:cBhvr>
                                      <p:to>
                                        <p:strVal val="visible"/>
                                      </p:to>
                                    </p:set>
                                    <p:animEffect transition="in" filter="blinds(horizontal)">
                                      <p:cBhvr>
                                        <p:cTn id="7" dur="2000"/>
                                        <p:tgtEl>
                                          <p:spTgt spid="12493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4933"/>
                                        </p:tgtEl>
                                        <p:attrNameLst>
                                          <p:attrName>style.visibility</p:attrName>
                                        </p:attrNameLst>
                                      </p:cBhvr>
                                      <p:to>
                                        <p:strVal val="visible"/>
                                      </p:to>
                                    </p:set>
                                    <p:animEffect transition="in" filter="wipe(left)">
                                      <p:cBhvr>
                                        <p:cTn id="12" dur="2000"/>
                                        <p:tgtEl>
                                          <p:spTgt spid="1249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4934"/>
                                        </p:tgtEl>
                                        <p:attrNameLst>
                                          <p:attrName>style.visibility</p:attrName>
                                        </p:attrNameLst>
                                      </p:cBhvr>
                                      <p:to>
                                        <p:strVal val="visible"/>
                                      </p:to>
                                    </p:set>
                                    <p:animEffect transition="in" filter="wipe(left)">
                                      <p:cBhvr>
                                        <p:cTn id="17" dur="2000"/>
                                        <p:tgtEl>
                                          <p:spTgt spid="1249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4939"/>
                                        </p:tgtEl>
                                        <p:attrNameLst>
                                          <p:attrName>style.visibility</p:attrName>
                                        </p:attrNameLst>
                                      </p:cBhvr>
                                      <p:to>
                                        <p:strVal val="visible"/>
                                      </p:to>
                                    </p:set>
                                    <p:animEffect transition="in" filter="wipe(left)">
                                      <p:cBhvr>
                                        <p:cTn id="22" dur="2000"/>
                                        <p:tgtEl>
                                          <p:spTgt spid="1249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4935"/>
                                        </p:tgtEl>
                                        <p:attrNameLst>
                                          <p:attrName>style.visibility</p:attrName>
                                        </p:attrNameLst>
                                      </p:cBhvr>
                                      <p:to>
                                        <p:strVal val="visible"/>
                                      </p:to>
                                    </p:set>
                                    <p:animEffect transition="in" filter="wipe(left)">
                                      <p:cBhvr>
                                        <p:cTn id="27" dur="2000"/>
                                        <p:tgtEl>
                                          <p:spTgt spid="12493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6" fill="hold" nodeType="clickEffect">
                                  <p:stCondLst>
                                    <p:cond delay="0"/>
                                  </p:stCondLst>
                                  <p:childTnLst>
                                    <p:set>
                                      <p:cBhvr>
                                        <p:cTn id="31" dur="1" fill="hold">
                                          <p:stCondLst>
                                            <p:cond delay="0"/>
                                          </p:stCondLst>
                                        </p:cTn>
                                        <p:tgtEl>
                                          <p:spTgt spid="124936"/>
                                        </p:tgtEl>
                                        <p:attrNameLst>
                                          <p:attrName>style.visibility</p:attrName>
                                        </p:attrNameLst>
                                      </p:cBhvr>
                                      <p:to>
                                        <p:strVal val="visible"/>
                                      </p:to>
                                    </p:set>
                                    <p:anim calcmode="lin" valueType="num">
                                      <p:cBhvr additive="base">
                                        <p:cTn id="32" dur="2000" fill="hold"/>
                                        <p:tgtEl>
                                          <p:spTgt spid="124936"/>
                                        </p:tgtEl>
                                        <p:attrNameLst>
                                          <p:attrName>ppt_x</p:attrName>
                                        </p:attrNameLst>
                                      </p:cBhvr>
                                      <p:tavLst>
                                        <p:tav tm="0">
                                          <p:val>
                                            <p:strVal val="1+#ppt_w/2"/>
                                          </p:val>
                                        </p:tav>
                                        <p:tav tm="100000">
                                          <p:val>
                                            <p:strVal val="#ppt_x"/>
                                          </p:val>
                                        </p:tav>
                                      </p:tavLst>
                                    </p:anim>
                                    <p:anim calcmode="lin" valueType="num">
                                      <p:cBhvr additive="base">
                                        <p:cTn id="33" dur="2000" fill="hold"/>
                                        <p:tgtEl>
                                          <p:spTgt spid="124936"/>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4941"/>
                                        </p:tgtEl>
                                        <p:attrNameLst>
                                          <p:attrName>style.visibility</p:attrName>
                                        </p:attrNameLst>
                                      </p:cBhvr>
                                      <p:to>
                                        <p:strVal val="visible"/>
                                      </p:to>
                                    </p:set>
                                    <p:animEffect transition="in" filter="wipe(left)">
                                      <p:cBhvr>
                                        <p:cTn id="38" dur="2000"/>
                                        <p:tgtEl>
                                          <p:spTgt spid="12494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4940"/>
                                        </p:tgtEl>
                                        <p:attrNameLst>
                                          <p:attrName>style.visibility</p:attrName>
                                        </p:attrNameLst>
                                      </p:cBhvr>
                                      <p:to>
                                        <p:strVal val="visible"/>
                                      </p:to>
                                    </p:set>
                                    <p:animEffect transition="in" filter="wipe(left)">
                                      <p:cBhvr>
                                        <p:cTn id="43" dur="2000"/>
                                        <p:tgtEl>
                                          <p:spTgt spid="12494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24942"/>
                                        </p:tgtEl>
                                        <p:attrNameLst>
                                          <p:attrName>style.visibility</p:attrName>
                                        </p:attrNameLst>
                                      </p:cBhvr>
                                      <p:to>
                                        <p:strVal val="visible"/>
                                      </p:to>
                                    </p:set>
                                    <p:animEffect transition="in" filter="wipe(left)">
                                      <p:cBhvr>
                                        <p:cTn id="48" dur="2000"/>
                                        <p:tgtEl>
                                          <p:spTgt spid="124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3" grpId="0"/>
      <p:bldP spid="124934" grpId="0"/>
      <p:bldP spid="124935" grpId="0"/>
      <p:bldP spid="124939" grpId="0"/>
      <p:bldP spid="124940" grpId="0"/>
      <p:bldP spid="124941" grpId="0"/>
      <p:bldP spid="12494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D83A55A-A22F-47DE-B084-496331D036BF}" type="slidenum">
              <a:rPr kumimoji="0" lang="zh-CN" altLang="en-US" sz="3300" smtClean="0"/>
              <a:pPr eaLnBrk="1" hangingPunct="1"/>
              <a:t>65</a:t>
            </a:fld>
            <a:endParaRPr kumimoji="0" lang="en-US" altLang="zh-CN" sz="3300" smtClean="0"/>
          </a:p>
        </p:txBody>
      </p:sp>
      <p:sp>
        <p:nvSpPr>
          <p:cNvPr id="125959" name="Text Box 7"/>
          <p:cNvSpPr txBox="1">
            <a:spLocks noChangeArrowheads="1"/>
          </p:cNvSpPr>
          <p:nvPr/>
        </p:nvSpPr>
        <p:spPr bwMode="auto">
          <a:xfrm>
            <a:off x="1196975" y="1497678"/>
            <a:ext cx="37338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4. </a:t>
            </a:r>
            <a:r>
              <a:rPr lang="zh-CN" altLang="en-US" sz="4000" b="1">
                <a:solidFill>
                  <a:srgbClr val="FF3300"/>
                </a:solidFill>
              </a:rPr>
              <a:t>干涉法  </a:t>
            </a:r>
          </a:p>
        </p:txBody>
      </p:sp>
      <p:sp>
        <p:nvSpPr>
          <p:cNvPr id="125960" name="Text Box 8"/>
          <p:cNvSpPr txBox="1">
            <a:spLocks noChangeArrowheads="1"/>
          </p:cNvSpPr>
          <p:nvPr/>
        </p:nvSpPr>
        <p:spPr bwMode="auto">
          <a:xfrm>
            <a:off x="1250950" y="2251740"/>
            <a:ext cx="134969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solidFill>
                  <a:srgbClr val="FF3300"/>
                </a:solidFill>
              </a:rPr>
              <a:t>干涉法</a:t>
            </a:r>
            <a:r>
              <a:rPr lang="zh-CN" altLang="en-US" sz="4000" b="1"/>
              <a:t>是利用光波干涉原理测量表面粗糙度轮廓的方法。  </a:t>
            </a:r>
          </a:p>
        </p:txBody>
      </p:sp>
      <p:sp>
        <p:nvSpPr>
          <p:cNvPr id="125961" name="Text Box 9"/>
          <p:cNvSpPr txBox="1">
            <a:spLocks noChangeArrowheads="1"/>
          </p:cNvSpPr>
          <p:nvPr/>
        </p:nvSpPr>
        <p:spPr bwMode="auto">
          <a:xfrm>
            <a:off x="915988" y="3161378"/>
            <a:ext cx="13361987" cy="375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solidFill>
                  <a:srgbClr val="FF3300"/>
                </a:solidFill>
              </a:rPr>
              <a:t>  干涉显微镜</a:t>
            </a:r>
            <a:r>
              <a:rPr lang="zh-CN" altLang="en-US" sz="4000" b="1"/>
              <a:t>就是根据干涉原理设计制造的测量表面粗糙度轮廓的仪器。</a:t>
            </a:r>
            <a:r>
              <a:rPr lang="zh-CN" altLang="en-US" sz="4000" b="1">
                <a:solidFill>
                  <a:srgbClr val="CC3300"/>
                </a:solidFill>
              </a:rPr>
              <a:t>该仪器可以按定义测出</a:t>
            </a:r>
            <a:r>
              <a:rPr lang="en-US" altLang="zh-CN" sz="4000" b="1" i="1">
                <a:solidFill>
                  <a:srgbClr val="CC3300"/>
                </a:solidFill>
              </a:rPr>
              <a:t>Rz</a:t>
            </a:r>
            <a:r>
              <a:rPr lang="zh-CN" altLang="en-US" sz="4000" b="1">
                <a:solidFill>
                  <a:srgbClr val="CC3300"/>
                </a:solidFill>
              </a:rPr>
              <a:t>值</a:t>
            </a:r>
            <a:r>
              <a:rPr lang="en-US" altLang="zh-CN" sz="4000" b="1">
                <a:solidFill>
                  <a:srgbClr val="CC3300"/>
                </a:solidFill>
              </a:rPr>
              <a:t>,</a:t>
            </a:r>
            <a:r>
              <a:rPr lang="zh-CN" altLang="en-US" sz="4000" b="1"/>
              <a:t>其测量范围为</a:t>
            </a:r>
            <a:r>
              <a:rPr lang="zh-CN" altLang="en-US" sz="4000" b="1">
                <a:solidFill>
                  <a:srgbClr val="CC3300"/>
                </a:solidFill>
              </a:rPr>
              <a:t> </a:t>
            </a:r>
          </a:p>
          <a:p>
            <a:pPr eaLnBrk="1" hangingPunct="1">
              <a:lnSpc>
                <a:spcPct val="120000"/>
              </a:lnSpc>
            </a:pPr>
            <a:r>
              <a:rPr lang="en-US" altLang="zh-CN" sz="4000" b="1"/>
              <a:t>0.025~0.8μm</a:t>
            </a:r>
            <a:r>
              <a:rPr lang="zh-CN" altLang="en-US" sz="4000" b="1"/>
              <a:t>。</a:t>
            </a:r>
          </a:p>
          <a:p>
            <a:pPr eaLnBrk="1" hangingPunct="1">
              <a:lnSpc>
                <a:spcPct val="120000"/>
              </a:lnSpc>
            </a:pPr>
            <a:r>
              <a:rPr lang="zh-CN" altLang="en-US" sz="4000" b="1"/>
              <a:t>        具体内容见赵熙萍主编</a:t>
            </a:r>
            <a:r>
              <a:rPr lang="en-US" altLang="zh-CN" sz="4000" b="1"/>
              <a:t>《</a:t>
            </a:r>
            <a:r>
              <a:rPr lang="zh-CN" altLang="en-US" sz="4000" b="1"/>
              <a:t>实验指导书与课程大作业</a:t>
            </a:r>
            <a:r>
              <a:rPr lang="en-US" altLang="zh-CN" sz="4000" b="1"/>
              <a:t>》</a:t>
            </a:r>
            <a:r>
              <a:rPr lang="zh-CN" altLang="en-US" sz="4000" b="1"/>
              <a:t>实验</a:t>
            </a:r>
            <a:r>
              <a:rPr lang="en-US" altLang="zh-CN" sz="4000" b="1"/>
              <a:t>4.2</a:t>
            </a:r>
            <a:r>
              <a:rPr lang="zh-CN" altLang="en-US" sz="4000" b="1"/>
              <a:t>。</a:t>
            </a:r>
            <a:endParaRPr lang="zh-CN" altLang="en-US" sz="4000" b="1">
              <a:solidFill>
                <a:srgbClr val="CC3300"/>
              </a:solidFill>
            </a:endParaRPr>
          </a:p>
        </p:txBody>
      </p:sp>
      <p:sp>
        <p:nvSpPr>
          <p:cNvPr id="125963" name="Text Box 11"/>
          <p:cNvSpPr txBox="1">
            <a:spLocks noChangeArrowheads="1"/>
          </p:cNvSpPr>
          <p:nvPr/>
        </p:nvSpPr>
        <p:spPr bwMode="auto">
          <a:xfrm>
            <a:off x="1651000" y="7317453"/>
            <a:ext cx="113538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干涉显微镜的光路系统图如图</a:t>
            </a:r>
            <a:r>
              <a:rPr lang="en-US" altLang="zh-CN" sz="4000" b="1"/>
              <a:t>5.14</a:t>
            </a:r>
            <a:r>
              <a:rPr lang="zh-CN" altLang="en-US" sz="4000" b="1"/>
              <a:t>所示，见下页。</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5959"/>
                                        </p:tgtEl>
                                        <p:attrNameLst>
                                          <p:attrName>style.visibility</p:attrName>
                                        </p:attrNameLst>
                                      </p:cBhvr>
                                      <p:to>
                                        <p:strVal val="visible"/>
                                      </p:to>
                                    </p:set>
                                    <p:animEffect transition="in" filter="blinds(horizontal)">
                                      <p:cBhvr>
                                        <p:cTn id="7" dur="2000"/>
                                        <p:tgtEl>
                                          <p:spTgt spid="1259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5960"/>
                                        </p:tgtEl>
                                        <p:attrNameLst>
                                          <p:attrName>style.visibility</p:attrName>
                                        </p:attrNameLst>
                                      </p:cBhvr>
                                      <p:to>
                                        <p:strVal val="visible"/>
                                      </p:to>
                                    </p:set>
                                    <p:animEffect transition="in" filter="wipe(left)">
                                      <p:cBhvr>
                                        <p:cTn id="12" dur="2000"/>
                                        <p:tgtEl>
                                          <p:spTgt spid="1259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5961"/>
                                        </p:tgtEl>
                                        <p:attrNameLst>
                                          <p:attrName>style.visibility</p:attrName>
                                        </p:attrNameLst>
                                      </p:cBhvr>
                                      <p:to>
                                        <p:strVal val="visible"/>
                                      </p:to>
                                    </p:set>
                                    <p:animEffect transition="in" filter="wipe(left)">
                                      <p:cBhvr>
                                        <p:cTn id="17" dur="2000"/>
                                        <p:tgtEl>
                                          <p:spTgt spid="12596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5963"/>
                                        </p:tgtEl>
                                        <p:attrNameLst>
                                          <p:attrName>style.visibility</p:attrName>
                                        </p:attrNameLst>
                                      </p:cBhvr>
                                      <p:to>
                                        <p:strVal val="visible"/>
                                      </p:to>
                                    </p:set>
                                    <p:animEffect transition="in" filter="wipe(left)">
                                      <p:cBhvr>
                                        <p:cTn id="22" dur="2000"/>
                                        <p:tgtEl>
                                          <p:spTgt spid="125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9" grpId="0"/>
      <p:bldP spid="125960" grpId="0"/>
      <p:bldP spid="125961" grpId="0"/>
      <p:bldP spid="12596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42B2EA5-E395-430D-86D1-26E5A5C52734}" type="slidenum">
              <a:rPr kumimoji="0" lang="zh-CN" altLang="en-US" sz="3300" smtClean="0"/>
              <a:pPr eaLnBrk="1" hangingPunct="1"/>
              <a:t>66</a:t>
            </a:fld>
            <a:endParaRPr kumimoji="0" lang="en-US" altLang="zh-CN" sz="3300" smtClean="0"/>
          </a:p>
        </p:txBody>
      </p:sp>
      <p:grpSp>
        <p:nvGrpSpPr>
          <p:cNvPr id="120836" name="Group 4"/>
          <p:cNvGrpSpPr>
            <a:grpSpLocks/>
          </p:cNvGrpSpPr>
          <p:nvPr/>
        </p:nvGrpSpPr>
        <p:grpSpPr bwMode="auto">
          <a:xfrm>
            <a:off x="336550" y="2046288"/>
            <a:ext cx="3325813" cy="752475"/>
            <a:chOff x="212" y="1289"/>
            <a:chExt cx="2095" cy="474"/>
          </a:xfrm>
        </p:grpSpPr>
        <p:sp>
          <p:nvSpPr>
            <p:cNvPr id="68637" name="Text Box 5"/>
            <p:cNvSpPr txBox="1">
              <a:spLocks noChangeArrowheads="1"/>
            </p:cNvSpPr>
            <p:nvPr/>
          </p:nvSpPr>
          <p:spPr bwMode="auto">
            <a:xfrm>
              <a:off x="212" y="1289"/>
              <a:ext cx="1340" cy="460"/>
            </a:xfrm>
            <a:prstGeom prst="rect">
              <a:avLst/>
            </a:prstGeom>
            <a:noFill/>
            <a:ln w="2857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4000" b="1"/>
                <a:t>光源</a:t>
              </a:r>
              <a:r>
                <a:rPr lang="en-US" altLang="zh-CN" sz="4000" b="1"/>
                <a:t>1</a:t>
              </a:r>
            </a:p>
          </p:txBody>
        </p:sp>
        <p:sp>
          <p:nvSpPr>
            <p:cNvPr id="68638" name="AutoShape 6"/>
            <p:cNvSpPr>
              <a:spLocks noChangeArrowheads="1"/>
            </p:cNvSpPr>
            <p:nvPr/>
          </p:nvSpPr>
          <p:spPr bwMode="auto">
            <a:xfrm>
              <a:off x="1625" y="1338"/>
              <a:ext cx="682" cy="425"/>
            </a:xfrm>
            <a:prstGeom prst="rightArrow">
              <a:avLst>
                <a:gd name="adj1" fmla="val 50000"/>
                <a:gd name="adj2" fmla="val 40118"/>
              </a:avLst>
            </a:prstGeom>
            <a:solidFill>
              <a:schemeClr val="bg1"/>
            </a:solidFill>
            <a:ln w="571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0839" name="Group 7"/>
          <p:cNvGrpSpPr>
            <a:grpSpLocks/>
          </p:cNvGrpSpPr>
          <p:nvPr/>
        </p:nvGrpSpPr>
        <p:grpSpPr bwMode="auto">
          <a:xfrm>
            <a:off x="3725863" y="1908175"/>
            <a:ext cx="3783012" cy="969963"/>
            <a:chOff x="2347" y="1202"/>
            <a:chExt cx="2383" cy="611"/>
          </a:xfrm>
        </p:grpSpPr>
        <p:sp>
          <p:nvSpPr>
            <p:cNvPr id="68635" name="Text Box 8"/>
            <p:cNvSpPr txBox="1">
              <a:spLocks noChangeArrowheads="1"/>
            </p:cNvSpPr>
            <p:nvPr/>
          </p:nvSpPr>
          <p:spPr bwMode="auto">
            <a:xfrm>
              <a:off x="2347" y="1289"/>
              <a:ext cx="1340" cy="460"/>
            </a:xfrm>
            <a:prstGeom prst="rect">
              <a:avLst/>
            </a:prstGeom>
            <a:noFill/>
            <a:ln w="2857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4000" b="1"/>
                <a:t>平面镜</a:t>
              </a:r>
              <a:r>
                <a:rPr lang="en-US" altLang="zh-CN" sz="4000" b="1"/>
                <a:t>5</a:t>
              </a:r>
            </a:p>
          </p:txBody>
        </p:sp>
        <p:sp>
          <p:nvSpPr>
            <p:cNvPr id="68636" name="AutoShape 9"/>
            <p:cNvSpPr>
              <a:spLocks noChangeArrowheads="1"/>
            </p:cNvSpPr>
            <p:nvPr/>
          </p:nvSpPr>
          <p:spPr bwMode="auto">
            <a:xfrm>
              <a:off x="3845" y="1202"/>
              <a:ext cx="885" cy="611"/>
            </a:xfrm>
            <a:prstGeom prst="rightArrow">
              <a:avLst>
                <a:gd name="adj1" fmla="val 50000"/>
                <a:gd name="adj2" fmla="val 36211"/>
              </a:avLst>
            </a:prstGeom>
            <a:solidFill>
              <a:schemeClr val="bg1"/>
            </a:solidFill>
            <a:ln w="571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a:t>向上</a:t>
              </a:r>
            </a:p>
          </p:txBody>
        </p:sp>
      </p:grpSp>
      <p:grpSp>
        <p:nvGrpSpPr>
          <p:cNvPr id="120842" name="Group 10"/>
          <p:cNvGrpSpPr>
            <a:grpSpLocks/>
          </p:cNvGrpSpPr>
          <p:nvPr/>
        </p:nvGrpSpPr>
        <p:grpSpPr bwMode="auto">
          <a:xfrm>
            <a:off x="7689850" y="1208088"/>
            <a:ext cx="3608388" cy="1695450"/>
            <a:chOff x="4844" y="761"/>
            <a:chExt cx="2273" cy="1068"/>
          </a:xfrm>
        </p:grpSpPr>
        <p:sp>
          <p:nvSpPr>
            <p:cNvPr id="68633" name="Text Box 11"/>
            <p:cNvSpPr txBox="1">
              <a:spLocks noChangeArrowheads="1"/>
            </p:cNvSpPr>
            <p:nvPr/>
          </p:nvSpPr>
          <p:spPr bwMode="auto">
            <a:xfrm>
              <a:off x="4844" y="985"/>
              <a:ext cx="1205" cy="844"/>
            </a:xfrm>
            <a:prstGeom prst="rect">
              <a:avLst/>
            </a:prstGeom>
            <a:noFill/>
            <a:ln w="2857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4000" b="1"/>
                <a:t>分光</a:t>
              </a:r>
            </a:p>
            <a:p>
              <a:pPr algn="ctr" eaLnBrk="1" hangingPunct="1"/>
              <a:r>
                <a:rPr lang="zh-CN" altLang="en-US" sz="4000" b="1"/>
                <a:t>镜</a:t>
              </a:r>
              <a:r>
                <a:rPr lang="en-US" altLang="zh-CN" sz="4000" b="1"/>
                <a:t>9</a:t>
              </a:r>
            </a:p>
          </p:txBody>
        </p:sp>
        <p:sp>
          <p:nvSpPr>
            <p:cNvPr id="68634" name="AutoShape 12"/>
            <p:cNvSpPr>
              <a:spLocks noChangeArrowheads="1"/>
            </p:cNvSpPr>
            <p:nvPr/>
          </p:nvSpPr>
          <p:spPr bwMode="auto">
            <a:xfrm>
              <a:off x="6198" y="761"/>
              <a:ext cx="919" cy="611"/>
            </a:xfrm>
            <a:prstGeom prst="rightArrow">
              <a:avLst>
                <a:gd name="adj1" fmla="val 50000"/>
                <a:gd name="adj2" fmla="val 37602"/>
              </a:avLst>
            </a:prstGeom>
            <a:solidFill>
              <a:schemeClr val="bg1"/>
            </a:solidFill>
            <a:ln w="571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a:t>向上</a:t>
              </a:r>
            </a:p>
          </p:txBody>
        </p:sp>
      </p:grpSp>
      <p:sp>
        <p:nvSpPr>
          <p:cNvPr id="120845" name="Text Box 13"/>
          <p:cNvSpPr txBox="1">
            <a:spLocks noChangeArrowheads="1"/>
          </p:cNvSpPr>
          <p:nvPr/>
        </p:nvSpPr>
        <p:spPr bwMode="auto">
          <a:xfrm>
            <a:off x="11364913" y="809625"/>
            <a:ext cx="3346450" cy="1219200"/>
          </a:xfrm>
          <a:prstGeom prst="rect">
            <a:avLst/>
          </a:prstGeom>
          <a:noFill/>
          <a:ln w="2857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b="1"/>
              <a:t>被测表面</a:t>
            </a:r>
            <a:r>
              <a:rPr lang="en-US" altLang="zh-CN" sz="3600" b="1"/>
              <a:t>18</a:t>
            </a:r>
          </a:p>
          <a:p>
            <a:pPr eaLnBrk="1" hangingPunct="1"/>
            <a:r>
              <a:rPr lang="zh-CN" altLang="en-US" sz="3600" b="1"/>
              <a:t>       </a:t>
            </a:r>
            <a:r>
              <a:rPr lang="zh-CN" altLang="en-US" sz="3600" b="1">
                <a:solidFill>
                  <a:srgbClr val="CC3300"/>
                </a:solidFill>
              </a:rPr>
              <a:t>返回</a:t>
            </a:r>
          </a:p>
        </p:txBody>
      </p:sp>
      <p:grpSp>
        <p:nvGrpSpPr>
          <p:cNvPr id="120846" name="Group 14"/>
          <p:cNvGrpSpPr>
            <a:grpSpLocks/>
          </p:cNvGrpSpPr>
          <p:nvPr/>
        </p:nvGrpSpPr>
        <p:grpSpPr bwMode="auto">
          <a:xfrm>
            <a:off x="9893300" y="2232025"/>
            <a:ext cx="4476750" cy="1223963"/>
            <a:chOff x="6232" y="1406"/>
            <a:chExt cx="2820" cy="771"/>
          </a:xfrm>
        </p:grpSpPr>
        <p:sp>
          <p:nvSpPr>
            <p:cNvPr id="68631" name="AutoShape 15"/>
            <p:cNvSpPr>
              <a:spLocks noChangeArrowheads="1"/>
            </p:cNvSpPr>
            <p:nvPr/>
          </p:nvSpPr>
          <p:spPr bwMode="auto">
            <a:xfrm>
              <a:off x="6232" y="1406"/>
              <a:ext cx="885" cy="611"/>
            </a:xfrm>
            <a:prstGeom prst="rightArrow">
              <a:avLst>
                <a:gd name="adj1" fmla="val 50000"/>
                <a:gd name="adj2" fmla="val 36211"/>
              </a:avLst>
            </a:prstGeom>
            <a:solidFill>
              <a:schemeClr val="bg1"/>
            </a:solidFill>
            <a:ln w="57150">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a:t>向左</a:t>
              </a:r>
            </a:p>
          </p:txBody>
        </p:sp>
        <p:sp>
          <p:nvSpPr>
            <p:cNvPr id="68632" name="Text Box 16"/>
            <p:cNvSpPr txBox="1">
              <a:spLocks noChangeArrowheads="1"/>
            </p:cNvSpPr>
            <p:nvPr/>
          </p:nvSpPr>
          <p:spPr bwMode="auto">
            <a:xfrm>
              <a:off x="7295" y="1409"/>
              <a:ext cx="1757" cy="768"/>
            </a:xfrm>
            <a:prstGeom prst="rect">
              <a:avLst/>
            </a:prstGeom>
            <a:noFill/>
            <a:ln w="28575">
              <a:solidFill>
                <a:srgbClr val="CC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sz="3600" b="1"/>
                <a:t>参考镜</a:t>
              </a:r>
              <a:r>
                <a:rPr lang="en-US" altLang="zh-CN" sz="3600" b="1"/>
                <a:t>13</a:t>
              </a:r>
            </a:p>
            <a:p>
              <a:pPr algn="ctr" eaLnBrk="1" hangingPunct="1"/>
              <a:r>
                <a:rPr lang="zh-CN" altLang="en-US" sz="3600" b="1">
                  <a:solidFill>
                    <a:srgbClr val="CC3300"/>
                  </a:solidFill>
                </a:rPr>
                <a:t>返回</a:t>
              </a:r>
            </a:p>
          </p:txBody>
        </p:sp>
      </p:grpSp>
      <p:grpSp>
        <p:nvGrpSpPr>
          <p:cNvPr id="120849" name="Group 17"/>
          <p:cNvGrpSpPr>
            <a:grpSpLocks/>
          </p:cNvGrpSpPr>
          <p:nvPr/>
        </p:nvGrpSpPr>
        <p:grpSpPr bwMode="auto">
          <a:xfrm>
            <a:off x="7886700" y="3940175"/>
            <a:ext cx="7083425" cy="6548438"/>
            <a:chOff x="5019" y="2482"/>
            <a:chExt cx="4462" cy="4125"/>
          </a:xfrm>
        </p:grpSpPr>
        <p:grpSp>
          <p:nvGrpSpPr>
            <p:cNvPr id="68622" name="Group 18"/>
            <p:cNvGrpSpPr>
              <a:grpSpLocks/>
            </p:cNvGrpSpPr>
            <p:nvPr/>
          </p:nvGrpSpPr>
          <p:grpSpPr bwMode="auto">
            <a:xfrm>
              <a:off x="5019" y="2482"/>
              <a:ext cx="4462" cy="4125"/>
              <a:chOff x="5019" y="2482"/>
              <a:chExt cx="4462" cy="4125"/>
            </a:xfrm>
          </p:grpSpPr>
          <p:pic>
            <p:nvPicPr>
              <p:cNvPr id="68629"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9" y="2482"/>
                <a:ext cx="4462" cy="4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30" name="Text Box 20"/>
              <p:cNvSpPr txBox="1">
                <a:spLocks noChangeArrowheads="1"/>
              </p:cNvSpPr>
              <p:nvPr/>
            </p:nvSpPr>
            <p:spPr bwMode="auto">
              <a:xfrm>
                <a:off x="5872" y="6280"/>
                <a:ext cx="125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2800" b="1"/>
                  <a:t>图 </a:t>
                </a:r>
                <a:r>
                  <a:rPr lang="en-US" altLang="zh-CN" sz="2800" b="1"/>
                  <a:t>5.14</a:t>
                </a:r>
              </a:p>
            </p:txBody>
          </p:sp>
        </p:grpSp>
        <p:sp>
          <p:nvSpPr>
            <p:cNvPr id="68623" name="Line 21"/>
            <p:cNvSpPr>
              <a:spLocks noChangeShapeType="1"/>
            </p:cNvSpPr>
            <p:nvPr/>
          </p:nvSpPr>
          <p:spPr bwMode="auto">
            <a:xfrm>
              <a:off x="5641" y="5929"/>
              <a:ext cx="898" cy="0"/>
            </a:xfrm>
            <a:prstGeom prst="line">
              <a:avLst/>
            </a:prstGeom>
            <a:noFill/>
            <a:ln w="38100">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4" name="Line 22"/>
            <p:cNvSpPr>
              <a:spLocks noChangeShapeType="1"/>
            </p:cNvSpPr>
            <p:nvPr/>
          </p:nvSpPr>
          <p:spPr bwMode="auto">
            <a:xfrm flipV="1">
              <a:off x="6522" y="4388"/>
              <a:ext cx="0" cy="1474"/>
            </a:xfrm>
            <a:prstGeom prst="line">
              <a:avLst/>
            </a:prstGeom>
            <a:noFill/>
            <a:ln w="57150">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5" name="Line 23"/>
            <p:cNvSpPr>
              <a:spLocks noChangeShapeType="1"/>
            </p:cNvSpPr>
            <p:nvPr/>
          </p:nvSpPr>
          <p:spPr bwMode="auto">
            <a:xfrm flipV="1">
              <a:off x="6573" y="2778"/>
              <a:ext cx="68" cy="1542"/>
            </a:xfrm>
            <a:prstGeom prst="line">
              <a:avLst/>
            </a:prstGeom>
            <a:noFill/>
            <a:ln w="57150">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6" name="Line 24"/>
            <p:cNvSpPr>
              <a:spLocks noChangeShapeType="1"/>
            </p:cNvSpPr>
            <p:nvPr/>
          </p:nvSpPr>
          <p:spPr bwMode="auto">
            <a:xfrm>
              <a:off x="5303" y="4405"/>
              <a:ext cx="1202" cy="0"/>
            </a:xfrm>
            <a:prstGeom prst="line">
              <a:avLst/>
            </a:prstGeom>
            <a:noFill/>
            <a:ln w="57150">
              <a:solidFill>
                <a:srgbClr val="CC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7" name="Line 25"/>
            <p:cNvSpPr>
              <a:spLocks noChangeShapeType="1"/>
            </p:cNvSpPr>
            <p:nvPr/>
          </p:nvSpPr>
          <p:spPr bwMode="auto">
            <a:xfrm>
              <a:off x="6539" y="2795"/>
              <a:ext cx="0" cy="1644"/>
            </a:xfrm>
            <a:prstGeom prst="line">
              <a:avLst/>
            </a:prstGeom>
            <a:noFill/>
            <a:ln w="76200">
              <a:solidFill>
                <a:srgbClr val="0099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8" name="Line 26"/>
            <p:cNvSpPr>
              <a:spLocks noChangeShapeType="1"/>
            </p:cNvSpPr>
            <p:nvPr/>
          </p:nvSpPr>
          <p:spPr bwMode="auto">
            <a:xfrm>
              <a:off x="5320" y="4456"/>
              <a:ext cx="1219" cy="0"/>
            </a:xfrm>
            <a:prstGeom prst="line">
              <a:avLst/>
            </a:prstGeom>
            <a:noFill/>
            <a:ln w="76200">
              <a:solidFill>
                <a:srgbClr val="0099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0859" name="Text Box 27"/>
          <p:cNvSpPr txBox="1">
            <a:spLocks noChangeArrowheads="1"/>
          </p:cNvSpPr>
          <p:nvPr/>
        </p:nvSpPr>
        <p:spPr bwMode="auto">
          <a:xfrm>
            <a:off x="1255713" y="3168650"/>
            <a:ext cx="8458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两束光线会合后形成一组干涉条纹。</a:t>
            </a:r>
          </a:p>
        </p:txBody>
      </p:sp>
      <p:sp>
        <p:nvSpPr>
          <p:cNvPr id="120860" name="Text Box 28"/>
          <p:cNvSpPr txBox="1">
            <a:spLocks noChangeArrowheads="1"/>
          </p:cNvSpPr>
          <p:nvPr/>
        </p:nvSpPr>
        <p:spPr bwMode="auto">
          <a:xfrm>
            <a:off x="473075" y="3895725"/>
            <a:ext cx="7731125"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       干涉条纹的弯曲程度反映了被测表面不平度的状况，如图</a:t>
            </a:r>
            <a:r>
              <a:rPr lang="en-US" altLang="zh-CN" sz="4000" b="1"/>
              <a:t>5.14</a:t>
            </a:r>
            <a:r>
              <a:rPr lang="zh-CN" altLang="en-US" sz="4000" b="1"/>
              <a:t>（</a:t>
            </a:r>
            <a:r>
              <a:rPr lang="en-US" altLang="zh-CN" sz="4000" b="1"/>
              <a:t>b</a:t>
            </a:r>
            <a:r>
              <a:rPr lang="zh-CN" altLang="en-US" sz="4000" b="1"/>
              <a:t>）所示。</a:t>
            </a:r>
          </a:p>
        </p:txBody>
      </p:sp>
      <p:grpSp>
        <p:nvGrpSpPr>
          <p:cNvPr id="120861" name="Group 29"/>
          <p:cNvGrpSpPr>
            <a:grpSpLocks/>
          </p:cNvGrpSpPr>
          <p:nvPr/>
        </p:nvGrpSpPr>
        <p:grpSpPr bwMode="auto">
          <a:xfrm>
            <a:off x="1287463" y="5867400"/>
            <a:ext cx="6265862" cy="5219700"/>
            <a:chOff x="811" y="3696"/>
            <a:chExt cx="3947" cy="3288"/>
          </a:xfrm>
        </p:grpSpPr>
        <p:pic>
          <p:nvPicPr>
            <p:cNvPr id="68620"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 y="3696"/>
              <a:ext cx="3675" cy="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21" name="Text Box 31"/>
            <p:cNvSpPr txBox="1">
              <a:spLocks noChangeArrowheads="1"/>
            </p:cNvSpPr>
            <p:nvPr/>
          </p:nvSpPr>
          <p:spPr bwMode="auto">
            <a:xfrm>
              <a:off x="3182" y="6636"/>
              <a:ext cx="157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2800" b="1"/>
                <a:t>图</a:t>
              </a:r>
              <a:r>
                <a:rPr lang="en-US" altLang="zh-CN" sz="2800" b="1"/>
                <a:t>5.14</a:t>
              </a:r>
              <a:r>
                <a:rPr lang="zh-CN" altLang="en-US" sz="2800" b="1"/>
                <a:t>（</a:t>
              </a:r>
              <a:r>
                <a:rPr lang="en-US" altLang="zh-CN" sz="2800" b="1"/>
                <a:t>b</a:t>
              </a:r>
              <a:r>
                <a:rPr lang="zh-CN" altLang="en-US" sz="2800" b="1"/>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nodeType="afterEffect">
                                  <p:stCondLst>
                                    <p:cond delay="0"/>
                                  </p:stCondLst>
                                  <p:childTnLst>
                                    <p:set>
                                      <p:cBhvr>
                                        <p:cTn id="6" dur="1" fill="hold">
                                          <p:stCondLst>
                                            <p:cond delay="0"/>
                                          </p:stCondLst>
                                        </p:cTn>
                                        <p:tgtEl>
                                          <p:spTgt spid="120849"/>
                                        </p:tgtEl>
                                        <p:attrNameLst>
                                          <p:attrName>style.visibility</p:attrName>
                                        </p:attrNameLst>
                                      </p:cBhvr>
                                      <p:to>
                                        <p:strVal val="visible"/>
                                      </p:to>
                                    </p:set>
                                    <p:anim calcmode="lin" valueType="num">
                                      <p:cBhvr additive="base">
                                        <p:cTn id="7" dur="2000" fill="hold"/>
                                        <p:tgtEl>
                                          <p:spTgt spid="120849"/>
                                        </p:tgtEl>
                                        <p:attrNameLst>
                                          <p:attrName>ppt_x</p:attrName>
                                        </p:attrNameLst>
                                      </p:cBhvr>
                                      <p:tavLst>
                                        <p:tav tm="0">
                                          <p:val>
                                            <p:strVal val="1+#ppt_w/2"/>
                                          </p:val>
                                        </p:tav>
                                        <p:tav tm="100000">
                                          <p:val>
                                            <p:strVal val="#ppt_x"/>
                                          </p:val>
                                        </p:tav>
                                      </p:tavLst>
                                    </p:anim>
                                    <p:anim calcmode="lin" valueType="num">
                                      <p:cBhvr additive="base">
                                        <p:cTn id="8" dur="2000" fill="hold"/>
                                        <p:tgtEl>
                                          <p:spTgt spid="12084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20836"/>
                                        </p:tgtEl>
                                        <p:attrNameLst>
                                          <p:attrName>style.visibility</p:attrName>
                                        </p:attrNameLst>
                                      </p:cBhvr>
                                      <p:to>
                                        <p:strVal val="visible"/>
                                      </p:to>
                                    </p:set>
                                    <p:animEffect transition="in" filter="wipe(left)">
                                      <p:cBhvr>
                                        <p:cTn id="13" dur="2000"/>
                                        <p:tgtEl>
                                          <p:spTgt spid="120836"/>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20839"/>
                                        </p:tgtEl>
                                        <p:attrNameLst>
                                          <p:attrName>style.visibility</p:attrName>
                                        </p:attrNameLst>
                                      </p:cBhvr>
                                      <p:to>
                                        <p:strVal val="visible"/>
                                      </p:to>
                                    </p:set>
                                    <p:animEffect transition="in" filter="wipe(left)">
                                      <p:cBhvr>
                                        <p:cTn id="18" dur="2000"/>
                                        <p:tgtEl>
                                          <p:spTgt spid="12083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20842"/>
                                        </p:tgtEl>
                                        <p:attrNameLst>
                                          <p:attrName>style.visibility</p:attrName>
                                        </p:attrNameLst>
                                      </p:cBhvr>
                                      <p:to>
                                        <p:strVal val="visible"/>
                                      </p:to>
                                    </p:set>
                                    <p:animEffect transition="in" filter="wipe(left)">
                                      <p:cBhvr>
                                        <p:cTn id="23" dur="2000"/>
                                        <p:tgtEl>
                                          <p:spTgt spid="12084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0845"/>
                                        </p:tgtEl>
                                        <p:attrNameLst>
                                          <p:attrName>style.visibility</p:attrName>
                                        </p:attrNameLst>
                                      </p:cBhvr>
                                      <p:to>
                                        <p:strVal val="visible"/>
                                      </p:to>
                                    </p:set>
                                    <p:animEffect transition="in" filter="wipe(left)">
                                      <p:cBhvr>
                                        <p:cTn id="28" dur="2000"/>
                                        <p:tgtEl>
                                          <p:spTgt spid="12084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20846"/>
                                        </p:tgtEl>
                                        <p:attrNameLst>
                                          <p:attrName>style.visibility</p:attrName>
                                        </p:attrNameLst>
                                      </p:cBhvr>
                                      <p:to>
                                        <p:strVal val="visible"/>
                                      </p:to>
                                    </p:set>
                                    <p:animEffect transition="in" filter="wipe(left)">
                                      <p:cBhvr>
                                        <p:cTn id="33" dur="2000"/>
                                        <p:tgtEl>
                                          <p:spTgt spid="12084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0859"/>
                                        </p:tgtEl>
                                        <p:attrNameLst>
                                          <p:attrName>style.visibility</p:attrName>
                                        </p:attrNameLst>
                                      </p:cBhvr>
                                      <p:to>
                                        <p:strVal val="visible"/>
                                      </p:to>
                                    </p:set>
                                    <p:animEffect transition="in" filter="wipe(left)">
                                      <p:cBhvr>
                                        <p:cTn id="38" dur="2000"/>
                                        <p:tgtEl>
                                          <p:spTgt spid="12085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20860"/>
                                        </p:tgtEl>
                                        <p:attrNameLst>
                                          <p:attrName>style.visibility</p:attrName>
                                        </p:attrNameLst>
                                      </p:cBhvr>
                                      <p:to>
                                        <p:strVal val="visible"/>
                                      </p:to>
                                    </p:set>
                                    <p:animEffect transition="in" filter="wipe(left)">
                                      <p:cBhvr>
                                        <p:cTn id="43" dur="2000"/>
                                        <p:tgtEl>
                                          <p:spTgt spid="12086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12" fill="hold" nodeType="clickEffect">
                                  <p:stCondLst>
                                    <p:cond delay="0"/>
                                  </p:stCondLst>
                                  <p:childTnLst>
                                    <p:set>
                                      <p:cBhvr>
                                        <p:cTn id="47" dur="1" fill="hold">
                                          <p:stCondLst>
                                            <p:cond delay="0"/>
                                          </p:stCondLst>
                                        </p:cTn>
                                        <p:tgtEl>
                                          <p:spTgt spid="120861"/>
                                        </p:tgtEl>
                                        <p:attrNameLst>
                                          <p:attrName>style.visibility</p:attrName>
                                        </p:attrNameLst>
                                      </p:cBhvr>
                                      <p:to>
                                        <p:strVal val="visible"/>
                                      </p:to>
                                    </p:set>
                                    <p:anim calcmode="lin" valueType="num">
                                      <p:cBhvr additive="base">
                                        <p:cTn id="48" dur="2000" fill="hold"/>
                                        <p:tgtEl>
                                          <p:spTgt spid="120861"/>
                                        </p:tgtEl>
                                        <p:attrNameLst>
                                          <p:attrName>ppt_x</p:attrName>
                                        </p:attrNameLst>
                                      </p:cBhvr>
                                      <p:tavLst>
                                        <p:tav tm="0">
                                          <p:val>
                                            <p:strVal val="0-#ppt_w/2"/>
                                          </p:val>
                                        </p:tav>
                                        <p:tav tm="100000">
                                          <p:val>
                                            <p:strVal val="#ppt_x"/>
                                          </p:val>
                                        </p:tav>
                                      </p:tavLst>
                                    </p:anim>
                                    <p:anim calcmode="lin" valueType="num">
                                      <p:cBhvr additive="base">
                                        <p:cTn id="49" dur="2000" fill="hold"/>
                                        <p:tgtEl>
                                          <p:spTgt spid="1208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45" grpId="0" animBg="1"/>
      <p:bldP spid="120859" grpId="0"/>
      <p:bldP spid="12086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24B24CD-C4E4-4059-8505-49648324684C}" type="slidenum">
              <a:rPr kumimoji="0" lang="zh-CN" altLang="en-US" sz="3300" smtClean="0"/>
              <a:pPr eaLnBrk="1" hangingPunct="1"/>
              <a:t>67</a:t>
            </a:fld>
            <a:endParaRPr kumimoji="0" lang="en-US" altLang="zh-CN" sz="3300" smtClean="0"/>
          </a:p>
        </p:txBody>
      </p:sp>
      <p:sp>
        <p:nvSpPr>
          <p:cNvPr id="121860" name="Text Box 4"/>
          <p:cNvSpPr txBox="1">
            <a:spLocks noChangeArrowheads="1"/>
          </p:cNvSpPr>
          <p:nvPr/>
        </p:nvSpPr>
        <p:spPr bwMode="auto">
          <a:xfrm>
            <a:off x="738188" y="853628"/>
            <a:ext cx="37338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dirty="0"/>
              <a:t>5. </a:t>
            </a:r>
            <a:r>
              <a:rPr lang="zh-CN" altLang="en-US" sz="4000" b="1" dirty="0">
                <a:solidFill>
                  <a:srgbClr val="FF3300"/>
                </a:solidFill>
              </a:rPr>
              <a:t>激光反射法  </a:t>
            </a:r>
          </a:p>
        </p:txBody>
      </p:sp>
      <p:sp>
        <p:nvSpPr>
          <p:cNvPr id="121861" name="Text Box 5"/>
          <p:cNvSpPr txBox="1">
            <a:spLocks noChangeArrowheads="1"/>
          </p:cNvSpPr>
          <p:nvPr/>
        </p:nvSpPr>
        <p:spPr bwMode="auto">
          <a:xfrm>
            <a:off x="441325" y="1553715"/>
            <a:ext cx="14035088" cy="228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solidFill>
                  <a:srgbClr val="FF3300"/>
                </a:solidFill>
              </a:rPr>
              <a:t>       激光反射法</a:t>
            </a:r>
            <a:r>
              <a:rPr lang="zh-CN" altLang="en-US" sz="4000" b="1" dirty="0"/>
              <a:t>的基本原理是激光束以一定的角度照射到被测表面，除了一部分光被吸收外，大部分被反射和散射。反射光和散射光的强度及其分布与被照射表面的粗糙度状况有关。</a:t>
            </a:r>
          </a:p>
        </p:txBody>
      </p:sp>
      <p:sp>
        <p:nvSpPr>
          <p:cNvPr id="121863" name="Text Box 7"/>
          <p:cNvSpPr txBox="1">
            <a:spLocks noChangeArrowheads="1"/>
          </p:cNvSpPr>
          <p:nvPr/>
        </p:nvSpPr>
        <p:spPr bwMode="auto">
          <a:xfrm>
            <a:off x="511054" y="3666678"/>
            <a:ext cx="14276387"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t>       通常， 反射光较为集中形成明亮的光斑，散射光则分布在光斑周围形成较弱的光带。较为光洁的表面，光斑较强、光带较弱且宽度较小。较为粗糙的表面，则光斑较弱，光带较强且宽度较大。</a:t>
            </a:r>
          </a:p>
        </p:txBody>
      </p:sp>
      <p:sp>
        <p:nvSpPr>
          <p:cNvPr id="121864" name="Text Box 8"/>
          <p:cNvSpPr txBox="1">
            <a:spLocks noChangeArrowheads="1"/>
          </p:cNvSpPr>
          <p:nvPr/>
        </p:nvSpPr>
        <p:spPr bwMode="auto">
          <a:xfrm>
            <a:off x="1009650" y="6547990"/>
            <a:ext cx="3733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6. </a:t>
            </a:r>
            <a:r>
              <a:rPr lang="zh-CN" altLang="en-US" sz="4000" b="1">
                <a:solidFill>
                  <a:srgbClr val="FF3300"/>
                </a:solidFill>
              </a:rPr>
              <a:t>激光全息法</a:t>
            </a:r>
            <a:endParaRPr lang="en-US" altLang="zh-CN" sz="4000" b="1">
              <a:solidFill>
                <a:srgbClr val="FF3300"/>
              </a:solidFill>
            </a:endParaRPr>
          </a:p>
        </p:txBody>
      </p:sp>
      <p:sp>
        <p:nvSpPr>
          <p:cNvPr id="121865" name="Text Box 9"/>
          <p:cNvSpPr txBox="1">
            <a:spLocks noChangeArrowheads="1"/>
          </p:cNvSpPr>
          <p:nvPr/>
        </p:nvSpPr>
        <p:spPr bwMode="auto">
          <a:xfrm>
            <a:off x="393700" y="7152828"/>
            <a:ext cx="14035088" cy="375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dirty="0">
                <a:solidFill>
                  <a:srgbClr val="FF3300"/>
                </a:solidFill>
              </a:rPr>
              <a:t>         激光全息法</a:t>
            </a:r>
            <a:r>
              <a:rPr lang="zh-CN" altLang="en-US" sz="4000" b="1" dirty="0"/>
              <a:t>的基本原理是以激光照射被测表面，利用相干辐射，拍摄被测表面的全息照片，即一组表面轮廓的干涉图形，然后用硅光电池测量黑白条纹的强度分布，测出黑白条纹的反差比，从而评定被测表面粗糙度轮廓的粗糙程度。当激光波长</a:t>
            </a:r>
            <a:r>
              <a:rPr lang="el-GR" altLang="zh-CN" sz="4000" b="1" i="1" dirty="0">
                <a:latin typeface="宋体" pitchFamily="2" charset="-122"/>
              </a:rPr>
              <a:t>λ</a:t>
            </a:r>
            <a:r>
              <a:rPr lang="en-US" altLang="zh-CN" sz="4000" b="1" dirty="0">
                <a:latin typeface="宋体" pitchFamily="2" charset="-122"/>
              </a:rPr>
              <a:t>=632.8nm</a:t>
            </a:r>
            <a:r>
              <a:rPr lang="zh-CN" altLang="en-US" sz="4000" b="1" dirty="0">
                <a:latin typeface="宋体" pitchFamily="2" charset="-122"/>
              </a:rPr>
              <a:t>时，其测量范围为</a:t>
            </a:r>
            <a:r>
              <a:rPr lang="en-US" altLang="zh-CN" sz="4000" b="1" dirty="0">
                <a:latin typeface="宋体" pitchFamily="2" charset="-122"/>
              </a:rPr>
              <a:t>0.05</a:t>
            </a:r>
            <a:r>
              <a:rPr lang="zh-CN" altLang="en-US" sz="4000" b="1" dirty="0">
                <a:latin typeface="宋体" pitchFamily="2" charset="-122"/>
              </a:rPr>
              <a:t>至</a:t>
            </a:r>
            <a:r>
              <a:rPr lang="en-US" altLang="zh-CN" sz="4000" b="1" dirty="0">
                <a:latin typeface="宋体" pitchFamily="2" charset="-122"/>
              </a:rPr>
              <a:t>0.8μm</a:t>
            </a:r>
            <a:r>
              <a:rPr lang="zh-CN" altLang="en-US" sz="4000" b="1" dirty="0">
                <a:latin typeface="宋体" pitchFamily="2" charset="-122"/>
              </a:rPr>
              <a:t>。</a:t>
            </a:r>
            <a:endParaRPr lang="zh-CN" altLang="el-GR" sz="4000" b="1" dirty="0">
              <a:latin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1860"/>
                                        </p:tgtEl>
                                        <p:attrNameLst>
                                          <p:attrName>style.visibility</p:attrName>
                                        </p:attrNameLst>
                                      </p:cBhvr>
                                      <p:to>
                                        <p:strVal val="visible"/>
                                      </p:to>
                                    </p:set>
                                    <p:animEffect transition="in" filter="blinds(horizontal)">
                                      <p:cBhvr>
                                        <p:cTn id="7" dur="2000"/>
                                        <p:tgtEl>
                                          <p:spTgt spid="1218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1861"/>
                                        </p:tgtEl>
                                        <p:attrNameLst>
                                          <p:attrName>style.visibility</p:attrName>
                                        </p:attrNameLst>
                                      </p:cBhvr>
                                      <p:to>
                                        <p:strVal val="visible"/>
                                      </p:to>
                                    </p:set>
                                    <p:animEffect transition="in" filter="wipe(left)">
                                      <p:cBhvr>
                                        <p:cTn id="12" dur="2000"/>
                                        <p:tgtEl>
                                          <p:spTgt spid="1218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1863"/>
                                        </p:tgtEl>
                                        <p:attrNameLst>
                                          <p:attrName>style.visibility</p:attrName>
                                        </p:attrNameLst>
                                      </p:cBhvr>
                                      <p:to>
                                        <p:strVal val="visible"/>
                                      </p:to>
                                    </p:set>
                                    <p:animEffect transition="in" filter="wipe(left)">
                                      <p:cBhvr>
                                        <p:cTn id="17" dur="2000"/>
                                        <p:tgtEl>
                                          <p:spTgt spid="1218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1864"/>
                                        </p:tgtEl>
                                        <p:attrNameLst>
                                          <p:attrName>style.visibility</p:attrName>
                                        </p:attrNameLst>
                                      </p:cBhvr>
                                      <p:to>
                                        <p:strVal val="visible"/>
                                      </p:to>
                                    </p:set>
                                    <p:animEffect transition="in" filter="blinds(horizontal)">
                                      <p:cBhvr>
                                        <p:cTn id="22" dur="2000"/>
                                        <p:tgtEl>
                                          <p:spTgt spid="1218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1865"/>
                                        </p:tgtEl>
                                        <p:attrNameLst>
                                          <p:attrName>style.visibility</p:attrName>
                                        </p:attrNameLst>
                                      </p:cBhvr>
                                      <p:to>
                                        <p:strVal val="visible"/>
                                      </p:to>
                                    </p:set>
                                    <p:animEffect transition="in" filter="wipe(left)">
                                      <p:cBhvr>
                                        <p:cTn id="27" dur="2000"/>
                                        <p:tgtEl>
                                          <p:spTgt spid="1218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P spid="121861" grpId="0"/>
      <p:bldP spid="121863" grpId="0"/>
      <p:bldP spid="121864" grpId="0"/>
      <p:bldP spid="12186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8263994-7055-468F-AB3C-DDE2B64B882E}" type="slidenum">
              <a:rPr kumimoji="0" lang="zh-CN" altLang="en-US" sz="3300" smtClean="0"/>
              <a:pPr eaLnBrk="1" hangingPunct="1"/>
              <a:t>68</a:t>
            </a:fld>
            <a:endParaRPr kumimoji="0" lang="en-US" altLang="zh-CN" sz="3300" smtClean="0"/>
          </a:p>
        </p:txBody>
      </p:sp>
      <p:sp>
        <p:nvSpPr>
          <p:cNvPr id="122884" name="Text Box 4"/>
          <p:cNvSpPr txBox="1">
            <a:spLocks noChangeArrowheads="1"/>
          </p:cNvSpPr>
          <p:nvPr/>
        </p:nvSpPr>
        <p:spPr bwMode="auto">
          <a:xfrm>
            <a:off x="1171575" y="515700"/>
            <a:ext cx="3733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7. </a:t>
            </a:r>
            <a:r>
              <a:rPr lang="zh-CN" altLang="en-US" sz="4000" b="1">
                <a:solidFill>
                  <a:srgbClr val="FF3300"/>
                </a:solidFill>
              </a:rPr>
              <a:t>印模法</a:t>
            </a:r>
          </a:p>
        </p:txBody>
      </p:sp>
      <p:sp>
        <p:nvSpPr>
          <p:cNvPr id="122885" name="Text Box 5"/>
          <p:cNvSpPr txBox="1">
            <a:spLocks noChangeArrowheads="1"/>
          </p:cNvSpPr>
          <p:nvPr/>
        </p:nvSpPr>
        <p:spPr bwMode="auto">
          <a:xfrm>
            <a:off x="334963" y="1174513"/>
            <a:ext cx="14035087"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solidFill>
                  <a:srgbClr val="FF3300"/>
                </a:solidFill>
              </a:rPr>
              <a:t>         印模法</a:t>
            </a:r>
            <a:r>
              <a:rPr lang="zh-CN" altLang="en-US" sz="4000" b="1"/>
              <a:t>是用塑性材料将被测表面复制下来，然后再对印模模进行测量。</a:t>
            </a:r>
          </a:p>
        </p:txBody>
      </p:sp>
      <p:sp>
        <p:nvSpPr>
          <p:cNvPr id="122886" name="Text Box 6"/>
          <p:cNvSpPr txBox="1">
            <a:spLocks noChangeArrowheads="1"/>
          </p:cNvSpPr>
          <p:nvPr/>
        </p:nvSpPr>
        <p:spPr bwMode="auto">
          <a:xfrm>
            <a:off x="306388" y="2585800"/>
            <a:ext cx="14544675"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solidFill>
                  <a:srgbClr val="FF3300"/>
                </a:solidFill>
              </a:rPr>
              <a:t>         </a:t>
            </a:r>
            <a:r>
              <a:rPr lang="zh-CN" altLang="en-US" sz="4000" b="1"/>
              <a:t>常用的</a:t>
            </a:r>
            <a:r>
              <a:rPr lang="zh-CN" altLang="en-US" sz="4000" b="1">
                <a:solidFill>
                  <a:srgbClr val="FF3300"/>
                </a:solidFill>
              </a:rPr>
              <a:t>印模材料</a:t>
            </a:r>
            <a:r>
              <a:rPr lang="zh-CN" altLang="en-US" sz="4000" b="1"/>
              <a:t>有川蜡、石蜡、赛璐璐和低熔点合金等。由于印模材料不可能完全填满被测表面的谷底 ，取下印模时又会使波峰被破坏，因此测出的幅度参数值通常比被测表面的幅度参数值要小些，应根据实验结果进行修正。</a:t>
            </a:r>
          </a:p>
        </p:txBody>
      </p:sp>
      <p:sp>
        <p:nvSpPr>
          <p:cNvPr id="122887" name="Text Box 7"/>
          <p:cNvSpPr txBox="1">
            <a:spLocks noChangeArrowheads="1"/>
          </p:cNvSpPr>
          <p:nvPr/>
        </p:nvSpPr>
        <p:spPr bwMode="auto">
          <a:xfrm>
            <a:off x="1250950" y="5543313"/>
            <a:ext cx="1225867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 </a:t>
            </a:r>
            <a:r>
              <a:rPr lang="zh-CN" altLang="en-US" sz="4000" b="1"/>
              <a:t>印模法适用于</a:t>
            </a:r>
            <a:r>
              <a:rPr lang="zh-CN" altLang="en-US" sz="4000" b="1">
                <a:solidFill>
                  <a:srgbClr val="FF3300"/>
                </a:solidFill>
              </a:rPr>
              <a:t>内表面</a:t>
            </a:r>
            <a:r>
              <a:rPr lang="zh-CN" altLang="en-US" sz="4000" b="1"/>
              <a:t>的粗糙度的检测</a:t>
            </a:r>
            <a:r>
              <a:rPr lang="zh-CN" altLang="en-US" sz="4000" b="1">
                <a:solidFill>
                  <a:srgbClr val="FF3300"/>
                </a:solidFill>
              </a:rPr>
              <a:t>。</a:t>
            </a:r>
          </a:p>
        </p:txBody>
      </p:sp>
      <p:sp>
        <p:nvSpPr>
          <p:cNvPr id="122888" name="Text Box 8"/>
          <p:cNvSpPr txBox="1">
            <a:spLocks noChangeArrowheads="1"/>
          </p:cNvSpPr>
          <p:nvPr/>
        </p:nvSpPr>
        <p:spPr bwMode="auto">
          <a:xfrm>
            <a:off x="1003300" y="6251338"/>
            <a:ext cx="122316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4000" b="1"/>
              <a:t>8. </a:t>
            </a:r>
            <a:r>
              <a:rPr lang="zh-CN" altLang="en-US" sz="4000" b="1">
                <a:solidFill>
                  <a:srgbClr val="FF3300"/>
                </a:solidFill>
              </a:rPr>
              <a:t>三维几何表面测量</a:t>
            </a:r>
          </a:p>
        </p:txBody>
      </p:sp>
      <p:sp>
        <p:nvSpPr>
          <p:cNvPr id="122889" name="Text Box 9"/>
          <p:cNvSpPr txBox="1">
            <a:spLocks noChangeArrowheads="1"/>
          </p:cNvSpPr>
          <p:nvPr/>
        </p:nvSpPr>
        <p:spPr bwMode="auto">
          <a:xfrm>
            <a:off x="328613" y="6949838"/>
            <a:ext cx="14570075" cy="375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       表面粗糙度轮廓的一维和二维的测量，不能表征整个表面 不平度的几何特征。只有用三维评定参数才能真实地反映被测表面的实际特征。目前，国内外都在研究开发三维几何表面测量技术。现已将光纤法、微波法和电子显微镜等测量方法应用于三维几何表面测量。</a:t>
            </a:r>
            <a:r>
              <a:rPr lang="zh-CN" altLang="en-US" sz="4000"/>
              <a:t> </a:t>
            </a:r>
          </a:p>
        </p:txBody>
      </p:sp>
      <p:sp>
        <p:nvSpPr>
          <p:cNvPr id="9" name="圆角矩形 8">
            <a:hlinkClick r:id="rId2" action="ppaction://hlinksldjump"/>
          </p:cNvPr>
          <p:cNvSpPr/>
          <p:nvPr/>
        </p:nvSpPr>
        <p:spPr bwMode="auto">
          <a:xfrm>
            <a:off x="11930063" y="9983550"/>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2884"/>
                                        </p:tgtEl>
                                        <p:attrNameLst>
                                          <p:attrName>style.visibility</p:attrName>
                                        </p:attrNameLst>
                                      </p:cBhvr>
                                      <p:to>
                                        <p:strVal val="visible"/>
                                      </p:to>
                                    </p:set>
                                    <p:animEffect transition="in" filter="blinds(horizontal)">
                                      <p:cBhvr>
                                        <p:cTn id="7" dur="2000"/>
                                        <p:tgtEl>
                                          <p:spTgt spid="1228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885"/>
                                        </p:tgtEl>
                                        <p:attrNameLst>
                                          <p:attrName>style.visibility</p:attrName>
                                        </p:attrNameLst>
                                      </p:cBhvr>
                                      <p:to>
                                        <p:strVal val="visible"/>
                                      </p:to>
                                    </p:set>
                                    <p:animEffect transition="in" filter="wipe(left)">
                                      <p:cBhvr>
                                        <p:cTn id="12" dur="2000"/>
                                        <p:tgtEl>
                                          <p:spTgt spid="1228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2886"/>
                                        </p:tgtEl>
                                        <p:attrNameLst>
                                          <p:attrName>style.visibility</p:attrName>
                                        </p:attrNameLst>
                                      </p:cBhvr>
                                      <p:to>
                                        <p:strVal val="visible"/>
                                      </p:to>
                                    </p:set>
                                    <p:animEffect transition="in" filter="wipe(left)">
                                      <p:cBhvr>
                                        <p:cTn id="17" dur="2000"/>
                                        <p:tgtEl>
                                          <p:spTgt spid="12288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887"/>
                                        </p:tgtEl>
                                        <p:attrNameLst>
                                          <p:attrName>style.visibility</p:attrName>
                                        </p:attrNameLst>
                                      </p:cBhvr>
                                      <p:to>
                                        <p:strVal val="visible"/>
                                      </p:to>
                                    </p:set>
                                    <p:animEffect transition="in" filter="blinds(horizontal)">
                                      <p:cBhvr>
                                        <p:cTn id="22" dur="2000"/>
                                        <p:tgtEl>
                                          <p:spTgt spid="1228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888"/>
                                        </p:tgtEl>
                                        <p:attrNameLst>
                                          <p:attrName>style.visibility</p:attrName>
                                        </p:attrNameLst>
                                      </p:cBhvr>
                                      <p:to>
                                        <p:strVal val="visible"/>
                                      </p:to>
                                    </p:set>
                                    <p:animEffect transition="in" filter="blinds(horizontal)">
                                      <p:cBhvr>
                                        <p:cTn id="27" dur="2000"/>
                                        <p:tgtEl>
                                          <p:spTgt spid="1228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2889"/>
                                        </p:tgtEl>
                                        <p:attrNameLst>
                                          <p:attrName>style.visibility</p:attrName>
                                        </p:attrNameLst>
                                      </p:cBhvr>
                                      <p:to>
                                        <p:strVal val="visible"/>
                                      </p:to>
                                    </p:set>
                                    <p:animEffect transition="in" filter="blinds(horizontal)">
                                      <p:cBhvr>
                                        <p:cTn id="32" dur="2000"/>
                                        <p:tgtEl>
                                          <p:spTgt spid="122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p:bldP spid="122885" grpId="0"/>
      <p:bldP spid="122886" grpId="0"/>
      <p:bldP spid="122887" grpId="0"/>
      <p:bldP spid="122888" grpId="0"/>
      <p:bldP spid="12288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276D291-46A8-465B-AC2B-D9B818C50323}" type="slidenum">
              <a:rPr kumimoji="0" lang="zh-CN" altLang="en-US" sz="3300" smtClean="0"/>
              <a:pPr eaLnBrk="1" hangingPunct="1"/>
              <a:t>69</a:t>
            </a:fld>
            <a:endParaRPr kumimoji="0" lang="en-US" altLang="zh-CN" sz="3300" smtClean="0"/>
          </a:p>
        </p:txBody>
      </p:sp>
      <p:sp>
        <p:nvSpPr>
          <p:cNvPr id="128004" name="Text Box 4"/>
          <p:cNvSpPr txBox="1">
            <a:spLocks noChangeArrowheads="1"/>
          </p:cNvSpPr>
          <p:nvPr/>
        </p:nvSpPr>
        <p:spPr bwMode="auto">
          <a:xfrm>
            <a:off x="989013" y="2862928"/>
            <a:ext cx="13676312"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700" b="1"/>
              <a:t> 1. 为什么要规定取样长度 </a:t>
            </a:r>
            <a:r>
              <a:rPr lang="en-US" altLang="zh-CN" sz="4700" b="1" i="1"/>
              <a:t>l</a:t>
            </a:r>
            <a:r>
              <a:rPr lang="en-US" altLang="zh-CN" sz="4700" b="1"/>
              <a:t>r？</a:t>
            </a:r>
            <a:endParaRPr lang="zh-CN" altLang="en-US" sz="4700" b="1"/>
          </a:p>
        </p:txBody>
      </p:sp>
      <p:sp>
        <p:nvSpPr>
          <p:cNvPr id="128005" name="Text Box 5"/>
          <p:cNvSpPr txBox="1">
            <a:spLocks noChangeArrowheads="1"/>
          </p:cNvSpPr>
          <p:nvPr/>
        </p:nvSpPr>
        <p:spPr bwMode="auto">
          <a:xfrm>
            <a:off x="1011238" y="4894928"/>
            <a:ext cx="11688762"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000" b="1"/>
              <a:t> </a:t>
            </a:r>
            <a:r>
              <a:rPr lang="zh-CN" altLang="en-US" sz="4700" b="1"/>
              <a:t>2.  表面粗糙度的评定参数有几个？</a:t>
            </a:r>
          </a:p>
        </p:txBody>
      </p:sp>
      <p:sp>
        <p:nvSpPr>
          <p:cNvPr id="128006" name="Text Box 6"/>
          <p:cNvSpPr txBox="1">
            <a:spLocks noChangeArrowheads="1"/>
          </p:cNvSpPr>
          <p:nvPr/>
        </p:nvSpPr>
        <p:spPr bwMode="auto">
          <a:xfrm>
            <a:off x="1012825" y="6488778"/>
            <a:ext cx="13941425"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4000" b="1"/>
              <a:t> </a:t>
            </a:r>
            <a:r>
              <a:rPr lang="zh-CN" altLang="en-US" sz="4700" b="1"/>
              <a:t>3.表面粗糙度标注的图形符号有几种及其含义</a:t>
            </a:r>
          </a:p>
          <a:p>
            <a:pPr eaLnBrk="1" hangingPunct="1">
              <a:lnSpc>
                <a:spcPct val="130000"/>
              </a:lnSpc>
            </a:pPr>
            <a:r>
              <a:rPr lang="zh-CN" altLang="en-US" sz="4700" b="1"/>
              <a:t>   是什么？    </a:t>
            </a:r>
            <a:r>
              <a:rPr lang="zh-CN" altLang="en-US" sz="4700" b="1" i="1"/>
              <a:t> </a:t>
            </a:r>
            <a:endParaRPr lang="zh-CN" altLang="en-US" sz="4700" b="1"/>
          </a:p>
        </p:txBody>
      </p:sp>
      <p:sp>
        <p:nvSpPr>
          <p:cNvPr id="128007" name="Text Box 7"/>
          <p:cNvSpPr txBox="1">
            <a:spLocks noChangeArrowheads="1"/>
          </p:cNvSpPr>
          <p:nvPr/>
        </p:nvSpPr>
        <p:spPr bwMode="auto">
          <a:xfrm>
            <a:off x="1249363" y="1723103"/>
            <a:ext cx="4949825"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700" b="1"/>
              <a:t>课堂练习</a:t>
            </a:r>
          </a:p>
        </p:txBody>
      </p:sp>
      <p:sp>
        <p:nvSpPr>
          <p:cNvPr id="128008" name="Rectangle 8"/>
          <p:cNvSpPr>
            <a:spLocks noChangeArrowheads="1"/>
          </p:cNvSpPr>
          <p:nvPr/>
        </p:nvSpPr>
        <p:spPr bwMode="auto">
          <a:xfrm>
            <a:off x="1766888" y="3878928"/>
            <a:ext cx="10034587"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4700" b="1"/>
              <a:t>评定长度 </a:t>
            </a:r>
            <a:r>
              <a:rPr lang="en-US" altLang="zh-CN" sz="4700" b="1" i="1"/>
              <a:t>l</a:t>
            </a:r>
            <a:r>
              <a:rPr lang="en-US" altLang="zh-CN" sz="4700" b="1"/>
              <a:t>n </a:t>
            </a:r>
            <a:r>
              <a:rPr lang="zh-CN" altLang="en-US" sz="4700" b="1"/>
              <a:t>和中线？</a:t>
            </a:r>
          </a:p>
        </p:txBody>
      </p:sp>
      <p:sp>
        <p:nvSpPr>
          <p:cNvPr id="128009" name="Rectangle 9"/>
          <p:cNvSpPr>
            <a:spLocks noChangeArrowheads="1"/>
          </p:cNvSpPr>
          <p:nvPr/>
        </p:nvSpPr>
        <p:spPr bwMode="auto">
          <a:xfrm>
            <a:off x="2103438" y="5691853"/>
            <a:ext cx="8642350"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4700" b="1"/>
              <a:t>其名称和代号是什么？</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07"/>
                                        </p:tgtEl>
                                        <p:attrNameLst>
                                          <p:attrName>style.visibility</p:attrName>
                                        </p:attrNameLst>
                                      </p:cBhvr>
                                      <p:to>
                                        <p:strVal val="visible"/>
                                      </p:to>
                                    </p:set>
                                    <p:animEffect transition="in" filter="wipe(left)">
                                      <p:cBhvr>
                                        <p:cTn id="7" dur="300"/>
                                        <p:tgtEl>
                                          <p:spTgt spid="1280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8004"/>
                                        </p:tgtEl>
                                        <p:attrNameLst>
                                          <p:attrName>style.visibility</p:attrName>
                                        </p:attrNameLst>
                                      </p:cBhvr>
                                      <p:to>
                                        <p:strVal val="visible"/>
                                      </p:to>
                                    </p:set>
                                    <p:animEffect transition="in" filter="wipe(left)">
                                      <p:cBhvr>
                                        <p:cTn id="12" dur="300"/>
                                        <p:tgtEl>
                                          <p:spTgt spid="1280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8008"/>
                                        </p:tgtEl>
                                        <p:attrNameLst>
                                          <p:attrName>style.visibility</p:attrName>
                                        </p:attrNameLst>
                                      </p:cBhvr>
                                      <p:to>
                                        <p:strVal val="visible"/>
                                      </p:to>
                                    </p:set>
                                    <p:animEffect transition="in" filter="wipe(left)">
                                      <p:cBhvr>
                                        <p:cTn id="17" dur="300"/>
                                        <p:tgtEl>
                                          <p:spTgt spid="12800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8005"/>
                                        </p:tgtEl>
                                        <p:attrNameLst>
                                          <p:attrName>style.visibility</p:attrName>
                                        </p:attrNameLst>
                                      </p:cBhvr>
                                      <p:to>
                                        <p:strVal val="visible"/>
                                      </p:to>
                                    </p:set>
                                    <p:animEffect transition="in" filter="wipe(left)">
                                      <p:cBhvr>
                                        <p:cTn id="22" dur="300"/>
                                        <p:tgtEl>
                                          <p:spTgt spid="1280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8009"/>
                                        </p:tgtEl>
                                        <p:attrNameLst>
                                          <p:attrName>style.visibility</p:attrName>
                                        </p:attrNameLst>
                                      </p:cBhvr>
                                      <p:to>
                                        <p:strVal val="visible"/>
                                      </p:to>
                                    </p:set>
                                    <p:animEffect transition="in" filter="wipe(left)">
                                      <p:cBhvr>
                                        <p:cTn id="27" dur="300"/>
                                        <p:tgtEl>
                                          <p:spTgt spid="1280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8006"/>
                                        </p:tgtEl>
                                        <p:attrNameLst>
                                          <p:attrName>style.visibility</p:attrName>
                                        </p:attrNameLst>
                                      </p:cBhvr>
                                      <p:to>
                                        <p:strVal val="visible"/>
                                      </p:to>
                                    </p:set>
                                    <p:animEffect transition="in" filter="wipe(left)">
                                      <p:cBhvr>
                                        <p:cTn id="32" dur="300"/>
                                        <p:tgtEl>
                                          <p:spTgt spid="128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autoUpdateAnimBg="0"/>
      <p:bldP spid="128005" grpId="0" autoUpdateAnimBg="0"/>
      <p:bldP spid="128006" grpId="0" autoUpdateAnimBg="0"/>
      <p:bldP spid="128007" grpId="0" autoUpdateAnimBg="0"/>
      <p:bldP spid="128008" grpId="0" autoUpdateAnimBg="0"/>
      <p:bldP spid="12800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325975E-18A9-4A2F-9EE6-D2D9B6E3C92F}" type="slidenum">
              <a:rPr kumimoji="0" lang="zh-CN" altLang="en-US" sz="3300" smtClean="0"/>
              <a:pPr eaLnBrk="1" hangingPunct="1"/>
              <a:t>7</a:t>
            </a:fld>
            <a:endParaRPr kumimoji="0" lang="en-US" altLang="zh-CN" sz="3300" smtClean="0"/>
          </a:p>
        </p:txBody>
      </p:sp>
      <p:sp>
        <p:nvSpPr>
          <p:cNvPr id="114699" name="Text Box 11"/>
          <p:cNvSpPr txBox="1">
            <a:spLocks noChangeArrowheads="1"/>
          </p:cNvSpPr>
          <p:nvPr/>
        </p:nvSpPr>
        <p:spPr bwMode="auto">
          <a:xfrm>
            <a:off x="1647825" y="1217868"/>
            <a:ext cx="72532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2. </a:t>
            </a:r>
            <a:r>
              <a:rPr lang="zh-CN" altLang="en-US" sz="4000" b="1" dirty="0">
                <a:latin typeface="宋体" pitchFamily="2" charset="-122"/>
              </a:rPr>
              <a:t>对配合性质的影响</a:t>
            </a:r>
            <a:r>
              <a:rPr lang="zh-CN" altLang="en-US" sz="4000" b="1" dirty="0"/>
              <a:t> </a:t>
            </a:r>
          </a:p>
        </p:txBody>
      </p:sp>
      <p:sp>
        <p:nvSpPr>
          <p:cNvPr id="114700" name="Text Box 12"/>
          <p:cNvSpPr txBox="1">
            <a:spLocks noChangeArrowheads="1"/>
          </p:cNvSpPr>
          <p:nvPr/>
        </p:nvSpPr>
        <p:spPr bwMode="auto">
          <a:xfrm>
            <a:off x="1704975" y="5352658"/>
            <a:ext cx="7696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t>3. </a:t>
            </a:r>
            <a:r>
              <a:rPr lang="zh-CN" altLang="en-US" sz="4000" b="1">
                <a:latin typeface="宋体" pitchFamily="2" charset="-122"/>
              </a:rPr>
              <a:t>对抗疲劳强度的影响</a:t>
            </a:r>
            <a:r>
              <a:rPr lang="zh-CN" altLang="en-US" sz="4000" b="1"/>
              <a:t> </a:t>
            </a:r>
          </a:p>
        </p:txBody>
      </p:sp>
      <p:sp>
        <p:nvSpPr>
          <p:cNvPr id="114701" name="Text Box 13"/>
          <p:cNvSpPr txBox="1">
            <a:spLocks noChangeArrowheads="1"/>
          </p:cNvSpPr>
          <p:nvPr/>
        </p:nvSpPr>
        <p:spPr bwMode="auto">
          <a:xfrm>
            <a:off x="1133475" y="2132268"/>
            <a:ext cx="12825413" cy="307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a:t>
            </a:r>
            <a:r>
              <a:rPr lang="zh-CN" altLang="en-US" sz="4000" b="1">
                <a:solidFill>
                  <a:srgbClr val="CC00CC"/>
                </a:solidFill>
              </a:rPr>
              <a:t>表面粗糙度轮廓影响配合性质的稳定性</a:t>
            </a:r>
            <a:r>
              <a:rPr lang="zh-CN" altLang="en-US" sz="4000" b="1"/>
              <a:t>。</a:t>
            </a:r>
            <a:r>
              <a:rPr lang="zh-CN" altLang="en-US" sz="4000" b="1">
                <a:solidFill>
                  <a:srgbClr val="CC00CC"/>
                </a:solidFill>
                <a:latin typeface="宋体" pitchFamily="2" charset="-122"/>
              </a:rPr>
              <a:t>对间隙配合</a:t>
            </a:r>
            <a:r>
              <a:rPr lang="zh-CN" altLang="en-US" sz="4000" b="1">
                <a:latin typeface="宋体" pitchFamily="2" charset="-122"/>
              </a:rPr>
              <a:t>，相对运动的表面因粗糙不平而迅速磨损，致使间隙增大。</a:t>
            </a:r>
            <a:r>
              <a:rPr lang="zh-CN" altLang="en-US" sz="4000" b="1">
                <a:solidFill>
                  <a:srgbClr val="CC00CC"/>
                </a:solidFill>
                <a:latin typeface="宋体" pitchFamily="2" charset="-122"/>
              </a:rPr>
              <a:t>对过盈配合</a:t>
            </a:r>
            <a:r>
              <a:rPr lang="zh-CN" altLang="en-US" sz="4000" b="1">
                <a:latin typeface="宋体" pitchFamily="2" charset="-122"/>
              </a:rPr>
              <a:t>，表面轮廓的峰顶在装配时易被挤平，致使有效过盈减小，使连接强度降低。</a:t>
            </a:r>
            <a:endParaRPr lang="zh-CN" altLang="en-US" sz="4000" b="1"/>
          </a:p>
        </p:txBody>
      </p:sp>
      <p:sp>
        <p:nvSpPr>
          <p:cNvPr id="114702" name="Text Box 14"/>
          <p:cNvSpPr txBox="1">
            <a:spLocks noChangeArrowheads="1"/>
          </p:cNvSpPr>
          <p:nvPr/>
        </p:nvSpPr>
        <p:spPr bwMode="auto">
          <a:xfrm>
            <a:off x="962025" y="6129338"/>
            <a:ext cx="13411200"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表面越粗糙，凹痕越深，波谷的曲率半径也越小，应力越集中。特别是零件承受交变负荷时，由于应力集中的影响，</a:t>
            </a:r>
            <a:r>
              <a:rPr lang="zh-CN" altLang="en-US" sz="4000" b="1">
                <a:solidFill>
                  <a:srgbClr val="CC00CC"/>
                </a:solidFill>
              </a:rPr>
              <a:t>使疲劳强度降低，导致零件表面产生裂纹而损坏。</a:t>
            </a:r>
            <a:endParaRPr lang="en-US" altLang="zh-CN" sz="4000" b="1">
              <a:solidFill>
                <a:srgbClr val="CC00CC"/>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9">
                                            <p:txEl>
                                              <p:pRg st="0" end="0"/>
                                            </p:txEl>
                                          </p:spTgt>
                                        </p:tgtEl>
                                        <p:attrNameLst>
                                          <p:attrName>style.visibility</p:attrName>
                                        </p:attrNameLst>
                                      </p:cBhvr>
                                      <p:to>
                                        <p:strVal val="visible"/>
                                      </p:to>
                                    </p:set>
                                    <p:animEffect transition="in" filter="wipe(left)">
                                      <p:cBhvr>
                                        <p:cTn id="7" dur="300"/>
                                        <p:tgtEl>
                                          <p:spTgt spid="114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4701">
                                            <p:txEl>
                                              <p:pRg st="0" end="0"/>
                                            </p:txEl>
                                          </p:spTgt>
                                        </p:tgtEl>
                                        <p:attrNameLst>
                                          <p:attrName>style.visibility</p:attrName>
                                        </p:attrNameLst>
                                      </p:cBhvr>
                                      <p:to>
                                        <p:strVal val="visible"/>
                                      </p:to>
                                    </p:set>
                                    <p:animEffect transition="in" filter="wipe(left)">
                                      <p:cBhvr>
                                        <p:cTn id="12" dur="300"/>
                                        <p:tgtEl>
                                          <p:spTgt spid="11470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4700">
                                            <p:txEl>
                                              <p:pRg st="0" end="0"/>
                                            </p:txEl>
                                          </p:spTgt>
                                        </p:tgtEl>
                                        <p:attrNameLst>
                                          <p:attrName>style.visibility</p:attrName>
                                        </p:attrNameLst>
                                      </p:cBhvr>
                                      <p:to>
                                        <p:strVal val="visible"/>
                                      </p:to>
                                    </p:set>
                                    <p:animEffect transition="in" filter="wipe(left)">
                                      <p:cBhvr>
                                        <p:cTn id="17" dur="300"/>
                                        <p:tgtEl>
                                          <p:spTgt spid="11470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4702">
                                            <p:txEl>
                                              <p:pRg st="0" end="0"/>
                                            </p:txEl>
                                          </p:spTgt>
                                        </p:tgtEl>
                                        <p:attrNameLst>
                                          <p:attrName>style.visibility</p:attrName>
                                        </p:attrNameLst>
                                      </p:cBhvr>
                                      <p:to>
                                        <p:strVal val="visible"/>
                                      </p:to>
                                    </p:set>
                                    <p:animEffect transition="in" filter="wipe(left)">
                                      <p:cBhvr>
                                        <p:cTn id="22" dur="300"/>
                                        <p:tgtEl>
                                          <p:spTgt spid="1147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9" grpId="0" build="p" autoUpdateAnimBg="0"/>
      <p:bldP spid="114700" grpId="0" build="p" autoUpdateAnimBg="0"/>
      <p:bldP spid="114701" grpId="0" build="p" autoUpdateAnimBg="0"/>
      <p:bldP spid="114702" grpId="0" build="p"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CEECC3-5A3F-4073-821B-C6AB57678803}" type="slidenum">
              <a:rPr kumimoji="0" lang="zh-CN" altLang="en-US" sz="3300" smtClean="0"/>
              <a:pPr eaLnBrk="1" hangingPunct="1"/>
              <a:t>70</a:t>
            </a:fld>
            <a:endParaRPr kumimoji="0" lang="en-US" altLang="zh-CN" sz="3300" smtClean="0"/>
          </a:p>
        </p:txBody>
      </p:sp>
      <p:grpSp>
        <p:nvGrpSpPr>
          <p:cNvPr id="129028" name="Group 4"/>
          <p:cNvGrpSpPr>
            <a:grpSpLocks/>
          </p:cNvGrpSpPr>
          <p:nvPr/>
        </p:nvGrpSpPr>
        <p:grpSpPr bwMode="auto">
          <a:xfrm>
            <a:off x="3600988" y="6575470"/>
            <a:ext cx="7548562" cy="3460750"/>
            <a:chOff x="3239" y="3796"/>
            <a:chExt cx="4032" cy="1147"/>
          </a:xfrm>
        </p:grpSpPr>
        <p:grpSp>
          <p:nvGrpSpPr>
            <p:cNvPr id="72713" name="Group 5"/>
            <p:cNvGrpSpPr>
              <a:grpSpLocks/>
            </p:cNvGrpSpPr>
            <p:nvPr/>
          </p:nvGrpSpPr>
          <p:grpSpPr bwMode="auto">
            <a:xfrm>
              <a:off x="3407" y="3796"/>
              <a:ext cx="3696" cy="1147"/>
              <a:chOff x="3407" y="3796"/>
              <a:chExt cx="3696" cy="1147"/>
            </a:xfrm>
          </p:grpSpPr>
          <p:sp>
            <p:nvSpPr>
              <p:cNvPr id="72715" name="Rectangle 6"/>
              <p:cNvSpPr>
                <a:spLocks noChangeArrowheads="1"/>
              </p:cNvSpPr>
              <p:nvPr/>
            </p:nvSpPr>
            <p:spPr bwMode="auto">
              <a:xfrm>
                <a:off x="4723" y="4075"/>
                <a:ext cx="2380" cy="589"/>
              </a:xfrm>
              <a:prstGeom prst="rect">
                <a:avLst/>
              </a:prstGeom>
              <a:solidFill>
                <a:srgbClr val="FFFFFF"/>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nvGrpSpPr>
              <p:cNvPr id="72716" name="Group 7"/>
              <p:cNvGrpSpPr>
                <a:grpSpLocks/>
              </p:cNvGrpSpPr>
              <p:nvPr/>
            </p:nvGrpSpPr>
            <p:grpSpPr bwMode="auto">
              <a:xfrm>
                <a:off x="3407" y="3796"/>
                <a:ext cx="1316" cy="1147"/>
                <a:chOff x="3407" y="3796"/>
                <a:chExt cx="1316" cy="1147"/>
              </a:xfrm>
            </p:grpSpPr>
            <p:sp>
              <p:nvSpPr>
                <p:cNvPr id="72717" name="Rectangle 8"/>
                <p:cNvSpPr>
                  <a:spLocks noChangeArrowheads="1"/>
                </p:cNvSpPr>
                <p:nvPr/>
              </p:nvSpPr>
              <p:spPr bwMode="auto">
                <a:xfrm>
                  <a:off x="3519" y="3796"/>
                  <a:ext cx="1204" cy="1147"/>
                </a:xfrm>
                <a:prstGeom prst="rect">
                  <a:avLst/>
                </a:prstGeom>
                <a:solidFill>
                  <a:srgbClr val="FFFFFF"/>
                </a:solidFill>
                <a:ln w="381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718" name="Line 9"/>
                <p:cNvSpPr>
                  <a:spLocks noChangeShapeType="1"/>
                </p:cNvSpPr>
                <p:nvPr/>
              </p:nvSpPr>
              <p:spPr bwMode="auto">
                <a:xfrm>
                  <a:off x="3407" y="3920"/>
                  <a:ext cx="0" cy="93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719" name="Line 10"/>
                <p:cNvSpPr>
                  <a:spLocks noChangeShapeType="1"/>
                </p:cNvSpPr>
                <p:nvPr/>
              </p:nvSpPr>
              <p:spPr bwMode="auto">
                <a:xfrm flipV="1">
                  <a:off x="3407" y="3796"/>
                  <a:ext cx="112" cy="124"/>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720" name="Line 11"/>
                <p:cNvSpPr>
                  <a:spLocks noChangeShapeType="1"/>
                </p:cNvSpPr>
                <p:nvPr/>
              </p:nvSpPr>
              <p:spPr bwMode="auto">
                <a:xfrm rot="16200000" flipV="1">
                  <a:off x="3413" y="4825"/>
                  <a:ext cx="112" cy="124"/>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72714" name="Line 12"/>
            <p:cNvSpPr>
              <a:spLocks noChangeShapeType="1"/>
            </p:cNvSpPr>
            <p:nvPr/>
          </p:nvSpPr>
          <p:spPr bwMode="auto">
            <a:xfrm>
              <a:off x="3239" y="4370"/>
              <a:ext cx="4032" cy="0"/>
            </a:xfrm>
            <a:prstGeom prst="line">
              <a:avLst/>
            </a:prstGeom>
            <a:noFill/>
            <a:ln w="19050">
              <a:solidFill>
                <a:srgbClr val="00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9037" name="Rectangle 13"/>
          <p:cNvSpPr>
            <a:spLocks noChangeArrowheads="1"/>
          </p:cNvSpPr>
          <p:nvPr/>
        </p:nvSpPr>
        <p:spPr bwMode="auto">
          <a:xfrm>
            <a:off x="671513" y="870178"/>
            <a:ext cx="91757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4000" b="1" dirty="0">
                <a:ea typeface="楷体_GB2312" pitchFamily="49" charset="-122"/>
              </a:rPr>
              <a:t>  4. 试将下列要求标在图上：</a:t>
            </a:r>
          </a:p>
        </p:txBody>
      </p:sp>
      <p:sp>
        <p:nvSpPr>
          <p:cNvPr id="129038" name="Rectangle 14"/>
          <p:cNvSpPr>
            <a:spLocks noChangeArrowheads="1"/>
          </p:cNvSpPr>
          <p:nvPr/>
        </p:nvSpPr>
        <p:spPr bwMode="auto">
          <a:xfrm>
            <a:off x="1011238" y="1632178"/>
            <a:ext cx="12957175" cy="150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marL="742950" indent="-742950" defTabSz="1524000">
              <a:buFontTx/>
              <a:buAutoNum type="arabicParenBoth"/>
              <a:defRPr/>
            </a:pPr>
            <a:r>
              <a:rPr lang="zh-CN" altLang="en-US" sz="4000" b="1" dirty="0">
                <a:ea typeface="楷体_GB2312" pitchFamily="49" charset="-122"/>
              </a:rPr>
              <a:t>大端圆柱面：尺寸要求为</a:t>
            </a:r>
            <a:r>
              <a:rPr lang="az-Cyrl-AZ" altLang="zh-CN" sz="4000" b="1" i="1" dirty="0">
                <a:ea typeface="楷体_GB2312" pitchFamily="49" charset="-122"/>
              </a:rPr>
              <a:t>ф</a:t>
            </a:r>
            <a:r>
              <a:rPr lang="en-US" altLang="zh-CN" sz="4000" b="1" dirty="0">
                <a:ea typeface="楷体_GB2312" pitchFamily="49" charset="-122"/>
              </a:rPr>
              <a:t>４5 h7 mm ，</a:t>
            </a:r>
            <a:r>
              <a:rPr lang="zh-CN" altLang="en-US" sz="4000" b="1" dirty="0">
                <a:ea typeface="楷体_GB2312" pitchFamily="49" charset="-122"/>
              </a:rPr>
              <a:t>并采用包容</a:t>
            </a:r>
            <a:endParaRPr lang="en-US" altLang="zh-CN" sz="4000" b="1" dirty="0">
              <a:ea typeface="楷体_GB2312" pitchFamily="49" charset="-122"/>
            </a:endParaRPr>
          </a:p>
          <a:p>
            <a:pPr defTabSz="1524000">
              <a:defRPr/>
            </a:pPr>
            <a:r>
              <a:rPr lang="en-US" altLang="zh-CN" sz="4000" b="1" dirty="0">
                <a:ea typeface="楷体_GB2312" pitchFamily="49" charset="-122"/>
              </a:rPr>
              <a:t>      </a:t>
            </a:r>
            <a:r>
              <a:rPr lang="zh-CN" altLang="en-US" sz="4000" b="1" dirty="0">
                <a:ea typeface="楷体_GB2312" pitchFamily="49" charset="-122"/>
              </a:rPr>
              <a:t>要求</a:t>
            </a:r>
            <a:r>
              <a:rPr lang="zh-CN" altLang="en-US" sz="4700" dirty="0">
                <a:ea typeface="楷体_GB2312" pitchFamily="49" charset="-122"/>
              </a:rPr>
              <a:t>，</a:t>
            </a:r>
            <a:r>
              <a:rPr lang="zh-CN" altLang="en-US" sz="4800" b="1" dirty="0">
                <a:ea typeface="楷体_GB2312" pitchFamily="49" charset="-122"/>
              </a:rPr>
              <a:t>表面粗糙度值</a:t>
            </a:r>
            <a:r>
              <a:rPr lang="zh-CN" altLang="en-US" sz="4800" b="1" i="1" dirty="0">
                <a:ea typeface="楷体_GB2312" pitchFamily="49" charset="-122"/>
              </a:rPr>
              <a:t>Ｒ</a:t>
            </a:r>
            <a:r>
              <a:rPr lang="en-US" altLang="zh-CN" sz="4800" b="1" i="1" dirty="0">
                <a:ea typeface="楷体_GB2312" pitchFamily="49" charset="-122"/>
              </a:rPr>
              <a:t>a</a:t>
            </a:r>
            <a:r>
              <a:rPr lang="zh-CN" altLang="en-US" sz="4800" b="1" dirty="0">
                <a:ea typeface="楷体_GB2312" pitchFamily="49" charset="-122"/>
              </a:rPr>
              <a:t>的上限值为0.8</a:t>
            </a:r>
            <a:r>
              <a:rPr lang="en-US" altLang="zh-CN" sz="4800" b="1" dirty="0">
                <a:ea typeface="楷体_GB2312" pitchFamily="49" charset="-122"/>
              </a:rPr>
              <a:t>μ</a:t>
            </a:r>
            <a:r>
              <a:rPr lang="zh-CN" altLang="en-US" sz="4800" b="1" dirty="0">
                <a:ea typeface="楷体_GB2312" pitchFamily="49" charset="-122"/>
              </a:rPr>
              <a:t>ｍ；</a:t>
            </a:r>
            <a:endParaRPr lang="en-US" altLang="zh-CN" sz="4000" b="1" dirty="0">
              <a:ea typeface="楷体_GB2312" pitchFamily="49" charset="-122"/>
            </a:endParaRPr>
          </a:p>
        </p:txBody>
      </p:sp>
      <p:sp>
        <p:nvSpPr>
          <p:cNvPr id="129041" name="Rectangle 17"/>
          <p:cNvSpPr>
            <a:spLocks noChangeArrowheads="1"/>
          </p:cNvSpPr>
          <p:nvPr/>
        </p:nvSpPr>
        <p:spPr bwMode="auto">
          <a:xfrm>
            <a:off x="601663" y="3140303"/>
            <a:ext cx="13474700"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en-US" altLang="zh-CN" sz="4000" b="1">
                <a:ea typeface="楷体_GB2312" pitchFamily="49" charset="-122"/>
              </a:rPr>
              <a:t>（2）</a:t>
            </a:r>
            <a:r>
              <a:rPr lang="zh-CN" altLang="en-US" sz="4000" b="1">
                <a:ea typeface="楷体_GB2312" pitchFamily="49" charset="-122"/>
              </a:rPr>
              <a:t>小端圆柱面轴线对大端圆柱面轴线的同轴 度公差为</a:t>
            </a:r>
            <a:endParaRPr lang="en-US" altLang="zh-CN" sz="4000" b="1">
              <a:ea typeface="楷体_GB2312" pitchFamily="49" charset="-122"/>
            </a:endParaRPr>
          </a:p>
          <a:p>
            <a:pPr defTabSz="1524000"/>
            <a:r>
              <a:rPr lang="en-US" altLang="zh-CN" sz="4000" b="1" i="1">
                <a:latin typeface="Swis721 BT" pitchFamily="34" charset="0"/>
                <a:ea typeface="楷体_GB2312" pitchFamily="49" charset="-122"/>
              </a:rPr>
              <a:t>          Φ</a:t>
            </a:r>
            <a:r>
              <a:rPr lang="en-US" altLang="zh-CN" sz="4000" b="1">
                <a:ea typeface="楷体_GB2312" pitchFamily="49" charset="-122"/>
              </a:rPr>
              <a:t>30μ</a:t>
            </a:r>
            <a:r>
              <a:rPr lang="zh-CN" altLang="en-US" sz="4000" b="1">
                <a:ea typeface="楷体_GB2312" pitchFamily="49" charset="-122"/>
              </a:rPr>
              <a:t>ｍ；</a:t>
            </a:r>
          </a:p>
        </p:txBody>
      </p:sp>
      <p:sp>
        <p:nvSpPr>
          <p:cNvPr id="129042" name="Rectangle 18"/>
          <p:cNvSpPr>
            <a:spLocks noChangeArrowheads="1"/>
          </p:cNvSpPr>
          <p:nvPr/>
        </p:nvSpPr>
        <p:spPr bwMode="auto">
          <a:xfrm>
            <a:off x="1058863" y="4421415"/>
            <a:ext cx="1318577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marL="742950" indent="-742950" defTabSz="1524000">
              <a:buFontTx/>
              <a:buAutoNum type="arabicParenBoth" startAt="3"/>
              <a:defRPr/>
            </a:pPr>
            <a:r>
              <a:rPr lang="zh-CN" altLang="en-US" sz="4000" b="1" dirty="0">
                <a:ea typeface="楷体_GB2312" pitchFamily="49" charset="-122"/>
              </a:rPr>
              <a:t>小端圆柱面：尺寸为</a:t>
            </a:r>
            <a:r>
              <a:rPr lang="az-Cyrl-AZ" altLang="zh-CN" sz="4000" b="1" i="1" dirty="0">
                <a:ea typeface="楷体_GB2312" pitchFamily="49" charset="-122"/>
              </a:rPr>
              <a:t>ф</a:t>
            </a:r>
            <a:r>
              <a:rPr lang="en-US" altLang="zh-CN" sz="4000" b="1" dirty="0">
                <a:ea typeface="楷体_GB2312" pitchFamily="49" charset="-122"/>
              </a:rPr>
              <a:t>25</a:t>
            </a:r>
            <a:r>
              <a:rPr lang="en-US" altLang="zh-CN" sz="4000" b="1" dirty="0">
                <a:latin typeface="楷体_GB2312" pitchFamily="49" charset="-122"/>
                <a:ea typeface="楷体_GB2312" pitchFamily="49" charset="-122"/>
              </a:rPr>
              <a:t>±</a:t>
            </a:r>
            <a:r>
              <a:rPr lang="en-US" altLang="zh-CN" sz="4000" b="1" dirty="0">
                <a:ea typeface="楷体_GB2312" pitchFamily="49" charset="-122"/>
              </a:rPr>
              <a:t>0.007mm</a:t>
            </a:r>
            <a:r>
              <a:rPr lang="zh-CN" altLang="en-US" sz="4000" b="1" dirty="0">
                <a:ea typeface="楷体_GB2312" pitchFamily="49" charset="-122"/>
              </a:rPr>
              <a:t>，圆度公差为</a:t>
            </a:r>
            <a:endParaRPr lang="en-US" altLang="zh-CN" sz="4000" b="1" dirty="0">
              <a:ea typeface="楷体_GB2312" pitchFamily="49" charset="-122"/>
            </a:endParaRPr>
          </a:p>
          <a:p>
            <a:pPr defTabSz="1524000">
              <a:defRPr/>
            </a:pPr>
            <a:r>
              <a:rPr lang="en-US" altLang="zh-CN" sz="4000" b="1" dirty="0">
                <a:ea typeface="楷体_GB2312" pitchFamily="49" charset="-122"/>
              </a:rPr>
              <a:t>      </a:t>
            </a:r>
            <a:r>
              <a:rPr lang="az-Cyrl-AZ" altLang="zh-CN" sz="4000" b="1" i="1" dirty="0">
                <a:ea typeface="楷体_GB2312" pitchFamily="49" charset="-122"/>
              </a:rPr>
              <a:t>ф</a:t>
            </a:r>
            <a:r>
              <a:rPr lang="zh-CN" altLang="en-US" sz="4000" b="1" dirty="0">
                <a:ea typeface="楷体_GB2312" pitchFamily="49" charset="-122"/>
              </a:rPr>
              <a:t>0.01</a:t>
            </a:r>
            <a:r>
              <a:rPr lang="en-US" altLang="zh-CN" sz="4000" b="1" dirty="0" err="1">
                <a:ea typeface="楷体_GB2312" pitchFamily="49" charset="-122"/>
              </a:rPr>
              <a:t>mm，</a:t>
            </a:r>
            <a:r>
              <a:rPr lang="en-US" altLang="zh-CN" sz="4000" b="1" i="1" dirty="0" err="1">
                <a:ea typeface="楷体_GB2312" pitchFamily="49" charset="-122"/>
              </a:rPr>
              <a:t>Rz</a:t>
            </a:r>
            <a:r>
              <a:rPr lang="zh-CN" altLang="en-US" sz="4000" b="1" dirty="0">
                <a:ea typeface="楷体_GB2312" pitchFamily="49" charset="-122"/>
              </a:rPr>
              <a:t>的</a:t>
            </a:r>
            <a:r>
              <a:rPr lang="zh-CN" altLang="en-US" sz="4000" b="1" i="1" dirty="0">
                <a:ea typeface="楷体_GB2312" pitchFamily="49" charset="-122"/>
              </a:rPr>
              <a:t> </a:t>
            </a:r>
            <a:r>
              <a:rPr lang="zh-CN" altLang="en-US" sz="4000" b="1" dirty="0">
                <a:ea typeface="楷体_GB2312" pitchFamily="49" charset="-122"/>
              </a:rPr>
              <a:t>上限值为1.6</a:t>
            </a:r>
            <a:r>
              <a:rPr lang="en-US" altLang="zh-CN" sz="4000" b="1" dirty="0" err="1">
                <a:ea typeface="楷体_GB2312" pitchFamily="49" charset="-122"/>
              </a:rPr>
              <a:t>μm</a:t>
            </a:r>
            <a:r>
              <a:rPr lang="en-US" altLang="zh-CN" sz="4000" b="1" dirty="0">
                <a:ea typeface="楷体_GB2312" pitchFamily="49" charset="-122"/>
              </a:rPr>
              <a:t>，</a:t>
            </a:r>
            <a:r>
              <a:rPr lang="zh-CN" altLang="en-US" sz="4000" b="1" dirty="0">
                <a:ea typeface="楷体_GB2312" pitchFamily="49" charset="-122"/>
              </a:rPr>
              <a:t>极限值判断规则采</a:t>
            </a:r>
            <a:endParaRPr lang="en-US" altLang="zh-CN" sz="4000" b="1" dirty="0">
              <a:ea typeface="楷体_GB2312" pitchFamily="49" charset="-122"/>
            </a:endParaRPr>
          </a:p>
          <a:p>
            <a:pPr defTabSz="1524000">
              <a:defRPr/>
            </a:pPr>
            <a:r>
              <a:rPr lang="en-US" altLang="zh-CN" sz="4000" b="1" dirty="0">
                <a:ea typeface="楷体_GB2312" pitchFamily="49" charset="-122"/>
              </a:rPr>
              <a:t>     </a:t>
            </a:r>
            <a:r>
              <a:rPr lang="zh-CN" altLang="en-US" sz="4000" b="1" dirty="0">
                <a:ea typeface="楷体_GB2312" pitchFamily="49" charset="-122"/>
              </a:rPr>
              <a:t>用最大规则，其余表面</a:t>
            </a:r>
            <a:r>
              <a:rPr lang="zh-CN" altLang="en-US" sz="4000" b="1" i="1" dirty="0">
                <a:ea typeface="楷体_GB2312" pitchFamily="49" charset="-122"/>
              </a:rPr>
              <a:t>Ｒ</a:t>
            </a:r>
            <a:r>
              <a:rPr lang="en-US" altLang="zh-CN" sz="4000" b="1" i="1" dirty="0">
                <a:ea typeface="楷体_GB2312" pitchFamily="49" charset="-122"/>
              </a:rPr>
              <a:t>a </a:t>
            </a:r>
            <a:r>
              <a:rPr lang="zh-CN" altLang="en-US" sz="4000" b="1" dirty="0">
                <a:ea typeface="楷体_GB2312" pitchFamily="49" charset="-122"/>
              </a:rPr>
              <a:t>的上限值均为6.3</a:t>
            </a:r>
            <a:r>
              <a:rPr lang="en-US" altLang="zh-CN" sz="4000" b="1" dirty="0">
                <a:ea typeface="楷体_GB2312" pitchFamily="49" charset="-122"/>
              </a:rPr>
              <a:t>μ</a:t>
            </a:r>
            <a:r>
              <a:rPr lang="zh-CN" altLang="en-US" sz="4000" b="1" dirty="0">
                <a:ea typeface="楷体_GB2312" pitchFamily="49" charset="-122"/>
              </a:rPr>
              <a:t>ｍ</a:t>
            </a:r>
            <a:r>
              <a:rPr lang="en-US" altLang="zh-CN" sz="4000" b="1" dirty="0">
                <a:ea typeface="楷体_GB2312" pitchFamily="49" charset="-122"/>
              </a:rPr>
              <a:t>。</a:t>
            </a:r>
            <a:endParaRPr lang="zh-CN" altLang="en-US" sz="4000" b="1" dirty="0">
              <a:ea typeface="楷体_GB2312" pitchFamily="49" charset="-122"/>
            </a:endParaRPr>
          </a:p>
        </p:txBody>
      </p:sp>
      <p:sp>
        <p:nvSpPr>
          <p:cNvPr id="16" name="圆角矩形 15">
            <a:hlinkClick r:id="rId2"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9037"/>
                                        </p:tgtEl>
                                        <p:attrNameLst>
                                          <p:attrName>style.visibility</p:attrName>
                                        </p:attrNameLst>
                                      </p:cBhvr>
                                      <p:to>
                                        <p:strVal val="visible"/>
                                      </p:to>
                                    </p:set>
                                    <p:animEffect transition="in" filter="wipe(left)">
                                      <p:cBhvr>
                                        <p:cTn id="7" dur="300"/>
                                        <p:tgtEl>
                                          <p:spTgt spid="1290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29028"/>
                                        </p:tgtEl>
                                        <p:attrNameLst>
                                          <p:attrName>style.visibility</p:attrName>
                                        </p:attrNameLst>
                                      </p:cBhvr>
                                      <p:to>
                                        <p:strVal val="visible"/>
                                      </p:to>
                                    </p:set>
                                    <p:anim calcmode="lin" valueType="num">
                                      <p:cBhvr additive="base">
                                        <p:cTn id="12" dur="500" fill="hold"/>
                                        <p:tgtEl>
                                          <p:spTgt spid="129028"/>
                                        </p:tgtEl>
                                        <p:attrNameLst>
                                          <p:attrName>ppt_x</p:attrName>
                                        </p:attrNameLst>
                                      </p:cBhvr>
                                      <p:tavLst>
                                        <p:tav tm="0">
                                          <p:val>
                                            <p:strVal val="0-#ppt_w/2"/>
                                          </p:val>
                                        </p:tav>
                                        <p:tav tm="100000">
                                          <p:val>
                                            <p:strVal val="#ppt_x"/>
                                          </p:val>
                                        </p:tav>
                                      </p:tavLst>
                                    </p:anim>
                                    <p:anim calcmode="lin" valueType="num">
                                      <p:cBhvr additive="base">
                                        <p:cTn id="13" dur="500" fill="hold"/>
                                        <p:tgtEl>
                                          <p:spTgt spid="12902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9038"/>
                                        </p:tgtEl>
                                        <p:attrNameLst>
                                          <p:attrName>style.visibility</p:attrName>
                                        </p:attrNameLst>
                                      </p:cBhvr>
                                      <p:to>
                                        <p:strVal val="visible"/>
                                      </p:to>
                                    </p:set>
                                    <p:animEffect transition="in" filter="wipe(left)">
                                      <p:cBhvr>
                                        <p:cTn id="18" dur="300"/>
                                        <p:tgtEl>
                                          <p:spTgt spid="12903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9041"/>
                                        </p:tgtEl>
                                        <p:attrNameLst>
                                          <p:attrName>style.visibility</p:attrName>
                                        </p:attrNameLst>
                                      </p:cBhvr>
                                      <p:to>
                                        <p:strVal val="visible"/>
                                      </p:to>
                                    </p:set>
                                    <p:animEffect transition="in" filter="wipe(left)">
                                      <p:cBhvr>
                                        <p:cTn id="23" dur="300"/>
                                        <p:tgtEl>
                                          <p:spTgt spid="12904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29042"/>
                                        </p:tgtEl>
                                        <p:attrNameLst>
                                          <p:attrName>style.visibility</p:attrName>
                                        </p:attrNameLst>
                                      </p:cBhvr>
                                      <p:to>
                                        <p:strVal val="visible"/>
                                      </p:to>
                                    </p:set>
                                    <p:animEffect transition="in" filter="wipe(left)">
                                      <p:cBhvr>
                                        <p:cTn id="28" dur="300"/>
                                        <p:tgtEl>
                                          <p:spTgt spid="129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7" grpId="0" autoUpdateAnimBg="0"/>
      <p:bldP spid="129038" grpId="0" autoUpdateAnimBg="0"/>
      <p:bldP spid="129041" grpId="0" autoUpdateAnimBg="0"/>
      <p:bldP spid="129042"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375C6DA-FBDA-4EF3-80AD-3437ED2B0CD8}" type="slidenum">
              <a:rPr kumimoji="0" lang="zh-CN" altLang="en-US" sz="3300" smtClean="0"/>
              <a:pPr eaLnBrk="1" hangingPunct="1"/>
              <a:t>71</a:t>
            </a:fld>
            <a:endParaRPr kumimoji="0" lang="en-US" altLang="zh-CN" sz="3300" smtClean="0"/>
          </a:p>
        </p:txBody>
      </p:sp>
      <p:sp>
        <p:nvSpPr>
          <p:cNvPr id="28676" name="Text Box 4"/>
          <p:cNvSpPr txBox="1">
            <a:spLocks noChangeArrowheads="1"/>
          </p:cNvSpPr>
          <p:nvPr/>
        </p:nvSpPr>
        <p:spPr bwMode="auto">
          <a:xfrm>
            <a:off x="339725" y="8748713"/>
            <a:ext cx="11898313"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700" b="1">
                <a:solidFill>
                  <a:srgbClr val="0000FF"/>
                </a:solidFill>
                <a:latin typeface="宋体" pitchFamily="2" charset="-122"/>
              </a:rPr>
              <a:t>作业:</a:t>
            </a:r>
            <a:r>
              <a:rPr lang="zh-CN" altLang="en-US" sz="4700" b="1">
                <a:latin typeface="宋体" pitchFamily="2" charset="-122"/>
              </a:rPr>
              <a:t>思考题</a:t>
            </a:r>
            <a:r>
              <a:rPr lang="zh-CN" altLang="en-US" sz="4700" b="1"/>
              <a:t>2、4、7 ,作业题</a:t>
            </a:r>
            <a:r>
              <a:rPr lang="en-US" altLang="zh-CN" sz="4700" b="1"/>
              <a:t> 1、2、 3、4</a:t>
            </a:r>
          </a:p>
        </p:txBody>
      </p:sp>
      <p:sp>
        <p:nvSpPr>
          <p:cNvPr id="28682" name="Text Box 10"/>
          <p:cNvSpPr txBox="1">
            <a:spLocks noChangeArrowheads="1"/>
          </p:cNvSpPr>
          <p:nvPr/>
        </p:nvSpPr>
        <p:spPr bwMode="auto">
          <a:xfrm>
            <a:off x="750888" y="655218"/>
            <a:ext cx="14012862" cy="960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5300" b="1" dirty="0">
                <a:solidFill>
                  <a:srgbClr val="FF3300"/>
                </a:solidFill>
              </a:rPr>
              <a:t>本章重点:</a:t>
            </a:r>
          </a:p>
        </p:txBody>
      </p:sp>
      <p:sp>
        <p:nvSpPr>
          <p:cNvPr id="28683" name="Text Box 11"/>
          <p:cNvSpPr txBox="1">
            <a:spLocks noChangeArrowheads="1"/>
          </p:cNvSpPr>
          <p:nvPr/>
        </p:nvSpPr>
        <p:spPr bwMode="auto">
          <a:xfrm>
            <a:off x="339725" y="1856955"/>
            <a:ext cx="144573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80000"/>
              </a:lnSpc>
              <a:spcBef>
                <a:spcPct val="50000"/>
              </a:spcBef>
            </a:pPr>
            <a:r>
              <a:rPr lang="zh-CN" altLang="en-US" sz="4400" b="1" dirty="0">
                <a:solidFill>
                  <a:srgbClr val="FF3300"/>
                </a:solidFill>
              </a:rPr>
              <a:t>1.</a:t>
            </a:r>
            <a:r>
              <a:rPr lang="zh-CN" altLang="en-US" sz="4400" b="1" dirty="0"/>
              <a:t>表面粗糙度定义及其对机械零件使用性能的影响；</a:t>
            </a:r>
          </a:p>
          <a:p>
            <a:pPr eaLnBrk="1" hangingPunct="1">
              <a:lnSpc>
                <a:spcPct val="80000"/>
              </a:lnSpc>
              <a:spcBef>
                <a:spcPct val="50000"/>
              </a:spcBef>
            </a:pPr>
            <a:r>
              <a:rPr lang="zh-CN" altLang="en-US" sz="4400" b="1" dirty="0">
                <a:solidFill>
                  <a:srgbClr val="FF3300"/>
                </a:solidFill>
              </a:rPr>
              <a:t>2.</a:t>
            </a:r>
            <a:r>
              <a:rPr lang="zh-CN" altLang="en-US" sz="4400" b="1" dirty="0"/>
              <a:t>传输带、取样长度、评定长度和最小二乘中线的概 念；</a:t>
            </a:r>
          </a:p>
          <a:p>
            <a:pPr eaLnBrk="1" hangingPunct="1">
              <a:lnSpc>
                <a:spcPct val="80000"/>
              </a:lnSpc>
              <a:spcBef>
                <a:spcPct val="50000"/>
              </a:spcBef>
            </a:pPr>
            <a:r>
              <a:rPr lang="zh-CN" altLang="en-US" sz="4400" b="1" dirty="0">
                <a:solidFill>
                  <a:srgbClr val="FF3300"/>
                </a:solidFill>
              </a:rPr>
              <a:t>3.</a:t>
            </a:r>
            <a:r>
              <a:rPr lang="zh-CN" altLang="en-US" sz="4400" b="1" dirty="0"/>
              <a:t>表面粗糙度评定参数的名称、代号及其在图样上的  </a:t>
            </a:r>
          </a:p>
          <a:p>
            <a:pPr eaLnBrk="1" hangingPunct="1">
              <a:lnSpc>
                <a:spcPct val="80000"/>
              </a:lnSpc>
              <a:spcBef>
                <a:spcPct val="50000"/>
              </a:spcBef>
            </a:pPr>
            <a:r>
              <a:rPr lang="zh-CN" altLang="en-US" sz="4400" b="1" dirty="0"/>
              <a:t>   标注方法，必须要掌握基本参数的名称、代号和标  </a:t>
            </a:r>
          </a:p>
          <a:p>
            <a:pPr eaLnBrk="1" hangingPunct="1">
              <a:lnSpc>
                <a:spcPct val="80000"/>
              </a:lnSpc>
              <a:spcBef>
                <a:spcPct val="50000"/>
              </a:spcBef>
            </a:pPr>
            <a:r>
              <a:rPr lang="zh-CN" altLang="en-US" sz="4400" b="1" dirty="0"/>
              <a:t>   注方法；</a:t>
            </a:r>
          </a:p>
          <a:p>
            <a:pPr eaLnBrk="1" hangingPunct="1">
              <a:lnSpc>
                <a:spcPct val="80000"/>
              </a:lnSpc>
              <a:spcBef>
                <a:spcPct val="50000"/>
              </a:spcBef>
            </a:pPr>
            <a:r>
              <a:rPr lang="zh-CN" altLang="en-US" sz="4400" b="1" dirty="0">
                <a:solidFill>
                  <a:srgbClr val="FF3300"/>
                </a:solidFill>
              </a:rPr>
              <a:t>4.</a:t>
            </a:r>
            <a:r>
              <a:rPr lang="zh-CN" altLang="en-US" sz="4400" b="1" dirty="0"/>
              <a:t>表面粗糙度的选用，表面粗糙度与尺寸公差和形状</a:t>
            </a:r>
          </a:p>
          <a:p>
            <a:pPr eaLnBrk="1" hangingPunct="1">
              <a:lnSpc>
                <a:spcPct val="80000"/>
              </a:lnSpc>
              <a:spcBef>
                <a:spcPct val="50000"/>
              </a:spcBef>
            </a:pPr>
            <a:r>
              <a:rPr lang="zh-CN" altLang="en-US" sz="4400" b="1" dirty="0"/>
              <a:t>   公差之间的关系；</a:t>
            </a:r>
          </a:p>
          <a:p>
            <a:pPr eaLnBrk="1" hangingPunct="1">
              <a:lnSpc>
                <a:spcPct val="80000"/>
              </a:lnSpc>
              <a:spcBef>
                <a:spcPct val="50000"/>
              </a:spcBef>
            </a:pPr>
            <a:r>
              <a:rPr lang="zh-CN" altLang="en-US" sz="4400" b="1" dirty="0">
                <a:solidFill>
                  <a:srgbClr val="FF3300"/>
                </a:solidFill>
              </a:rPr>
              <a:t>5.</a:t>
            </a:r>
            <a:r>
              <a:rPr lang="zh-CN" altLang="en-US" sz="4400" b="1" dirty="0"/>
              <a:t>掌握</a:t>
            </a:r>
            <a:r>
              <a:rPr lang="en-US" altLang="zh-CN" sz="4400" b="1" i="1" dirty="0"/>
              <a:t>Ra</a:t>
            </a:r>
            <a:r>
              <a:rPr lang="zh-CN" altLang="en-US" sz="4400" b="1" dirty="0"/>
              <a:t>和</a:t>
            </a:r>
            <a:r>
              <a:rPr lang="en-US" altLang="zh-CN" sz="4400" b="1" i="1" dirty="0" err="1"/>
              <a:t>Rz</a:t>
            </a:r>
            <a:r>
              <a:rPr lang="zh-CN" altLang="en-US" sz="4400" b="1" dirty="0"/>
              <a:t>的测量方法。</a:t>
            </a:r>
          </a:p>
        </p:txBody>
      </p:sp>
      <p:sp>
        <p:nvSpPr>
          <p:cNvPr id="6" name="圆角矩形 5">
            <a:hlinkClick r:id="rId2"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28682">
                                            <p:txEl>
                                              <p:pRg st="0" end="0"/>
                                            </p:txEl>
                                          </p:spTgt>
                                        </p:tgtEl>
                                        <p:attrNameLst>
                                          <p:attrName>style.visibility</p:attrName>
                                        </p:attrNameLst>
                                      </p:cBhvr>
                                      <p:to>
                                        <p:strVal val="visible"/>
                                      </p:to>
                                    </p:set>
                                    <p:animEffect transition="in" filter="wipe(left)">
                                      <p:cBhvr>
                                        <p:cTn id="7" dur="500"/>
                                        <p:tgtEl>
                                          <p:spTgt spid="2868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83">
                                            <p:txEl>
                                              <p:pRg st="0" end="0"/>
                                            </p:txEl>
                                          </p:spTgt>
                                        </p:tgtEl>
                                        <p:attrNameLst>
                                          <p:attrName>style.visibility</p:attrName>
                                        </p:attrNameLst>
                                      </p:cBhvr>
                                      <p:to>
                                        <p:strVal val="visible"/>
                                      </p:to>
                                    </p:set>
                                    <p:animEffect transition="in" filter="wipe(left)">
                                      <p:cBhvr>
                                        <p:cTn id="12" dur="500"/>
                                        <p:tgtEl>
                                          <p:spTgt spid="286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83">
                                            <p:txEl>
                                              <p:pRg st="1" end="1"/>
                                            </p:txEl>
                                          </p:spTgt>
                                        </p:tgtEl>
                                        <p:attrNameLst>
                                          <p:attrName>style.visibility</p:attrName>
                                        </p:attrNameLst>
                                      </p:cBhvr>
                                      <p:to>
                                        <p:strVal val="visible"/>
                                      </p:to>
                                    </p:set>
                                    <p:animEffect transition="in" filter="wipe(left)">
                                      <p:cBhvr>
                                        <p:cTn id="17" dur="500"/>
                                        <p:tgtEl>
                                          <p:spTgt spid="2868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83">
                                            <p:txEl>
                                              <p:pRg st="2" end="2"/>
                                            </p:txEl>
                                          </p:spTgt>
                                        </p:tgtEl>
                                        <p:attrNameLst>
                                          <p:attrName>style.visibility</p:attrName>
                                        </p:attrNameLst>
                                      </p:cBhvr>
                                      <p:to>
                                        <p:strVal val="visible"/>
                                      </p:to>
                                    </p:set>
                                    <p:animEffect transition="in" filter="wipe(left)">
                                      <p:cBhvr>
                                        <p:cTn id="22" dur="500"/>
                                        <p:tgtEl>
                                          <p:spTgt spid="2868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683">
                                            <p:txEl>
                                              <p:pRg st="3" end="3"/>
                                            </p:txEl>
                                          </p:spTgt>
                                        </p:tgtEl>
                                        <p:attrNameLst>
                                          <p:attrName>style.visibility</p:attrName>
                                        </p:attrNameLst>
                                      </p:cBhvr>
                                      <p:to>
                                        <p:strVal val="visible"/>
                                      </p:to>
                                    </p:set>
                                    <p:animEffect transition="in" filter="wipe(left)">
                                      <p:cBhvr>
                                        <p:cTn id="27" dur="500"/>
                                        <p:tgtEl>
                                          <p:spTgt spid="2868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683">
                                            <p:txEl>
                                              <p:pRg st="4" end="4"/>
                                            </p:txEl>
                                          </p:spTgt>
                                        </p:tgtEl>
                                        <p:attrNameLst>
                                          <p:attrName>style.visibility</p:attrName>
                                        </p:attrNameLst>
                                      </p:cBhvr>
                                      <p:to>
                                        <p:strVal val="visible"/>
                                      </p:to>
                                    </p:set>
                                    <p:animEffect transition="in" filter="wipe(left)">
                                      <p:cBhvr>
                                        <p:cTn id="32" dur="500"/>
                                        <p:tgtEl>
                                          <p:spTgt spid="2868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683">
                                            <p:txEl>
                                              <p:pRg st="5" end="5"/>
                                            </p:txEl>
                                          </p:spTgt>
                                        </p:tgtEl>
                                        <p:attrNameLst>
                                          <p:attrName>style.visibility</p:attrName>
                                        </p:attrNameLst>
                                      </p:cBhvr>
                                      <p:to>
                                        <p:strVal val="visible"/>
                                      </p:to>
                                    </p:set>
                                    <p:animEffect transition="in" filter="wipe(left)">
                                      <p:cBhvr>
                                        <p:cTn id="37" dur="500"/>
                                        <p:tgtEl>
                                          <p:spTgt spid="28683">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683">
                                            <p:txEl>
                                              <p:pRg st="6" end="6"/>
                                            </p:txEl>
                                          </p:spTgt>
                                        </p:tgtEl>
                                        <p:attrNameLst>
                                          <p:attrName>style.visibility</p:attrName>
                                        </p:attrNameLst>
                                      </p:cBhvr>
                                      <p:to>
                                        <p:strVal val="visible"/>
                                      </p:to>
                                    </p:set>
                                    <p:animEffect transition="in" filter="wipe(left)">
                                      <p:cBhvr>
                                        <p:cTn id="42" dur="500"/>
                                        <p:tgtEl>
                                          <p:spTgt spid="28683">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8683">
                                            <p:txEl>
                                              <p:pRg st="7" end="7"/>
                                            </p:txEl>
                                          </p:spTgt>
                                        </p:tgtEl>
                                        <p:attrNameLst>
                                          <p:attrName>style.visibility</p:attrName>
                                        </p:attrNameLst>
                                      </p:cBhvr>
                                      <p:to>
                                        <p:strVal val="visible"/>
                                      </p:to>
                                    </p:set>
                                    <p:animEffect transition="in" filter="wipe(left)">
                                      <p:cBhvr>
                                        <p:cTn id="47" dur="500"/>
                                        <p:tgtEl>
                                          <p:spTgt spid="28683">
                                            <p:txEl>
                                              <p:pRg st="7" end="7"/>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676">
                                            <p:txEl>
                                              <p:pRg st="0" end="0"/>
                                            </p:txEl>
                                          </p:spTgt>
                                        </p:tgtEl>
                                        <p:attrNameLst>
                                          <p:attrName>style.visibility</p:attrName>
                                        </p:attrNameLst>
                                      </p:cBhvr>
                                      <p:to>
                                        <p:strVal val="visible"/>
                                      </p:to>
                                    </p:set>
                                    <p:animEffect transition="in" filter="wipe(left)">
                                      <p:cBhvr>
                                        <p:cTn id="52" dur="500"/>
                                        <p:tgtEl>
                                          <p:spTgt spid="286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build="p" autoUpdateAnimBg="0"/>
      <p:bldP spid="28682" grpId="0" build="p" autoUpdateAnimBg="0" advAuto="1000"/>
      <p:bldP spid="28683" grpId="0" build="p"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312EAD0-424B-4010-877F-C6D5536DFCD7}" type="slidenum">
              <a:rPr kumimoji="0" lang="zh-CN" altLang="en-US" sz="3300" smtClean="0"/>
              <a:pPr eaLnBrk="1" hangingPunct="1"/>
              <a:t>72</a:t>
            </a:fld>
            <a:endParaRPr kumimoji="0" lang="en-US" altLang="zh-CN" sz="3300" smtClean="0"/>
          </a:p>
        </p:txBody>
      </p:sp>
      <p:sp>
        <p:nvSpPr>
          <p:cNvPr id="35844" name="Text Box 4"/>
          <p:cNvSpPr txBox="1">
            <a:spLocks noChangeArrowheads="1"/>
          </p:cNvSpPr>
          <p:nvPr/>
        </p:nvSpPr>
        <p:spPr bwMode="auto">
          <a:xfrm>
            <a:off x="889000" y="503548"/>
            <a:ext cx="11941175" cy="1068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6000" b="1">
                <a:solidFill>
                  <a:srgbClr val="FF3300"/>
                </a:solidFill>
              </a:rPr>
              <a:t>作业题解释</a:t>
            </a:r>
            <a:r>
              <a:rPr lang="zh-CN" altLang="en-US" sz="4000"/>
              <a:t>：</a:t>
            </a:r>
          </a:p>
        </p:txBody>
      </p:sp>
      <p:sp>
        <p:nvSpPr>
          <p:cNvPr id="35846" name="Text Box 6"/>
          <p:cNvSpPr txBox="1">
            <a:spLocks noChangeArrowheads="1"/>
          </p:cNvSpPr>
          <p:nvPr/>
        </p:nvSpPr>
        <p:spPr bwMode="auto">
          <a:xfrm>
            <a:off x="962025" y="1648135"/>
            <a:ext cx="13796963" cy="1030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700" b="1"/>
              <a:t>1.解释图5.15中标注的</a:t>
            </a:r>
            <a:r>
              <a:rPr lang="zh-CN" altLang="en-US" sz="4800" b="1"/>
              <a:t>各表面粗糙度要求</a:t>
            </a:r>
            <a:r>
              <a:rPr lang="zh-CN" altLang="en-US" sz="4700" b="1"/>
              <a:t>的含义。</a:t>
            </a:r>
          </a:p>
        </p:txBody>
      </p:sp>
      <p:grpSp>
        <p:nvGrpSpPr>
          <p:cNvPr id="74757" name="Group 34"/>
          <p:cNvGrpSpPr>
            <a:grpSpLocks/>
          </p:cNvGrpSpPr>
          <p:nvPr/>
        </p:nvGrpSpPr>
        <p:grpSpPr bwMode="auto">
          <a:xfrm>
            <a:off x="2482850" y="2536825"/>
            <a:ext cx="8740775" cy="7940675"/>
            <a:chOff x="1564" y="1795"/>
            <a:chExt cx="5506" cy="5002"/>
          </a:xfrm>
        </p:grpSpPr>
        <p:pic>
          <p:nvPicPr>
            <p:cNvPr id="74758" name="Picture 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64" y="1795"/>
              <a:ext cx="5506" cy="4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759" name="Text Box 33"/>
            <p:cNvSpPr txBox="1">
              <a:spLocks noChangeArrowheads="1"/>
            </p:cNvSpPr>
            <p:nvPr/>
          </p:nvSpPr>
          <p:spPr bwMode="auto">
            <a:xfrm>
              <a:off x="2907" y="6393"/>
              <a:ext cx="2423"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3600" b="1"/>
                <a:t>图  </a:t>
              </a:r>
              <a:r>
                <a:rPr lang="en-US" altLang="zh-CN" sz="3600" b="1"/>
                <a:t>5.15</a:t>
              </a:r>
              <a:r>
                <a:rPr lang="zh-CN" altLang="en-US" sz="3600" b="1"/>
                <a:t>作业题</a:t>
              </a:r>
              <a:r>
                <a:rPr lang="en-US" altLang="zh-CN" sz="3600" b="1"/>
                <a:t>1</a:t>
              </a:r>
              <a:r>
                <a:rPr lang="zh-CN" altLang="en-US" sz="3600" b="1"/>
                <a:t>图</a:t>
              </a:r>
              <a:r>
                <a:rPr lang="zh-CN" altLang="en-US" sz="3600"/>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5844"/>
                                        </p:tgtEl>
                                        <p:attrNameLst>
                                          <p:attrName>style.visibility</p:attrName>
                                        </p:attrNameLst>
                                      </p:cBhvr>
                                      <p:to>
                                        <p:strVal val="visible"/>
                                      </p:to>
                                    </p:set>
                                    <p:animEffect transition="in" filter="wipe(left)">
                                      <p:cBhvr>
                                        <p:cTn id="7" dur="300"/>
                                        <p:tgtEl>
                                          <p:spTgt spid="35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5846"/>
                                        </p:tgtEl>
                                        <p:attrNameLst>
                                          <p:attrName>style.visibility</p:attrName>
                                        </p:attrNameLst>
                                      </p:cBhvr>
                                      <p:to>
                                        <p:strVal val="visible"/>
                                      </p:to>
                                    </p:set>
                                    <p:animEffect transition="in" filter="wipe(left)">
                                      <p:cBhvr>
                                        <p:cTn id="12" dur="3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utoUpdateAnimBg="0"/>
      <p:bldP spid="35846"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F0A94C8-D769-4994-B50B-90295E7C85D0}" type="slidenum">
              <a:rPr kumimoji="0" lang="zh-CN" altLang="en-US" sz="3300" smtClean="0"/>
              <a:pPr eaLnBrk="1" hangingPunct="1"/>
              <a:t>73</a:t>
            </a:fld>
            <a:endParaRPr kumimoji="0" lang="en-US" altLang="zh-CN" sz="3300" smtClean="0"/>
          </a:p>
        </p:txBody>
      </p:sp>
      <p:sp>
        <p:nvSpPr>
          <p:cNvPr id="39941" name="Text Box 5"/>
          <p:cNvSpPr txBox="1">
            <a:spLocks noChangeArrowheads="1"/>
          </p:cNvSpPr>
          <p:nvPr/>
        </p:nvSpPr>
        <p:spPr bwMode="auto">
          <a:xfrm>
            <a:off x="1050925" y="274455"/>
            <a:ext cx="12785725"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700" dirty="0"/>
              <a:t>2.  用类比法分别确定</a:t>
            </a:r>
            <a:r>
              <a:rPr lang="en-US" altLang="zh-CN" sz="4700" b="1" i="1" dirty="0">
                <a:latin typeface="Swis721 BT" pitchFamily="34" charset="0"/>
              </a:rPr>
              <a:t>Φ</a:t>
            </a:r>
            <a:r>
              <a:rPr lang="en-US" altLang="zh-CN" sz="4700" b="1" dirty="0"/>
              <a:t>50t5</a:t>
            </a:r>
            <a:r>
              <a:rPr lang="zh-CN" altLang="en-US" sz="4700" dirty="0"/>
              <a:t>和</a:t>
            </a:r>
            <a:r>
              <a:rPr lang="en-US" altLang="zh-CN" sz="4700" i="1" dirty="0">
                <a:latin typeface="Swis721 BT" pitchFamily="34" charset="0"/>
              </a:rPr>
              <a:t>Φ</a:t>
            </a:r>
            <a:r>
              <a:rPr lang="en-US" altLang="zh-CN" sz="4700" dirty="0"/>
              <a:t>50T6</a:t>
            </a:r>
            <a:r>
              <a:rPr lang="zh-CN" altLang="en-US" sz="4700" dirty="0"/>
              <a:t>配合表</a:t>
            </a:r>
          </a:p>
          <a:p>
            <a:pPr eaLnBrk="1" hangingPunct="1">
              <a:lnSpc>
                <a:spcPct val="120000"/>
              </a:lnSpc>
            </a:pPr>
            <a:r>
              <a:rPr lang="zh-CN" altLang="en-US" sz="4700" dirty="0"/>
              <a:t>     </a:t>
            </a:r>
            <a:r>
              <a:rPr lang="en-US" altLang="zh-CN" sz="4700" i="1" dirty="0"/>
              <a:t>Ra</a:t>
            </a:r>
            <a:r>
              <a:rPr lang="zh-CN" altLang="en-US" sz="4700" dirty="0"/>
              <a:t>的上限值。（表5.7）</a:t>
            </a:r>
          </a:p>
        </p:txBody>
      </p:sp>
      <p:sp>
        <p:nvSpPr>
          <p:cNvPr id="39942" name="Text Box 6"/>
          <p:cNvSpPr txBox="1">
            <a:spLocks noChangeArrowheads="1"/>
          </p:cNvSpPr>
          <p:nvPr/>
        </p:nvSpPr>
        <p:spPr bwMode="auto">
          <a:xfrm>
            <a:off x="909638" y="9296400"/>
            <a:ext cx="12015787"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4700" dirty="0"/>
              <a:t>解：由表5.7得   </a:t>
            </a:r>
            <a:r>
              <a:rPr lang="en-US" altLang="zh-CN" sz="4700" i="1" dirty="0" smtClean="0">
                <a:latin typeface="Swis721 BT" pitchFamily="34" charset="0"/>
              </a:rPr>
              <a:t>Φ</a:t>
            </a:r>
            <a:r>
              <a:rPr lang="en-US" altLang="zh-CN" sz="4700" dirty="0" smtClean="0"/>
              <a:t>50t5：</a:t>
            </a:r>
            <a:r>
              <a:rPr lang="en-US" altLang="zh-CN" sz="4700" i="1" dirty="0" smtClean="0"/>
              <a:t>Ra</a:t>
            </a:r>
            <a:r>
              <a:rPr lang="en-US" altLang="zh-CN" sz="4700" i="1" dirty="0"/>
              <a:t>≤</a:t>
            </a:r>
            <a:r>
              <a:rPr lang="en-US" altLang="zh-CN" sz="4700" dirty="0"/>
              <a:t>0.2μm；</a:t>
            </a:r>
          </a:p>
          <a:p>
            <a:pPr eaLnBrk="1" hangingPunct="1"/>
            <a:r>
              <a:rPr lang="en-US" altLang="zh-CN" sz="4700" dirty="0"/>
              <a:t>                            </a:t>
            </a:r>
            <a:r>
              <a:rPr lang="en-US" altLang="zh-CN" sz="4700" i="1" dirty="0">
                <a:latin typeface="Swis721 BT" pitchFamily="34" charset="0"/>
              </a:rPr>
              <a:t>Φ</a:t>
            </a:r>
            <a:r>
              <a:rPr lang="en-US" altLang="zh-CN" sz="4700" dirty="0"/>
              <a:t>50T6：</a:t>
            </a:r>
            <a:r>
              <a:rPr lang="en-US" altLang="zh-CN" sz="4700" i="1" dirty="0"/>
              <a:t>Ra</a:t>
            </a:r>
            <a:r>
              <a:rPr lang="en-US" altLang="zh-CN" sz="4700" dirty="0"/>
              <a:t>≤0.4μm。</a:t>
            </a:r>
          </a:p>
        </p:txBody>
      </p:sp>
      <p:pic>
        <p:nvPicPr>
          <p:cNvPr id="39946"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325" y="2065155"/>
            <a:ext cx="14112875" cy="714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7" name="Line 11"/>
          <p:cNvSpPr>
            <a:spLocks noChangeShapeType="1"/>
          </p:cNvSpPr>
          <p:nvPr/>
        </p:nvSpPr>
        <p:spPr bwMode="auto">
          <a:xfrm>
            <a:off x="8466138" y="3846513"/>
            <a:ext cx="1284287"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48" name="Line 12"/>
          <p:cNvSpPr>
            <a:spLocks noChangeShapeType="1"/>
          </p:cNvSpPr>
          <p:nvPr/>
        </p:nvSpPr>
        <p:spPr bwMode="auto">
          <a:xfrm>
            <a:off x="8345488" y="4789488"/>
            <a:ext cx="147637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1"/>
                                        </p:tgtEl>
                                        <p:attrNameLst>
                                          <p:attrName>style.visibility</p:attrName>
                                        </p:attrNameLst>
                                      </p:cBhvr>
                                      <p:to>
                                        <p:strVal val="visible"/>
                                      </p:to>
                                    </p:set>
                                    <p:animEffect transition="in" filter="wipe(left)">
                                      <p:cBhvr>
                                        <p:cTn id="7" dur="300"/>
                                        <p:tgtEl>
                                          <p:spTgt spid="399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9946"/>
                                        </p:tgtEl>
                                        <p:attrNameLst>
                                          <p:attrName>style.visibility</p:attrName>
                                        </p:attrNameLst>
                                      </p:cBhvr>
                                      <p:to>
                                        <p:strVal val="visible"/>
                                      </p:to>
                                    </p:set>
                                    <p:animEffect transition="in" filter="wipe(left)">
                                      <p:cBhvr>
                                        <p:cTn id="12" dur="500"/>
                                        <p:tgtEl>
                                          <p:spTgt spid="399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39947"/>
                                        </p:tgtEl>
                                        <p:attrNameLst>
                                          <p:attrName>style.visibility</p:attrName>
                                        </p:attrNameLst>
                                      </p:cBhvr>
                                      <p:to>
                                        <p:strVal val="visible"/>
                                      </p:to>
                                    </p:set>
                                    <p:anim calcmode="lin" valueType="num">
                                      <p:cBhvr>
                                        <p:cTn id="17" dur="500" fill="hold"/>
                                        <p:tgtEl>
                                          <p:spTgt spid="39947"/>
                                        </p:tgtEl>
                                        <p:attrNameLst>
                                          <p:attrName>ppt_x</p:attrName>
                                        </p:attrNameLst>
                                      </p:cBhvr>
                                      <p:tavLst>
                                        <p:tav tm="0">
                                          <p:val>
                                            <p:strVal val="#ppt_x-#ppt_w/2"/>
                                          </p:val>
                                        </p:tav>
                                        <p:tav tm="100000">
                                          <p:val>
                                            <p:strVal val="#ppt_x"/>
                                          </p:val>
                                        </p:tav>
                                      </p:tavLst>
                                    </p:anim>
                                    <p:anim calcmode="lin" valueType="num">
                                      <p:cBhvr>
                                        <p:cTn id="18" dur="500" fill="hold"/>
                                        <p:tgtEl>
                                          <p:spTgt spid="39947"/>
                                        </p:tgtEl>
                                        <p:attrNameLst>
                                          <p:attrName>ppt_y</p:attrName>
                                        </p:attrNameLst>
                                      </p:cBhvr>
                                      <p:tavLst>
                                        <p:tav tm="0">
                                          <p:val>
                                            <p:strVal val="#ppt_y"/>
                                          </p:val>
                                        </p:tav>
                                        <p:tav tm="100000">
                                          <p:val>
                                            <p:strVal val="#ppt_y"/>
                                          </p:val>
                                        </p:tav>
                                      </p:tavLst>
                                    </p:anim>
                                    <p:anim calcmode="lin" valueType="num">
                                      <p:cBhvr>
                                        <p:cTn id="19" dur="500" fill="hold"/>
                                        <p:tgtEl>
                                          <p:spTgt spid="39947"/>
                                        </p:tgtEl>
                                        <p:attrNameLst>
                                          <p:attrName>ppt_w</p:attrName>
                                        </p:attrNameLst>
                                      </p:cBhvr>
                                      <p:tavLst>
                                        <p:tav tm="0">
                                          <p:val>
                                            <p:fltVal val="0"/>
                                          </p:val>
                                        </p:tav>
                                        <p:tav tm="100000">
                                          <p:val>
                                            <p:strVal val="#ppt_w"/>
                                          </p:val>
                                        </p:tav>
                                      </p:tavLst>
                                    </p:anim>
                                    <p:anim calcmode="lin" valueType="num">
                                      <p:cBhvr>
                                        <p:cTn id="20" dur="500" fill="hold"/>
                                        <p:tgtEl>
                                          <p:spTgt spid="39947"/>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39948"/>
                                        </p:tgtEl>
                                        <p:attrNameLst>
                                          <p:attrName>style.visibility</p:attrName>
                                        </p:attrNameLst>
                                      </p:cBhvr>
                                      <p:to>
                                        <p:strVal val="visible"/>
                                      </p:to>
                                    </p:set>
                                    <p:anim calcmode="lin" valueType="num">
                                      <p:cBhvr>
                                        <p:cTn id="25" dur="500" fill="hold"/>
                                        <p:tgtEl>
                                          <p:spTgt spid="39948"/>
                                        </p:tgtEl>
                                        <p:attrNameLst>
                                          <p:attrName>ppt_x</p:attrName>
                                        </p:attrNameLst>
                                      </p:cBhvr>
                                      <p:tavLst>
                                        <p:tav tm="0">
                                          <p:val>
                                            <p:strVal val="#ppt_x-#ppt_w/2"/>
                                          </p:val>
                                        </p:tav>
                                        <p:tav tm="100000">
                                          <p:val>
                                            <p:strVal val="#ppt_x"/>
                                          </p:val>
                                        </p:tav>
                                      </p:tavLst>
                                    </p:anim>
                                    <p:anim calcmode="lin" valueType="num">
                                      <p:cBhvr>
                                        <p:cTn id="26" dur="500" fill="hold"/>
                                        <p:tgtEl>
                                          <p:spTgt spid="39948"/>
                                        </p:tgtEl>
                                        <p:attrNameLst>
                                          <p:attrName>ppt_y</p:attrName>
                                        </p:attrNameLst>
                                      </p:cBhvr>
                                      <p:tavLst>
                                        <p:tav tm="0">
                                          <p:val>
                                            <p:strVal val="#ppt_y"/>
                                          </p:val>
                                        </p:tav>
                                        <p:tav tm="100000">
                                          <p:val>
                                            <p:strVal val="#ppt_y"/>
                                          </p:val>
                                        </p:tav>
                                      </p:tavLst>
                                    </p:anim>
                                    <p:anim calcmode="lin" valueType="num">
                                      <p:cBhvr>
                                        <p:cTn id="27" dur="500" fill="hold"/>
                                        <p:tgtEl>
                                          <p:spTgt spid="39948"/>
                                        </p:tgtEl>
                                        <p:attrNameLst>
                                          <p:attrName>ppt_w</p:attrName>
                                        </p:attrNameLst>
                                      </p:cBhvr>
                                      <p:tavLst>
                                        <p:tav tm="0">
                                          <p:val>
                                            <p:fltVal val="0"/>
                                          </p:val>
                                        </p:tav>
                                        <p:tav tm="100000">
                                          <p:val>
                                            <p:strVal val="#ppt_w"/>
                                          </p:val>
                                        </p:tav>
                                      </p:tavLst>
                                    </p:anim>
                                    <p:anim calcmode="lin" valueType="num">
                                      <p:cBhvr>
                                        <p:cTn id="28" dur="500" fill="hold"/>
                                        <p:tgtEl>
                                          <p:spTgt spid="39948"/>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39942"/>
                                        </p:tgtEl>
                                        <p:attrNameLst>
                                          <p:attrName>style.visibility</p:attrName>
                                        </p:attrNameLst>
                                      </p:cBhvr>
                                      <p:to>
                                        <p:strVal val="visible"/>
                                      </p:to>
                                    </p:set>
                                    <p:animEffect transition="in" filter="wipe(left)">
                                      <p:cBhvr>
                                        <p:cTn id="33" dur="300"/>
                                        <p:tgtEl>
                                          <p:spTgt spid="399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P spid="39942" grpId="0" autoUpdateAnimBg="0"/>
      <p:bldP spid="39947" grpId="0" animBg="1"/>
      <p:bldP spid="3994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3"/>
          <p:cNvSpPr>
            <a:spLocks noGrp="1"/>
          </p:cNvSpPr>
          <p:nvPr>
            <p:ph type="sldNum" sz="quarter" idx="12"/>
          </p:nvPr>
        </p:nvSpPr>
        <p:spPr>
          <a:xfrm>
            <a:off x="11690246" y="172803"/>
            <a:ext cx="3175000" cy="762000"/>
          </a:xfrm>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13633BC-4EB0-487C-9754-6C6A15E8C47C}" type="slidenum">
              <a:rPr kumimoji="0" lang="zh-CN" altLang="en-US" sz="3300" smtClean="0"/>
              <a:pPr eaLnBrk="1" hangingPunct="1"/>
              <a:t>74</a:t>
            </a:fld>
            <a:endParaRPr kumimoji="0" lang="en-US" altLang="zh-CN" sz="3300" dirty="0" smtClean="0"/>
          </a:p>
        </p:txBody>
      </p:sp>
      <p:sp>
        <p:nvSpPr>
          <p:cNvPr id="48132" name="Text Box 4"/>
          <p:cNvSpPr txBox="1">
            <a:spLocks noChangeArrowheads="1"/>
          </p:cNvSpPr>
          <p:nvPr/>
        </p:nvSpPr>
        <p:spPr bwMode="auto">
          <a:xfrm>
            <a:off x="666750" y="1139350"/>
            <a:ext cx="13895388" cy="188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   </a:t>
            </a:r>
            <a:r>
              <a:rPr lang="zh-CN" altLang="en-US" sz="4700" b="1"/>
              <a:t>3. 在一般情况下，</a:t>
            </a:r>
            <a:r>
              <a:rPr lang="en-US" altLang="zh-CN" sz="4700" b="1" i="1">
                <a:latin typeface="Swis721 BT" pitchFamily="34" charset="0"/>
              </a:rPr>
              <a:t>Φ</a:t>
            </a:r>
            <a:r>
              <a:rPr lang="en-US" altLang="zh-CN" sz="4700" b="1"/>
              <a:t>40H7</a:t>
            </a:r>
            <a:r>
              <a:rPr lang="zh-CN" altLang="en-US" sz="4700" b="1"/>
              <a:t>和</a:t>
            </a:r>
            <a:r>
              <a:rPr lang="en-US" altLang="zh-CN" sz="4700" b="1" i="1"/>
              <a:t>Φ</a:t>
            </a:r>
            <a:r>
              <a:rPr lang="en-US" altLang="zh-CN" sz="4700" b="1"/>
              <a:t>6H7、</a:t>
            </a:r>
            <a:r>
              <a:rPr lang="en-US" altLang="zh-CN" sz="4700" b="1" i="1">
                <a:latin typeface="Swis721 BT" pitchFamily="34" charset="0"/>
              </a:rPr>
              <a:t>Φ</a:t>
            </a:r>
            <a:r>
              <a:rPr lang="en-US" altLang="zh-CN" sz="4700" b="1"/>
              <a:t>40H6／f5</a:t>
            </a:r>
            <a:r>
              <a:rPr lang="zh-CN" altLang="en-US" sz="4700" b="1"/>
              <a:t>和</a:t>
            </a:r>
            <a:r>
              <a:rPr lang="en-US" altLang="zh-CN" sz="4700" b="1" i="1"/>
              <a:t>Φ</a:t>
            </a:r>
            <a:r>
              <a:rPr lang="en-US" altLang="zh-CN" sz="4700" b="1"/>
              <a:t>40H6／s5</a:t>
            </a:r>
            <a:r>
              <a:rPr lang="zh-CN" altLang="en-US" sz="4700" b="1"/>
              <a:t>相比，其表面何者精度要求高？</a:t>
            </a:r>
            <a:endParaRPr lang="en-US" altLang="zh-CN" sz="4700" b="1"/>
          </a:p>
        </p:txBody>
      </p:sp>
      <p:sp>
        <p:nvSpPr>
          <p:cNvPr id="48133" name="Text Box 5"/>
          <p:cNvSpPr txBox="1">
            <a:spLocks noChangeArrowheads="1"/>
          </p:cNvSpPr>
          <p:nvPr/>
        </p:nvSpPr>
        <p:spPr bwMode="auto">
          <a:xfrm>
            <a:off x="1052513" y="2957038"/>
            <a:ext cx="13247687" cy="297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4700" b="1"/>
              <a:t>解</a:t>
            </a:r>
            <a:r>
              <a:rPr lang="zh-CN" altLang="en-US" sz="4700" b="1">
                <a:sym typeface="Wingdings" pitchFamily="2" charset="2"/>
              </a:rPr>
              <a:t>：（1）一般情况下，</a:t>
            </a:r>
            <a:r>
              <a:rPr lang="en-US" altLang="zh-CN" sz="4700" b="1" i="1">
                <a:latin typeface="Swis721 BT" pitchFamily="34" charset="0"/>
                <a:sym typeface="Wingdings" pitchFamily="2" charset="2"/>
              </a:rPr>
              <a:t>Φ</a:t>
            </a:r>
            <a:r>
              <a:rPr lang="en-US" altLang="zh-CN" sz="4700" b="1">
                <a:sym typeface="Wingdings" pitchFamily="2" charset="2"/>
              </a:rPr>
              <a:t>40H7</a:t>
            </a:r>
            <a:r>
              <a:rPr lang="zh-CN" altLang="en-US" sz="4700" b="1">
                <a:sym typeface="Wingdings" pitchFamily="2" charset="2"/>
              </a:rPr>
              <a:t>孔表面粗糙度精度要求比</a:t>
            </a:r>
            <a:r>
              <a:rPr lang="en-US" altLang="zh-CN" sz="4700" b="1" i="1">
                <a:latin typeface="Swis721 BT" pitchFamily="34" charset="0"/>
                <a:sym typeface="Wingdings" pitchFamily="2" charset="2"/>
              </a:rPr>
              <a:t>Φ</a:t>
            </a:r>
            <a:r>
              <a:rPr lang="en-US" altLang="zh-CN" sz="4700" b="1">
                <a:sym typeface="Wingdings" pitchFamily="2" charset="2"/>
              </a:rPr>
              <a:t>6H7</a:t>
            </a:r>
            <a:r>
              <a:rPr lang="zh-CN" altLang="en-US" sz="4700" b="1">
                <a:sym typeface="Wingdings" pitchFamily="2" charset="2"/>
              </a:rPr>
              <a:t>孔表面低些，即 </a:t>
            </a:r>
            <a:r>
              <a:rPr lang="en-US" altLang="zh-CN" sz="4700" b="1" i="1">
                <a:latin typeface="Swis721 BT" pitchFamily="34" charset="0"/>
                <a:sym typeface="Wingdings" pitchFamily="2" charset="2"/>
              </a:rPr>
              <a:t>Φ</a:t>
            </a:r>
            <a:r>
              <a:rPr lang="en-US" altLang="zh-CN" sz="4700" b="1">
                <a:sym typeface="Wingdings" pitchFamily="2" charset="2"/>
              </a:rPr>
              <a:t>40H7</a:t>
            </a:r>
            <a:r>
              <a:rPr lang="zh-CN" altLang="en-US" sz="4700" b="1">
                <a:sym typeface="Wingdings" pitchFamily="2" charset="2"/>
              </a:rPr>
              <a:t>孔表面的</a:t>
            </a:r>
            <a:r>
              <a:rPr lang="en-US" altLang="zh-CN" sz="4700" b="1" i="1">
                <a:sym typeface="Wingdings" pitchFamily="2" charset="2"/>
              </a:rPr>
              <a:t>Ra</a:t>
            </a:r>
            <a:r>
              <a:rPr lang="zh-CN" altLang="en-US" sz="4700" b="1">
                <a:sym typeface="Wingdings" pitchFamily="2" charset="2"/>
              </a:rPr>
              <a:t>或</a:t>
            </a:r>
            <a:r>
              <a:rPr lang="en-US" altLang="zh-CN" sz="4700" b="1" i="1">
                <a:sym typeface="Wingdings" pitchFamily="2" charset="2"/>
              </a:rPr>
              <a:t>Rz</a:t>
            </a:r>
            <a:r>
              <a:rPr lang="zh-CN" altLang="en-US" sz="4700" b="1">
                <a:sym typeface="Wingdings" pitchFamily="2" charset="2"/>
              </a:rPr>
              <a:t>值大于</a:t>
            </a:r>
            <a:r>
              <a:rPr lang="en-US" altLang="zh-CN" sz="4700" b="1" i="1">
                <a:latin typeface="Swis721 BT" pitchFamily="34" charset="0"/>
                <a:sym typeface="Wingdings" pitchFamily="2" charset="2"/>
              </a:rPr>
              <a:t>Φ</a:t>
            </a:r>
            <a:r>
              <a:rPr lang="en-US" altLang="zh-CN" sz="4700" b="1">
                <a:sym typeface="Wingdings" pitchFamily="2" charset="2"/>
              </a:rPr>
              <a:t>6H7</a:t>
            </a:r>
            <a:r>
              <a:rPr lang="zh-CN" altLang="en-US" sz="4700" b="1">
                <a:sym typeface="Wingdings" pitchFamily="2" charset="2"/>
              </a:rPr>
              <a:t>孔 表面；</a:t>
            </a:r>
          </a:p>
        </p:txBody>
      </p:sp>
      <p:sp>
        <p:nvSpPr>
          <p:cNvPr id="48134" name="Text Box 6"/>
          <p:cNvSpPr txBox="1">
            <a:spLocks noChangeArrowheads="1"/>
          </p:cNvSpPr>
          <p:nvPr/>
        </p:nvSpPr>
        <p:spPr bwMode="auto">
          <a:xfrm>
            <a:off x="547688" y="5912963"/>
            <a:ext cx="13735050" cy="297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sz="4700" b="1"/>
              <a:t>    （2）</a:t>
            </a:r>
            <a:r>
              <a:rPr lang="zh-CN" altLang="en-US" sz="4700" b="1">
                <a:sym typeface="Wingdings" pitchFamily="2" charset="2"/>
              </a:rPr>
              <a:t>一般情况下，</a:t>
            </a:r>
            <a:r>
              <a:rPr lang="en-US" altLang="zh-CN" sz="4700" b="1" i="1">
                <a:latin typeface="Swis721 BT" pitchFamily="34" charset="0"/>
                <a:sym typeface="Wingdings" pitchFamily="2" charset="2"/>
              </a:rPr>
              <a:t>Φ</a:t>
            </a:r>
            <a:r>
              <a:rPr lang="en-US" altLang="zh-CN" sz="4700" b="1">
                <a:sym typeface="Wingdings" pitchFamily="2" charset="2"/>
              </a:rPr>
              <a:t>40H6／f5</a:t>
            </a:r>
            <a:r>
              <a:rPr lang="zh-CN" altLang="en-US" sz="4700" b="1">
                <a:sym typeface="Wingdings" pitchFamily="2" charset="2"/>
              </a:rPr>
              <a:t>配合表面粗糙度精度要求比</a:t>
            </a:r>
            <a:r>
              <a:rPr lang="en-US" altLang="zh-CN" sz="4700" b="1" i="1">
                <a:latin typeface="Swis721 BT" pitchFamily="34" charset="0"/>
                <a:sym typeface="Wingdings" pitchFamily="2" charset="2"/>
              </a:rPr>
              <a:t>Φ</a:t>
            </a:r>
            <a:r>
              <a:rPr lang="en-US" altLang="zh-CN" sz="4700" b="1">
                <a:sym typeface="Wingdings" pitchFamily="2" charset="2"/>
              </a:rPr>
              <a:t>40H6／s5</a:t>
            </a:r>
            <a:r>
              <a:rPr lang="zh-CN" altLang="en-US" sz="4700" b="1">
                <a:sym typeface="Wingdings" pitchFamily="2" charset="2"/>
              </a:rPr>
              <a:t>配合 表面低些，即</a:t>
            </a:r>
            <a:r>
              <a:rPr lang="en-US" altLang="zh-CN" sz="4700" b="1" i="1">
                <a:latin typeface="Swis721 BT" pitchFamily="34" charset="0"/>
                <a:sym typeface="Wingdings" pitchFamily="2" charset="2"/>
              </a:rPr>
              <a:t>Φ</a:t>
            </a:r>
            <a:r>
              <a:rPr lang="en-US" altLang="zh-CN" sz="4700" b="1">
                <a:sym typeface="Wingdings" pitchFamily="2" charset="2"/>
              </a:rPr>
              <a:t>40H6／f5</a:t>
            </a:r>
            <a:r>
              <a:rPr lang="zh-CN" altLang="en-US" sz="4700" b="1">
                <a:sym typeface="Wingdings" pitchFamily="2" charset="2"/>
              </a:rPr>
              <a:t>配合表面的</a:t>
            </a:r>
            <a:r>
              <a:rPr lang="en-US" altLang="zh-CN" sz="4700" b="1" i="1">
                <a:sym typeface="Wingdings" pitchFamily="2" charset="2"/>
              </a:rPr>
              <a:t>Ra</a:t>
            </a:r>
            <a:r>
              <a:rPr lang="zh-CN" altLang="en-US" sz="4700" b="1">
                <a:sym typeface="Wingdings" pitchFamily="2" charset="2"/>
              </a:rPr>
              <a:t>或</a:t>
            </a:r>
            <a:r>
              <a:rPr lang="en-US" altLang="zh-CN" sz="4700" b="1" i="1">
                <a:sym typeface="Wingdings" pitchFamily="2" charset="2"/>
              </a:rPr>
              <a:t>Rz</a:t>
            </a:r>
            <a:r>
              <a:rPr lang="zh-CN" altLang="en-US" sz="4700" b="1">
                <a:sym typeface="Wingdings" pitchFamily="2" charset="2"/>
              </a:rPr>
              <a:t>值大于</a:t>
            </a:r>
            <a:r>
              <a:rPr lang="en-US" altLang="zh-CN" sz="4700" b="1" i="1">
                <a:latin typeface="Swis721 BT" pitchFamily="34" charset="0"/>
                <a:sym typeface="Wingdings" pitchFamily="2" charset="2"/>
              </a:rPr>
              <a:t>Φ</a:t>
            </a:r>
            <a:r>
              <a:rPr lang="en-US" altLang="zh-CN" sz="4700" b="1">
                <a:sym typeface="Wingdings" pitchFamily="2" charset="2"/>
              </a:rPr>
              <a:t>6H/s5</a:t>
            </a:r>
            <a:r>
              <a:rPr lang="zh-CN" altLang="en-US" sz="4700" b="1">
                <a:sym typeface="Wingdings" pitchFamily="2" charset="2"/>
              </a:rPr>
              <a:t> 表面。</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2"/>
                                        </p:tgtEl>
                                        <p:attrNameLst>
                                          <p:attrName>style.visibility</p:attrName>
                                        </p:attrNameLst>
                                      </p:cBhvr>
                                      <p:to>
                                        <p:strVal val="visible"/>
                                      </p:to>
                                    </p:set>
                                    <p:animEffect transition="in" filter="wipe(left)">
                                      <p:cBhvr>
                                        <p:cTn id="7" dur="300"/>
                                        <p:tgtEl>
                                          <p:spTgt spid="481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33"/>
                                        </p:tgtEl>
                                        <p:attrNameLst>
                                          <p:attrName>style.visibility</p:attrName>
                                        </p:attrNameLst>
                                      </p:cBhvr>
                                      <p:to>
                                        <p:strVal val="visible"/>
                                      </p:to>
                                    </p:set>
                                    <p:animEffect transition="in" filter="wipe(left)">
                                      <p:cBhvr>
                                        <p:cTn id="12" dur="300"/>
                                        <p:tgtEl>
                                          <p:spTgt spid="48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8134"/>
                                        </p:tgtEl>
                                        <p:attrNameLst>
                                          <p:attrName>style.visibility</p:attrName>
                                        </p:attrNameLst>
                                      </p:cBhvr>
                                      <p:to>
                                        <p:strVal val="visible"/>
                                      </p:to>
                                    </p:set>
                                    <p:animEffect transition="in" filter="wipe(left)">
                                      <p:cBhvr>
                                        <p:cTn id="17" dur="300"/>
                                        <p:tgtEl>
                                          <p:spTgt spid="48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33" grpId="0" autoUpdateAnimBg="0"/>
      <p:bldP spid="48134"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11FBD03-C2FC-4BC7-B4D9-B819A1DBA9C9}" type="slidenum">
              <a:rPr kumimoji="0" lang="zh-CN" altLang="en-US" sz="3300" smtClean="0"/>
              <a:pPr eaLnBrk="1" hangingPunct="1"/>
              <a:t>75</a:t>
            </a:fld>
            <a:endParaRPr kumimoji="0" lang="en-US" altLang="zh-CN" sz="3300" smtClean="0"/>
          </a:p>
        </p:txBody>
      </p:sp>
      <p:graphicFrame>
        <p:nvGraphicFramePr>
          <p:cNvPr id="38479" name="Group 591"/>
          <p:cNvGraphicFramePr>
            <a:graphicFrameLocks noGrp="1"/>
          </p:cNvGraphicFramePr>
          <p:nvPr/>
        </p:nvGraphicFramePr>
        <p:xfrm>
          <a:off x="1306513" y="2462213"/>
          <a:ext cx="11707812" cy="6065839"/>
        </p:xfrm>
        <a:graphic>
          <a:graphicData uri="http://schemas.openxmlformats.org/drawingml/2006/table">
            <a:tbl>
              <a:tblPr/>
              <a:tblGrid>
                <a:gridCol w="2555875"/>
                <a:gridCol w="2562225"/>
                <a:gridCol w="2600325"/>
                <a:gridCol w="2486025"/>
                <a:gridCol w="1503362"/>
              </a:tblGrid>
              <a:tr h="930275">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en-US" altLang="zh-CN" sz="2300" b="0" i="1" u="none" strike="noStrike" cap="none" normalizeH="0" baseline="0" smtClean="0">
                          <a:ln>
                            <a:noFill/>
                          </a:ln>
                          <a:solidFill>
                            <a:schemeClr val="tx1"/>
                          </a:solidFill>
                          <a:effectLst/>
                          <a:latin typeface="Times New Roman" pitchFamily="18" charset="0"/>
                          <a:ea typeface="宋体" pitchFamily="2" charset="-122"/>
                        </a:rPr>
                        <a:t>l</a:t>
                      </a:r>
                      <a:r>
                        <a:rPr kumimoji="1" lang="en-US" altLang="zh-CN" sz="2300" b="0" i="0" u="none" strike="noStrike" cap="none" normalizeH="0" baseline="0" smtClean="0">
                          <a:ln>
                            <a:noFill/>
                          </a:ln>
                          <a:solidFill>
                            <a:schemeClr val="tx1"/>
                          </a:solidFill>
                          <a:effectLst/>
                          <a:latin typeface="Times New Roman" pitchFamily="18" charset="0"/>
                          <a:ea typeface="宋体" pitchFamily="2" charset="-122"/>
                        </a:rPr>
                        <a:t>r</a:t>
                      </a:r>
                      <a:r>
                        <a:rPr kumimoji="1" lang="en-US" altLang="zh-CN" sz="2300" b="0" i="1" u="none" strike="noStrike" cap="none" normalizeH="0" baseline="0" smtClean="0">
                          <a:ln>
                            <a:noFill/>
                          </a:ln>
                          <a:solidFill>
                            <a:schemeClr val="tx1"/>
                          </a:solidFill>
                          <a:effectLst/>
                          <a:latin typeface="Times New Roman" pitchFamily="18" charset="0"/>
                          <a:ea typeface="宋体" pitchFamily="2" charset="-122"/>
                        </a:rPr>
                        <a:t>i</a:t>
                      </a:r>
                      <a:endParaRPr kumimoji="1" lang="en-US" altLang="zh-CN" sz="2300" b="0" i="0" u="none" strike="noStrike" cap="none" normalizeH="0" baseline="-25000" smtClean="0">
                        <a:ln>
                          <a:noFill/>
                        </a:ln>
                        <a:solidFill>
                          <a:schemeClr val="tx1"/>
                        </a:solidFill>
                        <a:effectLst/>
                        <a:latin typeface="Times New Roman" pitchFamily="18" charset="0"/>
                        <a:ea typeface="宋体" pitchFamily="2" charset="-122"/>
                      </a:endParaRPr>
                    </a:p>
                  </a:txBody>
                  <a:tcPr marL="152394" marR="152394" marT="76197" marB="7619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en-US" altLang="zh-CN" sz="2300" b="0" i="1" u="none" strike="noStrike" cap="none" normalizeH="0" baseline="0" smtClean="0">
                          <a:ln>
                            <a:noFill/>
                          </a:ln>
                          <a:solidFill>
                            <a:schemeClr val="tx1"/>
                          </a:solidFill>
                          <a:effectLst/>
                          <a:latin typeface="Times New Roman" pitchFamily="18" charset="0"/>
                          <a:ea typeface="宋体" pitchFamily="2" charset="-122"/>
                        </a:rPr>
                        <a:t>l</a:t>
                      </a:r>
                      <a:r>
                        <a:rPr kumimoji="1" lang="en-US" altLang="zh-CN" sz="2300" b="0" i="0" u="none" strike="noStrike" cap="none" normalizeH="0" baseline="0" smtClean="0">
                          <a:ln>
                            <a:noFill/>
                          </a:ln>
                          <a:solidFill>
                            <a:schemeClr val="tx1"/>
                          </a:solidFill>
                          <a:effectLst/>
                          <a:latin typeface="Times New Roman" pitchFamily="18" charset="0"/>
                          <a:ea typeface="宋体" pitchFamily="2" charset="-122"/>
                        </a:rPr>
                        <a:t>r</a:t>
                      </a:r>
                      <a:r>
                        <a:rPr kumimoji="1" lang="en-US" altLang="zh-CN" sz="2300" b="0" i="0" u="none" strike="noStrike" cap="none" normalizeH="0" baseline="-25000" smtClean="0">
                          <a:ln>
                            <a:noFill/>
                          </a:ln>
                          <a:solidFill>
                            <a:schemeClr val="tx1"/>
                          </a:solidFill>
                          <a:effectLst/>
                          <a:latin typeface="Times New Roman" pitchFamily="18" charset="0"/>
                          <a:ea typeface="宋体" pitchFamily="2" charset="-122"/>
                        </a:rPr>
                        <a:t>1</a:t>
                      </a:r>
                      <a:endParaRPr kumimoji="1" lang="zh-CN" altLang="en-US" sz="2300" b="0" i="0" u="none" strike="noStrike" cap="none" normalizeH="0" baseline="-25000" smtClean="0">
                        <a:ln>
                          <a:noFill/>
                        </a:ln>
                        <a:solidFill>
                          <a:schemeClr val="tx1"/>
                        </a:solidFill>
                        <a:effectLst/>
                        <a:latin typeface="Times New Roman" pitchFamily="18" charset="0"/>
                        <a:ea typeface="宋体" pitchFamily="2" charset="-122"/>
                      </a:endParaRP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en-US" altLang="zh-CN" sz="2300" b="0" i="1" u="none" strike="noStrike" cap="none" normalizeH="0" baseline="0" smtClean="0">
                          <a:ln>
                            <a:noFill/>
                          </a:ln>
                          <a:solidFill>
                            <a:schemeClr val="tx1"/>
                          </a:solidFill>
                          <a:effectLst/>
                          <a:latin typeface="Times New Roman" pitchFamily="18" charset="0"/>
                          <a:ea typeface="宋体" pitchFamily="2" charset="-122"/>
                        </a:rPr>
                        <a:t>l</a:t>
                      </a:r>
                      <a:r>
                        <a:rPr kumimoji="1" lang="en-US" altLang="zh-CN" sz="2300" b="0" i="0" u="none" strike="noStrike" cap="none" normalizeH="0" baseline="0" smtClean="0">
                          <a:ln>
                            <a:noFill/>
                          </a:ln>
                          <a:solidFill>
                            <a:schemeClr val="tx1"/>
                          </a:solidFill>
                          <a:effectLst/>
                          <a:latin typeface="Times New Roman" pitchFamily="18" charset="0"/>
                          <a:ea typeface="宋体" pitchFamily="2" charset="-122"/>
                        </a:rPr>
                        <a:t>r</a:t>
                      </a:r>
                      <a:r>
                        <a:rPr kumimoji="1" lang="en-US" altLang="zh-CN" sz="2300" b="0" i="0" u="none" strike="noStrike" cap="none" normalizeH="0" baseline="-25000" smtClean="0">
                          <a:ln>
                            <a:noFill/>
                          </a:ln>
                          <a:solidFill>
                            <a:schemeClr val="tx1"/>
                          </a:solidFill>
                          <a:effectLst/>
                          <a:latin typeface="Times New Roman" pitchFamily="18" charset="0"/>
                          <a:ea typeface="宋体" pitchFamily="2" charset="-122"/>
                        </a:rPr>
                        <a:t>2</a:t>
                      </a:r>
                      <a:endParaRPr kumimoji="1" lang="zh-CN" altLang="en-US" sz="2300" b="0" i="0" u="none" strike="noStrike" cap="none" normalizeH="0" baseline="-25000" smtClean="0">
                        <a:ln>
                          <a:noFill/>
                        </a:ln>
                        <a:solidFill>
                          <a:schemeClr val="tx1"/>
                        </a:solidFill>
                        <a:effectLst/>
                        <a:latin typeface="Times New Roman" pitchFamily="18" charset="0"/>
                        <a:ea typeface="宋体" pitchFamily="2" charset="-122"/>
                      </a:endParaRP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en-US" altLang="zh-CN" sz="2300" b="0" i="1" u="none" strike="noStrike" cap="none" normalizeH="0" baseline="0" smtClean="0">
                          <a:ln>
                            <a:noFill/>
                          </a:ln>
                          <a:solidFill>
                            <a:schemeClr val="tx1"/>
                          </a:solidFill>
                          <a:effectLst/>
                          <a:latin typeface="Times New Roman" pitchFamily="18" charset="0"/>
                          <a:ea typeface="宋体" pitchFamily="2" charset="-122"/>
                        </a:rPr>
                        <a:t>l</a:t>
                      </a:r>
                      <a:r>
                        <a:rPr kumimoji="1" lang="en-US" altLang="zh-CN" sz="2300" b="0" i="0" u="none" strike="noStrike" cap="none" normalizeH="0" baseline="0" smtClean="0">
                          <a:ln>
                            <a:noFill/>
                          </a:ln>
                          <a:solidFill>
                            <a:schemeClr val="tx1"/>
                          </a:solidFill>
                          <a:effectLst/>
                          <a:latin typeface="Times New Roman" pitchFamily="18" charset="0"/>
                          <a:ea typeface="宋体" pitchFamily="2" charset="-122"/>
                        </a:rPr>
                        <a:t>r</a:t>
                      </a:r>
                      <a:r>
                        <a:rPr kumimoji="1" lang="en-US" altLang="zh-CN" sz="2300" b="0" i="0" u="none" strike="noStrike" cap="none" normalizeH="0" baseline="-25000" smtClean="0">
                          <a:ln>
                            <a:noFill/>
                          </a:ln>
                          <a:solidFill>
                            <a:schemeClr val="tx1"/>
                          </a:solidFill>
                          <a:effectLst/>
                          <a:latin typeface="Times New Roman" pitchFamily="18" charset="0"/>
                          <a:ea typeface="宋体" pitchFamily="2" charset="-122"/>
                        </a:rPr>
                        <a:t>3</a:t>
                      </a:r>
                    </a:p>
                    <a:p>
                      <a:pPr marL="0" marR="0" lvl="0" indent="0" algn="l" defTabSz="1524000" rtl="0" eaLnBrk="1" fontAlgn="base" latinLnBrk="0" hangingPunct="1">
                        <a:lnSpc>
                          <a:spcPct val="100000"/>
                        </a:lnSpc>
                        <a:spcBef>
                          <a:spcPct val="20000"/>
                        </a:spcBef>
                        <a:spcAft>
                          <a:spcPct val="0"/>
                        </a:spcAft>
                        <a:buClrTx/>
                        <a:buSzTx/>
                        <a:buFontTx/>
                        <a:buNone/>
                        <a:tabLst/>
                      </a:pPr>
                      <a:endParaRPr kumimoji="1" lang="zh-CN" altLang="en-US" sz="2300" b="0" i="0" u="none" strike="noStrike" cap="none" normalizeH="0" baseline="0" smtClean="0">
                        <a:ln>
                          <a:noFill/>
                        </a:ln>
                        <a:solidFill>
                          <a:schemeClr val="tx1"/>
                        </a:solidFill>
                        <a:effectLst/>
                        <a:latin typeface="Times New Roman" pitchFamily="18" charset="0"/>
                        <a:ea typeface="宋体" pitchFamily="2" charset="-122"/>
                      </a:endParaRP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en-US" altLang="zh-CN" sz="2300" b="0" i="1" u="none" strike="noStrike" cap="none" normalizeH="0" baseline="0" smtClean="0">
                          <a:ln>
                            <a:noFill/>
                          </a:ln>
                          <a:solidFill>
                            <a:schemeClr val="tx1"/>
                          </a:solidFill>
                          <a:effectLst/>
                          <a:latin typeface="Times New Roman" pitchFamily="18" charset="0"/>
                          <a:ea typeface="宋体" pitchFamily="2" charset="-122"/>
                        </a:rPr>
                        <a:t>l</a:t>
                      </a:r>
                      <a:r>
                        <a:rPr kumimoji="1" lang="en-US" altLang="zh-CN" sz="2300" b="0" i="0" u="none" strike="noStrike" cap="none" normalizeH="0" baseline="0" smtClean="0">
                          <a:ln>
                            <a:noFill/>
                          </a:ln>
                          <a:solidFill>
                            <a:schemeClr val="tx1"/>
                          </a:solidFill>
                          <a:effectLst/>
                          <a:latin typeface="Times New Roman" pitchFamily="18" charset="0"/>
                          <a:ea typeface="宋体" pitchFamily="2" charset="-122"/>
                        </a:rPr>
                        <a:t>r</a:t>
                      </a:r>
                      <a:r>
                        <a:rPr kumimoji="1" lang="en-US" altLang="zh-CN" sz="2300" b="0" i="0" u="none" strike="noStrike" cap="none" normalizeH="0" baseline="-25000" smtClean="0">
                          <a:ln>
                            <a:noFill/>
                          </a:ln>
                          <a:solidFill>
                            <a:schemeClr val="tx1"/>
                          </a:solidFill>
                          <a:effectLst/>
                          <a:latin typeface="Times New Roman" pitchFamily="18" charset="0"/>
                          <a:ea typeface="宋体" pitchFamily="2" charset="-122"/>
                        </a:rPr>
                        <a:t>4</a:t>
                      </a:r>
                      <a:endParaRPr kumimoji="1" lang="zh-CN" altLang="en-US" sz="2300" b="0" i="0" u="none" strike="noStrike" cap="none" normalizeH="0" baseline="-25000" smtClean="0">
                        <a:ln>
                          <a:noFill/>
                        </a:ln>
                        <a:solidFill>
                          <a:schemeClr val="tx1"/>
                        </a:solidFill>
                        <a:effectLst/>
                        <a:latin typeface="Times New Roman" pitchFamily="18" charset="0"/>
                        <a:ea typeface="宋体" pitchFamily="2" charset="-122"/>
                      </a:endParaRP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7375">
                <a:tc rowSpan="5">
                  <a:txBody>
                    <a:bodyPr/>
                    <a:lstStyle/>
                    <a:p>
                      <a:pPr marL="0" marR="0" lvl="0" indent="0" algn="l" defTabSz="1524000" rtl="0" eaLnBrk="1" fontAlgn="base" latinLnBrk="0" hangingPunct="1">
                        <a:lnSpc>
                          <a:spcPct val="100000"/>
                        </a:lnSpc>
                        <a:spcBef>
                          <a:spcPct val="20000"/>
                        </a:spcBef>
                        <a:spcAft>
                          <a:spcPct val="0"/>
                        </a:spcAft>
                        <a:buClrTx/>
                        <a:buSzTx/>
                        <a:buFontTx/>
                        <a:buNone/>
                        <a:tabLst/>
                      </a:pPr>
                      <a:endParaRPr kumimoji="1" lang="zh-CN" altLang="en-US" sz="2300" b="0"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l" defTabSz="1524000" rtl="0" eaLnBrk="1" fontAlgn="base" latinLnBrk="0" hangingPunct="1">
                        <a:lnSpc>
                          <a:spcPct val="100000"/>
                        </a:lnSpc>
                        <a:spcBef>
                          <a:spcPct val="20000"/>
                        </a:spcBef>
                        <a:spcAft>
                          <a:spcPct val="0"/>
                        </a:spcAft>
                        <a:buClrTx/>
                        <a:buSzTx/>
                        <a:buFontTx/>
                        <a:buNone/>
                        <a:tabLst/>
                      </a:pPr>
                      <a:endParaRPr kumimoji="1" lang="zh-CN" altLang="en-US" sz="2300" b="0"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3300" b="0" i="0" u="none" strike="noStrike" cap="none" normalizeH="0" baseline="0" smtClean="0">
                          <a:ln>
                            <a:noFill/>
                          </a:ln>
                          <a:solidFill>
                            <a:schemeClr val="tx1"/>
                          </a:solidFill>
                          <a:effectLst/>
                          <a:latin typeface="Times New Roman" pitchFamily="18" charset="0"/>
                          <a:ea typeface="宋体" pitchFamily="2" charset="-122"/>
                        </a:rPr>
                        <a:t>最高点</a:t>
                      </a:r>
                    </a:p>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3300" b="0" i="0" u="none" strike="noStrike" cap="none" normalizeH="0" baseline="0" smtClean="0">
                          <a:ln>
                            <a:noFill/>
                          </a:ln>
                          <a:solidFill>
                            <a:schemeClr val="tx1"/>
                          </a:solidFill>
                          <a:effectLst/>
                          <a:latin typeface="Times New Roman" pitchFamily="18" charset="0"/>
                          <a:ea typeface="宋体" pitchFamily="2" charset="-122"/>
                        </a:rPr>
                        <a:t>（格）</a:t>
                      </a:r>
                    </a:p>
                  </a:txBody>
                  <a:tcPr marL="152394" marR="152394" marT="76197" marB="7619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438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453</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516</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541</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6413">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458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461</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518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540</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452</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451</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518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538</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449</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448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520</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536</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6413">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chemeClr val="tx1"/>
                          </a:solidFill>
                          <a:effectLst/>
                          <a:latin typeface="Times New Roman" pitchFamily="18" charset="0"/>
                          <a:ea typeface="宋体" pitchFamily="2" charset="-122"/>
                        </a:rPr>
                        <a:t>467</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460</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521</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537</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rowSpan="5">
                  <a:txBody>
                    <a:bodyPr/>
                    <a:lstStyle/>
                    <a:p>
                      <a:pPr marL="0" marR="0" lvl="0" indent="0" algn="l" defTabSz="1524000" rtl="0" eaLnBrk="1" fontAlgn="base" latinLnBrk="0" hangingPunct="1">
                        <a:lnSpc>
                          <a:spcPct val="100000"/>
                        </a:lnSpc>
                        <a:spcBef>
                          <a:spcPct val="20000"/>
                        </a:spcBef>
                        <a:spcAft>
                          <a:spcPct val="0"/>
                        </a:spcAft>
                        <a:buClrTx/>
                        <a:buSzTx/>
                        <a:buFontTx/>
                        <a:buNone/>
                        <a:tabLst/>
                      </a:pPr>
                      <a:endParaRPr kumimoji="1" lang="zh-CN" altLang="en-US" sz="2300" b="0"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3300" b="0" i="0" u="none" strike="noStrike" cap="none" normalizeH="0" baseline="0" smtClean="0">
                          <a:ln>
                            <a:noFill/>
                          </a:ln>
                          <a:solidFill>
                            <a:schemeClr val="tx1"/>
                          </a:solidFill>
                          <a:effectLst/>
                          <a:latin typeface="Times New Roman" pitchFamily="18" charset="0"/>
                          <a:ea typeface="宋体" pitchFamily="2" charset="-122"/>
                        </a:rPr>
                        <a:t>最低点</a:t>
                      </a:r>
                    </a:p>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3300" b="0" i="0" u="none" strike="noStrike" cap="none" normalizeH="0" baseline="0" smtClean="0">
                          <a:ln>
                            <a:noFill/>
                          </a:ln>
                          <a:solidFill>
                            <a:schemeClr val="tx1"/>
                          </a:solidFill>
                          <a:effectLst/>
                          <a:latin typeface="Times New Roman" pitchFamily="18" charset="0"/>
                          <a:ea typeface="宋体" pitchFamily="2" charset="-122"/>
                        </a:rPr>
                        <a:t>（格）</a:t>
                      </a:r>
                    </a:p>
                  </a:txBody>
                  <a:tcPr marL="152394" marR="152394" marT="76197" marB="7619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461</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468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rgbClr val="FF3300"/>
                          </a:solidFill>
                          <a:effectLst/>
                          <a:latin typeface="Times New Roman" pitchFamily="18" charset="0"/>
                          <a:ea typeface="宋体" pitchFamily="2" charset="-122"/>
                        </a:rPr>
                        <a:t>534</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546</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460</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474</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533</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546</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6413">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477</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472</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530</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550</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477</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471</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526</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558</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vMerge="1">
                  <a:txBody>
                    <a:bodyPr/>
                    <a:lstStyle/>
                    <a:p>
                      <a:endParaRPr lang="zh-CN" altLang="en-US"/>
                    </a:p>
                  </a:txBody>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1" i="0" u="none" strike="noStrike" cap="none" normalizeH="0" baseline="0" smtClean="0">
                          <a:ln>
                            <a:noFill/>
                          </a:ln>
                          <a:solidFill>
                            <a:srgbClr val="FF3300"/>
                          </a:solidFill>
                          <a:effectLst/>
                          <a:latin typeface="Times New Roman" pitchFamily="18" charset="0"/>
                          <a:ea typeface="宋体" pitchFamily="2" charset="-122"/>
                        </a:rPr>
                        <a:t>478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458</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526</a:t>
                      </a:r>
                    </a:p>
                  </a:txBody>
                  <a:tcPr marL="152394" marR="152394" marT="76197" marB="761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524000" rtl="0" eaLnBrk="1" fontAlgn="base" latinLnBrk="0" hangingPunct="1">
                        <a:lnSpc>
                          <a:spcPct val="100000"/>
                        </a:lnSpc>
                        <a:spcBef>
                          <a:spcPct val="20000"/>
                        </a:spcBef>
                        <a:spcAft>
                          <a:spcPct val="0"/>
                        </a:spcAft>
                        <a:buClrTx/>
                        <a:buSzTx/>
                        <a:buFontTx/>
                        <a:buNone/>
                        <a:tabLst/>
                      </a:pPr>
                      <a:r>
                        <a:rPr kumimoji="1" lang="zh-CN" altLang="en-US" sz="2300" b="0" i="0" u="none" strike="noStrike" cap="none" normalizeH="0" baseline="0" smtClean="0">
                          <a:ln>
                            <a:noFill/>
                          </a:ln>
                          <a:solidFill>
                            <a:schemeClr val="tx1"/>
                          </a:solidFill>
                          <a:effectLst/>
                          <a:latin typeface="Times New Roman" pitchFamily="18" charset="0"/>
                          <a:ea typeface="宋体" pitchFamily="2" charset="-122"/>
                        </a:rPr>
                        <a:t>552</a:t>
                      </a:r>
                    </a:p>
                  </a:txBody>
                  <a:tcPr marL="152394" marR="152394" marT="76197" marB="7619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8471" name="Text Box 583"/>
          <p:cNvSpPr txBox="1">
            <a:spLocks noChangeArrowheads="1"/>
          </p:cNvSpPr>
          <p:nvPr/>
        </p:nvSpPr>
        <p:spPr bwMode="auto">
          <a:xfrm>
            <a:off x="400050" y="434245"/>
            <a:ext cx="14263688" cy="187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700" b="1" dirty="0"/>
              <a:t>     4. 用双管显微镜测量表面糙度，测得数据如表5.13所示 </a:t>
            </a:r>
            <a:r>
              <a:rPr lang="en-US" altLang="zh-CN" sz="4700" b="1" dirty="0"/>
              <a:t>。</a:t>
            </a:r>
            <a:r>
              <a:rPr lang="zh-CN" altLang="en-US" sz="4700" b="1" dirty="0"/>
              <a:t>目镜测微计的分度值 </a:t>
            </a:r>
            <a:r>
              <a:rPr lang="en-US" altLang="zh-CN" sz="4700" b="1" i="1" dirty="0"/>
              <a:t>i＝</a:t>
            </a:r>
            <a:r>
              <a:rPr lang="en-US" altLang="zh-CN" sz="4700" b="1" dirty="0"/>
              <a:t>0.6μm，</a:t>
            </a:r>
            <a:r>
              <a:rPr lang="zh-CN" altLang="en-US" sz="4700" b="1" dirty="0"/>
              <a:t>求</a:t>
            </a:r>
            <a:r>
              <a:rPr lang="en-US" altLang="zh-CN" sz="4700" b="1" i="1" dirty="0" err="1"/>
              <a:t>Rz</a:t>
            </a:r>
            <a:r>
              <a:rPr lang="en-US" altLang="zh-CN" sz="4700" b="1" i="1" dirty="0"/>
              <a:t>＝</a:t>
            </a:r>
            <a:r>
              <a:rPr lang="en-US" altLang="zh-CN" sz="4700" b="1" dirty="0"/>
              <a:t>？</a:t>
            </a:r>
          </a:p>
        </p:txBody>
      </p:sp>
      <p:sp>
        <p:nvSpPr>
          <p:cNvPr id="38474" name="Text Box 586"/>
          <p:cNvSpPr txBox="1">
            <a:spLocks noChangeArrowheads="1"/>
          </p:cNvSpPr>
          <p:nvPr/>
        </p:nvSpPr>
        <p:spPr bwMode="auto">
          <a:xfrm>
            <a:off x="1055688" y="8748713"/>
            <a:ext cx="12012612"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700" b="1" i="1"/>
              <a:t>Rz  = </a:t>
            </a:r>
            <a:r>
              <a:rPr lang="en-US" altLang="zh-CN" sz="4700" b="1"/>
              <a:t>（</a:t>
            </a:r>
            <a:r>
              <a:rPr lang="en-US" altLang="zh-CN" sz="4700" b="1" i="1"/>
              <a:t>Rz</a:t>
            </a:r>
            <a:r>
              <a:rPr lang="en-US" altLang="zh-CN" sz="4700" b="1" u="sng" baseline="-25000"/>
              <a:t>1</a:t>
            </a:r>
            <a:r>
              <a:rPr lang="en-US" altLang="zh-CN" sz="4700" b="1" i="1"/>
              <a:t>+ Rz</a:t>
            </a:r>
            <a:r>
              <a:rPr lang="en-US" altLang="zh-CN" sz="4700" b="1" baseline="-25000"/>
              <a:t>2</a:t>
            </a:r>
            <a:r>
              <a:rPr lang="en-US" altLang="zh-CN" sz="4700" b="1" i="1"/>
              <a:t>+ Rz</a:t>
            </a:r>
            <a:r>
              <a:rPr lang="en-US" altLang="zh-CN" sz="4700" b="1" baseline="-25000"/>
              <a:t>3</a:t>
            </a:r>
            <a:r>
              <a:rPr lang="en-US" altLang="zh-CN" sz="4700" b="1" i="1"/>
              <a:t>+ Rz</a:t>
            </a:r>
            <a:r>
              <a:rPr lang="en-US" altLang="zh-CN" sz="4700" b="1" baseline="-25000"/>
              <a:t>4</a:t>
            </a:r>
            <a:r>
              <a:rPr lang="en-US" altLang="zh-CN" sz="4700" b="1"/>
              <a:t>）／4  ×</a:t>
            </a:r>
            <a:r>
              <a:rPr lang="en-US" altLang="zh-CN" sz="4700" b="1" i="1"/>
              <a:t>i    </a:t>
            </a:r>
            <a:endParaRPr lang="en-US" altLang="zh-CN" sz="4700" b="1"/>
          </a:p>
        </p:txBody>
      </p:sp>
      <p:sp>
        <p:nvSpPr>
          <p:cNvPr id="38477" name="Text Box 589"/>
          <p:cNvSpPr txBox="1">
            <a:spLocks noChangeArrowheads="1"/>
          </p:cNvSpPr>
          <p:nvPr/>
        </p:nvSpPr>
        <p:spPr bwMode="auto">
          <a:xfrm>
            <a:off x="1087438" y="9718675"/>
            <a:ext cx="899795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4700" b="1"/>
              <a:t>     ≈16μm</a:t>
            </a:r>
            <a:endParaRPr lang="zh-CN" altLang="en-US" sz="4700" b="1"/>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8471"/>
                                        </p:tgtEl>
                                        <p:attrNameLst>
                                          <p:attrName>style.visibility</p:attrName>
                                        </p:attrNameLst>
                                      </p:cBhvr>
                                      <p:to>
                                        <p:strVal val="visible"/>
                                      </p:to>
                                    </p:set>
                                    <p:animEffect transition="in" filter="wipe(left)">
                                      <p:cBhvr>
                                        <p:cTn id="7" dur="300"/>
                                        <p:tgtEl>
                                          <p:spTgt spid="384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8479"/>
                                        </p:tgtEl>
                                        <p:attrNameLst>
                                          <p:attrName>style.visibility</p:attrName>
                                        </p:attrNameLst>
                                      </p:cBhvr>
                                      <p:to>
                                        <p:strVal val="visible"/>
                                      </p:to>
                                    </p:set>
                                    <p:animEffect transition="in" filter="wipe(left)">
                                      <p:cBhvr>
                                        <p:cTn id="12" dur="500"/>
                                        <p:tgtEl>
                                          <p:spTgt spid="384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8474"/>
                                        </p:tgtEl>
                                        <p:attrNameLst>
                                          <p:attrName>style.visibility</p:attrName>
                                        </p:attrNameLst>
                                      </p:cBhvr>
                                      <p:to>
                                        <p:strVal val="visible"/>
                                      </p:to>
                                    </p:set>
                                    <p:animEffect transition="in" filter="wipe(left)">
                                      <p:cBhvr>
                                        <p:cTn id="17" dur="300"/>
                                        <p:tgtEl>
                                          <p:spTgt spid="384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8477"/>
                                        </p:tgtEl>
                                        <p:attrNameLst>
                                          <p:attrName>style.visibility</p:attrName>
                                        </p:attrNameLst>
                                      </p:cBhvr>
                                      <p:to>
                                        <p:strVal val="visible"/>
                                      </p:to>
                                    </p:set>
                                    <p:animEffect transition="in" filter="wipe(left)">
                                      <p:cBhvr>
                                        <p:cTn id="22" dur="300"/>
                                        <p:tgtEl>
                                          <p:spTgt spid="38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71" grpId="0" autoUpdateAnimBg="0"/>
      <p:bldP spid="38474" grpId="0" autoUpdateAnimBg="0"/>
      <p:bldP spid="38477"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CE04A56-2CD2-494B-85CE-A8655DC706A7}" type="slidenum">
              <a:rPr kumimoji="0" lang="zh-CN" altLang="en-US" sz="3300" smtClean="0"/>
              <a:pPr eaLnBrk="1" hangingPunct="1"/>
              <a:t>76</a:t>
            </a:fld>
            <a:endParaRPr kumimoji="0" lang="en-US" altLang="zh-CN" sz="3300" smtClean="0"/>
          </a:p>
        </p:txBody>
      </p:sp>
      <p:sp>
        <p:nvSpPr>
          <p:cNvPr id="96260" name="Text Box 4"/>
          <p:cNvSpPr txBox="1">
            <a:spLocks noChangeArrowheads="1"/>
          </p:cNvSpPr>
          <p:nvPr/>
        </p:nvSpPr>
        <p:spPr bwMode="auto">
          <a:xfrm>
            <a:off x="1317625" y="4839348"/>
            <a:ext cx="122221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a:t>
            </a:r>
            <a:r>
              <a:rPr lang="en-US" altLang="zh-CN" sz="2800" b="1"/>
              <a:t>5</a:t>
            </a:r>
            <a:r>
              <a:rPr lang="zh-CN" altLang="en-US" sz="2800" b="1"/>
              <a:t>）其余表面的表面粗糙度轮廓参</a:t>
            </a:r>
            <a:r>
              <a:rPr lang="en-US" altLang="zh-CN" sz="2800" b="1" i="1"/>
              <a:t>Ra</a:t>
            </a:r>
            <a:r>
              <a:rPr lang="zh-CN" altLang="en-US" sz="2800" b="1"/>
              <a:t>的上限值为</a:t>
            </a:r>
            <a:r>
              <a:rPr lang="en-US" altLang="zh-CN" sz="2800" b="1"/>
              <a:t>25μm</a:t>
            </a:r>
            <a:r>
              <a:rPr lang="zh-CN" altLang="en-US" sz="2800" b="1"/>
              <a:t>。</a:t>
            </a:r>
            <a:r>
              <a:rPr lang="en-US" altLang="zh-CN" sz="2800" b="1"/>
              <a:t>    </a:t>
            </a:r>
          </a:p>
        </p:txBody>
      </p:sp>
      <p:sp>
        <p:nvSpPr>
          <p:cNvPr id="96261" name="Rectangle 5"/>
          <p:cNvSpPr>
            <a:spLocks noChangeArrowheads="1"/>
          </p:cNvSpPr>
          <p:nvPr/>
        </p:nvSpPr>
        <p:spPr bwMode="auto">
          <a:xfrm>
            <a:off x="842963" y="619773"/>
            <a:ext cx="1335246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en-US" altLang="zh-CN" sz="2800" b="1" dirty="0"/>
              <a:t>        5. </a:t>
            </a:r>
            <a:r>
              <a:rPr lang="zh-CN" altLang="en-US" sz="2800" b="1" dirty="0"/>
              <a:t>参看带孔齿坯图 </a:t>
            </a:r>
            <a:r>
              <a:rPr lang="en-US" altLang="zh-CN" sz="2800" b="1" dirty="0"/>
              <a:t>5.16</a:t>
            </a:r>
            <a:r>
              <a:rPr lang="zh-CN" altLang="en-US" sz="2800" b="1" dirty="0"/>
              <a:t>，试将下列的表面粗糙度轮廓的技术要求标注在图上（未指明要求的项目皆为默认的标准化值）。</a:t>
            </a:r>
          </a:p>
        </p:txBody>
      </p:sp>
      <p:sp>
        <p:nvSpPr>
          <p:cNvPr id="96262" name="Rectangle 6"/>
          <p:cNvSpPr>
            <a:spLocks noChangeArrowheads="1"/>
          </p:cNvSpPr>
          <p:nvPr/>
        </p:nvSpPr>
        <p:spPr bwMode="auto">
          <a:xfrm>
            <a:off x="1290638" y="1742135"/>
            <a:ext cx="129111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a:t>
            </a:r>
            <a:r>
              <a:rPr lang="en-US" altLang="zh-CN" sz="2800" b="1"/>
              <a:t>1</a:t>
            </a:r>
            <a:r>
              <a:rPr lang="zh-CN" altLang="en-US" sz="2800" b="1"/>
              <a:t>）齿顶圆</a:t>
            </a:r>
            <a:r>
              <a:rPr lang="en-US" altLang="zh-CN" sz="2800" b="1" i="1"/>
              <a:t>a</a:t>
            </a:r>
            <a:r>
              <a:rPr lang="zh-CN" altLang="en-US" sz="2800" b="1"/>
              <a:t>的表面粗糙度轮廓幅度参数</a:t>
            </a:r>
            <a:r>
              <a:rPr lang="en-US" altLang="zh-CN" sz="2800" b="1" i="1"/>
              <a:t>Ra</a:t>
            </a:r>
            <a:r>
              <a:rPr lang="zh-CN" altLang="en-US" sz="2800" b="1"/>
              <a:t>的上限值为</a:t>
            </a:r>
            <a:r>
              <a:rPr lang="en-US" altLang="zh-CN" sz="2800" b="1"/>
              <a:t>2μm</a:t>
            </a:r>
            <a:r>
              <a:rPr lang="zh-CN" altLang="en-US" sz="2800" b="1"/>
              <a:t>；</a:t>
            </a:r>
          </a:p>
        </p:txBody>
      </p:sp>
      <p:sp>
        <p:nvSpPr>
          <p:cNvPr id="96263" name="Rectangle 7"/>
          <p:cNvSpPr>
            <a:spLocks noChangeArrowheads="1"/>
          </p:cNvSpPr>
          <p:nvPr/>
        </p:nvSpPr>
        <p:spPr bwMode="auto">
          <a:xfrm>
            <a:off x="1296988" y="2310460"/>
            <a:ext cx="121681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i="1"/>
              <a:t>（</a:t>
            </a:r>
            <a:r>
              <a:rPr lang="en-US" altLang="zh-CN" sz="2800" b="1"/>
              <a:t>2</a:t>
            </a:r>
            <a:r>
              <a:rPr lang="zh-CN" altLang="en-US" sz="2800" b="1"/>
              <a:t>）齿坯的两端面</a:t>
            </a:r>
            <a:r>
              <a:rPr lang="en-US" altLang="zh-CN" sz="2800" b="1" i="1"/>
              <a:t>b</a:t>
            </a:r>
            <a:r>
              <a:rPr lang="zh-CN" altLang="en-US" sz="2800" b="1"/>
              <a:t>和</a:t>
            </a:r>
            <a:r>
              <a:rPr lang="en-US" altLang="zh-CN" sz="2800" b="1" i="1"/>
              <a:t>c</a:t>
            </a:r>
            <a:r>
              <a:rPr lang="zh-CN" altLang="en-US" sz="2800" b="1"/>
              <a:t>的表面粗糙度参数</a:t>
            </a:r>
            <a:r>
              <a:rPr lang="en-US" altLang="zh-CN" sz="2800" b="1" i="1"/>
              <a:t>Ra</a:t>
            </a:r>
            <a:r>
              <a:rPr lang="zh-CN" altLang="en-US" sz="2800" b="1"/>
              <a:t>的最大值为</a:t>
            </a:r>
            <a:r>
              <a:rPr lang="en-US" altLang="zh-CN" sz="2800" b="1"/>
              <a:t>3.2μm</a:t>
            </a:r>
            <a:r>
              <a:rPr lang="zh-CN" altLang="en-US" sz="2800" b="1"/>
              <a:t>；</a:t>
            </a:r>
          </a:p>
        </p:txBody>
      </p:sp>
      <p:sp>
        <p:nvSpPr>
          <p:cNvPr id="96264" name="Rectangle 8"/>
          <p:cNvSpPr>
            <a:spLocks noChangeArrowheads="1"/>
          </p:cNvSpPr>
          <p:nvPr/>
        </p:nvSpPr>
        <p:spPr bwMode="auto">
          <a:xfrm>
            <a:off x="808038" y="2800998"/>
            <a:ext cx="1358265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lang="zh-CN" altLang="en-US" sz="2800" b="1"/>
              <a:t>      （</a:t>
            </a:r>
            <a:r>
              <a:rPr lang="en-US" altLang="zh-CN" sz="2800" b="1"/>
              <a:t>3</a:t>
            </a:r>
            <a:r>
              <a:rPr lang="zh-CN" altLang="en-US" sz="2800" b="1"/>
              <a:t>）</a:t>
            </a:r>
            <a:r>
              <a:rPr lang="az-Cyrl-AZ" altLang="en-US" sz="2800" b="1" i="1"/>
              <a:t>ф</a:t>
            </a:r>
            <a:r>
              <a:rPr lang="en-US" altLang="zh-CN" sz="2800" b="1"/>
              <a:t>30</a:t>
            </a:r>
            <a:r>
              <a:rPr lang="zh-CN" altLang="en-US" sz="2800" b="1"/>
              <a:t>孔最后一道工序为拉削加工，表面粗糙度轮廓幅度参数 </a:t>
            </a:r>
            <a:r>
              <a:rPr lang="en-US" altLang="zh-CN" sz="2800" b="1" i="1"/>
              <a:t>Rz</a:t>
            </a:r>
            <a:r>
              <a:rPr lang="en-US" altLang="zh-CN" sz="2800" b="1"/>
              <a:t> </a:t>
            </a:r>
            <a:r>
              <a:rPr lang="zh-CN" altLang="en-US" sz="2800" b="1"/>
              <a:t>的上限值为</a:t>
            </a:r>
            <a:r>
              <a:rPr lang="en-US" altLang="zh-CN" sz="2800" b="1"/>
              <a:t>2.5um</a:t>
            </a:r>
            <a:r>
              <a:rPr lang="zh-CN" altLang="en-US" sz="2800" b="1"/>
              <a:t>，并注出加工纹理方向；</a:t>
            </a:r>
          </a:p>
        </p:txBody>
      </p:sp>
      <p:sp>
        <p:nvSpPr>
          <p:cNvPr id="96265" name="Rectangle 9"/>
          <p:cNvSpPr>
            <a:spLocks noChangeArrowheads="1"/>
          </p:cNvSpPr>
          <p:nvPr/>
        </p:nvSpPr>
        <p:spPr bwMode="auto">
          <a:xfrm>
            <a:off x="1258888" y="3897960"/>
            <a:ext cx="13677900" cy="90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70000"/>
              </a:lnSpc>
              <a:spcBef>
                <a:spcPct val="50000"/>
              </a:spcBef>
            </a:pPr>
            <a:r>
              <a:rPr lang="zh-CN" altLang="en-US" sz="2800" b="1"/>
              <a:t>（</a:t>
            </a:r>
            <a:r>
              <a:rPr lang="en-US" altLang="zh-CN" sz="2800" b="1"/>
              <a:t>4</a:t>
            </a:r>
            <a:r>
              <a:rPr lang="zh-CN" altLang="en-US" sz="2800" b="1"/>
              <a:t>）尺寸为</a:t>
            </a:r>
            <a:r>
              <a:rPr lang="en-US" altLang="zh-CN" sz="2800" b="1"/>
              <a:t>8</a:t>
            </a:r>
            <a:r>
              <a:rPr lang="en-US" altLang="en-US" sz="2800" b="1"/>
              <a:t>±</a:t>
            </a:r>
            <a:r>
              <a:rPr lang="en-US" altLang="zh-CN" sz="2800" b="1"/>
              <a:t>0.018</a:t>
            </a:r>
            <a:r>
              <a:rPr lang="zh-CN" altLang="en-US" sz="2800" b="1"/>
              <a:t>键槽两侧面表面粗糙度轮廓参数</a:t>
            </a:r>
            <a:r>
              <a:rPr lang="en-US" altLang="zh-CN" sz="2800" b="1" i="1"/>
              <a:t>Ra</a:t>
            </a:r>
            <a:r>
              <a:rPr lang="zh-CN" altLang="en-US" sz="2800" b="1"/>
              <a:t>的上限值为</a:t>
            </a:r>
            <a:r>
              <a:rPr lang="en-US" altLang="zh-CN" sz="2800" b="1"/>
              <a:t>3.2μm</a:t>
            </a:r>
            <a:r>
              <a:rPr lang="zh-CN" altLang="en-US" sz="2800" b="1"/>
              <a:t>，键槽</a:t>
            </a:r>
          </a:p>
          <a:p>
            <a:pPr>
              <a:lnSpc>
                <a:spcPct val="70000"/>
              </a:lnSpc>
              <a:spcBef>
                <a:spcPct val="50000"/>
              </a:spcBef>
            </a:pPr>
            <a:r>
              <a:rPr lang="zh-CN" altLang="en-US" sz="2800" b="1"/>
              <a:t>        底面</a:t>
            </a:r>
            <a:r>
              <a:rPr lang="en-US" altLang="zh-CN" b="1" i="1"/>
              <a:t>Ra</a:t>
            </a:r>
            <a:r>
              <a:rPr lang="zh-CN" altLang="en-US" b="1"/>
              <a:t>的上限值为</a:t>
            </a:r>
            <a:r>
              <a:rPr lang="en-US" altLang="zh-CN" b="1"/>
              <a:t>6.3μm</a:t>
            </a:r>
            <a:r>
              <a:rPr lang="zh-CN" altLang="en-US"/>
              <a:t> </a:t>
            </a:r>
            <a:r>
              <a:rPr lang="zh-CN" altLang="en-US" sz="2800" b="1"/>
              <a:t>；</a:t>
            </a:r>
          </a:p>
        </p:txBody>
      </p:sp>
      <p:pic>
        <p:nvPicPr>
          <p:cNvPr id="96267"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4875" y="5548559"/>
            <a:ext cx="3365500"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6269" name="Group 13"/>
          <p:cNvGrpSpPr>
            <a:grpSpLocks/>
          </p:cNvGrpSpPr>
          <p:nvPr/>
        </p:nvGrpSpPr>
        <p:grpSpPr bwMode="auto">
          <a:xfrm>
            <a:off x="2795013" y="5377109"/>
            <a:ext cx="5362575" cy="5089525"/>
            <a:chOff x="1619" y="3625"/>
            <a:chExt cx="3378" cy="3206"/>
          </a:xfrm>
        </p:grpSpPr>
        <p:pic>
          <p:nvPicPr>
            <p:cNvPr id="7886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 y="3625"/>
              <a:ext cx="2905" cy="2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61" name="Text Box 12"/>
            <p:cNvSpPr txBox="1">
              <a:spLocks noChangeArrowheads="1"/>
            </p:cNvSpPr>
            <p:nvPr/>
          </p:nvSpPr>
          <p:spPr bwMode="auto">
            <a:xfrm>
              <a:off x="2639" y="6543"/>
              <a:ext cx="23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eaLnBrk="1" hangingPunct="1"/>
              <a:r>
                <a:rPr lang="zh-CN" altLang="en-US" b="1"/>
                <a:t>图</a:t>
              </a:r>
              <a:r>
                <a:rPr lang="en-US" altLang="zh-CN" b="1"/>
                <a:t>5.16</a:t>
              </a:r>
            </a:p>
          </p:txBody>
        </p:sp>
      </p:grpSp>
      <p:sp>
        <p:nvSpPr>
          <p:cNvPr id="13" name="圆角矩形 12">
            <a:hlinkClick r:id="rId4"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6261"/>
                                        </p:tgtEl>
                                        <p:attrNameLst>
                                          <p:attrName>style.visibility</p:attrName>
                                        </p:attrNameLst>
                                      </p:cBhvr>
                                      <p:to>
                                        <p:strVal val="visible"/>
                                      </p:to>
                                    </p:set>
                                    <p:animEffect transition="in" filter="blinds(horizontal)">
                                      <p:cBhvr>
                                        <p:cTn id="7" dur="500"/>
                                        <p:tgtEl>
                                          <p:spTgt spid="962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6262"/>
                                        </p:tgtEl>
                                        <p:attrNameLst>
                                          <p:attrName>style.visibility</p:attrName>
                                        </p:attrNameLst>
                                      </p:cBhvr>
                                      <p:to>
                                        <p:strVal val="visible"/>
                                      </p:to>
                                    </p:set>
                                    <p:animEffect transition="in" filter="wipe(left)">
                                      <p:cBhvr>
                                        <p:cTn id="12" dur="500"/>
                                        <p:tgtEl>
                                          <p:spTgt spid="962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96263"/>
                                        </p:tgtEl>
                                        <p:attrNameLst>
                                          <p:attrName>style.visibility</p:attrName>
                                        </p:attrNameLst>
                                      </p:cBhvr>
                                      <p:to>
                                        <p:strVal val="visible"/>
                                      </p:to>
                                    </p:set>
                                    <p:animEffect transition="in" filter="wipe(right)">
                                      <p:cBhvr>
                                        <p:cTn id="17" dur="500"/>
                                        <p:tgtEl>
                                          <p:spTgt spid="962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96264"/>
                                        </p:tgtEl>
                                        <p:attrNameLst>
                                          <p:attrName>style.visibility</p:attrName>
                                        </p:attrNameLst>
                                      </p:cBhvr>
                                      <p:to>
                                        <p:strVal val="visible"/>
                                      </p:to>
                                    </p:set>
                                    <p:animEffect transition="in" filter="box(in)">
                                      <p:cBhvr>
                                        <p:cTn id="22" dur="500"/>
                                        <p:tgtEl>
                                          <p:spTgt spid="962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6265"/>
                                        </p:tgtEl>
                                        <p:attrNameLst>
                                          <p:attrName>style.visibility</p:attrName>
                                        </p:attrNameLst>
                                      </p:cBhvr>
                                      <p:to>
                                        <p:strVal val="visible"/>
                                      </p:to>
                                    </p:set>
                                    <p:animEffect transition="in" filter="strips(downLeft)">
                                      <p:cBhvr>
                                        <p:cTn id="27" dur="500"/>
                                        <p:tgtEl>
                                          <p:spTgt spid="962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96260"/>
                                        </p:tgtEl>
                                        <p:attrNameLst>
                                          <p:attrName>style.visibility</p:attrName>
                                        </p:attrNameLst>
                                      </p:cBhvr>
                                      <p:to>
                                        <p:strVal val="visible"/>
                                      </p:to>
                                    </p:set>
                                    <p:animEffect transition="in" filter="diamond(in)">
                                      <p:cBhvr>
                                        <p:cTn id="32" dur="2000"/>
                                        <p:tgtEl>
                                          <p:spTgt spid="9626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96269"/>
                                        </p:tgtEl>
                                        <p:attrNameLst>
                                          <p:attrName>style.visibility</p:attrName>
                                        </p:attrNameLst>
                                      </p:cBhvr>
                                      <p:to>
                                        <p:strVal val="visible"/>
                                      </p:to>
                                    </p:set>
                                    <p:anim calcmode="lin" valueType="num">
                                      <p:cBhvr additive="base">
                                        <p:cTn id="37" dur="500" fill="hold"/>
                                        <p:tgtEl>
                                          <p:spTgt spid="96269"/>
                                        </p:tgtEl>
                                        <p:attrNameLst>
                                          <p:attrName>ppt_x</p:attrName>
                                        </p:attrNameLst>
                                      </p:cBhvr>
                                      <p:tavLst>
                                        <p:tav tm="0">
                                          <p:val>
                                            <p:strVal val="#ppt_x"/>
                                          </p:val>
                                        </p:tav>
                                        <p:tav tm="100000">
                                          <p:val>
                                            <p:strVal val="#ppt_x"/>
                                          </p:val>
                                        </p:tav>
                                      </p:tavLst>
                                    </p:anim>
                                    <p:anim calcmode="lin" valueType="num">
                                      <p:cBhvr additive="base">
                                        <p:cTn id="38" dur="500" fill="hold"/>
                                        <p:tgtEl>
                                          <p:spTgt spid="9626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nodeType="clickEffect">
                                  <p:stCondLst>
                                    <p:cond delay="0"/>
                                  </p:stCondLst>
                                  <p:childTnLst>
                                    <p:set>
                                      <p:cBhvr>
                                        <p:cTn id="42" dur="1" fill="hold">
                                          <p:stCondLst>
                                            <p:cond delay="0"/>
                                          </p:stCondLst>
                                        </p:cTn>
                                        <p:tgtEl>
                                          <p:spTgt spid="96267"/>
                                        </p:tgtEl>
                                        <p:attrNameLst>
                                          <p:attrName>style.visibility</p:attrName>
                                        </p:attrNameLst>
                                      </p:cBhvr>
                                      <p:to>
                                        <p:strVal val="visible"/>
                                      </p:to>
                                    </p:set>
                                    <p:anim calcmode="lin" valueType="num">
                                      <p:cBhvr additive="base">
                                        <p:cTn id="43" dur="500" fill="hold"/>
                                        <p:tgtEl>
                                          <p:spTgt spid="96267"/>
                                        </p:tgtEl>
                                        <p:attrNameLst>
                                          <p:attrName>ppt_x</p:attrName>
                                        </p:attrNameLst>
                                      </p:cBhvr>
                                      <p:tavLst>
                                        <p:tav tm="0">
                                          <p:val>
                                            <p:strVal val="1+#ppt_w/2"/>
                                          </p:val>
                                        </p:tav>
                                        <p:tav tm="100000">
                                          <p:val>
                                            <p:strVal val="#ppt_x"/>
                                          </p:val>
                                        </p:tav>
                                      </p:tavLst>
                                    </p:anim>
                                    <p:anim calcmode="lin" valueType="num">
                                      <p:cBhvr additive="base">
                                        <p:cTn id="44" dur="500" fill="hold"/>
                                        <p:tgtEl>
                                          <p:spTgt spid="962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1" grpId="0"/>
      <p:bldP spid="96262" grpId="0"/>
      <p:bldP spid="96263" grpId="0"/>
      <p:bldP spid="96264" grpId="0"/>
      <p:bldP spid="96265" grpId="0"/>
    </p:bld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988C89D-9DDE-424F-A346-74CAE3690B1F}" type="slidenum">
              <a:rPr kumimoji="0" lang="zh-CN" altLang="en-US" sz="3300" smtClean="0"/>
              <a:pPr eaLnBrk="1" hangingPunct="1"/>
              <a:t>77</a:t>
            </a:fld>
            <a:endParaRPr kumimoji="0" lang="en-US" altLang="zh-CN" sz="3300" smtClean="0"/>
          </a:p>
        </p:txBody>
      </p:sp>
      <p:pic>
        <p:nvPicPr>
          <p:cNvPr id="79875" name="Picture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75" y="190500"/>
            <a:ext cx="12707938"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6" name="Picture 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838" y="5534025"/>
            <a:ext cx="11698287"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additive="base">
                                        <p:cTn id="7" dur="1500" fill="hold"/>
                                        <p:tgtEl>
                                          <p:spTgt spid="79875"/>
                                        </p:tgtEl>
                                        <p:attrNameLst>
                                          <p:attrName>ppt_x</p:attrName>
                                        </p:attrNameLst>
                                      </p:cBhvr>
                                      <p:tavLst>
                                        <p:tav tm="0">
                                          <p:val>
                                            <p:strVal val="0-#ppt_w/2"/>
                                          </p:val>
                                        </p:tav>
                                        <p:tav tm="100000">
                                          <p:val>
                                            <p:strVal val="#ppt_x"/>
                                          </p:val>
                                        </p:tav>
                                      </p:tavLst>
                                    </p:anim>
                                    <p:anim calcmode="lin" valueType="num">
                                      <p:cBhvr additive="base">
                                        <p:cTn id="8" dur="1500" fill="hold"/>
                                        <p:tgtEl>
                                          <p:spTgt spid="7987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9876"/>
                                        </p:tgtEl>
                                        <p:attrNameLst>
                                          <p:attrName>style.visibility</p:attrName>
                                        </p:attrNameLst>
                                      </p:cBhvr>
                                      <p:to>
                                        <p:strVal val="visible"/>
                                      </p:to>
                                    </p:set>
                                    <p:anim calcmode="lin" valueType="num">
                                      <p:cBhvr additive="base">
                                        <p:cTn id="13" dur="2000" fill="hold"/>
                                        <p:tgtEl>
                                          <p:spTgt spid="79876"/>
                                        </p:tgtEl>
                                        <p:attrNameLst>
                                          <p:attrName>ppt_x</p:attrName>
                                        </p:attrNameLst>
                                      </p:cBhvr>
                                      <p:tavLst>
                                        <p:tav tm="0">
                                          <p:val>
                                            <p:strVal val="#ppt_x"/>
                                          </p:val>
                                        </p:tav>
                                        <p:tav tm="100000">
                                          <p:val>
                                            <p:strVal val="#ppt_x"/>
                                          </p:val>
                                        </p:tav>
                                      </p:tavLst>
                                    </p:anim>
                                    <p:anim calcmode="lin" valueType="num">
                                      <p:cBhvr additive="base">
                                        <p:cTn id="14" dur="20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FDA6CC0-8D33-4E64-9E28-7C23124044C1}" type="slidenum">
              <a:rPr kumimoji="0" lang="zh-CN" altLang="en-US" sz="3300" smtClean="0"/>
              <a:pPr eaLnBrk="1" hangingPunct="1"/>
              <a:t>78</a:t>
            </a:fld>
            <a:endParaRPr kumimoji="0" lang="en-US" altLang="zh-CN" sz="3300" smtClean="0"/>
          </a:p>
        </p:txBody>
      </p:sp>
      <p:grpSp>
        <p:nvGrpSpPr>
          <p:cNvPr id="131099" name="Group 27"/>
          <p:cNvGrpSpPr>
            <a:grpSpLocks/>
          </p:cNvGrpSpPr>
          <p:nvPr/>
        </p:nvGrpSpPr>
        <p:grpSpPr bwMode="auto">
          <a:xfrm>
            <a:off x="1303338" y="5976938"/>
            <a:ext cx="12579350" cy="1254125"/>
            <a:chOff x="685" y="3215"/>
            <a:chExt cx="7924" cy="790"/>
          </a:xfrm>
        </p:grpSpPr>
        <p:sp>
          <p:nvSpPr>
            <p:cNvPr id="80902" name="Rectangle 28"/>
            <p:cNvSpPr>
              <a:spLocks noChangeArrowheads="1"/>
            </p:cNvSpPr>
            <p:nvPr/>
          </p:nvSpPr>
          <p:spPr bwMode="auto">
            <a:xfrm>
              <a:off x="7888"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90</a:t>
              </a:r>
            </a:p>
          </p:txBody>
        </p:sp>
        <p:sp>
          <p:nvSpPr>
            <p:cNvPr id="80903" name="Rectangle 29"/>
            <p:cNvSpPr>
              <a:spLocks noChangeArrowheads="1"/>
            </p:cNvSpPr>
            <p:nvPr/>
          </p:nvSpPr>
          <p:spPr bwMode="auto">
            <a:xfrm>
              <a:off x="7168" y="3641"/>
              <a:ext cx="720"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80</a:t>
              </a:r>
            </a:p>
          </p:txBody>
        </p:sp>
        <p:sp>
          <p:nvSpPr>
            <p:cNvPr id="80904" name="Rectangle 30"/>
            <p:cNvSpPr>
              <a:spLocks noChangeArrowheads="1"/>
            </p:cNvSpPr>
            <p:nvPr/>
          </p:nvSpPr>
          <p:spPr bwMode="auto">
            <a:xfrm>
              <a:off x="6447"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70</a:t>
              </a:r>
            </a:p>
          </p:txBody>
        </p:sp>
        <p:sp>
          <p:nvSpPr>
            <p:cNvPr id="80905" name="Rectangle 31"/>
            <p:cNvSpPr>
              <a:spLocks noChangeArrowheads="1"/>
            </p:cNvSpPr>
            <p:nvPr/>
          </p:nvSpPr>
          <p:spPr bwMode="auto">
            <a:xfrm>
              <a:off x="5729"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60</a:t>
              </a:r>
            </a:p>
          </p:txBody>
        </p:sp>
        <p:sp>
          <p:nvSpPr>
            <p:cNvPr id="80906" name="Rectangle 32"/>
            <p:cNvSpPr>
              <a:spLocks noChangeArrowheads="1"/>
            </p:cNvSpPr>
            <p:nvPr/>
          </p:nvSpPr>
          <p:spPr bwMode="auto">
            <a:xfrm>
              <a:off x="5006" y="3641"/>
              <a:ext cx="723"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50</a:t>
              </a:r>
            </a:p>
          </p:txBody>
        </p:sp>
        <p:sp>
          <p:nvSpPr>
            <p:cNvPr id="80907" name="Rectangle 33"/>
            <p:cNvSpPr>
              <a:spLocks noChangeArrowheads="1"/>
            </p:cNvSpPr>
            <p:nvPr/>
          </p:nvSpPr>
          <p:spPr bwMode="auto">
            <a:xfrm>
              <a:off x="4288"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40</a:t>
              </a:r>
            </a:p>
          </p:txBody>
        </p:sp>
        <p:sp>
          <p:nvSpPr>
            <p:cNvPr id="80908" name="Rectangle 34"/>
            <p:cNvSpPr>
              <a:spLocks noChangeArrowheads="1"/>
            </p:cNvSpPr>
            <p:nvPr/>
          </p:nvSpPr>
          <p:spPr bwMode="auto">
            <a:xfrm>
              <a:off x="3565" y="3641"/>
              <a:ext cx="723"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30</a:t>
              </a:r>
            </a:p>
          </p:txBody>
        </p:sp>
        <p:sp>
          <p:nvSpPr>
            <p:cNvPr id="80909" name="Rectangle 35"/>
            <p:cNvSpPr>
              <a:spLocks noChangeArrowheads="1"/>
            </p:cNvSpPr>
            <p:nvPr/>
          </p:nvSpPr>
          <p:spPr bwMode="auto">
            <a:xfrm>
              <a:off x="2847" y="3641"/>
              <a:ext cx="718"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25</a:t>
              </a:r>
            </a:p>
          </p:txBody>
        </p:sp>
        <p:sp>
          <p:nvSpPr>
            <p:cNvPr id="80910" name="Rectangle 36"/>
            <p:cNvSpPr>
              <a:spLocks noChangeArrowheads="1"/>
            </p:cNvSpPr>
            <p:nvPr/>
          </p:nvSpPr>
          <p:spPr bwMode="auto">
            <a:xfrm>
              <a:off x="2126" y="3641"/>
              <a:ext cx="721"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20</a:t>
              </a:r>
            </a:p>
          </p:txBody>
        </p:sp>
        <p:sp>
          <p:nvSpPr>
            <p:cNvPr id="80911" name="Rectangle 37"/>
            <p:cNvSpPr>
              <a:spLocks noChangeArrowheads="1"/>
            </p:cNvSpPr>
            <p:nvPr/>
          </p:nvSpPr>
          <p:spPr bwMode="auto">
            <a:xfrm>
              <a:off x="1451" y="3641"/>
              <a:ext cx="675"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15</a:t>
              </a:r>
            </a:p>
          </p:txBody>
        </p:sp>
        <p:sp>
          <p:nvSpPr>
            <p:cNvPr id="80912" name="Rectangle 38"/>
            <p:cNvSpPr>
              <a:spLocks noChangeArrowheads="1"/>
            </p:cNvSpPr>
            <p:nvPr/>
          </p:nvSpPr>
          <p:spPr bwMode="auto">
            <a:xfrm>
              <a:off x="685" y="3641"/>
              <a:ext cx="766" cy="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1524000">
                <a:spcBef>
                  <a:spcPct val="20000"/>
                </a:spcBef>
              </a:pPr>
              <a:r>
                <a:rPr lang="en-US" altLang="zh-CN" sz="3200" b="1"/>
                <a:t>10</a:t>
              </a:r>
            </a:p>
          </p:txBody>
        </p:sp>
        <p:sp>
          <p:nvSpPr>
            <p:cNvPr id="80913" name="Line 39"/>
            <p:cNvSpPr>
              <a:spLocks noChangeShapeType="1"/>
            </p:cNvSpPr>
            <p:nvPr/>
          </p:nvSpPr>
          <p:spPr bwMode="auto">
            <a:xfrm>
              <a:off x="685" y="3641"/>
              <a:ext cx="792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4" name="Line 40"/>
            <p:cNvSpPr>
              <a:spLocks noChangeShapeType="1"/>
            </p:cNvSpPr>
            <p:nvPr/>
          </p:nvSpPr>
          <p:spPr bwMode="auto">
            <a:xfrm>
              <a:off x="685" y="4005"/>
              <a:ext cx="7924"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5" name="Line 41"/>
            <p:cNvSpPr>
              <a:spLocks noChangeShapeType="1"/>
            </p:cNvSpPr>
            <p:nvPr/>
          </p:nvSpPr>
          <p:spPr bwMode="auto">
            <a:xfrm>
              <a:off x="685" y="3641"/>
              <a:ext cx="0" cy="364"/>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6" name="Line 42"/>
            <p:cNvSpPr>
              <a:spLocks noChangeShapeType="1"/>
            </p:cNvSpPr>
            <p:nvPr/>
          </p:nvSpPr>
          <p:spPr bwMode="auto">
            <a:xfrm>
              <a:off x="1451"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7" name="Line 43"/>
            <p:cNvSpPr>
              <a:spLocks noChangeShapeType="1"/>
            </p:cNvSpPr>
            <p:nvPr/>
          </p:nvSpPr>
          <p:spPr bwMode="auto">
            <a:xfrm>
              <a:off x="2126"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8" name="Line 44"/>
            <p:cNvSpPr>
              <a:spLocks noChangeShapeType="1"/>
            </p:cNvSpPr>
            <p:nvPr/>
          </p:nvSpPr>
          <p:spPr bwMode="auto">
            <a:xfrm>
              <a:off x="2847"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19" name="Line 45"/>
            <p:cNvSpPr>
              <a:spLocks noChangeShapeType="1"/>
            </p:cNvSpPr>
            <p:nvPr/>
          </p:nvSpPr>
          <p:spPr bwMode="auto">
            <a:xfrm>
              <a:off x="3565"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0" name="Line 46"/>
            <p:cNvSpPr>
              <a:spLocks noChangeShapeType="1"/>
            </p:cNvSpPr>
            <p:nvPr/>
          </p:nvSpPr>
          <p:spPr bwMode="auto">
            <a:xfrm>
              <a:off x="4288"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1" name="Line 47"/>
            <p:cNvSpPr>
              <a:spLocks noChangeShapeType="1"/>
            </p:cNvSpPr>
            <p:nvPr/>
          </p:nvSpPr>
          <p:spPr bwMode="auto">
            <a:xfrm>
              <a:off x="5006"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2" name="Line 48"/>
            <p:cNvSpPr>
              <a:spLocks noChangeShapeType="1"/>
            </p:cNvSpPr>
            <p:nvPr/>
          </p:nvSpPr>
          <p:spPr bwMode="auto">
            <a:xfrm>
              <a:off x="5729"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3" name="Line 49"/>
            <p:cNvSpPr>
              <a:spLocks noChangeShapeType="1"/>
            </p:cNvSpPr>
            <p:nvPr/>
          </p:nvSpPr>
          <p:spPr bwMode="auto">
            <a:xfrm>
              <a:off x="6447"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4" name="Line 50"/>
            <p:cNvSpPr>
              <a:spLocks noChangeShapeType="1"/>
            </p:cNvSpPr>
            <p:nvPr/>
          </p:nvSpPr>
          <p:spPr bwMode="auto">
            <a:xfrm>
              <a:off x="7168"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5" name="Line 51"/>
            <p:cNvSpPr>
              <a:spLocks noChangeShapeType="1"/>
            </p:cNvSpPr>
            <p:nvPr/>
          </p:nvSpPr>
          <p:spPr bwMode="auto">
            <a:xfrm>
              <a:off x="7888" y="3641"/>
              <a:ext cx="0" cy="36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6" name="Line 52"/>
            <p:cNvSpPr>
              <a:spLocks noChangeShapeType="1"/>
            </p:cNvSpPr>
            <p:nvPr/>
          </p:nvSpPr>
          <p:spPr bwMode="auto">
            <a:xfrm>
              <a:off x="8609" y="3641"/>
              <a:ext cx="0" cy="364"/>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0927" name="Rectangle 53"/>
            <p:cNvSpPr>
              <a:spLocks noChangeArrowheads="1"/>
            </p:cNvSpPr>
            <p:nvPr/>
          </p:nvSpPr>
          <p:spPr bwMode="auto">
            <a:xfrm>
              <a:off x="1003" y="3215"/>
              <a:ext cx="685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a:t>表 5 . </a:t>
              </a:r>
              <a:r>
                <a:rPr lang="en-US" altLang="zh-CN" sz="3200" b="1"/>
                <a:t>4 </a:t>
              </a:r>
              <a:r>
                <a:rPr lang="zh-CN" altLang="en-US" sz="3200" b="1"/>
                <a:t>轮廓的支承长度率</a:t>
              </a:r>
              <a:r>
                <a:rPr lang="en-US" altLang="zh-CN" sz="3200" b="1" i="1"/>
                <a:t>Rsm</a:t>
              </a:r>
              <a:r>
                <a:rPr lang="en-US" altLang="zh-CN" sz="3200" b="1"/>
                <a:t>(c)(℅) </a:t>
              </a:r>
              <a:r>
                <a:rPr lang="zh-CN" altLang="en-US" sz="3200" b="1"/>
                <a:t>的数值   </a:t>
              </a:r>
              <a:r>
                <a:rPr lang="en-US" altLang="zh-CN" sz="3200" b="1"/>
                <a:t>( mm)</a:t>
              </a:r>
              <a:endParaRPr lang="zh-CN" altLang="en-US" sz="3200" b="1"/>
            </a:p>
          </p:txBody>
        </p:sp>
      </p:grpSp>
      <p:sp>
        <p:nvSpPr>
          <p:cNvPr id="131126" name="Text Box 54"/>
          <p:cNvSpPr txBox="1">
            <a:spLocks noChangeArrowheads="1"/>
          </p:cNvSpPr>
          <p:nvPr/>
        </p:nvSpPr>
        <p:spPr bwMode="auto">
          <a:xfrm>
            <a:off x="1068388" y="7377113"/>
            <a:ext cx="12709525"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b="1" dirty="0"/>
              <a:t>        选用支承长度率</a:t>
            </a:r>
            <a:r>
              <a:rPr lang="en-US" altLang="zh-CN" sz="3200" b="1" i="1" dirty="0" err="1"/>
              <a:t>Rsm</a:t>
            </a:r>
            <a:r>
              <a:rPr lang="en-US" altLang="zh-CN" sz="3200" b="1" dirty="0"/>
              <a:t>(c) </a:t>
            </a:r>
            <a:r>
              <a:rPr lang="zh-CN" altLang="en-US" sz="3200" b="1" dirty="0"/>
              <a:t>时，必须同时给出轮廓截面高度。轮廓截面高度 </a:t>
            </a:r>
            <a:r>
              <a:rPr lang="en-US" altLang="zh-CN" sz="3200" b="1" i="1" dirty="0"/>
              <a:t>c</a:t>
            </a:r>
            <a:r>
              <a:rPr lang="zh-CN" altLang="en-US" sz="3200" b="1" dirty="0"/>
              <a:t>可 用微米或</a:t>
            </a:r>
            <a:r>
              <a:rPr lang="en-US" altLang="zh-CN" sz="3200" b="1" i="1" dirty="0" err="1"/>
              <a:t>Rz</a:t>
            </a:r>
            <a:r>
              <a:rPr lang="zh-CN" altLang="en-US" sz="3200" b="1" dirty="0"/>
              <a:t>的百分数表示。</a:t>
            </a:r>
          </a:p>
          <a:p>
            <a:pPr eaLnBrk="1" hangingPunct="1">
              <a:lnSpc>
                <a:spcPct val="120000"/>
              </a:lnSpc>
            </a:pPr>
            <a:r>
              <a:rPr lang="zh-CN" altLang="en-US" sz="3200" b="1" dirty="0"/>
              <a:t>        </a:t>
            </a:r>
            <a:r>
              <a:rPr lang="en-US" altLang="zh-CN" sz="3200" b="1" i="1" dirty="0" err="1"/>
              <a:t>Rz</a:t>
            </a:r>
            <a:r>
              <a:rPr lang="en-US" altLang="zh-CN" sz="3200" b="1" i="1" dirty="0"/>
              <a:t> </a:t>
            </a:r>
            <a:r>
              <a:rPr lang="zh-CN" altLang="en-US" sz="3200" b="1" dirty="0"/>
              <a:t>的百分数系列如下：</a:t>
            </a:r>
            <a:r>
              <a:rPr lang="en-US" altLang="zh-CN" sz="3200" b="1" dirty="0"/>
              <a:t>5%</a:t>
            </a:r>
            <a:r>
              <a:rPr lang="zh-CN" altLang="en-US" sz="3200" b="1" dirty="0"/>
              <a:t>、</a:t>
            </a:r>
            <a:r>
              <a:rPr lang="en-US" altLang="zh-CN" sz="3200" b="1" dirty="0"/>
              <a:t>10%</a:t>
            </a:r>
            <a:r>
              <a:rPr lang="zh-CN" altLang="en-US" sz="3200" b="1" dirty="0"/>
              <a:t>、</a:t>
            </a:r>
            <a:r>
              <a:rPr lang="en-US" altLang="zh-CN" sz="3200" b="1" dirty="0"/>
              <a:t>15%</a:t>
            </a:r>
            <a:r>
              <a:rPr lang="zh-CN" altLang="en-US" sz="3200" b="1" dirty="0"/>
              <a:t>、</a:t>
            </a:r>
            <a:r>
              <a:rPr lang="en-US" altLang="zh-CN" sz="3200" b="1" dirty="0"/>
              <a:t>20%</a:t>
            </a:r>
            <a:r>
              <a:rPr lang="zh-CN" altLang="en-US" sz="3200" b="1" dirty="0"/>
              <a:t>、</a:t>
            </a:r>
            <a:r>
              <a:rPr lang="en-US" altLang="zh-CN" sz="3200" b="1" dirty="0"/>
              <a:t>25%</a:t>
            </a:r>
            <a:r>
              <a:rPr lang="zh-CN" altLang="en-US" sz="3200" b="1" dirty="0"/>
              <a:t>、</a:t>
            </a:r>
            <a:r>
              <a:rPr lang="en-US" altLang="zh-CN" sz="3200" b="1" dirty="0"/>
              <a:t>30%</a:t>
            </a:r>
            <a:r>
              <a:rPr lang="zh-CN" altLang="en-US" sz="3200" b="1" dirty="0"/>
              <a:t>、</a:t>
            </a:r>
            <a:r>
              <a:rPr lang="en-US" altLang="zh-CN" sz="3200" b="1" dirty="0"/>
              <a:t>40%</a:t>
            </a:r>
            <a:r>
              <a:rPr lang="zh-CN" altLang="en-US" sz="3200" b="1" dirty="0"/>
              <a:t>、</a:t>
            </a:r>
            <a:r>
              <a:rPr lang="en-US" altLang="zh-CN" sz="3200" b="1" dirty="0"/>
              <a:t>50%</a:t>
            </a:r>
            <a:r>
              <a:rPr lang="zh-CN" altLang="en-US" sz="3200" b="1" dirty="0"/>
              <a:t>、</a:t>
            </a:r>
            <a:r>
              <a:rPr lang="en-US" altLang="zh-CN" sz="3200" b="1" dirty="0"/>
              <a:t>60%</a:t>
            </a:r>
            <a:r>
              <a:rPr lang="zh-CN" altLang="en-US" sz="3200" b="1" dirty="0"/>
              <a:t>、</a:t>
            </a:r>
            <a:r>
              <a:rPr lang="en-US" altLang="zh-CN" sz="3200" b="1" dirty="0"/>
              <a:t>70%</a:t>
            </a:r>
            <a:r>
              <a:rPr lang="zh-CN" altLang="en-US" sz="3200" b="1" dirty="0"/>
              <a:t>、</a:t>
            </a:r>
            <a:r>
              <a:rPr lang="en-US" altLang="zh-CN" sz="3200" b="1" dirty="0"/>
              <a:t>80%</a:t>
            </a:r>
            <a:r>
              <a:rPr lang="zh-CN" altLang="en-US" sz="3200" b="1" dirty="0"/>
              <a:t>、</a:t>
            </a:r>
            <a:r>
              <a:rPr lang="en-US" altLang="zh-CN" sz="3200" b="1" dirty="0"/>
              <a:t>90% </a:t>
            </a:r>
            <a:r>
              <a:rPr lang="zh-CN" altLang="en-US" sz="3200" b="1" dirty="0"/>
              <a:t>。</a:t>
            </a:r>
          </a:p>
        </p:txBody>
      </p:sp>
      <p:pic>
        <p:nvPicPr>
          <p:cNvPr id="80901" name="Picture 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625" y="791404"/>
            <a:ext cx="12630150" cy="510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0901"/>
                                        </p:tgtEl>
                                        <p:attrNameLst>
                                          <p:attrName>style.visibility</p:attrName>
                                        </p:attrNameLst>
                                      </p:cBhvr>
                                      <p:to>
                                        <p:strVal val="visible"/>
                                      </p:to>
                                    </p:set>
                                    <p:anim calcmode="lin" valueType="num">
                                      <p:cBhvr additive="base">
                                        <p:cTn id="7" dur="2250" fill="hold"/>
                                        <p:tgtEl>
                                          <p:spTgt spid="80901"/>
                                        </p:tgtEl>
                                        <p:attrNameLst>
                                          <p:attrName>ppt_x</p:attrName>
                                        </p:attrNameLst>
                                      </p:cBhvr>
                                      <p:tavLst>
                                        <p:tav tm="0">
                                          <p:val>
                                            <p:strVal val="0-#ppt_w/2"/>
                                          </p:val>
                                        </p:tav>
                                        <p:tav tm="100000">
                                          <p:val>
                                            <p:strVal val="#ppt_x"/>
                                          </p:val>
                                        </p:tav>
                                      </p:tavLst>
                                    </p:anim>
                                    <p:anim calcmode="lin" valueType="num">
                                      <p:cBhvr additive="base">
                                        <p:cTn id="8" dur="2250" fill="hold"/>
                                        <p:tgtEl>
                                          <p:spTgt spid="8090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31099"/>
                                        </p:tgtEl>
                                        <p:attrNameLst>
                                          <p:attrName>style.visibility</p:attrName>
                                        </p:attrNameLst>
                                      </p:cBhvr>
                                      <p:to>
                                        <p:strVal val="visible"/>
                                      </p:to>
                                    </p:set>
                                    <p:anim calcmode="lin" valueType="num">
                                      <p:cBhvr additive="base">
                                        <p:cTn id="13" dur="2000" fill="hold"/>
                                        <p:tgtEl>
                                          <p:spTgt spid="131099"/>
                                        </p:tgtEl>
                                        <p:attrNameLst>
                                          <p:attrName>ppt_x</p:attrName>
                                        </p:attrNameLst>
                                      </p:cBhvr>
                                      <p:tavLst>
                                        <p:tav tm="0">
                                          <p:val>
                                            <p:strVal val="1+#ppt_w/2"/>
                                          </p:val>
                                        </p:tav>
                                        <p:tav tm="100000">
                                          <p:val>
                                            <p:strVal val="#ppt_x"/>
                                          </p:val>
                                        </p:tav>
                                      </p:tavLst>
                                    </p:anim>
                                    <p:anim calcmode="lin" valueType="num">
                                      <p:cBhvr additive="base">
                                        <p:cTn id="14" dur="2000" fill="hold"/>
                                        <p:tgtEl>
                                          <p:spTgt spid="13109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31126"/>
                                        </p:tgtEl>
                                        <p:attrNameLst>
                                          <p:attrName>style.visibility</p:attrName>
                                        </p:attrNameLst>
                                      </p:cBhvr>
                                      <p:to>
                                        <p:strVal val="visible"/>
                                      </p:to>
                                    </p:set>
                                    <p:animEffect transition="in" filter="checkerboard(across)">
                                      <p:cBhvr>
                                        <p:cTn id="19" dur="500"/>
                                        <p:tgtEl>
                                          <p:spTgt spid="131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12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999E90A-FD96-4B4D-91DE-9387458E6234}" type="slidenum">
              <a:rPr kumimoji="0" lang="zh-CN" altLang="en-US" sz="3300" smtClean="0"/>
              <a:pPr eaLnBrk="1" hangingPunct="1"/>
              <a:t>79</a:t>
            </a:fld>
            <a:endParaRPr kumimoji="0" lang="en-US" altLang="zh-CN" sz="3300" smtClean="0"/>
          </a:p>
        </p:txBody>
      </p:sp>
      <p:pic>
        <p:nvPicPr>
          <p:cNvPr id="132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850900"/>
            <a:ext cx="13128625" cy="712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additive="base">
                                        <p:cTn id="7" dur="1750" fill="hold"/>
                                        <p:tgtEl>
                                          <p:spTgt spid="132100"/>
                                        </p:tgtEl>
                                        <p:attrNameLst>
                                          <p:attrName>ppt_x</p:attrName>
                                        </p:attrNameLst>
                                      </p:cBhvr>
                                      <p:tavLst>
                                        <p:tav tm="0">
                                          <p:val>
                                            <p:strVal val="#ppt_x"/>
                                          </p:val>
                                        </p:tav>
                                        <p:tav tm="100000">
                                          <p:val>
                                            <p:strVal val="#ppt_x"/>
                                          </p:val>
                                        </p:tav>
                                      </p:tavLst>
                                    </p:anim>
                                    <p:anim calcmode="lin" valueType="num">
                                      <p:cBhvr additive="base">
                                        <p:cTn id="8" dur="1750" fill="hold"/>
                                        <p:tgtEl>
                                          <p:spTgt spid="132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5D62D78-D2E2-46E9-834B-B9949EB6459B}" type="slidenum">
              <a:rPr kumimoji="0" lang="zh-CN" altLang="en-US" sz="3300" smtClean="0"/>
              <a:pPr eaLnBrk="1" hangingPunct="1"/>
              <a:t>8</a:t>
            </a:fld>
            <a:endParaRPr kumimoji="0" lang="en-US" altLang="zh-CN" sz="3300" smtClean="0"/>
          </a:p>
        </p:txBody>
      </p:sp>
      <p:sp>
        <p:nvSpPr>
          <p:cNvPr id="115716" name="Text Box 4"/>
          <p:cNvSpPr txBox="1">
            <a:spLocks noChangeArrowheads="1"/>
          </p:cNvSpPr>
          <p:nvPr/>
        </p:nvSpPr>
        <p:spPr bwMode="auto">
          <a:xfrm>
            <a:off x="1133475" y="295950"/>
            <a:ext cx="115458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t>4. 对抗腐蚀性的影响 （如图</a:t>
            </a:r>
            <a:r>
              <a:rPr lang="en-US" altLang="zh-CN" sz="4000" b="1" dirty="0"/>
              <a:t>5.3</a:t>
            </a:r>
            <a:r>
              <a:rPr lang="zh-CN" altLang="en-US" sz="4000" b="1" dirty="0"/>
              <a:t>所示）</a:t>
            </a:r>
          </a:p>
        </p:txBody>
      </p:sp>
      <p:sp>
        <p:nvSpPr>
          <p:cNvPr id="115717" name="Text Box 5"/>
          <p:cNvSpPr txBox="1">
            <a:spLocks noChangeArrowheads="1"/>
          </p:cNvSpPr>
          <p:nvPr/>
        </p:nvSpPr>
        <p:spPr bwMode="auto">
          <a:xfrm>
            <a:off x="760413" y="8312150"/>
            <a:ext cx="14001750"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3200" b="1" dirty="0"/>
              <a:t>        </a:t>
            </a:r>
            <a:r>
              <a:rPr lang="zh-CN" altLang="en-US" sz="4000" b="1" dirty="0"/>
              <a:t>另外，对零件结合的密封性、接触刚度、对流体流动的阻力、零件的外观质量和测量精度等都有很大影响。</a:t>
            </a:r>
            <a:r>
              <a:rPr lang="zh-CN" altLang="en-US" sz="4000" b="1" dirty="0">
                <a:solidFill>
                  <a:srgbClr val="CC00CC"/>
                </a:solidFill>
              </a:rPr>
              <a:t>因此，设计零件机械精度时，必须提出粗糙度轮廓精度要求</a:t>
            </a:r>
            <a:r>
              <a:rPr lang="zh-CN" altLang="en-US" sz="4000" b="1" dirty="0"/>
              <a:t>。</a:t>
            </a:r>
          </a:p>
        </p:txBody>
      </p:sp>
      <p:sp>
        <p:nvSpPr>
          <p:cNvPr id="115724" name="Text Box 12"/>
          <p:cNvSpPr txBox="1">
            <a:spLocks noChangeArrowheads="1"/>
          </p:cNvSpPr>
          <p:nvPr/>
        </p:nvSpPr>
        <p:spPr bwMode="auto">
          <a:xfrm>
            <a:off x="533400" y="981750"/>
            <a:ext cx="135175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粗糙的表面，易使腐蚀性的物质存积在表面的凹谷处，并渗入到金属内部，发生化学反应，致使腐蚀性加剧。</a:t>
            </a:r>
          </a:p>
        </p:txBody>
      </p:sp>
      <p:sp>
        <p:nvSpPr>
          <p:cNvPr id="115725" name="Text Box 13"/>
          <p:cNvSpPr txBox="1">
            <a:spLocks noChangeArrowheads="1"/>
          </p:cNvSpPr>
          <p:nvPr/>
        </p:nvSpPr>
        <p:spPr bwMode="auto">
          <a:xfrm>
            <a:off x="533400" y="2392700"/>
            <a:ext cx="14174788"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因此，</a:t>
            </a:r>
            <a:r>
              <a:rPr lang="zh-CN" altLang="en-US" sz="4000" b="1">
                <a:solidFill>
                  <a:srgbClr val="CC00CC"/>
                </a:solidFill>
              </a:rPr>
              <a:t>提高表面粗糙的质量，可以增强其抗腐蚀能力。</a:t>
            </a:r>
          </a:p>
        </p:txBody>
      </p:sp>
      <p:grpSp>
        <p:nvGrpSpPr>
          <p:cNvPr id="115733" name="Group 21"/>
          <p:cNvGrpSpPr>
            <a:grpSpLocks/>
          </p:cNvGrpSpPr>
          <p:nvPr/>
        </p:nvGrpSpPr>
        <p:grpSpPr bwMode="auto">
          <a:xfrm>
            <a:off x="3479800" y="3188038"/>
            <a:ext cx="9151938" cy="5221287"/>
            <a:chOff x="1742" y="1889"/>
            <a:chExt cx="5765" cy="3289"/>
          </a:xfrm>
        </p:grpSpPr>
        <p:pic>
          <p:nvPicPr>
            <p:cNvPr id="922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2" y="1889"/>
              <a:ext cx="5765" cy="2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6" name="Text Box 8"/>
            <p:cNvSpPr txBox="1">
              <a:spLocks noChangeArrowheads="1"/>
            </p:cNvSpPr>
            <p:nvPr/>
          </p:nvSpPr>
          <p:spPr bwMode="auto">
            <a:xfrm>
              <a:off x="2344" y="4698"/>
              <a:ext cx="4767"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dirty="0">
                  <a:latin typeface="宋体" pitchFamily="2" charset="-122"/>
                </a:rPr>
                <a:t>图5.3粗糙表面腐蚀示意图</a:t>
              </a:r>
              <a:endParaRPr lang="en-US" altLang="zh-CN" sz="4000" b="1" dirty="0">
                <a:latin typeface="宋体" pitchFamily="2" charset="-122"/>
              </a:endParaRPr>
            </a:p>
          </p:txBody>
        </p:sp>
        <p:sp>
          <p:nvSpPr>
            <p:cNvPr id="9227" name="Line 14"/>
            <p:cNvSpPr>
              <a:spLocks noChangeShapeType="1"/>
            </p:cNvSpPr>
            <p:nvPr/>
          </p:nvSpPr>
          <p:spPr bwMode="auto">
            <a:xfrm flipH="1">
              <a:off x="4248" y="4194"/>
              <a:ext cx="414" cy="396"/>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8" name="Line 15"/>
            <p:cNvSpPr>
              <a:spLocks noChangeShapeType="1"/>
            </p:cNvSpPr>
            <p:nvPr/>
          </p:nvSpPr>
          <p:spPr bwMode="auto">
            <a:xfrm>
              <a:off x="5148" y="4140"/>
              <a:ext cx="450" cy="378"/>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9" name="Oval 17"/>
            <p:cNvSpPr>
              <a:spLocks noChangeArrowheads="1"/>
            </p:cNvSpPr>
            <p:nvPr/>
          </p:nvSpPr>
          <p:spPr bwMode="auto">
            <a:xfrm>
              <a:off x="6408" y="3978"/>
              <a:ext cx="288" cy="288"/>
            </a:xfrm>
            <a:prstGeom prst="ellipse">
              <a:avLst/>
            </a:prstGeom>
            <a:solidFill>
              <a:srgbClr val="CC3300"/>
            </a:solid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0" name="Oval 19"/>
            <p:cNvSpPr>
              <a:spLocks noChangeArrowheads="1"/>
            </p:cNvSpPr>
            <p:nvPr/>
          </p:nvSpPr>
          <p:spPr bwMode="auto">
            <a:xfrm>
              <a:off x="2826" y="4086"/>
              <a:ext cx="288" cy="288"/>
            </a:xfrm>
            <a:prstGeom prst="ellipse">
              <a:avLst/>
            </a:prstGeom>
            <a:solidFill>
              <a:srgbClr val="CC3300"/>
            </a:solid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1" name="Oval 20"/>
            <p:cNvSpPr>
              <a:spLocks noChangeArrowheads="1"/>
            </p:cNvSpPr>
            <p:nvPr/>
          </p:nvSpPr>
          <p:spPr bwMode="auto">
            <a:xfrm>
              <a:off x="4752" y="3960"/>
              <a:ext cx="288" cy="288"/>
            </a:xfrm>
            <a:prstGeom prst="ellipse">
              <a:avLst/>
            </a:prstGeom>
            <a:solidFill>
              <a:srgbClr val="CC3300"/>
            </a:solid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5" name="圆角矩形 14">
            <a:hlinkClick r:id="rId3" action="ppaction://hlinksldjump"/>
          </p:cNvPr>
          <p:cNvSpPr/>
          <p:nvPr/>
        </p:nvSpPr>
        <p:spPr bwMode="auto">
          <a:xfrm>
            <a:off x="12561888" y="10315575"/>
            <a:ext cx="1905000" cy="750888"/>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5716">
                                            <p:txEl>
                                              <p:pRg st="0" end="0"/>
                                            </p:txEl>
                                          </p:spTgt>
                                        </p:tgtEl>
                                        <p:attrNameLst>
                                          <p:attrName>style.visibility</p:attrName>
                                        </p:attrNameLst>
                                      </p:cBhvr>
                                      <p:to>
                                        <p:strVal val="visible"/>
                                      </p:to>
                                    </p:set>
                                    <p:animEffect transition="in" filter="wipe(left)">
                                      <p:cBhvr>
                                        <p:cTn id="7" dur="300"/>
                                        <p:tgtEl>
                                          <p:spTgt spid="11571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15733"/>
                                        </p:tgtEl>
                                        <p:attrNameLst>
                                          <p:attrName>style.visibility</p:attrName>
                                        </p:attrNameLst>
                                      </p:cBhvr>
                                      <p:to>
                                        <p:strVal val="visible"/>
                                      </p:to>
                                    </p:set>
                                    <p:anim calcmode="lin" valueType="num">
                                      <p:cBhvr additive="base">
                                        <p:cTn id="12" dur="2000" fill="hold"/>
                                        <p:tgtEl>
                                          <p:spTgt spid="115733"/>
                                        </p:tgtEl>
                                        <p:attrNameLst>
                                          <p:attrName>ppt_x</p:attrName>
                                        </p:attrNameLst>
                                      </p:cBhvr>
                                      <p:tavLst>
                                        <p:tav tm="0">
                                          <p:val>
                                            <p:strVal val="0-#ppt_w/2"/>
                                          </p:val>
                                        </p:tav>
                                        <p:tav tm="100000">
                                          <p:val>
                                            <p:strVal val="#ppt_x"/>
                                          </p:val>
                                        </p:tav>
                                      </p:tavLst>
                                    </p:anim>
                                    <p:anim calcmode="lin" valueType="num">
                                      <p:cBhvr additive="base">
                                        <p:cTn id="13" dur="2000" fill="hold"/>
                                        <p:tgtEl>
                                          <p:spTgt spid="11573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5724">
                                            <p:txEl>
                                              <p:pRg st="0" end="0"/>
                                            </p:txEl>
                                          </p:spTgt>
                                        </p:tgtEl>
                                        <p:attrNameLst>
                                          <p:attrName>style.visibility</p:attrName>
                                        </p:attrNameLst>
                                      </p:cBhvr>
                                      <p:to>
                                        <p:strVal val="visible"/>
                                      </p:to>
                                    </p:set>
                                    <p:animEffect transition="in" filter="wipe(left)">
                                      <p:cBhvr>
                                        <p:cTn id="18" dur="300"/>
                                        <p:tgtEl>
                                          <p:spTgt spid="115724">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5725">
                                            <p:txEl>
                                              <p:pRg st="0" end="0"/>
                                            </p:txEl>
                                          </p:spTgt>
                                        </p:tgtEl>
                                        <p:attrNameLst>
                                          <p:attrName>style.visibility</p:attrName>
                                        </p:attrNameLst>
                                      </p:cBhvr>
                                      <p:to>
                                        <p:strVal val="visible"/>
                                      </p:to>
                                    </p:set>
                                    <p:animEffect transition="in" filter="wipe(left)">
                                      <p:cBhvr>
                                        <p:cTn id="23" dur="300"/>
                                        <p:tgtEl>
                                          <p:spTgt spid="115725">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15717"/>
                                        </p:tgtEl>
                                        <p:attrNameLst>
                                          <p:attrName>style.visibility</p:attrName>
                                        </p:attrNameLst>
                                      </p:cBhvr>
                                      <p:to>
                                        <p:strVal val="visible"/>
                                      </p:to>
                                    </p:set>
                                    <p:animEffect transition="in" filter="wipe(left)">
                                      <p:cBhvr>
                                        <p:cTn id="28" dur="300"/>
                                        <p:tgtEl>
                                          <p:spTgt spid="115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build="p" autoUpdateAnimBg="0"/>
      <p:bldP spid="115717" grpId="0" autoUpdateAnimBg="0"/>
      <p:bldP spid="115724" grpId="0" build="p" autoUpdateAnimBg="0"/>
      <p:bldP spid="115725"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5EBE229-E130-4CB2-907D-81433E53591A}" type="slidenum">
              <a:rPr kumimoji="0" lang="zh-CN" altLang="en-US" sz="3300" smtClean="0"/>
              <a:pPr eaLnBrk="1" hangingPunct="1"/>
              <a:t>80</a:t>
            </a:fld>
            <a:endParaRPr kumimoji="0" lang="en-US" altLang="zh-CN" sz="3300" smtClean="0"/>
          </a:p>
        </p:txBody>
      </p:sp>
      <p:grpSp>
        <p:nvGrpSpPr>
          <p:cNvPr id="5" name="组合 4"/>
          <p:cNvGrpSpPr>
            <a:grpSpLocks/>
          </p:cNvGrpSpPr>
          <p:nvPr/>
        </p:nvGrpSpPr>
        <p:grpSpPr bwMode="auto">
          <a:xfrm>
            <a:off x="1457325" y="168275"/>
            <a:ext cx="11368088" cy="11183938"/>
            <a:chOff x="1457576" y="0"/>
            <a:chExt cx="11368087" cy="11183409"/>
          </a:xfrm>
        </p:grpSpPr>
        <p:pic>
          <p:nvPicPr>
            <p:cNvPr id="829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7576" y="0"/>
              <a:ext cx="11368087" cy="812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040" y="8183981"/>
              <a:ext cx="11070055" cy="2999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0" fill="hold"/>
                                        <p:tgtEl>
                                          <p:spTgt spid="5"/>
                                        </p:tgtEl>
                                        <p:attrNameLst>
                                          <p:attrName>ppt_x</p:attrName>
                                        </p:attrNameLst>
                                      </p:cBhvr>
                                      <p:tavLst>
                                        <p:tav tm="0">
                                          <p:val>
                                            <p:strVal val="0-#ppt_w/2"/>
                                          </p:val>
                                        </p:tav>
                                        <p:tav tm="100000">
                                          <p:val>
                                            <p:strVal val="#ppt_x"/>
                                          </p:val>
                                        </p:tav>
                                      </p:tavLst>
                                    </p:anim>
                                    <p:anim calcmode="lin" valueType="num">
                                      <p:cBhvr additive="base">
                                        <p:cTn id="8" dur="2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A0ECA93-0D00-4FF3-A424-B9F9FC143084}" type="slidenum">
              <a:rPr kumimoji="0" lang="zh-CN" altLang="en-US" sz="3300" smtClean="0"/>
              <a:pPr eaLnBrk="1" hangingPunct="1"/>
              <a:t>81</a:t>
            </a:fld>
            <a:endParaRPr kumimoji="0" lang="en-US" altLang="zh-CN" sz="3300" smtClean="0"/>
          </a:p>
        </p:txBody>
      </p:sp>
      <p:grpSp>
        <p:nvGrpSpPr>
          <p:cNvPr id="7" name="组合 6"/>
          <p:cNvGrpSpPr>
            <a:grpSpLocks/>
          </p:cNvGrpSpPr>
          <p:nvPr/>
        </p:nvGrpSpPr>
        <p:grpSpPr bwMode="auto">
          <a:xfrm>
            <a:off x="1704975" y="168275"/>
            <a:ext cx="11745913" cy="11214100"/>
            <a:chOff x="1704485" y="168440"/>
            <a:chExt cx="11746821" cy="11213429"/>
          </a:xfrm>
        </p:grpSpPr>
        <p:pic>
          <p:nvPicPr>
            <p:cNvPr id="839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4465" y="168440"/>
              <a:ext cx="11716841" cy="808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4485" y="8341471"/>
              <a:ext cx="11734703" cy="3040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0" fill="hold"/>
                                        <p:tgtEl>
                                          <p:spTgt spid="7"/>
                                        </p:tgtEl>
                                        <p:attrNameLst>
                                          <p:attrName>ppt_x</p:attrName>
                                        </p:attrNameLst>
                                      </p:cBhvr>
                                      <p:tavLst>
                                        <p:tav tm="0">
                                          <p:val>
                                            <p:strVal val="0-#ppt_w/2"/>
                                          </p:val>
                                        </p:tav>
                                        <p:tav tm="100000">
                                          <p:val>
                                            <p:strVal val="#ppt_x"/>
                                          </p:val>
                                        </p:tav>
                                      </p:tavLst>
                                    </p:anim>
                                    <p:anim calcmode="lin" valueType="num">
                                      <p:cBhvr additive="base">
                                        <p:cTn id="8" dur="2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9EF67D0-7D99-4E95-A01D-C7F2CFFEAC23}" type="slidenum">
              <a:rPr kumimoji="0" lang="zh-CN" altLang="en-US" sz="3300" smtClean="0"/>
              <a:pPr eaLnBrk="1" hangingPunct="1"/>
              <a:t>82</a:t>
            </a:fld>
            <a:endParaRPr kumimoji="0" lang="en-US" altLang="zh-CN" sz="3300" smtClean="0"/>
          </a:p>
        </p:txBody>
      </p:sp>
      <p:pic>
        <p:nvPicPr>
          <p:cNvPr id="983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600" y="3200400"/>
            <a:ext cx="12712700" cy="3754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additive="base">
                                        <p:cTn id="7" dur="1250" fill="hold"/>
                                        <p:tgtEl>
                                          <p:spTgt spid="98306"/>
                                        </p:tgtEl>
                                        <p:attrNameLst>
                                          <p:attrName>ppt_x</p:attrName>
                                        </p:attrNameLst>
                                      </p:cBhvr>
                                      <p:tavLst>
                                        <p:tav tm="0">
                                          <p:val>
                                            <p:strVal val="0-#ppt_w/2"/>
                                          </p:val>
                                        </p:tav>
                                        <p:tav tm="100000">
                                          <p:val>
                                            <p:strVal val="#ppt_x"/>
                                          </p:val>
                                        </p:tav>
                                      </p:tavLst>
                                    </p:anim>
                                    <p:anim calcmode="lin" valueType="num">
                                      <p:cBhvr additive="base">
                                        <p:cTn id="8" dur="1250" fill="hold"/>
                                        <p:tgtEl>
                                          <p:spTgt spid="983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9F78AF3-E587-41E1-BB53-6A018A3F30E3}" type="slidenum">
              <a:rPr kumimoji="0" lang="zh-CN" altLang="en-US" sz="3300" smtClean="0"/>
              <a:pPr eaLnBrk="1" hangingPunct="1"/>
              <a:t>83</a:t>
            </a:fld>
            <a:endParaRPr kumimoji="0" lang="en-US" altLang="zh-CN" sz="3300" smtClean="0"/>
          </a:p>
        </p:txBody>
      </p:sp>
      <p:pic>
        <p:nvPicPr>
          <p:cNvPr id="993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8488" y="446088"/>
            <a:ext cx="11198225" cy="1050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a:hlinkClick r:id="rId3" action="ppaction://hlinksldjump"/>
          </p:cNvPr>
          <p:cNvSpPr/>
          <p:nvPr/>
        </p:nvSpPr>
        <p:spPr bwMode="auto">
          <a:xfrm>
            <a:off x="11930063" y="9566275"/>
            <a:ext cx="1903412" cy="749300"/>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a:lstStyle/>
          <a:p>
            <a:pPr>
              <a:defRPr/>
            </a:pPr>
            <a:r>
              <a:rPr lang="zh-CN" altLang="en-US" sz="3200" b="1" dirty="0">
                <a:latin typeface="方正舒体" pitchFamily="2" charset="-122"/>
                <a:ea typeface="方正舒体" pitchFamily="2" charset="-122"/>
              </a:rPr>
              <a:t>返回</a:t>
            </a:r>
            <a:r>
              <a:rPr lang="zh-CN" altLang="en-US" sz="3200" b="1" dirty="0">
                <a:solidFill>
                  <a:srgbClr val="CC00CC"/>
                </a:solidFill>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after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2250" fill="hold"/>
                                        <p:tgtEl>
                                          <p:spTgt spid="99330"/>
                                        </p:tgtEl>
                                        <p:attrNameLst>
                                          <p:attrName>ppt_x</p:attrName>
                                        </p:attrNameLst>
                                      </p:cBhvr>
                                      <p:tavLst>
                                        <p:tav tm="0">
                                          <p:val>
                                            <p:strVal val="0-#ppt_w/2"/>
                                          </p:val>
                                        </p:tav>
                                        <p:tav tm="100000">
                                          <p:val>
                                            <p:strVal val="#ppt_x"/>
                                          </p:val>
                                        </p:tav>
                                      </p:tavLst>
                                    </p:anim>
                                    <p:anim calcmode="lin" valueType="num">
                                      <p:cBhvr additive="base">
                                        <p:cTn id="8" dur="2250" fill="hold"/>
                                        <p:tgtEl>
                                          <p:spTgt spid="993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55D2694-F3E4-4653-84F5-54CE327087E9}" type="slidenum">
              <a:rPr kumimoji="0" lang="zh-CN" altLang="en-US" sz="3300" smtClean="0"/>
              <a:pPr eaLnBrk="1" hangingPunct="1"/>
              <a:t>9</a:t>
            </a:fld>
            <a:endParaRPr kumimoji="0" lang="en-US" altLang="zh-CN" sz="3300" smtClean="0"/>
          </a:p>
        </p:txBody>
      </p:sp>
      <p:sp>
        <p:nvSpPr>
          <p:cNvPr id="41988" name="Text Box 4"/>
          <p:cNvSpPr txBox="1">
            <a:spLocks noChangeArrowheads="1"/>
          </p:cNvSpPr>
          <p:nvPr/>
        </p:nvSpPr>
        <p:spPr bwMode="auto">
          <a:xfrm>
            <a:off x="2901950" y="288925"/>
            <a:ext cx="8928100" cy="86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700" b="1">
                <a:latin typeface="宋体" pitchFamily="2" charset="-122"/>
              </a:rPr>
              <a:t>5.2 表面粗糙度轮廓的评定</a:t>
            </a:r>
            <a:r>
              <a:rPr lang="zh-CN" altLang="en-US" sz="4700"/>
              <a:t> </a:t>
            </a:r>
          </a:p>
        </p:txBody>
      </p:sp>
      <p:sp>
        <p:nvSpPr>
          <p:cNvPr id="41989" name="Text Box 5"/>
          <p:cNvSpPr txBox="1">
            <a:spLocks noChangeArrowheads="1"/>
          </p:cNvSpPr>
          <p:nvPr/>
        </p:nvSpPr>
        <p:spPr bwMode="auto">
          <a:xfrm>
            <a:off x="865188" y="2519363"/>
            <a:ext cx="82073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b="1"/>
              <a:t>5.2.1  基本术语及定义</a:t>
            </a:r>
            <a:r>
              <a:rPr lang="zh-CN" altLang="en-US" sz="4000"/>
              <a:t> </a:t>
            </a:r>
          </a:p>
        </p:txBody>
      </p:sp>
      <p:sp>
        <p:nvSpPr>
          <p:cNvPr id="41990" name="Text Box 6"/>
          <p:cNvSpPr txBox="1">
            <a:spLocks noChangeArrowheads="1"/>
          </p:cNvSpPr>
          <p:nvPr/>
        </p:nvSpPr>
        <p:spPr bwMode="auto">
          <a:xfrm>
            <a:off x="1547813" y="3165475"/>
            <a:ext cx="83978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4000"/>
              <a:t>1. </a:t>
            </a:r>
            <a:r>
              <a:rPr lang="zh-CN" altLang="en-US" sz="4000" b="1">
                <a:latin typeface="宋体" pitchFamily="2" charset="-122"/>
              </a:rPr>
              <a:t>取样长度 </a:t>
            </a:r>
            <a:r>
              <a:rPr lang="en-US" altLang="zh-CN" sz="4000" b="1" i="1"/>
              <a:t>lr</a:t>
            </a:r>
            <a:r>
              <a:rPr lang="en-US" altLang="zh-CN" sz="4000" i="1"/>
              <a:t> </a:t>
            </a:r>
            <a:r>
              <a:rPr lang="en-US" altLang="zh-CN" sz="4000"/>
              <a:t>—</a:t>
            </a:r>
            <a:endParaRPr lang="zh-CN" altLang="en-US" sz="4000"/>
          </a:p>
        </p:txBody>
      </p:sp>
      <p:sp>
        <p:nvSpPr>
          <p:cNvPr id="41992" name="Text Box 8"/>
          <p:cNvSpPr txBox="1">
            <a:spLocks noChangeArrowheads="1"/>
          </p:cNvSpPr>
          <p:nvPr/>
        </p:nvSpPr>
        <p:spPr bwMode="auto">
          <a:xfrm>
            <a:off x="505583" y="3810000"/>
            <a:ext cx="13966825"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dirty="0">
                <a:solidFill>
                  <a:srgbClr val="FF3300"/>
                </a:solidFill>
                <a:latin typeface="宋体" pitchFamily="2" charset="-122"/>
              </a:rPr>
              <a:t>    测取样长度</a:t>
            </a:r>
            <a:r>
              <a:rPr lang="zh-CN" altLang="en-US" sz="4000" b="1" dirty="0">
                <a:latin typeface="宋体" pitchFamily="2" charset="-122"/>
              </a:rPr>
              <a:t>是指测量或评定表面粗糙度轮廓时规定的一段</a:t>
            </a:r>
            <a:r>
              <a:rPr lang="zh-CN" altLang="en-US" sz="4000" b="1" dirty="0">
                <a:solidFill>
                  <a:srgbClr val="FF3300"/>
                </a:solidFill>
                <a:latin typeface="宋体" pitchFamily="2" charset="-122"/>
              </a:rPr>
              <a:t>基准线长度。</a:t>
            </a:r>
            <a:r>
              <a:rPr lang="en-US" altLang="zh-CN" sz="4000" b="1" i="1" dirty="0">
                <a:solidFill>
                  <a:srgbClr val="FF3300"/>
                </a:solidFill>
              </a:rPr>
              <a:t> </a:t>
            </a:r>
            <a:r>
              <a:rPr lang="en-US" altLang="zh-CN" sz="4000" b="1" i="1" dirty="0" err="1">
                <a:solidFill>
                  <a:srgbClr val="FF3300"/>
                </a:solidFill>
              </a:rPr>
              <a:t>lr</a:t>
            </a:r>
            <a:r>
              <a:rPr lang="zh-CN" altLang="en-US" sz="4000" b="1" dirty="0">
                <a:latin typeface="宋体" pitchFamily="2" charset="-122"/>
              </a:rPr>
              <a:t>至少包含</a:t>
            </a:r>
            <a:r>
              <a:rPr lang="en-US" altLang="zh-CN" sz="4000" b="1" dirty="0">
                <a:latin typeface="宋体" pitchFamily="2" charset="-122"/>
              </a:rPr>
              <a:t>5</a:t>
            </a:r>
            <a:r>
              <a:rPr lang="zh-CN" altLang="en-US" sz="4000" b="1" dirty="0">
                <a:latin typeface="宋体" pitchFamily="2" charset="-122"/>
              </a:rPr>
              <a:t>个以上轮廓峰和谷，其方向与轮廓走向一致，见图</a:t>
            </a:r>
            <a:r>
              <a:rPr lang="en-US" altLang="zh-CN" sz="4000" b="1" dirty="0">
                <a:latin typeface="宋体" pitchFamily="2" charset="-122"/>
              </a:rPr>
              <a:t>5.4</a:t>
            </a:r>
            <a:r>
              <a:rPr lang="zh-CN" altLang="en-US" sz="4000" b="1" dirty="0">
                <a:latin typeface="宋体" pitchFamily="2" charset="-122"/>
              </a:rPr>
              <a:t>所示。</a:t>
            </a:r>
            <a:endParaRPr lang="zh-CN" altLang="en-US" sz="4000" b="1" i="1" dirty="0">
              <a:latin typeface="宋体" pitchFamily="2" charset="-122"/>
            </a:endParaRPr>
          </a:p>
        </p:txBody>
      </p:sp>
      <p:sp>
        <p:nvSpPr>
          <p:cNvPr id="42009" name="Text Box 25"/>
          <p:cNvSpPr txBox="1">
            <a:spLocks noChangeArrowheads="1"/>
          </p:cNvSpPr>
          <p:nvPr/>
        </p:nvSpPr>
        <p:spPr bwMode="auto">
          <a:xfrm>
            <a:off x="1547813" y="6038850"/>
            <a:ext cx="5278437"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t>为什么要规定</a:t>
            </a:r>
          </a:p>
          <a:p>
            <a:pPr eaLnBrk="1" hangingPunct="1">
              <a:lnSpc>
                <a:spcPct val="120000"/>
              </a:lnSpc>
            </a:pPr>
            <a:r>
              <a:rPr lang="zh-CN" altLang="en-US" sz="4000" b="1">
                <a:solidFill>
                  <a:srgbClr val="FF3300"/>
                </a:solidFill>
                <a:latin typeface="宋体" pitchFamily="2" charset="-122"/>
              </a:rPr>
              <a:t>测取样长度</a:t>
            </a:r>
            <a:r>
              <a:rPr lang="en-US" altLang="zh-CN" sz="4000" b="1" i="1">
                <a:solidFill>
                  <a:srgbClr val="FF3300"/>
                </a:solidFill>
              </a:rPr>
              <a:t>lr</a:t>
            </a:r>
            <a:r>
              <a:rPr lang="en-US" altLang="zh-CN" sz="4000" b="1" i="1"/>
              <a:t> </a:t>
            </a:r>
            <a:r>
              <a:rPr lang="en-US" altLang="zh-CN" sz="4000" b="1" baseline="-30000"/>
              <a:t>？</a:t>
            </a:r>
            <a:endParaRPr lang="zh-CN" altLang="en-US" sz="4000" b="1" baseline="-30000"/>
          </a:p>
        </p:txBody>
      </p:sp>
      <p:sp>
        <p:nvSpPr>
          <p:cNvPr id="42010" name="Text Box 26"/>
          <p:cNvSpPr txBox="1">
            <a:spLocks noChangeArrowheads="1"/>
          </p:cNvSpPr>
          <p:nvPr/>
        </p:nvSpPr>
        <p:spPr bwMode="auto">
          <a:xfrm>
            <a:off x="776288" y="7508875"/>
            <a:ext cx="624681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4000" b="1">
                <a:latin typeface="宋体" pitchFamily="2" charset="-122"/>
              </a:rPr>
              <a:t>① </a:t>
            </a:r>
            <a:r>
              <a:rPr lang="zh-CN" altLang="en-US" sz="4000" b="1"/>
              <a:t>为了</a:t>
            </a:r>
            <a:r>
              <a:rPr lang="zh-CN" altLang="en-US" sz="4000" b="1">
                <a:solidFill>
                  <a:srgbClr val="FF3300"/>
                </a:solidFill>
              </a:rPr>
              <a:t>限制或减弱</a:t>
            </a:r>
            <a:r>
              <a:rPr lang="zh-CN" altLang="en-US" sz="4000" b="1"/>
              <a:t>表面</a:t>
            </a:r>
          </a:p>
          <a:p>
            <a:pPr eaLnBrk="1" hangingPunct="1">
              <a:lnSpc>
                <a:spcPct val="120000"/>
              </a:lnSpc>
            </a:pPr>
            <a:r>
              <a:rPr lang="zh-CN" altLang="en-US" sz="4000" b="1"/>
              <a:t>       波纹度轮廓的影响。</a:t>
            </a:r>
          </a:p>
        </p:txBody>
      </p:sp>
      <p:sp>
        <p:nvSpPr>
          <p:cNvPr id="42012" name="Rectangle 28"/>
          <p:cNvSpPr>
            <a:spLocks noChangeArrowheads="1"/>
          </p:cNvSpPr>
          <p:nvPr/>
        </p:nvSpPr>
        <p:spPr bwMode="auto">
          <a:xfrm>
            <a:off x="856963" y="8951913"/>
            <a:ext cx="12882562"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4000" b="1" dirty="0">
                <a:latin typeface="宋体" pitchFamily="2" charset="-122"/>
              </a:rPr>
              <a:t>② </a:t>
            </a:r>
            <a:r>
              <a:rPr lang="zh-CN" altLang="en-US" sz="4000" b="1" dirty="0">
                <a:solidFill>
                  <a:srgbClr val="FF3300"/>
                </a:solidFill>
              </a:rPr>
              <a:t>排除</a:t>
            </a:r>
            <a:r>
              <a:rPr lang="zh-CN" altLang="en-US" sz="4000" b="1" dirty="0"/>
              <a:t>形状误差等对表面粗糙度轮廓测量的影响。</a:t>
            </a:r>
          </a:p>
        </p:txBody>
      </p:sp>
      <p:sp>
        <p:nvSpPr>
          <p:cNvPr id="42013" name="Text Box 29"/>
          <p:cNvSpPr txBox="1">
            <a:spLocks noChangeArrowheads="1"/>
          </p:cNvSpPr>
          <p:nvPr/>
        </p:nvSpPr>
        <p:spPr bwMode="auto">
          <a:xfrm>
            <a:off x="522288" y="1039813"/>
            <a:ext cx="133223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lvl1pPr defTabSz="1524000" eaLnBrk="0" hangingPunct="0">
              <a:defRPr kumimoji="1" sz="2400">
                <a:solidFill>
                  <a:schemeClr val="tx1"/>
                </a:solidFill>
                <a:latin typeface="Times New Roman" pitchFamily="18" charset="0"/>
                <a:ea typeface="宋体" pitchFamily="2" charset="-122"/>
              </a:defRPr>
            </a:lvl1pPr>
            <a:lvl2pPr marL="742950" indent="-285750" defTabSz="1524000" eaLnBrk="0" hangingPunct="0">
              <a:defRPr kumimoji="1" sz="2400">
                <a:solidFill>
                  <a:schemeClr val="tx1"/>
                </a:solidFill>
                <a:latin typeface="Times New Roman" pitchFamily="18" charset="0"/>
                <a:ea typeface="宋体" pitchFamily="2" charset="-122"/>
              </a:defRPr>
            </a:lvl2pPr>
            <a:lvl3pPr marL="1143000" indent="-228600" defTabSz="1524000" eaLnBrk="0" hangingPunct="0">
              <a:defRPr kumimoji="1" sz="2400">
                <a:solidFill>
                  <a:schemeClr val="tx1"/>
                </a:solidFill>
                <a:latin typeface="Times New Roman" pitchFamily="18" charset="0"/>
                <a:ea typeface="宋体" pitchFamily="2" charset="-122"/>
              </a:defRPr>
            </a:lvl3pPr>
            <a:lvl4pPr marL="1600200" indent="-228600" defTabSz="1524000" eaLnBrk="0" hangingPunct="0">
              <a:defRPr kumimoji="1" sz="2400">
                <a:solidFill>
                  <a:schemeClr val="tx1"/>
                </a:solidFill>
                <a:latin typeface="Times New Roman" pitchFamily="18" charset="0"/>
                <a:ea typeface="宋体" pitchFamily="2" charset="-122"/>
              </a:defRPr>
            </a:lvl4pPr>
            <a:lvl5pPr marL="2057400" indent="-228600" defTabSz="1524000" eaLnBrk="0" hangingPunct="0">
              <a:defRPr kumimoji="1" sz="2400">
                <a:solidFill>
                  <a:schemeClr val="tx1"/>
                </a:solidFill>
                <a:latin typeface="Times New Roman" pitchFamily="18" charset="0"/>
                <a:ea typeface="宋体" pitchFamily="2" charset="-122"/>
              </a:defRPr>
            </a:lvl5pPr>
            <a:lvl6pPr marL="25146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defTabSz="15240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sz="4000" b="1"/>
              <a:t>         加工后零件表面的表面粗糙度轮廓是否满足要求，需进行评定。</a:t>
            </a:r>
          </a:p>
        </p:txBody>
      </p:sp>
      <p:grpSp>
        <p:nvGrpSpPr>
          <p:cNvPr id="42016" name="Group 32"/>
          <p:cNvGrpSpPr>
            <a:grpSpLocks/>
          </p:cNvGrpSpPr>
          <p:nvPr/>
        </p:nvGrpSpPr>
        <p:grpSpPr bwMode="auto">
          <a:xfrm>
            <a:off x="7258050" y="5697538"/>
            <a:ext cx="7410450" cy="3141662"/>
            <a:chOff x="4572" y="3855"/>
            <a:chExt cx="4668" cy="1979"/>
          </a:xfrm>
        </p:grpSpPr>
        <p:pic>
          <p:nvPicPr>
            <p:cNvPr id="10253" name="Picture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 y="3855"/>
              <a:ext cx="4668" cy="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54" name="Text Box 31"/>
            <p:cNvSpPr txBox="1">
              <a:spLocks noChangeArrowheads="1"/>
            </p:cNvSpPr>
            <p:nvPr/>
          </p:nvSpPr>
          <p:spPr bwMode="auto">
            <a:xfrm>
              <a:off x="5990" y="5546"/>
              <a:ext cx="233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 </a:t>
              </a:r>
              <a:r>
                <a:rPr lang="en-US" altLang="zh-CN" b="1"/>
                <a:t>5.4  </a:t>
              </a:r>
              <a:r>
                <a:rPr lang="zh-CN" altLang="en-US" b="1"/>
                <a:t>取 样 长 度 </a:t>
              </a:r>
              <a:r>
                <a:rPr lang="en-US" altLang="zh-CN" b="1" i="1"/>
                <a:t>lr</a:t>
              </a:r>
            </a:p>
          </p:txBody>
        </p:sp>
      </p:grpSp>
      <p:sp>
        <p:nvSpPr>
          <p:cNvPr id="42017" name="Rectangle 33"/>
          <p:cNvSpPr>
            <a:spLocks noChangeArrowheads="1"/>
          </p:cNvSpPr>
          <p:nvPr/>
        </p:nvSpPr>
        <p:spPr bwMode="auto">
          <a:xfrm>
            <a:off x="1657063" y="9678988"/>
            <a:ext cx="11768137"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2394" tIns="76197" rIns="152394" bIns="76197">
            <a:spAutoFit/>
          </a:bodyPr>
          <a:lstStyle/>
          <a:p>
            <a:pPr defTabSz="1524000"/>
            <a:r>
              <a:rPr lang="zh-CN" altLang="en-US" sz="4000" b="1"/>
              <a:t>一般表面越粗糙，取样长度 </a:t>
            </a:r>
            <a:r>
              <a:rPr lang="en-US" altLang="zh-CN" sz="4000" b="1" i="1">
                <a:solidFill>
                  <a:srgbClr val="CC3300"/>
                </a:solidFill>
              </a:rPr>
              <a:t>lr </a:t>
            </a:r>
            <a:r>
              <a:rPr lang="zh-CN" altLang="en-US" sz="4000" b="1"/>
              <a:t>就越大。</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988">
                                            <p:txEl>
                                              <p:pRg st="0" end="0"/>
                                            </p:txEl>
                                          </p:spTgt>
                                        </p:tgtEl>
                                        <p:attrNameLst>
                                          <p:attrName>style.visibility</p:attrName>
                                        </p:attrNameLst>
                                      </p:cBhvr>
                                      <p:to>
                                        <p:strVal val="visible"/>
                                      </p:to>
                                    </p:set>
                                    <p:animEffect transition="in" filter="wipe(left)">
                                      <p:cBhvr>
                                        <p:cTn id="7" dur="300"/>
                                        <p:tgtEl>
                                          <p:spTgt spid="419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2013">
                                            <p:txEl>
                                              <p:pRg st="0" end="0"/>
                                            </p:txEl>
                                          </p:spTgt>
                                        </p:tgtEl>
                                        <p:attrNameLst>
                                          <p:attrName>style.visibility</p:attrName>
                                        </p:attrNameLst>
                                      </p:cBhvr>
                                      <p:to>
                                        <p:strVal val="visible"/>
                                      </p:to>
                                    </p:set>
                                    <p:animEffect transition="in" filter="wipe(left)">
                                      <p:cBhvr>
                                        <p:cTn id="12" dur="300"/>
                                        <p:tgtEl>
                                          <p:spTgt spid="4201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41989">
                                            <p:txEl>
                                              <p:pRg st="0" end="0"/>
                                            </p:txEl>
                                          </p:spTgt>
                                        </p:tgtEl>
                                        <p:attrNameLst>
                                          <p:attrName>style.visibility</p:attrName>
                                        </p:attrNameLst>
                                      </p:cBhvr>
                                      <p:to>
                                        <p:strVal val="visible"/>
                                      </p:to>
                                    </p:set>
                                    <p:animEffect transition="in" filter="wipe(left)">
                                      <p:cBhvr>
                                        <p:cTn id="17" dur="300"/>
                                        <p:tgtEl>
                                          <p:spTgt spid="41989">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41990">
                                            <p:txEl>
                                              <p:pRg st="0" end="0"/>
                                            </p:txEl>
                                          </p:spTgt>
                                        </p:tgtEl>
                                        <p:attrNameLst>
                                          <p:attrName>style.visibility</p:attrName>
                                        </p:attrNameLst>
                                      </p:cBhvr>
                                      <p:to>
                                        <p:strVal val="visible"/>
                                      </p:to>
                                    </p:set>
                                    <p:animEffect transition="in" filter="wipe(left)">
                                      <p:cBhvr>
                                        <p:cTn id="22" dur="300"/>
                                        <p:tgtEl>
                                          <p:spTgt spid="4199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41992"/>
                                        </p:tgtEl>
                                        <p:attrNameLst>
                                          <p:attrName>style.visibility</p:attrName>
                                        </p:attrNameLst>
                                      </p:cBhvr>
                                      <p:to>
                                        <p:strVal val="visible"/>
                                      </p:to>
                                    </p:set>
                                    <p:animEffect transition="in" filter="wipe(left)">
                                      <p:cBhvr>
                                        <p:cTn id="27" dur="300"/>
                                        <p:tgtEl>
                                          <p:spTgt spid="419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nodeType="clickEffect">
                                  <p:stCondLst>
                                    <p:cond delay="0"/>
                                  </p:stCondLst>
                                  <p:childTnLst>
                                    <p:set>
                                      <p:cBhvr>
                                        <p:cTn id="31" dur="1" fill="hold">
                                          <p:stCondLst>
                                            <p:cond delay="0"/>
                                          </p:stCondLst>
                                        </p:cTn>
                                        <p:tgtEl>
                                          <p:spTgt spid="42016"/>
                                        </p:tgtEl>
                                        <p:attrNameLst>
                                          <p:attrName>style.visibility</p:attrName>
                                        </p:attrNameLst>
                                      </p:cBhvr>
                                      <p:to>
                                        <p:strVal val="visible"/>
                                      </p:to>
                                    </p:set>
                                    <p:anim calcmode="lin" valueType="num">
                                      <p:cBhvr additive="base">
                                        <p:cTn id="32" dur="2000" fill="hold"/>
                                        <p:tgtEl>
                                          <p:spTgt spid="42016"/>
                                        </p:tgtEl>
                                        <p:attrNameLst>
                                          <p:attrName>ppt_x</p:attrName>
                                        </p:attrNameLst>
                                      </p:cBhvr>
                                      <p:tavLst>
                                        <p:tav tm="0">
                                          <p:val>
                                            <p:strVal val="1+#ppt_w/2"/>
                                          </p:val>
                                        </p:tav>
                                        <p:tav tm="100000">
                                          <p:val>
                                            <p:strVal val="#ppt_x"/>
                                          </p:val>
                                        </p:tav>
                                      </p:tavLst>
                                    </p:anim>
                                    <p:anim calcmode="lin" valueType="num">
                                      <p:cBhvr additive="base">
                                        <p:cTn id="33" dur="2000" fill="hold"/>
                                        <p:tgtEl>
                                          <p:spTgt spid="42016"/>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42009"/>
                                        </p:tgtEl>
                                        <p:attrNameLst>
                                          <p:attrName>style.visibility</p:attrName>
                                        </p:attrNameLst>
                                      </p:cBhvr>
                                      <p:to>
                                        <p:strVal val="visible"/>
                                      </p:to>
                                    </p:set>
                                    <p:animEffect transition="in" filter="wipe(left)">
                                      <p:cBhvr>
                                        <p:cTn id="38" dur="300"/>
                                        <p:tgtEl>
                                          <p:spTgt spid="4200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42010"/>
                                        </p:tgtEl>
                                        <p:attrNameLst>
                                          <p:attrName>style.visibility</p:attrName>
                                        </p:attrNameLst>
                                      </p:cBhvr>
                                      <p:to>
                                        <p:strVal val="visible"/>
                                      </p:to>
                                    </p:set>
                                    <p:animEffect transition="in" filter="wipe(left)">
                                      <p:cBhvr>
                                        <p:cTn id="43" dur="300"/>
                                        <p:tgtEl>
                                          <p:spTgt spid="4201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42012"/>
                                        </p:tgtEl>
                                        <p:attrNameLst>
                                          <p:attrName>style.visibility</p:attrName>
                                        </p:attrNameLst>
                                      </p:cBhvr>
                                      <p:to>
                                        <p:strVal val="visible"/>
                                      </p:to>
                                    </p:set>
                                    <p:animEffect transition="in" filter="wipe(left)">
                                      <p:cBhvr>
                                        <p:cTn id="48" dur="300"/>
                                        <p:tgtEl>
                                          <p:spTgt spid="4201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42017"/>
                                        </p:tgtEl>
                                        <p:attrNameLst>
                                          <p:attrName>style.visibility</p:attrName>
                                        </p:attrNameLst>
                                      </p:cBhvr>
                                      <p:to>
                                        <p:strVal val="visible"/>
                                      </p:to>
                                    </p:set>
                                    <p:animEffect transition="in" filter="wipe(left)">
                                      <p:cBhvr>
                                        <p:cTn id="53" dur="300"/>
                                        <p:tgtEl>
                                          <p:spTgt spid="42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build="p" autoUpdateAnimBg="0"/>
      <p:bldP spid="41989" grpId="0" build="p" autoUpdateAnimBg="0"/>
      <p:bldP spid="41990" grpId="0" build="p" autoUpdateAnimBg="0"/>
      <p:bldP spid="41992" grpId="0" autoUpdateAnimBg="0"/>
      <p:bldP spid="42009" grpId="0" autoUpdateAnimBg="0"/>
      <p:bldP spid="42010" grpId="0" autoUpdateAnimBg="0"/>
      <p:bldP spid="42012" grpId="0" autoUpdateAnimBg="0"/>
      <p:bldP spid="42013" grpId="0" build="p" autoUpdateAnimBg="0"/>
      <p:bldP spid="42017" grpId="0"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6051</TotalTime>
  <Words>6467</Words>
  <Application>Microsoft Office PowerPoint</Application>
  <PresentationFormat>自定义</PresentationFormat>
  <Paragraphs>695</Paragraphs>
  <Slides>83</Slides>
  <Notes>0</Notes>
  <HiddenSlides>1</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83</vt:i4>
      </vt:variant>
    </vt:vector>
  </HeadingPairs>
  <TitlesOfParts>
    <vt:vector size="87" baseType="lpstr">
      <vt:lpstr>默认设计模板</vt:lpstr>
      <vt:lpstr>Equation</vt:lpstr>
      <vt:lpstr>公式</vt:lpstr>
      <vt:lpstr>位图图像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318</cp:revision>
  <dcterms:created xsi:type="dcterms:W3CDTF">1601-01-01T00:00:00Z</dcterms:created>
  <dcterms:modified xsi:type="dcterms:W3CDTF">2018-11-16T01:39:13Z</dcterms:modified>
</cp:coreProperties>
</file>