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9"/>
  </p:notesMasterIdLst>
  <p:sldIdLst>
    <p:sldId id="257" r:id="rId2"/>
    <p:sldId id="301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6" r:id="rId20"/>
    <p:sldId id="274" r:id="rId21"/>
    <p:sldId id="275" r:id="rId22"/>
    <p:sldId id="277" r:id="rId23"/>
    <p:sldId id="278" r:id="rId24"/>
    <p:sldId id="283" r:id="rId25"/>
    <p:sldId id="279" r:id="rId26"/>
    <p:sldId id="280" r:id="rId27"/>
    <p:sldId id="281" r:id="rId28"/>
    <p:sldId id="282" r:id="rId29"/>
    <p:sldId id="284" r:id="rId30"/>
    <p:sldId id="302" r:id="rId31"/>
    <p:sldId id="285" r:id="rId32"/>
    <p:sldId id="286" r:id="rId33"/>
    <p:sldId id="298" r:id="rId34"/>
    <p:sldId id="299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300" r:id="rId47"/>
    <p:sldId id="303" r:id="rId4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CCFFFF"/>
    <a:srgbClr val="CCECFF"/>
    <a:srgbClr val="00CC66"/>
    <a:srgbClr val="FFFFCC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29" autoAdjust="0"/>
  </p:normalViewPr>
  <p:slideViewPr>
    <p:cSldViewPr>
      <p:cViewPr varScale="1">
        <p:scale>
          <a:sx n="107" d="100"/>
          <a:sy n="107" d="100"/>
        </p:scale>
        <p:origin x="-174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Relationship Id="rId5" Type="http://schemas.openxmlformats.org/officeDocument/2006/relationships/image" Target="../media/image45.wmf"/><Relationship Id="rId4" Type="http://schemas.openxmlformats.org/officeDocument/2006/relationships/image" Target="../media/image44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Relationship Id="rId6" Type="http://schemas.openxmlformats.org/officeDocument/2006/relationships/image" Target="../media/image51.wmf"/><Relationship Id="rId5" Type="http://schemas.openxmlformats.org/officeDocument/2006/relationships/image" Target="../media/image50.wmf"/><Relationship Id="rId4" Type="http://schemas.openxmlformats.org/officeDocument/2006/relationships/image" Target="../media/image49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5.wmf"/><Relationship Id="rId2" Type="http://schemas.openxmlformats.org/officeDocument/2006/relationships/image" Target="../media/image54.wmf"/><Relationship Id="rId1" Type="http://schemas.openxmlformats.org/officeDocument/2006/relationships/image" Target="../media/image53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59.wmf"/><Relationship Id="rId2" Type="http://schemas.openxmlformats.org/officeDocument/2006/relationships/image" Target="../media/image58.wmf"/><Relationship Id="rId1" Type="http://schemas.openxmlformats.org/officeDocument/2006/relationships/image" Target="../media/image57.wmf"/><Relationship Id="rId5" Type="http://schemas.openxmlformats.org/officeDocument/2006/relationships/image" Target="../media/image61.wmf"/><Relationship Id="rId4" Type="http://schemas.openxmlformats.org/officeDocument/2006/relationships/image" Target="../media/image60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64.wmf"/><Relationship Id="rId2" Type="http://schemas.openxmlformats.org/officeDocument/2006/relationships/image" Target="../media/image63.wmf"/><Relationship Id="rId1" Type="http://schemas.openxmlformats.org/officeDocument/2006/relationships/image" Target="../media/image62.wmf"/><Relationship Id="rId5" Type="http://schemas.openxmlformats.org/officeDocument/2006/relationships/image" Target="../media/image66.wmf"/><Relationship Id="rId4" Type="http://schemas.openxmlformats.org/officeDocument/2006/relationships/image" Target="../media/image65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69.wmf"/><Relationship Id="rId2" Type="http://schemas.openxmlformats.org/officeDocument/2006/relationships/image" Target="../media/image68.wmf"/><Relationship Id="rId1" Type="http://schemas.openxmlformats.org/officeDocument/2006/relationships/image" Target="../media/image67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72.wmf"/><Relationship Id="rId2" Type="http://schemas.openxmlformats.org/officeDocument/2006/relationships/image" Target="../media/image71.wmf"/><Relationship Id="rId1" Type="http://schemas.openxmlformats.org/officeDocument/2006/relationships/image" Target="../media/image70.w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74.wmf"/><Relationship Id="rId1" Type="http://schemas.openxmlformats.org/officeDocument/2006/relationships/image" Target="../media/image73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80.wmf"/><Relationship Id="rId2" Type="http://schemas.openxmlformats.org/officeDocument/2006/relationships/image" Target="../media/image79.wmf"/><Relationship Id="rId1" Type="http://schemas.openxmlformats.org/officeDocument/2006/relationships/image" Target="../media/image78.wmf"/><Relationship Id="rId6" Type="http://schemas.openxmlformats.org/officeDocument/2006/relationships/image" Target="../media/image83.wmf"/><Relationship Id="rId5" Type="http://schemas.openxmlformats.org/officeDocument/2006/relationships/image" Target="../media/image82.wmf"/><Relationship Id="rId4" Type="http://schemas.openxmlformats.org/officeDocument/2006/relationships/image" Target="../media/image8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88.wmf"/><Relationship Id="rId2" Type="http://schemas.openxmlformats.org/officeDocument/2006/relationships/image" Target="../media/image87.wmf"/><Relationship Id="rId1" Type="http://schemas.openxmlformats.org/officeDocument/2006/relationships/image" Target="../media/image86.wmf"/><Relationship Id="rId5" Type="http://schemas.openxmlformats.org/officeDocument/2006/relationships/image" Target="../media/image90.wmf"/><Relationship Id="rId4" Type="http://schemas.openxmlformats.org/officeDocument/2006/relationships/image" Target="../media/image89.w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3.wmf"/><Relationship Id="rId2" Type="http://schemas.openxmlformats.org/officeDocument/2006/relationships/image" Target="../media/image92.wmf"/><Relationship Id="rId1" Type="http://schemas.openxmlformats.org/officeDocument/2006/relationships/image" Target="../media/image91.wmf"/></Relationships>
</file>

<file path=ppt/drawings/_rels/vmlDrawing2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6.wmf"/><Relationship Id="rId1" Type="http://schemas.openxmlformats.org/officeDocument/2006/relationships/image" Target="../media/image95.w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99.wmf"/><Relationship Id="rId2" Type="http://schemas.openxmlformats.org/officeDocument/2006/relationships/image" Target="../media/image98.wmf"/><Relationship Id="rId1" Type="http://schemas.openxmlformats.org/officeDocument/2006/relationships/image" Target="../media/image97.wmf"/></Relationships>
</file>

<file path=ppt/drawings/_rels/vmlDrawing2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wmf"/><Relationship Id="rId2" Type="http://schemas.openxmlformats.org/officeDocument/2006/relationships/image" Target="../media/image101.wmf"/><Relationship Id="rId1" Type="http://schemas.openxmlformats.org/officeDocument/2006/relationships/image" Target="../media/image100.wmf"/></Relationships>
</file>

<file path=ppt/drawings/_rels/vmlDrawing2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wmf"/><Relationship Id="rId2" Type="http://schemas.openxmlformats.org/officeDocument/2006/relationships/image" Target="../media/image104.wmf"/><Relationship Id="rId1" Type="http://schemas.openxmlformats.org/officeDocument/2006/relationships/image" Target="../media/image103.wmf"/><Relationship Id="rId4" Type="http://schemas.openxmlformats.org/officeDocument/2006/relationships/image" Target="../media/image106.wmf"/></Relationships>
</file>

<file path=ppt/drawings/_rels/vmlDrawing2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wmf"/><Relationship Id="rId7" Type="http://schemas.openxmlformats.org/officeDocument/2006/relationships/image" Target="../media/image113.wmf"/><Relationship Id="rId2" Type="http://schemas.openxmlformats.org/officeDocument/2006/relationships/image" Target="../media/image108.wmf"/><Relationship Id="rId1" Type="http://schemas.openxmlformats.org/officeDocument/2006/relationships/image" Target="../media/image107.wmf"/><Relationship Id="rId6" Type="http://schemas.openxmlformats.org/officeDocument/2006/relationships/image" Target="../media/image112.wmf"/><Relationship Id="rId5" Type="http://schemas.openxmlformats.org/officeDocument/2006/relationships/image" Target="../media/image111.wmf"/><Relationship Id="rId4" Type="http://schemas.openxmlformats.org/officeDocument/2006/relationships/image" Target="../media/image110.wmf"/></Relationships>
</file>

<file path=ppt/drawings/_rels/vmlDrawing2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wmf"/><Relationship Id="rId7" Type="http://schemas.openxmlformats.org/officeDocument/2006/relationships/image" Target="../media/image120.wmf"/><Relationship Id="rId2" Type="http://schemas.openxmlformats.org/officeDocument/2006/relationships/image" Target="../media/image115.wmf"/><Relationship Id="rId1" Type="http://schemas.openxmlformats.org/officeDocument/2006/relationships/image" Target="../media/image114.wmf"/><Relationship Id="rId6" Type="http://schemas.openxmlformats.org/officeDocument/2006/relationships/image" Target="../media/image119.wmf"/><Relationship Id="rId5" Type="http://schemas.openxmlformats.org/officeDocument/2006/relationships/image" Target="../media/image118.wmf"/><Relationship Id="rId4" Type="http://schemas.openxmlformats.org/officeDocument/2006/relationships/image" Target="../media/image117.wmf"/></Relationships>
</file>

<file path=ppt/drawings/_rels/vmlDrawing2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wmf"/><Relationship Id="rId1" Type="http://schemas.openxmlformats.org/officeDocument/2006/relationships/image" Target="../media/image121.wmf"/></Relationships>
</file>

<file path=ppt/drawings/_rels/vmlDrawing2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wmf"/><Relationship Id="rId2" Type="http://schemas.openxmlformats.org/officeDocument/2006/relationships/image" Target="../media/image125.wmf"/><Relationship Id="rId1" Type="http://schemas.openxmlformats.org/officeDocument/2006/relationships/image" Target="../media/image124.wmf"/><Relationship Id="rId5" Type="http://schemas.openxmlformats.org/officeDocument/2006/relationships/image" Target="../media/image128.wmf"/><Relationship Id="rId4" Type="http://schemas.openxmlformats.org/officeDocument/2006/relationships/image" Target="../media/image127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4" Type="http://schemas.openxmlformats.org/officeDocument/2006/relationships/image" Target="../media/image7.wmf"/></Relationships>
</file>

<file path=ppt/drawings/_rels/vmlDrawing3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wmf"/><Relationship Id="rId7" Type="http://schemas.openxmlformats.org/officeDocument/2006/relationships/image" Target="../media/image135.wmf"/><Relationship Id="rId2" Type="http://schemas.openxmlformats.org/officeDocument/2006/relationships/image" Target="../media/image130.wmf"/><Relationship Id="rId1" Type="http://schemas.openxmlformats.org/officeDocument/2006/relationships/image" Target="../media/image129.wmf"/><Relationship Id="rId6" Type="http://schemas.openxmlformats.org/officeDocument/2006/relationships/image" Target="../media/image134.wmf"/><Relationship Id="rId5" Type="http://schemas.openxmlformats.org/officeDocument/2006/relationships/image" Target="../media/image133.wmf"/><Relationship Id="rId4" Type="http://schemas.openxmlformats.org/officeDocument/2006/relationships/image" Target="../media/image132.wmf"/></Relationships>
</file>

<file path=ppt/drawings/_rels/vmlDrawing3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wmf"/><Relationship Id="rId2" Type="http://schemas.openxmlformats.org/officeDocument/2006/relationships/image" Target="../media/image137.wmf"/><Relationship Id="rId1" Type="http://schemas.openxmlformats.org/officeDocument/2006/relationships/image" Target="../media/image136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4" Type="http://schemas.openxmlformats.org/officeDocument/2006/relationships/image" Target="../media/image11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Relationship Id="rId6" Type="http://schemas.openxmlformats.org/officeDocument/2006/relationships/image" Target="../media/image28.wmf"/><Relationship Id="rId5" Type="http://schemas.openxmlformats.org/officeDocument/2006/relationships/image" Target="../media/image27.wmf"/><Relationship Id="rId4" Type="http://schemas.openxmlformats.org/officeDocument/2006/relationships/image" Target="../media/image26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4" Type="http://schemas.openxmlformats.org/officeDocument/2006/relationships/image" Target="../media/image3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01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90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890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90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AADB8172-A5E0-4937-A7C7-E3F5E644421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26298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48DD2F-46E3-4D7B-81F0-64636FB0293B}" type="slidenum">
              <a:rPr lang="zh-CN" altLang="en-US"/>
              <a:pPr>
                <a:defRPr/>
              </a:pPr>
              <a:t>‹#›</a:t>
            </a:fld>
            <a:endParaRPr lang="en-US" altLang="zh-CN" sz="1400"/>
          </a:p>
        </p:txBody>
      </p:sp>
    </p:spTree>
    <p:extLst>
      <p:ext uri="{BB962C8B-B14F-4D97-AF65-F5344CB8AC3E}">
        <p14:creationId xmlns:p14="http://schemas.microsoft.com/office/powerpoint/2010/main" val="41227862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804A31-E754-486F-9005-B1CC055CDCFA}" type="slidenum">
              <a:rPr lang="zh-CN" altLang="en-US"/>
              <a:pPr>
                <a:defRPr/>
              </a:pPr>
              <a:t>‹#›</a:t>
            </a:fld>
            <a:endParaRPr lang="en-US" altLang="zh-CN" sz="1400"/>
          </a:p>
        </p:txBody>
      </p:sp>
    </p:spTree>
    <p:extLst>
      <p:ext uri="{BB962C8B-B14F-4D97-AF65-F5344CB8AC3E}">
        <p14:creationId xmlns:p14="http://schemas.microsoft.com/office/powerpoint/2010/main" val="12627784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74217F-1004-4682-B30D-46ACA7437DC8}" type="slidenum">
              <a:rPr lang="zh-CN" altLang="en-US"/>
              <a:pPr>
                <a:defRPr/>
              </a:pPr>
              <a:t>‹#›</a:t>
            </a:fld>
            <a:endParaRPr lang="en-US" altLang="zh-CN" sz="1400"/>
          </a:p>
        </p:txBody>
      </p:sp>
    </p:spTree>
    <p:extLst>
      <p:ext uri="{BB962C8B-B14F-4D97-AF65-F5344CB8AC3E}">
        <p14:creationId xmlns:p14="http://schemas.microsoft.com/office/powerpoint/2010/main" val="22537812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26B4CE-BDDB-4E93-8124-8B10D09538F8}" type="slidenum">
              <a:rPr lang="zh-CN" altLang="en-US"/>
              <a:pPr>
                <a:defRPr/>
              </a:pPr>
              <a:t>‹#›</a:t>
            </a:fld>
            <a:endParaRPr lang="en-US" altLang="zh-CN" sz="1400"/>
          </a:p>
        </p:txBody>
      </p:sp>
    </p:spTree>
    <p:extLst>
      <p:ext uri="{BB962C8B-B14F-4D97-AF65-F5344CB8AC3E}">
        <p14:creationId xmlns:p14="http://schemas.microsoft.com/office/powerpoint/2010/main" val="1324368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6EE477-564C-49C5-8D2B-2093E807067F}" type="slidenum">
              <a:rPr lang="zh-CN" altLang="en-US"/>
              <a:pPr>
                <a:defRPr/>
              </a:pPr>
              <a:t>‹#›</a:t>
            </a:fld>
            <a:endParaRPr lang="en-US" altLang="zh-CN" sz="1400"/>
          </a:p>
        </p:txBody>
      </p:sp>
    </p:spTree>
    <p:extLst>
      <p:ext uri="{BB962C8B-B14F-4D97-AF65-F5344CB8AC3E}">
        <p14:creationId xmlns:p14="http://schemas.microsoft.com/office/powerpoint/2010/main" val="42486025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C88814-93B0-44D8-A75B-F4DABEFE9A33}" type="slidenum">
              <a:rPr lang="zh-CN" altLang="en-US"/>
              <a:pPr>
                <a:defRPr/>
              </a:pPr>
              <a:t>‹#›</a:t>
            </a:fld>
            <a:endParaRPr lang="en-US" altLang="zh-CN" sz="1400"/>
          </a:p>
        </p:txBody>
      </p:sp>
    </p:spTree>
    <p:extLst>
      <p:ext uri="{BB962C8B-B14F-4D97-AF65-F5344CB8AC3E}">
        <p14:creationId xmlns:p14="http://schemas.microsoft.com/office/powerpoint/2010/main" val="3814146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1A4A61-21A1-4F48-86EA-8B452741B9C7}" type="slidenum">
              <a:rPr lang="zh-CN" altLang="en-US"/>
              <a:pPr>
                <a:defRPr/>
              </a:pPr>
              <a:t>‹#›</a:t>
            </a:fld>
            <a:endParaRPr lang="en-US" altLang="zh-CN" sz="1400"/>
          </a:p>
        </p:txBody>
      </p:sp>
    </p:spTree>
    <p:extLst>
      <p:ext uri="{BB962C8B-B14F-4D97-AF65-F5344CB8AC3E}">
        <p14:creationId xmlns:p14="http://schemas.microsoft.com/office/powerpoint/2010/main" val="22201105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72DBD8-6EBA-47BE-8E01-911DF47078F6}" type="slidenum">
              <a:rPr lang="zh-CN" altLang="en-US"/>
              <a:pPr>
                <a:defRPr/>
              </a:pPr>
              <a:t>‹#›</a:t>
            </a:fld>
            <a:endParaRPr lang="en-US" altLang="zh-CN" sz="1400"/>
          </a:p>
        </p:txBody>
      </p:sp>
    </p:spTree>
    <p:extLst>
      <p:ext uri="{BB962C8B-B14F-4D97-AF65-F5344CB8AC3E}">
        <p14:creationId xmlns:p14="http://schemas.microsoft.com/office/powerpoint/2010/main" val="37338073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39CE16-99AC-4905-9BC3-EB8383079AD6}" type="slidenum">
              <a:rPr lang="zh-CN" altLang="en-US"/>
              <a:pPr>
                <a:defRPr/>
              </a:pPr>
              <a:t>‹#›</a:t>
            </a:fld>
            <a:endParaRPr lang="en-US" altLang="zh-CN" sz="1400"/>
          </a:p>
        </p:txBody>
      </p:sp>
    </p:spTree>
    <p:extLst>
      <p:ext uri="{BB962C8B-B14F-4D97-AF65-F5344CB8AC3E}">
        <p14:creationId xmlns:p14="http://schemas.microsoft.com/office/powerpoint/2010/main" val="20090937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7D5F5A-7788-4779-A771-746A569040F0}" type="slidenum">
              <a:rPr lang="zh-CN" altLang="en-US"/>
              <a:pPr>
                <a:defRPr/>
              </a:pPr>
              <a:t>‹#›</a:t>
            </a:fld>
            <a:endParaRPr lang="en-US" altLang="zh-CN" sz="1400"/>
          </a:p>
        </p:txBody>
      </p:sp>
    </p:spTree>
    <p:extLst>
      <p:ext uri="{BB962C8B-B14F-4D97-AF65-F5344CB8AC3E}">
        <p14:creationId xmlns:p14="http://schemas.microsoft.com/office/powerpoint/2010/main" val="19938431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0F73A2-E5E2-4E54-92B5-1E46C39E6C41}" type="slidenum">
              <a:rPr lang="zh-CN" altLang="en-US"/>
              <a:pPr>
                <a:defRPr/>
              </a:pPr>
              <a:t>‹#›</a:t>
            </a:fld>
            <a:endParaRPr lang="en-US" altLang="zh-CN" sz="1400"/>
          </a:p>
        </p:txBody>
      </p:sp>
    </p:spTree>
    <p:extLst>
      <p:ext uri="{BB962C8B-B14F-4D97-AF65-F5344CB8AC3E}">
        <p14:creationId xmlns:p14="http://schemas.microsoft.com/office/powerpoint/2010/main" val="20455619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86600" y="762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/>
            </a:lvl1pPr>
          </a:lstStyle>
          <a:p>
            <a:pPr>
              <a:defRPr/>
            </a:pPr>
            <a:fld id="{716AFA7E-2A53-4E67-AFF0-9BB9681FA3FD}" type="slidenum">
              <a:rPr lang="zh-CN" altLang="en-US"/>
              <a:pPr>
                <a:defRPr/>
              </a:pPr>
              <a:t>‹#›</a:t>
            </a:fld>
            <a:endParaRPr lang="en-US" altLang="zh-CN" sz="1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6.xml"/><Relationship Id="rId5" Type="http://schemas.openxmlformats.org/officeDocument/2006/relationships/slide" Target="slide35.xml"/><Relationship Id="rId4" Type="http://schemas.openxmlformats.org/officeDocument/2006/relationships/slide" Target="slide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1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5.bin"/><Relationship Id="rId5" Type="http://schemas.openxmlformats.org/officeDocument/2006/relationships/image" Target="../media/image17.wmf"/><Relationship Id="rId4" Type="http://schemas.openxmlformats.org/officeDocument/2006/relationships/oleObject" Target="../embeddings/oleObject14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3" Type="http://schemas.openxmlformats.org/officeDocument/2006/relationships/oleObject" Target="../embeddings/oleObject16.bin"/><Relationship Id="rId7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20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13" Type="http://schemas.openxmlformats.org/officeDocument/2006/relationships/oleObject" Target="../embeddings/oleObject24.bin"/><Relationship Id="rId3" Type="http://schemas.openxmlformats.org/officeDocument/2006/relationships/oleObject" Target="../embeddings/oleObject19.bin"/><Relationship Id="rId7" Type="http://schemas.openxmlformats.org/officeDocument/2006/relationships/oleObject" Target="../embeddings/oleObject21.bin"/><Relationship Id="rId12" Type="http://schemas.openxmlformats.org/officeDocument/2006/relationships/image" Target="../media/image2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4.wmf"/><Relationship Id="rId11" Type="http://schemas.openxmlformats.org/officeDocument/2006/relationships/oleObject" Target="../embeddings/oleObject23.bin"/><Relationship Id="rId5" Type="http://schemas.openxmlformats.org/officeDocument/2006/relationships/oleObject" Target="../embeddings/oleObject20.bin"/><Relationship Id="rId15" Type="http://schemas.openxmlformats.org/officeDocument/2006/relationships/slide" Target="slide1.xml"/><Relationship Id="rId10" Type="http://schemas.openxmlformats.org/officeDocument/2006/relationships/image" Target="../media/image26.wmf"/><Relationship Id="rId4" Type="http://schemas.openxmlformats.org/officeDocument/2006/relationships/image" Target="../media/image23.wmf"/><Relationship Id="rId9" Type="http://schemas.openxmlformats.org/officeDocument/2006/relationships/oleObject" Target="../embeddings/oleObject22.bin"/><Relationship Id="rId14" Type="http://schemas.openxmlformats.org/officeDocument/2006/relationships/image" Target="../media/image28.w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.bin"/><Relationship Id="rId3" Type="http://schemas.openxmlformats.org/officeDocument/2006/relationships/image" Target="../media/image33.png"/><Relationship Id="rId7" Type="http://schemas.openxmlformats.org/officeDocument/2006/relationships/image" Target="../media/image30.wmf"/><Relationship Id="rId12" Type="http://schemas.openxmlformats.org/officeDocument/2006/relationships/image" Target="../media/image34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6.bin"/><Relationship Id="rId11" Type="http://schemas.openxmlformats.org/officeDocument/2006/relationships/image" Target="../media/image32.wmf"/><Relationship Id="rId5" Type="http://schemas.openxmlformats.org/officeDocument/2006/relationships/image" Target="../media/image29.wmf"/><Relationship Id="rId10" Type="http://schemas.openxmlformats.org/officeDocument/2006/relationships/oleObject" Target="../embeddings/oleObject28.bin"/><Relationship Id="rId4" Type="http://schemas.openxmlformats.org/officeDocument/2006/relationships/oleObject" Target="../embeddings/oleObject25.bin"/><Relationship Id="rId9" Type="http://schemas.openxmlformats.org/officeDocument/2006/relationships/image" Target="../media/image31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wmf"/><Relationship Id="rId3" Type="http://schemas.openxmlformats.org/officeDocument/2006/relationships/oleObject" Target="../embeddings/oleObject29.bin"/><Relationship Id="rId7" Type="http://schemas.openxmlformats.org/officeDocument/2006/relationships/oleObject" Target="../embeddings/oleObject31.bin"/><Relationship Id="rId12" Type="http://schemas.openxmlformats.org/officeDocument/2006/relationships/image" Target="../media/image4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42.wmf"/><Relationship Id="rId11" Type="http://schemas.openxmlformats.org/officeDocument/2006/relationships/oleObject" Target="../embeddings/oleObject33.bin"/><Relationship Id="rId5" Type="http://schemas.openxmlformats.org/officeDocument/2006/relationships/oleObject" Target="../embeddings/oleObject30.bin"/><Relationship Id="rId10" Type="http://schemas.openxmlformats.org/officeDocument/2006/relationships/image" Target="../media/image44.wmf"/><Relationship Id="rId4" Type="http://schemas.openxmlformats.org/officeDocument/2006/relationships/image" Target="../media/image41.wmf"/><Relationship Id="rId9" Type="http://schemas.openxmlformats.org/officeDocument/2006/relationships/oleObject" Target="../embeddings/oleObject32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6.bin"/><Relationship Id="rId13" Type="http://schemas.openxmlformats.org/officeDocument/2006/relationships/image" Target="../media/image50.wmf"/><Relationship Id="rId3" Type="http://schemas.openxmlformats.org/officeDocument/2006/relationships/oleObject" Target="../embeddings/oleObject34.bin"/><Relationship Id="rId7" Type="http://schemas.openxmlformats.org/officeDocument/2006/relationships/image" Target="../media/image52.png"/><Relationship Id="rId12" Type="http://schemas.openxmlformats.org/officeDocument/2006/relationships/oleObject" Target="../embeddings/oleObject3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47.wmf"/><Relationship Id="rId11" Type="http://schemas.openxmlformats.org/officeDocument/2006/relationships/image" Target="../media/image49.wmf"/><Relationship Id="rId5" Type="http://schemas.openxmlformats.org/officeDocument/2006/relationships/oleObject" Target="../embeddings/oleObject35.bin"/><Relationship Id="rId15" Type="http://schemas.openxmlformats.org/officeDocument/2006/relationships/image" Target="../media/image51.wmf"/><Relationship Id="rId10" Type="http://schemas.openxmlformats.org/officeDocument/2006/relationships/oleObject" Target="../embeddings/oleObject37.bin"/><Relationship Id="rId4" Type="http://schemas.openxmlformats.org/officeDocument/2006/relationships/image" Target="../media/image46.wmf"/><Relationship Id="rId9" Type="http://schemas.openxmlformats.org/officeDocument/2006/relationships/image" Target="../media/image48.wmf"/><Relationship Id="rId14" Type="http://schemas.openxmlformats.org/officeDocument/2006/relationships/oleObject" Target="../embeddings/oleObject39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2.bin"/><Relationship Id="rId3" Type="http://schemas.openxmlformats.org/officeDocument/2006/relationships/image" Target="../media/image56.png"/><Relationship Id="rId7" Type="http://schemas.openxmlformats.org/officeDocument/2006/relationships/image" Target="../media/image5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41.bin"/><Relationship Id="rId5" Type="http://schemas.openxmlformats.org/officeDocument/2006/relationships/image" Target="../media/image53.wmf"/><Relationship Id="rId4" Type="http://schemas.openxmlformats.org/officeDocument/2006/relationships/oleObject" Target="../embeddings/oleObject40.bin"/><Relationship Id="rId9" Type="http://schemas.openxmlformats.org/officeDocument/2006/relationships/image" Target="../media/image55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wmf"/><Relationship Id="rId3" Type="http://schemas.openxmlformats.org/officeDocument/2006/relationships/oleObject" Target="../embeddings/oleObject43.bin"/><Relationship Id="rId7" Type="http://schemas.openxmlformats.org/officeDocument/2006/relationships/oleObject" Target="../embeddings/oleObject45.bin"/><Relationship Id="rId12" Type="http://schemas.openxmlformats.org/officeDocument/2006/relationships/image" Target="../media/image6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58.wmf"/><Relationship Id="rId11" Type="http://schemas.openxmlformats.org/officeDocument/2006/relationships/oleObject" Target="../embeddings/oleObject47.bin"/><Relationship Id="rId5" Type="http://schemas.openxmlformats.org/officeDocument/2006/relationships/oleObject" Target="../embeddings/oleObject44.bin"/><Relationship Id="rId10" Type="http://schemas.openxmlformats.org/officeDocument/2006/relationships/image" Target="../media/image60.wmf"/><Relationship Id="rId4" Type="http://schemas.openxmlformats.org/officeDocument/2006/relationships/image" Target="../media/image57.wmf"/><Relationship Id="rId9" Type="http://schemas.openxmlformats.org/officeDocument/2006/relationships/oleObject" Target="../embeddings/oleObject46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wmf"/><Relationship Id="rId3" Type="http://schemas.openxmlformats.org/officeDocument/2006/relationships/oleObject" Target="../embeddings/oleObject48.bin"/><Relationship Id="rId7" Type="http://schemas.openxmlformats.org/officeDocument/2006/relationships/oleObject" Target="../embeddings/oleObject50.bin"/><Relationship Id="rId12" Type="http://schemas.openxmlformats.org/officeDocument/2006/relationships/image" Target="../media/image6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63.wmf"/><Relationship Id="rId11" Type="http://schemas.openxmlformats.org/officeDocument/2006/relationships/oleObject" Target="../embeddings/oleObject52.bin"/><Relationship Id="rId5" Type="http://schemas.openxmlformats.org/officeDocument/2006/relationships/oleObject" Target="../embeddings/oleObject49.bin"/><Relationship Id="rId10" Type="http://schemas.openxmlformats.org/officeDocument/2006/relationships/image" Target="../media/image65.wmf"/><Relationship Id="rId4" Type="http://schemas.openxmlformats.org/officeDocument/2006/relationships/image" Target="../media/image62.wmf"/><Relationship Id="rId9" Type="http://schemas.openxmlformats.org/officeDocument/2006/relationships/oleObject" Target="../embeddings/oleObject51.bin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wmf"/><Relationship Id="rId3" Type="http://schemas.openxmlformats.org/officeDocument/2006/relationships/oleObject" Target="../embeddings/oleObject53.bin"/><Relationship Id="rId7" Type="http://schemas.openxmlformats.org/officeDocument/2006/relationships/oleObject" Target="../embeddings/oleObject5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68.wmf"/><Relationship Id="rId5" Type="http://schemas.openxmlformats.org/officeDocument/2006/relationships/oleObject" Target="../embeddings/oleObject54.bin"/><Relationship Id="rId4" Type="http://schemas.openxmlformats.org/officeDocument/2006/relationships/image" Target="../media/image67.w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wmf"/><Relationship Id="rId3" Type="http://schemas.openxmlformats.org/officeDocument/2006/relationships/oleObject" Target="../embeddings/oleObject56.bin"/><Relationship Id="rId7" Type="http://schemas.openxmlformats.org/officeDocument/2006/relationships/oleObject" Target="../embeddings/oleObject5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71.wmf"/><Relationship Id="rId5" Type="http://schemas.openxmlformats.org/officeDocument/2006/relationships/oleObject" Target="../embeddings/oleObject57.bin"/><Relationship Id="rId4" Type="http://schemas.openxmlformats.org/officeDocument/2006/relationships/image" Target="../media/image70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74.wmf"/><Relationship Id="rId5" Type="http://schemas.openxmlformats.org/officeDocument/2006/relationships/oleObject" Target="../embeddings/oleObject60.bin"/><Relationship Id="rId4" Type="http://schemas.openxmlformats.org/officeDocument/2006/relationships/image" Target="../media/image73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77.png"/><Relationship Id="rId5" Type="http://schemas.openxmlformats.org/officeDocument/2006/relationships/image" Target="../media/image75.wmf"/><Relationship Id="rId4" Type="http://schemas.openxmlformats.org/officeDocument/2006/relationships/oleObject" Target="../embeddings/oleObject61.bin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wmf"/><Relationship Id="rId13" Type="http://schemas.openxmlformats.org/officeDocument/2006/relationships/oleObject" Target="../embeddings/oleObject67.bin"/><Relationship Id="rId3" Type="http://schemas.openxmlformats.org/officeDocument/2006/relationships/oleObject" Target="../embeddings/oleObject62.bin"/><Relationship Id="rId7" Type="http://schemas.openxmlformats.org/officeDocument/2006/relationships/oleObject" Target="../embeddings/oleObject64.bin"/><Relationship Id="rId12" Type="http://schemas.openxmlformats.org/officeDocument/2006/relationships/image" Target="../media/image82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85.png"/><Relationship Id="rId1" Type="http://schemas.openxmlformats.org/officeDocument/2006/relationships/vmlDrawing" Target="../drawings/vmlDrawing19.vml"/><Relationship Id="rId6" Type="http://schemas.openxmlformats.org/officeDocument/2006/relationships/image" Target="../media/image79.wmf"/><Relationship Id="rId11" Type="http://schemas.openxmlformats.org/officeDocument/2006/relationships/oleObject" Target="../embeddings/oleObject66.bin"/><Relationship Id="rId5" Type="http://schemas.openxmlformats.org/officeDocument/2006/relationships/oleObject" Target="../embeddings/oleObject63.bin"/><Relationship Id="rId15" Type="http://schemas.openxmlformats.org/officeDocument/2006/relationships/image" Target="../media/image84.png"/><Relationship Id="rId10" Type="http://schemas.openxmlformats.org/officeDocument/2006/relationships/image" Target="../media/image81.wmf"/><Relationship Id="rId4" Type="http://schemas.openxmlformats.org/officeDocument/2006/relationships/image" Target="../media/image78.wmf"/><Relationship Id="rId9" Type="http://schemas.openxmlformats.org/officeDocument/2006/relationships/oleObject" Target="../embeddings/oleObject65.bin"/><Relationship Id="rId14" Type="http://schemas.openxmlformats.org/officeDocument/2006/relationships/image" Target="../media/image83.w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wmf"/><Relationship Id="rId3" Type="http://schemas.openxmlformats.org/officeDocument/2006/relationships/oleObject" Target="../embeddings/oleObject68.bin"/><Relationship Id="rId7" Type="http://schemas.openxmlformats.org/officeDocument/2006/relationships/oleObject" Target="../embeddings/oleObject70.bin"/><Relationship Id="rId12" Type="http://schemas.openxmlformats.org/officeDocument/2006/relationships/image" Target="../media/image9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87.wmf"/><Relationship Id="rId11" Type="http://schemas.openxmlformats.org/officeDocument/2006/relationships/oleObject" Target="../embeddings/oleObject72.bin"/><Relationship Id="rId5" Type="http://schemas.openxmlformats.org/officeDocument/2006/relationships/oleObject" Target="../embeddings/oleObject69.bin"/><Relationship Id="rId10" Type="http://schemas.openxmlformats.org/officeDocument/2006/relationships/image" Target="../media/image89.wmf"/><Relationship Id="rId4" Type="http://schemas.openxmlformats.org/officeDocument/2006/relationships/image" Target="../media/image86.wmf"/><Relationship Id="rId9" Type="http://schemas.openxmlformats.org/officeDocument/2006/relationships/oleObject" Target="../embeddings/oleObject71.bin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2.wm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wmf"/><Relationship Id="rId3" Type="http://schemas.openxmlformats.org/officeDocument/2006/relationships/oleObject" Target="../embeddings/oleObject73.bin"/><Relationship Id="rId7" Type="http://schemas.openxmlformats.org/officeDocument/2006/relationships/oleObject" Target="../embeddings/oleObject7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92.wmf"/><Relationship Id="rId5" Type="http://schemas.openxmlformats.org/officeDocument/2006/relationships/oleObject" Target="../embeddings/oleObject74.bin"/><Relationship Id="rId4" Type="http://schemas.openxmlformats.org/officeDocument/2006/relationships/image" Target="../media/image91.wmf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96.wmf"/><Relationship Id="rId5" Type="http://schemas.openxmlformats.org/officeDocument/2006/relationships/oleObject" Target="../embeddings/oleObject77.bin"/><Relationship Id="rId4" Type="http://schemas.openxmlformats.org/officeDocument/2006/relationships/image" Target="../media/image95.wm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wmf"/><Relationship Id="rId3" Type="http://schemas.openxmlformats.org/officeDocument/2006/relationships/oleObject" Target="../embeddings/oleObject78.bin"/><Relationship Id="rId7" Type="http://schemas.openxmlformats.org/officeDocument/2006/relationships/oleObject" Target="../embeddings/oleObject8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98.wmf"/><Relationship Id="rId5" Type="http://schemas.openxmlformats.org/officeDocument/2006/relationships/oleObject" Target="../embeddings/oleObject79.bin"/><Relationship Id="rId4" Type="http://schemas.openxmlformats.org/officeDocument/2006/relationships/image" Target="../media/image97.wmf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wmf"/><Relationship Id="rId3" Type="http://schemas.openxmlformats.org/officeDocument/2006/relationships/oleObject" Target="../embeddings/oleObject81.bin"/><Relationship Id="rId7" Type="http://schemas.openxmlformats.org/officeDocument/2006/relationships/oleObject" Target="../embeddings/oleObject8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101.wmf"/><Relationship Id="rId5" Type="http://schemas.openxmlformats.org/officeDocument/2006/relationships/oleObject" Target="../embeddings/oleObject82.bin"/><Relationship Id="rId4" Type="http://schemas.openxmlformats.org/officeDocument/2006/relationships/image" Target="../media/image100.wmf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wmf"/><Relationship Id="rId3" Type="http://schemas.openxmlformats.org/officeDocument/2006/relationships/oleObject" Target="../embeddings/oleObject84.bin"/><Relationship Id="rId7" Type="http://schemas.openxmlformats.org/officeDocument/2006/relationships/oleObject" Target="../embeddings/oleObject8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104.wmf"/><Relationship Id="rId5" Type="http://schemas.openxmlformats.org/officeDocument/2006/relationships/oleObject" Target="../embeddings/oleObject85.bin"/><Relationship Id="rId10" Type="http://schemas.openxmlformats.org/officeDocument/2006/relationships/image" Target="../media/image106.wmf"/><Relationship Id="rId4" Type="http://schemas.openxmlformats.org/officeDocument/2006/relationships/image" Target="../media/image103.wmf"/><Relationship Id="rId9" Type="http://schemas.openxmlformats.org/officeDocument/2006/relationships/oleObject" Target="../embeddings/oleObject87.bin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5.bin"/><Relationship Id="rId10" Type="http://schemas.openxmlformats.org/officeDocument/2006/relationships/image" Target="../media/image7.wmf"/><Relationship Id="rId4" Type="http://schemas.openxmlformats.org/officeDocument/2006/relationships/image" Target="../media/image4.wmf"/><Relationship Id="rId9" Type="http://schemas.openxmlformats.org/officeDocument/2006/relationships/oleObject" Target="../embeddings/oleObject7.bin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wmf"/><Relationship Id="rId13" Type="http://schemas.openxmlformats.org/officeDocument/2006/relationships/oleObject" Target="../embeddings/oleObject93.bin"/><Relationship Id="rId3" Type="http://schemas.openxmlformats.org/officeDocument/2006/relationships/oleObject" Target="../embeddings/oleObject88.bin"/><Relationship Id="rId7" Type="http://schemas.openxmlformats.org/officeDocument/2006/relationships/oleObject" Target="../embeddings/oleObject90.bin"/><Relationship Id="rId12" Type="http://schemas.openxmlformats.org/officeDocument/2006/relationships/image" Target="../media/image111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13.wmf"/><Relationship Id="rId1" Type="http://schemas.openxmlformats.org/officeDocument/2006/relationships/vmlDrawing" Target="../drawings/vmlDrawing26.vml"/><Relationship Id="rId6" Type="http://schemas.openxmlformats.org/officeDocument/2006/relationships/image" Target="../media/image108.wmf"/><Relationship Id="rId11" Type="http://schemas.openxmlformats.org/officeDocument/2006/relationships/oleObject" Target="../embeddings/oleObject92.bin"/><Relationship Id="rId5" Type="http://schemas.openxmlformats.org/officeDocument/2006/relationships/oleObject" Target="../embeddings/oleObject89.bin"/><Relationship Id="rId15" Type="http://schemas.openxmlformats.org/officeDocument/2006/relationships/oleObject" Target="../embeddings/oleObject94.bin"/><Relationship Id="rId10" Type="http://schemas.openxmlformats.org/officeDocument/2006/relationships/image" Target="../media/image110.wmf"/><Relationship Id="rId4" Type="http://schemas.openxmlformats.org/officeDocument/2006/relationships/image" Target="../media/image107.wmf"/><Relationship Id="rId9" Type="http://schemas.openxmlformats.org/officeDocument/2006/relationships/oleObject" Target="../embeddings/oleObject91.bin"/><Relationship Id="rId14" Type="http://schemas.openxmlformats.org/officeDocument/2006/relationships/image" Target="../media/image112.wmf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wmf"/><Relationship Id="rId13" Type="http://schemas.openxmlformats.org/officeDocument/2006/relationships/oleObject" Target="../embeddings/oleObject100.bin"/><Relationship Id="rId3" Type="http://schemas.openxmlformats.org/officeDocument/2006/relationships/oleObject" Target="../embeddings/oleObject95.bin"/><Relationship Id="rId7" Type="http://schemas.openxmlformats.org/officeDocument/2006/relationships/oleObject" Target="../embeddings/oleObject97.bin"/><Relationship Id="rId12" Type="http://schemas.openxmlformats.org/officeDocument/2006/relationships/image" Target="../media/image118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20.wmf"/><Relationship Id="rId1" Type="http://schemas.openxmlformats.org/officeDocument/2006/relationships/vmlDrawing" Target="../drawings/vmlDrawing27.vml"/><Relationship Id="rId6" Type="http://schemas.openxmlformats.org/officeDocument/2006/relationships/image" Target="../media/image115.wmf"/><Relationship Id="rId11" Type="http://schemas.openxmlformats.org/officeDocument/2006/relationships/oleObject" Target="../embeddings/oleObject99.bin"/><Relationship Id="rId5" Type="http://schemas.openxmlformats.org/officeDocument/2006/relationships/oleObject" Target="../embeddings/oleObject96.bin"/><Relationship Id="rId15" Type="http://schemas.openxmlformats.org/officeDocument/2006/relationships/oleObject" Target="../embeddings/oleObject101.bin"/><Relationship Id="rId10" Type="http://schemas.openxmlformats.org/officeDocument/2006/relationships/image" Target="../media/image117.wmf"/><Relationship Id="rId4" Type="http://schemas.openxmlformats.org/officeDocument/2006/relationships/image" Target="../media/image114.wmf"/><Relationship Id="rId9" Type="http://schemas.openxmlformats.org/officeDocument/2006/relationships/oleObject" Target="../embeddings/oleObject98.bin"/><Relationship Id="rId14" Type="http://schemas.openxmlformats.org/officeDocument/2006/relationships/image" Target="../media/image119.w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2.bin"/><Relationship Id="rId7" Type="http://schemas.openxmlformats.org/officeDocument/2006/relationships/image" Target="../media/image12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122.wmf"/><Relationship Id="rId5" Type="http://schemas.openxmlformats.org/officeDocument/2006/relationships/oleObject" Target="../embeddings/oleObject103.bin"/><Relationship Id="rId4" Type="http://schemas.openxmlformats.org/officeDocument/2006/relationships/image" Target="../media/image121.wmf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wmf"/><Relationship Id="rId3" Type="http://schemas.openxmlformats.org/officeDocument/2006/relationships/oleObject" Target="../embeddings/oleObject104.bin"/><Relationship Id="rId7" Type="http://schemas.openxmlformats.org/officeDocument/2006/relationships/oleObject" Target="../embeddings/oleObject106.bin"/><Relationship Id="rId12" Type="http://schemas.openxmlformats.org/officeDocument/2006/relationships/image" Target="../media/image12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Relationship Id="rId6" Type="http://schemas.openxmlformats.org/officeDocument/2006/relationships/image" Target="../media/image125.wmf"/><Relationship Id="rId11" Type="http://schemas.openxmlformats.org/officeDocument/2006/relationships/oleObject" Target="../embeddings/oleObject108.bin"/><Relationship Id="rId5" Type="http://schemas.openxmlformats.org/officeDocument/2006/relationships/oleObject" Target="../embeddings/oleObject105.bin"/><Relationship Id="rId10" Type="http://schemas.openxmlformats.org/officeDocument/2006/relationships/image" Target="../media/image127.wmf"/><Relationship Id="rId4" Type="http://schemas.openxmlformats.org/officeDocument/2006/relationships/image" Target="../media/image124.wmf"/><Relationship Id="rId9" Type="http://schemas.openxmlformats.org/officeDocument/2006/relationships/oleObject" Target="../embeddings/oleObject107.bin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wmf"/><Relationship Id="rId13" Type="http://schemas.openxmlformats.org/officeDocument/2006/relationships/oleObject" Target="../embeddings/oleObject114.bin"/><Relationship Id="rId3" Type="http://schemas.openxmlformats.org/officeDocument/2006/relationships/oleObject" Target="../embeddings/oleObject109.bin"/><Relationship Id="rId7" Type="http://schemas.openxmlformats.org/officeDocument/2006/relationships/oleObject" Target="../embeddings/oleObject111.bin"/><Relationship Id="rId12" Type="http://schemas.openxmlformats.org/officeDocument/2006/relationships/image" Target="../media/image133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35.wmf"/><Relationship Id="rId1" Type="http://schemas.openxmlformats.org/officeDocument/2006/relationships/vmlDrawing" Target="../drawings/vmlDrawing30.vml"/><Relationship Id="rId6" Type="http://schemas.openxmlformats.org/officeDocument/2006/relationships/image" Target="../media/image130.wmf"/><Relationship Id="rId11" Type="http://schemas.openxmlformats.org/officeDocument/2006/relationships/oleObject" Target="../embeddings/oleObject113.bin"/><Relationship Id="rId5" Type="http://schemas.openxmlformats.org/officeDocument/2006/relationships/oleObject" Target="../embeddings/oleObject110.bin"/><Relationship Id="rId15" Type="http://schemas.openxmlformats.org/officeDocument/2006/relationships/oleObject" Target="../embeddings/oleObject115.bin"/><Relationship Id="rId10" Type="http://schemas.openxmlformats.org/officeDocument/2006/relationships/image" Target="../media/image132.wmf"/><Relationship Id="rId4" Type="http://schemas.openxmlformats.org/officeDocument/2006/relationships/image" Target="../media/image129.wmf"/><Relationship Id="rId9" Type="http://schemas.openxmlformats.org/officeDocument/2006/relationships/oleObject" Target="../embeddings/oleObject112.bin"/><Relationship Id="rId14" Type="http://schemas.openxmlformats.org/officeDocument/2006/relationships/image" Target="../media/image134.wmf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8.wmf"/><Relationship Id="rId3" Type="http://schemas.openxmlformats.org/officeDocument/2006/relationships/oleObject" Target="../embeddings/oleObject116.bin"/><Relationship Id="rId7" Type="http://schemas.openxmlformats.org/officeDocument/2006/relationships/oleObject" Target="../embeddings/oleObject11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1.vml"/><Relationship Id="rId6" Type="http://schemas.openxmlformats.org/officeDocument/2006/relationships/image" Target="../media/image137.wmf"/><Relationship Id="rId5" Type="http://schemas.openxmlformats.org/officeDocument/2006/relationships/oleObject" Target="../embeddings/oleObject117.bin"/><Relationship Id="rId4" Type="http://schemas.openxmlformats.org/officeDocument/2006/relationships/image" Target="../media/image136.wmf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9.wmf"/><Relationship Id="rId11" Type="http://schemas.openxmlformats.org/officeDocument/2006/relationships/slide" Target="slide1.xml"/><Relationship Id="rId5" Type="http://schemas.openxmlformats.org/officeDocument/2006/relationships/oleObject" Target="../embeddings/oleObject9.bin"/><Relationship Id="rId10" Type="http://schemas.openxmlformats.org/officeDocument/2006/relationships/image" Target="../media/image11.wmf"/><Relationship Id="rId4" Type="http://schemas.openxmlformats.org/officeDocument/2006/relationships/image" Target="../media/image8.wmf"/><Relationship Id="rId9" Type="http://schemas.openxmlformats.org/officeDocument/2006/relationships/oleObject" Target="../embeddings/oleObject11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3.bin"/><Relationship Id="rId5" Type="http://schemas.openxmlformats.org/officeDocument/2006/relationships/image" Target="../media/image13.wmf"/><Relationship Id="rId4" Type="http://schemas.openxmlformats.org/officeDocument/2006/relationships/oleObject" Target="../embeddings/oleObject12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2FC0D336-E636-4206-A441-58D073BA7059}" type="slidenum">
              <a:rPr kumimoji="0" lang="zh-CN" altLang="en-US" b="1" smtClean="0">
                <a:solidFill>
                  <a:srgbClr val="FF0000"/>
                </a:solidFill>
              </a:rPr>
              <a:pPr eaLnBrk="1" hangingPunct="1"/>
              <a:t>1</a:t>
            </a:fld>
            <a:endParaRPr kumimoji="0" lang="en-US" altLang="zh-CN" sz="1400" b="1" dirty="0" smtClean="0">
              <a:solidFill>
                <a:srgbClr val="FF0000"/>
              </a:solidFill>
            </a:endParaRPr>
          </a:p>
        </p:txBody>
      </p:sp>
      <p:sp>
        <p:nvSpPr>
          <p:cNvPr id="2051" name="Text Box 4"/>
          <p:cNvSpPr txBox="1">
            <a:spLocks noChangeArrowheads="1"/>
          </p:cNvSpPr>
          <p:nvPr/>
        </p:nvSpPr>
        <p:spPr bwMode="auto">
          <a:xfrm>
            <a:off x="1461120" y="1365671"/>
            <a:ext cx="57721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 dirty="0"/>
              <a:t>第2章  测 量 技 术 基 础(2)</a:t>
            </a:r>
          </a:p>
        </p:txBody>
      </p:sp>
      <p:sp>
        <p:nvSpPr>
          <p:cNvPr id="2052" name="Text Box 21"/>
          <p:cNvSpPr txBox="1">
            <a:spLocks noChangeArrowheads="1"/>
          </p:cNvSpPr>
          <p:nvPr/>
        </p:nvSpPr>
        <p:spPr bwMode="auto">
          <a:xfrm>
            <a:off x="734888" y="2127671"/>
            <a:ext cx="7848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chemeClr val="accent5">
                    <a:lumMod val="50000"/>
                  </a:schemeClr>
                </a:solidFill>
              </a:rPr>
              <a:t>2.3  测量误差及其数据处理</a:t>
            </a:r>
            <a:r>
              <a:rPr lang="zh-CN" altLang="en-US" sz="2800" b="1" dirty="0" smtClean="0"/>
              <a:t>----------------</a:t>
            </a:r>
            <a:r>
              <a:rPr lang="en-US" altLang="zh-CN" sz="2800" b="1" dirty="0" smtClean="0"/>
              <a:t>----</a:t>
            </a:r>
            <a:r>
              <a:rPr lang="zh-CN" altLang="en-US" sz="2800" b="1" dirty="0" smtClean="0"/>
              <a:t>---(</a:t>
            </a:r>
            <a:r>
              <a:rPr lang="zh-CN" altLang="en-US" sz="2800" b="1" dirty="0"/>
              <a:t>2)</a:t>
            </a:r>
          </a:p>
        </p:txBody>
      </p:sp>
      <p:sp>
        <p:nvSpPr>
          <p:cNvPr id="2053" name="Text Box 22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1039688" y="2737271"/>
            <a:ext cx="7467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2.3.1测量误差及其表示方法</a:t>
            </a:r>
            <a:r>
              <a:rPr lang="zh-CN" altLang="en-US" dirty="0" smtClean="0"/>
              <a:t>--------------------</a:t>
            </a:r>
            <a:r>
              <a:rPr lang="zh-CN" altLang="en-US" b="1" dirty="0" smtClean="0"/>
              <a:t>(</a:t>
            </a:r>
            <a:r>
              <a:rPr lang="zh-CN" altLang="en-US" b="1" dirty="0"/>
              <a:t>2)</a:t>
            </a:r>
          </a:p>
        </p:txBody>
      </p:sp>
      <p:sp>
        <p:nvSpPr>
          <p:cNvPr id="2054" name="Text Box 23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039688" y="3346871"/>
            <a:ext cx="792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2.3.2  测量误差来源与减小方法</a:t>
            </a:r>
            <a:r>
              <a:rPr lang="zh-CN" altLang="en-US" dirty="0" smtClean="0"/>
              <a:t>-----------</a:t>
            </a:r>
            <a:r>
              <a:rPr lang="en-US" altLang="zh-CN" dirty="0" smtClean="0"/>
              <a:t>-</a:t>
            </a:r>
            <a:r>
              <a:rPr lang="zh-CN" altLang="en-US" dirty="0" smtClean="0"/>
              <a:t>---</a:t>
            </a:r>
            <a:r>
              <a:rPr lang="zh-CN" altLang="en-US" b="1" dirty="0" smtClean="0"/>
              <a:t>-(</a:t>
            </a:r>
            <a:r>
              <a:rPr lang="zh-CN" altLang="en-US" b="1" dirty="0"/>
              <a:t>6)</a:t>
            </a:r>
          </a:p>
        </p:txBody>
      </p:sp>
      <p:sp>
        <p:nvSpPr>
          <p:cNvPr id="2055" name="Text Box 24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1039688" y="3956471"/>
            <a:ext cx="792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2.3.3  测量误差分类、特性及其处理原则</a:t>
            </a:r>
            <a:r>
              <a:rPr lang="zh-CN" altLang="en-US" dirty="0" smtClean="0"/>
              <a:t>---(</a:t>
            </a:r>
            <a:r>
              <a:rPr lang="zh-CN" altLang="en-US" dirty="0"/>
              <a:t>14)</a:t>
            </a:r>
          </a:p>
        </p:txBody>
      </p:sp>
      <p:sp>
        <p:nvSpPr>
          <p:cNvPr id="2056" name="Text Box 25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1039688" y="4566071"/>
            <a:ext cx="762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2.3.4  测量误差的合成</a:t>
            </a:r>
            <a:r>
              <a:rPr lang="zh-CN" altLang="en-US" dirty="0" smtClean="0"/>
              <a:t>----------------------------(</a:t>
            </a:r>
            <a:r>
              <a:rPr lang="zh-CN" altLang="en-US" dirty="0"/>
              <a:t>3</a:t>
            </a:r>
            <a:r>
              <a:rPr lang="en-US" altLang="zh-CN" dirty="0"/>
              <a:t>5)</a:t>
            </a:r>
          </a:p>
        </p:txBody>
      </p:sp>
      <p:sp>
        <p:nvSpPr>
          <p:cNvPr id="2057" name="Text Box 26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539552" y="5085184"/>
            <a:ext cx="8153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</a:rPr>
              <a:t>习</a:t>
            </a:r>
            <a:r>
              <a:rPr lang="zh-CN" altLang="en-US" sz="2800" b="1" dirty="0"/>
              <a:t>    </a:t>
            </a:r>
            <a:r>
              <a:rPr lang="zh-CN" altLang="en-US" sz="2800" b="1" dirty="0">
                <a:solidFill>
                  <a:schemeClr val="accent5">
                    <a:lumMod val="50000"/>
                  </a:schemeClr>
                </a:solidFill>
              </a:rPr>
              <a:t>题    二   作业题</a:t>
            </a:r>
            <a:r>
              <a:rPr lang="zh-CN" altLang="en-US" sz="2800" b="1" dirty="0"/>
              <a:t>：</a:t>
            </a:r>
            <a:r>
              <a:rPr lang="en-US" altLang="zh-CN" sz="2800" b="1" dirty="0"/>
              <a:t>1</a:t>
            </a:r>
            <a:r>
              <a:rPr lang="zh-CN" altLang="en-US" sz="2800" b="1" dirty="0"/>
              <a:t>、</a:t>
            </a:r>
            <a:r>
              <a:rPr lang="en-US" altLang="zh-CN" sz="2800" b="1" dirty="0"/>
              <a:t>2</a:t>
            </a:r>
            <a:r>
              <a:rPr lang="zh-CN" altLang="en-US" sz="2800" b="1" dirty="0"/>
              <a:t>、</a:t>
            </a:r>
            <a:r>
              <a:rPr lang="en-US" altLang="zh-CN" sz="2800" b="1" dirty="0"/>
              <a:t>3</a:t>
            </a:r>
            <a:r>
              <a:rPr lang="zh-CN" altLang="en-US" sz="2800" b="1" dirty="0"/>
              <a:t>、</a:t>
            </a:r>
            <a:r>
              <a:rPr lang="en-US" altLang="zh-CN" sz="2800" b="1" dirty="0"/>
              <a:t>4-</a:t>
            </a:r>
            <a:r>
              <a:rPr lang="en-US" altLang="zh-CN" sz="2800" b="1" dirty="0" smtClean="0"/>
              <a:t>--------------(</a:t>
            </a:r>
            <a:r>
              <a:rPr lang="en-US" altLang="zh-CN" sz="2800" b="1" dirty="0"/>
              <a:t>46)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/>
      <p:bldP spid="2052" grpId="0"/>
      <p:bldP spid="2053" grpId="0"/>
      <p:bldP spid="2054" grpId="0"/>
      <p:bldP spid="2055" grpId="0"/>
      <p:bldP spid="2056" grpId="0"/>
      <p:bldP spid="205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B385A267-00B5-494F-A8A0-38D1C5180FD7}" type="slidenum">
              <a:rPr kumimoji="0" lang="zh-CN" altLang="en-US" smtClean="0"/>
              <a:pPr eaLnBrk="1" hangingPunct="1"/>
              <a:t>10</a:t>
            </a:fld>
            <a:endParaRPr kumimoji="0" lang="en-US" altLang="zh-CN" sz="1400" smtClean="0"/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1108397" y="811560"/>
            <a:ext cx="77120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如用齿厚卡尺测量齿轮分度圆齿厚(图2-1</a:t>
            </a:r>
            <a:r>
              <a:rPr lang="en-US" altLang="zh-CN" b="1" dirty="0"/>
              <a:t>2 )</a:t>
            </a:r>
            <a:r>
              <a:rPr lang="zh-CN" altLang="en-US" b="1" dirty="0"/>
              <a:t>。</a:t>
            </a:r>
          </a:p>
        </p:txBody>
      </p:sp>
      <p:grpSp>
        <p:nvGrpSpPr>
          <p:cNvPr id="18447" name="Group 15"/>
          <p:cNvGrpSpPr>
            <a:grpSpLocks/>
          </p:cNvGrpSpPr>
          <p:nvPr/>
        </p:nvGrpSpPr>
        <p:grpSpPr bwMode="auto">
          <a:xfrm>
            <a:off x="2800350" y="1182688"/>
            <a:ext cx="6019800" cy="5486400"/>
            <a:chOff x="672" y="720"/>
            <a:chExt cx="3792" cy="3456"/>
          </a:xfrm>
        </p:grpSpPr>
        <p:pic>
          <p:nvPicPr>
            <p:cNvPr id="11277" name="Picture 4" descr="图02-11齿厚测量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2" y="720"/>
              <a:ext cx="3792" cy="32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78" name="Text Box 6"/>
            <p:cNvSpPr txBox="1">
              <a:spLocks noChangeArrowheads="1"/>
            </p:cNvSpPr>
            <p:nvPr/>
          </p:nvSpPr>
          <p:spPr bwMode="auto">
            <a:xfrm>
              <a:off x="1728" y="3888"/>
              <a:ext cx="195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/>
                <a:t>图2-1</a:t>
              </a:r>
              <a:r>
                <a:rPr lang="en-US" altLang="zh-CN" b="1"/>
                <a:t>2</a:t>
              </a:r>
              <a:r>
                <a:rPr lang="zh-CN" altLang="en-US" b="1"/>
                <a:t>齿厚齿轮</a:t>
              </a:r>
            </a:p>
          </p:txBody>
        </p:sp>
      </p:grpSp>
      <p:sp>
        <p:nvSpPr>
          <p:cNvPr id="18446" name="Text Box 14"/>
          <p:cNvSpPr txBox="1">
            <a:spLocks noChangeArrowheads="1"/>
          </p:cNvSpPr>
          <p:nvPr/>
        </p:nvSpPr>
        <p:spPr bwMode="auto">
          <a:xfrm>
            <a:off x="303534" y="343247"/>
            <a:ext cx="8229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（1）测量基准与设计基准不统一而引起的误差。</a:t>
            </a:r>
          </a:p>
        </p:txBody>
      </p:sp>
      <p:grpSp>
        <p:nvGrpSpPr>
          <p:cNvPr id="18451" name="Group 19"/>
          <p:cNvGrpSpPr>
            <a:grpSpLocks/>
          </p:cNvGrpSpPr>
          <p:nvPr/>
        </p:nvGrpSpPr>
        <p:grpSpPr bwMode="auto">
          <a:xfrm>
            <a:off x="5619750" y="5257800"/>
            <a:ext cx="2057400" cy="457200"/>
            <a:chOff x="2448" y="3312"/>
            <a:chExt cx="1296" cy="288"/>
          </a:xfrm>
        </p:grpSpPr>
        <p:sp>
          <p:nvSpPr>
            <p:cNvPr id="11275" name="Line 16"/>
            <p:cNvSpPr>
              <a:spLocks noChangeShapeType="1"/>
            </p:cNvSpPr>
            <p:nvPr/>
          </p:nvSpPr>
          <p:spPr bwMode="auto">
            <a:xfrm>
              <a:off x="2976" y="3312"/>
              <a:ext cx="768" cy="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6" name="Line 18"/>
            <p:cNvSpPr>
              <a:spLocks noChangeShapeType="1"/>
            </p:cNvSpPr>
            <p:nvPr/>
          </p:nvSpPr>
          <p:spPr bwMode="auto">
            <a:xfrm flipV="1">
              <a:off x="2448" y="3312"/>
              <a:ext cx="528" cy="288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55" name="Group 23"/>
          <p:cNvGrpSpPr>
            <a:grpSpLocks/>
          </p:cNvGrpSpPr>
          <p:nvPr/>
        </p:nvGrpSpPr>
        <p:grpSpPr bwMode="auto">
          <a:xfrm>
            <a:off x="5695950" y="2060848"/>
            <a:ext cx="2590800" cy="457200"/>
            <a:chOff x="2592" y="1248"/>
            <a:chExt cx="1632" cy="288"/>
          </a:xfrm>
        </p:grpSpPr>
        <p:sp>
          <p:nvSpPr>
            <p:cNvPr id="11273" name="Line 21"/>
            <p:cNvSpPr>
              <a:spLocks noChangeShapeType="1"/>
            </p:cNvSpPr>
            <p:nvPr/>
          </p:nvSpPr>
          <p:spPr bwMode="auto">
            <a:xfrm>
              <a:off x="3312" y="1253"/>
              <a:ext cx="912" cy="0"/>
            </a:xfrm>
            <a:prstGeom prst="line">
              <a:avLst/>
            </a:prstGeom>
            <a:noFill/>
            <a:ln w="76200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4" name="Line 22"/>
            <p:cNvSpPr>
              <a:spLocks noChangeShapeType="1"/>
            </p:cNvSpPr>
            <p:nvPr/>
          </p:nvSpPr>
          <p:spPr bwMode="auto">
            <a:xfrm flipV="1">
              <a:off x="2592" y="1248"/>
              <a:ext cx="768" cy="288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456" name="Text Box 24"/>
          <p:cNvSpPr txBox="1">
            <a:spLocks noChangeArrowheads="1"/>
          </p:cNvSpPr>
          <p:nvPr/>
        </p:nvSpPr>
        <p:spPr bwMode="auto">
          <a:xfrm>
            <a:off x="539552" y="1182688"/>
            <a:ext cx="2540124" cy="4454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b="1" dirty="0"/>
              <a:t>         齿轮的设计基准是齿轮轴线，而齿厚卡尺测量齿厚的基准是齿顶圆。</a:t>
            </a:r>
            <a:r>
              <a:rPr lang="zh-CN" altLang="en-US" b="1" dirty="0">
                <a:solidFill>
                  <a:srgbClr val="FF3300"/>
                </a:solidFill>
              </a:rPr>
              <a:t>由于测量基准与设计基准不统一而产生齿厚的测量误差。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000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 autoUpdateAnimBg="0"/>
      <p:bldP spid="18446" grpId="0" autoUpdateAnimBg="0"/>
      <p:bldP spid="1845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69391E67-780D-4622-AED0-0A8BE4C91C2D}" type="slidenum">
              <a:rPr kumimoji="0" lang="zh-CN" altLang="en-US" smtClean="0"/>
              <a:pPr eaLnBrk="1" hangingPunct="1"/>
              <a:t>11</a:t>
            </a:fld>
            <a:endParaRPr kumimoji="0" lang="en-US" altLang="zh-CN" sz="1400" smtClean="0"/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609600" y="404664"/>
            <a:ext cx="75072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(2) 被测件安装、定位不正确而引起的误差</a:t>
            </a:r>
            <a:endParaRPr lang="en-US" altLang="zh-CN" b="1" dirty="0"/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228600" y="955576"/>
            <a:ext cx="8686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         如图2-1</a:t>
            </a:r>
            <a:r>
              <a:rPr lang="en-US" altLang="zh-CN" b="1" dirty="0"/>
              <a:t>3 </a:t>
            </a:r>
            <a:r>
              <a:rPr lang="zh-CN" altLang="en-US" b="1" dirty="0"/>
              <a:t>为套筒轴线与工作台</a:t>
            </a:r>
            <a:r>
              <a:rPr lang="zh-CN" altLang="en-US" b="1" dirty="0">
                <a:solidFill>
                  <a:srgbClr val="FF3300"/>
                </a:solidFill>
              </a:rPr>
              <a:t>不垂直</a:t>
            </a:r>
            <a:r>
              <a:rPr lang="zh-CN" altLang="en-US" b="1" dirty="0"/>
              <a:t>而引起的误差为</a:t>
            </a:r>
            <a:endParaRPr lang="en-US" altLang="zh-CN" b="1" dirty="0"/>
          </a:p>
        </p:txBody>
      </p:sp>
      <p:grpSp>
        <p:nvGrpSpPr>
          <p:cNvPr id="23570" name="Group 18"/>
          <p:cNvGrpSpPr>
            <a:grpSpLocks/>
          </p:cNvGrpSpPr>
          <p:nvPr/>
        </p:nvGrpSpPr>
        <p:grpSpPr bwMode="auto">
          <a:xfrm>
            <a:off x="1398984" y="1700808"/>
            <a:ext cx="6629400" cy="4191000"/>
            <a:chOff x="384" y="1248"/>
            <a:chExt cx="4176" cy="2640"/>
          </a:xfrm>
        </p:grpSpPr>
        <p:grpSp>
          <p:nvGrpSpPr>
            <p:cNvPr id="12297" name="Group 13"/>
            <p:cNvGrpSpPr>
              <a:grpSpLocks/>
            </p:cNvGrpSpPr>
            <p:nvPr/>
          </p:nvGrpSpPr>
          <p:grpSpPr bwMode="auto">
            <a:xfrm>
              <a:off x="384" y="1248"/>
              <a:ext cx="4176" cy="2640"/>
              <a:chOff x="384" y="1344"/>
              <a:chExt cx="4176" cy="2640"/>
            </a:xfrm>
          </p:grpSpPr>
          <p:pic>
            <p:nvPicPr>
              <p:cNvPr id="12300" name="Picture 8" descr="图02-12套筒测量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4" y="1344"/>
                <a:ext cx="4176" cy="25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301" name="Text Box 9"/>
              <p:cNvSpPr txBox="1">
                <a:spLocks noChangeArrowheads="1"/>
              </p:cNvSpPr>
              <p:nvPr/>
            </p:nvSpPr>
            <p:spPr bwMode="auto">
              <a:xfrm>
                <a:off x="1440" y="3696"/>
                <a:ext cx="1776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b="1"/>
                  <a:t>图 2-1</a:t>
                </a:r>
                <a:r>
                  <a:rPr lang="en-US" altLang="zh-CN" b="1"/>
                  <a:t>3 </a:t>
                </a:r>
                <a:r>
                  <a:rPr lang="zh-CN" altLang="en-US" b="1"/>
                  <a:t>套筒测量</a:t>
                </a:r>
              </a:p>
            </p:txBody>
          </p:sp>
        </p:grpSp>
        <p:sp>
          <p:nvSpPr>
            <p:cNvPr id="12298" name="Line 15"/>
            <p:cNvSpPr>
              <a:spLocks noChangeShapeType="1"/>
            </p:cNvSpPr>
            <p:nvPr/>
          </p:nvSpPr>
          <p:spPr bwMode="auto">
            <a:xfrm>
              <a:off x="2064" y="3168"/>
              <a:ext cx="144" cy="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9" name="Line 16"/>
            <p:cNvSpPr>
              <a:spLocks noChangeShapeType="1"/>
            </p:cNvSpPr>
            <p:nvPr/>
          </p:nvSpPr>
          <p:spPr bwMode="auto">
            <a:xfrm>
              <a:off x="2064" y="3168"/>
              <a:ext cx="0" cy="144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3569" name="Line 17"/>
          <p:cNvSpPr>
            <a:spLocks noChangeShapeType="1"/>
          </p:cNvSpPr>
          <p:nvPr/>
        </p:nvSpPr>
        <p:spPr bwMode="auto">
          <a:xfrm>
            <a:off x="3989784" y="2310408"/>
            <a:ext cx="609600" cy="3048000"/>
          </a:xfrm>
          <a:prstGeom prst="line">
            <a:avLst/>
          </a:prstGeom>
          <a:noFill/>
          <a:ln w="57150">
            <a:solidFill>
              <a:srgbClr val="FF3300"/>
            </a:solidFill>
            <a:prstDash val="lg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14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4245356"/>
              </p:ext>
            </p:extLst>
          </p:nvPr>
        </p:nvGraphicFramePr>
        <p:xfrm>
          <a:off x="5148313" y="1687537"/>
          <a:ext cx="3467100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6" name="公式" r:id="rId4" imgW="1435100" imgH="203200" progId="Equation.3">
                  <p:embed/>
                </p:oleObj>
              </mc:Choice>
              <mc:Fallback>
                <p:oleObj name="公式" r:id="rId4" imgW="1435100" imgH="203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8313" y="1687537"/>
                        <a:ext cx="3467100" cy="492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318115"/>
              </p:ext>
            </p:extLst>
          </p:nvPr>
        </p:nvGraphicFramePr>
        <p:xfrm>
          <a:off x="971600" y="1628800"/>
          <a:ext cx="4227513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7" name="Equation" r:id="rId6" imgW="1841500" imgH="203200" progId="Equation.3">
                  <p:embed/>
                </p:oleObj>
              </mc:Choice>
              <mc:Fallback>
                <p:oleObj name="Equation" r:id="rId6" imgW="1841500" imgH="203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1628800"/>
                        <a:ext cx="4227513" cy="466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500"/>
                                        <p:tgtEl>
                                          <p:spTgt spid="23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autoUpdateAnimBg="0"/>
      <p:bldP spid="23559" grpId="0" autoUpdateAnimBg="0"/>
      <p:bldP spid="2356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ACEB4435-CDAE-4AEC-BB10-1225A22961EB}" type="slidenum">
              <a:rPr kumimoji="0" lang="zh-CN" altLang="en-US" smtClean="0"/>
              <a:pPr eaLnBrk="1" hangingPunct="1"/>
              <a:t>12</a:t>
            </a:fld>
            <a:endParaRPr kumimoji="0" lang="en-US" altLang="zh-CN" sz="1400" smtClean="0"/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673224" y="379983"/>
            <a:ext cx="51943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/>
              <a:t>(3) 测量力引起的误差</a:t>
            </a:r>
            <a:endParaRPr lang="en-US" altLang="zh-CN" b="1"/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444624" y="794558"/>
            <a:ext cx="8087816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       接触测量时，如被测件硬度、刚度低，测量力过大，使零件有</a:t>
            </a:r>
            <a:r>
              <a:rPr lang="zh-CN" altLang="en-US" b="1" dirty="0">
                <a:solidFill>
                  <a:srgbClr val="FF0000"/>
                </a:solidFill>
              </a:rPr>
              <a:t>接触变形或弹性变形</a:t>
            </a:r>
            <a:r>
              <a:rPr lang="zh-CN" altLang="en-US" b="1" dirty="0"/>
              <a:t>，而引起的误差。</a:t>
            </a: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670049" y="2540223"/>
            <a:ext cx="4765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/>
              <a:t>(4) 测量条件误差</a:t>
            </a:r>
            <a:endParaRPr lang="en-US" altLang="zh-CN" b="1"/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444625" y="2954039"/>
            <a:ext cx="8015808" cy="979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       测量条件主要是指温度、湿度、振动、环境等外界因素所引起误差。</a:t>
            </a:r>
            <a:r>
              <a:rPr lang="zh-CN" altLang="en-US" b="1" dirty="0">
                <a:solidFill>
                  <a:srgbClr val="FF3300"/>
                </a:solidFill>
              </a:rPr>
              <a:t>尤其是温度。</a:t>
            </a:r>
          </a:p>
        </p:txBody>
      </p:sp>
      <p:sp>
        <p:nvSpPr>
          <p:cNvPr id="24585" name="Text Box 9"/>
          <p:cNvSpPr txBox="1">
            <a:spLocks noChangeArrowheads="1"/>
          </p:cNvSpPr>
          <p:nvPr/>
        </p:nvSpPr>
        <p:spPr bwMode="auto">
          <a:xfrm>
            <a:off x="597024" y="3980383"/>
            <a:ext cx="7391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   ①  被测件偏离标准温度20</a:t>
            </a:r>
            <a:r>
              <a:rPr lang="zh-CN" altLang="en-US" b="1" baseline="30000" dirty="0"/>
              <a:t>0</a:t>
            </a:r>
            <a:r>
              <a:rPr lang="zh-CN" altLang="en-US" b="1" dirty="0"/>
              <a:t>产生的误差为             </a:t>
            </a:r>
          </a:p>
        </p:txBody>
      </p:sp>
      <p:grpSp>
        <p:nvGrpSpPr>
          <p:cNvPr id="24589" name="Group 13"/>
          <p:cNvGrpSpPr>
            <a:grpSpLocks/>
          </p:cNvGrpSpPr>
          <p:nvPr/>
        </p:nvGrpSpPr>
        <p:grpSpPr bwMode="auto">
          <a:xfrm>
            <a:off x="1054224" y="4544317"/>
            <a:ext cx="6762750" cy="541338"/>
            <a:chOff x="528" y="3072"/>
            <a:chExt cx="4260" cy="341"/>
          </a:xfrm>
        </p:grpSpPr>
        <p:graphicFrame>
          <p:nvGraphicFramePr>
            <p:cNvPr id="13327" name="Object 10"/>
            <p:cNvGraphicFramePr>
              <a:graphicFrameLocks noChangeAspect="1"/>
            </p:cNvGraphicFramePr>
            <p:nvPr/>
          </p:nvGraphicFramePr>
          <p:xfrm>
            <a:off x="528" y="3072"/>
            <a:ext cx="3216" cy="34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380" name="Equation" r:id="rId3" imgW="2159000" imgH="228600" progId="Equation.3">
                    <p:embed/>
                  </p:oleObj>
                </mc:Choice>
                <mc:Fallback>
                  <p:oleObj name="Equation" r:id="rId3" imgW="2159000" imgH="228600" progId="Equation.3">
                    <p:embed/>
                    <p:pic>
                      <p:nvPicPr>
                        <p:cNvPr id="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28" y="3072"/>
                          <a:ext cx="3216" cy="341"/>
                        </a:xfrm>
                        <a:prstGeom prst="rect">
                          <a:avLst/>
                        </a:prstGeom>
                        <a:solidFill>
                          <a:srgbClr val="FFFFCC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3328" name="Text Box 11"/>
            <p:cNvSpPr txBox="1">
              <a:spLocks noChangeArrowheads="1"/>
            </p:cNvSpPr>
            <p:nvPr/>
          </p:nvSpPr>
          <p:spPr bwMode="auto">
            <a:xfrm>
              <a:off x="4032" y="3120"/>
              <a:ext cx="756" cy="288"/>
            </a:xfrm>
            <a:prstGeom prst="rect">
              <a:avLst/>
            </a:prstGeom>
            <a:solidFill>
              <a:srgbClr val="FFFF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dirty="0"/>
                <a:t>（2-8）</a:t>
              </a:r>
            </a:p>
          </p:txBody>
        </p:sp>
      </p:grpSp>
      <p:graphicFrame>
        <p:nvGraphicFramePr>
          <p:cNvPr id="24591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1225827"/>
              </p:ext>
            </p:extLst>
          </p:nvPr>
        </p:nvGraphicFramePr>
        <p:xfrm>
          <a:off x="1054224" y="5314404"/>
          <a:ext cx="1028700" cy="742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81" name="Equation" r:id="rId5" imgW="228501" imgH="165028" progId="Equation.3">
                  <p:embed/>
                </p:oleObj>
              </mc:Choice>
              <mc:Fallback>
                <p:oleObj name="Equation" r:id="rId5" imgW="228501" imgH="165028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4224" y="5314404"/>
                        <a:ext cx="1028700" cy="742950"/>
                      </a:xfrm>
                      <a:prstGeom prst="rect">
                        <a:avLst/>
                      </a:prstGeom>
                      <a:solidFill>
                        <a:srgbClr val="FFCCFF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CC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92" name="AutoShape 16"/>
          <p:cNvSpPr>
            <a:spLocks noChangeArrowheads="1"/>
          </p:cNvSpPr>
          <p:nvPr/>
        </p:nvSpPr>
        <p:spPr bwMode="auto">
          <a:xfrm>
            <a:off x="2273424" y="5238204"/>
            <a:ext cx="1371600" cy="838200"/>
          </a:xfrm>
          <a:prstGeom prst="notchedRightArrow">
            <a:avLst>
              <a:gd name="adj1" fmla="val 50000"/>
              <a:gd name="adj2" fmla="val 40909"/>
            </a:avLst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/>
              <a:t>引起的</a:t>
            </a:r>
          </a:p>
        </p:txBody>
      </p:sp>
      <p:graphicFrame>
        <p:nvGraphicFramePr>
          <p:cNvPr id="24593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4243268"/>
              </p:ext>
            </p:extLst>
          </p:nvPr>
        </p:nvGraphicFramePr>
        <p:xfrm>
          <a:off x="3645024" y="5085804"/>
          <a:ext cx="1447800" cy="1001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82" name="Equation" r:id="rId7" imgW="330200" imgH="228600" progId="Equation.3">
                  <p:embed/>
                </p:oleObj>
              </mc:Choice>
              <mc:Fallback>
                <p:oleObj name="Equation" r:id="rId7" imgW="330200" imgH="22860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5024" y="5085804"/>
                        <a:ext cx="1447800" cy="1001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94" name="AutoShape 18"/>
          <p:cNvSpPr>
            <a:spLocks noChangeArrowheads="1"/>
          </p:cNvSpPr>
          <p:nvPr/>
        </p:nvSpPr>
        <p:spPr bwMode="auto">
          <a:xfrm>
            <a:off x="5081712" y="5327104"/>
            <a:ext cx="1219200" cy="838200"/>
          </a:xfrm>
          <a:prstGeom prst="notchedRightArrow">
            <a:avLst>
              <a:gd name="adj1" fmla="val 50000"/>
              <a:gd name="adj2" fmla="val 36364"/>
            </a:avLst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1"/>
              <a:t>可以</a:t>
            </a:r>
          </a:p>
        </p:txBody>
      </p:sp>
      <p:sp>
        <p:nvSpPr>
          <p:cNvPr id="24595" name="Text Box 19"/>
          <p:cNvSpPr txBox="1">
            <a:spLocks noChangeArrowheads="1"/>
          </p:cNvSpPr>
          <p:nvPr/>
        </p:nvSpPr>
        <p:spPr bwMode="auto">
          <a:xfrm>
            <a:off x="6464424" y="5390604"/>
            <a:ext cx="1524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3300"/>
                </a:solidFill>
              </a:rPr>
              <a:t>消除</a:t>
            </a:r>
          </a:p>
        </p:txBody>
      </p:sp>
      <p:sp>
        <p:nvSpPr>
          <p:cNvPr id="24600" name="Text Box 24"/>
          <p:cNvSpPr txBox="1">
            <a:spLocks noChangeArrowheads="1"/>
          </p:cNvSpPr>
          <p:nvPr/>
        </p:nvSpPr>
        <p:spPr bwMode="auto">
          <a:xfrm>
            <a:off x="466849" y="1773287"/>
            <a:ext cx="8065591" cy="830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        因此，对于</a:t>
            </a:r>
            <a:r>
              <a:rPr lang="zh-CN" altLang="en-US" b="1" dirty="0">
                <a:solidFill>
                  <a:srgbClr val="FF0000"/>
                </a:solidFill>
              </a:rPr>
              <a:t>软材料</a:t>
            </a:r>
            <a:r>
              <a:rPr lang="zh-CN" altLang="en-US" b="1" dirty="0"/>
              <a:t>、刚性低的零件，尽可能采用</a:t>
            </a:r>
            <a:r>
              <a:rPr lang="zh-CN" altLang="en-US" b="1" dirty="0">
                <a:solidFill>
                  <a:srgbClr val="FF0000"/>
                </a:solidFill>
              </a:rPr>
              <a:t>非接触测量法。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24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autoUpdateAnimBg="0"/>
      <p:bldP spid="24581" grpId="0" autoUpdateAnimBg="0"/>
      <p:bldP spid="24582" grpId="0" autoUpdateAnimBg="0"/>
      <p:bldP spid="24583" grpId="0" autoUpdateAnimBg="0"/>
      <p:bldP spid="24585" grpId="0" autoUpdateAnimBg="0"/>
      <p:bldP spid="24592" grpId="0" animBg="1" autoUpdateAnimBg="0"/>
      <p:bldP spid="24594" grpId="0" animBg="1" autoUpdateAnimBg="0"/>
      <p:bldP spid="24595" grpId="0" autoUpdateAnimBg="0"/>
      <p:bldP spid="2460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D1EE8B75-F6C4-4174-9E50-949D52A56D5B}" type="slidenum">
              <a:rPr kumimoji="0" lang="zh-CN" altLang="en-US" smtClean="0"/>
              <a:pPr eaLnBrk="1" hangingPunct="1"/>
              <a:t>13</a:t>
            </a:fld>
            <a:endParaRPr kumimoji="0" lang="en-US" altLang="zh-CN" sz="1400" smtClean="0"/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444499" y="519906"/>
            <a:ext cx="8736013" cy="604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/>
              <a:t>②  被测件与基准件温差和室温变化产生的误差为</a:t>
            </a:r>
          </a:p>
        </p:txBody>
      </p:sp>
      <p:grpSp>
        <p:nvGrpSpPr>
          <p:cNvPr id="25608" name="Group 8"/>
          <p:cNvGrpSpPr>
            <a:grpSpLocks/>
          </p:cNvGrpSpPr>
          <p:nvPr/>
        </p:nvGrpSpPr>
        <p:grpSpPr bwMode="auto">
          <a:xfrm>
            <a:off x="1044525" y="1268760"/>
            <a:ext cx="7127875" cy="711200"/>
            <a:chOff x="768" y="1296"/>
            <a:chExt cx="4490" cy="448"/>
          </a:xfrm>
        </p:grpSpPr>
        <p:graphicFrame>
          <p:nvGraphicFramePr>
            <p:cNvPr id="14347" name="Object 6"/>
            <p:cNvGraphicFramePr>
              <a:graphicFrameLocks noChangeAspect="1"/>
            </p:cNvGraphicFramePr>
            <p:nvPr/>
          </p:nvGraphicFramePr>
          <p:xfrm>
            <a:off x="768" y="1296"/>
            <a:ext cx="3624" cy="4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457" name="Equation" r:id="rId3" imgW="2362200" imgH="292100" progId="Equation.3">
                    <p:embed/>
                  </p:oleObj>
                </mc:Choice>
                <mc:Fallback>
                  <p:oleObj name="Equation" r:id="rId3" imgW="2362200" imgH="292100" progId="Equation.3">
                    <p:embed/>
                    <p:pic>
                      <p:nvPicPr>
                        <p:cNvPr id="0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68" y="1296"/>
                          <a:ext cx="3624" cy="448"/>
                        </a:xfrm>
                        <a:prstGeom prst="rect">
                          <a:avLst/>
                        </a:prstGeom>
                        <a:solidFill>
                          <a:srgbClr val="FFFFCC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348" name="Text Box 7"/>
            <p:cNvSpPr txBox="1">
              <a:spLocks noChangeArrowheads="1"/>
            </p:cNvSpPr>
            <p:nvPr/>
          </p:nvSpPr>
          <p:spPr bwMode="auto">
            <a:xfrm>
              <a:off x="4502" y="1370"/>
              <a:ext cx="756" cy="288"/>
            </a:xfrm>
            <a:prstGeom prst="rect">
              <a:avLst/>
            </a:prstGeom>
            <a:solidFill>
              <a:srgbClr val="FFFF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/>
                <a:t>（2-9）</a:t>
              </a:r>
            </a:p>
          </p:txBody>
        </p:sp>
      </p:grpSp>
      <p:graphicFrame>
        <p:nvGraphicFramePr>
          <p:cNvPr id="25610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7823203"/>
              </p:ext>
            </p:extLst>
          </p:nvPr>
        </p:nvGraphicFramePr>
        <p:xfrm>
          <a:off x="1076697" y="2156470"/>
          <a:ext cx="41433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58" name="Equation" r:id="rId5" imgW="1524000" imgH="203200" progId="Equation.3">
                  <p:embed/>
                </p:oleObj>
              </mc:Choice>
              <mc:Fallback>
                <p:oleObj name="Equation" r:id="rId5" imgW="1524000" imgH="2032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6697" y="2156470"/>
                        <a:ext cx="4143375" cy="552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11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6490905"/>
              </p:ext>
            </p:extLst>
          </p:nvPr>
        </p:nvGraphicFramePr>
        <p:xfrm>
          <a:off x="1763688" y="2780928"/>
          <a:ext cx="4316413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59" name="公式" r:id="rId7" imgW="1586811" imgH="203112" progId="Equation.3">
                  <p:embed/>
                </p:oleObj>
              </mc:Choice>
              <mc:Fallback>
                <p:oleObj name="公式" r:id="rId7" imgW="1586811" imgH="203112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688" y="2780928"/>
                        <a:ext cx="4316413" cy="552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12" name="Text Box 12"/>
          <p:cNvSpPr txBox="1">
            <a:spLocks noChangeArrowheads="1"/>
          </p:cNvSpPr>
          <p:nvPr/>
        </p:nvSpPr>
        <p:spPr bwMode="auto">
          <a:xfrm>
            <a:off x="683568" y="3396878"/>
            <a:ext cx="50450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/>
              <a:t>式中  </a:t>
            </a:r>
            <a:r>
              <a:rPr lang="zh-CN" altLang="en-US" sz="2800" b="1" i="1" dirty="0"/>
              <a:t> </a:t>
            </a:r>
            <a:r>
              <a:rPr lang="en-US" altLang="zh-CN" sz="2800" b="1" i="1" dirty="0"/>
              <a:t>L </a:t>
            </a:r>
            <a:r>
              <a:rPr lang="en-US" altLang="zh-CN" sz="2800" b="1" dirty="0"/>
              <a:t>— </a:t>
            </a:r>
            <a:r>
              <a:rPr lang="zh-CN" altLang="en-US" sz="2800" b="1" dirty="0"/>
              <a:t>被测件的公称尺寸;</a:t>
            </a:r>
          </a:p>
        </p:txBody>
      </p:sp>
      <p:graphicFrame>
        <p:nvGraphicFramePr>
          <p:cNvPr id="25614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80543"/>
              </p:ext>
            </p:extLst>
          </p:nvPr>
        </p:nvGraphicFramePr>
        <p:xfrm>
          <a:off x="683840" y="3920009"/>
          <a:ext cx="7848600" cy="59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60" name="Equation" r:id="rId9" imgW="2857500" imgH="215900" progId="Equation.3">
                  <p:embed/>
                </p:oleObj>
              </mc:Choice>
              <mc:Fallback>
                <p:oleObj name="Equation" r:id="rId9" imgW="2857500" imgH="2159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840" y="3920009"/>
                        <a:ext cx="7848600" cy="592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15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7904438"/>
              </p:ext>
            </p:extLst>
          </p:nvPr>
        </p:nvGraphicFramePr>
        <p:xfrm>
          <a:off x="760040" y="4605809"/>
          <a:ext cx="67818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61" name="Equation" r:id="rId11" imgW="2133600" imgH="215900" progId="Equation.3">
                  <p:embed/>
                </p:oleObj>
              </mc:Choice>
              <mc:Fallback>
                <p:oleObj name="Equation" r:id="rId11" imgW="2133600" imgH="21590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0040" y="4605809"/>
                        <a:ext cx="6781800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16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6359185"/>
              </p:ext>
            </p:extLst>
          </p:nvPr>
        </p:nvGraphicFramePr>
        <p:xfrm>
          <a:off x="672728" y="5367809"/>
          <a:ext cx="4899025" cy="725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62" name="Equation" r:id="rId13" imgW="1371600" imgH="203200" progId="Equation.3">
                  <p:embed/>
                </p:oleObj>
              </mc:Choice>
              <mc:Fallback>
                <p:oleObj name="Equation" r:id="rId13" imgW="1371600" imgH="2032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2728" y="5367809"/>
                        <a:ext cx="4899025" cy="725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圆角矩形 12">
            <a:hlinkClick r:id="rId15" action="ppaction://hlinksldjump"/>
          </p:cNvPr>
          <p:cNvSpPr/>
          <p:nvPr/>
        </p:nvSpPr>
        <p:spPr bwMode="auto">
          <a:xfrm>
            <a:off x="6588224" y="5949280"/>
            <a:ext cx="1656184" cy="504056"/>
          </a:xfrm>
          <a:prstGeom prst="roundRect">
            <a:avLst/>
          </a:prstGeom>
          <a:noFill/>
          <a:ln w="381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itchFamily="2" charset="-122"/>
                <a:ea typeface="方正舒体" pitchFamily="2" charset="-122"/>
              </a:rPr>
              <a:t>返回</a:t>
            </a: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 autoUpdateAnimBg="0"/>
      <p:bldP spid="25612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C751B0C-07A1-47F5-BA9B-EDFD7D09E9BE}" type="slidenum">
              <a:rPr kumimoji="0" lang="zh-CN" altLang="en-US" smtClean="0"/>
              <a:pPr eaLnBrk="1" hangingPunct="1"/>
              <a:t>14</a:t>
            </a:fld>
            <a:endParaRPr kumimoji="0" lang="en-US" altLang="zh-CN" sz="1400" smtClean="0"/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573360" y="317599"/>
            <a:ext cx="7239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/>
              <a:t>2.3.3  测量误差分类、特性及其处理原则</a:t>
            </a:r>
          </a:p>
        </p:txBody>
      </p:sp>
      <p:grpSp>
        <p:nvGrpSpPr>
          <p:cNvPr id="26642" name="Group 18"/>
          <p:cNvGrpSpPr>
            <a:grpSpLocks/>
          </p:cNvGrpSpPr>
          <p:nvPr/>
        </p:nvGrpSpPr>
        <p:grpSpPr bwMode="auto">
          <a:xfrm>
            <a:off x="1187152" y="1052463"/>
            <a:ext cx="1944688" cy="1368425"/>
            <a:chOff x="612" y="618"/>
            <a:chExt cx="1225" cy="862"/>
          </a:xfrm>
        </p:grpSpPr>
        <p:sp>
          <p:nvSpPr>
            <p:cNvPr id="15372" name="Text Box 5"/>
            <p:cNvSpPr txBox="1">
              <a:spLocks noChangeArrowheads="1"/>
            </p:cNvSpPr>
            <p:nvPr/>
          </p:nvSpPr>
          <p:spPr bwMode="auto">
            <a:xfrm>
              <a:off x="612" y="709"/>
              <a:ext cx="960" cy="6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b="1" dirty="0"/>
                <a:t>按误差性 </a:t>
              </a:r>
            </a:p>
            <a:p>
              <a:pPr eaLnBrk="1" hangingPunct="1">
                <a:lnSpc>
                  <a:spcPct val="120000"/>
                </a:lnSpc>
              </a:pPr>
              <a:r>
                <a:rPr lang="zh-CN" altLang="en-US" b="1" dirty="0"/>
                <a:t>  </a:t>
              </a:r>
              <a:r>
                <a:rPr lang="zh-CN" altLang="en-US" b="1" dirty="0" smtClean="0"/>
                <a:t>质</a:t>
              </a:r>
              <a:r>
                <a:rPr lang="zh-CN" altLang="en-US" b="1" dirty="0"/>
                <a:t>可分</a:t>
              </a:r>
            </a:p>
          </p:txBody>
        </p:sp>
        <p:sp>
          <p:nvSpPr>
            <p:cNvPr id="15373" name="AutoShape 6"/>
            <p:cNvSpPr>
              <a:spLocks/>
            </p:cNvSpPr>
            <p:nvPr/>
          </p:nvSpPr>
          <p:spPr bwMode="auto">
            <a:xfrm>
              <a:off x="1655" y="618"/>
              <a:ext cx="182" cy="862"/>
            </a:xfrm>
            <a:prstGeom prst="leftBrace">
              <a:avLst>
                <a:gd name="adj1" fmla="val 39469"/>
                <a:gd name="adj2" fmla="val 50000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3203575" y="883742"/>
            <a:ext cx="45481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系统误差 ——可消除</a:t>
            </a:r>
            <a:endParaRPr lang="en-US" altLang="zh-CN" b="1" dirty="0"/>
          </a:p>
        </p:txBody>
      </p:sp>
      <p:sp>
        <p:nvSpPr>
          <p:cNvPr id="26632" name="Text Box 8"/>
          <p:cNvSpPr txBox="1">
            <a:spLocks noChangeArrowheads="1"/>
          </p:cNvSpPr>
          <p:nvPr/>
        </p:nvSpPr>
        <p:spPr bwMode="auto">
          <a:xfrm>
            <a:off x="3203575" y="1506042"/>
            <a:ext cx="51958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/>
              <a:t>随机误差 ——不可消除，只能减小</a:t>
            </a:r>
            <a:endParaRPr lang="en-US" altLang="zh-CN" b="1"/>
          </a:p>
        </p:txBody>
      </p:sp>
      <p:sp>
        <p:nvSpPr>
          <p:cNvPr id="26633" name="Text Box 9"/>
          <p:cNvSpPr txBox="1">
            <a:spLocks noChangeArrowheads="1"/>
          </p:cNvSpPr>
          <p:nvPr/>
        </p:nvSpPr>
        <p:spPr bwMode="auto">
          <a:xfrm>
            <a:off x="3203575" y="2107704"/>
            <a:ext cx="46910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/>
              <a:t>粗大误差——剔除</a:t>
            </a:r>
          </a:p>
        </p:txBody>
      </p:sp>
      <p:sp>
        <p:nvSpPr>
          <p:cNvPr id="26634" name="Text Box 10"/>
          <p:cNvSpPr txBox="1">
            <a:spLocks noChangeArrowheads="1"/>
          </p:cNvSpPr>
          <p:nvPr/>
        </p:nvSpPr>
        <p:spPr bwMode="auto">
          <a:xfrm>
            <a:off x="771872" y="2564904"/>
            <a:ext cx="6248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1. 随机误差的评定及其处理原则</a:t>
            </a:r>
          </a:p>
        </p:txBody>
      </p:sp>
      <p:sp>
        <p:nvSpPr>
          <p:cNvPr id="26635" name="Text Box 11"/>
          <p:cNvSpPr txBox="1">
            <a:spLocks noChangeArrowheads="1"/>
          </p:cNvSpPr>
          <p:nvPr/>
        </p:nvSpPr>
        <p:spPr bwMode="auto">
          <a:xfrm>
            <a:off x="322709" y="3429000"/>
            <a:ext cx="8353747" cy="1130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b="1" dirty="0"/>
              <a:t>         随机误差是指在一定测量条件下，多次测量同一量值时，测量误差的绝对值和符号以不可预定的方式变化的误差。</a:t>
            </a:r>
          </a:p>
        </p:txBody>
      </p:sp>
      <p:sp>
        <p:nvSpPr>
          <p:cNvPr id="26636" name="Text Box 12"/>
          <p:cNvSpPr txBox="1">
            <a:spLocks noChangeArrowheads="1"/>
          </p:cNvSpPr>
          <p:nvPr/>
        </p:nvSpPr>
        <p:spPr bwMode="auto">
          <a:xfrm>
            <a:off x="442239" y="4581128"/>
            <a:ext cx="7921699" cy="142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       随机误差产生的原因——在测量过程中各种随机因素引起的，如测量过程中温度的波动、振动、测量力不稳及测量人的视差等。</a:t>
            </a:r>
          </a:p>
        </p:txBody>
      </p:sp>
      <p:sp>
        <p:nvSpPr>
          <p:cNvPr id="26637" name="Text Box 13"/>
          <p:cNvSpPr txBox="1">
            <a:spLocks noChangeArrowheads="1"/>
          </p:cNvSpPr>
          <p:nvPr/>
        </p:nvSpPr>
        <p:spPr bwMode="auto">
          <a:xfrm>
            <a:off x="557808" y="3043808"/>
            <a:ext cx="3200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（1）随机误差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26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 autoUpdateAnimBg="0"/>
      <p:bldP spid="26631" grpId="0" autoUpdateAnimBg="0"/>
      <p:bldP spid="26632" grpId="0" autoUpdateAnimBg="0"/>
      <p:bldP spid="26633" grpId="0" autoUpdateAnimBg="0"/>
      <p:bldP spid="26634" grpId="0" autoUpdateAnimBg="0"/>
      <p:bldP spid="26635" grpId="0" autoUpdateAnimBg="0"/>
      <p:bldP spid="26636" grpId="0" autoUpdateAnimBg="0"/>
      <p:bldP spid="26637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941758CA-9DD3-4C7C-8584-7AF6173E474D}" type="slidenum">
              <a:rPr kumimoji="0" lang="zh-CN" altLang="en-US" smtClean="0"/>
              <a:pPr eaLnBrk="1" hangingPunct="1"/>
              <a:t>15</a:t>
            </a:fld>
            <a:endParaRPr kumimoji="0" lang="en-US" altLang="zh-CN" sz="1400" smtClean="0"/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495250" y="278880"/>
            <a:ext cx="7677150" cy="1684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b="1" dirty="0"/>
              <a:t>       </a:t>
            </a:r>
            <a:r>
              <a:rPr lang="zh-CN" altLang="en-US" b="1" dirty="0" smtClean="0"/>
              <a:t>  对于</a:t>
            </a:r>
            <a:r>
              <a:rPr lang="zh-CN" altLang="en-US" b="1" dirty="0"/>
              <a:t>某一次测量的随机误差大小、符号不能预料，但是进行多次重复测量，其测量结果符合一定的</a:t>
            </a:r>
            <a:r>
              <a:rPr lang="zh-CN" altLang="en-US" b="1" dirty="0">
                <a:solidFill>
                  <a:srgbClr val="FF3300"/>
                </a:solidFill>
              </a:rPr>
              <a:t>统计规律</a:t>
            </a:r>
            <a:r>
              <a:rPr lang="zh-CN" altLang="en-US" b="1" dirty="0"/>
              <a:t>，在大多数情况符合</a:t>
            </a:r>
            <a:r>
              <a:rPr lang="zh-CN" altLang="en-US" b="1" dirty="0">
                <a:solidFill>
                  <a:srgbClr val="FF3300"/>
                </a:solidFill>
              </a:rPr>
              <a:t>正态分布，</a:t>
            </a:r>
            <a:r>
              <a:rPr lang="zh-CN" altLang="en-US" b="1" dirty="0"/>
              <a:t>如图2-1</a:t>
            </a:r>
            <a:r>
              <a:rPr lang="en-US" altLang="zh-CN" b="1" dirty="0"/>
              <a:t>4</a:t>
            </a:r>
            <a:r>
              <a:rPr lang="zh-CN" altLang="en-US" b="1" dirty="0"/>
              <a:t>所</a:t>
            </a:r>
            <a:r>
              <a:rPr lang="zh-CN" altLang="en-US" b="1" dirty="0" smtClean="0"/>
              <a:t>示</a:t>
            </a:r>
            <a:r>
              <a:rPr lang="zh-CN" altLang="en-US" b="1" dirty="0"/>
              <a:t>。</a:t>
            </a:r>
          </a:p>
        </p:txBody>
      </p:sp>
      <p:sp>
        <p:nvSpPr>
          <p:cNvPr id="27658" name="Text Box 10"/>
          <p:cNvSpPr txBox="1">
            <a:spLocks noChangeArrowheads="1"/>
          </p:cNvSpPr>
          <p:nvPr/>
        </p:nvSpPr>
        <p:spPr bwMode="auto">
          <a:xfrm>
            <a:off x="468189" y="2100585"/>
            <a:ext cx="3887787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   （2）正态分布的随机误差基本特性</a:t>
            </a:r>
          </a:p>
        </p:txBody>
      </p:sp>
      <p:sp>
        <p:nvSpPr>
          <p:cNvPr id="27659" name="Text Box 11"/>
          <p:cNvSpPr txBox="1">
            <a:spLocks noChangeArrowheads="1"/>
          </p:cNvSpPr>
          <p:nvPr/>
        </p:nvSpPr>
        <p:spPr bwMode="auto">
          <a:xfrm>
            <a:off x="959048" y="3140968"/>
            <a:ext cx="30368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①   </a:t>
            </a:r>
            <a:r>
              <a:rPr lang="zh-CN" altLang="en-US" b="1" dirty="0">
                <a:solidFill>
                  <a:srgbClr val="FF3300"/>
                </a:solidFill>
              </a:rPr>
              <a:t>单峰性</a:t>
            </a:r>
            <a:r>
              <a:rPr lang="zh-CN" altLang="en-US" b="1" dirty="0"/>
              <a:t>——</a:t>
            </a:r>
          </a:p>
        </p:txBody>
      </p:sp>
      <p:grpSp>
        <p:nvGrpSpPr>
          <p:cNvPr id="27683" name="Group 35"/>
          <p:cNvGrpSpPr>
            <a:grpSpLocks/>
          </p:cNvGrpSpPr>
          <p:nvPr/>
        </p:nvGrpSpPr>
        <p:grpSpPr bwMode="auto">
          <a:xfrm>
            <a:off x="4139506" y="2000349"/>
            <a:ext cx="4724400" cy="4184650"/>
            <a:chOff x="2592" y="1296"/>
            <a:chExt cx="2976" cy="2636"/>
          </a:xfrm>
        </p:grpSpPr>
        <p:grpSp>
          <p:nvGrpSpPr>
            <p:cNvPr id="16404" name="Group 13"/>
            <p:cNvGrpSpPr>
              <a:grpSpLocks/>
            </p:cNvGrpSpPr>
            <p:nvPr/>
          </p:nvGrpSpPr>
          <p:grpSpPr bwMode="auto">
            <a:xfrm>
              <a:off x="2592" y="1296"/>
              <a:ext cx="2976" cy="2636"/>
              <a:chOff x="2400" y="768"/>
              <a:chExt cx="2976" cy="2636"/>
            </a:xfrm>
          </p:grpSpPr>
          <p:pic>
            <p:nvPicPr>
              <p:cNvPr id="16411" name="Picture 5" descr="图02-13正态分布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00" y="768"/>
                <a:ext cx="2976" cy="23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412" name="Text Box 8"/>
              <p:cNvSpPr txBox="1">
                <a:spLocks noChangeArrowheads="1"/>
              </p:cNvSpPr>
              <p:nvPr/>
            </p:nvSpPr>
            <p:spPr bwMode="auto">
              <a:xfrm>
                <a:off x="2928" y="3154"/>
                <a:ext cx="1824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2000" b="1" dirty="0"/>
                  <a:t>图2-1</a:t>
                </a:r>
                <a:r>
                  <a:rPr lang="en-US" altLang="zh-CN" sz="2000" b="1" dirty="0"/>
                  <a:t>4 </a:t>
                </a:r>
                <a:r>
                  <a:rPr lang="zh-CN" altLang="en-US" sz="2000" b="1" dirty="0"/>
                  <a:t>正态分布曲线</a:t>
                </a:r>
              </a:p>
            </p:txBody>
          </p:sp>
        </p:grpSp>
        <p:sp>
          <p:nvSpPr>
            <p:cNvPr id="16405" name="Line 14"/>
            <p:cNvSpPr>
              <a:spLocks noChangeShapeType="1"/>
            </p:cNvSpPr>
            <p:nvPr/>
          </p:nvSpPr>
          <p:spPr bwMode="auto">
            <a:xfrm>
              <a:off x="3792" y="1920"/>
              <a:ext cx="0" cy="124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6" name="Line 17"/>
            <p:cNvSpPr>
              <a:spLocks noChangeShapeType="1"/>
            </p:cNvSpPr>
            <p:nvPr/>
          </p:nvSpPr>
          <p:spPr bwMode="auto">
            <a:xfrm>
              <a:off x="4320" y="2688"/>
              <a:ext cx="0" cy="48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7" name="Line 18"/>
            <p:cNvSpPr>
              <a:spLocks noChangeShapeType="1"/>
            </p:cNvSpPr>
            <p:nvPr/>
          </p:nvSpPr>
          <p:spPr bwMode="auto">
            <a:xfrm>
              <a:off x="3936" y="2976"/>
              <a:ext cx="38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8" name="Line 19"/>
            <p:cNvSpPr>
              <a:spLocks noChangeShapeType="1"/>
            </p:cNvSpPr>
            <p:nvPr/>
          </p:nvSpPr>
          <p:spPr bwMode="auto">
            <a:xfrm>
              <a:off x="3792" y="1920"/>
              <a:ext cx="14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9" name="Line 20"/>
            <p:cNvSpPr>
              <a:spLocks noChangeShapeType="1"/>
            </p:cNvSpPr>
            <p:nvPr/>
          </p:nvSpPr>
          <p:spPr bwMode="auto">
            <a:xfrm>
              <a:off x="3936" y="2688"/>
              <a:ext cx="38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0" name="Line 32"/>
            <p:cNvSpPr>
              <a:spLocks noChangeShapeType="1"/>
            </p:cNvSpPr>
            <p:nvPr/>
          </p:nvSpPr>
          <p:spPr bwMode="auto">
            <a:xfrm>
              <a:off x="3552" y="2976"/>
              <a:ext cx="2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686" name="Group 38"/>
          <p:cNvGrpSpPr>
            <a:grpSpLocks/>
          </p:cNvGrpSpPr>
          <p:nvPr/>
        </p:nvGrpSpPr>
        <p:grpSpPr bwMode="auto">
          <a:xfrm>
            <a:off x="6440488" y="3721224"/>
            <a:ext cx="1660525" cy="914400"/>
            <a:chOff x="3936" y="2208"/>
            <a:chExt cx="1046" cy="576"/>
          </a:xfrm>
        </p:grpSpPr>
        <p:graphicFrame>
          <p:nvGraphicFramePr>
            <p:cNvPr id="16402" name="Object 36"/>
            <p:cNvGraphicFramePr>
              <a:graphicFrameLocks noChangeAspect="1"/>
            </p:cNvGraphicFramePr>
            <p:nvPr/>
          </p:nvGraphicFramePr>
          <p:xfrm>
            <a:off x="4608" y="2208"/>
            <a:ext cx="374" cy="4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497" name="Equation" r:id="rId4" imgW="228501" imgH="253890" progId="Equation.3">
                    <p:embed/>
                  </p:oleObj>
                </mc:Choice>
                <mc:Fallback>
                  <p:oleObj name="Equation" r:id="rId4" imgW="228501" imgH="253890" progId="Equation.3">
                    <p:embed/>
                    <p:pic>
                      <p:nvPicPr>
                        <p:cNvPr id="0" name="Object 3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08" y="2208"/>
                          <a:ext cx="374" cy="416"/>
                        </a:xfrm>
                        <a:prstGeom prst="rect">
                          <a:avLst/>
                        </a:prstGeom>
                        <a:solidFill>
                          <a:srgbClr val="FFCCFF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403" name="Line 37"/>
            <p:cNvSpPr>
              <a:spLocks noChangeShapeType="1"/>
            </p:cNvSpPr>
            <p:nvPr/>
          </p:nvSpPr>
          <p:spPr bwMode="auto">
            <a:xfrm flipH="1">
              <a:off x="3936" y="2544"/>
              <a:ext cx="720" cy="24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689" name="Group 41"/>
          <p:cNvGrpSpPr>
            <a:grpSpLocks/>
          </p:cNvGrpSpPr>
          <p:nvPr/>
        </p:nvGrpSpPr>
        <p:grpSpPr bwMode="auto">
          <a:xfrm>
            <a:off x="6228184" y="3136776"/>
            <a:ext cx="1176338" cy="1066800"/>
            <a:chOff x="3792" y="1824"/>
            <a:chExt cx="741" cy="672"/>
          </a:xfrm>
        </p:grpSpPr>
        <p:graphicFrame>
          <p:nvGraphicFramePr>
            <p:cNvPr id="16400" name="Object 39"/>
            <p:cNvGraphicFramePr>
              <a:graphicFrameLocks noChangeAspect="1"/>
            </p:cNvGraphicFramePr>
            <p:nvPr/>
          </p:nvGraphicFramePr>
          <p:xfrm>
            <a:off x="4224" y="1824"/>
            <a:ext cx="309" cy="40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498" name="Equation" r:id="rId6" imgW="164885" imgH="215619" progId="Equation.3">
                    <p:embed/>
                  </p:oleObj>
                </mc:Choice>
                <mc:Fallback>
                  <p:oleObj name="Equation" r:id="rId6" imgW="164885" imgH="215619" progId="Equation.3">
                    <p:embed/>
                    <p:pic>
                      <p:nvPicPr>
                        <p:cNvPr id="0" name="Object 3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24" y="1824"/>
                          <a:ext cx="309" cy="404"/>
                        </a:xfrm>
                        <a:prstGeom prst="rect">
                          <a:avLst/>
                        </a:prstGeom>
                        <a:solidFill>
                          <a:srgbClr val="FFCCFF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401" name="Line 40"/>
            <p:cNvSpPr>
              <a:spLocks noChangeShapeType="1"/>
            </p:cNvSpPr>
            <p:nvPr/>
          </p:nvSpPr>
          <p:spPr bwMode="auto">
            <a:xfrm flipV="1">
              <a:off x="3792" y="2160"/>
              <a:ext cx="432" cy="336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692" name="Group 44"/>
          <p:cNvGrpSpPr>
            <a:grpSpLocks/>
          </p:cNvGrpSpPr>
          <p:nvPr/>
        </p:nvGrpSpPr>
        <p:grpSpPr bwMode="auto">
          <a:xfrm>
            <a:off x="4572000" y="3488432"/>
            <a:ext cx="1600200" cy="1219200"/>
            <a:chOff x="2736" y="2016"/>
            <a:chExt cx="1008" cy="768"/>
          </a:xfrm>
        </p:grpSpPr>
        <p:graphicFrame>
          <p:nvGraphicFramePr>
            <p:cNvPr id="16398" name="Object 42"/>
            <p:cNvGraphicFramePr>
              <a:graphicFrameLocks noChangeAspect="1"/>
            </p:cNvGraphicFramePr>
            <p:nvPr/>
          </p:nvGraphicFramePr>
          <p:xfrm>
            <a:off x="2736" y="2016"/>
            <a:ext cx="410" cy="4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499" name="Equation" r:id="rId8" imgW="241195" imgH="253890" progId="Equation.3">
                    <p:embed/>
                  </p:oleObj>
                </mc:Choice>
                <mc:Fallback>
                  <p:oleObj name="Equation" r:id="rId8" imgW="241195" imgH="253890" progId="Equation.3">
                    <p:embed/>
                    <p:pic>
                      <p:nvPicPr>
                        <p:cNvPr id="0" name="Object 4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36" y="2016"/>
                          <a:ext cx="410" cy="432"/>
                        </a:xfrm>
                        <a:prstGeom prst="rect">
                          <a:avLst/>
                        </a:prstGeom>
                        <a:solidFill>
                          <a:srgbClr val="CCECFF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399" name="Line 43"/>
            <p:cNvSpPr>
              <a:spLocks noChangeShapeType="1"/>
            </p:cNvSpPr>
            <p:nvPr/>
          </p:nvSpPr>
          <p:spPr bwMode="auto">
            <a:xfrm>
              <a:off x="3120" y="2304"/>
              <a:ext cx="624" cy="48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695" name="Group 47"/>
          <p:cNvGrpSpPr>
            <a:grpSpLocks/>
          </p:cNvGrpSpPr>
          <p:nvPr/>
        </p:nvGrpSpPr>
        <p:grpSpPr bwMode="auto">
          <a:xfrm>
            <a:off x="4703763" y="1988840"/>
            <a:ext cx="1524000" cy="990600"/>
            <a:chOff x="2832" y="1104"/>
            <a:chExt cx="960" cy="624"/>
          </a:xfrm>
        </p:grpSpPr>
        <p:graphicFrame>
          <p:nvGraphicFramePr>
            <p:cNvPr id="16396" name="Object 45"/>
            <p:cNvGraphicFramePr>
              <a:graphicFrameLocks noChangeAspect="1"/>
            </p:cNvGraphicFramePr>
            <p:nvPr/>
          </p:nvGraphicFramePr>
          <p:xfrm>
            <a:off x="2832" y="1104"/>
            <a:ext cx="356" cy="4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500" name="Equation" r:id="rId10" imgW="177569" imgH="215619" progId="Equation.3">
                    <p:embed/>
                  </p:oleObj>
                </mc:Choice>
                <mc:Fallback>
                  <p:oleObj name="Equation" r:id="rId10" imgW="177569" imgH="215619" progId="Equation.3">
                    <p:embed/>
                    <p:pic>
                      <p:nvPicPr>
                        <p:cNvPr id="0" name="Object 4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32" y="1104"/>
                          <a:ext cx="356" cy="432"/>
                        </a:xfrm>
                        <a:prstGeom prst="rect">
                          <a:avLst/>
                        </a:prstGeom>
                        <a:solidFill>
                          <a:srgbClr val="CCECFF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397" name="Line 46"/>
            <p:cNvSpPr>
              <a:spLocks noChangeShapeType="1"/>
            </p:cNvSpPr>
            <p:nvPr/>
          </p:nvSpPr>
          <p:spPr bwMode="auto">
            <a:xfrm>
              <a:off x="3168" y="1440"/>
              <a:ext cx="624" cy="288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11882" y="3645024"/>
                <a:ext cx="3960118" cy="17543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 smtClean="0"/>
                  <a:t>        </a:t>
                </a:r>
                <a:r>
                  <a:rPr lang="zh-CN" altLang="en-US" b="1" dirty="0" smtClean="0"/>
                  <a:t>绝对值大的误差比</a:t>
                </a:r>
                <a:endParaRPr lang="en-US" altLang="zh-CN" b="1" dirty="0" smtClean="0"/>
              </a:p>
              <a:p>
                <a:pPr>
                  <a:lnSpc>
                    <a:spcPct val="150000"/>
                  </a:lnSpc>
                </a:pPr>
                <a:r>
                  <a:rPr lang="zh-CN" altLang="en-US" b="1" dirty="0" smtClean="0"/>
                  <a:t>绝对值小（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b="1" i="1" smtClean="0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</a:rPr>
                          <m:t>∆</m:t>
                        </m:r>
                      </m:e>
                      <m:sub>
                        <m:r>
                          <a:rPr lang="en-US" altLang="zh-CN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  <m:r>
                      <a:rPr lang="en-US" altLang="zh-CN" b="1" i="1" smtClean="0">
                        <a:solidFill>
                          <a:srgbClr val="C00000"/>
                        </a:solidFill>
                        <a:latin typeface="Cambria Math"/>
                        <a:ea typeface="Cambria Math"/>
                      </a:rPr>
                      <m:t>&gt;</m:t>
                    </m:r>
                    <m:sSub>
                      <m:sSubPr>
                        <m:ctrlPr>
                          <a:rPr lang="en-US" altLang="zh-CN" b="1" i="1" smtClean="0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n-US" altLang="zh-CN" b="1" i="1" smtClean="0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</a:rPr>
                          <m:t>∆</m:t>
                        </m:r>
                      </m:e>
                      <m:sub>
                        <m:r>
                          <a:rPr lang="en-US" altLang="zh-CN" b="1" i="1" smtClean="0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zh-CN" altLang="en-US" b="1" dirty="0" smtClean="0"/>
                  <a:t>）</a:t>
                </a:r>
                <a:endParaRPr lang="en-US" altLang="zh-CN" b="1" dirty="0" smtClean="0"/>
              </a:p>
              <a:p>
                <a:pPr>
                  <a:lnSpc>
                    <a:spcPct val="150000"/>
                  </a:lnSpc>
                </a:pPr>
                <a:r>
                  <a:rPr lang="zh-CN" altLang="en-US" b="1" dirty="0" smtClean="0"/>
                  <a:t>出现概率小（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𝒚</m:t>
                        </m:r>
                      </m:e>
                      <m:sub>
                        <m:r>
                          <a:rPr lang="en-US" altLang="zh-CN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zh-CN" altLang="en-US" b="1" dirty="0" smtClean="0">
                    <a:solidFill>
                      <a:srgbClr val="C0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b="1" i="1" dirty="0" smtClean="0">
                        <a:solidFill>
                          <a:srgbClr val="C00000"/>
                        </a:solidFill>
                        <a:latin typeface="Cambria Math"/>
                        <a:ea typeface="Cambria Math"/>
                      </a:rPr>
                      <m:t>&lt; </m:t>
                    </m:r>
                    <m:sSub>
                      <m:sSubPr>
                        <m:ctrlPr>
                          <a:rPr lang="en-US" altLang="zh-CN" b="1" i="1" dirty="0" smtClean="0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n-US" altLang="zh-CN" b="1" i="1" dirty="0" smtClean="0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</a:rPr>
                          <m:t>𝒚</m:t>
                        </m:r>
                      </m:e>
                      <m:sub>
                        <m:r>
                          <a:rPr lang="en-US" altLang="zh-CN" b="1" i="1" dirty="0" smtClean="0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zh-CN" altLang="en-US" b="1" dirty="0" smtClean="0"/>
                  <a:t>）。</a:t>
                </a:r>
                <a:endParaRPr lang="zh-CN" altLang="en-US" b="1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882" y="3645024"/>
                <a:ext cx="3960118" cy="1754326"/>
              </a:xfrm>
              <a:prstGeom prst="rect">
                <a:avLst/>
              </a:prstGeom>
              <a:blipFill rotWithShape="1">
                <a:blip r:embed="rId12"/>
                <a:stretch>
                  <a:fillRect l="-2308" b="-20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" dur="500"/>
                                        <p:tgtEl>
                                          <p:spTgt spid="27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8" dur="500"/>
                                        <p:tgtEl>
                                          <p:spTgt spid="27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3" dur="500"/>
                                        <p:tgtEl>
                                          <p:spTgt spid="27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8" dur="500"/>
                                        <p:tgtEl>
                                          <p:spTgt spid="27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 autoUpdateAnimBg="0"/>
      <p:bldP spid="27658" grpId="0" autoUpdateAnimBg="0"/>
      <p:bldP spid="27659" grpId="0" autoUpdateAnimBg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E57935A2-94E9-4A41-A037-08E29279EB9F}" type="slidenum">
              <a:rPr kumimoji="0" lang="zh-CN" altLang="en-US" smtClean="0"/>
              <a:pPr eaLnBrk="1" hangingPunct="1"/>
              <a:t>16</a:t>
            </a:fld>
            <a:endParaRPr kumimoji="0" lang="en-US" altLang="zh-CN" sz="1400" smtClean="0"/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513456" y="351394"/>
            <a:ext cx="224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②   </a:t>
            </a:r>
            <a:r>
              <a:rPr lang="zh-CN" altLang="en-US" b="1" dirty="0">
                <a:solidFill>
                  <a:srgbClr val="FF3300"/>
                </a:solidFill>
              </a:rPr>
              <a:t>对称性</a:t>
            </a:r>
            <a:r>
              <a:rPr lang="zh-CN" altLang="en-US" b="1" dirty="0"/>
              <a:t>——</a:t>
            </a:r>
          </a:p>
        </p:txBody>
      </p:sp>
      <p:sp>
        <p:nvSpPr>
          <p:cNvPr id="33798" name="Text Box 6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 bwMode="auto">
          <a:xfrm>
            <a:off x="2971800" y="152400"/>
            <a:ext cx="4724400" cy="936347"/>
          </a:xfrm>
          <a:prstGeom prst="rect">
            <a:avLst/>
          </a:prstGeom>
          <a:blipFill rotWithShape="1">
            <a:blip r:embed="rId2"/>
            <a:stretch>
              <a:fillRect l="-2065" t="-3896" r="-8387" b="-14286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zh-CN" altLang="en-US">
                <a:noFill/>
              </a:rPr>
              <a:t> </a:t>
            </a:r>
          </a:p>
        </p:txBody>
      </p:sp>
      <p:sp>
        <p:nvSpPr>
          <p:cNvPr id="33800" name="Text Box 8"/>
          <p:cNvSpPr txBox="1">
            <a:spLocks noChangeArrowheads="1"/>
          </p:cNvSpPr>
          <p:nvPr/>
        </p:nvSpPr>
        <p:spPr bwMode="auto">
          <a:xfrm>
            <a:off x="513456" y="1237456"/>
            <a:ext cx="2165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/>
              <a:t>③  </a:t>
            </a:r>
            <a:r>
              <a:rPr lang="zh-CN" altLang="en-US" b="1">
                <a:solidFill>
                  <a:srgbClr val="FF3300"/>
                </a:solidFill>
              </a:rPr>
              <a:t>有界性</a:t>
            </a:r>
            <a:r>
              <a:rPr lang="zh-CN" altLang="en-US" b="1"/>
              <a:t>——</a:t>
            </a:r>
          </a:p>
        </p:txBody>
      </p:sp>
      <p:sp>
        <p:nvSpPr>
          <p:cNvPr id="33801" name="Text Box 9"/>
          <p:cNvSpPr txBox="1">
            <a:spLocks noChangeArrowheads="1"/>
          </p:cNvSpPr>
          <p:nvPr/>
        </p:nvSpPr>
        <p:spPr bwMode="auto">
          <a:xfrm>
            <a:off x="2895600" y="1124744"/>
            <a:ext cx="4892675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在一定的测量条件下，随机误差的绝对值有一定的界限。</a:t>
            </a:r>
          </a:p>
        </p:txBody>
      </p:sp>
      <p:sp>
        <p:nvSpPr>
          <p:cNvPr id="33808" name="Text Box 16"/>
          <p:cNvSpPr txBox="1">
            <a:spLocks noChangeArrowheads="1"/>
          </p:cNvSpPr>
          <p:nvPr/>
        </p:nvSpPr>
        <p:spPr bwMode="auto">
          <a:xfrm>
            <a:off x="437256" y="2133600"/>
            <a:ext cx="3657600" cy="604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/>
              <a:t> </a:t>
            </a:r>
            <a:r>
              <a:rPr lang="zh-CN" altLang="en-US" sz="2800" b="1"/>
              <a:t>④  </a:t>
            </a:r>
            <a:r>
              <a:rPr lang="zh-CN" altLang="en-US" sz="2800" b="1">
                <a:solidFill>
                  <a:srgbClr val="FF3300"/>
                </a:solidFill>
              </a:rPr>
              <a:t>抵偿性</a:t>
            </a:r>
            <a:r>
              <a:rPr lang="zh-CN" altLang="en-US" sz="2800" b="1"/>
              <a:t>——</a:t>
            </a:r>
          </a:p>
        </p:txBody>
      </p:sp>
      <p:sp>
        <p:nvSpPr>
          <p:cNvPr id="33809" name="Text Box 17"/>
          <p:cNvSpPr txBox="1">
            <a:spLocks noChangeArrowheads="1"/>
          </p:cNvSpPr>
          <p:nvPr/>
        </p:nvSpPr>
        <p:spPr bwMode="auto">
          <a:xfrm>
            <a:off x="503312" y="2742555"/>
            <a:ext cx="32766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      随着测量次数的增加，各次随机误差的算术平均值趋于零。</a:t>
            </a:r>
          </a:p>
        </p:txBody>
      </p:sp>
      <p:sp>
        <p:nvSpPr>
          <p:cNvPr id="33816" name="Rectangle 24"/>
          <p:cNvSpPr>
            <a:spLocks noRot="1" noChangeAspect="1" noMove="1" noResize="1" noEditPoints="1" noAdjustHandles="1" noChangeArrowheads="1" noChangeShapeType="1" noTextEdit="1"/>
          </p:cNvSpPr>
          <p:nvPr/>
        </p:nvSpPr>
        <p:spPr bwMode="auto">
          <a:xfrm>
            <a:off x="304800" y="4149080"/>
            <a:ext cx="3276600" cy="1422249"/>
          </a:xfrm>
          <a:prstGeom prst="rect">
            <a:avLst/>
          </a:prstGeom>
          <a:blipFill rotWithShape="1">
            <a:blip r:embed="rId3"/>
            <a:stretch>
              <a:fillRect l="-2788" t="-2575" b="-60944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zh-CN" altLang="en-US">
                <a:noFill/>
              </a:rPr>
              <a:t> </a:t>
            </a:r>
          </a:p>
        </p:txBody>
      </p:sp>
      <p:grpSp>
        <p:nvGrpSpPr>
          <p:cNvPr id="17418" name="组合 29"/>
          <p:cNvGrpSpPr>
            <a:grpSpLocks/>
          </p:cNvGrpSpPr>
          <p:nvPr/>
        </p:nvGrpSpPr>
        <p:grpSpPr bwMode="auto">
          <a:xfrm>
            <a:off x="3779912" y="1993924"/>
            <a:ext cx="4800600" cy="4243388"/>
            <a:chOff x="3753988" y="2476809"/>
            <a:chExt cx="4800600" cy="4243388"/>
          </a:xfrm>
        </p:grpSpPr>
        <p:grpSp>
          <p:nvGrpSpPr>
            <p:cNvPr id="17419" name="Group 18"/>
            <p:cNvGrpSpPr>
              <a:grpSpLocks/>
            </p:cNvGrpSpPr>
            <p:nvPr/>
          </p:nvGrpSpPr>
          <p:grpSpPr bwMode="auto">
            <a:xfrm>
              <a:off x="3753988" y="2476809"/>
              <a:ext cx="4800600" cy="4243388"/>
              <a:chOff x="2112" y="1465"/>
              <a:chExt cx="3024" cy="2673"/>
            </a:xfrm>
          </p:grpSpPr>
          <p:pic>
            <p:nvPicPr>
              <p:cNvPr id="17432" name="Picture 12" descr="图02-13正态分布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12" y="1465"/>
                <a:ext cx="3024" cy="24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433" name="Text Box 13"/>
              <p:cNvSpPr txBox="1">
                <a:spLocks noChangeArrowheads="1"/>
              </p:cNvSpPr>
              <p:nvPr/>
            </p:nvSpPr>
            <p:spPr bwMode="auto">
              <a:xfrm>
                <a:off x="2688" y="3888"/>
                <a:ext cx="2058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2000" b="1"/>
                  <a:t>图2-1</a:t>
                </a:r>
                <a:r>
                  <a:rPr lang="en-US" altLang="zh-CN" sz="2000" b="1"/>
                  <a:t>4 </a:t>
                </a:r>
                <a:r>
                  <a:rPr lang="zh-CN" altLang="en-US" sz="2000" b="1"/>
                  <a:t>正态分布曲线</a:t>
                </a:r>
              </a:p>
            </p:txBody>
          </p:sp>
        </p:grpSp>
        <p:grpSp>
          <p:nvGrpSpPr>
            <p:cNvPr id="17420" name="组合 5"/>
            <p:cNvGrpSpPr>
              <a:grpSpLocks/>
            </p:cNvGrpSpPr>
            <p:nvPr/>
          </p:nvGrpSpPr>
          <p:grpSpPr bwMode="auto">
            <a:xfrm>
              <a:off x="5436096" y="4429472"/>
              <a:ext cx="936104" cy="1087760"/>
              <a:chOff x="5364088" y="4285456"/>
              <a:chExt cx="936104" cy="1087760"/>
            </a:xfrm>
          </p:grpSpPr>
          <p:cxnSp>
            <p:nvCxnSpPr>
              <p:cNvPr id="17429" name="直接连接符 2"/>
              <p:cNvCxnSpPr>
                <a:cxnSpLocks noChangeShapeType="1"/>
              </p:cNvCxnSpPr>
              <p:nvPr/>
            </p:nvCxnSpPr>
            <p:spPr bwMode="auto">
              <a:xfrm>
                <a:off x="5364088" y="4285456"/>
                <a:ext cx="0" cy="1087760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7430" name="直接连接符 16"/>
              <p:cNvCxnSpPr>
                <a:cxnSpLocks noChangeShapeType="1"/>
              </p:cNvCxnSpPr>
              <p:nvPr/>
            </p:nvCxnSpPr>
            <p:spPr bwMode="auto">
              <a:xfrm>
                <a:off x="6300192" y="4285456"/>
                <a:ext cx="0" cy="1087760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7431" name="直接连接符 4"/>
              <p:cNvCxnSpPr>
                <a:cxnSpLocks noChangeShapeType="1"/>
              </p:cNvCxnSpPr>
              <p:nvPr/>
            </p:nvCxnSpPr>
            <p:spPr bwMode="auto">
              <a:xfrm>
                <a:off x="5364088" y="4285456"/>
                <a:ext cx="936104" cy="0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17421" name="直接箭头连接符 7"/>
            <p:cNvCxnSpPr>
              <a:cxnSpLocks noChangeShapeType="1"/>
            </p:cNvCxnSpPr>
            <p:nvPr/>
          </p:nvCxnSpPr>
          <p:spPr bwMode="auto">
            <a:xfrm>
              <a:off x="5076056" y="5065712"/>
              <a:ext cx="360040" cy="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422" name="直接连接符 9"/>
            <p:cNvCxnSpPr>
              <a:cxnSpLocks noChangeShapeType="1"/>
            </p:cNvCxnSpPr>
            <p:nvPr/>
          </p:nvCxnSpPr>
          <p:spPr bwMode="auto">
            <a:xfrm>
              <a:off x="5436096" y="5065712"/>
              <a:ext cx="864096" cy="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423" name="直接箭头连接符 14"/>
            <p:cNvCxnSpPr>
              <a:cxnSpLocks noChangeShapeType="1"/>
            </p:cNvCxnSpPr>
            <p:nvPr/>
          </p:nvCxnSpPr>
          <p:spPr bwMode="auto">
            <a:xfrm flipH="1">
              <a:off x="6300192" y="5065712"/>
              <a:ext cx="432048" cy="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6" name="TextBox 15"/>
            <p:cNvSpPr txBox="1"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5364088" y="4604047"/>
              <a:ext cx="586956" cy="461665"/>
            </a:xfrm>
            <a:prstGeom prst="rect">
              <a:avLst/>
            </a:prstGeom>
            <a:blipFill rotWithShape="1">
              <a:blip r:embed="rId5"/>
              <a:stretch>
                <a:fillRect b="-1316"/>
              </a:stretch>
            </a:blipFill>
          </p:spPr>
          <p:txBody>
            <a:bodyPr/>
            <a:lstStyle/>
            <a:p>
              <a:pPr>
                <a:defRPr/>
              </a:pPr>
              <a:r>
                <a:rPr lang="zh-CN" altLang="en-US">
                  <a:noFill/>
                </a:rPr>
                <a:t> </a:t>
              </a:r>
            </a:p>
          </p:txBody>
        </p:sp>
        <p:sp>
          <p:nvSpPr>
            <p:cNvPr id="28" name="TextBox 27"/>
            <p:cNvSpPr txBox="1"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5864369" y="4629524"/>
              <a:ext cx="579839" cy="461665"/>
            </a:xfrm>
            <a:prstGeom prst="rect">
              <a:avLst/>
            </a:prstGeom>
            <a:blipFill rotWithShape="1">
              <a:blip r:embed="rId6"/>
              <a:stretch>
                <a:fillRect b="-1316"/>
              </a:stretch>
            </a:blipFill>
          </p:spPr>
          <p:txBody>
            <a:bodyPr/>
            <a:lstStyle/>
            <a:p>
              <a:pPr>
                <a:defRPr/>
              </a:pPr>
              <a:r>
                <a:rPr lang="zh-CN" altLang="en-US">
                  <a:noFill/>
                </a:rPr>
                <a:t> </a:t>
              </a:r>
            </a:p>
          </p:txBody>
        </p:sp>
        <p:sp>
          <p:nvSpPr>
            <p:cNvPr id="17426" name="椭圆 22"/>
            <p:cNvSpPr>
              <a:spLocks noChangeArrowheads="1"/>
            </p:cNvSpPr>
            <p:nvPr/>
          </p:nvSpPr>
          <p:spPr bwMode="auto">
            <a:xfrm>
              <a:off x="5868144" y="5025187"/>
              <a:ext cx="124780" cy="132005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7427" name="直接箭头连接符 26"/>
            <p:cNvCxnSpPr>
              <a:cxnSpLocks noChangeShapeType="1"/>
            </p:cNvCxnSpPr>
            <p:nvPr/>
          </p:nvCxnSpPr>
          <p:spPr bwMode="auto">
            <a:xfrm>
              <a:off x="4668388" y="3501008"/>
              <a:ext cx="1195981" cy="928464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9" name="TextBox 28"/>
            <p:cNvSpPr txBox="1"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4067944" y="3039343"/>
              <a:ext cx="1542766" cy="461665"/>
            </a:xfrm>
            <a:prstGeom prst="rect">
              <a:avLst/>
            </a:prstGeom>
            <a:blipFill rotWithShape="1">
              <a:blip r:embed="rId7"/>
              <a:stretch>
                <a:fillRect l="-791" t="-10526" b="-28947"/>
              </a:stretch>
            </a:blipFill>
          </p:spPr>
          <p:txBody>
            <a:bodyPr/>
            <a:lstStyle/>
            <a:p>
              <a:pPr>
                <a:defRPr/>
              </a:pPr>
              <a:r>
                <a:rPr lang="zh-CN" altLang="en-US">
                  <a:noFill/>
                </a:rPr>
                <a:t> </a:t>
              </a: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3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3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 autoUpdateAnimBg="0"/>
      <p:bldP spid="33800" grpId="0" autoUpdateAnimBg="0"/>
      <p:bldP spid="33801" grpId="0" autoUpdateAnimBg="0"/>
      <p:bldP spid="33808" grpId="0" autoUpdateAnimBg="0"/>
      <p:bldP spid="33809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C6849CC5-3455-4402-AC03-B07E28ACDA04}" type="slidenum">
              <a:rPr kumimoji="0" lang="zh-CN" altLang="en-US" smtClean="0"/>
              <a:pPr eaLnBrk="1" hangingPunct="1"/>
              <a:t>17</a:t>
            </a:fld>
            <a:endParaRPr kumimoji="0" lang="en-US" altLang="zh-CN" sz="1400" smtClean="0"/>
          </a:p>
        </p:txBody>
      </p:sp>
      <p:sp>
        <p:nvSpPr>
          <p:cNvPr id="35845" name="Text Box 5"/>
          <p:cNvSpPr txBox="1">
            <a:spLocks noChangeArrowheads="1"/>
          </p:cNvSpPr>
          <p:nvPr/>
        </p:nvSpPr>
        <p:spPr bwMode="auto">
          <a:xfrm>
            <a:off x="602704" y="317599"/>
            <a:ext cx="6705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/>
              <a:t>正态分布曲线的密度函数数学式为</a:t>
            </a:r>
          </a:p>
        </p:txBody>
      </p:sp>
      <p:grpSp>
        <p:nvGrpSpPr>
          <p:cNvPr id="35850" name="Group 10"/>
          <p:cNvGrpSpPr>
            <a:grpSpLocks/>
          </p:cNvGrpSpPr>
          <p:nvPr/>
        </p:nvGrpSpPr>
        <p:grpSpPr bwMode="auto">
          <a:xfrm>
            <a:off x="1759669" y="955749"/>
            <a:ext cx="5908675" cy="1681163"/>
            <a:chOff x="1008" y="528"/>
            <a:chExt cx="3722" cy="1059"/>
          </a:xfrm>
        </p:grpSpPr>
        <p:graphicFrame>
          <p:nvGraphicFramePr>
            <p:cNvPr id="18441" name="Object 6"/>
            <p:cNvGraphicFramePr>
              <a:graphicFrameLocks noChangeAspect="1"/>
            </p:cNvGraphicFramePr>
            <p:nvPr/>
          </p:nvGraphicFramePr>
          <p:xfrm>
            <a:off x="1008" y="528"/>
            <a:ext cx="2256" cy="105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543" name="Equation" r:id="rId3" imgW="1028254" imgH="482391" progId="Equation.3">
                    <p:embed/>
                  </p:oleObj>
                </mc:Choice>
                <mc:Fallback>
                  <p:oleObj name="Equation" r:id="rId3" imgW="1028254" imgH="482391" progId="Equation.3">
                    <p:embed/>
                    <p:pic>
                      <p:nvPicPr>
                        <p:cNvPr id="0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08" y="528"/>
                          <a:ext cx="2256" cy="1059"/>
                        </a:xfrm>
                        <a:prstGeom prst="rect">
                          <a:avLst/>
                        </a:prstGeom>
                        <a:solidFill>
                          <a:srgbClr val="FFCCFF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8442" name="Text Box 7"/>
            <p:cNvSpPr txBox="1">
              <a:spLocks noChangeArrowheads="1"/>
            </p:cNvSpPr>
            <p:nvPr/>
          </p:nvSpPr>
          <p:spPr bwMode="auto">
            <a:xfrm>
              <a:off x="3878" y="1178"/>
              <a:ext cx="852" cy="288"/>
            </a:xfrm>
            <a:prstGeom prst="rect">
              <a:avLst/>
            </a:prstGeom>
            <a:solidFill>
              <a:srgbClr val="FF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/>
                <a:t>（2-10）</a:t>
              </a:r>
            </a:p>
          </p:txBody>
        </p:sp>
      </p:grpSp>
      <p:graphicFrame>
        <p:nvGraphicFramePr>
          <p:cNvPr id="35849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6519073"/>
              </p:ext>
            </p:extLst>
          </p:nvPr>
        </p:nvGraphicFramePr>
        <p:xfrm>
          <a:off x="667816" y="2780928"/>
          <a:ext cx="4648200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44" name="Equation" r:id="rId5" imgW="1536033" imgH="215806" progId="Equation.3">
                  <p:embed/>
                </p:oleObj>
              </mc:Choice>
              <mc:Fallback>
                <p:oleObj name="Equation" r:id="rId5" imgW="1536033" imgH="215806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7816" y="2780928"/>
                        <a:ext cx="4648200" cy="654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51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5693088"/>
              </p:ext>
            </p:extLst>
          </p:nvPr>
        </p:nvGraphicFramePr>
        <p:xfrm>
          <a:off x="667816" y="3511178"/>
          <a:ext cx="4840288" cy="614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45" name="Equation" r:id="rId7" imgW="1600200" imgH="203200" progId="Equation.3">
                  <p:embed/>
                </p:oleObj>
              </mc:Choice>
              <mc:Fallback>
                <p:oleObj name="Equation" r:id="rId7" imgW="1600200" imgH="2032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7816" y="3511178"/>
                        <a:ext cx="4840288" cy="614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52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3883064"/>
              </p:ext>
            </p:extLst>
          </p:nvPr>
        </p:nvGraphicFramePr>
        <p:xfrm>
          <a:off x="2039416" y="4196978"/>
          <a:ext cx="3341688" cy="614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46" name="Equation" r:id="rId9" imgW="1104900" imgH="203200" progId="Equation.3">
                  <p:embed/>
                </p:oleObj>
              </mc:Choice>
              <mc:Fallback>
                <p:oleObj name="Equation" r:id="rId9" imgW="1104900" imgH="2032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9416" y="4196978"/>
                        <a:ext cx="3341688" cy="614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53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4629918"/>
              </p:ext>
            </p:extLst>
          </p:nvPr>
        </p:nvGraphicFramePr>
        <p:xfrm>
          <a:off x="1201997" y="4518050"/>
          <a:ext cx="5767388" cy="171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47" name="Equation" r:id="rId11" imgW="1790700" imgH="533400" progId="Equation.3">
                  <p:embed/>
                </p:oleObj>
              </mc:Choice>
              <mc:Fallback>
                <p:oleObj name="Equation" r:id="rId11" imgW="1790700" imgH="5334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1997" y="4518050"/>
                        <a:ext cx="5767388" cy="1719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5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5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D46D7D7A-49F2-463B-92D9-3A8B1221663D}" type="slidenum">
              <a:rPr kumimoji="0" lang="zh-CN" altLang="en-US" smtClean="0"/>
              <a:pPr eaLnBrk="1" hangingPunct="1"/>
              <a:t>18</a:t>
            </a:fld>
            <a:endParaRPr kumimoji="0" lang="en-US" altLang="zh-CN" sz="1400" smtClean="0"/>
          </a:p>
        </p:txBody>
      </p:sp>
      <p:sp>
        <p:nvSpPr>
          <p:cNvPr id="36872" name="Text Box 8"/>
          <p:cNvSpPr txBox="1">
            <a:spLocks noChangeArrowheads="1"/>
          </p:cNvSpPr>
          <p:nvPr/>
        </p:nvSpPr>
        <p:spPr bwMode="auto">
          <a:xfrm>
            <a:off x="762000" y="1531640"/>
            <a:ext cx="30892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和图2-1</a:t>
            </a:r>
            <a:r>
              <a:rPr lang="en-US" altLang="zh-CN" b="1" dirty="0"/>
              <a:t>5</a:t>
            </a:r>
            <a:r>
              <a:rPr lang="zh-CN" altLang="en-US" b="1" dirty="0"/>
              <a:t>可见：</a:t>
            </a:r>
          </a:p>
        </p:txBody>
      </p:sp>
      <p:graphicFrame>
        <p:nvGraphicFramePr>
          <p:cNvPr id="36874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4541828"/>
              </p:ext>
            </p:extLst>
          </p:nvPr>
        </p:nvGraphicFramePr>
        <p:xfrm>
          <a:off x="3790726" y="415826"/>
          <a:ext cx="3157538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90" name="Equation" r:id="rId3" imgW="888614" imgH="203112" progId="Equation.3">
                  <p:embed/>
                </p:oleObj>
              </mc:Choice>
              <mc:Fallback>
                <p:oleObj name="Equation" r:id="rId3" imgW="888614" imgH="203112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90726" y="415826"/>
                        <a:ext cx="3157538" cy="719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875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2660410"/>
              </p:ext>
            </p:extLst>
          </p:nvPr>
        </p:nvGraphicFramePr>
        <p:xfrm>
          <a:off x="914400" y="2419226"/>
          <a:ext cx="1092200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91" name="Equation" r:id="rId5" imgW="279279" imgH="203112" progId="Equation.3">
                  <p:embed/>
                </p:oleObj>
              </mc:Choice>
              <mc:Fallback>
                <p:oleObj name="Equation" r:id="rId5" imgW="279279" imgH="203112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2419226"/>
                        <a:ext cx="1092200" cy="793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6888" name="Group 24"/>
          <p:cNvGrpSpPr>
            <a:grpSpLocks/>
          </p:cNvGrpSpPr>
          <p:nvPr/>
        </p:nvGrpSpPr>
        <p:grpSpPr bwMode="auto">
          <a:xfrm>
            <a:off x="4267200" y="1981200"/>
            <a:ext cx="4343400" cy="4130675"/>
            <a:chOff x="2688" y="1248"/>
            <a:chExt cx="2736" cy="2602"/>
          </a:xfrm>
        </p:grpSpPr>
        <p:pic>
          <p:nvPicPr>
            <p:cNvPr id="19468" name="Picture 4" descr="图02-14分布形状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8" y="1248"/>
              <a:ext cx="2736" cy="2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69" name="Text Box 12"/>
            <p:cNvSpPr txBox="1">
              <a:spLocks noChangeArrowheads="1"/>
            </p:cNvSpPr>
            <p:nvPr/>
          </p:nvSpPr>
          <p:spPr bwMode="auto">
            <a:xfrm>
              <a:off x="3024" y="3600"/>
              <a:ext cx="2400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/>
                <a:t>图 2-1</a:t>
              </a:r>
              <a:r>
                <a:rPr lang="en-US" altLang="zh-CN" sz="2000" b="1"/>
                <a:t>5</a:t>
              </a:r>
              <a:r>
                <a:rPr lang="zh-CN" altLang="en-US" sz="2000" b="1"/>
                <a:t>分布形状与</a:t>
              </a:r>
              <a:r>
                <a:rPr lang="en-US" altLang="zh-CN" sz="2000" b="1" i="1"/>
                <a:t>σ</a:t>
              </a:r>
              <a:r>
                <a:rPr lang="en-US" altLang="zh-CN" sz="2000" b="1"/>
                <a:t> </a:t>
              </a:r>
              <a:r>
                <a:rPr lang="zh-CN" altLang="en-US" sz="2000" b="1"/>
                <a:t>的关系</a:t>
              </a:r>
            </a:p>
          </p:txBody>
        </p:sp>
      </p:grpSp>
      <p:sp>
        <p:nvSpPr>
          <p:cNvPr id="36878" name="Text Box 14"/>
          <p:cNvSpPr txBox="1">
            <a:spLocks noChangeArrowheads="1"/>
          </p:cNvSpPr>
          <p:nvPr/>
        </p:nvSpPr>
        <p:spPr bwMode="auto">
          <a:xfrm>
            <a:off x="1126679" y="4797152"/>
            <a:ext cx="3589337" cy="111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FF3300"/>
                </a:solidFill>
              </a:rPr>
              <a:t>测得值越集中，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FF3300"/>
                </a:solidFill>
              </a:rPr>
              <a:t>即测量精度越高</a:t>
            </a:r>
            <a:r>
              <a:rPr lang="zh-CN" altLang="en-US" sz="2800" dirty="0"/>
              <a:t>。</a:t>
            </a:r>
          </a:p>
        </p:txBody>
      </p:sp>
      <p:graphicFrame>
        <p:nvGraphicFramePr>
          <p:cNvPr id="36883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3057831"/>
              </p:ext>
            </p:extLst>
          </p:nvPr>
        </p:nvGraphicFramePr>
        <p:xfrm>
          <a:off x="834801" y="339626"/>
          <a:ext cx="2794000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92" name="Equation" r:id="rId8" imgW="1256755" imgH="482391" progId="Equation.3">
                  <p:embed/>
                </p:oleObj>
              </mc:Choice>
              <mc:Fallback>
                <p:oleObj name="Equation" r:id="rId8" imgW="1256755" imgH="482391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4801" y="339626"/>
                        <a:ext cx="2794000" cy="1073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CC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885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2693750"/>
              </p:ext>
            </p:extLst>
          </p:nvPr>
        </p:nvGraphicFramePr>
        <p:xfrm>
          <a:off x="3705225" y="1014239"/>
          <a:ext cx="3541713" cy="1190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93" name="Equation" r:id="rId10" imgW="1244600" imgH="419100" progId="Equation.3">
                  <p:embed/>
                </p:oleObj>
              </mc:Choice>
              <mc:Fallback>
                <p:oleObj name="Equation" r:id="rId10" imgW="1244600" imgH="41910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5225" y="1014239"/>
                        <a:ext cx="3541713" cy="1190625"/>
                      </a:xfrm>
                      <a:prstGeom prst="rect">
                        <a:avLst/>
                      </a:prstGeom>
                      <a:solidFill>
                        <a:srgbClr val="FFFFCC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886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861732"/>
              </p:ext>
            </p:extLst>
          </p:nvPr>
        </p:nvGraphicFramePr>
        <p:xfrm>
          <a:off x="838200" y="3444478"/>
          <a:ext cx="3195638" cy="1136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94" name="Equation" r:id="rId12" imgW="1282700" imgH="457200" progId="Equation.3">
                  <p:embed/>
                </p:oleObj>
              </mc:Choice>
              <mc:Fallback>
                <p:oleObj name="Equation" r:id="rId12" imgW="1282700" imgH="457200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3444478"/>
                        <a:ext cx="3195638" cy="1136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887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5736859"/>
              </p:ext>
            </p:extLst>
          </p:nvPr>
        </p:nvGraphicFramePr>
        <p:xfrm>
          <a:off x="2286000" y="2342009"/>
          <a:ext cx="2333625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95" name="Equation" r:id="rId14" imgW="596900" imgH="241300" progId="Equation.3">
                  <p:embed/>
                </p:oleObj>
              </mc:Choice>
              <mc:Fallback>
                <p:oleObj name="Equation" r:id="rId14" imgW="596900" imgH="241300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2342009"/>
                        <a:ext cx="2333625" cy="942975"/>
                      </a:xfrm>
                      <a:prstGeom prst="rect">
                        <a:avLst/>
                      </a:prstGeom>
                      <a:solidFill>
                        <a:srgbClr val="FFCCFF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8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8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6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6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6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300"/>
                                        <p:tgtEl>
                                          <p:spTgt spid="3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2" grpId="0" autoUpdateAnimBg="0"/>
      <p:bldP spid="36878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881CFBC-5D8B-4A7F-961F-B0A8F1357EE7}" type="slidenum">
              <a:rPr kumimoji="0" lang="zh-CN" altLang="en-US" smtClean="0"/>
              <a:pPr eaLnBrk="1" hangingPunct="1"/>
              <a:t>19</a:t>
            </a:fld>
            <a:endParaRPr kumimoji="0" lang="en-US" altLang="zh-CN" sz="1400" smtClean="0"/>
          </a:p>
        </p:txBody>
      </p:sp>
      <p:grpSp>
        <p:nvGrpSpPr>
          <p:cNvPr id="44045" name="Group 13"/>
          <p:cNvGrpSpPr>
            <a:grpSpLocks/>
          </p:cNvGrpSpPr>
          <p:nvPr/>
        </p:nvGrpSpPr>
        <p:grpSpPr bwMode="auto">
          <a:xfrm>
            <a:off x="4019872" y="914400"/>
            <a:ext cx="4800600" cy="5045075"/>
            <a:chOff x="2352" y="576"/>
            <a:chExt cx="3024" cy="3178"/>
          </a:xfrm>
        </p:grpSpPr>
        <p:pic>
          <p:nvPicPr>
            <p:cNvPr id="20490" name="Picture 5" descr="图02-14分布形状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2" y="576"/>
              <a:ext cx="3024" cy="2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91" name="Text Box 6"/>
            <p:cNvSpPr txBox="1">
              <a:spLocks noChangeArrowheads="1"/>
            </p:cNvSpPr>
            <p:nvPr/>
          </p:nvSpPr>
          <p:spPr bwMode="auto">
            <a:xfrm>
              <a:off x="2736" y="3504"/>
              <a:ext cx="2400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/>
                <a:t>图 2-1</a:t>
              </a:r>
              <a:r>
                <a:rPr lang="en-US" altLang="zh-CN" sz="2000" b="1"/>
                <a:t>5</a:t>
              </a:r>
              <a:r>
                <a:rPr lang="zh-CN" altLang="en-US" sz="2000" b="1"/>
                <a:t>分布形状与</a:t>
              </a:r>
              <a:r>
                <a:rPr lang="en-US" altLang="zh-CN" sz="2000" b="1" i="1"/>
                <a:t>σ</a:t>
              </a:r>
              <a:r>
                <a:rPr lang="en-US" altLang="zh-CN" sz="2000" b="1"/>
                <a:t> </a:t>
              </a:r>
              <a:r>
                <a:rPr lang="zh-CN" altLang="en-US" sz="2000" b="1"/>
                <a:t>的关系</a:t>
              </a:r>
            </a:p>
          </p:txBody>
        </p:sp>
      </p:grpSp>
      <p:sp>
        <p:nvSpPr>
          <p:cNvPr id="44039" name="Text Box 7"/>
          <p:cNvSpPr txBox="1">
            <a:spLocks noChangeArrowheads="1"/>
          </p:cNvSpPr>
          <p:nvPr/>
        </p:nvSpPr>
        <p:spPr bwMode="auto">
          <a:xfrm>
            <a:off x="521220" y="379512"/>
            <a:ext cx="77231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图2-1</a:t>
            </a:r>
            <a:r>
              <a:rPr lang="en-US" altLang="zh-CN" b="1" dirty="0"/>
              <a:t>5</a:t>
            </a:r>
            <a:r>
              <a:rPr lang="zh-CN" altLang="en-US" b="1" dirty="0"/>
              <a:t>中为三种不同测量精度分布曲线。</a:t>
            </a:r>
          </a:p>
        </p:txBody>
      </p:sp>
      <p:graphicFrame>
        <p:nvGraphicFramePr>
          <p:cNvPr id="44040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7830299"/>
              </p:ext>
            </p:extLst>
          </p:nvPr>
        </p:nvGraphicFramePr>
        <p:xfrm>
          <a:off x="521220" y="838200"/>
          <a:ext cx="4114800" cy="862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2" name="Equation" r:id="rId4" imgW="1091726" imgH="228501" progId="Equation.3">
                  <p:embed/>
                </p:oleObj>
              </mc:Choice>
              <mc:Fallback>
                <p:oleObj name="Equation" r:id="rId4" imgW="1091726" imgH="228501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220" y="838200"/>
                        <a:ext cx="4114800" cy="862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041" name="Text Box 9"/>
          <p:cNvSpPr txBox="1">
            <a:spLocks noChangeArrowheads="1"/>
          </p:cNvSpPr>
          <p:nvPr/>
        </p:nvSpPr>
        <p:spPr bwMode="auto">
          <a:xfrm>
            <a:off x="512192" y="4509120"/>
            <a:ext cx="39878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3300"/>
                </a:solidFill>
              </a:rPr>
              <a:t>    </a:t>
            </a:r>
            <a:r>
              <a:rPr lang="zh-CN" altLang="en-US" sz="3200" b="1" dirty="0" smtClean="0">
                <a:solidFill>
                  <a:srgbClr val="FF3300"/>
                </a:solidFill>
              </a:rPr>
              <a:t>    可见</a:t>
            </a:r>
            <a:r>
              <a:rPr lang="zh-CN" altLang="en-US" sz="3200" b="1" dirty="0">
                <a:solidFill>
                  <a:srgbClr val="FF3300"/>
                </a:solidFill>
              </a:rPr>
              <a:t>,</a:t>
            </a:r>
            <a:r>
              <a:rPr lang="en-US" altLang="zh-CN" sz="3200" b="1" i="1" dirty="0">
                <a:solidFill>
                  <a:srgbClr val="FF3300"/>
                </a:solidFill>
              </a:rPr>
              <a:t>σ</a:t>
            </a:r>
            <a:r>
              <a:rPr lang="zh-CN" altLang="en-US" sz="3200" b="1" dirty="0">
                <a:solidFill>
                  <a:srgbClr val="FF3300"/>
                </a:solidFill>
              </a:rPr>
              <a:t>表征</a:t>
            </a:r>
          </a:p>
          <a:p>
            <a:pPr eaLnBrk="1" hangingPunct="1"/>
            <a:r>
              <a:rPr lang="zh-CN" altLang="en-US" sz="3200" b="1" dirty="0">
                <a:solidFill>
                  <a:srgbClr val="FF3300"/>
                </a:solidFill>
              </a:rPr>
              <a:t>测量精度高低。</a:t>
            </a:r>
          </a:p>
        </p:txBody>
      </p:sp>
      <p:graphicFrame>
        <p:nvGraphicFramePr>
          <p:cNvPr id="44042" name="Object 10"/>
          <p:cNvGraphicFramePr>
            <a:graphicFrameLocks noChangeAspect="1"/>
          </p:cNvGraphicFramePr>
          <p:nvPr/>
        </p:nvGraphicFramePr>
        <p:xfrm>
          <a:off x="4114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3" name="Equation" r:id="rId6" imgW="391303" imgH="739129" progId="Equation.3">
                  <p:embed/>
                </p:oleObj>
              </mc:Choice>
              <mc:Fallback>
                <p:oleObj name="Equation" r:id="rId6" imgW="391303" imgH="739129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3321050"/>
                        <a:ext cx="914400" cy="21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43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0087237"/>
              </p:ext>
            </p:extLst>
          </p:nvPr>
        </p:nvGraphicFramePr>
        <p:xfrm>
          <a:off x="902220" y="1752600"/>
          <a:ext cx="3505200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4" name="Equation" r:id="rId8" imgW="838200" imgH="241300" progId="Equation.3">
                  <p:embed/>
                </p:oleObj>
              </mc:Choice>
              <mc:Fallback>
                <p:oleObj name="Equation" r:id="rId8" imgW="838200" imgH="2413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2220" y="1752600"/>
                        <a:ext cx="3505200" cy="1008063"/>
                      </a:xfrm>
                      <a:prstGeom prst="rect">
                        <a:avLst/>
                      </a:prstGeom>
                      <a:solidFill>
                        <a:srgbClr val="CCECFF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044" name="Text Box 12"/>
          <p:cNvSpPr txBox="1">
            <a:spLocks noChangeArrowheads="1"/>
          </p:cNvSpPr>
          <p:nvPr/>
        </p:nvSpPr>
        <p:spPr bwMode="auto">
          <a:xfrm>
            <a:off x="540270" y="2924175"/>
            <a:ext cx="3960813" cy="163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/>
              <a:t>        分布曲线越平坦，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FF3300"/>
                </a:solidFill>
              </a:rPr>
              <a:t>测得值越分散，测量精度越低</a:t>
            </a:r>
            <a:r>
              <a:rPr lang="zh-CN" altLang="en-US" sz="2800" b="1" dirty="0"/>
              <a:t>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4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44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4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00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9" grpId="0" autoUpdateAnimBg="0"/>
      <p:bldP spid="44041" grpId="0" autoUpdateAnimBg="0"/>
      <p:bldP spid="44044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660232" y="201190"/>
            <a:ext cx="1905000" cy="457200"/>
          </a:xfrm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CEBC8D5F-07DD-4A55-8119-4BFB00740339}" type="slidenum">
              <a:rPr kumimoji="0" lang="zh-CN" altLang="en-US" smtClean="0"/>
              <a:pPr eaLnBrk="1" hangingPunct="1"/>
              <a:t>2</a:t>
            </a:fld>
            <a:endParaRPr kumimoji="0" lang="en-US" altLang="zh-CN" sz="1400" smtClean="0"/>
          </a:p>
        </p:txBody>
      </p:sp>
      <p:sp>
        <p:nvSpPr>
          <p:cNvPr id="95236" name="Text Box 4"/>
          <p:cNvSpPr txBox="1">
            <a:spLocks noChangeArrowheads="1"/>
          </p:cNvSpPr>
          <p:nvPr/>
        </p:nvSpPr>
        <p:spPr bwMode="auto">
          <a:xfrm>
            <a:off x="1780728" y="505990"/>
            <a:ext cx="54340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/>
              <a:t>2.3  测量误差及其数据处理</a:t>
            </a:r>
          </a:p>
        </p:txBody>
      </p:sp>
      <p:sp>
        <p:nvSpPr>
          <p:cNvPr id="95237" name="Text Box 5"/>
          <p:cNvSpPr txBox="1">
            <a:spLocks noChangeArrowheads="1"/>
          </p:cNvSpPr>
          <p:nvPr/>
        </p:nvSpPr>
        <p:spPr bwMode="auto">
          <a:xfrm>
            <a:off x="467544" y="1124744"/>
            <a:ext cx="5105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</a:rPr>
              <a:t>2.3.1测量误差及其表示方法</a:t>
            </a:r>
          </a:p>
        </p:txBody>
      </p:sp>
      <p:sp>
        <p:nvSpPr>
          <p:cNvPr id="95238" name="Text Box 6"/>
          <p:cNvSpPr txBox="1">
            <a:spLocks noChangeArrowheads="1"/>
          </p:cNvSpPr>
          <p:nvPr/>
        </p:nvSpPr>
        <p:spPr bwMode="auto">
          <a:xfrm>
            <a:off x="790128" y="1609303"/>
            <a:ext cx="5562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1. 测量误差的含义</a:t>
            </a:r>
          </a:p>
        </p:txBody>
      </p:sp>
      <p:sp>
        <p:nvSpPr>
          <p:cNvPr id="95239" name="Text Box 7"/>
          <p:cNvSpPr txBox="1">
            <a:spLocks noChangeArrowheads="1"/>
          </p:cNvSpPr>
          <p:nvPr/>
        </p:nvSpPr>
        <p:spPr bwMode="auto">
          <a:xfrm>
            <a:off x="1037670" y="2035453"/>
            <a:ext cx="77771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测量误差 — 测得值与被</a:t>
            </a:r>
            <a:r>
              <a:rPr lang="zh-CN" altLang="en-US" b="1" dirty="0" smtClean="0"/>
              <a:t>测量的真值</a:t>
            </a:r>
            <a:r>
              <a:rPr lang="zh-CN" altLang="en-US" b="1" dirty="0"/>
              <a:t>之差。</a:t>
            </a:r>
          </a:p>
        </p:txBody>
      </p:sp>
      <p:sp>
        <p:nvSpPr>
          <p:cNvPr id="95240" name="Text Box 8"/>
          <p:cNvSpPr txBox="1">
            <a:spLocks noChangeArrowheads="1"/>
          </p:cNvSpPr>
          <p:nvPr/>
        </p:nvSpPr>
        <p:spPr bwMode="auto">
          <a:xfrm>
            <a:off x="845691" y="3475856"/>
            <a:ext cx="571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/>
              <a:t>2. 测量误差的表示方法</a:t>
            </a:r>
          </a:p>
        </p:txBody>
      </p:sp>
      <p:sp>
        <p:nvSpPr>
          <p:cNvPr id="95241" name="Text Box 9"/>
          <p:cNvSpPr txBox="1">
            <a:spLocks noChangeArrowheads="1"/>
          </p:cNvSpPr>
          <p:nvPr/>
        </p:nvSpPr>
        <p:spPr bwMode="auto">
          <a:xfrm>
            <a:off x="583753" y="3914353"/>
            <a:ext cx="35623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/>
              <a:t>（1）</a:t>
            </a:r>
            <a:r>
              <a:rPr lang="zh-CN" altLang="en-US" sz="2800" b="1" dirty="0">
                <a:solidFill>
                  <a:srgbClr val="FF3300"/>
                </a:solidFill>
              </a:rPr>
              <a:t>绝对误差</a:t>
            </a:r>
            <a:r>
              <a:rPr lang="en-US" altLang="zh-CN" sz="2800" b="1" i="1" dirty="0">
                <a:solidFill>
                  <a:srgbClr val="FF3300"/>
                </a:solidFill>
              </a:rPr>
              <a:t>Δ</a:t>
            </a:r>
            <a:r>
              <a:rPr lang="en-US" altLang="zh-CN" sz="2800" b="1" dirty="0"/>
              <a:t>——</a:t>
            </a:r>
            <a:endParaRPr lang="zh-CN" altLang="en-US" sz="2800" b="1" dirty="0"/>
          </a:p>
        </p:txBody>
      </p:sp>
      <p:grpSp>
        <p:nvGrpSpPr>
          <p:cNvPr id="95242" name="Group 10"/>
          <p:cNvGrpSpPr>
            <a:grpSpLocks/>
          </p:cNvGrpSpPr>
          <p:nvPr/>
        </p:nvGrpSpPr>
        <p:grpSpPr bwMode="auto">
          <a:xfrm>
            <a:off x="1134616" y="4505672"/>
            <a:ext cx="7045325" cy="1371600"/>
            <a:chOff x="505" y="2688"/>
            <a:chExt cx="4438" cy="864"/>
          </a:xfrm>
        </p:grpSpPr>
        <p:graphicFrame>
          <p:nvGraphicFramePr>
            <p:cNvPr id="3085" name="Object 11"/>
            <p:cNvGraphicFramePr>
              <a:graphicFrameLocks noChangeAspect="1"/>
            </p:cNvGraphicFramePr>
            <p:nvPr/>
          </p:nvGraphicFramePr>
          <p:xfrm>
            <a:off x="505" y="2688"/>
            <a:ext cx="2998" cy="86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4" name="Equation" r:id="rId3" imgW="1054100" imgH="228600" progId="Equation.3">
                    <p:embed/>
                  </p:oleObj>
                </mc:Choice>
                <mc:Fallback>
                  <p:oleObj name="Equation" r:id="rId3" imgW="1054100" imgH="228600" progId="Equation.3">
                    <p:embed/>
                    <p:pic>
                      <p:nvPicPr>
                        <p:cNvPr id="0" name="Object 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05" y="2688"/>
                          <a:ext cx="2998" cy="864"/>
                        </a:xfrm>
                        <a:prstGeom prst="rect">
                          <a:avLst/>
                        </a:prstGeom>
                        <a:solidFill>
                          <a:srgbClr val="FFCCFF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086" name="Text Box 12"/>
            <p:cNvSpPr txBox="1">
              <a:spLocks noChangeArrowheads="1"/>
            </p:cNvSpPr>
            <p:nvPr/>
          </p:nvSpPr>
          <p:spPr bwMode="auto">
            <a:xfrm>
              <a:off x="4080" y="3081"/>
              <a:ext cx="863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/>
                <a:t>（2-3）</a:t>
              </a:r>
            </a:p>
          </p:txBody>
        </p:sp>
      </p:grpSp>
      <p:sp>
        <p:nvSpPr>
          <p:cNvPr id="95245" name="Text Box 13"/>
          <p:cNvSpPr txBox="1">
            <a:spLocks noChangeArrowheads="1"/>
          </p:cNvSpPr>
          <p:nvPr/>
        </p:nvSpPr>
        <p:spPr bwMode="auto">
          <a:xfrm>
            <a:off x="1171128" y="5857453"/>
            <a:ext cx="63246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3300"/>
                </a:solidFill>
              </a:rPr>
              <a:t>绝对误差为</a:t>
            </a:r>
            <a:r>
              <a:rPr lang="zh-CN" altLang="en-US" sz="2800" b="1" dirty="0" smtClean="0">
                <a:solidFill>
                  <a:srgbClr val="FF3300"/>
                </a:solidFill>
              </a:rPr>
              <a:t>代数量。</a:t>
            </a:r>
            <a:endParaRPr lang="zh-CN" altLang="en-US" sz="2800" b="1" dirty="0">
              <a:solidFill>
                <a:srgbClr val="FF3300"/>
              </a:solidFill>
            </a:endParaRPr>
          </a:p>
        </p:txBody>
      </p:sp>
      <p:sp>
        <p:nvSpPr>
          <p:cNvPr id="95247" name="Text Box 15"/>
          <p:cNvSpPr txBox="1">
            <a:spLocks noChangeArrowheads="1"/>
          </p:cNvSpPr>
          <p:nvPr/>
        </p:nvSpPr>
        <p:spPr bwMode="auto">
          <a:xfrm>
            <a:off x="4012753" y="3915940"/>
            <a:ext cx="43592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/>
              <a:t>测得值与被测量真值之差。</a:t>
            </a:r>
          </a:p>
        </p:txBody>
      </p:sp>
      <p:sp>
        <p:nvSpPr>
          <p:cNvPr id="95248" name="Text Box 16"/>
          <p:cNvSpPr txBox="1">
            <a:spLocks noChangeArrowheads="1"/>
          </p:cNvSpPr>
          <p:nvPr/>
        </p:nvSpPr>
        <p:spPr bwMode="auto">
          <a:xfrm>
            <a:off x="395163" y="2492653"/>
            <a:ext cx="8569325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       </a:t>
            </a:r>
            <a:r>
              <a:rPr lang="zh-CN" altLang="en-US" b="1" dirty="0" smtClean="0"/>
              <a:t> 测量</a:t>
            </a:r>
            <a:r>
              <a:rPr lang="zh-CN" altLang="en-US" b="1" dirty="0"/>
              <a:t>真值</a:t>
            </a:r>
            <a:r>
              <a:rPr lang="en-US" altLang="zh-CN" b="1" dirty="0"/>
              <a:t>—</a:t>
            </a:r>
            <a:r>
              <a:rPr lang="zh-CN" altLang="en-US" b="1" dirty="0"/>
              <a:t>用</a:t>
            </a:r>
            <a:r>
              <a:rPr lang="zh-CN" altLang="en-US" b="1" dirty="0">
                <a:solidFill>
                  <a:srgbClr val="FF0000"/>
                </a:solidFill>
              </a:rPr>
              <a:t>相对真值</a:t>
            </a:r>
            <a:r>
              <a:rPr lang="zh-CN" altLang="en-US" b="1" dirty="0"/>
              <a:t>或者用不存在系统误差情况</a:t>
            </a:r>
            <a:r>
              <a:rPr lang="zh-CN" altLang="en-US" b="1" dirty="0" smtClean="0"/>
              <a:t>下</a:t>
            </a:r>
            <a:endParaRPr lang="en-US" altLang="zh-CN" b="1" dirty="0" smtClean="0"/>
          </a:p>
          <a:p>
            <a:pPr eaLnBrk="1" hangingPunct="1">
              <a:lnSpc>
                <a:spcPct val="120000"/>
              </a:lnSpc>
            </a:pPr>
            <a:r>
              <a:rPr lang="zh-CN" altLang="en-US" b="1" dirty="0" smtClean="0"/>
              <a:t>多次</a:t>
            </a:r>
            <a:r>
              <a:rPr lang="zh-CN" altLang="en-US" b="1" dirty="0"/>
              <a:t>测量的</a:t>
            </a:r>
            <a:r>
              <a:rPr lang="zh-CN" altLang="en-US" b="1" dirty="0">
                <a:solidFill>
                  <a:srgbClr val="FF0000"/>
                </a:solidFill>
              </a:rPr>
              <a:t>算术平均值</a:t>
            </a:r>
            <a:r>
              <a:rPr lang="zh-CN" altLang="en-US" b="1" dirty="0"/>
              <a:t>代替真值。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5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95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95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95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95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95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95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95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5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300"/>
                                        <p:tgtEl>
                                          <p:spTgt spid="95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6" grpId="0" autoUpdateAnimBg="0"/>
      <p:bldP spid="95237" grpId="0" autoUpdateAnimBg="0"/>
      <p:bldP spid="95238" grpId="0" autoUpdateAnimBg="0"/>
      <p:bldP spid="95239" grpId="0" autoUpdateAnimBg="0"/>
      <p:bldP spid="95240" grpId="0" autoUpdateAnimBg="0"/>
      <p:bldP spid="95241" grpId="0" autoUpdateAnimBg="0"/>
      <p:bldP spid="95245" grpId="0" autoUpdateAnimBg="0"/>
      <p:bldP spid="95247" grpId="0" autoUpdateAnimBg="0"/>
      <p:bldP spid="95248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149FAE8-6556-4554-ABF3-DE79B55C33BB}" type="slidenum">
              <a:rPr kumimoji="0" lang="zh-CN" altLang="en-US" smtClean="0"/>
              <a:pPr eaLnBrk="1" hangingPunct="1"/>
              <a:t>20</a:t>
            </a:fld>
            <a:endParaRPr kumimoji="0" lang="en-US" altLang="zh-CN" sz="1400" smtClean="0"/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872877" y="451520"/>
            <a:ext cx="78755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在实际测量中，标准偏差和算术平均值按下式计算：</a:t>
            </a:r>
          </a:p>
        </p:txBody>
      </p:sp>
      <p:grpSp>
        <p:nvGrpSpPr>
          <p:cNvPr id="37895" name="Group 7"/>
          <p:cNvGrpSpPr>
            <a:grpSpLocks/>
          </p:cNvGrpSpPr>
          <p:nvPr/>
        </p:nvGrpSpPr>
        <p:grpSpPr bwMode="auto">
          <a:xfrm>
            <a:off x="1688554" y="1006971"/>
            <a:ext cx="5619750" cy="1854200"/>
            <a:chOff x="1536" y="816"/>
            <a:chExt cx="3540" cy="1168"/>
          </a:xfrm>
        </p:grpSpPr>
        <p:graphicFrame>
          <p:nvGraphicFramePr>
            <p:cNvPr id="21515" name="Object 5"/>
            <p:cNvGraphicFramePr>
              <a:graphicFrameLocks noChangeAspect="1"/>
            </p:cNvGraphicFramePr>
            <p:nvPr/>
          </p:nvGraphicFramePr>
          <p:xfrm>
            <a:off x="1536" y="816"/>
            <a:ext cx="2016" cy="11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617" name="Equation" r:id="rId3" imgW="1117600" imgH="647700" progId="Equation.3">
                    <p:embed/>
                  </p:oleObj>
                </mc:Choice>
                <mc:Fallback>
                  <p:oleObj name="Equation" r:id="rId3" imgW="1117600" imgH="647700" progId="Equation.3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36" y="816"/>
                          <a:ext cx="2016" cy="1168"/>
                        </a:xfrm>
                        <a:prstGeom prst="rect">
                          <a:avLst/>
                        </a:prstGeom>
                        <a:solidFill>
                          <a:srgbClr val="FFFFCC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516" name="Text Box 6"/>
            <p:cNvSpPr txBox="1">
              <a:spLocks noChangeArrowheads="1"/>
            </p:cNvSpPr>
            <p:nvPr/>
          </p:nvSpPr>
          <p:spPr bwMode="auto">
            <a:xfrm>
              <a:off x="4224" y="1536"/>
              <a:ext cx="852" cy="288"/>
            </a:xfrm>
            <a:prstGeom prst="rect">
              <a:avLst/>
            </a:prstGeom>
            <a:solidFill>
              <a:srgbClr val="FFFF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/>
                <a:t>（2-11）</a:t>
              </a:r>
            </a:p>
          </p:txBody>
        </p:sp>
      </p:grpSp>
      <p:grpSp>
        <p:nvGrpSpPr>
          <p:cNvPr id="37898" name="Group 10"/>
          <p:cNvGrpSpPr>
            <a:grpSpLocks/>
          </p:cNvGrpSpPr>
          <p:nvPr/>
        </p:nvGrpSpPr>
        <p:grpSpPr bwMode="auto">
          <a:xfrm>
            <a:off x="1688554" y="2994521"/>
            <a:ext cx="5197475" cy="1298575"/>
            <a:chOff x="1632" y="2016"/>
            <a:chExt cx="3274" cy="818"/>
          </a:xfrm>
        </p:grpSpPr>
        <p:graphicFrame>
          <p:nvGraphicFramePr>
            <p:cNvPr id="21513" name="Object 8"/>
            <p:cNvGraphicFramePr>
              <a:graphicFrameLocks noChangeAspect="1"/>
            </p:cNvGraphicFramePr>
            <p:nvPr/>
          </p:nvGraphicFramePr>
          <p:xfrm>
            <a:off x="1632" y="2016"/>
            <a:ext cx="1324" cy="81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618" name="Equation" r:id="rId5" imgW="698197" imgH="431613" progId="Equation.3">
                    <p:embed/>
                  </p:oleObj>
                </mc:Choice>
                <mc:Fallback>
                  <p:oleObj name="Equation" r:id="rId5" imgW="698197" imgH="431613" progId="Equation.3">
                    <p:embed/>
                    <p:pic>
                      <p:nvPicPr>
                        <p:cNvPr id="0" name="Object 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32" y="2016"/>
                          <a:ext cx="1324" cy="818"/>
                        </a:xfrm>
                        <a:prstGeom prst="rect">
                          <a:avLst/>
                        </a:prstGeom>
                        <a:solidFill>
                          <a:srgbClr val="FFFFCC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514" name="Text Box 9"/>
            <p:cNvSpPr txBox="1">
              <a:spLocks noChangeArrowheads="1"/>
            </p:cNvSpPr>
            <p:nvPr/>
          </p:nvSpPr>
          <p:spPr bwMode="auto">
            <a:xfrm>
              <a:off x="4310" y="2522"/>
              <a:ext cx="596" cy="288"/>
            </a:xfrm>
            <a:prstGeom prst="rect">
              <a:avLst/>
            </a:prstGeom>
            <a:solidFill>
              <a:srgbClr val="FFFF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/>
                <a:t>(2-12)</a:t>
              </a:r>
            </a:p>
          </p:txBody>
        </p:sp>
      </p:grpSp>
      <p:graphicFrame>
        <p:nvGraphicFramePr>
          <p:cNvPr id="37900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0499882"/>
              </p:ext>
            </p:extLst>
          </p:nvPr>
        </p:nvGraphicFramePr>
        <p:xfrm>
          <a:off x="2154138" y="5607050"/>
          <a:ext cx="501015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19" name="Equation" r:id="rId7" imgW="2082800" imgH="203200" progId="Equation.3">
                  <p:embed/>
                </p:oleObj>
              </mc:Choice>
              <mc:Fallback>
                <p:oleObj name="Equation" r:id="rId7" imgW="2082800" imgH="2032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54138" y="5607050"/>
                        <a:ext cx="5010150" cy="488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901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5499375"/>
              </p:ext>
            </p:extLst>
          </p:nvPr>
        </p:nvGraphicFramePr>
        <p:xfrm>
          <a:off x="1158776" y="4419600"/>
          <a:ext cx="4887912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20" name="Equation" r:id="rId9" imgW="2032000" imgH="228600" progId="Equation.3">
                  <p:embed/>
                </p:oleObj>
              </mc:Choice>
              <mc:Fallback>
                <p:oleObj name="Equation" r:id="rId9" imgW="2032000" imgH="2286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8776" y="4419600"/>
                        <a:ext cx="4887912" cy="550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902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6662305"/>
              </p:ext>
            </p:extLst>
          </p:nvPr>
        </p:nvGraphicFramePr>
        <p:xfrm>
          <a:off x="2155726" y="5029200"/>
          <a:ext cx="3941762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21" name="Equation" r:id="rId11" imgW="1637589" imgH="203112" progId="Equation.3">
                  <p:embed/>
                </p:oleObj>
              </mc:Choice>
              <mc:Fallback>
                <p:oleObj name="Equation" r:id="rId11" imgW="1637589" imgH="203112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55726" y="5029200"/>
                        <a:ext cx="3941762" cy="488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7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7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E8B962A3-7D74-4B87-A584-EBE942AA4183}" type="slidenum">
              <a:rPr kumimoji="0" lang="zh-CN" altLang="en-US" smtClean="0"/>
              <a:pPr eaLnBrk="1" hangingPunct="1"/>
              <a:t>21</a:t>
            </a:fld>
            <a:endParaRPr kumimoji="0" lang="en-US" altLang="zh-CN" sz="1400" smtClean="0"/>
          </a:p>
        </p:txBody>
      </p:sp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834082" y="317599"/>
            <a:ext cx="76263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/>
              <a:t>由概率论可知，全部随机误差的概率之和为</a:t>
            </a:r>
          </a:p>
        </p:txBody>
      </p:sp>
      <p:grpSp>
        <p:nvGrpSpPr>
          <p:cNvPr id="38919" name="Group 7"/>
          <p:cNvGrpSpPr>
            <a:grpSpLocks/>
          </p:cNvGrpSpPr>
          <p:nvPr/>
        </p:nvGrpSpPr>
        <p:grpSpPr bwMode="auto">
          <a:xfrm>
            <a:off x="990600" y="969789"/>
            <a:ext cx="7585075" cy="1306513"/>
            <a:chOff x="768" y="669"/>
            <a:chExt cx="4778" cy="823"/>
          </a:xfrm>
        </p:grpSpPr>
        <p:graphicFrame>
          <p:nvGraphicFramePr>
            <p:cNvPr id="22541" name="Object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769550139"/>
                </p:ext>
              </p:extLst>
            </p:nvPr>
          </p:nvGraphicFramePr>
          <p:xfrm>
            <a:off x="768" y="669"/>
            <a:ext cx="3792" cy="82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643" name="Equation" r:id="rId3" imgW="2222500" imgH="482600" progId="Equation.3">
                    <p:embed/>
                  </p:oleObj>
                </mc:Choice>
                <mc:Fallback>
                  <p:oleObj name="Equation" r:id="rId3" imgW="2222500" imgH="482600" progId="Equation.3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68" y="669"/>
                          <a:ext cx="3792" cy="823"/>
                        </a:xfrm>
                        <a:prstGeom prst="rect">
                          <a:avLst/>
                        </a:prstGeom>
                        <a:solidFill>
                          <a:srgbClr val="FFCCFF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2542" name="Text Box 6"/>
            <p:cNvSpPr txBox="1">
              <a:spLocks noChangeArrowheads="1"/>
            </p:cNvSpPr>
            <p:nvPr/>
          </p:nvSpPr>
          <p:spPr bwMode="auto">
            <a:xfrm>
              <a:off x="4694" y="938"/>
              <a:ext cx="852" cy="288"/>
            </a:xfrm>
            <a:prstGeom prst="rect">
              <a:avLst/>
            </a:prstGeom>
            <a:solidFill>
              <a:srgbClr val="FF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/>
                <a:t>（2-13）</a:t>
              </a:r>
            </a:p>
          </p:txBody>
        </p:sp>
      </p:grpSp>
      <p:graphicFrame>
        <p:nvGraphicFramePr>
          <p:cNvPr id="38920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5262741"/>
              </p:ext>
            </p:extLst>
          </p:nvPr>
        </p:nvGraphicFramePr>
        <p:xfrm>
          <a:off x="1219200" y="2348880"/>
          <a:ext cx="6248400" cy="48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44" name="Equation" r:id="rId5" imgW="2603500" imgH="203200" progId="Equation.3">
                  <p:embed/>
                </p:oleObj>
              </mc:Choice>
              <mc:Fallback>
                <p:oleObj name="Equation" r:id="rId5" imgW="2603500" imgH="2032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2348880"/>
                        <a:ext cx="6248400" cy="487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8923" name="Group 11"/>
          <p:cNvGrpSpPr>
            <a:grpSpLocks/>
          </p:cNvGrpSpPr>
          <p:nvPr/>
        </p:nvGrpSpPr>
        <p:grpSpPr bwMode="auto">
          <a:xfrm>
            <a:off x="1295400" y="2852936"/>
            <a:ext cx="6899275" cy="1241425"/>
            <a:chOff x="816" y="1824"/>
            <a:chExt cx="4346" cy="782"/>
          </a:xfrm>
        </p:grpSpPr>
        <p:graphicFrame>
          <p:nvGraphicFramePr>
            <p:cNvPr id="22539" name="Object 9"/>
            <p:cNvGraphicFramePr>
              <a:graphicFrameLocks noChangeAspect="1"/>
            </p:cNvGraphicFramePr>
            <p:nvPr/>
          </p:nvGraphicFramePr>
          <p:xfrm>
            <a:off x="816" y="1824"/>
            <a:ext cx="2880" cy="78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645" name="Equation" r:id="rId7" imgW="1422400" imgH="482600" progId="Equation.3">
                    <p:embed/>
                  </p:oleObj>
                </mc:Choice>
                <mc:Fallback>
                  <p:oleObj name="Equation" r:id="rId7" imgW="1422400" imgH="482600" progId="Equation.3">
                    <p:embed/>
                    <p:pic>
                      <p:nvPicPr>
                        <p:cNvPr id="0" name="Object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16" y="1824"/>
                          <a:ext cx="2880" cy="782"/>
                        </a:xfrm>
                        <a:prstGeom prst="rect">
                          <a:avLst/>
                        </a:prstGeom>
                        <a:solidFill>
                          <a:srgbClr val="FFFFCC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2540" name="Text Box 10"/>
            <p:cNvSpPr txBox="1">
              <a:spLocks noChangeArrowheads="1"/>
            </p:cNvSpPr>
            <p:nvPr/>
          </p:nvSpPr>
          <p:spPr bwMode="auto">
            <a:xfrm>
              <a:off x="4310" y="2138"/>
              <a:ext cx="852" cy="288"/>
            </a:xfrm>
            <a:prstGeom prst="rect">
              <a:avLst/>
            </a:prstGeom>
            <a:solidFill>
              <a:srgbClr val="FFFF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/>
                <a:t>（2-14）</a:t>
              </a:r>
            </a:p>
          </p:txBody>
        </p:sp>
      </p:grpSp>
      <p:graphicFrame>
        <p:nvGraphicFramePr>
          <p:cNvPr id="38924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8022308"/>
              </p:ext>
            </p:extLst>
          </p:nvPr>
        </p:nvGraphicFramePr>
        <p:xfrm>
          <a:off x="1219200" y="4221088"/>
          <a:ext cx="5105400" cy="966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46" name="Equation" r:id="rId9" imgW="1739900" imgH="393700" progId="Equation.3">
                  <p:embed/>
                </p:oleObj>
              </mc:Choice>
              <mc:Fallback>
                <p:oleObj name="Equation" r:id="rId9" imgW="1739900" imgH="3937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4221088"/>
                        <a:ext cx="5105400" cy="966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CC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8927" name="Group 15"/>
          <p:cNvGrpSpPr>
            <a:grpSpLocks/>
          </p:cNvGrpSpPr>
          <p:nvPr/>
        </p:nvGrpSpPr>
        <p:grpSpPr bwMode="auto">
          <a:xfrm>
            <a:off x="1295400" y="5287888"/>
            <a:ext cx="7499350" cy="1108075"/>
            <a:chOff x="816" y="3360"/>
            <a:chExt cx="4724" cy="698"/>
          </a:xfrm>
        </p:grpSpPr>
        <p:graphicFrame>
          <p:nvGraphicFramePr>
            <p:cNvPr id="22537" name="Object 13"/>
            <p:cNvGraphicFramePr>
              <a:graphicFrameLocks noChangeAspect="1"/>
            </p:cNvGraphicFramePr>
            <p:nvPr/>
          </p:nvGraphicFramePr>
          <p:xfrm>
            <a:off x="816" y="3360"/>
            <a:ext cx="4080" cy="69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647" name="Equation" r:id="rId11" imgW="2552700" imgH="469900" progId="Equation.3">
                    <p:embed/>
                  </p:oleObj>
                </mc:Choice>
                <mc:Fallback>
                  <p:oleObj name="Equation" r:id="rId11" imgW="2552700" imgH="469900" progId="Equation.3">
                    <p:embed/>
                    <p:pic>
                      <p:nvPicPr>
                        <p:cNvPr id="0" name="Object 1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16" y="3360"/>
                          <a:ext cx="4080" cy="698"/>
                        </a:xfrm>
                        <a:prstGeom prst="rect">
                          <a:avLst/>
                        </a:prstGeom>
                        <a:solidFill>
                          <a:srgbClr val="FFCCFF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2538" name="Text Box 14"/>
            <p:cNvSpPr txBox="1">
              <a:spLocks noChangeArrowheads="1"/>
            </p:cNvSpPr>
            <p:nvPr/>
          </p:nvSpPr>
          <p:spPr bwMode="auto">
            <a:xfrm>
              <a:off x="4944" y="3600"/>
              <a:ext cx="596" cy="288"/>
            </a:xfrm>
            <a:prstGeom prst="rect">
              <a:avLst/>
            </a:prstGeom>
            <a:solidFill>
              <a:srgbClr val="FF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/>
                <a:t>(2-15)</a:t>
              </a: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8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8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8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B30BDE5C-E8C1-435F-A436-DBA646928C22}" type="slidenum">
              <a:rPr kumimoji="0" lang="zh-CN" altLang="en-US" smtClean="0"/>
              <a:pPr eaLnBrk="1" hangingPunct="1"/>
              <a:t>22</a:t>
            </a:fld>
            <a:endParaRPr kumimoji="0" lang="en-US" altLang="zh-CN" sz="1400" smtClean="0"/>
          </a:p>
        </p:txBody>
      </p:sp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898525" y="306660"/>
            <a:ext cx="22590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dirty="0"/>
              <a:t>式（2-15）中</a:t>
            </a:r>
          </a:p>
        </p:txBody>
      </p:sp>
      <p:grpSp>
        <p:nvGrpSpPr>
          <p:cNvPr id="46087" name="Group 7"/>
          <p:cNvGrpSpPr>
            <a:grpSpLocks/>
          </p:cNvGrpSpPr>
          <p:nvPr/>
        </p:nvGrpSpPr>
        <p:grpSpPr bwMode="auto">
          <a:xfrm>
            <a:off x="1600200" y="840060"/>
            <a:ext cx="6289675" cy="1220788"/>
            <a:chOff x="1008" y="528"/>
            <a:chExt cx="3962" cy="769"/>
          </a:xfrm>
        </p:grpSpPr>
        <p:graphicFrame>
          <p:nvGraphicFramePr>
            <p:cNvPr id="23593" name="Object 5"/>
            <p:cNvGraphicFramePr>
              <a:graphicFrameLocks noChangeAspect="1"/>
            </p:cNvGraphicFramePr>
            <p:nvPr/>
          </p:nvGraphicFramePr>
          <p:xfrm>
            <a:off x="1008" y="528"/>
            <a:ext cx="2736" cy="76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658" name="Equation" r:id="rId3" imgW="1231366" imgH="469696" progId="Equation.3">
                    <p:embed/>
                  </p:oleObj>
                </mc:Choice>
                <mc:Fallback>
                  <p:oleObj name="Equation" r:id="rId3" imgW="1231366" imgH="469696" progId="Equation.3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08" y="528"/>
                          <a:ext cx="2736" cy="769"/>
                        </a:xfrm>
                        <a:prstGeom prst="rect">
                          <a:avLst/>
                        </a:prstGeom>
                        <a:solidFill>
                          <a:srgbClr val="FFCCFF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3594" name="Text Box 6"/>
            <p:cNvSpPr txBox="1">
              <a:spLocks noChangeArrowheads="1"/>
            </p:cNvSpPr>
            <p:nvPr/>
          </p:nvSpPr>
          <p:spPr bwMode="auto">
            <a:xfrm>
              <a:off x="4118" y="842"/>
              <a:ext cx="852" cy="288"/>
            </a:xfrm>
            <a:prstGeom prst="rect">
              <a:avLst/>
            </a:prstGeom>
            <a:solidFill>
              <a:srgbClr val="FF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/>
                <a:t>（2-16）</a:t>
              </a:r>
            </a:p>
          </p:txBody>
        </p:sp>
      </p:grpSp>
      <p:graphicFrame>
        <p:nvGraphicFramePr>
          <p:cNvPr id="46089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3877193"/>
              </p:ext>
            </p:extLst>
          </p:nvPr>
        </p:nvGraphicFramePr>
        <p:xfrm>
          <a:off x="1219200" y="2852936"/>
          <a:ext cx="6096000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59" name="Equation" r:id="rId5" imgW="2400300" imgH="215900" progId="Equation.3">
                  <p:embed/>
                </p:oleObj>
              </mc:Choice>
              <mc:Fallback>
                <p:oleObj name="Equation" r:id="rId5" imgW="2400300" imgH="2159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2852936"/>
                        <a:ext cx="6096000" cy="549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6152" name="Group 72"/>
          <p:cNvGrpSpPr>
            <a:grpSpLocks/>
          </p:cNvGrpSpPr>
          <p:nvPr/>
        </p:nvGrpSpPr>
        <p:grpSpPr bwMode="auto">
          <a:xfrm>
            <a:off x="755650" y="3349625"/>
            <a:ext cx="7543800" cy="3032125"/>
            <a:chOff x="624" y="2160"/>
            <a:chExt cx="4752" cy="1910"/>
          </a:xfrm>
        </p:grpSpPr>
        <p:sp>
          <p:nvSpPr>
            <p:cNvPr id="23560" name="Rectangle 30"/>
            <p:cNvSpPr>
              <a:spLocks noChangeArrowheads="1"/>
            </p:cNvSpPr>
            <p:nvPr/>
          </p:nvSpPr>
          <p:spPr bwMode="auto">
            <a:xfrm>
              <a:off x="3696" y="3744"/>
              <a:ext cx="1680" cy="3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spcBef>
                  <a:spcPct val="20000"/>
                </a:spcBef>
              </a:pPr>
              <a:r>
                <a:rPr lang="zh-CN" altLang="en-US" sz="2800"/>
                <a:t>0.00064</a:t>
              </a:r>
            </a:p>
          </p:txBody>
        </p:sp>
        <p:sp>
          <p:nvSpPr>
            <p:cNvPr id="23561" name="Rectangle 29"/>
            <p:cNvSpPr>
              <a:spLocks noChangeArrowheads="1"/>
            </p:cNvSpPr>
            <p:nvPr/>
          </p:nvSpPr>
          <p:spPr bwMode="auto">
            <a:xfrm>
              <a:off x="1872" y="3744"/>
              <a:ext cx="1824" cy="3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spcBef>
                  <a:spcPct val="20000"/>
                </a:spcBef>
              </a:pPr>
              <a:r>
                <a:rPr lang="zh-CN" altLang="en-US" sz="2800"/>
                <a:t>0.99936</a:t>
              </a:r>
            </a:p>
          </p:txBody>
        </p:sp>
        <p:sp>
          <p:nvSpPr>
            <p:cNvPr id="23562" name="Rectangle 28"/>
            <p:cNvSpPr>
              <a:spLocks noChangeArrowheads="1"/>
            </p:cNvSpPr>
            <p:nvPr/>
          </p:nvSpPr>
          <p:spPr bwMode="auto">
            <a:xfrm>
              <a:off x="1104" y="3744"/>
              <a:ext cx="768" cy="3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spcBef>
                  <a:spcPct val="20000"/>
                </a:spcBef>
              </a:pPr>
              <a:r>
                <a:rPr lang="zh-CN" altLang="en-US" sz="2800"/>
                <a:t>4 </a:t>
              </a:r>
              <a:r>
                <a:rPr lang="en-US" altLang="zh-CN" sz="2800" i="1"/>
                <a:t>σ</a:t>
              </a:r>
              <a:endParaRPr lang="zh-CN" altLang="en-US" sz="2800" i="1"/>
            </a:p>
          </p:txBody>
        </p:sp>
        <p:sp>
          <p:nvSpPr>
            <p:cNvPr id="23563" name="Rectangle 27"/>
            <p:cNvSpPr>
              <a:spLocks noChangeArrowheads="1"/>
            </p:cNvSpPr>
            <p:nvPr/>
          </p:nvSpPr>
          <p:spPr bwMode="auto">
            <a:xfrm>
              <a:off x="624" y="3744"/>
              <a:ext cx="480" cy="3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spcBef>
                  <a:spcPct val="20000"/>
                </a:spcBef>
              </a:pPr>
              <a:r>
                <a:rPr lang="zh-CN" altLang="en-US" sz="2800"/>
                <a:t>4</a:t>
              </a:r>
            </a:p>
          </p:txBody>
        </p:sp>
        <p:sp>
          <p:nvSpPr>
            <p:cNvPr id="23564" name="Rectangle 26"/>
            <p:cNvSpPr>
              <a:spLocks noChangeArrowheads="1"/>
            </p:cNvSpPr>
            <p:nvPr/>
          </p:nvSpPr>
          <p:spPr bwMode="auto">
            <a:xfrm>
              <a:off x="3696" y="3418"/>
              <a:ext cx="1680" cy="3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spcBef>
                  <a:spcPct val="20000"/>
                </a:spcBef>
              </a:pPr>
              <a:r>
                <a:rPr lang="zh-CN" altLang="en-US" sz="2800"/>
                <a:t>0.0027</a:t>
              </a:r>
            </a:p>
          </p:txBody>
        </p:sp>
        <p:sp>
          <p:nvSpPr>
            <p:cNvPr id="23565" name="Rectangle 25"/>
            <p:cNvSpPr>
              <a:spLocks noChangeArrowheads="1"/>
            </p:cNvSpPr>
            <p:nvPr/>
          </p:nvSpPr>
          <p:spPr bwMode="auto">
            <a:xfrm>
              <a:off x="1872" y="3418"/>
              <a:ext cx="1824" cy="3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spcBef>
                  <a:spcPct val="20000"/>
                </a:spcBef>
              </a:pPr>
              <a:r>
                <a:rPr lang="zh-CN" altLang="en-US" sz="2800"/>
                <a:t>0.9973</a:t>
              </a:r>
            </a:p>
          </p:txBody>
        </p:sp>
        <p:sp>
          <p:nvSpPr>
            <p:cNvPr id="23566" name="Rectangle 24"/>
            <p:cNvSpPr>
              <a:spLocks noChangeArrowheads="1"/>
            </p:cNvSpPr>
            <p:nvPr/>
          </p:nvSpPr>
          <p:spPr bwMode="auto">
            <a:xfrm>
              <a:off x="1104" y="3418"/>
              <a:ext cx="768" cy="3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spcBef>
                  <a:spcPct val="20000"/>
                </a:spcBef>
              </a:pPr>
              <a:r>
                <a:rPr lang="zh-CN" altLang="en-US" sz="2800"/>
                <a:t>3 </a:t>
              </a:r>
              <a:r>
                <a:rPr lang="en-US" altLang="zh-CN" sz="2800" i="1"/>
                <a:t>σ</a:t>
              </a:r>
              <a:endParaRPr lang="zh-CN" altLang="en-US" sz="2800" i="1"/>
            </a:p>
          </p:txBody>
        </p:sp>
        <p:sp>
          <p:nvSpPr>
            <p:cNvPr id="23567" name="Rectangle 23"/>
            <p:cNvSpPr>
              <a:spLocks noChangeArrowheads="1"/>
            </p:cNvSpPr>
            <p:nvPr/>
          </p:nvSpPr>
          <p:spPr bwMode="auto">
            <a:xfrm>
              <a:off x="624" y="3418"/>
              <a:ext cx="480" cy="3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spcBef>
                  <a:spcPct val="20000"/>
                </a:spcBef>
              </a:pPr>
              <a:r>
                <a:rPr lang="zh-CN" altLang="en-US" sz="2800"/>
                <a:t>3</a:t>
              </a:r>
            </a:p>
          </p:txBody>
        </p:sp>
        <p:sp>
          <p:nvSpPr>
            <p:cNvPr id="23568" name="Rectangle 22"/>
            <p:cNvSpPr>
              <a:spLocks noChangeArrowheads="1"/>
            </p:cNvSpPr>
            <p:nvPr/>
          </p:nvSpPr>
          <p:spPr bwMode="auto">
            <a:xfrm>
              <a:off x="3696" y="3078"/>
              <a:ext cx="1680" cy="3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spcBef>
                  <a:spcPct val="20000"/>
                </a:spcBef>
              </a:pPr>
              <a:r>
                <a:rPr lang="zh-CN" altLang="en-US" sz="2800"/>
                <a:t>0.0456</a:t>
              </a:r>
            </a:p>
          </p:txBody>
        </p:sp>
        <p:sp>
          <p:nvSpPr>
            <p:cNvPr id="23569" name="Rectangle 21"/>
            <p:cNvSpPr>
              <a:spLocks noChangeArrowheads="1"/>
            </p:cNvSpPr>
            <p:nvPr/>
          </p:nvSpPr>
          <p:spPr bwMode="auto">
            <a:xfrm>
              <a:off x="1872" y="3078"/>
              <a:ext cx="1824" cy="3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spcBef>
                  <a:spcPct val="20000"/>
                </a:spcBef>
              </a:pPr>
              <a:r>
                <a:rPr lang="zh-CN" altLang="en-US" sz="2800"/>
                <a:t>0.9544</a:t>
              </a:r>
            </a:p>
          </p:txBody>
        </p:sp>
        <p:sp>
          <p:nvSpPr>
            <p:cNvPr id="23570" name="Rectangle 20"/>
            <p:cNvSpPr>
              <a:spLocks noChangeArrowheads="1"/>
            </p:cNvSpPr>
            <p:nvPr/>
          </p:nvSpPr>
          <p:spPr bwMode="auto">
            <a:xfrm>
              <a:off x="1104" y="3078"/>
              <a:ext cx="768" cy="3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spcBef>
                  <a:spcPct val="20000"/>
                </a:spcBef>
              </a:pPr>
              <a:r>
                <a:rPr lang="zh-CN" altLang="en-US" sz="2800"/>
                <a:t>2 </a:t>
              </a:r>
              <a:r>
                <a:rPr lang="en-US" altLang="zh-CN" sz="2800" i="1"/>
                <a:t>σ</a:t>
              </a:r>
              <a:endParaRPr lang="zh-CN" altLang="en-US" sz="2800" i="1"/>
            </a:p>
          </p:txBody>
        </p:sp>
        <p:sp>
          <p:nvSpPr>
            <p:cNvPr id="23571" name="Rectangle 19"/>
            <p:cNvSpPr>
              <a:spLocks noChangeArrowheads="1"/>
            </p:cNvSpPr>
            <p:nvPr/>
          </p:nvSpPr>
          <p:spPr bwMode="auto">
            <a:xfrm>
              <a:off x="624" y="3078"/>
              <a:ext cx="480" cy="3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spcBef>
                  <a:spcPct val="20000"/>
                </a:spcBef>
              </a:pPr>
              <a:r>
                <a:rPr lang="zh-CN" altLang="en-US" sz="2800"/>
                <a:t>2</a:t>
              </a:r>
            </a:p>
          </p:txBody>
        </p:sp>
        <p:sp>
          <p:nvSpPr>
            <p:cNvPr id="23572" name="Rectangle 18"/>
            <p:cNvSpPr>
              <a:spLocks noChangeArrowheads="1"/>
            </p:cNvSpPr>
            <p:nvPr/>
          </p:nvSpPr>
          <p:spPr bwMode="auto">
            <a:xfrm>
              <a:off x="3696" y="2752"/>
              <a:ext cx="1680" cy="3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spcBef>
                  <a:spcPct val="20000"/>
                </a:spcBef>
              </a:pPr>
              <a:r>
                <a:rPr lang="zh-CN" altLang="en-US" sz="2800"/>
                <a:t>0.3174</a:t>
              </a:r>
            </a:p>
          </p:txBody>
        </p:sp>
        <p:sp>
          <p:nvSpPr>
            <p:cNvPr id="23573" name="Rectangle 17"/>
            <p:cNvSpPr>
              <a:spLocks noChangeArrowheads="1"/>
            </p:cNvSpPr>
            <p:nvPr/>
          </p:nvSpPr>
          <p:spPr bwMode="auto">
            <a:xfrm>
              <a:off x="1872" y="2752"/>
              <a:ext cx="1824" cy="3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spcBef>
                  <a:spcPct val="20000"/>
                </a:spcBef>
              </a:pPr>
              <a:r>
                <a:rPr lang="zh-CN" altLang="en-US" sz="2800"/>
                <a:t>0.6826</a:t>
              </a:r>
            </a:p>
          </p:txBody>
        </p:sp>
        <p:sp>
          <p:nvSpPr>
            <p:cNvPr id="23574" name="Rectangle 16"/>
            <p:cNvSpPr>
              <a:spLocks noChangeArrowheads="1"/>
            </p:cNvSpPr>
            <p:nvPr/>
          </p:nvSpPr>
          <p:spPr bwMode="auto">
            <a:xfrm>
              <a:off x="1104" y="2752"/>
              <a:ext cx="768" cy="3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spcBef>
                  <a:spcPct val="20000"/>
                </a:spcBef>
              </a:pPr>
              <a:r>
                <a:rPr lang="zh-CN" altLang="en-US" sz="2800"/>
                <a:t>1 </a:t>
              </a:r>
              <a:r>
                <a:rPr lang="en-US" altLang="zh-CN" sz="2800" i="1"/>
                <a:t>σ</a:t>
              </a:r>
              <a:endParaRPr lang="zh-CN" altLang="en-US" sz="2800" i="1"/>
            </a:p>
          </p:txBody>
        </p:sp>
        <p:sp>
          <p:nvSpPr>
            <p:cNvPr id="23575" name="Rectangle 15"/>
            <p:cNvSpPr>
              <a:spLocks noChangeArrowheads="1"/>
            </p:cNvSpPr>
            <p:nvPr/>
          </p:nvSpPr>
          <p:spPr bwMode="auto">
            <a:xfrm>
              <a:off x="624" y="2752"/>
              <a:ext cx="480" cy="3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spcBef>
                  <a:spcPct val="20000"/>
                </a:spcBef>
              </a:pPr>
              <a:r>
                <a:rPr lang="zh-CN" altLang="en-US" sz="2800"/>
                <a:t>1</a:t>
              </a:r>
            </a:p>
          </p:txBody>
        </p:sp>
        <p:sp>
          <p:nvSpPr>
            <p:cNvPr id="23576" name="Rectangle 14"/>
            <p:cNvSpPr>
              <a:spLocks noChangeArrowheads="1"/>
            </p:cNvSpPr>
            <p:nvPr/>
          </p:nvSpPr>
          <p:spPr bwMode="auto">
            <a:xfrm>
              <a:off x="3696" y="2506"/>
              <a:ext cx="1680" cy="2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spcBef>
                  <a:spcPct val="20000"/>
                </a:spcBef>
              </a:pPr>
              <a:r>
                <a:rPr lang="zh-CN" altLang="en-US" sz="1600" dirty="0"/>
                <a:t>超出｜</a:t>
              </a:r>
              <a:r>
                <a:rPr lang="en-US" altLang="zh-CN" sz="1600" dirty="0"/>
                <a:t>δ｜</a:t>
              </a:r>
              <a:r>
                <a:rPr lang="zh-CN" altLang="en-US" sz="1600" dirty="0"/>
                <a:t>的概率</a:t>
              </a:r>
              <a:r>
                <a:rPr lang="en-US" altLang="zh-CN" sz="1600" i="1" dirty="0"/>
                <a:t>p</a:t>
              </a:r>
              <a:r>
                <a:rPr lang="en-US" altLang="zh-CN" sz="1600" dirty="0"/>
                <a:t>=2</a:t>
              </a:r>
              <a:r>
                <a:rPr lang="en-US" altLang="zh-CN" sz="1600" i="1" dirty="0"/>
                <a:t>Φ</a:t>
              </a:r>
              <a:r>
                <a:rPr lang="en-US" altLang="zh-CN" sz="1600" dirty="0"/>
                <a:t>(</a:t>
              </a:r>
              <a:r>
                <a:rPr lang="en-US" altLang="zh-CN" sz="1600" i="1" dirty="0"/>
                <a:t>t</a:t>
              </a:r>
              <a:r>
                <a:rPr lang="en-US" altLang="zh-CN" sz="1600" dirty="0"/>
                <a:t>)</a:t>
              </a:r>
              <a:endParaRPr lang="zh-CN" altLang="en-US" sz="2800" dirty="0"/>
            </a:p>
          </p:txBody>
        </p:sp>
        <p:sp>
          <p:nvSpPr>
            <p:cNvPr id="23577" name="Rectangle 13"/>
            <p:cNvSpPr>
              <a:spLocks noChangeArrowheads="1"/>
            </p:cNvSpPr>
            <p:nvPr/>
          </p:nvSpPr>
          <p:spPr bwMode="auto">
            <a:xfrm>
              <a:off x="1872" y="2506"/>
              <a:ext cx="1824" cy="2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spcBef>
                  <a:spcPct val="20000"/>
                </a:spcBef>
              </a:pPr>
              <a:r>
                <a:rPr lang="zh-CN" altLang="en-US" sz="1600" dirty="0"/>
                <a:t>不超出｜</a:t>
              </a:r>
              <a:r>
                <a:rPr lang="en-US" altLang="zh-CN" sz="1600" dirty="0"/>
                <a:t>δ｜</a:t>
              </a:r>
              <a:r>
                <a:rPr lang="zh-CN" altLang="en-US" sz="1600" dirty="0"/>
                <a:t>的概率</a:t>
              </a:r>
              <a:r>
                <a:rPr lang="en-US" altLang="zh-CN" sz="1600" i="1" dirty="0"/>
                <a:t>p</a:t>
              </a:r>
              <a:r>
                <a:rPr lang="en-US" altLang="zh-CN" sz="1600" dirty="0"/>
                <a:t>=2</a:t>
              </a:r>
              <a:r>
                <a:rPr lang="en-US" altLang="zh-CN" sz="1600" i="1" dirty="0"/>
                <a:t>Φ</a:t>
              </a:r>
              <a:r>
                <a:rPr lang="en-US" altLang="zh-CN" sz="1600" dirty="0"/>
                <a:t>(</a:t>
              </a:r>
              <a:r>
                <a:rPr lang="en-US" altLang="zh-CN" sz="1600" i="1" dirty="0"/>
                <a:t>t</a:t>
              </a:r>
              <a:r>
                <a:rPr lang="en-US" altLang="zh-CN" sz="1600" dirty="0"/>
                <a:t>)</a:t>
              </a:r>
              <a:endParaRPr lang="zh-CN" altLang="en-US" sz="1600" dirty="0"/>
            </a:p>
          </p:txBody>
        </p:sp>
        <p:sp>
          <p:nvSpPr>
            <p:cNvPr id="23578" name="Rectangle 12"/>
            <p:cNvSpPr>
              <a:spLocks noChangeArrowheads="1"/>
            </p:cNvSpPr>
            <p:nvPr/>
          </p:nvSpPr>
          <p:spPr bwMode="auto">
            <a:xfrm>
              <a:off x="1171" y="2482"/>
              <a:ext cx="768" cy="2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r>
                <a:rPr lang="en-US" altLang="zh-CN" sz="2000" dirty="0"/>
                <a:t>δ=±</a:t>
              </a:r>
              <a:r>
                <a:rPr lang="en-US" altLang="zh-CN" sz="2000" i="1" dirty="0" err="1"/>
                <a:t>tσ</a:t>
              </a:r>
              <a:endParaRPr lang="en-US" altLang="zh-CN" sz="2000" i="1" dirty="0"/>
            </a:p>
          </p:txBody>
        </p:sp>
        <p:sp>
          <p:nvSpPr>
            <p:cNvPr id="23579" name="Rectangle 11"/>
            <p:cNvSpPr>
              <a:spLocks noChangeArrowheads="1"/>
            </p:cNvSpPr>
            <p:nvPr/>
          </p:nvSpPr>
          <p:spPr bwMode="auto">
            <a:xfrm>
              <a:off x="624" y="2458"/>
              <a:ext cx="480" cy="2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spcBef>
                  <a:spcPct val="20000"/>
                </a:spcBef>
              </a:pPr>
              <a:r>
                <a:rPr lang="en-US" altLang="zh-CN" i="1"/>
                <a:t>t</a:t>
              </a:r>
            </a:p>
          </p:txBody>
        </p:sp>
        <p:sp>
          <p:nvSpPr>
            <p:cNvPr id="23580" name="Line 31"/>
            <p:cNvSpPr>
              <a:spLocks noChangeShapeType="1"/>
            </p:cNvSpPr>
            <p:nvPr/>
          </p:nvSpPr>
          <p:spPr bwMode="auto">
            <a:xfrm>
              <a:off x="624" y="2458"/>
              <a:ext cx="4752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1" name="Line 32"/>
            <p:cNvSpPr>
              <a:spLocks noChangeShapeType="1"/>
            </p:cNvSpPr>
            <p:nvPr/>
          </p:nvSpPr>
          <p:spPr bwMode="auto">
            <a:xfrm>
              <a:off x="624" y="2752"/>
              <a:ext cx="475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2" name="Line 33"/>
            <p:cNvSpPr>
              <a:spLocks noChangeShapeType="1"/>
            </p:cNvSpPr>
            <p:nvPr/>
          </p:nvSpPr>
          <p:spPr bwMode="auto">
            <a:xfrm>
              <a:off x="624" y="3078"/>
              <a:ext cx="475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3" name="Line 34"/>
            <p:cNvSpPr>
              <a:spLocks noChangeShapeType="1"/>
            </p:cNvSpPr>
            <p:nvPr/>
          </p:nvSpPr>
          <p:spPr bwMode="auto">
            <a:xfrm>
              <a:off x="624" y="3418"/>
              <a:ext cx="475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4" name="Line 35"/>
            <p:cNvSpPr>
              <a:spLocks noChangeShapeType="1"/>
            </p:cNvSpPr>
            <p:nvPr/>
          </p:nvSpPr>
          <p:spPr bwMode="auto">
            <a:xfrm>
              <a:off x="624" y="3744"/>
              <a:ext cx="475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5" name="Line 36"/>
            <p:cNvSpPr>
              <a:spLocks noChangeShapeType="1"/>
            </p:cNvSpPr>
            <p:nvPr/>
          </p:nvSpPr>
          <p:spPr bwMode="auto">
            <a:xfrm>
              <a:off x="624" y="4070"/>
              <a:ext cx="4752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6" name="Line 37"/>
            <p:cNvSpPr>
              <a:spLocks noChangeShapeType="1"/>
            </p:cNvSpPr>
            <p:nvPr/>
          </p:nvSpPr>
          <p:spPr bwMode="auto">
            <a:xfrm>
              <a:off x="624" y="2458"/>
              <a:ext cx="0" cy="1612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7" name="Line 38"/>
            <p:cNvSpPr>
              <a:spLocks noChangeShapeType="1"/>
            </p:cNvSpPr>
            <p:nvPr/>
          </p:nvSpPr>
          <p:spPr bwMode="auto">
            <a:xfrm>
              <a:off x="1104" y="2458"/>
              <a:ext cx="0" cy="161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8" name="Line 39"/>
            <p:cNvSpPr>
              <a:spLocks noChangeShapeType="1"/>
            </p:cNvSpPr>
            <p:nvPr/>
          </p:nvSpPr>
          <p:spPr bwMode="auto">
            <a:xfrm>
              <a:off x="1872" y="2458"/>
              <a:ext cx="0" cy="161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9" name="Line 40"/>
            <p:cNvSpPr>
              <a:spLocks noChangeShapeType="1"/>
            </p:cNvSpPr>
            <p:nvPr/>
          </p:nvSpPr>
          <p:spPr bwMode="auto">
            <a:xfrm>
              <a:off x="3696" y="2458"/>
              <a:ext cx="0" cy="161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0" name="Line 41"/>
            <p:cNvSpPr>
              <a:spLocks noChangeShapeType="1"/>
            </p:cNvSpPr>
            <p:nvPr/>
          </p:nvSpPr>
          <p:spPr bwMode="auto">
            <a:xfrm>
              <a:off x="5376" y="2458"/>
              <a:ext cx="0" cy="1612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1" name="Rectangle 65"/>
            <p:cNvSpPr>
              <a:spLocks noChangeArrowheads="1"/>
            </p:cNvSpPr>
            <p:nvPr/>
          </p:nvSpPr>
          <p:spPr bwMode="auto">
            <a:xfrm>
              <a:off x="624" y="3418"/>
              <a:ext cx="4752" cy="336"/>
            </a:xfrm>
            <a:prstGeom prst="rect">
              <a:avLst/>
            </a:prstGeom>
            <a:noFill/>
            <a:ln w="28575">
              <a:solidFill>
                <a:srgbClr val="FF33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592" name="Text Box 66"/>
            <p:cNvSpPr txBox="1">
              <a:spLocks noChangeArrowheads="1"/>
            </p:cNvSpPr>
            <p:nvPr/>
          </p:nvSpPr>
          <p:spPr bwMode="auto">
            <a:xfrm>
              <a:off x="1783" y="2160"/>
              <a:ext cx="2821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/>
                <a:t>表2-4  摘自拉普拉斯函数表</a:t>
              </a:r>
            </a:p>
          </p:txBody>
        </p:sp>
      </p:grpSp>
      <p:graphicFrame>
        <p:nvGraphicFramePr>
          <p:cNvPr id="46151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2617327"/>
              </p:ext>
            </p:extLst>
          </p:nvPr>
        </p:nvGraphicFramePr>
        <p:xfrm>
          <a:off x="1219200" y="2194124"/>
          <a:ext cx="4267200" cy="658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60" name="Equation" r:id="rId7" imgW="1396394" imgH="215806" progId="Equation.3">
                  <p:embed/>
                </p:oleObj>
              </mc:Choice>
              <mc:Fallback>
                <p:oleObj name="Equation" r:id="rId7" imgW="1396394" imgH="215806" progId="Equation.3">
                  <p:embed/>
                  <p:pic>
                    <p:nvPicPr>
                      <p:cNvPr id="0" name="Object 7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2194124"/>
                        <a:ext cx="4267200" cy="658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6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4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4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4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F40ECBC3-5300-4654-A8C6-D9760A6D19C7}" type="slidenum">
              <a:rPr kumimoji="0" lang="zh-CN" altLang="en-US" smtClean="0"/>
              <a:pPr eaLnBrk="1" hangingPunct="1"/>
              <a:t>23</a:t>
            </a:fld>
            <a:endParaRPr kumimoji="0" lang="en-US" altLang="zh-CN" sz="1400" smtClean="0"/>
          </a:p>
        </p:txBody>
      </p:sp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914400" y="677639"/>
            <a:ext cx="7705229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/>
              <a:t>在符合正态分布测量中，其极限误差一般为</a:t>
            </a:r>
          </a:p>
        </p:txBody>
      </p:sp>
      <p:grpSp>
        <p:nvGrpSpPr>
          <p:cNvPr id="47111" name="Group 7"/>
          <p:cNvGrpSpPr>
            <a:grpSpLocks/>
          </p:cNvGrpSpPr>
          <p:nvPr/>
        </p:nvGrpSpPr>
        <p:grpSpPr bwMode="auto">
          <a:xfrm>
            <a:off x="2286000" y="1296441"/>
            <a:ext cx="4841875" cy="919163"/>
            <a:chOff x="1488" y="480"/>
            <a:chExt cx="3050" cy="579"/>
          </a:xfrm>
        </p:grpSpPr>
        <p:graphicFrame>
          <p:nvGraphicFramePr>
            <p:cNvPr id="24585" name="Object 5"/>
            <p:cNvGraphicFramePr>
              <a:graphicFrameLocks noChangeAspect="1"/>
            </p:cNvGraphicFramePr>
            <p:nvPr/>
          </p:nvGraphicFramePr>
          <p:xfrm>
            <a:off x="1488" y="480"/>
            <a:ext cx="1872" cy="57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4647" name="Equation" r:id="rId3" imgW="698197" imgH="215806" progId="Equation.3">
                    <p:embed/>
                  </p:oleObj>
                </mc:Choice>
                <mc:Fallback>
                  <p:oleObj name="Equation" r:id="rId3" imgW="698197" imgH="215806" progId="Equation.3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88" y="480"/>
                          <a:ext cx="1872" cy="579"/>
                        </a:xfrm>
                        <a:prstGeom prst="rect">
                          <a:avLst/>
                        </a:prstGeom>
                        <a:solidFill>
                          <a:srgbClr val="FFCCFF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4586" name="Text Box 6"/>
            <p:cNvSpPr txBox="1">
              <a:spLocks noChangeArrowheads="1"/>
            </p:cNvSpPr>
            <p:nvPr/>
          </p:nvSpPr>
          <p:spPr bwMode="auto">
            <a:xfrm>
              <a:off x="3686" y="698"/>
              <a:ext cx="852" cy="288"/>
            </a:xfrm>
            <a:prstGeom prst="rect">
              <a:avLst/>
            </a:prstGeom>
            <a:solidFill>
              <a:srgbClr val="FF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/>
                <a:t>（2-17）</a:t>
              </a:r>
            </a:p>
          </p:txBody>
        </p:sp>
      </p:grpSp>
      <p:sp>
        <p:nvSpPr>
          <p:cNvPr id="47118" name="Text Box 14"/>
          <p:cNvSpPr txBox="1">
            <a:spLocks noChangeArrowheads="1"/>
          </p:cNvSpPr>
          <p:nvPr/>
        </p:nvSpPr>
        <p:spPr bwMode="auto">
          <a:xfrm>
            <a:off x="1219200" y="4221088"/>
            <a:ext cx="57292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/>
              <a:t>①  单次测量结果表示为</a:t>
            </a:r>
          </a:p>
        </p:txBody>
      </p:sp>
      <p:graphicFrame>
        <p:nvGraphicFramePr>
          <p:cNvPr id="47119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8127696"/>
              </p:ext>
            </p:extLst>
          </p:nvPr>
        </p:nvGraphicFramePr>
        <p:xfrm>
          <a:off x="2667000" y="4869160"/>
          <a:ext cx="3276600" cy="982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48" name="Equation" r:id="rId5" imgW="761669" imgH="228501" progId="Equation.3">
                  <p:embed/>
                </p:oleObj>
              </mc:Choice>
              <mc:Fallback>
                <p:oleObj name="Equation" r:id="rId5" imgW="761669" imgH="228501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4869160"/>
                        <a:ext cx="3276600" cy="982663"/>
                      </a:xfrm>
                      <a:prstGeom prst="rect">
                        <a:avLst/>
                      </a:prstGeom>
                      <a:solidFill>
                        <a:srgbClr val="FFFFCC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121" name="Text Box 17"/>
          <p:cNvSpPr txBox="1">
            <a:spLocks noChangeArrowheads="1"/>
          </p:cNvSpPr>
          <p:nvPr/>
        </p:nvSpPr>
        <p:spPr bwMode="auto">
          <a:xfrm>
            <a:off x="914400" y="3573016"/>
            <a:ext cx="552926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3300"/>
                </a:solidFill>
              </a:rPr>
              <a:t>测量结果的表示方法为</a:t>
            </a:r>
            <a:endParaRPr lang="en-US" altLang="zh-CN" sz="2800" b="1" dirty="0">
              <a:solidFill>
                <a:srgbClr val="FF3300"/>
              </a:solidFill>
            </a:endParaRPr>
          </a:p>
        </p:txBody>
      </p:sp>
      <p:graphicFrame>
        <p:nvGraphicFramePr>
          <p:cNvPr id="47124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5513974"/>
              </p:ext>
            </p:extLst>
          </p:nvPr>
        </p:nvGraphicFramePr>
        <p:xfrm>
          <a:off x="1143000" y="2337941"/>
          <a:ext cx="6705600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49" name="Equation" r:id="rId7" imgW="2184400" imgH="431800" progId="Equation.3">
                  <p:embed/>
                </p:oleObj>
              </mc:Choice>
              <mc:Fallback>
                <p:oleObj name="Equation" r:id="rId7" imgW="2184400" imgH="43180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2337941"/>
                        <a:ext cx="6705600" cy="1235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7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47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47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7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 autoUpdateAnimBg="0"/>
      <p:bldP spid="47118" grpId="0" autoUpdateAnimBg="0"/>
      <p:bldP spid="47121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303F9719-4433-4E65-9DE1-0B067633169D}" type="slidenum">
              <a:rPr kumimoji="0" lang="zh-CN" altLang="en-US" smtClean="0"/>
              <a:pPr eaLnBrk="1" hangingPunct="1"/>
              <a:t>24</a:t>
            </a:fld>
            <a:endParaRPr kumimoji="0" lang="en-US" altLang="zh-CN" sz="1400" smtClean="0"/>
          </a:p>
        </p:txBody>
      </p:sp>
      <p:sp>
        <p:nvSpPr>
          <p:cNvPr id="58372" name="Text Box 1028"/>
          <p:cNvSpPr txBox="1">
            <a:spLocks noChangeArrowheads="1"/>
          </p:cNvSpPr>
          <p:nvPr/>
        </p:nvSpPr>
        <p:spPr bwMode="auto">
          <a:xfrm>
            <a:off x="553293" y="4725144"/>
            <a:ext cx="7331075" cy="1303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/>
              <a:t>     （3） 随机误差处理原则——不能消除，只能减小。</a:t>
            </a:r>
          </a:p>
        </p:txBody>
      </p:sp>
      <p:sp>
        <p:nvSpPr>
          <p:cNvPr id="58373" name="Text Box 1029"/>
          <p:cNvSpPr txBox="1">
            <a:spLocks noChangeArrowheads="1"/>
          </p:cNvSpPr>
          <p:nvPr/>
        </p:nvSpPr>
        <p:spPr bwMode="auto">
          <a:xfrm>
            <a:off x="1143000" y="965672"/>
            <a:ext cx="782161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/>
              <a:t>多次测量（即算术平均值）的标准偏差为</a:t>
            </a:r>
          </a:p>
        </p:txBody>
      </p:sp>
      <p:grpSp>
        <p:nvGrpSpPr>
          <p:cNvPr id="58374" name="Group 1030"/>
          <p:cNvGrpSpPr>
            <a:grpSpLocks/>
          </p:cNvGrpSpPr>
          <p:nvPr/>
        </p:nvGrpSpPr>
        <p:grpSpPr bwMode="auto">
          <a:xfrm>
            <a:off x="2438400" y="1485528"/>
            <a:ext cx="4908550" cy="1295400"/>
            <a:chOff x="1680" y="1488"/>
            <a:chExt cx="3100" cy="958"/>
          </a:xfrm>
        </p:grpSpPr>
        <p:graphicFrame>
          <p:nvGraphicFramePr>
            <p:cNvPr id="25609" name="Object 1031"/>
            <p:cNvGraphicFramePr>
              <a:graphicFrameLocks noChangeAspect="1"/>
            </p:cNvGraphicFramePr>
            <p:nvPr/>
          </p:nvGraphicFramePr>
          <p:xfrm>
            <a:off x="1680" y="1488"/>
            <a:ext cx="1336" cy="95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651" name="Equation" r:id="rId3" imgW="583947" imgH="418918" progId="Equation.3">
                    <p:embed/>
                  </p:oleObj>
                </mc:Choice>
                <mc:Fallback>
                  <p:oleObj name="Equation" r:id="rId3" imgW="583947" imgH="418918" progId="Equation.3">
                    <p:embed/>
                    <p:pic>
                      <p:nvPicPr>
                        <p:cNvPr id="0" name="Object 103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80" y="1488"/>
                          <a:ext cx="1336" cy="958"/>
                        </a:xfrm>
                        <a:prstGeom prst="rect">
                          <a:avLst/>
                        </a:prstGeom>
                        <a:solidFill>
                          <a:srgbClr val="CCECFF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5610" name="Text Box 1032"/>
            <p:cNvSpPr txBox="1">
              <a:spLocks noChangeArrowheads="1"/>
            </p:cNvSpPr>
            <p:nvPr/>
          </p:nvSpPr>
          <p:spPr bwMode="auto">
            <a:xfrm>
              <a:off x="3926" y="1946"/>
              <a:ext cx="854" cy="338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/>
                <a:t>（2-18）</a:t>
              </a:r>
            </a:p>
          </p:txBody>
        </p:sp>
      </p:grpSp>
      <p:sp>
        <p:nvSpPr>
          <p:cNvPr id="58377" name="Text Box 1033"/>
          <p:cNvSpPr txBox="1">
            <a:spLocks noChangeArrowheads="1"/>
          </p:cNvSpPr>
          <p:nvPr/>
        </p:nvSpPr>
        <p:spPr bwMode="auto">
          <a:xfrm>
            <a:off x="990600" y="2757488"/>
            <a:ext cx="48006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/>
              <a:t>   多次测量结果表示为</a:t>
            </a:r>
          </a:p>
        </p:txBody>
      </p:sp>
      <p:graphicFrame>
        <p:nvGraphicFramePr>
          <p:cNvPr id="58378" name="Object 10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1658576"/>
              </p:ext>
            </p:extLst>
          </p:nvPr>
        </p:nvGraphicFramePr>
        <p:xfrm>
          <a:off x="2590800" y="3356992"/>
          <a:ext cx="39624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52" name="Equation" r:id="rId5" imgW="774364" imgH="228501" progId="Equation.3">
                  <p:embed/>
                </p:oleObj>
              </mc:Choice>
              <mc:Fallback>
                <p:oleObj name="Equation" r:id="rId5" imgW="774364" imgH="228501" progId="Equation.3">
                  <p:embed/>
                  <p:pic>
                    <p:nvPicPr>
                      <p:cNvPr id="0" name="Object 10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3356992"/>
                        <a:ext cx="3962400" cy="1295400"/>
                      </a:xfrm>
                      <a:prstGeom prst="rect">
                        <a:avLst/>
                      </a:prstGeom>
                      <a:solidFill>
                        <a:srgbClr val="FFCCFF"/>
                      </a:solidFill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379" name="Text Box 1035"/>
          <p:cNvSpPr txBox="1">
            <a:spLocks noChangeArrowheads="1"/>
          </p:cNvSpPr>
          <p:nvPr/>
        </p:nvSpPr>
        <p:spPr bwMode="auto">
          <a:xfrm>
            <a:off x="1095522" y="461615"/>
            <a:ext cx="3911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②    </a:t>
            </a:r>
            <a:r>
              <a:rPr lang="zh-CN" altLang="en-US" sz="2800" b="1" dirty="0"/>
              <a:t>多次测量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58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58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58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8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2" grpId="0" autoUpdateAnimBg="0"/>
      <p:bldP spid="58373" grpId="0" autoUpdateAnimBg="0"/>
      <p:bldP spid="58377" grpId="0" autoUpdateAnimBg="0"/>
      <p:bldP spid="58379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47CD11FE-0D65-434C-8E2E-41050DF6F673}" type="slidenum">
              <a:rPr kumimoji="0" lang="zh-CN" altLang="en-US" smtClean="0"/>
              <a:pPr eaLnBrk="1" hangingPunct="1"/>
              <a:t>25</a:t>
            </a:fld>
            <a:endParaRPr kumimoji="0" lang="en-US" altLang="zh-CN" sz="1400" smtClean="0"/>
          </a:p>
        </p:txBody>
      </p:sp>
      <p:sp>
        <p:nvSpPr>
          <p:cNvPr id="48132" name="Text Box 4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 bwMode="auto">
          <a:xfrm>
            <a:off x="228600" y="152400"/>
            <a:ext cx="8520113" cy="1589346"/>
          </a:xfrm>
          <a:prstGeom prst="rect">
            <a:avLst/>
          </a:prstGeom>
          <a:blipFill rotWithShape="1">
            <a:blip r:embed="rId3"/>
            <a:stretch>
              <a:fillRect l="-1145" t="-4215" r="-644" b="-5364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zh-CN" altLang="en-US">
                <a:noFill/>
              </a:rPr>
              <a:t> </a:t>
            </a:r>
          </a:p>
        </p:txBody>
      </p:sp>
      <p:graphicFrame>
        <p:nvGraphicFramePr>
          <p:cNvPr id="48133" name="Object 5"/>
          <p:cNvGraphicFramePr>
            <a:graphicFrameLocks noChangeAspect="1"/>
          </p:cNvGraphicFramePr>
          <p:nvPr/>
        </p:nvGraphicFramePr>
        <p:xfrm>
          <a:off x="677863" y="1728788"/>
          <a:ext cx="6062662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49" name="公式" r:id="rId4" imgW="2070100" imgH="228600" progId="Equation.3">
                  <p:embed/>
                </p:oleObj>
              </mc:Choice>
              <mc:Fallback>
                <p:oleObj name="公式" r:id="rId4" imgW="2070100" imgH="2286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7863" y="1728788"/>
                        <a:ext cx="6062662" cy="527050"/>
                      </a:xfrm>
                      <a:prstGeom prst="rect">
                        <a:avLst/>
                      </a:prstGeom>
                      <a:solidFill>
                        <a:srgbClr val="FFCCFF"/>
                      </a:solidFill>
                      <a:ln w="9525">
                        <a:solidFill>
                          <a:schemeClr val="accent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6629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276475"/>
            <a:ext cx="8107363" cy="417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B4434F50-C96C-4741-B3DD-61D2C606D154}" type="slidenum">
              <a:rPr kumimoji="0" lang="zh-CN" altLang="en-US" smtClean="0"/>
              <a:pPr eaLnBrk="1" hangingPunct="1"/>
              <a:t>26</a:t>
            </a:fld>
            <a:endParaRPr kumimoji="0" lang="en-US" altLang="zh-CN" sz="1400" smtClean="0"/>
          </a:p>
        </p:txBody>
      </p:sp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436959" y="419770"/>
            <a:ext cx="426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解： （1）单次测量</a:t>
            </a:r>
          </a:p>
        </p:txBody>
      </p:sp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3618309" y="451520"/>
            <a:ext cx="44100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算术平均值为(见上页的表</a:t>
            </a:r>
            <a:r>
              <a:rPr lang="en-US" altLang="zh-CN" b="1" dirty="0"/>
              <a:t>)</a:t>
            </a:r>
          </a:p>
        </p:txBody>
      </p:sp>
      <p:graphicFrame>
        <p:nvGraphicFramePr>
          <p:cNvPr id="4915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0958557"/>
              </p:ext>
            </p:extLst>
          </p:nvPr>
        </p:nvGraphicFramePr>
        <p:xfrm>
          <a:off x="3484959" y="1105620"/>
          <a:ext cx="4267200" cy="68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86" name="Equation" r:id="rId3" imgW="926698" imgH="203112" progId="Equation.3">
                  <p:embed/>
                </p:oleObj>
              </mc:Choice>
              <mc:Fallback>
                <p:oleObj name="Equation" r:id="rId3" imgW="926698" imgH="203112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84959" y="1105620"/>
                        <a:ext cx="4267200" cy="688975"/>
                      </a:xfrm>
                      <a:prstGeom prst="rect">
                        <a:avLst/>
                      </a:prstGeom>
                      <a:solidFill>
                        <a:srgbClr val="CCFFFF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159" name="Text Box 7"/>
          <p:cNvSpPr txBox="1">
            <a:spLocks noChangeArrowheads="1"/>
          </p:cNvSpPr>
          <p:nvPr/>
        </p:nvSpPr>
        <p:spPr bwMode="auto">
          <a:xfrm>
            <a:off x="685800" y="2251075"/>
            <a:ext cx="304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标准偏差为</a:t>
            </a:r>
          </a:p>
        </p:txBody>
      </p:sp>
      <p:graphicFrame>
        <p:nvGraphicFramePr>
          <p:cNvPr id="49160" name="Object 8"/>
          <p:cNvGraphicFramePr>
            <a:graphicFrameLocks noChangeAspect="1"/>
          </p:cNvGraphicFramePr>
          <p:nvPr/>
        </p:nvGraphicFramePr>
        <p:xfrm>
          <a:off x="5292725" y="1989138"/>
          <a:ext cx="3276600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87" name="公式" r:id="rId5" imgW="1244600" imgH="444500" progId="Equation.3">
                  <p:embed/>
                </p:oleObj>
              </mc:Choice>
              <mc:Fallback>
                <p:oleObj name="公式" r:id="rId5" imgW="1244600" imgH="4445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2725" y="1989138"/>
                        <a:ext cx="3276600" cy="1008062"/>
                      </a:xfrm>
                      <a:prstGeom prst="rect">
                        <a:avLst/>
                      </a:prstGeom>
                      <a:solidFill>
                        <a:srgbClr val="CCFFFF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161" name="Text Box 9"/>
          <p:cNvSpPr txBox="1">
            <a:spLocks noChangeArrowheads="1"/>
          </p:cNvSpPr>
          <p:nvPr/>
        </p:nvSpPr>
        <p:spPr bwMode="auto">
          <a:xfrm>
            <a:off x="762000" y="5218261"/>
            <a:ext cx="2800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测量结果为</a:t>
            </a:r>
          </a:p>
        </p:txBody>
      </p:sp>
      <p:graphicFrame>
        <p:nvGraphicFramePr>
          <p:cNvPr id="49162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1708096"/>
              </p:ext>
            </p:extLst>
          </p:nvPr>
        </p:nvGraphicFramePr>
        <p:xfrm>
          <a:off x="3886200" y="5564336"/>
          <a:ext cx="3946525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88" name="Equation" r:id="rId7" imgW="1016000" imgH="228600" progId="Equation.3">
                  <p:embed/>
                </p:oleObj>
              </mc:Choice>
              <mc:Fallback>
                <p:oleObj name="Equation" r:id="rId7" imgW="1016000" imgH="2286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5564336"/>
                        <a:ext cx="3946525" cy="889000"/>
                      </a:xfrm>
                      <a:prstGeom prst="rect">
                        <a:avLst/>
                      </a:prstGeom>
                      <a:solidFill>
                        <a:srgbClr val="FFCCFF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163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189562"/>
              </p:ext>
            </p:extLst>
          </p:nvPr>
        </p:nvGraphicFramePr>
        <p:xfrm>
          <a:off x="914400" y="5564336"/>
          <a:ext cx="2960688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89" name="Equation" r:id="rId9" imgW="761669" imgH="228501" progId="Equation.3">
                  <p:embed/>
                </p:oleObj>
              </mc:Choice>
              <mc:Fallback>
                <p:oleObj name="Equation" r:id="rId9" imgW="761669" imgH="228501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5564336"/>
                        <a:ext cx="2960688" cy="88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164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7954468"/>
              </p:ext>
            </p:extLst>
          </p:nvPr>
        </p:nvGraphicFramePr>
        <p:xfrm>
          <a:off x="1116409" y="930995"/>
          <a:ext cx="2216150" cy="985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90" name="公式" r:id="rId11" imgW="761669" imgH="431613" progId="Equation.3">
                  <p:embed/>
                </p:oleObj>
              </mc:Choice>
              <mc:Fallback>
                <p:oleObj name="公式" r:id="rId11" imgW="761669" imgH="431613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6409" y="930995"/>
                        <a:ext cx="2216150" cy="985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165" name="Object 13"/>
          <p:cNvGraphicFramePr>
            <a:graphicFrameLocks noChangeAspect="1"/>
          </p:cNvGraphicFramePr>
          <p:nvPr/>
        </p:nvGraphicFramePr>
        <p:xfrm>
          <a:off x="2801938" y="1844675"/>
          <a:ext cx="2441575" cy="102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91" name="Equation" r:id="rId13" imgW="1117600" imgH="647700" progId="Equation.3">
                  <p:embed/>
                </p:oleObj>
              </mc:Choice>
              <mc:Fallback>
                <p:oleObj name="Equation" r:id="rId13" imgW="1117600" imgH="6477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01938" y="1844675"/>
                        <a:ext cx="2441575" cy="1025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866775" y="3068960"/>
            <a:ext cx="7086600" cy="2129468"/>
            <a:chOff x="762000" y="2996952"/>
            <a:chExt cx="7086600" cy="2130152"/>
          </a:xfrm>
        </p:grpSpPr>
        <p:pic>
          <p:nvPicPr>
            <p:cNvPr id="27664" name="Picture 25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00" y="2996952"/>
              <a:ext cx="7086600" cy="1095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7665" name="Picture 26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0060" y="4231754"/>
              <a:ext cx="6972300" cy="8953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7426151" y="4734347"/>
            <a:ext cx="530225" cy="350837"/>
          </a:xfrm>
          <a:prstGeom prst="rect">
            <a:avLst/>
          </a:prstGeom>
          <a:noFill/>
          <a:ln w="28575" algn="ctr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2954338" y="4734347"/>
            <a:ext cx="528637" cy="350837"/>
          </a:xfrm>
          <a:prstGeom prst="rect">
            <a:avLst/>
          </a:prstGeom>
          <a:noFill/>
          <a:ln w="38100" algn="ctr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9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9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300"/>
                                        <p:tgtEl>
                                          <p:spTgt spid="49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9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 autoUpdateAnimBg="0"/>
      <p:bldP spid="49157" grpId="0" autoUpdateAnimBg="0"/>
      <p:bldP spid="49159" grpId="0" autoUpdateAnimBg="0"/>
      <p:bldP spid="49161" grpId="0" autoUpdateAnimBg="0"/>
      <p:bldP spid="5" grpId="0" animBg="1"/>
      <p:bldP spid="1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10795F66-40CE-4575-8020-C01D2BAED1DF}" type="slidenum">
              <a:rPr kumimoji="0" lang="zh-CN" altLang="en-US" smtClean="0"/>
              <a:pPr eaLnBrk="1" hangingPunct="1"/>
              <a:t>27</a:t>
            </a:fld>
            <a:endParaRPr kumimoji="0" lang="en-US" altLang="zh-CN" sz="1400" smtClean="0"/>
          </a:p>
        </p:txBody>
      </p:sp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372219" y="379512"/>
            <a:ext cx="54959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（2） 多次测量</a:t>
            </a:r>
          </a:p>
        </p:txBody>
      </p:sp>
      <p:sp>
        <p:nvSpPr>
          <p:cNvPr id="50181" name="Text Box 5"/>
          <p:cNvSpPr txBox="1">
            <a:spLocks noChangeArrowheads="1"/>
          </p:cNvSpPr>
          <p:nvPr/>
        </p:nvSpPr>
        <p:spPr bwMode="auto">
          <a:xfrm>
            <a:off x="1219200" y="955576"/>
            <a:ext cx="60166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算术平均值的标准偏差为</a:t>
            </a:r>
          </a:p>
        </p:txBody>
      </p:sp>
      <p:graphicFrame>
        <p:nvGraphicFramePr>
          <p:cNvPr id="50182" name="Object 6"/>
          <p:cNvGraphicFramePr>
            <a:graphicFrameLocks noChangeAspect="1"/>
          </p:cNvGraphicFramePr>
          <p:nvPr/>
        </p:nvGraphicFramePr>
        <p:xfrm>
          <a:off x="3886200" y="1479550"/>
          <a:ext cx="4032250" cy="154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73" name="公式" r:id="rId3" imgW="1091726" imgH="418918" progId="Equation.3">
                  <p:embed/>
                </p:oleObj>
              </mc:Choice>
              <mc:Fallback>
                <p:oleObj name="公式" r:id="rId3" imgW="1091726" imgH="418918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1479550"/>
                        <a:ext cx="4032250" cy="1547813"/>
                      </a:xfrm>
                      <a:prstGeom prst="rect">
                        <a:avLst/>
                      </a:prstGeom>
                      <a:solidFill>
                        <a:srgbClr val="CCFFFF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183" name="Text Box 7"/>
          <p:cNvSpPr txBox="1">
            <a:spLocks noChangeArrowheads="1"/>
          </p:cNvSpPr>
          <p:nvPr/>
        </p:nvSpPr>
        <p:spPr bwMode="auto">
          <a:xfrm>
            <a:off x="1066800" y="3138488"/>
            <a:ext cx="3505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/>
              <a:t>测量结果为</a:t>
            </a:r>
          </a:p>
        </p:txBody>
      </p:sp>
      <p:graphicFrame>
        <p:nvGraphicFramePr>
          <p:cNvPr id="50184" name="Object 8"/>
          <p:cNvGraphicFramePr>
            <a:graphicFrameLocks noChangeAspect="1"/>
          </p:cNvGraphicFramePr>
          <p:nvPr/>
        </p:nvGraphicFramePr>
        <p:xfrm>
          <a:off x="1066800" y="4724400"/>
          <a:ext cx="5583238" cy="730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74" name="Equation" r:id="rId5" imgW="1651000" imgH="215900" progId="Equation.3">
                  <p:embed/>
                </p:oleObj>
              </mc:Choice>
              <mc:Fallback>
                <p:oleObj name="Equation" r:id="rId5" imgW="1651000" imgH="2159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4724400"/>
                        <a:ext cx="5583238" cy="730250"/>
                      </a:xfrm>
                      <a:prstGeom prst="rect">
                        <a:avLst/>
                      </a:prstGeom>
                      <a:solidFill>
                        <a:srgbClr val="FFCCFF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86" name="Object 10"/>
          <p:cNvGraphicFramePr>
            <a:graphicFrameLocks noChangeAspect="1"/>
          </p:cNvGraphicFramePr>
          <p:nvPr/>
        </p:nvGraphicFramePr>
        <p:xfrm>
          <a:off x="990600" y="3722688"/>
          <a:ext cx="2792413" cy="773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75" name="Equation" r:id="rId7" imgW="825500" imgH="228600" progId="Equation.3">
                  <p:embed/>
                </p:oleObj>
              </mc:Choice>
              <mc:Fallback>
                <p:oleObj name="Equation" r:id="rId7" imgW="825500" imgH="2286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3722688"/>
                        <a:ext cx="2792413" cy="773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87" name="Object 11"/>
          <p:cNvGraphicFramePr>
            <a:graphicFrameLocks noChangeAspect="1"/>
          </p:cNvGraphicFramePr>
          <p:nvPr/>
        </p:nvGraphicFramePr>
        <p:xfrm>
          <a:off x="1447800" y="1403350"/>
          <a:ext cx="2155825" cy="154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76" name="Equation" r:id="rId9" imgW="583947" imgH="418918" progId="Equation.3">
                  <p:embed/>
                </p:oleObj>
              </mc:Choice>
              <mc:Fallback>
                <p:oleObj name="Equation" r:id="rId9" imgW="583947" imgH="418918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1403350"/>
                        <a:ext cx="2155825" cy="1547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88" name="Object 12"/>
          <p:cNvGraphicFramePr>
            <a:graphicFrameLocks noChangeAspect="1"/>
          </p:cNvGraphicFramePr>
          <p:nvPr/>
        </p:nvGraphicFramePr>
        <p:xfrm>
          <a:off x="3475038" y="3733800"/>
          <a:ext cx="4983162" cy="60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77" name="Equation" r:id="rId11" imgW="1472561" imgH="177723" progId="Equation.3">
                  <p:embed/>
                </p:oleObj>
              </mc:Choice>
              <mc:Fallback>
                <p:oleObj name="Equation" r:id="rId11" imgW="1472561" imgH="177723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75038" y="3733800"/>
                        <a:ext cx="4983162" cy="601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0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0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0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0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 autoUpdateAnimBg="0"/>
      <p:bldP spid="50181" grpId="0" autoUpdateAnimBg="0"/>
      <p:bldP spid="50183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804248" y="223608"/>
            <a:ext cx="1905000" cy="457200"/>
          </a:xfrm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82FA33A2-CD47-4A7E-8A5E-673199C51A06}" type="slidenum">
              <a:rPr kumimoji="0" lang="zh-CN" altLang="en-US" smtClean="0"/>
              <a:pPr eaLnBrk="1" hangingPunct="1"/>
              <a:t>28</a:t>
            </a:fld>
            <a:endParaRPr kumimoji="0" lang="en-US" altLang="zh-CN" sz="1400" dirty="0" smtClean="0"/>
          </a:p>
        </p:txBody>
      </p:sp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509587" y="1260246"/>
            <a:ext cx="7923733" cy="142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        </a:t>
            </a:r>
            <a:r>
              <a:rPr lang="zh-CN" altLang="en-US" b="1" dirty="0" smtClean="0"/>
              <a:t>在</a:t>
            </a:r>
            <a:r>
              <a:rPr lang="zh-CN" altLang="en-US" b="1" dirty="0"/>
              <a:t>一定测量条件下，多次测量同一量值时，测量误差的大小和符号固定不变或按一定的规律变化。前者为定值系统误差，后者为变值系统误差。</a:t>
            </a:r>
            <a:endParaRPr lang="en-US" altLang="zh-CN" b="1" dirty="0"/>
          </a:p>
        </p:txBody>
      </p:sp>
      <p:sp>
        <p:nvSpPr>
          <p:cNvPr id="56325" name="Text Box 5"/>
          <p:cNvSpPr txBox="1">
            <a:spLocks noChangeArrowheads="1"/>
          </p:cNvSpPr>
          <p:nvPr/>
        </p:nvSpPr>
        <p:spPr bwMode="auto">
          <a:xfrm>
            <a:off x="722312" y="366483"/>
            <a:ext cx="4876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2. 系统误差及其消除方法</a:t>
            </a:r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803275" y="2712808"/>
            <a:ext cx="5181600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/>
              <a:t>（2） 系统误差</a:t>
            </a:r>
            <a:r>
              <a:rPr lang="zh-CN" altLang="en-US" b="1">
                <a:solidFill>
                  <a:srgbClr val="FF3300"/>
                </a:solidFill>
              </a:rPr>
              <a:t>处理原则</a:t>
            </a:r>
          </a:p>
        </p:txBody>
      </p:sp>
      <p:sp>
        <p:nvSpPr>
          <p:cNvPr id="56327" name="Text Box 7"/>
          <p:cNvSpPr txBox="1">
            <a:spLocks noChangeArrowheads="1"/>
          </p:cNvSpPr>
          <p:nvPr/>
        </p:nvSpPr>
        <p:spPr bwMode="auto">
          <a:xfrm>
            <a:off x="800100" y="3720871"/>
            <a:ext cx="6324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/>
              <a:t>（3）</a:t>
            </a:r>
            <a:r>
              <a:rPr lang="zh-CN" altLang="en-US" b="1">
                <a:solidFill>
                  <a:srgbClr val="FF3300"/>
                </a:solidFill>
              </a:rPr>
              <a:t>消除和减小</a:t>
            </a:r>
            <a:r>
              <a:rPr lang="zh-CN" altLang="en-US" b="1"/>
              <a:t>系统误差方法</a:t>
            </a:r>
          </a:p>
        </p:txBody>
      </p:sp>
      <p:sp>
        <p:nvSpPr>
          <p:cNvPr id="56328" name="Text Box 8"/>
          <p:cNvSpPr txBox="1">
            <a:spLocks noChangeArrowheads="1"/>
          </p:cNvSpPr>
          <p:nvPr/>
        </p:nvSpPr>
        <p:spPr bwMode="auto">
          <a:xfrm>
            <a:off x="368301" y="4192358"/>
            <a:ext cx="7921004" cy="142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        ①  从产生系统误差的</a:t>
            </a:r>
            <a:r>
              <a:rPr lang="zh-CN" altLang="en-US" b="1" dirty="0">
                <a:solidFill>
                  <a:srgbClr val="FF3300"/>
                </a:solidFill>
              </a:rPr>
              <a:t>根源</a:t>
            </a:r>
            <a:r>
              <a:rPr lang="zh-CN" altLang="en-US" b="1" dirty="0"/>
              <a:t>消除：调整仪器的零位、正确选择测量基准、保证被测件与仪器处于同一温度条件下测量等。</a:t>
            </a:r>
          </a:p>
        </p:txBody>
      </p:sp>
      <p:sp>
        <p:nvSpPr>
          <p:cNvPr id="56329" name="Text Box 9"/>
          <p:cNvSpPr txBox="1">
            <a:spLocks noChangeArrowheads="1"/>
          </p:cNvSpPr>
          <p:nvPr/>
        </p:nvSpPr>
        <p:spPr bwMode="auto">
          <a:xfrm>
            <a:off x="1160461" y="5589240"/>
            <a:ext cx="5211739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②  用</a:t>
            </a:r>
            <a:r>
              <a:rPr lang="zh-CN" altLang="en-US" b="1" dirty="0">
                <a:solidFill>
                  <a:srgbClr val="FF3300"/>
                </a:solidFill>
              </a:rPr>
              <a:t>加修正值</a:t>
            </a:r>
            <a:r>
              <a:rPr lang="zh-CN" altLang="en-US" b="1" dirty="0"/>
              <a:t>的方法消除：</a:t>
            </a:r>
          </a:p>
        </p:txBody>
      </p:sp>
      <p:sp>
        <p:nvSpPr>
          <p:cNvPr id="56331" name="Text Box 11"/>
          <p:cNvSpPr txBox="1">
            <a:spLocks noChangeArrowheads="1"/>
          </p:cNvSpPr>
          <p:nvPr/>
        </p:nvSpPr>
        <p:spPr bwMode="auto">
          <a:xfrm>
            <a:off x="738187" y="833208"/>
            <a:ext cx="34131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/>
              <a:t>（1）</a:t>
            </a:r>
            <a:r>
              <a:rPr lang="zh-CN" altLang="en-US" b="1">
                <a:solidFill>
                  <a:srgbClr val="FF3300"/>
                </a:solidFill>
              </a:rPr>
              <a:t>系统误差</a:t>
            </a:r>
          </a:p>
        </p:txBody>
      </p:sp>
      <p:sp>
        <p:nvSpPr>
          <p:cNvPr id="56332" name="Text Box 12"/>
          <p:cNvSpPr txBox="1">
            <a:spLocks noChangeArrowheads="1"/>
          </p:cNvSpPr>
          <p:nvPr/>
        </p:nvSpPr>
        <p:spPr bwMode="auto">
          <a:xfrm>
            <a:off x="1392237" y="3216046"/>
            <a:ext cx="7689850" cy="53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/>
              <a:t>   一般可以消除。若很难消除时，可设法减小。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56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56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56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56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4" grpId="0" autoUpdateAnimBg="0"/>
      <p:bldP spid="56325" grpId="0" autoUpdateAnimBg="0"/>
      <p:bldP spid="56326" grpId="0" autoUpdateAnimBg="0"/>
      <p:bldP spid="56327" grpId="0" autoUpdateAnimBg="0"/>
      <p:bldP spid="56328" grpId="0" autoUpdateAnimBg="0"/>
      <p:bldP spid="56329" grpId="0" autoUpdateAnimBg="0"/>
      <p:bldP spid="56331" grpId="0" autoUpdateAnimBg="0"/>
      <p:bldP spid="56332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020272" y="188640"/>
            <a:ext cx="1905000" cy="457200"/>
          </a:xfrm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51A1BEE4-D733-41DC-B912-693EF344CD42}" type="slidenum">
              <a:rPr kumimoji="0" lang="zh-CN" altLang="en-US" smtClean="0"/>
              <a:pPr eaLnBrk="1" hangingPunct="1"/>
              <a:t>29</a:t>
            </a:fld>
            <a:endParaRPr kumimoji="0" lang="en-US" altLang="zh-CN" sz="1400" dirty="0" smtClean="0"/>
          </a:p>
        </p:txBody>
      </p:sp>
      <p:sp>
        <p:nvSpPr>
          <p:cNvPr id="60420" name="Text Box 4"/>
          <p:cNvSpPr txBox="1">
            <a:spLocks noChangeArrowheads="1"/>
          </p:cNvSpPr>
          <p:nvPr/>
        </p:nvSpPr>
        <p:spPr bwMode="auto">
          <a:xfrm>
            <a:off x="985837" y="488752"/>
            <a:ext cx="51435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③  用</a:t>
            </a:r>
            <a:r>
              <a:rPr lang="zh-CN" altLang="en-US" b="1" dirty="0">
                <a:solidFill>
                  <a:srgbClr val="FF3300"/>
                </a:solidFill>
              </a:rPr>
              <a:t>两次测量</a:t>
            </a:r>
            <a:r>
              <a:rPr lang="zh-CN" altLang="en-US" b="1" dirty="0"/>
              <a:t>的方法消除</a:t>
            </a:r>
            <a:endParaRPr lang="en-US" altLang="zh-CN" b="1" dirty="0"/>
          </a:p>
        </p:txBody>
      </p:sp>
      <p:sp>
        <p:nvSpPr>
          <p:cNvPr id="60421" name="Text Box 5"/>
          <p:cNvSpPr txBox="1">
            <a:spLocks noChangeArrowheads="1"/>
          </p:cNvSpPr>
          <p:nvPr/>
        </p:nvSpPr>
        <p:spPr bwMode="auto">
          <a:xfrm>
            <a:off x="873125" y="2695377"/>
            <a:ext cx="73596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/>
              <a:t>④  利用</a:t>
            </a:r>
            <a:r>
              <a:rPr lang="zh-CN" altLang="en-US" b="1">
                <a:solidFill>
                  <a:srgbClr val="FF3300"/>
                </a:solidFill>
              </a:rPr>
              <a:t>被测量之间的内在联系</a:t>
            </a:r>
            <a:r>
              <a:rPr lang="zh-CN" altLang="en-US" b="1"/>
              <a:t>的方法消除</a:t>
            </a:r>
          </a:p>
        </p:txBody>
      </p:sp>
      <p:sp>
        <p:nvSpPr>
          <p:cNvPr id="60422" name="Text Box 6"/>
          <p:cNvSpPr txBox="1">
            <a:spLocks noChangeArrowheads="1"/>
          </p:cNvSpPr>
          <p:nvPr/>
        </p:nvSpPr>
        <p:spPr bwMode="auto">
          <a:xfrm>
            <a:off x="417512" y="3160515"/>
            <a:ext cx="8086725" cy="142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       如多面棱体的各角之和为封闭的，即360</a:t>
            </a:r>
            <a:r>
              <a:rPr lang="zh-CN" altLang="en-US" b="1" baseline="30000" dirty="0"/>
              <a:t>0</a:t>
            </a:r>
            <a:r>
              <a:rPr lang="zh-CN" altLang="en-US" b="1" dirty="0"/>
              <a:t>。因此在用自准直仪检定其各面角度时，可根据其各角度之和为</a:t>
            </a:r>
            <a:r>
              <a:rPr lang="en-US" altLang="zh-CN" b="1" dirty="0"/>
              <a:t>360</a:t>
            </a:r>
            <a:r>
              <a:rPr lang="en-US" altLang="zh-CN" b="1" dirty="0">
                <a:cs typeface="Times New Roman" pitchFamily="18" charset="0"/>
              </a:rPr>
              <a:t>°</a:t>
            </a:r>
            <a:r>
              <a:rPr lang="zh-CN" altLang="en-US" b="1" dirty="0">
                <a:cs typeface="Times New Roman" pitchFamily="18" charset="0"/>
              </a:rPr>
              <a:t>这一封闭条件，消除检定中的系统误差。</a:t>
            </a:r>
            <a:endParaRPr lang="zh-CN" altLang="en-US" b="1" baseline="30000" dirty="0">
              <a:cs typeface="Times New Roman" pitchFamily="18" charset="0"/>
            </a:endParaRPr>
          </a:p>
        </p:txBody>
      </p:sp>
      <p:sp>
        <p:nvSpPr>
          <p:cNvPr id="60429" name="Text Box 13"/>
          <p:cNvSpPr txBox="1">
            <a:spLocks noChangeArrowheads="1"/>
          </p:cNvSpPr>
          <p:nvPr/>
        </p:nvSpPr>
        <p:spPr bwMode="auto">
          <a:xfrm>
            <a:off x="439737" y="895152"/>
            <a:ext cx="7561535" cy="1865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       例如用水平仪测量某一平面的倾斜角，由于水平仪气泡原始零位不准确而产生的系统误差为正值，若把水平仪转</a:t>
            </a:r>
            <a:r>
              <a:rPr lang="en-US" altLang="zh-CN" b="1" dirty="0"/>
              <a:t>180</a:t>
            </a:r>
            <a:r>
              <a:rPr lang="en-US" altLang="zh-CN" b="1" dirty="0">
                <a:cs typeface="Times New Roman" pitchFamily="18" charset="0"/>
              </a:rPr>
              <a:t>°</a:t>
            </a:r>
            <a:r>
              <a:rPr lang="zh-CN" altLang="en-US" b="1" dirty="0">
                <a:cs typeface="Times New Roman" pitchFamily="18" charset="0"/>
              </a:rPr>
              <a:t>再测一次，取两次读数值的算术平均值为测量结果，即可消除其系统误差。</a:t>
            </a:r>
          </a:p>
        </p:txBody>
      </p:sp>
      <p:sp>
        <p:nvSpPr>
          <p:cNvPr id="60430" name="Rectangle 14"/>
          <p:cNvSpPr>
            <a:spLocks noChangeArrowheads="1"/>
          </p:cNvSpPr>
          <p:nvPr/>
        </p:nvSpPr>
        <p:spPr bwMode="auto">
          <a:xfrm>
            <a:off x="368301" y="4527352"/>
            <a:ext cx="8281044" cy="142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/>
              <a:t>        又如用周节仪按相对法测量齿轮齿距累积偏差时，可根据齿轮从第</a:t>
            </a:r>
            <a:r>
              <a:rPr lang="en-US" altLang="zh-CN" b="1"/>
              <a:t>1</a:t>
            </a:r>
            <a:r>
              <a:rPr lang="zh-CN" altLang="en-US" b="1"/>
              <a:t>个齿距偏差累积到最后</a:t>
            </a:r>
            <a:r>
              <a:rPr lang="en-US" altLang="zh-CN" b="1"/>
              <a:t>1</a:t>
            </a:r>
            <a:r>
              <a:rPr lang="zh-CN" altLang="en-US" b="1"/>
              <a:t>个齿距偏差时，其螺距偏差为零这一关系，来消除测量的系统误差。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60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60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0" grpId="0" autoUpdateAnimBg="0"/>
      <p:bldP spid="60421" grpId="0" autoUpdateAnimBg="0"/>
      <p:bldP spid="60422" grpId="0" autoUpdateAnimBg="0"/>
      <p:bldP spid="60429" grpId="0" autoUpdateAnimBg="0"/>
      <p:bldP spid="604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2425447A-C705-4F82-979E-7485824F01D3}" type="slidenum">
              <a:rPr kumimoji="0" lang="zh-CN" altLang="en-US" smtClean="0"/>
              <a:pPr eaLnBrk="1" hangingPunct="1"/>
              <a:t>3</a:t>
            </a:fld>
            <a:endParaRPr kumimoji="0" lang="en-US" altLang="zh-CN" sz="1400" smtClean="0"/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813171" y="614377"/>
            <a:ext cx="4191000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（2）相对误差</a:t>
            </a:r>
            <a:r>
              <a:rPr lang="en-US" altLang="zh-CN" b="1" i="1" dirty="0"/>
              <a:t>ε</a:t>
            </a:r>
            <a:r>
              <a:rPr lang="en-US" altLang="zh-CN" b="1" dirty="0"/>
              <a:t>——</a:t>
            </a:r>
            <a:endParaRPr lang="zh-CN" altLang="en-US" b="1" dirty="0"/>
          </a:p>
        </p:txBody>
      </p:sp>
      <p:grpSp>
        <p:nvGrpSpPr>
          <p:cNvPr id="6161" name="Group 17"/>
          <p:cNvGrpSpPr>
            <a:grpSpLocks/>
          </p:cNvGrpSpPr>
          <p:nvPr/>
        </p:nvGrpSpPr>
        <p:grpSpPr bwMode="auto">
          <a:xfrm>
            <a:off x="1249363" y="3788743"/>
            <a:ext cx="6059487" cy="1368425"/>
            <a:chOff x="1270" y="1536"/>
            <a:chExt cx="3482" cy="538"/>
          </a:xfrm>
        </p:grpSpPr>
        <p:graphicFrame>
          <p:nvGraphicFramePr>
            <p:cNvPr id="4103" name="Object 5"/>
            <p:cNvGraphicFramePr>
              <a:graphicFrameLocks noChangeAspect="1"/>
            </p:cNvGraphicFramePr>
            <p:nvPr/>
          </p:nvGraphicFramePr>
          <p:xfrm>
            <a:off x="1270" y="1536"/>
            <a:ext cx="1898" cy="5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39" name="Equation" r:id="rId3" imgW="901309" imgH="418918" progId="Equation.3">
                    <p:embed/>
                  </p:oleObj>
                </mc:Choice>
                <mc:Fallback>
                  <p:oleObj name="Equation" r:id="rId3" imgW="901309" imgH="418918" progId="Equation.3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70" y="1536"/>
                          <a:ext cx="1898" cy="538"/>
                        </a:xfrm>
                        <a:prstGeom prst="rect">
                          <a:avLst/>
                        </a:prstGeom>
                        <a:solidFill>
                          <a:srgbClr val="FFCCFF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104" name="Text Box 10"/>
            <p:cNvSpPr txBox="1">
              <a:spLocks noChangeArrowheads="1"/>
            </p:cNvSpPr>
            <p:nvPr/>
          </p:nvSpPr>
          <p:spPr bwMode="auto">
            <a:xfrm>
              <a:off x="4252" y="1728"/>
              <a:ext cx="500" cy="1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/>
                <a:t>(2-4).</a:t>
              </a:r>
            </a:p>
          </p:txBody>
        </p:sp>
      </p:grpSp>
      <p:sp>
        <p:nvSpPr>
          <p:cNvPr id="6156" name="Text Box 12"/>
          <p:cNvSpPr txBox="1">
            <a:spLocks noChangeArrowheads="1"/>
          </p:cNvSpPr>
          <p:nvPr/>
        </p:nvSpPr>
        <p:spPr bwMode="auto">
          <a:xfrm>
            <a:off x="899592" y="1144602"/>
            <a:ext cx="7488510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      </a:t>
            </a:r>
            <a:r>
              <a:rPr lang="zh-CN" altLang="en-US" b="1" dirty="0" smtClean="0"/>
              <a:t>  </a:t>
            </a:r>
            <a:r>
              <a:rPr lang="zh-CN" altLang="en-US" b="1" dirty="0"/>
              <a:t>测量的绝对误差的绝对值与被测量真值之比。用符号</a:t>
            </a:r>
            <a:r>
              <a:rPr lang="el-GR" altLang="zh-CN" b="1" i="1" dirty="0">
                <a:cs typeface="Times New Roman" pitchFamily="18" charset="0"/>
              </a:rPr>
              <a:t>ε</a:t>
            </a:r>
            <a:r>
              <a:rPr lang="zh-CN" altLang="en-US" b="1" dirty="0">
                <a:cs typeface="Times New Roman" pitchFamily="18" charset="0"/>
              </a:rPr>
              <a:t>表示相对误差，则</a:t>
            </a:r>
            <a:endParaRPr lang="zh-CN" altLang="el-GR" b="1" dirty="0">
              <a:cs typeface="Times New Roman" pitchFamily="18" charset="0"/>
            </a:endParaRPr>
          </a:p>
        </p:txBody>
      </p:sp>
      <p:graphicFrame>
        <p:nvGraphicFramePr>
          <p:cNvPr id="6158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9497896"/>
              </p:ext>
            </p:extLst>
          </p:nvPr>
        </p:nvGraphicFramePr>
        <p:xfrm>
          <a:off x="1187450" y="2348880"/>
          <a:ext cx="4537075" cy="1281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0" name="Equation" r:id="rId5" imgW="1040948" imgH="482391" progId="Equation.3">
                  <p:embed/>
                </p:oleObj>
              </mc:Choice>
              <mc:Fallback>
                <p:oleObj name="Equation" r:id="rId5" imgW="1040948" imgH="482391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2348880"/>
                        <a:ext cx="4537075" cy="1281113"/>
                      </a:xfrm>
                      <a:prstGeom prst="rect">
                        <a:avLst/>
                      </a:prstGeom>
                      <a:solidFill>
                        <a:srgbClr val="FFCCFF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autoUpdateAnimBg="0"/>
      <p:bldP spid="6156" grpId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59A15834-33EF-4854-AC84-76B1FF989AF0}" type="slidenum">
              <a:rPr kumimoji="0" lang="zh-CN" altLang="en-US" smtClean="0"/>
              <a:pPr eaLnBrk="1" hangingPunct="1"/>
              <a:t>30</a:t>
            </a:fld>
            <a:endParaRPr kumimoji="0" lang="en-US" altLang="zh-CN" sz="1400" smtClean="0"/>
          </a:p>
        </p:txBody>
      </p:sp>
      <p:sp>
        <p:nvSpPr>
          <p:cNvPr id="96260" name="Text Box 4"/>
          <p:cNvSpPr txBox="1">
            <a:spLocks noChangeArrowheads="1"/>
          </p:cNvSpPr>
          <p:nvPr/>
        </p:nvSpPr>
        <p:spPr bwMode="auto">
          <a:xfrm>
            <a:off x="1014412" y="434047"/>
            <a:ext cx="45370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3. 粗大误差及其剔除</a:t>
            </a:r>
          </a:p>
        </p:txBody>
      </p:sp>
      <p:sp>
        <p:nvSpPr>
          <p:cNvPr id="96261" name="Text Box 5"/>
          <p:cNvSpPr txBox="1">
            <a:spLocks noChangeArrowheads="1"/>
          </p:cNvSpPr>
          <p:nvPr/>
        </p:nvSpPr>
        <p:spPr bwMode="auto">
          <a:xfrm>
            <a:off x="1272232" y="1339220"/>
            <a:ext cx="7188200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 smtClean="0"/>
              <a:t>超出</a:t>
            </a:r>
            <a:r>
              <a:rPr lang="zh-CN" altLang="en-US" b="1" dirty="0"/>
              <a:t>在规定条件下预计的误差。 </a:t>
            </a:r>
          </a:p>
        </p:txBody>
      </p:sp>
      <p:sp>
        <p:nvSpPr>
          <p:cNvPr id="96262" name="Text Box 6"/>
          <p:cNvSpPr txBox="1">
            <a:spLocks noChangeArrowheads="1"/>
          </p:cNvSpPr>
          <p:nvPr/>
        </p:nvSpPr>
        <p:spPr bwMode="auto">
          <a:xfrm>
            <a:off x="467544" y="1844824"/>
            <a:ext cx="8137525" cy="142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b="1" dirty="0"/>
              <a:t>        粗大误差是由某些不正常的原因造成的。例如测量者的</a:t>
            </a:r>
            <a:r>
              <a:rPr lang="zh-CN" altLang="en-US" b="1" dirty="0">
                <a:solidFill>
                  <a:srgbClr val="FF3300"/>
                </a:solidFill>
              </a:rPr>
              <a:t>粗心大意</a:t>
            </a:r>
            <a:r>
              <a:rPr lang="zh-CN" altLang="en-US" b="1" dirty="0"/>
              <a:t>、测量仪器和测量条件</a:t>
            </a:r>
            <a:r>
              <a:rPr lang="zh-CN" altLang="en-US" b="1" dirty="0">
                <a:solidFill>
                  <a:srgbClr val="FF3300"/>
                </a:solidFill>
              </a:rPr>
              <a:t>突然振动</a:t>
            </a:r>
            <a:r>
              <a:rPr lang="zh-CN" altLang="en-US" b="1" dirty="0"/>
              <a:t>、</a:t>
            </a:r>
            <a:r>
              <a:rPr lang="zh-CN" altLang="en-US" b="1" dirty="0">
                <a:solidFill>
                  <a:srgbClr val="FF3300"/>
                </a:solidFill>
              </a:rPr>
              <a:t>读数或记录错误</a:t>
            </a:r>
            <a:r>
              <a:rPr lang="zh-CN" altLang="en-US" b="1" dirty="0"/>
              <a:t>等产生的。</a:t>
            </a:r>
          </a:p>
        </p:txBody>
      </p:sp>
      <p:sp>
        <p:nvSpPr>
          <p:cNvPr id="96263" name="Text Box 7"/>
          <p:cNvSpPr txBox="1">
            <a:spLocks noChangeArrowheads="1"/>
          </p:cNvSpPr>
          <p:nvPr/>
        </p:nvSpPr>
        <p:spPr bwMode="auto">
          <a:xfrm>
            <a:off x="798512" y="913472"/>
            <a:ext cx="406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（1）</a:t>
            </a:r>
            <a:r>
              <a:rPr lang="zh-CN" altLang="en-US" b="1" dirty="0">
                <a:solidFill>
                  <a:srgbClr val="FF3300"/>
                </a:solidFill>
              </a:rPr>
              <a:t>粗大误差</a:t>
            </a:r>
          </a:p>
        </p:txBody>
      </p:sp>
      <p:sp>
        <p:nvSpPr>
          <p:cNvPr id="96264" name="Text Box 8"/>
          <p:cNvSpPr txBox="1">
            <a:spLocks noChangeArrowheads="1"/>
          </p:cNvSpPr>
          <p:nvPr/>
        </p:nvSpPr>
        <p:spPr bwMode="auto">
          <a:xfrm>
            <a:off x="828279" y="3258815"/>
            <a:ext cx="8064500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b="1" dirty="0"/>
              <a:t>粗大误差一般数值较大，若发现有粗大误差，则应剔除。</a:t>
            </a:r>
          </a:p>
        </p:txBody>
      </p:sp>
      <p:sp>
        <p:nvSpPr>
          <p:cNvPr id="96265" name="Text Box 9"/>
          <p:cNvSpPr txBox="1">
            <a:spLocks noChangeArrowheads="1"/>
          </p:cNvSpPr>
          <p:nvPr/>
        </p:nvSpPr>
        <p:spPr bwMode="auto">
          <a:xfrm>
            <a:off x="737245" y="3907053"/>
            <a:ext cx="77231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（2） 粗大误差的判断法 —— </a:t>
            </a:r>
            <a:r>
              <a:rPr lang="zh-CN" altLang="en-US" b="1" dirty="0">
                <a:solidFill>
                  <a:srgbClr val="FF3300"/>
                </a:solidFill>
              </a:rPr>
              <a:t>3</a:t>
            </a:r>
            <a:r>
              <a:rPr lang="en-US" altLang="zh-CN" b="1" i="1" dirty="0">
                <a:solidFill>
                  <a:srgbClr val="FF3300"/>
                </a:solidFill>
              </a:rPr>
              <a:t>σ</a:t>
            </a:r>
            <a:r>
              <a:rPr lang="zh-CN" altLang="en-US" b="1" dirty="0">
                <a:solidFill>
                  <a:srgbClr val="FF3300"/>
                </a:solidFill>
              </a:rPr>
              <a:t>法则</a:t>
            </a:r>
            <a:endParaRPr lang="zh-CN" altLang="en-US" b="1" dirty="0"/>
          </a:p>
        </p:txBody>
      </p:sp>
      <p:sp>
        <p:nvSpPr>
          <p:cNvPr id="96266" name="Text Box 10"/>
          <p:cNvSpPr txBox="1">
            <a:spLocks noChangeArrowheads="1"/>
          </p:cNvSpPr>
          <p:nvPr/>
        </p:nvSpPr>
        <p:spPr bwMode="auto">
          <a:xfrm>
            <a:off x="854257" y="4466495"/>
            <a:ext cx="7343601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       通常用重复测量或改变测量方法，可以发现是否有无粗大误差。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6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96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96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96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96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96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96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0" grpId="0" autoUpdateAnimBg="0"/>
      <p:bldP spid="96261" grpId="0" autoUpdateAnimBg="0"/>
      <p:bldP spid="96262" grpId="0" autoUpdateAnimBg="0"/>
      <p:bldP spid="96263" grpId="0" autoUpdateAnimBg="0"/>
      <p:bldP spid="96264" grpId="0" autoUpdateAnimBg="0"/>
      <p:bldP spid="96265" grpId="0" autoUpdateAnimBg="0"/>
      <p:bldP spid="96266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71CAE053-D1F5-4626-867C-3BCACD994347}" type="slidenum">
              <a:rPr kumimoji="0" lang="zh-CN" altLang="en-US" smtClean="0"/>
              <a:pPr eaLnBrk="1" hangingPunct="1"/>
              <a:t>31</a:t>
            </a:fld>
            <a:endParaRPr kumimoji="0" lang="en-US" altLang="zh-CN" sz="1400" smtClean="0"/>
          </a:p>
        </p:txBody>
      </p:sp>
      <p:sp>
        <p:nvSpPr>
          <p:cNvPr id="61445" name="Text Box 5"/>
          <p:cNvSpPr txBox="1">
            <a:spLocks noChangeArrowheads="1"/>
          </p:cNvSpPr>
          <p:nvPr/>
        </p:nvSpPr>
        <p:spPr bwMode="auto">
          <a:xfrm>
            <a:off x="683568" y="622786"/>
            <a:ext cx="7632848" cy="1130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b="1" dirty="0"/>
              <a:t>对于等精度多次测量值，可以按</a:t>
            </a:r>
            <a:r>
              <a:rPr lang="zh-CN" altLang="en-US" b="1" dirty="0">
                <a:solidFill>
                  <a:srgbClr val="FF3300"/>
                </a:solidFill>
              </a:rPr>
              <a:t>“</a:t>
            </a:r>
            <a:r>
              <a:rPr lang="en-US" altLang="zh-CN" b="1" dirty="0">
                <a:solidFill>
                  <a:srgbClr val="FF3300"/>
                </a:solidFill>
              </a:rPr>
              <a:t>3</a:t>
            </a:r>
            <a:r>
              <a:rPr lang="el-GR" altLang="zh-CN" b="1" dirty="0">
                <a:solidFill>
                  <a:srgbClr val="FF3300"/>
                </a:solidFill>
                <a:cs typeface="Times New Roman" pitchFamily="18" charset="0"/>
              </a:rPr>
              <a:t>σ</a:t>
            </a:r>
            <a:r>
              <a:rPr lang="en-US" altLang="zh-CN" b="1" dirty="0">
                <a:solidFill>
                  <a:srgbClr val="FF3300"/>
                </a:solidFill>
              </a:rPr>
              <a:t>”</a:t>
            </a:r>
            <a:r>
              <a:rPr lang="zh-CN" altLang="en-US" b="1" dirty="0"/>
              <a:t>法判断粗大误差，即</a:t>
            </a:r>
          </a:p>
        </p:txBody>
      </p:sp>
      <p:graphicFrame>
        <p:nvGraphicFramePr>
          <p:cNvPr id="6144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9736921"/>
              </p:ext>
            </p:extLst>
          </p:nvPr>
        </p:nvGraphicFramePr>
        <p:xfrm>
          <a:off x="2195513" y="1354088"/>
          <a:ext cx="26670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35" name="Equation" r:id="rId3" imgW="520474" imgH="253890" progId="Equation.3">
                  <p:embed/>
                </p:oleObj>
              </mc:Choice>
              <mc:Fallback>
                <p:oleObj name="Equation" r:id="rId3" imgW="520474" imgH="25389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513" y="1354088"/>
                        <a:ext cx="2667000" cy="1066800"/>
                      </a:xfrm>
                      <a:prstGeom prst="rect">
                        <a:avLst/>
                      </a:prstGeom>
                      <a:solidFill>
                        <a:srgbClr val="FFCCFF"/>
                      </a:solidFill>
                      <a:ln w="9525">
                        <a:solidFill>
                          <a:srgbClr val="FFCCFF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47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4953200"/>
              </p:ext>
            </p:extLst>
          </p:nvPr>
        </p:nvGraphicFramePr>
        <p:xfrm>
          <a:off x="4622824" y="3024113"/>
          <a:ext cx="2757488" cy="1196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36" name="Equation" r:id="rId5" imgW="736600" imgH="431800" progId="Equation.3">
                  <p:embed/>
                </p:oleObj>
              </mc:Choice>
              <mc:Fallback>
                <p:oleObj name="Equation" r:id="rId5" imgW="736600" imgH="4318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22824" y="3024113"/>
                        <a:ext cx="2757488" cy="1196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48" name="Text Box 8"/>
          <p:cNvSpPr txBox="1">
            <a:spLocks noChangeArrowheads="1"/>
          </p:cNvSpPr>
          <p:nvPr/>
        </p:nvSpPr>
        <p:spPr bwMode="auto">
          <a:xfrm>
            <a:off x="666750" y="4581525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/>
              <a:t>（3） 粗大误差的</a:t>
            </a:r>
            <a:r>
              <a:rPr lang="zh-CN" altLang="en-US" b="1">
                <a:solidFill>
                  <a:srgbClr val="FF3300"/>
                </a:solidFill>
              </a:rPr>
              <a:t>处理方法</a:t>
            </a:r>
            <a:endParaRPr lang="en-US" altLang="zh-CN" b="1" i="1" baseline="-25000">
              <a:solidFill>
                <a:srgbClr val="FF3300"/>
              </a:solidFill>
            </a:endParaRPr>
          </a:p>
        </p:txBody>
      </p:sp>
      <p:sp>
        <p:nvSpPr>
          <p:cNvPr id="61449" name="Text Box 9"/>
          <p:cNvSpPr txBox="1">
            <a:spLocks noChangeArrowheads="1"/>
          </p:cNvSpPr>
          <p:nvPr/>
        </p:nvSpPr>
        <p:spPr bwMode="auto">
          <a:xfrm>
            <a:off x="1562209" y="5229200"/>
            <a:ext cx="6000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CC6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——</a:t>
            </a:r>
            <a:r>
              <a:rPr lang="zh-CN" altLang="en-US" b="1" dirty="0">
                <a:solidFill>
                  <a:srgbClr val="FF3300"/>
                </a:solidFill>
              </a:rPr>
              <a:t>剔除</a:t>
            </a:r>
            <a:r>
              <a:rPr lang="zh-CN" altLang="en-US" b="1" dirty="0"/>
              <a:t>（上式中的</a:t>
            </a:r>
            <a:r>
              <a:rPr lang="zh-CN" altLang="en-US" b="1" dirty="0">
                <a:solidFill>
                  <a:srgbClr val="FF3300"/>
                </a:solidFill>
              </a:rPr>
              <a:t> </a:t>
            </a:r>
            <a:r>
              <a:rPr lang="en-US" altLang="zh-CN" b="1" i="1" dirty="0">
                <a:solidFill>
                  <a:srgbClr val="FF3300"/>
                </a:solidFill>
              </a:rPr>
              <a:t>x</a:t>
            </a:r>
            <a:r>
              <a:rPr lang="en-US" altLang="zh-CN" b="1" i="1" baseline="-25000" dirty="0">
                <a:solidFill>
                  <a:srgbClr val="FF3300"/>
                </a:solidFill>
              </a:rPr>
              <a:t>i</a:t>
            </a:r>
            <a:r>
              <a:rPr lang="en-US" altLang="zh-CN" b="1" i="1" dirty="0">
                <a:solidFill>
                  <a:srgbClr val="FF3300"/>
                </a:solidFill>
              </a:rPr>
              <a:t> </a:t>
            </a:r>
            <a:r>
              <a:rPr lang="en-US" altLang="zh-CN" b="1" dirty="0"/>
              <a:t>）</a:t>
            </a:r>
            <a:r>
              <a:rPr lang="en-US" altLang="zh-CN" b="1" i="1" dirty="0"/>
              <a:t>。</a:t>
            </a:r>
            <a:endParaRPr lang="zh-CN" altLang="en-US" b="1" i="1" dirty="0"/>
          </a:p>
        </p:txBody>
      </p:sp>
      <p:graphicFrame>
        <p:nvGraphicFramePr>
          <p:cNvPr id="61451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1776368"/>
              </p:ext>
            </p:extLst>
          </p:nvPr>
        </p:nvGraphicFramePr>
        <p:xfrm>
          <a:off x="728687" y="2534345"/>
          <a:ext cx="6557962" cy="633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37" name="公式" r:id="rId7" imgW="1752600" imgH="228600" progId="Equation.3">
                  <p:embed/>
                </p:oleObj>
              </mc:Choice>
              <mc:Fallback>
                <p:oleObj name="公式" r:id="rId7" imgW="1752600" imgH="2286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8687" y="2534345"/>
                        <a:ext cx="6557962" cy="633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52" name="Text Box 12"/>
          <p:cNvSpPr txBox="1">
            <a:spLocks noChangeArrowheads="1"/>
          </p:cNvSpPr>
          <p:nvPr/>
        </p:nvSpPr>
        <p:spPr bwMode="auto">
          <a:xfrm>
            <a:off x="900113" y="3979863"/>
            <a:ext cx="55784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则 </a:t>
            </a:r>
            <a:r>
              <a:rPr lang="en-US" altLang="zh-CN" b="1" i="1" dirty="0">
                <a:solidFill>
                  <a:srgbClr val="FF3300"/>
                </a:solidFill>
              </a:rPr>
              <a:t>x</a:t>
            </a:r>
            <a:r>
              <a:rPr lang="en-US" altLang="zh-CN" b="1" i="1" baseline="-25000" dirty="0">
                <a:solidFill>
                  <a:srgbClr val="FF3300"/>
                </a:solidFill>
              </a:rPr>
              <a:t>i</a:t>
            </a:r>
            <a:r>
              <a:rPr lang="en-US" altLang="zh-CN" b="1" i="1" baseline="-25000" dirty="0"/>
              <a:t> </a:t>
            </a:r>
            <a:r>
              <a:rPr lang="zh-CN" altLang="en-US" b="1" dirty="0"/>
              <a:t>中含有粗大误差。</a:t>
            </a:r>
            <a:endParaRPr lang="zh-CN" altLang="en-US" b="1" baseline="-25000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1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1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61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61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5" grpId="0" autoUpdateAnimBg="0"/>
      <p:bldP spid="61448" grpId="0" autoUpdateAnimBg="0"/>
      <p:bldP spid="61449" grpId="0" autoUpdateAnimBg="0"/>
      <p:bldP spid="61452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3B790776-F0BE-4743-8F98-DAB8F55CFC85}" type="slidenum">
              <a:rPr kumimoji="0" lang="zh-CN" altLang="en-US" smtClean="0"/>
              <a:pPr eaLnBrk="1" hangingPunct="1"/>
              <a:t>32</a:t>
            </a:fld>
            <a:endParaRPr kumimoji="0" lang="en-US" altLang="zh-CN" sz="1400" smtClean="0"/>
          </a:p>
        </p:txBody>
      </p:sp>
      <p:sp>
        <p:nvSpPr>
          <p:cNvPr id="62468" name="Text Box 4"/>
          <p:cNvSpPr txBox="1">
            <a:spLocks noChangeArrowheads="1"/>
          </p:cNvSpPr>
          <p:nvPr/>
        </p:nvSpPr>
        <p:spPr bwMode="auto">
          <a:xfrm>
            <a:off x="826368" y="451520"/>
            <a:ext cx="525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4. 测量精度的分类</a:t>
            </a:r>
          </a:p>
        </p:txBody>
      </p:sp>
      <p:sp>
        <p:nvSpPr>
          <p:cNvPr id="62469" name="Text Box 5"/>
          <p:cNvSpPr txBox="1">
            <a:spLocks noChangeArrowheads="1"/>
          </p:cNvSpPr>
          <p:nvPr/>
        </p:nvSpPr>
        <p:spPr bwMode="auto">
          <a:xfrm>
            <a:off x="601414" y="4260056"/>
            <a:ext cx="3733800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/>
              <a:t> （1）精密度——</a:t>
            </a:r>
          </a:p>
        </p:txBody>
      </p:sp>
      <p:sp>
        <p:nvSpPr>
          <p:cNvPr id="62472" name="Text Box 8"/>
          <p:cNvSpPr txBox="1">
            <a:spLocks noChangeArrowheads="1"/>
          </p:cNvSpPr>
          <p:nvPr/>
        </p:nvSpPr>
        <p:spPr bwMode="auto">
          <a:xfrm>
            <a:off x="899864" y="1153318"/>
            <a:ext cx="7848600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/>
              <a:t>测量精度的分类以打靶为例来说明（如图2-1</a:t>
            </a:r>
            <a:r>
              <a:rPr lang="en-US" altLang="zh-CN" b="1"/>
              <a:t>6</a:t>
            </a:r>
            <a:r>
              <a:rPr lang="zh-CN" altLang="en-US" b="1"/>
              <a:t>所示）。</a:t>
            </a:r>
          </a:p>
        </p:txBody>
      </p:sp>
      <p:sp>
        <p:nvSpPr>
          <p:cNvPr id="62477" name="Text Box 13"/>
          <p:cNvSpPr txBox="1">
            <a:spLocks noChangeArrowheads="1"/>
          </p:cNvSpPr>
          <p:nvPr/>
        </p:nvSpPr>
        <p:spPr bwMode="auto">
          <a:xfrm>
            <a:off x="807789" y="4764881"/>
            <a:ext cx="7940675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/>
              <a:t>        表示测量结果中随机误差的影响程度</a:t>
            </a:r>
            <a:r>
              <a:rPr lang="en-US" altLang="zh-CN" b="1"/>
              <a:t>【</a:t>
            </a:r>
            <a:r>
              <a:rPr lang="zh-CN" altLang="en-US" b="1"/>
              <a:t>图</a:t>
            </a:r>
            <a:r>
              <a:rPr lang="en-US" altLang="zh-CN" b="1"/>
              <a:t>2.16</a:t>
            </a:r>
            <a:r>
              <a:rPr lang="zh-CN" altLang="en-US" b="1"/>
              <a:t>中（</a:t>
            </a:r>
            <a:r>
              <a:rPr lang="en-US" altLang="zh-CN" b="1"/>
              <a:t>a)</a:t>
            </a:r>
            <a:r>
              <a:rPr lang="zh-CN" altLang="en-US" b="1"/>
              <a:t>、</a:t>
            </a:r>
            <a:r>
              <a:rPr lang="en-US" altLang="zh-CN" b="1"/>
              <a:t>(d)</a:t>
            </a:r>
            <a:r>
              <a:rPr lang="zh-CN" altLang="en-US" b="1"/>
              <a:t>所示表示测量精密度高</a:t>
            </a:r>
            <a:r>
              <a:rPr lang="en-US" altLang="zh-CN" b="1"/>
              <a:t>】</a:t>
            </a:r>
            <a:r>
              <a:rPr lang="zh-CN" altLang="en-US" b="1"/>
              <a:t>。</a:t>
            </a:r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1403102" y="1885156"/>
            <a:ext cx="7105650" cy="2628900"/>
            <a:chOff x="900113" y="1268413"/>
            <a:chExt cx="7105650" cy="2629470"/>
          </a:xfrm>
        </p:grpSpPr>
        <p:pic>
          <p:nvPicPr>
            <p:cNvPr id="33802" name="Picture 1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0113" y="1268413"/>
              <a:ext cx="7105650" cy="21605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3803" name="Text Box 1032"/>
            <p:cNvSpPr txBox="1">
              <a:spLocks noChangeArrowheads="1"/>
            </p:cNvSpPr>
            <p:nvPr/>
          </p:nvSpPr>
          <p:spPr bwMode="auto">
            <a:xfrm>
              <a:off x="2687711" y="3501008"/>
              <a:ext cx="4800600" cy="396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/>
                <a:t>图2-1</a:t>
              </a:r>
              <a:r>
                <a:rPr lang="en-US" altLang="zh-CN" sz="2000" b="1"/>
                <a:t>6 </a:t>
              </a:r>
              <a:r>
                <a:rPr lang="zh-CN" altLang="en-US" sz="2000" b="1"/>
                <a:t>测量精度分类示意图</a:t>
              </a:r>
            </a:p>
          </p:txBody>
        </p:sp>
      </p:grpSp>
      <p:sp>
        <p:nvSpPr>
          <p:cNvPr id="15" name="椭圆 14"/>
          <p:cNvSpPr>
            <a:spLocks noChangeArrowheads="1"/>
          </p:cNvSpPr>
          <p:nvPr/>
        </p:nvSpPr>
        <p:spPr bwMode="auto">
          <a:xfrm>
            <a:off x="2195264" y="1762918"/>
            <a:ext cx="914400" cy="914400"/>
          </a:xfrm>
          <a:prstGeom prst="ellipse">
            <a:avLst/>
          </a:prstGeom>
          <a:noFill/>
          <a:ln w="57150" algn="ctr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椭圆 15"/>
          <p:cNvSpPr>
            <a:spLocks noChangeArrowheads="1"/>
          </p:cNvSpPr>
          <p:nvPr/>
        </p:nvSpPr>
        <p:spPr bwMode="auto">
          <a:xfrm>
            <a:off x="7062539" y="2223293"/>
            <a:ext cx="914400" cy="914400"/>
          </a:xfrm>
          <a:prstGeom prst="ellipse">
            <a:avLst/>
          </a:prstGeom>
          <a:noFill/>
          <a:ln w="57150" algn="ctr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62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4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62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8" grpId="0" autoUpdateAnimBg="0"/>
      <p:bldP spid="62469" grpId="0" autoUpdateAnimBg="0"/>
      <p:bldP spid="62472" grpId="0" autoUpdateAnimBg="0"/>
      <p:bldP spid="62477" grpId="0" autoUpdateAnimBg="0"/>
      <p:bldP spid="15" grpId="0" animBg="1"/>
      <p:bldP spid="16" grpId="0" animBg="1"/>
      <p:bldP spid="16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CB19E837-E734-4876-908D-AC721B092D30}" type="slidenum">
              <a:rPr kumimoji="0" lang="zh-CN" altLang="en-US" smtClean="0"/>
              <a:pPr eaLnBrk="1" hangingPunct="1"/>
              <a:t>33</a:t>
            </a:fld>
            <a:endParaRPr kumimoji="0" lang="en-US" altLang="zh-CN" sz="1400" smtClean="0"/>
          </a:p>
        </p:txBody>
      </p:sp>
      <p:sp>
        <p:nvSpPr>
          <p:cNvPr id="90116" name="Text Box 4"/>
          <p:cNvSpPr txBox="1">
            <a:spLocks noChangeArrowheads="1"/>
          </p:cNvSpPr>
          <p:nvPr/>
        </p:nvSpPr>
        <p:spPr bwMode="auto">
          <a:xfrm>
            <a:off x="1386408" y="821655"/>
            <a:ext cx="6858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/>
              <a:t>表示测量结果中系统误差的影响程度。</a:t>
            </a:r>
          </a:p>
        </p:txBody>
      </p:sp>
      <p:sp>
        <p:nvSpPr>
          <p:cNvPr id="90124" name="Text Box 12"/>
          <p:cNvSpPr txBox="1">
            <a:spLocks noChangeArrowheads="1"/>
          </p:cNvSpPr>
          <p:nvPr/>
        </p:nvSpPr>
        <p:spPr bwMode="auto">
          <a:xfrm>
            <a:off x="548208" y="288255"/>
            <a:ext cx="462756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/>
              <a:t>（2）正确度</a:t>
            </a:r>
            <a:r>
              <a:rPr lang="zh-CN" altLang="en-US" b="1" dirty="0"/>
              <a:t>——</a:t>
            </a:r>
          </a:p>
        </p:txBody>
      </p:sp>
      <p:pic>
        <p:nvPicPr>
          <p:cNvPr id="15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130698"/>
            <a:ext cx="7105650" cy="2160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6" name="Group 30"/>
          <p:cNvGrpSpPr>
            <a:grpSpLocks/>
          </p:cNvGrpSpPr>
          <p:nvPr/>
        </p:nvGrpSpPr>
        <p:grpSpPr bwMode="auto">
          <a:xfrm>
            <a:off x="3563665" y="1567002"/>
            <a:ext cx="3743325" cy="2211395"/>
            <a:chOff x="2640" y="1301"/>
            <a:chExt cx="1742" cy="1006"/>
          </a:xfrm>
        </p:grpSpPr>
        <p:sp>
          <p:nvSpPr>
            <p:cNvPr id="34827" name="AutoShape 20"/>
            <p:cNvSpPr>
              <a:spLocks/>
            </p:cNvSpPr>
            <p:nvPr/>
          </p:nvSpPr>
          <p:spPr bwMode="auto">
            <a:xfrm>
              <a:off x="2640" y="1301"/>
              <a:ext cx="1495" cy="384"/>
            </a:xfrm>
            <a:prstGeom prst="borderCallout2">
              <a:avLst>
                <a:gd name="adj1" fmla="val 18750"/>
                <a:gd name="adj2" fmla="val -3213"/>
                <a:gd name="adj3" fmla="val 18750"/>
                <a:gd name="adj4" fmla="val -11171"/>
                <a:gd name="adj5" fmla="val 202875"/>
                <a:gd name="adj6" fmla="val -28750"/>
              </a:avLst>
            </a:prstGeom>
            <a:noFill/>
            <a:ln w="38100">
              <a:solidFill>
                <a:srgbClr val="FF3300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r>
                <a:rPr lang="zh-CN" altLang="en-US" sz="2800" b="1" dirty="0"/>
                <a:t>正确度高</a:t>
              </a:r>
            </a:p>
          </p:txBody>
        </p:sp>
        <p:sp>
          <p:nvSpPr>
            <p:cNvPr id="34828" name="Line 21"/>
            <p:cNvSpPr>
              <a:spLocks noChangeShapeType="1"/>
            </p:cNvSpPr>
            <p:nvPr/>
          </p:nvSpPr>
          <p:spPr bwMode="auto">
            <a:xfrm>
              <a:off x="4161" y="1588"/>
              <a:ext cx="221" cy="719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" name="Group 29"/>
          <p:cNvGrpSpPr>
            <a:grpSpLocks/>
          </p:cNvGrpSpPr>
          <p:nvPr/>
        </p:nvGrpSpPr>
        <p:grpSpPr bwMode="auto">
          <a:xfrm>
            <a:off x="3966890" y="4210198"/>
            <a:ext cx="1828800" cy="2243138"/>
            <a:chOff x="1680" y="2283"/>
            <a:chExt cx="1152" cy="1413"/>
          </a:xfrm>
        </p:grpSpPr>
        <p:sp>
          <p:nvSpPr>
            <p:cNvPr id="34825" name="AutoShape 26"/>
            <p:cNvSpPr>
              <a:spLocks/>
            </p:cNvSpPr>
            <p:nvPr/>
          </p:nvSpPr>
          <p:spPr bwMode="auto">
            <a:xfrm>
              <a:off x="1680" y="3312"/>
              <a:ext cx="1152" cy="384"/>
            </a:xfrm>
            <a:prstGeom prst="borderCallout1">
              <a:avLst>
                <a:gd name="adj1" fmla="val 18750"/>
                <a:gd name="adj2" fmla="val 104167"/>
                <a:gd name="adj3" fmla="val -346097"/>
                <a:gd name="adj4" fmla="val 118319"/>
              </a:avLst>
            </a:prstGeom>
            <a:noFill/>
            <a:ln w="38100">
              <a:solidFill>
                <a:srgbClr val="00CC66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r>
                <a:rPr lang="zh-CN" altLang="en-US" sz="2800" b="1"/>
                <a:t>正确度低</a:t>
              </a:r>
            </a:p>
          </p:txBody>
        </p:sp>
        <p:sp>
          <p:nvSpPr>
            <p:cNvPr id="34826" name="Line 27"/>
            <p:cNvSpPr>
              <a:spLocks noChangeShapeType="1"/>
            </p:cNvSpPr>
            <p:nvPr/>
          </p:nvSpPr>
          <p:spPr bwMode="auto">
            <a:xfrm flipV="1">
              <a:off x="1680" y="2283"/>
              <a:ext cx="63" cy="1029"/>
            </a:xfrm>
            <a:prstGeom prst="line">
              <a:avLst/>
            </a:prstGeom>
            <a:noFill/>
            <a:ln w="38100">
              <a:solidFill>
                <a:srgbClr val="00CC66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827584" y="1526878"/>
            <a:ext cx="26050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 dirty="0"/>
              <a:t>（如图2-1</a:t>
            </a:r>
            <a:r>
              <a:rPr lang="en-US" altLang="zh-CN" b="1" dirty="0"/>
              <a:t>6</a:t>
            </a:r>
            <a:r>
              <a:rPr lang="zh-CN" altLang="en-US" b="1" dirty="0"/>
              <a:t>所示）</a:t>
            </a:r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0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90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6" grpId="0" autoUpdateAnimBg="0"/>
      <p:bldP spid="90124" grpId="0" autoUpdateAnimBg="0"/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AE359BF7-8FC1-4D7B-95CD-AAAA1B1A5904}" type="slidenum">
              <a:rPr kumimoji="0" lang="zh-CN" altLang="en-US" smtClean="0"/>
              <a:pPr eaLnBrk="1" hangingPunct="1"/>
              <a:t>34</a:t>
            </a:fld>
            <a:endParaRPr kumimoji="0" lang="en-US" altLang="zh-CN" sz="1400" smtClean="0"/>
          </a:p>
        </p:txBody>
      </p:sp>
      <p:sp>
        <p:nvSpPr>
          <p:cNvPr id="92164" name="Text Box 1028"/>
          <p:cNvSpPr txBox="1">
            <a:spLocks noChangeArrowheads="1"/>
          </p:cNvSpPr>
          <p:nvPr/>
        </p:nvSpPr>
        <p:spPr bwMode="auto">
          <a:xfrm>
            <a:off x="457200" y="685800"/>
            <a:ext cx="8147050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/>
              <a:t>       表示测量结果中随机误差(</a:t>
            </a:r>
            <a:r>
              <a:rPr lang="zh-CN" altLang="en-US" sz="2800" b="1">
                <a:solidFill>
                  <a:srgbClr val="FF3300"/>
                </a:solidFill>
              </a:rPr>
              <a:t>精密度</a:t>
            </a:r>
            <a:r>
              <a:rPr lang="en-US" altLang="zh-CN" sz="2800" b="1"/>
              <a:t>)</a:t>
            </a:r>
            <a:r>
              <a:rPr lang="zh-CN" altLang="en-US" sz="2800" b="1"/>
              <a:t>和系统误差（</a:t>
            </a:r>
            <a:r>
              <a:rPr lang="zh-CN" altLang="en-US" sz="2800" b="1">
                <a:solidFill>
                  <a:srgbClr val="FF3300"/>
                </a:solidFill>
              </a:rPr>
              <a:t>正确度</a:t>
            </a:r>
            <a:r>
              <a:rPr lang="zh-CN" altLang="en-US" sz="2800" b="1"/>
              <a:t>）综合的影响程度（如图2-1</a:t>
            </a:r>
            <a:r>
              <a:rPr lang="en-US" altLang="zh-CN" sz="2800" b="1"/>
              <a:t>6</a:t>
            </a:r>
            <a:r>
              <a:rPr lang="zh-CN" altLang="en-US" sz="2800" b="1"/>
              <a:t>所示）。</a:t>
            </a:r>
          </a:p>
        </p:txBody>
      </p:sp>
      <p:sp>
        <p:nvSpPr>
          <p:cNvPr id="92165" name="Text Box 1029"/>
          <p:cNvSpPr txBox="1">
            <a:spLocks noChangeArrowheads="1"/>
          </p:cNvSpPr>
          <p:nvPr/>
        </p:nvSpPr>
        <p:spPr bwMode="auto">
          <a:xfrm>
            <a:off x="304800" y="242888"/>
            <a:ext cx="433863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/>
              <a:t>（3）准确度——</a:t>
            </a:r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977900" y="3284538"/>
            <a:ext cx="7105650" cy="2665412"/>
            <a:chOff x="977999" y="3716685"/>
            <a:chExt cx="7105650" cy="2664643"/>
          </a:xfrm>
        </p:grpSpPr>
        <p:sp>
          <p:nvSpPr>
            <p:cNvPr id="35851" name="Text Box 1032"/>
            <p:cNvSpPr txBox="1">
              <a:spLocks noChangeArrowheads="1"/>
            </p:cNvSpPr>
            <p:nvPr/>
          </p:nvSpPr>
          <p:spPr bwMode="auto">
            <a:xfrm>
              <a:off x="2514103" y="5984453"/>
              <a:ext cx="4800600" cy="396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/>
                <a:t>图2-1</a:t>
              </a:r>
              <a:r>
                <a:rPr lang="en-US" altLang="zh-CN" sz="2000" b="1"/>
                <a:t>6 </a:t>
              </a:r>
              <a:r>
                <a:rPr lang="zh-CN" altLang="en-US" sz="2000" b="1"/>
                <a:t>测量精度分类示意图</a:t>
              </a:r>
            </a:p>
          </p:txBody>
        </p:sp>
        <p:pic>
          <p:nvPicPr>
            <p:cNvPr id="35852" name="Picture 1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7999" y="3716685"/>
              <a:ext cx="7105650" cy="21605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6" name="Group 1041"/>
          <p:cNvGrpSpPr>
            <a:grpSpLocks/>
          </p:cNvGrpSpPr>
          <p:nvPr/>
        </p:nvGrpSpPr>
        <p:grpSpPr bwMode="auto">
          <a:xfrm>
            <a:off x="2195513" y="2060575"/>
            <a:ext cx="3238500" cy="1903413"/>
            <a:chOff x="1368" y="1201"/>
            <a:chExt cx="2040" cy="1199"/>
          </a:xfrm>
        </p:grpSpPr>
        <p:sp>
          <p:nvSpPr>
            <p:cNvPr id="35848" name="AutoShape 1037"/>
            <p:cNvSpPr>
              <a:spLocks/>
            </p:cNvSpPr>
            <p:nvPr/>
          </p:nvSpPr>
          <p:spPr bwMode="auto">
            <a:xfrm>
              <a:off x="1368" y="1201"/>
              <a:ext cx="1704" cy="480"/>
            </a:xfrm>
            <a:prstGeom prst="borderCallout2">
              <a:avLst>
                <a:gd name="adj1" fmla="val 15000"/>
                <a:gd name="adj2" fmla="val -2815"/>
                <a:gd name="adj3" fmla="val 35625"/>
                <a:gd name="adj4" fmla="val -1231"/>
                <a:gd name="adj5" fmla="val 205625"/>
                <a:gd name="adj6" fmla="val 412"/>
              </a:avLst>
            </a:prstGeom>
            <a:noFill/>
            <a:ln w="38100">
              <a:solidFill>
                <a:srgbClr val="FF3300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r>
                <a:rPr lang="zh-CN" altLang="en-US" sz="3200" b="1"/>
                <a:t>准 确 度 低</a:t>
              </a:r>
            </a:p>
          </p:txBody>
        </p:sp>
        <p:sp>
          <p:nvSpPr>
            <p:cNvPr id="35849" name="Line 1038"/>
            <p:cNvSpPr>
              <a:spLocks noChangeShapeType="1"/>
            </p:cNvSpPr>
            <p:nvPr/>
          </p:nvSpPr>
          <p:spPr bwMode="auto">
            <a:xfrm flipH="1">
              <a:off x="2256" y="1680"/>
              <a:ext cx="0" cy="72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0" name="Line 1040"/>
            <p:cNvSpPr>
              <a:spLocks noChangeShapeType="1"/>
            </p:cNvSpPr>
            <p:nvPr/>
          </p:nvSpPr>
          <p:spPr bwMode="auto">
            <a:xfrm>
              <a:off x="3072" y="1440"/>
              <a:ext cx="336" cy="72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" name="AutoShape 1033"/>
          <p:cNvSpPr>
            <a:spLocks noChangeArrowheads="1"/>
          </p:cNvSpPr>
          <p:nvPr/>
        </p:nvSpPr>
        <p:spPr bwMode="auto">
          <a:xfrm>
            <a:off x="6516688" y="1778000"/>
            <a:ext cx="1676400" cy="1219200"/>
          </a:xfrm>
          <a:prstGeom prst="wedgeEllipseCallout">
            <a:avLst>
              <a:gd name="adj1" fmla="val -12023"/>
              <a:gd name="adj2" fmla="val 132421"/>
            </a:avLst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zh-CN"/>
              <a:t>  </a:t>
            </a:r>
            <a:r>
              <a:rPr lang="zh-CN" altLang="en-US" sz="2800" b="1"/>
              <a:t>准确度高</a:t>
            </a:r>
          </a:p>
        </p:txBody>
      </p:sp>
      <p:sp>
        <p:nvSpPr>
          <p:cNvPr id="13" name="圆角矩形 12">
            <a:hlinkClick r:id="rId3" action="ppaction://hlinksldjump"/>
          </p:cNvPr>
          <p:cNvSpPr/>
          <p:nvPr/>
        </p:nvSpPr>
        <p:spPr bwMode="auto">
          <a:xfrm>
            <a:off x="6588224" y="5949280"/>
            <a:ext cx="1656184" cy="504056"/>
          </a:xfrm>
          <a:prstGeom prst="roundRect">
            <a:avLst/>
          </a:prstGeom>
          <a:noFill/>
          <a:ln w="381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itchFamily="2" charset="-122"/>
                <a:ea typeface="方正舒体" pitchFamily="2" charset="-122"/>
              </a:rPr>
              <a:t>返回</a:t>
            </a: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2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92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4" grpId="0" autoUpdateAnimBg="0"/>
      <p:bldP spid="92165" grpId="0" autoUpdateAnimBg="0"/>
      <p:bldP spid="20" grpId="0" animBg="1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D68765C6-EE75-4736-A36F-3263D1364C05}" type="slidenum">
              <a:rPr kumimoji="0" lang="zh-CN" altLang="en-US" smtClean="0"/>
              <a:pPr eaLnBrk="1" hangingPunct="1"/>
              <a:t>35</a:t>
            </a:fld>
            <a:endParaRPr kumimoji="0" lang="en-US" altLang="zh-CN" sz="1400" smtClean="0"/>
          </a:p>
        </p:txBody>
      </p:sp>
      <p:sp>
        <p:nvSpPr>
          <p:cNvPr id="63492" name="Text Box 4"/>
          <p:cNvSpPr txBox="1">
            <a:spLocks noChangeArrowheads="1"/>
          </p:cNvSpPr>
          <p:nvPr/>
        </p:nvSpPr>
        <p:spPr bwMode="auto">
          <a:xfrm>
            <a:off x="668535" y="332507"/>
            <a:ext cx="5181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/>
              <a:t>2.3.4  测量误差的合成</a:t>
            </a:r>
          </a:p>
        </p:txBody>
      </p:sp>
      <p:sp>
        <p:nvSpPr>
          <p:cNvPr id="63493" name="Text Box 5"/>
          <p:cNvSpPr txBox="1">
            <a:spLocks noChangeArrowheads="1"/>
          </p:cNvSpPr>
          <p:nvPr/>
        </p:nvSpPr>
        <p:spPr bwMode="auto">
          <a:xfrm>
            <a:off x="668535" y="799232"/>
            <a:ext cx="7935913" cy="111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/>
              <a:t>        测量误差的合成可分系统误差的合成和随机误差的合成。</a:t>
            </a:r>
          </a:p>
        </p:txBody>
      </p:sp>
      <p:grpSp>
        <p:nvGrpSpPr>
          <p:cNvPr id="63506" name="Group 18"/>
          <p:cNvGrpSpPr>
            <a:grpSpLocks/>
          </p:cNvGrpSpPr>
          <p:nvPr/>
        </p:nvGrpSpPr>
        <p:grpSpPr bwMode="auto">
          <a:xfrm>
            <a:off x="793750" y="2133600"/>
            <a:ext cx="1708150" cy="1143000"/>
            <a:chOff x="768" y="1344"/>
            <a:chExt cx="1076" cy="720"/>
          </a:xfrm>
        </p:grpSpPr>
        <p:sp>
          <p:nvSpPr>
            <p:cNvPr id="36885" name="AutoShape 7"/>
            <p:cNvSpPr>
              <a:spLocks/>
            </p:cNvSpPr>
            <p:nvPr/>
          </p:nvSpPr>
          <p:spPr bwMode="auto">
            <a:xfrm>
              <a:off x="768" y="1488"/>
              <a:ext cx="192" cy="576"/>
            </a:xfrm>
            <a:prstGeom prst="leftBrace">
              <a:avLst>
                <a:gd name="adj1" fmla="val 25000"/>
                <a:gd name="adj2" fmla="val 50000"/>
              </a:avLst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886" name="Text Box 8"/>
            <p:cNvSpPr txBox="1">
              <a:spLocks noChangeArrowheads="1"/>
            </p:cNvSpPr>
            <p:nvPr/>
          </p:nvSpPr>
          <p:spPr bwMode="auto">
            <a:xfrm>
              <a:off x="960" y="1344"/>
              <a:ext cx="88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/>
                <a:t>系统误差</a:t>
              </a:r>
            </a:p>
          </p:txBody>
        </p:sp>
      </p:grpSp>
      <p:sp>
        <p:nvSpPr>
          <p:cNvPr id="63497" name="Text Box 9"/>
          <p:cNvSpPr txBox="1">
            <a:spLocks noChangeArrowheads="1"/>
          </p:cNvSpPr>
          <p:nvPr/>
        </p:nvSpPr>
        <p:spPr bwMode="auto">
          <a:xfrm>
            <a:off x="1098550" y="2971800"/>
            <a:ext cx="29686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/>
              <a:t>随机误差</a:t>
            </a:r>
          </a:p>
        </p:txBody>
      </p:sp>
      <p:grpSp>
        <p:nvGrpSpPr>
          <p:cNvPr id="63507" name="Group 19"/>
          <p:cNvGrpSpPr>
            <a:grpSpLocks/>
          </p:cNvGrpSpPr>
          <p:nvPr/>
        </p:nvGrpSpPr>
        <p:grpSpPr bwMode="auto">
          <a:xfrm>
            <a:off x="2438400" y="1849438"/>
            <a:ext cx="2927350" cy="893762"/>
            <a:chOff x="1804" y="1165"/>
            <a:chExt cx="1844" cy="563"/>
          </a:xfrm>
        </p:grpSpPr>
        <p:sp>
          <p:nvSpPr>
            <p:cNvPr id="36883" name="AutoShape 11"/>
            <p:cNvSpPr>
              <a:spLocks/>
            </p:cNvSpPr>
            <p:nvPr/>
          </p:nvSpPr>
          <p:spPr bwMode="auto">
            <a:xfrm>
              <a:off x="1804" y="1296"/>
              <a:ext cx="192" cy="432"/>
            </a:xfrm>
            <a:prstGeom prst="leftBrace">
              <a:avLst>
                <a:gd name="adj1" fmla="val 18750"/>
                <a:gd name="adj2" fmla="val 50000"/>
              </a:avLst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884" name="Text Box 12"/>
            <p:cNvSpPr txBox="1">
              <a:spLocks noChangeArrowheads="1"/>
            </p:cNvSpPr>
            <p:nvPr/>
          </p:nvSpPr>
          <p:spPr bwMode="auto">
            <a:xfrm>
              <a:off x="1948" y="1165"/>
              <a:ext cx="170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/>
                <a:t>已定系统误差——</a:t>
              </a:r>
            </a:p>
          </p:txBody>
        </p:sp>
      </p:grpSp>
      <p:sp>
        <p:nvSpPr>
          <p:cNvPr id="63501" name="Text Box 13"/>
          <p:cNvSpPr txBox="1">
            <a:spLocks noChangeArrowheads="1"/>
          </p:cNvSpPr>
          <p:nvPr/>
        </p:nvSpPr>
        <p:spPr bwMode="auto">
          <a:xfrm>
            <a:off x="2667000" y="2438400"/>
            <a:ext cx="30575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/>
              <a:t>未定系统误差</a:t>
            </a:r>
          </a:p>
        </p:txBody>
      </p:sp>
      <p:sp>
        <p:nvSpPr>
          <p:cNvPr id="63504" name="Text Box 16"/>
          <p:cNvSpPr txBox="1">
            <a:spLocks noChangeArrowheads="1"/>
          </p:cNvSpPr>
          <p:nvPr/>
        </p:nvSpPr>
        <p:spPr bwMode="auto">
          <a:xfrm>
            <a:off x="5289550" y="1828800"/>
            <a:ext cx="30273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/>
              <a:t>代数和法合成</a:t>
            </a:r>
          </a:p>
        </p:txBody>
      </p:sp>
      <p:grpSp>
        <p:nvGrpSpPr>
          <p:cNvPr id="63508" name="Group 20"/>
          <p:cNvGrpSpPr>
            <a:grpSpLocks/>
          </p:cNvGrpSpPr>
          <p:nvPr/>
        </p:nvGrpSpPr>
        <p:grpSpPr bwMode="auto">
          <a:xfrm>
            <a:off x="4664075" y="2667000"/>
            <a:ext cx="3436938" cy="685800"/>
            <a:chOff x="3168" y="1680"/>
            <a:chExt cx="1882" cy="432"/>
          </a:xfrm>
        </p:grpSpPr>
        <p:sp>
          <p:nvSpPr>
            <p:cNvPr id="36881" name="AutoShape 15"/>
            <p:cNvSpPr>
              <a:spLocks/>
            </p:cNvSpPr>
            <p:nvPr/>
          </p:nvSpPr>
          <p:spPr bwMode="auto">
            <a:xfrm>
              <a:off x="3168" y="1680"/>
              <a:ext cx="144" cy="432"/>
            </a:xfrm>
            <a:prstGeom prst="rightBrace">
              <a:avLst>
                <a:gd name="adj1" fmla="val 25000"/>
                <a:gd name="adj2" fmla="val 50000"/>
              </a:avLst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882" name="Text Box 17"/>
            <p:cNvSpPr txBox="1">
              <a:spLocks noChangeArrowheads="1"/>
            </p:cNvSpPr>
            <p:nvPr/>
          </p:nvSpPr>
          <p:spPr bwMode="auto">
            <a:xfrm>
              <a:off x="3398" y="1728"/>
              <a:ext cx="165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/>
                <a:t>——方和根法合成</a:t>
              </a:r>
            </a:p>
          </p:txBody>
        </p:sp>
      </p:grpSp>
      <p:sp>
        <p:nvSpPr>
          <p:cNvPr id="63509" name="Text Box 21"/>
          <p:cNvSpPr txBox="1">
            <a:spLocks noChangeArrowheads="1"/>
          </p:cNvSpPr>
          <p:nvPr/>
        </p:nvSpPr>
        <p:spPr bwMode="auto">
          <a:xfrm>
            <a:off x="672951" y="3561471"/>
            <a:ext cx="54832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/>
              <a:t>1. 直接测量法 的误差合成</a:t>
            </a:r>
            <a:endParaRPr lang="en-US" altLang="zh-CN" sz="2800" b="1" dirty="0"/>
          </a:p>
        </p:txBody>
      </p:sp>
      <p:sp>
        <p:nvSpPr>
          <p:cNvPr id="63510" name="Text Box 22"/>
          <p:cNvSpPr txBox="1">
            <a:spLocks noChangeArrowheads="1"/>
          </p:cNvSpPr>
          <p:nvPr/>
        </p:nvSpPr>
        <p:spPr bwMode="auto">
          <a:xfrm>
            <a:off x="439737" y="4114800"/>
            <a:ext cx="87407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dirty="0"/>
              <a:t>（1）</a:t>
            </a:r>
            <a:r>
              <a:rPr lang="zh-CN" altLang="en-US" sz="2800" b="1" dirty="0">
                <a:solidFill>
                  <a:srgbClr val="FF3300"/>
                </a:solidFill>
              </a:rPr>
              <a:t>已定系统误差</a:t>
            </a:r>
            <a:r>
              <a:rPr lang="en-US" altLang="zh-CN" sz="2800" b="1" dirty="0">
                <a:solidFill>
                  <a:srgbClr val="FF3300"/>
                </a:solidFill>
              </a:rPr>
              <a:t>Δ</a:t>
            </a:r>
            <a:r>
              <a:rPr lang="zh-CN" altLang="en-US" sz="2800" b="1" baseline="-25000" dirty="0">
                <a:solidFill>
                  <a:srgbClr val="FF3300"/>
                </a:solidFill>
              </a:rPr>
              <a:t>系统</a:t>
            </a:r>
            <a:r>
              <a:rPr lang="zh-CN" altLang="en-US" sz="2800" b="1" dirty="0"/>
              <a:t>——按代数和法合成</a:t>
            </a:r>
          </a:p>
        </p:txBody>
      </p:sp>
      <p:grpSp>
        <p:nvGrpSpPr>
          <p:cNvPr id="63513" name="Group 25"/>
          <p:cNvGrpSpPr>
            <a:grpSpLocks/>
          </p:cNvGrpSpPr>
          <p:nvPr/>
        </p:nvGrpSpPr>
        <p:grpSpPr bwMode="auto">
          <a:xfrm>
            <a:off x="1371600" y="4648200"/>
            <a:ext cx="6908800" cy="1143000"/>
            <a:chOff x="1008" y="3024"/>
            <a:chExt cx="4173" cy="636"/>
          </a:xfrm>
        </p:grpSpPr>
        <p:graphicFrame>
          <p:nvGraphicFramePr>
            <p:cNvPr id="36879" name="Object 23"/>
            <p:cNvGraphicFramePr>
              <a:graphicFrameLocks noChangeAspect="1"/>
            </p:cNvGraphicFramePr>
            <p:nvPr/>
          </p:nvGraphicFramePr>
          <p:xfrm>
            <a:off x="1008" y="3024"/>
            <a:ext cx="2880" cy="6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925" name="Equation" r:id="rId3" imgW="1955800" imgH="431800" progId="Equation.3">
                    <p:embed/>
                  </p:oleObj>
                </mc:Choice>
                <mc:Fallback>
                  <p:oleObj name="Equation" r:id="rId3" imgW="1955800" imgH="431800" progId="Equation.3">
                    <p:embed/>
                    <p:pic>
                      <p:nvPicPr>
                        <p:cNvPr id="0" name="Object 2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08" y="3024"/>
                          <a:ext cx="2880" cy="636"/>
                        </a:xfrm>
                        <a:prstGeom prst="rect">
                          <a:avLst/>
                        </a:prstGeom>
                        <a:solidFill>
                          <a:srgbClr val="FFCCFF"/>
                        </a:solidFill>
                        <a:ln w="9525">
                          <a:solidFill>
                            <a:srgbClr val="FFCCFF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6880" name="Text Box 24"/>
            <p:cNvSpPr txBox="1">
              <a:spLocks noChangeArrowheads="1"/>
            </p:cNvSpPr>
            <p:nvPr/>
          </p:nvSpPr>
          <p:spPr bwMode="auto">
            <a:xfrm>
              <a:off x="4358" y="3242"/>
              <a:ext cx="823" cy="260"/>
            </a:xfrm>
            <a:prstGeom prst="rect">
              <a:avLst/>
            </a:prstGeom>
            <a:solidFill>
              <a:srgbClr val="FFCCFF"/>
            </a:solidFill>
            <a:ln w="9525">
              <a:solidFill>
                <a:srgbClr val="FFCC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/>
                <a:t>（2-20）</a:t>
              </a:r>
            </a:p>
          </p:txBody>
        </p:sp>
      </p:grpSp>
      <p:graphicFrame>
        <p:nvGraphicFramePr>
          <p:cNvPr id="63515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9777695"/>
              </p:ext>
            </p:extLst>
          </p:nvPr>
        </p:nvGraphicFramePr>
        <p:xfrm>
          <a:off x="1121618" y="5818188"/>
          <a:ext cx="6762750" cy="58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26" name="Equation" r:id="rId5" imgW="2565400" imgH="228600" progId="Equation.3">
                  <p:embed/>
                </p:oleObj>
              </mc:Choice>
              <mc:Fallback>
                <p:oleObj name="Equation" r:id="rId5" imgW="2565400" imgH="228600" progId="Equation.3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1618" y="5818188"/>
                        <a:ext cx="6762750" cy="582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3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63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3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63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63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3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63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300"/>
                                        <p:tgtEl>
                                          <p:spTgt spid="63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3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3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2" grpId="0" autoUpdateAnimBg="0"/>
      <p:bldP spid="63493" grpId="0" autoUpdateAnimBg="0"/>
      <p:bldP spid="63497" grpId="0" autoUpdateAnimBg="0"/>
      <p:bldP spid="63501" grpId="0" autoUpdateAnimBg="0"/>
      <p:bldP spid="63504" grpId="0" autoUpdateAnimBg="0"/>
      <p:bldP spid="63509" grpId="0" autoUpdateAnimBg="0"/>
      <p:bldP spid="63510" grpId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69456E2F-B67D-4DF5-9124-FD85530FC429}" type="slidenum">
              <a:rPr kumimoji="0" lang="zh-CN" altLang="en-US" smtClean="0"/>
              <a:pPr eaLnBrk="1" hangingPunct="1"/>
              <a:t>36</a:t>
            </a:fld>
            <a:endParaRPr kumimoji="0" lang="en-US" altLang="zh-CN" sz="1400" smtClean="0"/>
          </a:p>
        </p:txBody>
      </p:sp>
      <p:sp>
        <p:nvSpPr>
          <p:cNvPr id="68612" name="Text Box 4"/>
          <p:cNvSpPr txBox="1">
            <a:spLocks noChangeArrowheads="1"/>
          </p:cNvSpPr>
          <p:nvPr/>
        </p:nvSpPr>
        <p:spPr bwMode="auto">
          <a:xfrm>
            <a:off x="370656" y="223168"/>
            <a:ext cx="8305800" cy="111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dirty="0"/>
              <a:t>（2） </a:t>
            </a:r>
            <a:r>
              <a:rPr lang="zh-CN" altLang="en-US" sz="2800" b="1" dirty="0">
                <a:solidFill>
                  <a:srgbClr val="FF3300"/>
                </a:solidFill>
              </a:rPr>
              <a:t>随机误差和未定系统误差</a:t>
            </a:r>
            <a:r>
              <a:rPr lang="zh-CN" altLang="en-US" sz="2800" dirty="0"/>
              <a:t>—</a:t>
            </a:r>
            <a:r>
              <a:rPr lang="zh-CN" altLang="en-US" sz="2800" b="1" dirty="0"/>
              <a:t>按方和根法合成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800" dirty="0"/>
              <a:t>                 （</a:t>
            </a:r>
            <a:r>
              <a:rPr lang="zh-CN" altLang="en-US" sz="2800" b="1" dirty="0"/>
              <a:t>正态分布和彼此独立</a:t>
            </a:r>
            <a:r>
              <a:rPr lang="zh-CN" altLang="en-US" sz="2800" dirty="0"/>
              <a:t>）</a:t>
            </a:r>
          </a:p>
        </p:txBody>
      </p:sp>
      <p:grpSp>
        <p:nvGrpSpPr>
          <p:cNvPr id="68618" name="Group 10"/>
          <p:cNvGrpSpPr>
            <a:grpSpLocks/>
          </p:cNvGrpSpPr>
          <p:nvPr/>
        </p:nvGrpSpPr>
        <p:grpSpPr bwMode="auto">
          <a:xfrm>
            <a:off x="1160090" y="1344736"/>
            <a:ext cx="7372350" cy="2300288"/>
            <a:chOff x="624" y="816"/>
            <a:chExt cx="4644" cy="1449"/>
          </a:xfrm>
        </p:grpSpPr>
        <p:graphicFrame>
          <p:nvGraphicFramePr>
            <p:cNvPr id="37895" name="Object 5"/>
            <p:cNvGraphicFramePr>
              <a:graphicFrameLocks noChangeAspect="1"/>
            </p:cNvGraphicFramePr>
            <p:nvPr/>
          </p:nvGraphicFramePr>
          <p:xfrm>
            <a:off x="624" y="816"/>
            <a:ext cx="3840" cy="14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954" name="Equation" r:id="rId3" imgW="2019300" imgH="762000" progId="Equation.3">
                    <p:embed/>
                  </p:oleObj>
                </mc:Choice>
                <mc:Fallback>
                  <p:oleObj name="Equation" r:id="rId3" imgW="2019300" imgH="762000" progId="Equation.3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24" y="816"/>
                          <a:ext cx="3840" cy="1449"/>
                        </a:xfrm>
                        <a:prstGeom prst="rect">
                          <a:avLst/>
                        </a:prstGeom>
                        <a:solidFill>
                          <a:srgbClr val="CCFFFF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7896" name="Text Box 6"/>
            <p:cNvSpPr txBox="1">
              <a:spLocks noChangeArrowheads="1"/>
            </p:cNvSpPr>
            <p:nvPr/>
          </p:nvSpPr>
          <p:spPr bwMode="auto">
            <a:xfrm>
              <a:off x="4416" y="1968"/>
              <a:ext cx="85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/>
                <a:t>（2-21）</a:t>
              </a:r>
            </a:p>
          </p:txBody>
        </p:sp>
      </p:grpSp>
      <p:graphicFrame>
        <p:nvGraphicFramePr>
          <p:cNvPr id="68616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061491"/>
              </p:ext>
            </p:extLst>
          </p:nvPr>
        </p:nvGraphicFramePr>
        <p:xfrm>
          <a:off x="958552" y="3717032"/>
          <a:ext cx="6781800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55" name="Equation" r:id="rId5" imgW="2781300" imgH="457200" progId="Equation.3">
                  <p:embed/>
                </p:oleObj>
              </mc:Choice>
              <mc:Fallback>
                <p:oleObj name="Equation" r:id="rId5" imgW="2781300" imgH="4572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8552" y="3717032"/>
                        <a:ext cx="6781800" cy="1114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617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792087"/>
              </p:ext>
            </p:extLst>
          </p:nvPr>
        </p:nvGraphicFramePr>
        <p:xfrm>
          <a:off x="1224880" y="4869160"/>
          <a:ext cx="5867400" cy="1484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56" name="Equation" r:id="rId7" imgW="901309" imgH="228501" progId="Equation.3">
                  <p:embed/>
                </p:oleObj>
              </mc:Choice>
              <mc:Fallback>
                <p:oleObj name="Equation" r:id="rId7" imgW="901309" imgH="228501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4880" y="4869160"/>
                        <a:ext cx="5867400" cy="1484313"/>
                      </a:xfrm>
                      <a:prstGeom prst="rect">
                        <a:avLst/>
                      </a:prstGeom>
                      <a:solidFill>
                        <a:srgbClr val="FFCCFF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8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8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8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2" grpId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720C7934-66FF-4465-A28B-636CD8D24E0A}" type="slidenum">
              <a:rPr kumimoji="0" lang="zh-CN" altLang="en-US" smtClean="0"/>
              <a:pPr eaLnBrk="1" hangingPunct="1"/>
              <a:t>37</a:t>
            </a:fld>
            <a:endParaRPr kumimoji="0" lang="en-US" altLang="zh-CN" sz="1400" smtClean="0"/>
          </a:p>
        </p:txBody>
      </p:sp>
      <p:sp>
        <p:nvSpPr>
          <p:cNvPr id="69636" name="Text Box 4"/>
          <p:cNvSpPr txBox="1">
            <a:spLocks noChangeArrowheads="1"/>
          </p:cNvSpPr>
          <p:nvPr/>
        </p:nvSpPr>
        <p:spPr bwMode="auto">
          <a:xfrm>
            <a:off x="768424" y="500087"/>
            <a:ext cx="60356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/>
              <a:t>2. 间接测量法的测量误差合成</a:t>
            </a:r>
            <a:endParaRPr lang="en-US" altLang="zh-CN" sz="2800" b="1" dirty="0"/>
          </a:p>
        </p:txBody>
      </p: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1133549" y="1052736"/>
            <a:ext cx="72548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/>
              <a:t>设</a:t>
            </a:r>
            <a:r>
              <a:rPr lang="en-US" altLang="zh-CN" sz="2800" b="1" i="1" dirty="0"/>
              <a:t>Y </a:t>
            </a:r>
            <a:r>
              <a:rPr lang="zh-CN" altLang="en-US" sz="2800" b="1" dirty="0"/>
              <a:t>为被测量， </a:t>
            </a:r>
            <a:r>
              <a:rPr lang="en-US" altLang="zh-CN" sz="2800" b="1" i="1" dirty="0"/>
              <a:t>x</a:t>
            </a:r>
            <a:r>
              <a:rPr lang="en-US" altLang="zh-CN" sz="2800" b="1" i="1" baseline="-25000" dirty="0"/>
              <a:t>i</a:t>
            </a:r>
            <a:r>
              <a:rPr lang="zh-CN" altLang="en-US" sz="2800" b="1" dirty="0"/>
              <a:t>为间接测量值，则</a:t>
            </a:r>
          </a:p>
        </p:txBody>
      </p:sp>
      <p:graphicFrame>
        <p:nvGraphicFramePr>
          <p:cNvPr id="6963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0187134"/>
              </p:ext>
            </p:extLst>
          </p:nvPr>
        </p:nvGraphicFramePr>
        <p:xfrm>
          <a:off x="2413248" y="1541983"/>
          <a:ext cx="2590800" cy="950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77" name="Equation" r:id="rId3" imgW="622030" imgH="228501" progId="Equation.3">
                  <p:embed/>
                </p:oleObj>
              </mc:Choice>
              <mc:Fallback>
                <p:oleObj name="Equation" r:id="rId3" imgW="622030" imgH="228501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3248" y="1541983"/>
                        <a:ext cx="2590800" cy="950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9639" name="Text Box 7"/>
          <p:cNvSpPr txBox="1">
            <a:spLocks noChangeArrowheads="1"/>
          </p:cNvSpPr>
          <p:nvPr/>
        </p:nvSpPr>
        <p:spPr bwMode="auto">
          <a:xfrm>
            <a:off x="683568" y="2405832"/>
            <a:ext cx="7776864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/>
              <a:t>（1）已定系统误差的合成—按代数和法合成</a:t>
            </a:r>
          </a:p>
        </p:txBody>
      </p:sp>
      <p:graphicFrame>
        <p:nvGraphicFramePr>
          <p:cNvPr id="69641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6054356"/>
              </p:ext>
            </p:extLst>
          </p:nvPr>
        </p:nvGraphicFramePr>
        <p:xfrm>
          <a:off x="962744" y="5499100"/>
          <a:ext cx="6705600" cy="97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78" name="Equation" r:id="rId5" imgW="2959100" imgH="431800" progId="Equation.3">
                  <p:embed/>
                </p:oleObj>
              </mc:Choice>
              <mc:Fallback>
                <p:oleObj name="Equation" r:id="rId5" imgW="2959100" imgH="4318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2744" y="5499100"/>
                        <a:ext cx="6705600" cy="977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9644" name="Group 12"/>
          <p:cNvGrpSpPr>
            <a:grpSpLocks/>
          </p:cNvGrpSpPr>
          <p:nvPr/>
        </p:nvGrpSpPr>
        <p:grpSpPr bwMode="auto">
          <a:xfrm>
            <a:off x="1143000" y="3084611"/>
            <a:ext cx="7143750" cy="2360613"/>
            <a:chOff x="720" y="1872"/>
            <a:chExt cx="4500" cy="1487"/>
          </a:xfrm>
        </p:grpSpPr>
        <p:graphicFrame>
          <p:nvGraphicFramePr>
            <p:cNvPr id="38921" name="Object 8"/>
            <p:cNvGraphicFramePr>
              <a:graphicFrameLocks noChangeAspect="1"/>
            </p:cNvGraphicFramePr>
            <p:nvPr/>
          </p:nvGraphicFramePr>
          <p:xfrm>
            <a:off x="720" y="1872"/>
            <a:ext cx="3696" cy="14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8979" name="Equation" r:id="rId7" imgW="2209800" imgH="889000" progId="Equation.3">
                    <p:embed/>
                  </p:oleObj>
                </mc:Choice>
                <mc:Fallback>
                  <p:oleObj name="Equation" r:id="rId7" imgW="2209800" imgH="889000" progId="Equation.3">
                    <p:embed/>
                    <p:pic>
                      <p:nvPicPr>
                        <p:cNvPr id="0" name="Object 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20" y="1872"/>
                          <a:ext cx="3696" cy="1487"/>
                        </a:xfrm>
                        <a:prstGeom prst="rect">
                          <a:avLst/>
                        </a:prstGeom>
                        <a:solidFill>
                          <a:srgbClr val="FFCCFF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8922" name="Text Box 10"/>
            <p:cNvSpPr txBox="1">
              <a:spLocks noChangeArrowheads="1"/>
            </p:cNvSpPr>
            <p:nvPr/>
          </p:nvSpPr>
          <p:spPr bwMode="auto">
            <a:xfrm>
              <a:off x="4368" y="3024"/>
              <a:ext cx="85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/>
                <a:t>（2-22）</a:t>
              </a: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9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69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9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9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6" grpId="0" autoUpdateAnimBg="0"/>
      <p:bldP spid="69637" grpId="0" autoUpdateAnimBg="0"/>
      <p:bldP spid="69639" grpId="0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631A0547-05D8-47B9-B2E4-0B4F1C6B9C1A}" type="slidenum">
              <a:rPr kumimoji="0" lang="zh-CN" altLang="en-US" smtClean="0"/>
              <a:pPr eaLnBrk="1" hangingPunct="1"/>
              <a:t>38</a:t>
            </a:fld>
            <a:endParaRPr kumimoji="0" lang="en-US" altLang="zh-CN" sz="1400" smtClean="0"/>
          </a:p>
        </p:txBody>
      </p:sp>
      <p:sp>
        <p:nvSpPr>
          <p:cNvPr id="70660" name="Text Box 4"/>
          <p:cNvSpPr txBox="1">
            <a:spLocks noChangeArrowheads="1"/>
          </p:cNvSpPr>
          <p:nvPr/>
        </p:nvSpPr>
        <p:spPr bwMode="auto">
          <a:xfrm>
            <a:off x="478730" y="404664"/>
            <a:ext cx="7696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（2）随机误差与未定系统误差的合成</a:t>
            </a:r>
          </a:p>
        </p:txBody>
      </p:sp>
      <p:grpSp>
        <p:nvGrpSpPr>
          <p:cNvPr id="70668" name="Group 12"/>
          <p:cNvGrpSpPr>
            <a:grpSpLocks/>
          </p:cNvGrpSpPr>
          <p:nvPr/>
        </p:nvGrpSpPr>
        <p:grpSpPr bwMode="auto">
          <a:xfrm>
            <a:off x="683568" y="917451"/>
            <a:ext cx="7804150" cy="2295525"/>
            <a:chOff x="528" y="432"/>
            <a:chExt cx="4916" cy="1446"/>
          </a:xfrm>
        </p:grpSpPr>
        <p:graphicFrame>
          <p:nvGraphicFramePr>
            <p:cNvPr id="39944" name="Object 5"/>
            <p:cNvGraphicFramePr>
              <a:graphicFrameLocks noChangeAspect="1"/>
            </p:cNvGraphicFramePr>
            <p:nvPr/>
          </p:nvGraphicFramePr>
          <p:xfrm>
            <a:off x="528" y="432"/>
            <a:ext cx="4272" cy="144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018" name="Equation" r:id="rId3" imgW="3302000" imgH="1117600" progId="Equation.3">
                    <p:embed/>
                  </p:oleObj>
                </mc:Choice>
                <mc:Fallback>
                  <p:oleObj name="Equation" r:id="rId3" imgW="3302000" imgH="1117600" progId="Equation.3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28" y="432"/>
                          <a:ext cx="4272" cy="1446"/>
                        </a:xfrm>
                        <a:prstGeom prst="rect">
                          <a:avLst/>
                        </a:prstGeom>
                        <a:solidFill>
                          <a:srgbClr val="FFCCFF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9945" name="Text Box 6"/>
            <p:cNvSpPr txBox="1">
              <a:spLocks noChangeArrowheads="1"/>
            </p:cNvSpPr>
            <p:nvPr/>
          </p:nvSpPr>
          <p:spPr bwMode="auto">
            <a:xfrm>
              <a:off x="4848" y="1536"/>
              <a:ext cx="59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/>
                <a:t>(2-23)</a:t>
              </a:r>
            </a:p>
          </p:txBody>
        </p:sp>
      </p:grpSp>
      <p:graphicFrame>
        <p:nvGraphicFramePr>
          <p:cNvPr id="70664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8394484"/>
              </p:ext>
            </p:extLst>
          </p:nvPr>
        </p:nvGraphicFramePr>
        <p:xfrm>
          <a:off x="1508283" y="4005064"/>
          <a:ext cx="4863917" cy="13681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19" name="Equation" r:id="rId5" imgW="1739900" imgH="558800" progId="Equation.3">
                  <p:embed/>
                </p:oleObj>
              </mc:Choice>
              <mc:Fallback>
                <p:oleObj name="Equation" r:id="rId5" imgW="1739900" imgH="5588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8283" y="4005064"/>
                        <a:ext cx="4863917" cy="136815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666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8211539"/>
              </p:ext>
            </p:extLst>
          </p:nvPr>
        </p:nvGraphicFramePr>
        <p:xfrm>
          <a:off x="1292696" y="3285448"/>
          <a:ext cx="5151512" cy="7196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20" name="Equation" r:id="rId7" imgW="1638300" imgH="228600" progId="Equation.3">
                  <p:embed/>
                </p:oleObj>
              </mc:Choice>
              <mc:Fallback>
                <p:oleObj name="Equation" r:id="rId7" imgW="1638300" imgH="2286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2696" y="3285448"/>
                        <a:ext cx="5151512" cy="71961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669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4212242"/>
              </p:ext>
            </p:extLst>
          </p:nvPr>
        </p:nvGraphicFramePr>
        <p:xfrm>
          <a:off x="2843808" y="5445224"/>
          <a:ext cx="3625842" cy="9627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21" name="Equation" r:id="rId9" imgW="812447" imgH="215806" progId="Equation.3">
                  <p:embed/>
                </p:oleObj>
              </mc:Choice>
              <mc:Fallback>
                <p:oleObj name="Equation" r:id="rId9" imgW="812447" imgH="215806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5445224"/>
                        <a:ext cx="3625842" cy="962744"/>
                      </a:xfrm>
                      <a:prstGeom prst="rect">
                        <a:avLst/>
                      </a:prstGeom>
                      <a:solidFill>
                        <a:srgbClr val="FFCCFF"/>
                      </a:solidFill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0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0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0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0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0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0" grpId="0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49761C93-EA0D-4F94-ADB6-7AA51DD21143}" type="slidenum">
              <a:rPr kumimoji="0" lang="zh-CN" altLang="en-US" smtClean="0"/>
              <a:pPr eaLnBrk="1" hangingPunct="1"/>
              <a:t>39</a:t>
            </a:fld>
            <a:endParaRPr kumimoji="0" lang="en-US" altLang="zh-CN" sz="1400" smtClean="0"/>
          </a:p>
        </p:txBody>
      </p:sp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444624" y="406337"/>
            <a:ext cx="8015808" cy="4534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/>
              <a:t>         例2-2 在立式光学计上，用四等量块做基准测量公称尺寸为100</a:t>
            </a:r>
            <a:r>
              <a:rPr lang="en-US" altLang="zh-CN" sz="2800" b="1" dirty="0"/>
              <a:t>mm</a:t>
            </a:r>
            <a:r>
              <a:rPr lang="zh-CN" altLang="en-US" sz="2800" b="1" dirty="0"/>
              <a:t>的量规。测量室温为（23±2）</a:t>
            </a:r>
            <a:r>
              <a:rPr lang="zh-CN" altLang="en-US" sz="2800" b="1" baseline="30000" dirty="0"/>
              <a:t>0</a:t>
            </a:r>
            <a:r>
              <a:rPr lang="en-US" altLang="zh-CN" sz="2800" b="1" dirty="0"/>
              <a:t>C,</a:t>
            </a:r>
            <a:r>
              <a:rPr lang="zh-CN" altLang="en-US" sz="2800" b="1" dirty="0"/>
              <a:t>量规与量块温差不超过1</a:t>
            </a:r>
            <a:r>
              <a:rPr lang="zh-CN" altLang="en-US" sz="2800" b="1" baseline="30000" dirty="0"/>
              <a:t>0</a:t>
            </a:r>
            <a:r>
              <a:rPr lang="en-US" altLang="zh-CN" sz="2800" b="1" dirty="0"/>
              <a:t>C </a:t>
            </a:r>
            <a:r>
              <a:rPr lang="zh-CN" altLang="en-US" sz="2800" b="1" dirty="0"/>
              <a:t>，已知光学计有+0.5</a:t>
            </a:r>
            <a:r>
              <a:rPr lang="en-US" altLang="zh-CN" sz="2800" b="1" dirty="0" err="1"/>
              <a:t>μm</a:t>
            </a:r>
            <a:r>
              <a:rPr lang="zh-CN" altLang="en-US" sz="2800" b="1" dirty="0"/>
              <a:t>的零位误差，100</a:t>
            </a:r>
            <a:r>
              <a:rPr lang="en-US" altLang="zh-CN" sz="2800" b="1" dirty="0"/>
              <a:t>mm</a:t>
            </a:r>
            <a:r>
              <a:rPr lang="zh-CN" altLang="en-US" sz="2800" b="1" dirty="0"/>
              <a:t>的量块有-0.6</a:t>
            </a:r>
            <a:r>
              <a:rPr lang="en-US" altLang="zh-CN" sz="2800" b="1" dirty="0" err="1"/>
              <a:t>μm</a:t>
            </a:r>
            <a:r>
              <a:rPr lang="en-US" altLang="zh-CN" sz="2800" b="1" dirty="0"/>
              <a:t> </a:t>
            </a:r>
            <a:r>
              <a:rPr lang="zh-CN" altLang="en-US" sz="2800" b="1" dirty="0"/>
              <a:t>尺寸误差，量块材料的线胀系数为10×10</a:t>
            </a:r>
            <a:r>
              <a:rPr lang="zh-CN" altLang="en-US" sz="2800" b="1" baseline="30000" dirty="0"/>
              <a:t>-6</a:t>
            </a:r>
            <a:r>
              <a:rPr lang="zh-CN" altLang="en-US" sz="2800" b="1" dirty="0"/>
              <a:t>/</a:t>
            </a:r>
            <a:r>
              <a:rPr lang="zh-CN" altLang="en-US" sz="2800" b="1" baseline="30000" dirty="0"/>
              <a:t>0</a:t>
            </a:r>
            <a:r>
              <a:rPr lang="en-US" altLang="zh-CN" sz="2800" b="1" dirty="0"/>
              <a:t>C </a:t>
            </a:r>
            <a:r>
              <a:rPr lang="zh-CN" altLang="en-US" sz="2800" b="1" dirty="0"/>
              <a:t>，量规的线胀系数为11.5×10</a:t>
            </a:r>
            <a:r>
              <a:rPr lang="zh-CN" altLang="en-US" sz="2800" b="1" baseline="30000" dirty="0"/>
              <a:t>-6</a:t>
            </a:r>
            <a:r>
              <a:rPr lang="zh-CN" altLang="en-US" sz="2800" b="1" dirty="0"/>
              <a:t>/</a:t>
            </a:r>
            <a:r>
              <a:rPr lang="zh-CN" altLang="en-US" sz="2800" b="1" baseline="30000" dirty="0"/>
              <a:t>0</a:t>
            </a:r>
            <a:r>
              <a:rPr lang="en-US" altLang="zh-CN" sz="2800" b="1" dirty="0"/>
              <a:t>C。</a:t>
            </a:r>
            <a:r>
              <a:rPr lang="zh-CN" altLang="en-US" sz="2800" b="1" dirty="0"/>
              <a:t>光学计的示值误差不大于±0.5</a:t>
            </a:r>
            <a:r>
              <a:rPr lang="en-US" altLang="zh-CN" sz="2800" b="1" dirty="0" err="1"/>
              <a:t>μm</a:t>
            </a:r>
            <a:r>
              <a:rPr lang="en-US" altLang="zh-CN" sz="2800" b="1" dirty="0"/>
              <a:t>,</a:t>
            </a:r>
            <a:r>
              <a:rPr lang="zh-CN" altLang="en-US" sz="2800" b="1" dirty="0"/>
              <a:t>光学计的读数为+2.5</a:t>
            </a:r>
            <a:r>
              <a:rPr lang="en-US" altLang="zh-CN" sz="2800" b="1" dirty="0" err="1"/>
              <a:t>μm</a:t>
            </a:r>
            <a:r>
              <a:rPr lang="en-US" altLang="zh-CN" sz="2800" b="1" dirty="0"/>
              <a:t>。</a:t>
            </a:r>
          </a:p>
        </p:txBody>
      </p:sp>
      <p:sp>
        <p:nvSpPr>
          <p:cNvPr id="71685" name="Text Box 5"/>
          <p:cNvSpPr txBox="1">
            <a:spLocks noChangeArrowheads="1"/>
          </p:cNvSpPr>
          <p:nvPr/>
        </p:nvSpPr>
        <p:spPr bwMode="auto">
          <a:xfrm>
            <a:off x="1187624" y="4953258"/>
            <a:ext cx="5256584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3300"/>
                </a:solidFill>
              </a:rPr>
              <a:t>求量规的实际尺寸及极限偏差。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71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4" grpId="0"/>
      <p:bldP spid="71685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B4BAEBB7-874F-4AA8-8CD6-4C60DB2CF51C}" type="slidenum">
              <a:rPr kumimoji="0" lang="zh-CN" altLang="en-US" smtClean="0"/>
              <a:pPr eaLnBrk="1" hangingPunct="1"/>
              <a:t>4</a:t>
            </a:fld>
            <a:endParaRPr kumimoji="0" lang="en-US" altLang="zh-CN" sz="1400" smtClean="0"/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742950" y="2457226"/>
            <a:ext cx="678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解 （1）根据式（2-3）得绝对误差为</a:t>
            </a:r>
          </a:p>
        </p:txBody>
      </p:sp>
      <p:graphicFrame>
        <p:nvGraphicFramePr>
          <p:cNvPr id="717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2894668"/>
              </p:ext>
            </p:extLst>
          </p:nvPr>
        </p:nvGraphicFramePr>
        <p:xfrm>
          <a:off x="1042988" y="2904405"/>
          <a:ext cx="1592262" cy="585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08" name="Equation" r:id="rId3" imgW="622030" imgH="228501" progId="Equation.3">
                  <p:embed/>
                </p:oleObj>
              </mc:Choice>
              <mc:Fallback>
                <p:oleObj name="Equation" r:id="rId3" imgW="622030" imgH="228501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2988" y="2904405"/>
                        <a:ext cx="1592262" cy="585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585788" y="3490193"/>
            <a:ext cx="7010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（2）根据式（2-4）得相对误差为</a:t>
            </a:r>
          </a:p>
        </p:txBody>
      </p:sp>
      <p:graphicFrame>
        <p:nvGraphicFramePr>
          <p:cNvPr id="7177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8093932"/>
              </p:ext>
            </p:extLst>
          </p:nvPr>
        </p:nvGraphicFramePr>
        <p:xfrm>
          <a:off x="971550" y="3994572"/>
          <a:ext cx="1600200" cy="1090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09" name="Equation" r:id="rId5" imgW="444307" imgH="457002" progId="Equation.3">
                  <p:embed/>
                </p:oleObj>
              </mc:Choice>
              <mc:Fallback>
                <p:oleObj name="Equation" r:id="rId5" imgW="444307" imgH="457002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3994572"/>
                        <a:ext cx="1600200" cy="1090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185" name="Group 17"/>
          <p:cNvGrpSpPr>
            <a:grpSpLocks/>
          </p:cNvGrpSpPr>
          <p:nvPr/>
        </p:nvGrpSpPr>
        <p:grpSpPr bwMode="auto">
          <a:xfrm>
            <a:off x="787400" y="5312370"/>
            <a:ext cx="3352800" cy="914400"/>
            <a:chOff x="496" y="3029"/>
            <a:chExt cx="2112" cy="576"/>
          </a:xfrm>
        </p:grpSpPr>
        <p:sp>
          <p:nvSpPr>
            <p:cNvPr id="5134" name="Text Box 10"/>
            <p:cNvSpPr txBox="1">
              <a:spLocks noChangeArrowheads="1"/>
            </p:cNvSpPr>
            <p:nvPr/>
          </p:nvSpPr>
          <p:spPr bwMode="auto">
            <a:xfrm>
              <a:off x="496" y="3142"/>
              <a:ext cx="211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/>
                <a:t>比较测量精度高低</a:t>
              </a:r>
            </a:p>
          </p:txBody>
        </p:sp>
        <p:sp>
          <p:nvSpPr>
            <p:cNvPr id="5135" name="AutoShape 11"/>
            <p:cNvSpPr>
              <a:spLocks/>
            </p:cNvSpPr>
            <p:nvPr/>
          </p:nvSpPr>
          <p:spPr bwMode="auto">
            <a:xfrm>
              <a:off x="2208" y="3029"/>
              <a:ext cx="192" cy="576"/>
            </a:xfrm>
            <a:prstGeom prst="leftBrace">
              <a:avLst>
                <a:gd name="adj1" fmla="val 25000"/>
                <a:gd name="adj2" fmla="val 50000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3870325" y="5131395"/>
            <a:ext cx="44354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公称尺寸相同时用</a:t>
            </a:r>
            <a:r>
              <a:rPr lang="en-US" altLang="zh-CN" b="1" i="1" dirty="0">
                <a:solidFill>
                  <a:srgbClr val="FF3300"/>
                </a:solidFill>
              </a:rPr>
              <a:t>Δ</a:t>
            </a:r>
            <a:r>
              <a:rPr lang="zh-CN" altLang="en-US" b="1" dirty="0">
                <a:solidFill>
                  <a:srgbClr val="FF3300"/>
                </a:solidFill>
              </a:rPr>
              <a:t>评定</a:t>
            </a:r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3886200" y="5852120"/>
            <a:ext cx="4724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/>
              <a:t>公称尺寸不相同时用</a:t>
            </a:r>
            <a:r>
              <a:rPr lang="en-US" altLang="zh-CN" b="1" i="1">
                <a:solidFill>
                  <a:srgbClr val="FF3300"/>
                </a:solidFill>
              </a:rPr>
              <a:t>ε</a:t>
            </a:r>
            <a:r>
              <a:rPr lang="zh-CN" altLang="en-US" b="1">
                <a:solidFill>
                  <a:srgbClr val="FF3300"/>
                </a:solidFill>
              </a:rPr>
              <a:t>评定</a:t>
            </a:r>
          </a:p>
        </p:txBody>
      </p:sp>
      <p:graphicFrame>
        <p:nvGraphicFramePr>
          <p:cNvPr id="7183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8589498"/>
              </p:ext>
            </p:extLst>
          </p:nvPr>
        </p:nvGraphicFramePr>
        <p:xfrm>
          <a:off x="2699792" y="2914426"/>
          <a:ext cx="4808538" cy="455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10" name="Equation" r:id="rId7" imgW="1879600" imgH="177800" progId="Equation.3">
                  <p:embed/>
                </p:oleObj>
              </mc:Choice>
              <mc:Fallback>
                <p:oleObj name="Equation" r:id="rId7" imgW="1879600" imgH="17780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9792" y="2914426"/>
                        <a:ext cx="4808538" cy="455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84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6420844"/>
              </p:ext>
            </p:extLst>
          </p:nvPr>
        </p:nvGraphicFramePr>
        <p:xfrm>
          <a:off x="2627313" y="4066257"/>
          <a:ext cx="3846512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11" name="公式" r:id="rId9" imgW="1612900" imgH="393700" progId="Equation.3">
                  <p:embed/>
                </p:oleObj>
              </mc:Choice>
              <mc:Fallback>
                <p:oleObj name="公式" r:id="rId9" imgW="1612900" imgH="3937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313" y="4066257"/>
                        <a:ext cx="3846512" cy="939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86" name="Text Box 18"/>
          <p:cNvSpPr txBox="1">
            <a:spLocks noChangeArrowheads="1"/>
          </p:cNvSpPr>
          <p:nvPr/>
        </p:nvSpPr>
        <p:spPr bwMode="auto">
          <a:xfrm>
            <a:off x="515615" y="422896"/>
            <a:ext cx="7440761" cy="142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      </a:t>
            </a:r>
            <a:r>
              <a:rPr lang="zh-CN" altLang="en-US" b="1" dirty="0" smtClean="0"/>
              <a:t>  </a:t>
            </a:r>
            <a:r>
              <a:rPr lang="zh-CN" altLang="en-US" b="1" dirty="0"/>
              <a:t>例如 用分度值</a:t>
            </a:r>
            <a:r>
              <a:rPr lang="en-US" altLang="zh-CN" b="1" i="1" dirty="0"/>
              <a:t>i </a:t>
            </a:r>
            <a:r>
              <a:rPr lang="en-US" altLang="zh-CN" b="1" dirty="0"/>
              <a:t>= 0.05mm</a:t>
            </a:r>
            <a:r>
              <a:rPr lang="zh-CN" altLang="en-US" b="1" dirty="0"/>
              <a:t>游标卡尺测量某零件，测得尺寸为40.05</a:t>
            </a:r>
            <a:r>
              <a:rPr lang="en-US" altLang="zh-CN" b="1" dirty="0"/>
              <a:t>mm, </a:t>
            </a:r>
            <a:r>
              <a:rPr lang="zh-CN" altLang="en-US" b="1" dirty="0"/>
              <a:t>再用高精度量具测得该 零件尺寸为40.025</a:t>
            </a:r>
            <a:r>
              <a:rPr lang="en-US" altLang="zh-CN" b="1" dirty="0"/>
              <a:t>mm 。</a:t>
            </a:r>
          </a:p>
        </p:txBody>
      </p:sp>
      <p:sp>
        <p:nvSpPr>
          <p:cNvPr id="7187" name="Text Box 19"/>
          <p:cNvSpPr txBox="1">
            <a:spLocks noChangeArrowheads="1"/>
          </p:cNvSpPr>
          <p:nvPr/>
        </p:nvSpPr>
        <p:spPr bwMode="auto">
          <a:xfrm>
            <a:off x="669925" y="1873498"/>
            <a:ext cx="6710363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求（1） 绝对误差</a:t>
            </a:r>
            <a:r>
              <a:rPr lang="en-US" altLang="zh-CN" b="1" i="1" dirty="0">
                <a:solidFill>
                  <a:srgbClr val="FF3300"/>
                </a:solidFill>
              </a:rPr>
              <a:t>Δ</a:t>
            </a:r>
            <a:r>
              <a:rPr lang="en-US" altLang="zh-CN" b="1" dirty="0"/>
              <a:t>；</a:t>
            </a:r>
            <a:r>
              <a:rPr lang="zh-CN" altLang="en-US" b="1" dirty="0"/>
              <a:t>    （2）相对误差</a:t>
            </a:r>
            <a:r>
              <a:rPr lang="en-US" altLang="zh-CN" b="1" i="1" dirty="0">
                <a:solidFill>
                  <a:srgbClr val="FF3300"/>
                </a:solidFill>
              </a:rPr>
              <a:t>ε</a:t>
            </a:r>
            <a:r>
              <a:rPr lang="en-US" altLang="zh-CN" b="1" dirty="0"/>
              <a:t>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3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autoUpdateAnimBg="0"/>
      <p:bldP spid="7174" grpId="0" autoUpdateAnimBg="0"/>
      <p:bldP spid="7180" grpId="0" autoUpdateAnimBg="0"/>
      <p:bldP spid="7181" grpId="0" autoUpdateAnimBg="0"/>
      <p:bldP spid="7186" grpId="0" autoUpdateAnimBg="0"/>
      <p:bldP spid="7187" grpId="0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4087CF1B-02DF-4604-B806-D826D01389BD}" type="slidenum">
              <a:rPr kumimoji="0" lang="zh-CN" altLang="en-US" smtClean="0"/>
              <a:pPr eaLnBrk="1" hangingPunct="1"/>
              <a:t>40</a:t>
            </a:fld>
            <a:endParaRPr kumimoji="0" lang="en-US" altLang="zh-CN" sz="1400" smtClean="0"/>
          </a:p>
        </p:txBody>
      </p:sp>
      <p:sp>
        <p:nvSpPr>
          <p:cNvPr id="76804" name="Text Box 4"/>
          <p:cNvSpPr txBox="1">
            <a:spLocks noChangeArrowheads="1"/>
          </p:cNvSpPr>
          <p:nvPr/>
        </p:nvSpPr>
        <p:spPr bwMode="auto">
          <a:xfrm>
            <a:off x="1066800" y="337840"/>
            <a:ext cx="4876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解</a:t>
            </a:r>
            <a:r>
              <a:rPr lang="zh-CN" altLang="en-US" b="1" dirty="0">
                <a:sym typeface="Wingdings" pitchFamily="2" charset="2"/>
              </a:rPr>
              <a:t> （1） 已定系统误差：</a:t>
            </a:r>
            <a:endParaRPr lang="zh-CN" altLang="en-US" b="1" dirty="0"/>
          </a:p>
        </p:txBody>
      </p:sp>
      <p:graphicFrame>
        <p:nvGraphicFramePr>
          <p:cNvPr id="76805" name="Object 5"/>
          <p:cNvGraphicFramePr>
            <a:graphicFrameLocks noChangeAspect="1"/>
          </p:cNvGraphicFramePr>
          <p:nvPr/>
        </p:nvGraphicFramePr>
        <p:xfrm>
          <a:off x="990600" y="2509838"/>
          <a:ext cx="6705600" cy="1455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15" name="Equation" r:id="rId3" imgW="3276600" imgH="711200" progId="Equation.3">
                  <p:embed/>
                </p:oleObj>
              </mc:Choice>
              <mc:Fallback>
                <p:oleObj name="Equation" r:id="rId3" imgW="3276600" imgH="7112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2509838"/>
                        <a:ext cx="6705600" cy="1455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807" name="Object 7"/>
          <p:cNvGraphicFramePr>
            <a:graphicFrameLocks noChangeAspect="1"/>
          </p:cNvGraphicFramePr>
          <p:nvPr/>
        </p:nvGraphicFramePr>
        <p:xfrm>
          <a:off x="1371600" y="3886200"/>
          <a:ext cx="5791200" cy="1349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16" name="Equation" r:id="rId5" imgW="2235200" imgH="660400" progId="Equation.3">
                  <p:embed/>
                </p:oleObj>
              </mc:Choice>
              <mc:Fallback>
                <p:oleObj name="Equation" r:id="rId5" imgW="2235200" imgH="6604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3886200"/>
                        <a:ext cx="5791200" cy="1349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6808" name="Text Box 8"/>
          <p:cNvSpPr txBox="1">
            <a:spLocks noChangeArrowheads="1"/>
          </p:cNvSpPr>
          <p:nvPr/>
        </p:nvSpPr>
        <p:spPr bwMode="auto">
          <a:xfrm>
            <a:off x="1143000" y="5181600"/>
            <a:ext cx="5791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/>
              <a:t>被测量规的实际尺寸为</a:t>
            </a:r>
          </a:p>
        </p:txBody>
      </p:sp>
      <p:graphicFrame>
        <p:nvGraphicFramePr>
          <p:cNvPr id="76809" name="Object 9"/>
          <p:cNvGraphicFramePr>
            <a:graphicFrameLocks noChangeAspect="1"/>
          </p:cNvGraphicFramePr>
          <p:nvPr/>
        </p:nvGraphicFramePr>
        <p:xfrm>
          <a:off x="5105400" y="5715000"/>
          <a:ext cx="3276600" cy="60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17" name="Equation" r:id="rId7" imgW="964781" imgH="177723" progId="Equation.3">
                  <p:embed/>
                </p:oleObj>
              </mc:Choice>
              <mc:Fallback>
                <p:oleObj name="Equation" r:id="rId7" imgW="964781" imgH="177723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5400" y="5715000"/>
                        <a:ext cx="3276600" cy="601663"/>
                      </a:xfrm>
                      <a:prstGeom prst="rect">
                        <a:avLst/>
                      </a:prstGeom>
                      <a:solidFill>
                        <a:srgbClr val="FFCCFF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811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5419617"/>
              </p:ext>
            </p:extLst>
          </p:nvPr>
        </p:nvGraphicFramePr>
        <p:xfrm>
          <a:off x="1143000" y="871240"/>
          <a:ext cx="4648200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18" name="Equation" r:id="rId9" imgW="1612900" imgH="228600" progId="Equation.3">
                  <p:embed/>
                </p:oleObj>
              </mc:Choice>
              <mc:Fallback>
                <p:oleObj name="Equation" r:id="rId9" imgW="1612900" imgH="2286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871240"/>
                        <a:ext cx="4648200" cy="539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812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8116605"/>
              </p:ext>
            </p:extLst>
          </p:nvPr>
        </p:nvGraphicFramePr>
        <p:xfrm>
          <a:off x="1143000" y="1404640"/>
          <a:ext cx="45720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19" name="Equation" r:id="rId11" imgW="1473200" imgH="228600" progId="Equation.3">
                  <p:embed/>
                </p:oleObj>
              </mc:Choice>
              <mc:Fallback>
                <p:oleObj name="Equation" r:id="rId11" imgW="1473200" imgH="2286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1404640"/>
                        <a:ext cx="457200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813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5004286"/>
              </p:ext>
            </p:extLst>
          </p:nvPr>
        </p:nvGraphicFramePr>
        <p:xfrm>
          <a:off x="1143000" y="1988840"/>
          <a:ext cx="6524625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20" name="公式" r:id="rId13" imgW="2705100" imgH="203200" progId="Equation.3">
                  <p:embed/>
                </p:oleObj>
              </mc:Choice>
              <mc:Fallback>
                <p:oleObj name="公式" r:id="rId13" imgW="2705100" imgH="2032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1988840"/>
                        <a:ext cx="6524625" cy="474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814" name="Object 14"/>
          <p:cNvGraphicFramePr>
            <a:graphicFrameLocks noChangeAspect="1"/>
          </p:cNvGraphicFramePr>
          <p:nvPr/>
        </p:nvGraphicFramePr>
        <p:xfrm>
          <a:off x="838200" y="5791200"/>
          <a:ext cx="4357688" cy="573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21" name="Equation" r:id="rId15" imgW="1637589" imgH="215806" progId="Equation.3">
                  <p:embed/>
                </p:oleObj>
              </mc:Choice>
              <mc:Fallback>
                <p:oleObj name="Equation" r:id="rId15" imgW="1637589" imgH="215806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5791200"/>
                        <a:ext cx="4357688" cy="573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CCEC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6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6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6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6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6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76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6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6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4" grpId="0" autoUpdateAnimBg="0"/>
      <p:bldP spid="76808" grpId="0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A843B203-A198-432F-9012-BA099415C69F}" type="slidenum">
              <a:rPr kumimoji="0" lang="zh-CN" altLang="en-US" smtClean="0"/>
              <a:pPr eaLnBrk="1" hangingPunct="1"/>
              <a:t>41</a:t>
            </a:fld>
            <a:endParaRPr kumimoji="0" lang="en-US" altLang="zh-CN" sz="1400" smtClean="0"/>
          </a:p>
        </p:txBody>
      </p:sp>
      <p:sp>
        <p:nvSpPr>
          <p:cNvPr id="77828" name="Text Box 4"/>
          <p:cNvSpPr txBox="1">
            <a:spLocks noChangeArrowheads="1"/>
          </p:cNvSpPr>
          <p:nvPr/>
        </p:nvSpPr>
        <p:spPr bwMode="auto">
          <a:xfrm>
            <a:off x="515987" y="245591"/>
            <a:ext cx="50641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/>
              <a:t>（2）随机误差</a:t>
            </a:r>
          </a:p>
        </p:txBody>
      </p:sp>
      <p:graphicFrame>
        <p:nvGraphicFramePr>
          <p:cNvPr id="7782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2321967"/>
              </p:ext>
            </p:extLst>
          </p:nvPr>
        </p:nvGraphicFramePr>
        <p:xfrm>
          <a:off x="863104" y="1390799"/>
          <a:ext cx="7453312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38" name="Equation" r:id="rId3" imgW="2540000" imgH="215900" progId="Equation.3">
                  <p:embed/>
                </p:oleObj>
              </mc:Choice>
              <mc:Fallback>
                <p:oleObj name="Equation" r:id="rId3" imgW="2540000" imgH="2159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3104" y="1390799"/>
                        <a:ext cx="7453312" cy="454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831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3558436"/>
              </p:ext>
            </p:extLst>
          </p:nvPr>
        </p:nvGraphicFramePr>
        <p:xfrm>
          <a:off x="813594" y="1930896"/>
          <a:ext cx="5900737" cy="989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39" name="Equation" r:id="rId5" imgW="2298700" imgH="482600" progId="Equation.3">
                  <p:embed/>
                </p:oleObj>
              </mc:Choice>
              <mc:Fallback>
                <p:oleObj name="Equation" r:id="rId5" imgW="2298700" imgH="4826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3594" y="1930896"/>
                        <a:ext cx="5900737" cy="989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832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3926575"/>
              </p:ext>
            </p:extLst>
          </p:nvPr>
        </p:nvGraphicFramePr>
        <p:xfrm>
          <a:off x="665956" y="2894509"/>
          <a:ext cx="6210300" cy="1398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40" name="公式" r:id="rId7" imgW="3327120" imgH="749160" progId="Equation.3">
                  <p:embed/>
                </p:oleObj>
              </mc:Choice>
              <mc:Fallback>
                <p:oleObj name="公式" r:id="rId7" imgW="3327120" imgH="74916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5956" y="2894509"/>
                        <a:ext cx="6210300" cy="1398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833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4051693"/>
              </p:ext>
            </p:extLst>
          </p:nvPr>
        </p:nvGraphicFramePr>
        <p:xfrm>
          <a:off x="1283568" y="4293096"/>
          <a:ext cx="48006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41" name="Equation" r:id="rId9" imgW="2463800" imgH="508000" progId="Equation.3">
                  <p:embed/>
                </p:oleObj>
              </mc:Choice>
              <mc:Fallback>
                <p:oleObj name="Equation" r:id="rId9" imgW="2463800" imgH="5080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3568" y="4293096"/>
                        <a:ext cx="4800600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834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997819"/>
              </p:ext>
            </p:extLst>
          </p:nvPr>
        </p:nvGraphicFramePr>
        <p:xfrm>
          <a:off x="2830016" y="5373216"/>
          <a:ext cx="54864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42" name="Equation" r:id="rId11" imgW="1155199" imgH="177723" progId="Equation.3">
                  <p:embed/>
                </p:oleObj>
              </mc:Choice>
              <mc:Fallback>
                <p:oleObj name="Equation" r:id="rId11" imgW="1155199" imgH="177723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0016" y="5373216"/>
                        <a:ext cx="5486400" cy="838200"/>
                      </a:xfrm>
                      <a:prstGeom prst="rect">
                        <a:avLst/>
                      </a:prstGeom>
                      <a:solidFill>
                        <a:srgbClr val="FFCCFF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835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1120300"/>
              </p:ext>
            </p:extLst>
          </p:nvPr>
        </p:nvGraphicFramePr>
        <p:xfrm>
          <a:off x="837108" y="839937"/>
          <a:ext cx="5610225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43" name="Equation" r:id="rId13" imgW="1790700" imgH="215900" progId="Equation.3">
                  <p:embed/>
                </p:oleObj>
              </mc:Choice>
              <mc:Fallback>
                <p:oleObj name="Equation" r:id="rId13" imgW="1790700" imgH="2159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7108" y="839937"/>
                        <a:ext cx="5610225" cy="461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847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5443995"/>
              </p:ext>
            </p:extLst>
          </p:nvPr>
        </p:nvGraphicFramePr>
        <p:xfrm>
          <a:off x="739824" y="5494784"/>
          <a:ext cx="2714625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44" name="Equation" r:id="rId15" imgW="799753" imgH="203112" progId="Equation.3">
                  <p:embed/>
                </p:oleObj>
              </mc:Choice>
              <mc:Fallback>
                <p:oleObj name="Equation" r:id="rId15" imgW="799753" imgH="203112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9824" y="5494784"/>
                        <a:ext cx="2714625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CC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7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7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7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7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7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7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7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8" grpId="0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5882A583-8000-4536-9594-1D407BEBC366}" type="slidenum">
              <a:rPr kumimoji="0" lang="zh-CN" altLang="en-US" smtClean="0"/>
              <a:pPr eaLnBrk="1" hangingPunct="1"/>
              <a:t>42</a:t>
            </a:fld>
            <a:endParaRPr kumimoji="0" lang="en-US" altLang="zh-CN" sz="1400" smtClean="0"/>
          </a:p>
        </p:txBody>
      </p:sp>
      <p:sp>
        <p:nvSpPr>
          <p:cNvPr id="78852" name="Text Box 4"/>
          <p:cNvSpPr txBox="1">
            <a:spLocks noChangeArrowheads="1"/>
          </p:cNvSpPr>
          <p:nvPr/>
        </p:nvSpPr>
        <p:spPr bwMode="auto">
          <a:xfrm>
            <a:off x="444624" y="350888"/>
            <a:ext cx="7727776" cy="142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       例2-3 设有厚度为1</a:t>
            </a:r>
            <a:r>
              <a:rPr lang="en-US" altLang="zh-CN" b="1" dirty="0"/>
              <a:t>mm</a:t>
            </a:r>
            <a:r>
              <a:rPr lang="zh-CN" altLang="en-US" b="1" dirty="0"/>
              <a:t>的圆弧样板，在万工显用影像法测弦高 </a:t>
            </a:r>
            <a:r>
              <a:rPr lang="en-US" altLang="zh-CN" b="1" i="1" dirty="0">
                <a:solidFill>
                  <a:srgbClr val="FF3300"/>
                </a:solidFill>
              </a:rPr>
              <a:t>h </a:t>
            </a:r>
            <a:r>
              <a:rPr lang="zh-CN" altLang="en-US" b="1" dirty="0"/>
              <a:t>和弧长 </a:t>
            </a:r>
            <a:r>
              <a:rPr lang="en-US" altLang="zh-CN" b="1" i="1" dirty="0">
                <a:solidFill>
                  <a:srgbClr val="FF3300"/>
                </a:solidFill>
              </a:rPr>
              <a:t>s </a:t>
            </a:r>
            <a:r>
              <a:rPr lang="zh-CN" altLang="en-US" b="1" dirty="0"/>
              <a:t>，见图</a:t>
            </a:r>
            <a:r>
              <a:rPr lang="en-US" altLang="zh-CN" b="1" dirty="0"/>
              <a:t>2.9</a:t>
            </a:r>
            <a:r>
              <a:rPr lang="zh-CN" altLang="en-US" b="1" dirty="0"/>
              <a:t>。若测得</a:t>
            </a:r>
            <a:r>
              <a:rPr lang="en-US" altLang="zh-CN" b="1" i="1" dirty="0"/>
              <a:t>h </a:t>
            </a:r>
            <a:r>
              <a:rPr lang="en-US" altLang="zh-CN" b="1" dirty="0"/>
              <a:t>=10.1mm , </a:t>
            </a:r>
            <a:r>
              <a:rPr lang="en-US" altLang="zh-CN" b="1" i="1" dirty="0"/>
              <a:t>s = </a:t>
            </a:r>
            <a:r>
              <a:rPr lang="en-US" altLang="zh-CN" b="1" dirty="0"/>
              <a:t>32.135mm。</a:t>
            </a:r>
            <a:endParaRPr lang="zh-CN" altLang="en-US" b="1" dirty="0"/>
          </a:p>
        </p:txBody>
      </p:sp>
      <p:sp>
        <p:nvSpPr>
          <p:cNvPr id="78867" name="Text Box 19"/>
          <p:cNvSpPr txBox="1">
            <a:spLocks noChangeArrowheads="1"/>
          </p:cNvSpPr>
          <p:nvPr/>
        </p:nvSpPr>
        <p:spPr bwMode="auto">
          <a:xfrm>
            <a:off x="857796" y="2314005"/>
            <a:ext cx="4378325" cy="104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/>
              <a:t>解：</a:t>
            </a:r>
            <a:r>
              <a:rPr lang="zh-CN" altLang="en-US" b="1" dirty="0"/>
              <a:t>由图示的几何关系可求得间接测量关系式为</a:t>
            </a:r>
          </a:p>
        </p:txBody>
      </p:sp>
      <p:graphicFrame>
        <p:nvGraphicFramePr>
          <p:cNvPr id="78869" name="Object 21"/>
          <p:cNvGraphicFramePr>
            <a:graphicFrameLocks noChangeAspect="1"/>
          </p:cNvGraphicFramePr>
          <p:nvPr/>
        </p:nvGraphicFramePr>
        <p:xfrm>
          <a:off x="827088" y="3500438"/>
          <a:ext cx="2895600" cy="170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74" name="Equation" r:id="rId3" imgW="710891" imgH="418918" progId="Equation.3">
                  <p:embed/>
                </p:oleObj>
              </mc:Choice>
              <mc:Fallback>
                <p:oleObj name="Equation" r:id="rId3" imgW="710891" imgH="418918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088" y="3500438"/>
                        <a:ext cx="2895600" cy="1704975"/>
                      </a:xfrm>
                      <a:prstGeom prst="rect">
                        <a:avLst/>
                      </a:prstGeom>
                      <a:solidFill>
                        <a:srgbClr val="FFCCFF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907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4218168"/>
              </p:ext>
            </p:extLst>
          </p:nvPr>
        </p:nvGraphicFramePr>
        <p:xfrm>
          <a:off x="900113" y="1672605"/>
          <a:ext cx="2860675" cy="676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75" name="公式" r:id="rId5" imgW="914003" imgH="215806" progId="Equation.3">
                  <p:embed/>
                </p:oleObj>
              </mc:Choice>
              <mc:Fallback>
                <p:oleObj name="公式" r:id="rId5" imgW="914003" imgH="215806" progId="Equation.3">
                  <p:embed/>
                  <p:pic>
                    <p:nvPicPr>
                      <p:cNvPr id="0" name="Object 5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3" y="1672605"/>
                        <a:ext cx="2860675" cy="676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CC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4072" name="Picture 4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708920"/>
            <a:ext cx="4114800" cy="347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0" fill="hold"/>
                                        <p:tgtEl>
                                          <p:spTgt spid="44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0" fill="hold"/>
                                        <p:tgtEl>
                                          <p:spTgt spid="44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8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78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8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2" grpId="0" autoUpdateAnimBg="0"/>
      <p:bldP spid="78867" grpId="0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5E9936EB-4A8D-4CAB-B94C-18A12EFD64E2}" type="slidenum">
              <a:rPr kumimoji="0" lang="zh-CN" altLang="en-US" smtClean="0"/>
              <a:pPr eaLnBrk="1" hangingPunct="1"/>
              <a:t>43</a:t>
            </a:fld>
            <a:endParaRPr kumimoji="0" lang="en-US" altLang="zh-CN" sz="1400" smtClean="0"/>
          </a:p>
        </p:txBody>
      </p:sp>
      <p:sp>
        <p:nvSpPr>
          <p:cNvPr id="79876" name="Text Box 4"/>
          <p:cNvSpPr txBox="1">
            <a:spLocks noChangeArrowheads="1"/>
          </p:cNvSpPr>
          <p:nvPr/>
        </p:nvSpPr>
        <p:spPr bwMode="auto">
          <a:xfrm>
            <a:off x="588640" y="434047"/>
            <a:ext cx="7583760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     （1）将测量值</a:t>
            </a:r>
            <a:r>
              <a:rPr lang="en-US" altLang="zh-CN" b="1" i="1" dirty="0"/>
              <a:t>h</a:t>
            </a:r>
            <a:r>
              <a:rPr lang="en-US" altLang="zh-CN" b="1" dirty="0"/>
              <a:t>=10.1</a:t>
            </a:r>
            <a:r>
              <a:rPr lang="zh-CN" altLang="en-US" b="1" dirty="0"/>
              <a:t>、</a:t>
            </a:r>
            <a:r>
              <a:rPr lang="en-US" altLang="zh-CN" b="1" i="1" dirty="0"/>
              <a:t>s</a:t>
            </a:r>
            <a:r>
              <a:rPr lang="en-US" altLang="zh-CN" b="1" dirty="0"/>
              <a:t>=32.135</a:t>
            </a:r>
            <a:r>
              <a:rPr lang="zh-CN" altLang="en-US" b="1" dirty="0"/>
              <a:t>代入上式，得半径的公称尺寸为</a:t>
            </a:r>
          </a:p>
        </p:txBody>
      </p:sp>
      <p:graphicFrame>
        <p:nvGraphicFramePr>
          <p:cNvPr id="7987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0098567"/>
              </p:ext>
            </p:extLst>
          </p:nvPr>
        </p:nvGraphicFramePr>
        <p:xfrm>
          <a:off x="1506389" y="1336675"/>
          <a:ext cx="1841500" cy="1084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53" name="Equation" r:id="rId3" imgW="710891" imgH="418918" progId="Equation.3">
                  <p:embed/>
                </p:oleObj>
              </mc:Choice>
              <mc:Fallback>
                <p:oleObj name="Equation" r:id="rId3" imgW="710891" imgH="418918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6389" y="1336675"/>
                        <a:ext cx="1841500" cy="1084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9878" name="Text Box 6"/>
          <p:cNvSpPr txBox="1">
            <a:spLocks noChangeArrowheads="1"/>
          </p:cNvSpPr>
          <p:nvPr/>
        </p:nvSpPr>
        <p:spPr bwMode="auto">
          <a:xfrm>
            <a:off x="820811" y="4293096"/>
            <a:ext cx="59102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① 求</a:t>
            </a:r>
            <a:r>
              <a:rPr lang="en-US" altLang="zh-CN" b="1" i="1" dirty="0" err="1"/>
              <a:t>S</a:t>
            </a:r>
            <a:r>
              <a:rPr lang="en-US" altLang="zh-CN" b="1" dirty="0" err="1"/>
              <a:t>、</a:t>
            </a:r>
            <a:r>
              <a:rPr lang="en-US" altLang="zh-CN" b="1" i="1" dirty="0" err="1"/>
              <a:t>h</a:t>
            </a:r>
            <a:r>
              <a:rPr lang="zh-CN" altLang="en-US" b="1" dirty="0"/>
              <a:t>的传递系数</a:t>
            </a:r>
          </a:p>
        </p:txBody>
      </p:sp>
      <p:graphicFrame>
        <p:nvGraphicFramePr>
          <p:cNvPr id="79879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3635888"/>
              </p:ext>
            </p:extLst>
          </p:nvPr>
        </p:nvGraphicFramePr>
        <p:xfrm>
          <a:off x="4191000" y="4797152"/>
          <a:ext cx="3581400" cy="1454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54" name="Equation" r:id="rId5" imgW="863225" imgH="418918" progId="Equation.3">
                  <p:embed/>
                </p:oleObj>
              </mc:Choice>
              <mc:Fallback>
                <p:oleObj name="Equation" r:id="rId5" imgW="863225" imgH="418918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4797152"/>
                        <a:ext cx="3581400" cy="1454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9880" name="Text Box 8"/>
          <p:cNvSpPr txBox="1">
            <a:spLocks noChangeArrowheads="1"/>
          </p:cNvSpPr>
          <p:nvPr/>
        </p:nvSpPr>
        <p:spPr bwMode="auto">
          <a:xfrm>
            <a:off x="611560" y="3861048"/>
            <a:ext cx="77993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（3） 求半径的极限误差——随机误差</a:t>
            </a:r>
          </a:p>
        </p:txBody>
      </p:sp>
      <p:sp>
        <p:nvSpPr>
          <p:cNvPr id="79881" name="Text Box 9"/>
          <p:cNvSpPr txBox="1">
            <a:spLocks noChangeArrowheads="1"/>
          </p:cNvSpPr>
          <p:nvPr/>
        </p:nvSpPr>
        <p:spPr bwMode="auto">
          <a:xfrm>
            <a:off x="803898" y="3367088"/>
            <a:ext cx="72151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(2) 系统误差——</a:t>
            </a:r>
            <a:r>
              <a:rPr lang="en-US" altLang="zh-CN" b="1" i="1" dirty="0" err="1"/>
              <a:t>s</a:t>
            </a:r>
            <a:r>
              <a:rPr lang="en-US" altLang="zh-CN" b="1" dirty="0" err="1"/>
              <a:t>、</a:t>
            </a:r>
            <a:r>
              <a:rPr lang="en-US" altLang="zh-CN" b="1" i="1" dirty="0" err="1"/>
              <a:t>h</a:t>
            </a:r>
            <a:r>
              <a:rPr lang="zh-CN" altLang="en-US" b="1" dirty="0"/>
              <a:t>不计系统误差。</a:t>
            </a:r>
          </a:p>
        </p:txBody>
      </p:sp>
      <p:graphicFrame>
        <p:nvGraphicFramePr>
          <p:cNvPr id="79883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1763178"/>
              </p:ext>
            </p:extLst>
          </p:nvPr>
        </p:nvGraphicFramePr>
        <p:xfrm>
          <a:off x="1714351" y="2568575"/>
          <a:ext cx="3938588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55" name="Equation" r:id="rId7" imgW="812447" imgH="177723" progId="Equation.3">
                  <p:embed/>
                </p:oleObj>
              </mc:Choice>
              <mc:Fallback>
                <p:oleObj name="Equation" r:id="rId7" imgW="812447" imgH="177723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4351" y="2568575"/>
                        <a:ext cx="3938588" cy="860425"/>
                      </a:xfrm>
                      <a:prstGeom prst="rect">
                        <a:avLst/>
                      </a:prstGeom>
                      <a:solidFill>
                        <a:srgbClr val="FFCCFF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884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4265563"/>
              </p:ext>
            </p:extLst>
          </p:nvPr>
        </p:nvGraphicFramePr>
        <p:xfrm>
          <a:off x="1256928" y="4873352"/>
          <a:ext cx="2667000" cy="1281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56" name="Equation" r:id="rId9" imgW="685800" imgH="393700" progId="Equation.3">
                  <p:embed/>
                </p:oleObj>
              </mc:Choice>
              <mc:Fallback>
                <p:oleObj name="Equation" r:id="rId9" imgW="685800" imgH="3937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6928" y="4873352"/>
                        <a:ext cx="2667000" cy="1281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885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0284930"/>
              </p:ext>
            </p:extLst>
          </p:nvPr>
        </p:nvGraphicFramePr>
        <p:xfrm>
          <a:off x="3489176" y="1373187"/>
          <a:ext cx="266700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57" name="Equation" r:id="rId11" imgW="1066800" imgH="419100" progId="Equation.3">
                  <p:embed/>
                </p:oleObj>
              </mc:Choice>
              <mc:Fallback>
                <p:oleObj name="Equation" r:id="rId11" imgW="1066800" imgH="4191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89176" y="1373187"/>
                        <a:ext cx="2667000" cy="1047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9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9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9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9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79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79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79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9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9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6" grpId="0" autoUpdateAnimBg="0"/>
      <p:bldP spid="79878" grpId="0" autoUpdateAnimBg="0"/>
      <p:bldP spid="79880" grpId="0" autoUpdateAnimBg="0"/>
      <p:bldP spid="79881" grpId="0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EBB02FFE-5865-4ED7-9A23-1019C0093C40}" type="slidenum">
              <a:rPr kumimoji="0" lang="zh-CN" altLang="en-US" smtClean="0"/>
              <a:pPr eaLnBrk="1" hangingPunct="1"/>
              <a:t>44</a:t>
            </a:fld>
            <a:endParaRPr kumimoji="0" lang="en-US" altLang="zh-CN" sz="1400" smtClean="0"/>
          </a:p>
        </p:txBody>
      </p:sp>
      <p:sp>
        <p:nvSpPr>
          <p:cNvPr id="80900" name="Text Box 4"/>
          <p:cNvSpPr txBox="1">
            <a:spLocks noChangeArrowheads="1"/>
          </p:cNvSpPr>
          <p:nvPr/>
        </p:nvSpPr>
        <p:spPr bwMode="auto">
          <a:xfrm>
            <a:off x="661168" y="307504"/>
            <a:ext cx="64311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②  由万工显説明书得测量长度的精度为</a:t>
            </a:r>
          </a:p>
        </p:txBody>
      </p:sp>
      <p:graphicFrame>
        <p:nvGraphicFramePr>
          <p:cNvPr id="8090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21815"/>
              </p:ext>
            </p:extLst>
          </p:nvPr>
        </p:nvGraphicFramePr>
        <p:xfrm>
          <a:off x="1346968" y="762000"/>
          <a:ext cx="4724400" cy="893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11" name="Equation" r:id="rId3" imgW="2286000" imgH="431800" progId="Equation.3">
                  <p:embed/>
                </p:oleObj>
              </mc:Choice>
              <mc:Fallback>
                <p:oleObj name="Equation" r:id="rId3" imgW="2286000" imgH="4318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6968" y="762000"/>
                        <a:ext cx="4724400" cy="893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90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9765791"/>
              </p:ext>
            </p:extLst>
          </p:nvPr>
        </p:nvGraphicFramePr>
        <p:xfrm>
          <a:off x="1346968" y="1600200"/>
          <a:ext cx="4724400" cy="893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12" name="Equation" r:id="rId5" imgW="2286000" imgH="431800" progId="Equation.3">
                  <p:embed/>
                </p:oleObj>
              </mc:Choice>
              <mc:Fallback>
                <p:oleObj name="Equation" r:id="rId5" imgW="2286000" imgH="4318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6968" y="1600200"/>
                        <a:ext cx="4724400" cy="893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905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9042631"/>
              </p:ext>
            </p:extLst>
          </p:nvPr>
        </p:nvGraphicFramePr>
        <p:xfrm>
          <a:off x="737368" y="2514600"/>
          <a:ext cx="6864350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13" name="Equation" r:id="rId7" imgW="3314700" imgH="203200" progId="Equation.3">
                  <p:embed/>
                </p:oleObj>
              </mc:Choice>
              <mc:Fallback>
                <p:oleObj name="Equation" r:id="rId7" imgW="3314700" imgH="2032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7368" y="2514600"/>
                        <a:ext cx="6864350" cy="449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0906" name="Text Box 10"/>
          <p:cNvSpPr txBox="1">
            <a:spLocks noChangeArrowheads="1"/>
          </p:cNvSpPr>
          <p:nvPr/>
        </p:nvSpPr>
        <p:spPr bwMode="auto">
          <a:xfrm>
            <a:off x="737368" y="2971800"/>
            <a:ext cx="67659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/>
              <a:t>由此可得万工显坐标测得值误差为</a:t>
            </a:r>
          </a:p>
        </p:txBody>
      </p:sp>
      <p:graphicFrame>
        <p:nvGraphicFramePr>
          <p:cNvPr id="80907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3908948"/>
              </p:ext>
            </p:extLst>
          </p:nvPr>
        </p:nvGraphicFramePr>
        <p:xfrm>
          <a:off x="3286893" y="4343400"/>
          <a:ext cx="3886200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14" name="Equation" r:id="rId9" imgW="1473200" imgH="203200" progId="Equation.3">
                  <p:embed/>
                </p:oleObj>
              </mc:Choice>
              <mc:Fallback>
                <p:oleObj name="Equation" r:id="rId9" imgW="1473200" imgH="2032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6893" y="4343400"/>
                        <a:ext cx="3886200" cy="500063"/>
                      </a:xfrm>
                      <a:prstGeom prst="rect">
                        <a:avLst/>
                      </a:prstGeom>
                      <a:solidFill>
                        <a:srgbClr val="FFCCFF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908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7521451"/>
              </p:ext>
            </p:extLst>
          </p:nvPr>
        </p:nvGraphicFramePr>
        <p:xfrm>
          <a:off x="3744093" y="5877272"/>
          <a:ext cx="4800600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15" name="Equation" r:id="rId11" imgW="1459866" imgH="203112" progId="Equation.3">
                  <p:embed/>
                </p:oleObj>
              </mc:Choice>
              <mc:Fallback>
                <p:oleObj name="Equation" r:id="rId11" imgW="1459866" imgH="203112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44093" y="5877272"/>
                        <a:ext cx="4800600" cy="669925"/>
                      </a:xfrm>
                      <a:prstGeom prst="rect">
                        <a:avLst/>
                      </a:prstGeom>
                      <a:solidFill>
                        <a:srgbClr val="FFCCFF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910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4304242"/>
              </p:ext>
            </p:extLst>
          </p:nvPr>
        </p:nvGraphicFramePr>
        <p:xfrm>
          <a:off x="813568" y="3429000"/>
          <a:ext cx="7183438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16" name="Equation" r:id="rId13" imgW="3505200" imgH="431800" progId="Equation.3">
                  <p:embed/>
                </p:oleObj>
              </mc:Choice>
              <mc:Fallback>
                <p:oleObj name="Equation" r:id="rId13" imgW="3505200" imgH="4318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3568" y="3429000"/>
                        <a:ext cx="7183438" cy="885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911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7782028"/>
              </p:ext>
            </p:extLst>
          </p:nvPr>
        </p:nvGraphicFramePr>
        <p:xfrm>
          <a:off x="848493" y="4835525"/>
          <a:ext cx="6400800" cy="1031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17" name="Equation" r:id="rId15" imgW="2679700" imgH="431800" progId="Equation.3">
                  <p:embed/>
                </p:oleObj>
              </mc:Choice>
              <mc:Fallback>
                <p:oleObj name="Equation" r:id="rId15" imgW="2679700" imgH="43180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8493" y="4835525"/>
                        <a:ext cx="6400800" cy="1031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80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0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0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0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0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0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0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0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0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0" grpId="0" autoUpdateAnimBg="0"/>
      <p:bldP spid="80906" grpId="0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40A9947A-4CBE-40C6-865E-9127BD564936}" type="slidenum">
              <a:rPr kumimoji="0" lang="zh-CN" altLang="en-US" smtClean="0"/>
              <a:pPr eaLnBrk="1" hangingPunct="1"/>
              <a:t>45</a:t>
            </a:fld>
            <a:endParaRPr kumimoji="0" lang="en-US" altLang="zh-CN" sz="1400" smtClean="0"/>
          </a:p>
        </p:txBody>
      </p:sp>
      <p:sp>
        <p:nvSpPr>
          <p:cNvPr id="87044" name="Text Box 4"/>
          <p:cNvSpPr txBox="1">
            <a:spLocks noChangeArrowheads="1"/>
          </p:cNvSpPr>
          <p:nvPr/>
        </p:nvSpPr>
        <p:spPr bwMode="auto">
          <a:xfrm>
            <a:off x="1077416" y="313903"/>
            <a:ext cx="6230888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由式（2-23）可得合成半径</a:t>
            </a:r>
            <a:r>
              <a:rPr lang="en-US" altLang="zh-CN" b="1" i="1" dirty="0"/>
              <a:t>R</a:t>
            </a:r>
            <a:r>
              <a:rPr lang="zh-CN" altLang="en-US" b="1" dirty="0"/>
              <a:t>的随机误差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                     （极限误差）为</a:t>
            </a:r>
          </a:p>
        </p:txBody>
      </p:sp>
      <p:graphicFrame>
        <p:nvGraphicFramePr>
          <p:cNvPr id="8704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126517"/>
              </p:ext>
            </p:extLst>
          </p:nvPr>
        </p:nvGraphicFramePr>
        <p:xfrm>
          <a:off x="1534616" y="1320378"/>
          <a:ext cx="4800600" cy="111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64" name="Equation" r:id="rId3" imgW="2184400" imgH="508000" progId="Equation.3">
                  <p:embed/>
                </p:oleObj>
              </mc:Choice>
              <mc:Fallback>
                <p:oleObj name="Equation" r:id="rId3" imgW="2184400" imgH="5080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4616" y="1320378"/>
                        <a:ext cx="4800600" cy="111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04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0522834"/>
              </p:ext>
            </p:extLst>
          </p:nvPr>
        </p:nvGraphicFramePr>
        <p:xfrm>
          <a:off x="2180729" y="3682578"/>
          <a:ext cx="5472112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65" name="公式" r:id="rId5" imgW="3263900" imgH="736600" progId="Equation.3">
                  <p:embed/>
                </p:oleObj>
              </mc:Choice>
              <mc:Fallback>
                <p:oleObj name="公式" r:id="rId5" imgW="3263900" imgH="7366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80729" y="3682578"/>
                        <a:ext cx="5472112" cy="144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7047" name="Text Box 7"/>
          <p:cNvSpPr txBox="1">
            <a:spLocks noChangeArrowheads="1"/>
          </p:cNvSpPr>
          <p:nvPr/>
        </p:nvSpPr>
        <p:spPr bwMode="auto">
          <a:xfrm>
            <a:off x="1839416" y="5054178"/>
            <a:ext cx="6400800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最后可得测量结果为</a:t>
            </a:r>
            <a:endParaRPr lang="en-US" altLang="zh-CN" b="1" dirty="0"/>
          </a:p>
        </p:txBody>
      </p:sp>
      <p:graphicFrame>
        <p:nvGraphicFramePr>
          <p:cNvPr id="87048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0928791"/>
              </p:ext>
            </p:extLst>
          </p:nvPr>
        </p:nvGraphicFramePr>
        <p:xfrm>
          <a:off x="2220416" y="2539578"/>
          <a:ext cx="4038600" cy="1068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66" name="Equation" r:id="rId7" imgW="2108200" imgH="558800" progId="Equation.3">
                  <p:embed/>
                </p:oleObj>
              </mc:Choice>
              <mc:Fallback>
                <p:oleObj name="Equation" r:id="rId7" imgW="2108200" imgH="5588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20416" y="2539578"/>
                        <a:ext cx="4038600" cy="1068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7050" name="Rectangle 10"/>
          <p:cNvSpPr>
            <a:spLocks noChangeArrowheads="1"/>
          </p:cNvSpPr>
          <p:nvPr/>
        </p:nvSpPr>
        <p:spPr bwMode="auto">
          <a:xfrm>
            <a:off x="1919808" y="5584403"/>
            <a:ext cx="6324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b="1" i="1" dirty="0">
                <a:solidFill>
                  <a:srgbClr val="FF3300"/>
                </a:solidFill>
              </a:rPr>
              <a:t>R</a:t>
            </a:r>
            <a:r>
              <a:rPr lang="en-US" altLang="zh-CN" sz="3600" b="1" dirty="0">
                <a:solidFill>
                  <a:srgbClr val="FF3300"/>
                </a:solidFill>
              </a:rPr>
              <a:t>=17.830 ± 0.005(mm)</a:t>
            </a:r>
            <a:endParaRPr lang="zh-CN" altLang="en-US" sz="3600" b="1" dirty="0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87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7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7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7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87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7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4" grpId="0" autoUpdateAnimBg="0"/>
      <p:bldP spid="87047" grpId="0" autoUpdateAnimBg="0"/>
      <p:bldP spid="87050" grpId="0" autoUpdateAnimBg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B9AAD60-4C31-4345-9DDA-218710435D73}" type="slidenum">
              <a:rPr kumimoji="0" lang="zh-CN" altLang="en-US" smtClean="0"/>
              <a:pPr eaLnBrk="1" hangingPunct="1"/>
              <a:t>46</a:t>
            </a:fld>
            <a:endParaRPr kumimoji="0" lang="en-US" altLang="zh-CN" sz="1400" smtClean="0"/>
          </a:p>
        </p:txBody>
      </p:sp>
      <p:sp>
        <p:nvSpPr>
          <p:cNvPr id="94212" name="Text Box 4"/>
          <p:cNvSpPr txBox="1">
            <a:spLocks noChangeArrowheads="1"/>
          </p:cNvSpPr>
          <p:nvPr/>
        </p:nvSpPr>
        <p:spPr bwMode="auto">
          <a:xfrm>
            <a:off x="1476375" y="692150"/>
            <a:ext cx="354806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3200" b="1" dirty="0">
                <a:solidFill>
                  <a:srgbClr val="FF3300"/>
                </a:solidFill>
              </a:rPr>
              <a:t>习    题    二</a:t>
            </a:r>
          </a:p>
        </p:txBody>
      </p:sp>
      <p:sp>
        <p:nvSpPr>
          <p:cNvPr id="94213" name="Text Box 5"/>
          <p:cNvSpPr txBox="1">
            <a:spLocks noChangeArrowheads="1"/>
          </p:cNvSpPr>
          <p:nvPr/>
        </p:nvSpPr>
        <p:spPr bwMode="auto">
          <a:xfrm>
            <a:off x="1130300" y="1700213"/>
            <a:ext cx="5924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 b="1" dirty="0"/>
              <a:t>作业题：</a:t>
            </a:r>
            <a:r>
              <a:rPr lang="en-US" altLang="zh-CN" sz="3600" b="1" dirty="0"/>
              <a:t>1.  2.  3.  4.  </a:t>
            </a: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 bwMode="auto">
          <a:xfrm>
            <a:off x="6588224" y="5949280"/>
            <a:ext cx="1656184" cy="504056"/>
          </a:xfrm>
          <a:prstGeom prst="roundRect">
            <a:avLst/>
          </a:prstGeom>
          <a:noFill/>
          <a:ln w="381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itchFamily="2" charset="-122"/>
                <a:ea typeface="方正舒体" pitchFamily="2" charset="-122"/>
              </a:rPr>
              <a:t>返回</a:t>
            </a: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94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2" grpId="0"/>
      <p:bldP spid="9421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B138C595-4D9C-4857-BCAB-6295D130D8D9}" type="slidenum">
              <a:rPr kumimoji="0" lang="zh-CN" altLang="en-US" smtClean="0"/>
              <a:pPr eaLnBrk="1" hangingPunct="1"/>
              <a:t>47</a:t>
            </a:fld>
            <a:endParaRPr kumimoji="0" lang="en-US" altLang="zh-CN" sz="1400" smtClean="0"/>
          </a:p>
        </p:txBody>
      </p:sp>
      <p:pic>
        <p:nvPicPr>
          <p:cNvPr id="4915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463081"/>
            <a:ext cx="6810375" cy="332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15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332656"/>
            <a:ext cx="6848475" cy="191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圆角矩形 4">
            <a:hlinkClick r:id="rId4" action="ppaction://hlinksldjump"/>
          </p:cNvPr>
          <p:cNvSpPr/>
          <p:nvPr/>
        </p:nvSpPr>
        <p:spPr bwMode="auto">
          <a:xfrm>
            <a:off x="6588224" y="5949280"/>
            <a:ext cx="1656184" cy="504056"/>
          </a:xfrm>
          <a:prstGeom prst="roundRect">
            <a:avLst/>
          </a:prstGeom>
          <a:noFill/>
          <a:ln w="381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itchFamily="2" charset="-122"/>
                <a:ea typeface="方正舒体" pitchFamily="2" charset="-122"/>
              </a:rPr>
              <a:t>返回</a:t>
            </a: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BE032E8C-6247-40DD-85AC-E1198292B275}" type="slidenum">
              <a:rPr kumimoji="0" lang="zh-CN" altLang="en-US" smtClean="0"/>
              <a:pPr eaLnBrk="1" hangingPunct="1"/>
              <a:t>5</a:t>
            </a:fld>
            <a:endParaRPr kumimoji="0" lang="en-US" altLang="zh-CN" sz="1400" smtClean="0"/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596974" y="679549"/>
            <a:ext cx="4191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/>
              <a:t>（3）极限误差——</a:t>
            </a:r>
            <a:endParaRPr lang="zh-CN" altLang="en-US" b="1" dirty="0"/>
          </a:p>
        </p:txBody>
      </p:sp>
      <p:graphicFrame>
        <p:nvGraphicFramePr>
          <p:cNvPr id="819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2395728"/>
              </p:ext>
            </p:extLst>
          </p:nvPr>
        </p:nvGraphicFramePr>
        <p:xfrm>
          <a:off x="6083374" y="1212949"/>
          <a:ext cx="2209800" cy="60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7" name="Equation" r:id="rId3" imgW="787058" imgH="215806" progId="Equation.3">
                  <p:embed/>
                </p:oleObj>
              </mc:Choice>
              <mc:Fallback>
                <p:oleObj name="Equation" r:id="rId3" imgW="787058" imgH="215806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83374" y="1212949"/>
                        <a:ext cx="2209800" cy="606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8315732"/>
              </p:ext>
            </p:extLst>
          </p:nvPr>
        </p:nvGraphicFramePr>
        <p:xfrm>
          <a:off x="1463749" y="1916832"/>
          <a:ext cx="2409825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8" name="Equation" r:id="rId5" imgW="571252" imgH="203112" progId="Equation.3">
                  <p:embed/>
                </p:oleObj>
              </mc:Choice>
              <mc:Fallback>
                <p:oleObj name="Equation" r:id="rId5" imgW="571252" imgH="203112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3749" y="1916832"/>
                        <a:ext cx="2409825" cy="857250"/>
                      </a:xfrm>
                      <a:prstGeom prst="rect">
                        <a:avLst/>
                      </a:prstGeom>
                      <a:solidFill>
                        <a:srgbClr val="FFFFCC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206" name="Group 14"/>
          <p:cNvGrpSpPr>
            <a:grpSpLocks/>
          </p:cNvGrpSpPr>
          <p:nvPr/>
        </p:nvGrpSpPr>
        <p:grpSpPr bwMode="auto">
          <a:xfrm>
            <a:off x="899592" y="4196655"/>
            <a:ext cx="7448550" cy="1277937"/>
            <a:chOff x="336" y="2747"/>
            <a:chExt cx="4692" cy="805"/>
          </a:xfrm>
        </p:grpSpPr>
        <p:sp>
          <p:nvSpPr>
            <p:cNvPr id="6153" name="Text Box 7"/>
            <p:cNvSpPr txBox="1">
              <a:spLocks noChangeArrowheads="1"/>
            </p:cNvSpPr>
            <p:nvPr/>
          </p:nvSpPr>
          <p:spPr bwMode="auto">
            <a:xfrm>
              <a:off x="4272" y="3168"/>
              <a:ext cx="756" cy="288"/>
            </a:xfrm>
            <a:prstGeom prst="rect">
              <a:avLst/>
            </a:prstGeom>
            <a:solidFill>
              <a:srgbClr val="FFFF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dirty="0"/>
                <a:t>（2-5）</a:t>
              </a:r>
            </a:p>
          </p:txBody>
        </p:sp>
        <p:graphicFrame>
          <p:nvGraphicFramePr>
            <p:cNvPr id="6154" name="Object 10"/>
            <p:cNvGraphicFramePr>
              <a:graphicFrameLocks noChangeAspect="1"/>
            </p:cNvGraphicFramePr>
            <p:nvPr/>
          </p:nvGraphicFramePr>
          <p:xfrm>
            <a:off x="336" y="2747"/>
            <a:ext cx="3708" cy="80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229" name="Equation" r:id="rId7" imgW="1054100" imgH="228600" progId="Equation.3">
                    <p:embed/>
                  </p:oleObj>
                </mc:Choice>
                <mc:Fallback>
                  <p:oleObj name="Equation" r:id="rId7" imgW="1054100" imgH="228600" progId="Equation.3">
                    <p:embed/>
                    <p:pic>
                      <p:nvPicPr>
                        <p:cNvPr id="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6" y="2747"/>
                          <a:ext cx="3708" cy="805"/>
                        </a:xfrm>
                        <a:prstGeom prst="rect">
                          <a:avLst/>
                        </a:prstGeom>
                        <a:solidFill>
                          <a:srgbClr val="FFFFCC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1511374" y="1212949"/>
            <a:ext cx="56530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/>
              <a:t>测量的绝对误差的变化范围</a:t>
            </a:r>
            <a:r>
              <a:rPr lang="zh-CN" altLang="en-US" b="1" dirty="0"/>
              <a:t>，</a:t>
            </a:r>
          </a:p>
        </p:txBody>
      </p:sp>
      <p:graphicFrame>
        <p:nvGraphicFramePr>
          <p:cNvPr id="8205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9093079"/>
              </p:ext>
            </p:extLst>
          </p:nvPr>
        </p:nvGraphicFramePr>
        <p:xfrm>
          <a:off x="1331640" y="2853680"/>
          <a:ext cx="64008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30" name="Equation" r:id="rId9" imgW="1397000" imgH="228600" progId="Equation.3">
                  <p:embed/>
                </p:oleObj>
              </mc:Choice>
              <mc:Fallback>
                <p:oleObj name="Equation" r:id="rId9" imgW="1397000" imgH="2286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640" y="2853680"/>
                        <a:ext cx="6400800" cy="1295400"/>
                      </a:xfrm>
                      <a:prstGeom prst="rect">
                        <a:avLst/>
                      </a:prstGeom>
                      <a:solidFill>
                        <a:srgbClr val="FFFFCC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圆角矩形 1">
            <a:hlinkClick r:id="rId11" action="ppaction://hlinksldjump"/>
          </p:cNvPr>
          <p:cNvSpPr/>
          <p:nvPr/>
        </p:nvSpPr>
        <p:spPr bwMode="auto">
          <a:xfrm>
            <a:off x="6588224" y="5949280"/>
            <a:ext cx="1656184" cy="504056"/>
          </a:xfrm>
          <a:prstGeom prst="roundRect">
            <a:avLst/>
          </a:prstGeom>
          <a:noFill/>
          <a:ln w="381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itchFamily="2" charset="-122"/>
                <a:ea typeface="方正舒体" pitchFamily="2" charset="-122"/>
              </a:rPr>
              <a:t>返回</a:t>
            </a: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autoUpdateAnimBg="0"/>
      <p:bldP spid="8204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CCF9331E-9D8E-4006-92EE-25F866D69A9A}" type="slidenum">
              <a:rPr kumimoji="0" lang="zh-CN" altLang="en-US" smtClean="0"/>
              <a:pPr eaLnBrk="1" hangingPunct="1"/>
              <a:t>6</a:t>
            </a:fld>
            <a:endParaRPr kumimoji="0" lang="en-US" altLang="zh-CN" sz="1400" smtClean="0"/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587846" y="821656"/>
            <a:ext cx="66484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/>
              <a:t>2.3.2  测量误差来源与减小方法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978917" y="1459706"/>
            <a:ext cx="35210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1. 计量器具误差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899592" y="1962671"/>
            <a:ext cx="8091487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计量器具误差是由于计量器具本身内在因素引起的误差。</a:t>
            </a: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683568" y="2539752"/>
            <a:ext cx="3124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（1）原理误差</a:t>
            </a: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395735" y="2939256"/>
            <a:ext cx="8136706" cy="2238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b="1" dirty="0"/>
              <a:t>           原理误差是由于计量器具的测量原理和结构设计不合理造成的误差。例如仪器的放大机构或放大系数，其放大原理并非是严格地为线性关系，而刻度盘或示数装置采用的是线性刻度，从而引起的测量误差。</a:t>
            </a: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971996" y="5157192"/>
            <a:ext cx="6913563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此类误差一般为</a:t>
            </a:r>
            <a:r>
              <a:rPr lang="zh-CN" altLang="en-US" b="1" dirty="0">
                <a:solidFill>
                  <a:srgbClr val="FF3300"/>
                </a:solidFill>
              </a:rPr>
              <a:t>系统误差</a:t>
            </a:r>
            <a:r>
              <a:rPr lang="zh-CN" altLang="en-US" b="1" dirty="0"/>
              <a:t>，</a:t>
            </a:r>
            <a:r>
              <a:rPr lang="zh-CN" altLang="en-US" b="1" dirty="0">
                <a:solidFill>
                  <a:srgbClr val="FF3300"/>
                </a:solidFill>
              </a:rPr>
              <a:t>加修正值</a:t>
            </a:r>
            <a:r>
              <a:rPr lang="zh-CN" altLang="en-US" b="1" dirty="0"/>
              <a:t>可</a:t>
            </a:r>
            <a:r>
              <a:rPr lang="zh-CN" altLang="en-US" b="1" dirty="0">
                <a:solidFill>
                  <a:srgbClr val="FF3300"/>
                </a:solidFill>
              </a:rPr>
              <a:t>消除</a:t>
            </a:r>
            <a:r>
              <a:rPr lang="zh-CN" altLang="en-US" b="1" dirty="0"/>
              <a:t>。</a:t>
            </a:r>
          </a:p>
        </p:txBody>
      </p:sp>
      <p:sp>
        <p:nvSpPr>
          <p:cNvPr id="9227" name="Rectangle 11"/>
          <p:cNvSpPr>
            <a:spLocks noChangeArrowheads="1"/>
          </p:cNvSpPr>
          <p:nvPr/>
        </p:nvSpPr>
        <p:spPr bwMode="auto">
          <a:xfrm>
            <a:off x="989459" y="5708104"/>
            <a:ext cx="5670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b="1" dirty="0"/>
              <a:t>但有时为方便而不消除，因而带来误差。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utoUpdateAnimBg="0"/>
      <p:bldP spid="9221" grpId="0" autoUpdateAnimBg="0"/>
      <p:bldP spid="9222" grpId="0" autoUpdateAnimBg="0"/>
      <p:bldP spid="9223" grpId="0" autoUpdateAnimBg="0"/>
      <p:bldP spid="9224" grpId="0" autoUpdateAnimBg="0"/>
      <p:bldP spid="9225" grpId="0" autoUpdateAnimBg="0"/>
      <p:bldP spid="92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AD4794D1-0C7C-4369-B439-AE80E3697D1C}" type="slidenum">
              <a:rPr kumimoji="0" lang="zh-CN" altLang="en-US" smtClean="0"/>
              <a:pPr eaLnBrk="1" hangingPunct="1"/>
              <a:t>7</a:t>
            </a:fld>
            <a:endParaRPr kumimoji="0" lang="en-US" altLang="zh-CN" sz="1400" smtClean="0"/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368300" y="219075"/>
            <a:ext cx="43481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（2） 阿贝误差</a:t>
            </a: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465906" y="685800"/>
            <a:ext cx="8210550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        阿贝误差是由于在测量中不按</a:t>
            </a:r>
            <a:r>
              <a:rPr lang="zh-CN" altLang="en-US" b="1" dirty="0">
                <a:solidFill>
                  <a:srgbClr val="FF3300"/>
                </a:solidFill>
              </a:rPr>
              <a:t>阿贝原则</a:t>
            </a:r>
            <a:r>
              <a:rPr lang="zh-CN" altLang="en-US" b="1" dirty="0"/>
              <a:t>进行测量而引起误差。</a:t>
            </a: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601166" y="2276475"/>
            <a:ext cx="3106738" cy="2792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b="1" dirty="0"/>
              <a:t>    是指在设计计量器具或测量工件时，应该将被测长度与仪器的基准长度安置在同一条直线上。</a:t>
            </a:r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593699" y="5229200"/>
            <a:ext cx="67167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如图2-</a:t>
            </a:r>
            <a:r>
              <a:rPr lang="en-US" altLang="zh-CN" b="1" dirty="0"/>
              <a:t>10 </a:t>
            </a:r>
            <a:r>
              <a:rPr lang="zh-CN" altLang="en-US" b="1" dirty="0"/>
              <a:t>所示为阿贝测长仪原理图。</a:t>
            </a:r>
          </a:p>
        </p:txBody>
      </p:sp>
      <p:grpSp>
        <p:nvGrpSpPr>
          <p:cNvPr id="15372" name="Group 12"/>
          <p:cNvGrpSpPr>
            <a:grpSpLocks/>
          </p:cNvGrpSpPr>
          <p:nvPr/>
        </p:nvGrpSpPr>
        <p:grpSpPr bwMode="auto">
          <a:xfrm>
            <a:off x="3952056" y="2057400"/>
            <a:ext cx="4724400" cy="2917825"/>
            <a:chOff x="2352" y="1296"/>
            <a:chExt cx="2976" cy="1935"/>
          </a:xfrm>
        </p:grpSpPr>
        <p:pic>
          <p:nvPicPr>
            <p:cNvPr id="8203" name="Picture 8" descr="图02-09阿贝原理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2" y="1296"/>
              <a:ext cx="2976" cy="1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04" name="Text Box 9"/>
            <p:cNvSpPr txBox="1">
              <a:spLocks noChangeArrowheads="1"/>
            </p:cNvSpPr>
            <p:nvPr/>
          </p:nvSpPr>
          <p:spPr bwMode="auto">
            <a:xfrm>
              <a:off x="2784" y="2928"/>
              <a:ext cx="2448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/>
                <a:t>图2-</a:t>
              </a:r>
              <a:r>
                <a:rPr lang="en-US" altLang="zh-CN"/>
                <a:t>10 </a:t>
              </a:r>
              <a:r>
                <a:rPr lang="zh-CN" altLang="en-US" b="1"/>
                <a:t>阿贝测长仪原理图</a:t>
              </a:r>
            </a:p>
          </p:txBody>
        </p:sp>
      </p:grpSp>
      <p:sp>
        <p:nvSpPr>
          <p:cNvPr id="15371" name="Rectangle 11"/>
          <p:cNvSpPr>
            <a:spLocks noChangeArrowheads="1"/>
          </p:cNvSpPr>
          <p:nvPr/>
        </p:nvSpPr>
        <p:spPr bwMode="auto">
          <a:xfrm>
            <a:off x="827088" y="1747838"/>
            <a:ext cx="259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3300"/>
                </a:solidFill>
              </a:rPr>
              <a:t>阿贝原则 ——</a:t>
            </a:r>
          </a:p>
        </p:txBody>
      </p:sp>
      <p:sp>
        <p:nvSpPr>
          <p:cNvPr id="15373" name="AutoShape 13"/>
          <p:cNvSpPr>
            <a:spLocks noChangeArrowheads="1"/>
          </p:cNvSpPr>
          <p:nvPr/>
        </p:nvSpPr>
        <p:spPr bwMode="auto">
          <a:xfrm flipH="1">
            <a:off x="5862612" y="5229200"/>
            <a:ext cx="1447800" cy="873224"/>
          </a:xfrm>
          <a:prstGeom prst="wedgeRoundRectCallout">
            <a:avLst>
              <a:gd name="adj1" fmla="val 80238"/>
              <a:gd name="adj2" fmla="val -223543"/>
              <a:gd name="adj3" fmla="val 16667"/>
            </a:avLst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b="1">
                <a:solidFill>
                  <a:srgbClr val="FF3300"/>
                </a:solidFill>
              </a:rPr>
              <a:t>标准刻线尺</a:t>
            </a:r>
          </a:p>
        </p:txBody>
      </p:sp>
      <p:sp>
        <p:nvSpPr>
          <p:cNvPr id="15374" name="AutoShape 14"/>
          <p:cNvSpPr>
            <a:spLocks noChangeArrowheads="1"/>
          </p:cNvSpPr>
          <p:nvPr/>
        </p:nvSpPr>
        <p:spPr bwMode="auto">
          <a:xfrm flipH="1">
            <a:off x="5076056" y="1295400"/>
            <a:ext cx="2228800" cy="609600"/>
          </a:xfrm>
          <a:prstGeom prst="wedgeRoundRectCallout">
            <a:avLst>
              <a:gd name="adj1" fmla="val -54102"/>
              <a:gd name="adj2" fmla="val 322653"/>
              <a:gd name="adj3" fmla="val 16667"/>
            </a:avLst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b="1">
                <a:solidFill>
                  <a:srgbClr val="FF3300"/>
                </a:solidFill>
              </a:rPr>
              <a:t>被测刻线尺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autoUpdateAnimBg="0"/>
      <p:bldP spid="15365" grpId="0" autoUpdateAnimBg="0"/>
      <p:bldP spid="15366" grpId="0" autoUpdateAnimBg="0"/>
      <p:bldP spid="15367" grpId="0" autoUpdateAnimBg="0"/>
      <p:bldP spid="15371" grpId="0" autoUpdateAnimBg="0"/>
      <p:bldP spid="15373" grpId="0" animBg="1" autoUpdateAnimBg="0"/>
      <p:bldP spid="15374" grpId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E3722EA8-0BC8-47FD-BA27-97AF333AB69E}" type="slidenum">
              <a:rPr kumimoji="0" lang="zh-CN" altLang="en-US" smtClean="0"/>
              <a:pPr eaLnBrk="1" hangingPunct="1"/>
              <a:t>8</a:t>
            </a:fld>
            <a:endParaRPr kumimoji="0" lang="en-US" altLang="zh-CN" sz="1400" smtClean="0"/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505023" y="225772"/>
            <a:ext cx="8099425" cy="1042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dirty="0"/>
              <a:t>        </a:t>
            </a:r>
            <a:r>
              <a:rPr lang="zh-CN" altLang="en-US" b="1" dirty="0"/>
              <a:t>图2-1</a:t>
            </a:r>
            <a:r>
              <a:rPr lang="en-US" altLang="zh-CN" b="1" dirty="0"/>
              <a:t>1</a:t>
            </a:r>
            <a:r>
              <a:rPr lang="zh-CN" altLang="en-US" b="1" dirty="0"/>
              <a:t>用游标卡尺测轴径， 由于</a:t>
            </a:r>
            <a:r>
              <a:rPr lang="zh-CN" altLang="en-US" b="1" dirty="0">
                <a:solidFill>
                  <a:srgbClr val="FF3300"/>
                </a:solidFill>
              </a:rPr>
              <a:t>不符合阿贝</a:t>
            </a:r>
            <a:r>
              <a:rPr lang="zh-CN" altLang="en-US" b="1" dirty="0" smtClean="0">
                <a:solidFill>
                  <a:srgbClr val="FF3300"/>
                </a:solidFill>
              </a:rPr>
              <a:t>原则</a:t>
            </a:r>
            <a:endParaRPr lang="en-US" altLang="zh-CN" b="1" dirty="0" smtClean="0">
              <a:solidFill>
                <a:srgbClr val="FF3300"/>
              </a:solidFill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b="1" dirty="0" smtClean="0"/>
              <a:t>引起</a:t>
            </a:r>
            <a:r>
              <a:rPr lang="zh-CN" altLang="en-US" b="1" dirty="0"/>
              <a:t>的误差为</a:t>
            </a:r>
          </a:p>
        </p:txBody>
      </p:sp>
      <p:grpSp>
        <p:nvGrpSpPr>
          <p:cNvPr id="16398" name="Group 14"/>
          <p:cNvGrpSpPr>
            <a:grpSpLocks/>
          </p:cNvGrpSpPr>
          <p:nvPr/>
        </p:nvGrpSpPr>
        <p:grpSpPr bwMode="auto">
          <a:xfrm>
            <a:off x="455240" y="1524000"/>
            <a:ext cx="8077200" cy="4800600"/>
            <a:chOff x="192" y="960"/>
            <a:chExt cx="5088" cy="3024"/>
          </a:xfrm>
        </p:grpSpPr>
        <p:pic>
          <p:nvPicPr>
            <p:cNvPr id="9225" name="Picture 5" descr="图02-10卡尺测轴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" y="960"/>
              <a:ext cx="5088" cy="2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26" name="Text Box 6"/>
            <p:cNvSpPr txBox="1">
              <a:spLocks noChangeArrowheads="1"/>
            </p:cNvSpPr>
            <p:nvPr/>
          </p:nvSpPr>
          <p:spPr bwMode="auto">
            <a:xfrm>
              <a:off x="1488" y="3696"/>
              <a:ext cx="298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 dirty="0"/>
                <a:t>图2-1</a:t>
              </a:r>
              <a:r>
                <a:rPr lang="en-US" altLang="zh-CN" b="1" dirty="0"/>
                <a:t>1 </a:t>
              </a:r>
              <a:r>
                <a:rPr lang="zh-CN" altLang="en-US" b="1" dirty="0"/>
                <a:t>用游标卡尺测轴径</a:t>
              </a:r>
            </a:p>
          </p:txBody>
        </p:sp>
      </p:grpSp>
      <p:graphicFrame>
        <p:nvGraphicFramePr>
          <p:cNvPr id="16393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9868035"/>
              </p:ext>
            </p:extLst>
          </p:nvPr>
        </p:nvGraphicFramePr>
        <p:xfrm>
          <a:off x="755650" y="1295400"/>
          <a:ext cx="2304182" cy="5880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3" name="Equation" r:id="rId4" imgW="647419" imgH="165028" progId="Equation.3">
                  <p:embed/>
                </p:oleObj>
              </mc:Choice>
              <mc:Fallback>
                <p:oleObj name="Equation" r:id="rId4" imgW="647419" imgH="165028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1295400"/>
                        <a:ext cx="2304182" cy="58801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4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6324075"/>
              </p:ext>
            </p:extLst>
          </p:nvPr>
        </p:nvGraphicFramePr>
        <p:xfrm>
          <a:off x="2635250" y="1322388"/>
          <a:ext cx="5609158" cy="7532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4" name="公式" r:id="rId6" imgW="1511300" imgH="203200" progId="Equation.3">
                  <p:embed/>
                </p:oleObj>
              </mc:Choice>
              <mc:Fallback>
                <p:oleObj name="公式" r:id="rId6" imgW="1511300" imgH="2032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5250" y="1322388"/>
                        <a:ext cx="5609158" cy="75329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96" name="AutoShape 12"/>
          <p:cNvSpPr>
            <a:spLocks noChangeArrowheads="1"/>
          </p:cNvSpPr>
          <p:nvPr/>
        </p:nvSpPr>
        <p:spPr bwMode="auto">
          <a:xfrm flipH="1">
            <a:off x="5029200" y="2438400"/>
            <a:ext cx="2286000" cy="685800"/>
          </a:xfrm>
          <a:prstGeom prst="wedgeRoundRectCallout">
            <a:avLst>
              <a:gd name="adj1" fmla="val 104722"/>
              <a:gd name="adj2" fmla="val 145829"/>
              <a:gd name="adj3" fmla="val 16667"/>
            </a:avLst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b="1">
                <a:solidFill>
                  <a:srgbClr val="FF3300"/>
                </a:solidFill>
              </a:rPr>
              <a:t>标准刻线尺</a:t>
            </a:r>
          </a:p>
        </p:txBody>
      </p:sp>
      <p:sp>
        <p:nvSpPr>
          <p:cNvPr id="16397" name="AutoShape 13"/>
          <p:cNvSpPr>
            <a:spLocks noChangeArrowheads="1"/>
          </p:cNvSpPr>
          <p:nvPr/>
        </p:nvSpPr>
        <p:spPr bwMode="auto">
          <a:xfrm flipH="1">
            <a:off x="5334000" y="4724400"/>
            <a:ext cx="1981200" cy="609600"/>
          </a:xfrm>
          <a:prstGeom prst="wedgeRoundRectCallout">
            <a:avLst>
              <a:gd name="adj1" fmla="val 128125"/>
              <a:gd name="adj2" fmla="val -8074"/>
              <a:gd name="adj3" fmla="val 16667"/>
            </a:avLst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b="1">
                <a:solidFill>
                  <a:srgbClr val="FF3300"/>
                </a:solidFill>
              </a:rPr>
              <a:t>被测零件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autoUpdateAnimBg="0"/>
      <p:bldP spid="16396" grpId="0" animBg="1" autoUpdateAnimBg="0"/>
      <p:bldP spid="16397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703D8CB0-2B27-4DD9-906B-88A10D226B2E}" type="slidenum">
              <a:rPr kumimoji="0" lang="zh-CN" altLang="en-US" smtClean="0"/>
              <a:pPr eaLnBrk="1" hangingPunct="1"/>
              <a:t>9</a:t>
            </a:fld>
            <a:endParaRPr kumimoji="0" lang="en-US" altLang="zh-CN" sz="1400" smtClean="0"/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467544" y="235496"/>
            <a:ext cx="4130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(3)  仪器基准件误差</a:t>
            </a:r>
            <a:endParaRPr lang="en-US" altLang="zh-CN" b="1" dirty="0"/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980256" y="620713"/>
            <a:ext cx="7696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FF3300"/>
                </a:solidFill>
              </a:rPr>
              <a:t>仪器基准件误差</a:t>
            </a:r>
            <a:r>
              <a:rPr lang="zh-CN" altLang="en-US" b="1" dirty="0"/>
              <a:t>是指量仪的基准件本身的误差。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242888" y="1052513"/>
            <a:ext cx="7641480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        如千分尺中测微螺杆的</a:t>
            </a:r>
            <a:r>
              <a:rPr lang="zh-CN" altLang="en-US" b="1" dirty="0">
                <a:solidFill>
                  <a:srgbClr val="FF3300"/>
                </a:solidFill>
              </a:rPr>
              <a:t>螺距误差</a:t>
            </a:r>
            <a:r>
              <a:rPr lang="zh-CN" altLang="en-US" b="1" dirty="0"/>
              <a:t>、测长仪的刻线尺</a:t>
            </a:r>
            <a:r>
              <a:rPr lang="zh-CN" altLang="en-US" b="1" dirty="0">
                <a:solidFill>
                  <a:srgbClr val="FF3300"/>
                </a:solidFill>
              </a:rPr>
              <a:t>刻度误差</a:t>
            </a:r>
            <a:r>
              <a:rPr lang="zh-CN" altLang="en-US" b="1" dirty="0"/>
              <a:t>等。</a:t>
            </a: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611758" y="1963688"/>
            <a:ext cx="6172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2.  相对测量中的标准件误差</a:t>
            </a: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395289" y="2420888"/>
            <a:ext cx="7993136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        应用相对测量法，标准件的误差将直接影响测量结果的精度。例如机械比较仪上用长度基准量块作标准件测量零件尺寸，若量块按</a:t>
            </a:r>
            <a:r>
              <a:rPr lang="zh-CN" altLang="en-US" b="1" dirty="0">
                <a:solidFill>
                  <a:srgbClr val="FF3300"/>
                </a:solidFill>
              </a:rPr>
              <a:t>级</a:t>
            </a:r>
            <a:r>
              <a:rPr lang="zh-CN" altLang="en-US" b="1" dirty="0"/>
              <a:t>使用，则量块的制造误差直接引入测量结果中。</a:t>
            </a:r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744787" y="4797152"/>
            <a:ext cx="40544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3. 测量方法误差</a:t>
            </a:r>
          </a:p>
        </p:txBody>
      </p:sp>
      <p:sp>
        <p:nvSpPr>
          <p:cNvPr id="17420" name="Text Box 12"/>
          <p:cNvSpPr txBox="1">
            <a:spLocks noChangeArrowheads="1"/>
          </p:cNvSpPr>
          <p:nvPr/>
        </p:nvSpPr>
        <p:spPr bwMode="auto">
          <a:xfrm>
            <a:off x="252983" y="5229200"/>
            <a:ext cx="8063433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        测量方法误差是指测量方法不正确或不完善而引起的误差。具体可分以下四种：</a:t>
            </a:r>
          </a:p>
        </p:txBody>
      </p:sp>
      <p:sp>
        <p:nvSpPr>
          <p:cNvPr id="17421" name="Rectangle 13"/>
          <p:cNvSpPr>
            <a:spLocks noChangeArrowheads="1"/>
          </p:cNvSpPr>
          <p:nvPr/>
        </p:nvSpPr>
        <p:spPr bwMode="auto">
          <a:xfrm>
            <a:off x="250826" y="3933056"/>
            <a:ext cx="8137600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/>
              <a:t>        若量块按</a:t>
            </a:r>
            <a:r>
              <a:rPr lang="zh-CN" altLang="en-US" b="1" dirty="0">
                <a:solidFill>
                  <a:srgbClr val="FF3300"/>
                </a:solidFill>
              </a:rPr>
              <a:t>等</a:t>
            </a:r>
            <a:r>
              <a:rPr lang="zh-CN" altLang="en-US" b="1" dirty="0"/>
              <a:t>使用，虽然可以消除量块的制造误差，但仍然存在量块的检定的测量误差和量块的磨损误差。</a:t>
            </a:r>
            <a:endParaRPr lang="en-US" altLang="zh-CN" b="1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autoUpdateAnimBg="0"/>
      <p:bldP spid="17413" grpId="0" autoUpdateAnimBg="0"/>
      <p:bldP spid="17414" grpId="0" autoUpdateAnimBg="0"/>
      <p:bldP spid="17415" grpId="0" autoUpdateAnimBg="0"/>
      <p:bldP spid="17416" grpId="0" autoUpdateAnimBg="0"/>
      <p:bldP spid="17417" grpId="0" autoUpdateAnimBg="0"/>
      <p:bldP spid="17420" grpId="0" autoUpdateAnimBg="0"/>
      <p:bldP spid="17421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3507</TotalTime>
  <Words>2626</Words>
  <Application>Microsoft Office PowerPoint</Application>
  <PresentationFormat>全屏显示(4:3)</PresentationFormat>
  <Paragraphs>296</Paragraphs>
  <Slides>47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47</vt:i4>
      </vt:variant>
    </vt:vector>
  </HeadingPairs>
  <TitlesOfParts>
    <vt:vector size="50" baseType="lpstr">
      <vt:lpstr>默认设计模板</vt:lpstr>
      <vt:lpstr>Equation</vt:lpstr>
      <vt:lpstr>公式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Administrator</cp:lastModifiedBy>
  <cp:revision>134</cp:revision>
  <dcterms:created xsi:type="dcterms:W3CDTF">1601-01-01T00:00:00Z</dcterms:created>
  <dcterms:modified xsi:type="dcterms:W3CDTF">2018-11-14T02:17:30Z</dcterms:modified>
</cp:coreProperties>
</file>