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69" r:id="rId2"/>
    <p:sldId id="299" r:id="rId3"/>
    <p:sldId id="256" r:id="rId4"/>
    <p:sldId id="278" r:id="rId5"/>
    <p:sldId id="281" r:id="rId6"/>
    <p:sldId id="257" r:id="rId7"/>
    <p:sldId id="282" r:id="rId8"/>
    <p:sldId id="273" r:id="rId9"/>
    <p:sldId id="258" r:id="rId10"/>
    <p:sldId id="283" r:id="rId11"/>
    <p:sldId id="280" r:id="rId12"/>
    <p:sldId id="272" r:id="rId13"/>
    <p:sldId id="284" r:id="rId14"/>
    <p:sldId id="259" r:id="rId15"/>
    <p:sldId id="274" r:id="rId16"/>
    <p:sldId id="279" r:id="rId17"/>
    <p:sldId id="285" r:id="rId18"/>
    <p:sldId id="260" r:id="rId19"/>
    <p:sldId id="267" r:id="rId20"/>
    <p:sldId id="277" r:id="rId21"/>
    <p:sldId id="261" r:id="rId22"/>
    <p:sldId id="287" r:id="rId23"/>
    <p:sldId id="288" r:id="rId24"/>
    <p:sldId id="263" r:id="rId25"/>
    <p:sldId id="300" r:id="rId26"/>
    <p:sldId id="302" r:id="rId27"/>
    <p:sldId id="301" r:id="rId28"/>
    <p:sldId id="286" r:id="rId29"/>
    <p:sldId id="264" r:id="rId30"/>
    <p:sldId id="276" r:id="rId31"/>
    <p:sldId id="289" r:id="rId32"/>
    <p:sldId id="290" r:id="rId33"/>
    <p:sldId id="265" r:id="rId34"/>
    <p:sldId id="291" r:id="rId35"/>
    <p:sldId id="268" r:id="rId36"/>
    <p:sldId id="292" r:id="rId37"/>
    <p:sldId id="266" r:id="rId38"/>
    <p:sldId id="293" r:id="rId39"/>
    <p:sldId id="294" r:id="rId40"/>
    <p:sldId id="295" r:id="rId41"/>
    <p:sldId id="296" r:id="rId42"/>
    <p:sldId id="270" r:id="rId43"/>
    <p:sldId id="271" r:id="rId44"/>
    <p:sldId id="297" r:id="rId45"/>
    <p:sldId id="298" r:id="rId46"/>
    <p:sldId id="303" r:id="rId47"/>
    <p:sldId id="305" r:id="rId48"/>
    <p:sldId id="304"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Lst>
  <p:sldSz cx="9144000" cy="6858000" type="screen4x3"/>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FFFF99"/>
    <a:srgbClr val="FFFFFF"/>
    <a:srgbClr val="FFFFCC"/>
    <a:srgbClr val="0000FF"/>
    <a:srgbClr val="CC0066"/>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92" autoAdjust="0"/>
    <p:restoredTop sz="94629" autoAdjust="0"/>
  </p:normalViewPr>
  <p:slideViewPr>
    <p:cSldViewPr snapToGrid="0">
      <p:cViewPr varScale="1">
        <p:scale>
          <a:sx n="107" d="100"/>
          <a:sy n="107" d="100"/>
        </p:scale>
        <p:origin x="-1740" y="-96"/>
      </p:cViewPr>
      <p:guideLst>
        <p:guide orient="horz" pos="4319"/>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 Id="rId5" Type="http://schemas.openxmlformats.org/officeDocument/2006/relationships/image" Target="../media/image42.wmf"/><Relationship Id="rId4" Type="http://schemas.openxmlformats.org/officeDocument/2006/relationships/image" Target="../media/image35.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0.wmf"/><Relationship Id="rId7" Type="http://schemas.openxmlformats.org/officeDocument/2006/relationships/image" Target="../media/image54.wmf"/><Relationship Id="rId2" Type="http://schemas.openxmlformats.org/officeDocument/2006/relationships/image" Target="../media/image49.wmf"/><Relationship Id="rId1" Type="http://schemas.openxmlformats.org/officeDocument/2006/relationships/image" Target="../media/image48.wmf"/><Relationship Id="rId6" Type="http://schemas.openxmlformats.org/officeDocument/2006/relationships/image" Target="../media/image53.wmf"/><Relationship Id="rId5" Type="http://schemas.openxmlformats.org/officeDocument/2006/relationships/image" Target="../media/image52.wmf"/><Relationship Id="rId4" Type="http://schemas.openxmlformats.org/officeDocument/2006/relationships/image" Target="../media/image51.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62.wmf"/><Relationship Id="rId3" Type="http://schemas.openxmlformats.org/officeDocument/2006/relationships/image" Target="../media/image57.wmf"/><Relationship Id="rId7" Type="http://schemas.openxmlformats.org/officeDocument/2006/relationships/image" Target="../media/image61.wmf"/><Relationship Id="rId2" Type="http://schemas.openxmlformats.org/officeDocument/2006/relationships/image" Target="../media/image56.wmf"/><Relationship Id="rId1" Type="http://schemas.openxmlformats.org/officeDocument/2006/relationships/image" Target="../media/image48.wmf"/><Relationship Id="rId6" Type="http://schemas.openxmlformats.org/officeDocument/2006/relationships/image" Target="../media/image60.wmf"/><Relationship Id="rId5" Type="http://schemas.openxmlformats.org/officeDocument/2006/relationships/image" Target="../media/image59.wmf"/><Relationship Id="rId4" Type="http://schemas.openxmlformats.org/officeDocument/2006/relationships/image" Target="../media/image58.wmf"/><Relationship Id="rId9" Type="http://schemas.openxmlformats.org/officeDocument/2006/relationships/image" Target="../media/image6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 Id="rId5" Type="http://schemas.openxmlformats.org/officeDocument/2006/relationships/image" Target="../media/image70.wmf"/><Relationship Id="rId4" Type="http://schemas.openxmlformats.org/officeDocument/2006/relationships/image" Target="../media/image69.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 Id="rId4" Type="http://schemas.openxmlformats.org/officeDocument/2006/relationships/image" Target="../media/image76.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image" Target="../media/image79.wmf"/><Relationship Id="rId6" Type="http://schemas.openxmlformats.org/officeDocument/2006/relationships/image" Target="../media/image84.wmf"/><Relationship Id="rId5" Type="http://schemas.openxmlformats.org/officeDocument/2006/relationships/image" Target="../media/image83.wmf"/><Relationship Id="rId4" Type="http://schemas.openxmlformats.org/officeDocument/2006/relationships/image" Target="../media/image8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image" Target="../media/image86.wmf"/><Relationship Id="rId4" Type="http://schemas.openxmlformats.org/officeDocument/2006/relationships/image" Target="../media/image89.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2.wmf"/><Relationship Id="rId2" Type="http://schemas.openxmlformats.org/officeDocument/2006/relationships/image" Target="../media/image91.wmf"/><Relationship Id="rId1" Type="http://schemas.openxmlformats.org/officeDocument/2006/relationships/image" Target="../media/image90.wmf"/><Relationship Id="rId4" Type="http://schemas.openxmlformats.org/officeDocument/2006/relationships/image" Target="../media/image9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image" Target="../media/image97.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 Id="rId5" Type="http://schemas.openxmlformats.org/officeDocument/2006/relationships/image" Target="../media/image103.wmf"/><Relationship Id="rId4" Type="http://schemas.openxmlformats.org/officeDocument/2006/relationships/image" Target="../media/image102.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image" Target="../media/image105.wmf"/><Relationship Id="rId1" Type="http://schemas.openxmlformats.org/officeDocument/2006/relationships/image" Target="../media/image104.wmf"/><Relationship Id="rId6" Type="http://schemas.openxmlformats.org/officeDocument/2006/relationships/image" Target="../media/image109.wmf"/><Relationship Id="rId5" Type="http://schemas.openxmlformats.org/officeDocument/2006/relationships/image" Target="../media/image108.wmf"/><Relationship Id="rId4" Type="http://schemas.openxmlformats.org/officeDocument/2006/relationships/image" Target="../media/image107.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117.wmf"/><Relationship Id="rId3" Type="http://schemas.openxmlformats.org/officeDocument/2006/relationships/image" Target="../media/image112.wmf"/><Relationship Id="rId7" Type="http://schemas.openxmlformats.org/officeDocument/2006/relationships/image" Target="../media/image116.wmf"/><Relationship Id="rId2" Type="http://schemas.openxmlformats.org/officeDocument/2006/relationships/image" Target="../media/image111.wmf"/><Relationship Id="rId1" Type="http://schemas.openxmlformats.org/officeDocument/2006/relationships/image" Target="../media/image110.wmf"/><Relationship Id="rId6" Type="http://schemas.openxmlformats.org/officeDocument/2006/relationships/image" Target="../media/image115.wmf"/><Relationship Id="rId5" Type="http://schemas.openxmlformats.org/officeDocument/2006/relationships/image" Target="../media/image114.wmf"/><Relationship Id="rId4" Type="http://schemas.openxmlformats.org/officeDocument/2006/relationships/image" Target="../media/image113.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125.wmf"/><Relationship Id="rId3" Type="http://schemas.openxmlformats.org/officeDocument/2006/relationships/image" Target="../media/image120.wmf"/><Relationship Id="rId7" Type="http://schemas.openxmlformats.org/officeDocument/2006/relationships/image" Target="../media/image124.wmf"/><Relationship Id="rId2" Type="http://schemas.openxmlformats.org/officeDocument/2006/relationships/image" Target="../media/image119.wmf"/><Relationship Id="rId1" Type="http://schemas.openxmlformats.org/officeDocument/2006/relationships/image" Target="../media/image118.wmf"/><Relationship Id="rId6" Type="http://schemas.openxmlformats.org/officeDocument/2006/relationships/image" Target="../media/image123.wmf"/><Relationship Id="rId5" Type="http://schemas.openxmlformats.org/officeDocument/2006/relationships/image" Target="../media/image122.wmf"/><Relationship Id="rId4" Type="http://schemas.openxmlformats.org/officeDocument/2006/relationships/image" Target="../media/image121.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126.wmf"/><Relationship Id="rId1" Type="http://schemas.openxmlformats.org/officeDocument/2006/relationships/image" Target="../media/image92.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29.wmf"/><Relationship Id="rId2" Type="http://schemas.openxmlformats.org/officeDocument/2006/relationships/image" Target="../media/image128.wmf"/><Relationship Id="rId1" Type="http://schemas.openxmlformats.org/officeDocument/2006/relationships/image" Target="../media/image127.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30.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5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 Id="rId4"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5" Type="http://schemas.openxmlformats.org/officeDocument/2006/relationships/image" Target="../media/image22.wmf"/><Relationship Id="rId4"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5" Type="http://schemas.openxmlformats.org/officeDocument/2006/relationships/image" Target="../media/image29.wmf"/><Relationship Id="rId4"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1638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38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639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639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E74F3A3A-6D09-494E-A4AB-EFF7FA2A12AB}" type="slidenum">
              <a:rPr lang="zh-CN" altLang="en-US"/>
              <a:pPr>
                <a:defRPr/>
              </a:pPr>
              <a:t>‹#›</a:t>
            </a:fld>
            <a:endParaRPr lang="en-US" altLang="zh-CN"/>
          </a:p>
        </p:txBody>
      </p:sp>
    </p:spTree>
    <p:extLst>
      <p:ext uri="{BB962C8B-B14F-4D97-AF65-F5344CB8AC3E}">
        <p14:creationId xmlns:p14="http://schemas.microsoft.com/office/powerpoint/2010/main" val="17567834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5</a:t>
            </a:fld>
            <a:endParaRPr lang="en-US" altLang="zh-CN"/>
          </a:p>
        </p:txBody>
      </p:sp>
    </p:spTree>
    <p:extLst>
      <p:ext uri="{BB962C8B-B14F-4D97-AF65-F5344CB8AC3E}">
        <p14:creationId xmlns:p14="http://schemas.microsoft.com/office/powerpoint/2010/main" val="2470043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19</a:t>
            </a:fld>
            <a:endParaRPr lang="en-US" altLang="zh-CN"/>
          </a:p>
        </p:txBody>
      </p:sp>
    </p:spTree>
    <p:extLst>
      <p:ext uri="{BB962C8B-B14F-4D97-AF65-F5344CB8AC3E}">
        <p14:creationId xmlns:p14="http://schemas.microsoft.com/office/powerpoint/2010/main" val="836752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25</a:t>
            </a:fld>
            <a:endParaRPr lang="en-US" altLang="zh-CN"/>
          </a:p>
        </p:txBody>
      </p:sp>
    </p:spTree>
    <p:extLst>
      <p:ext uri="{BB962C8B-B14F-4D97-AF65-F5344CB8AC3E}">
        <p14:creationId xmlns:p14="http://schemas.microsoft.com/office/powerpoint/2010/main" val="1441004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p:spPr>
      </p:sp>
      <p:sp>
        <p:nvSpPr>
          <p:cNvPr id="51203" name="备注占位符 2"/>
          <p:cNvSpPr>
            <a:spLocks noGrp="1"/>
          </p:cNvSpPr>
          <p:nvPr>
            <p:ph type="body" idx="1"/>
          </p:nvPr>
        </p:nvSpPr>
        <p:spPr>
          <a:noFill/>
        </p:spPr>
        <p:txBody>
          <a:bodyPr/>
          <a:lstStyle/>
          <a:p>
            <a:endParaRPr lang="zh-CN" altLang="en-US" dirty="0" smtClean="0"/>
          </a:p>
        </p:txBody>
      </p:sp>
      <p:sp>
        <p:nvSpPr>
          <p:cNvPr id="51204"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E48BFB5-0573-4B5B-BB97-84772585A376}" type="slidenum">
              <a:rPr lang="zh-CN" altLang="en-US" sz="1200" smtClean="0"/>
              <a:pPr eaLnBrk="1" hangingPunct="1"/>
              <a:t>45</a:t>
            </a:fld>
            <a:endParaRPr lang="en-US" altLang="zh-CN" sz="12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4F3A3A-6D09-494E-A4AB-EFF7FA2A12AB}" type="slidenum">
              <a:rPr lang="zh-CN" altLang="en-US" smtClean="0"/>
              <a:pPr>
                <a:defRPr/>
              </a:pPr>
              <a:t>47</a:t>
            </a:fld>
            <a:endParaRPr lang="en-US" altLang="zh-CN"/>
          </a:p>
        </p:txBody>
      </p:sp>
    </p:spTree>
    <p:extLst>
      <p:ext uri="{BB962C8B-B14F-4D97-AF65-F5344CB8AC3E}">
        <p14:creationId xmlns:p14="http://schemas.microsoft.com/office/powerpoint/2010/main" val="2745033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8B93B14-BD19-4F64-8857-EF101D2E30D8}" type="slidenum">
              <a:rPr lang="zh-CN" altLang="en-US"/>
              <a:pPr>
                <a:defRPr/>
              </a:pPr>
              <a:t>‹#›</a:t>
            </a:fld>
            <a:endParaRPr lang="en-US" altLang="zh-CN"/>
          </a:p>
        </p:txBody>
      </p:sp>
    </p:spTree>
    <p:extLst>
      <p:ext uri="{BB962C8B-B14F-4D97-AF65-F5344CB8AC3E}">
        <p14:creationId xmlns:p14="http://schemas.microsoft.com/office/powerpoint/2010/main" val="1654968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15242EB-AE5D-4A4D-92FE-A95634E3B042}" type="slidenum">
              <a:rPr lang="zh-CN" altLang="en-US"/>
              <a:pPr>
                <a:defRPr/>
              </a:pPr>
              <a:t>‹#›</a:t>
            </a:fld>
            <a:endParaRPr lang="en-US" altLang="zh-CN"/>
          </a:p>
        </p:txBody>
      </p:sp>
    </p:spTree>
    <p:extLst>
      <p:ext uri="{BB962C8B-B14F-4D97-AF65-F5344CB8AC3E}">
        <p14:creationId xmlns:p14="http://schemas.microsoft.com/office/powerpoint/2010/main" val="69196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1D2B163-00CB-4302-834C-EB4F17D11693}" type="slidenum">
              <a:rPr lang="zh-CN" altLang="en-US"/>
              <a:pPr>
                <a:defRPr/>
              </a:pPr>
              <a:t>‹#›</a:t>
            </a:fld>
            <a:endParaRPr lang="en-US" altLang="zh-CN"/>
          </a:p>
        </p:txBody>
      </p:sp>
    </p:spTree>
    <p:extLst>
      <p:ext uri="{BB962C8B-B14F-4D97-AF65-F5344CB8AC3E}">
        <p14:creationId xmlns:p14="http://schemas.microsoft.com/office/powerpoint/2010/main" val="1409793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FE0E49A-6F19-4F5E-8180-E8C46AD39C43}" type="slidenum">
              <a:rPr lang="zh-CN" altLang="en-US"/>
              <a:pPr>
                <a:defRPr/>
              </a:pPr>
              <a:t>‹#›</a:t>
            </a:fld>
            <a:endParaRPr lang="en-US" altLang="zh-CN"/>
          </a:p>
        </p:txBody>
      </p:sp>
    </p:spTree>
    <p:extLst>
      <p:ext uri="{BB962C8B-B14F-4D97-AF65-F5344CB8AC3E}">
        <p14:creationId xmlns:p14="http://schemas.microsoft.com/office/powerpoint/2010/main" val="69392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E1379CA-0505-4C92-84A6-76AA3D8F6C31}" type="slidenum">
              <a:rPr lang="zh-CN" altLang="en-US"/>
              <a:pPr>
                <a:defRPr/>
              </a:pPr>
              <a:t>‹#›</a:t>
            </a:fld>
            <a:endParaRPr lang="en-US" altLang="zh-CN"/>
          </a:p>
        </p:txBody>
      </p:sp>
    </p:spTree>
    <p:extLst>
      <p:ext uri="{BB962C8B-B14F-4D97-AF65-F5344CB8AC3E}">
        <p14:creationId xmlns:p14="http://schemas.microsoft.com/office/powerpoint/2010/main" val="3636118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0099DAD-73B4-4468-AC56-863BAB7DAACF}" type="slidenum">
              <a:rPr lang="zh-CN" altLang="en-US"/>
              <a:pPr>
                <a:defRPr/>
              </a:pPr>
              <a:t>‹#›</a:t>
            </a:fld>
            <a:endParaRPr lang="en-US" altLang="zh-CN"/>
          </a:p>
        </p:txBody>
      </p:sp>
    </p:spTree>
    <p:extLst>
      <p:ext uri="{BB962C8B-B14F-4D97-AF65-F5344CB8AC3E}">
        <p14:creationId xmlns:p14="http://schemas.microsoft.com/office/powerpoint/2010/main" val="1335984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CE4534C1-F77C-43EE-9E4F-9546E600A820}" type="slidenum">
              <a:rPr lang="zh-CN" altLang="en-US"/>
              <a:pPr>
                <a:defRPr/>
              </a:pPr>
              <a:t>‹#›</a:t>
            </a:fld>
            <a:endParaRPr lang="en-US" altLang="zh-CN"/>
          </a:p>
        </p:txBody>
      </p:sp>
    </p:spTree>
    <p:extLst>
      <p:ext uri="{BB962C8B-B14F-4D97-AF65-F5344CB8AC3E}">
        <p14:creationId xmlns:p14="http://schemas.microsoft.com/office/powerpoint/2010/main" val="1851530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65E9E8E1-ED65-4B23-BC7D-19A7EA48BA9F}" type="slidenum">
              <a:rPr lang="zh-CN" altLang="en-US"/>
              <a:pPr>
                <a:defRPr/>
              </a:pPr>
              <a:t>‹#›</a:t>
            </a:fld>
            <a:endParaRPr lang="en-US" altLang="zh-CN"/>
          </a:p>
        </p:txBody>
      </p:sp>
    </p:spTree>
    <p:extLst>
      <p:ext uri="{BB962C8B-B14F-4D97-AF65-F5344CB8AC3E}">
        <p14:creationId xmlns:p14="http://schemas.microsoft.com/office/powerpoint/2010/main" val="709916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5E9F607A-22FE-41F6-8005-21C0059FFE27}" type="slidenum">
              <a:rPr lang="zh-CN" altLang="en-US"/>
              <a:pPr>
                <a:defRPr/>
              </a:pPr>
              <a:t>‹#›</a:t>
            </a:fld>
            <a:endParaRPr lang="en-US" altLang="zh-CN"/>
          </a:p>
        </p:txBody>
      </p:sp>
    </p:spTree>
    <p:extLst>
      <p:ext uri="{BB962C8B-B14F-4D97-AF65-F5344CB8AC3E}">
        <p14:creationId xmlns:p14="http://schemas.microsoft.com/office/powerpoint/2010/main" val="193563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CE003D7-F006-44DE-87E6-48EBF75443C0}" type="slidenum">
              <a:rPr lang="zh-CN" altLang="en-US"/>
              <a:pPr>
                <a:defRPr/>
              </a:pPr>
              <a:t>‹#›</a:t>
            </a:fld>
            <a:endParaRPr lang="en-US" altLang="zh-CN"/>
          </a:p>
        </p:txBody>
      </p:sp>
    </p:spTree>
    <p:extLst>
      <p:ext uri="{BB962C8B-B14F-4D97-AF65-F5344CB8AC3E}">
        <p14:creationId xmlns:p14="http://schemas.microsoft.com/office/powerpoint/2010/main" val="876642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41B498D-A7EA-44A3-9878-4278648A9B7E}" type="slidenum">
              <a:rPr lang="zh-CN" altLang="en-US"/>
              <a:pPr>
                <a:defRPr/>
              </a:pPr>
              <a:t>‹#›</a:t>
            </a:fld>
            <a:endParaRPr lang="en-US" altLang="zh-CN"/>
          </a:p>
        </p:txBody>
      </p:sp>
    </p:spTree>
    <p:extLst>
      <p:ext uri="{BB962C8B-B14F-4D97-AF65-F5344CB8AC3E}">
        <p14:creationId xmlns:p14="http://schemas.microsoft.com/office/powerpoint/2010/main" val="3740496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2000" b="1">
                <a:solidFill>
                  <a:srgbClr val="0000FF"/>
                </a:solidFill>
              </a:defRPr>
            </a:lvl1pPr>
          </a:lstStyle>
          <a:p>
            <a:pPr>
              <a:defRPr/>
            </a:pPr>
            <a:fld id="{421E599D-8CB4-4A59-8A99-701E614185E8}"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43.xml"/><Relationship Id="rId3" Type="http://schemas.openxmlformats.org/officeDocument/2006/relationships/slide" Target="slide1.xml"/><Relationship Id="rId7" Type="http://schemas.openxmlformats.org/officeDocument/2006/relationships/slide" Target="slide12.xml"/><Relationship Id="rId12" Type="http://schemas.openxmlformats.org/officeDocument/2006/relationships/slide" Target="slide42.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8.xml"/><Relationship Id="rId11" Type="http://schemas.openxmlformats.org/officeDocument/2006/relationships/slide" Target="slide30.xml"/><Relationship Id="rId5" Type="http://schemas.openxmlformats.org/officeDocument/2006/relationships/slide" Target="slide6.xml"/><Relationship Id="rId10" Type="http://schemas.openxmlformats.org/officeDocument/2006/relationships/slide" Target="slide24.xml"/><Relationship Id="rId4" Type="http://schemas.openxmlformats.org/officeDocument/2006/relationships/slide" Target="slide4.xml"/><Relationship Id="rId9" Type="http://schemas.openxmlformats.org/officeDocument/2006/relationships/slide" Target="slide17.xml"/><Relationship Id="rId14" Type="http://schemas.openxmlformats.org/officeDocument/2006/relationships/slide" Target="slide46.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10.png"/><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2.wmf"/><Relationship Id="rId5" Type="http://schemas.openxmlformats.org/officeDocument/2006/relationships/oleObject" Target="../embeddings/oleObject9.bin"/><Relationship Id="rId4" Type="http://schemas.openxmlformats.org/officeDocument/2006/relationships/image" Target="../media/image11.wmf"/></Relationships>
</file>

<file path=ppt/slides/_rels/slide15.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5.wmf"/><Relationship Id="rId5" Type="http://schemas.openxmlformats.org/officeDocument/2006/relationships/oleObject" Target="../embeddings/oleObject12.bin"/><Relationship Id="rId10" Type="http://schemas.openxmlformats.org/officeDocument/2006/relationships/image" Target="../media/image17.wmf"/><Relationship Id="rId4" Type="http://schemas.openxmlformats.org/officeDocument/2006/relationships/image" Target="../media/image14.wmf"/><Relationship Id="rId9" Type="http://schemas.openxmlformats.org/officeDocument/2006/relationships/oleObject" Target="../embeddings/oleObject14.bin"/></Relationships>
</file>

<file path=ppt/slides/_rels/slide16.xml.rels><?xml version="1.0" encoding="UTF-8" standalone="yes"?>
<Relationships xmlns="http://schemas.openxmlformats.org/package/2006/relationships"><Relationship Id="rId8" Type="http://schemas.openxmlformats.org/officeDocument/2006/relationships/image" Target="../media/image20.wmf"/><Relationship Id="rId13" Type="http://schemas.openxmlformats.org/officeDocument/2006/relationships/slide" Target="slide1.xml"/><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9.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21.wmf"/><Relationship Id="rId4" Type="http://schemas.openxmlformats.org/officeDocument/2006/relationships/image" Target="../media/image18.wmf"/><Relationship Id="rId9" Type="http://schemas.openxmlformats.org/officeDocument/2006/relationships/oleObject" Target="../embeddings/oleObject18.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24.png"/><Relationship Id="rId4" Type="http://schemas.openxmlformats.org/officeDocument/2006/relationships/image" Target="../media/image23.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23.bin"/><Relationship Id="rId13" Type="http://schemas.openxmlformats.org/officeDocument/2006/relationships/image" Target="../media/image29.wmf"/><Relationship Id="rId3" Type="http://schemas.openxmlformats.org/officeDocument/2006/relationships/oleObject" Target="../embeddings/oleObject21.bin"/><Relationship Id="rId7" Type="http://schemas.openxmlformats.org/officeDocument/2006/relationships/image" Target="../media/image26.wmf"/><Relationship Id="rId12"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22.bin"/><Relationship Id="rId11" Type="http://schemas.openxmlformats.org/officeDocument/2006/relationships/image" Target="../media/image28.wmf"/><Relationship Id="rId5" Type="http://schemas.openxmlformats.org/officeDocument/2006/relationships/image" Target="../media/image30.wmf"/><Relationship Id="rId15" Type="http://schemas.openxmlformats.org/officeDocument/2006/relationships/image" Target="../media/image32.png"/><Relationship Id="rId10" Type="http://schemas.openxmlformats.org/officeDocument/2006/relationships/oleObject" Target="../embeddings/oleObject24.bin"/><Relationship Id="rId4" Type="http://schemas.openxmlformats.org/officeDocument/2006/relationships/image" Target="../media/image25.wmf"/><Relationship Id="rId9" Type="http://schemas.openxmlformats.org/officeDocument/2006/relationships/image" Target="../media/image27.wmf"/><Relationship Id="rId14" Type="http://schemas.openxmlformats.org/officeDocument/2006/relationships/image" Target="../media/image31.png"/></Relationships>
</file>

<file path=ppt/slides/_rels/slide19.x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notesSlide" Target="../notesSlides/notesSlide2.xml"/><Relationship Id="rId7" Type="http://schemas.openxmlformats.org/officeDocument/2006/relationships/image" Target="../media/image34.wmf"/><Relationship Id="rId12"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27.bin"/><Relationship Id="rId11" Type="http://schemas.openxmlformats.org/officeDocument/2006/relationships/image" Target="../media/image37.png"/><Relationship Id="rId5" Type="http://schemas.openxmlformats.org/officeDocument/2006/relationships/image" Target="../media/image33.wmf"/><Relationship Id="rId10" Type="http://schemas.openxmlformats.org/officeDocument/2006/relationships/image" Target="../media/image35.wmf"/><Relationship Id="rId4" Type="http://schemas.openxmlformats.org/officeDocument/2006/relationships/oleObject" Target="../embeddings/oleObject26.bin"/><Relationship Id="rId9" Type="http://schemas.openxmlformats.org/officeDocument/2006/relationships/oleObject" Target="../embeddings/oleObject28.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1.wmf"/><Relationship Id="rId13" Type="http://schemas.openxmlformats.org/officeDocument/2006/relationships/image" Target="../media/image43.png"/><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42.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40.wmf"/><Relationship Id="rId11" Type="http://schemas.openxmlformats.org/officeDocument/2006/relationships/oleObject" Target="../embeddings/oleObject33.bin"/><Relationship Id="rId5" Type="http://schemas.openxmlformats.org/officeDocument/2006/relationships/oleObject" Target="../embeddings/oleObject30.bin"/><Relationship Id="rId10" Type="http://schemas.openxmlformats.org/officeDocument/2006/relationships/image" Target="../media/image35.wmf"/><Relationship Id="rId4" Type="http://schemas.openxmlformats.org/officeDocument/2006/relationships/image" Target="../media/image39.wmf"/><Relationship Id="rId9" Type="http://schemas.openxmlformats.org/officeDocument/2006/relationships/oleObject" Target="../embeddings/oleObject32.bin"/><Relationship Id="rId1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wmf"/><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8" Type="http://schemas.openxmlformats.org/officeDocument/2006/relationships/image" Target="../media/image49.wmf"/><Relationship Id="rId13" Type="http://schemas.openxmlformats.org/officeDocument/2006/relationships/oleObject" Target="../embeddings/oleObject38.bin"/><Relationship Id="rId18" Type="http://schemas.openxmlformats.org/officeDocument/2006/relationships/image" Target="../media/image54.wmf"/><Relationship Id="rId3" Type="http://schemas.openxmlformats.org/officeDocument/2006/relationships/image" Target="../media/image45.wmf"/><Relationship Id="rId7" Type="http://schemas.openxmlformats.org/officeDocument/2006/relationships/oleObject" Target="../embeddings/oleObject35.bin"/><Relationship Id="rId12" Type="http://schemas.openxmlformats.org/officeDocument/2006/relationships/image" Target="../media/image51.wmf"/><Relationship Id="rId17" Type="http://schemas.openxmlformats.org/officeDocument/2006/relationships/oleObject" Target="../embeddings/oleObject40.bin"/><Relationship Id="rId2" Type="http://schemas.openxmlformats.org/officeDocument/2006/relationships/slideLayout" Target="../slideLayouts/slideLayout7.xml"/><Relationship Id="rId16" Type="http://schemas.openxmlformats.org/officeDocument/2006/relationships/image" Target="../media/image53.wmf"/><Relationship Id="rId1" Type="http://schemas.openxmlformats.org/officeDocument/2006/relationships/vmlDrawing" Target="../drawings/vmlDrawing12.vml"/><Relationship Id="rId6" Type="http://schemas.openxmlformats.org/officeDocument/2006/relationships/image" Target="../media/image48.wmf"/><Relationship Id="rId11" Type="http://schemas.openxmlformats.org/officeDocument/2006/relationships/oleObject" Target="../embeddings/oleObject37.bin"/><Relationship Id="rId5" Type="http://schemas.openxmlformats.org/officeDocument/2006/relationships/oleObject" Target="../embeddings/oleObject34.bin"/><Relationship Id="rId15" Type="http://schemas.openxmlformats.org/officeDocument/2006/relationships/oleObject" Target="../embeddings/oleObject39.bin"/><Relationship Id="rId10" Type="http://schemas.openxmlformats.org/officeDocument/2006/relationships/image" Target="../media/image50.wmf"/><Relationship Id="rId4" Type="http://schemas.openxmlformats.org/officeDocument/2006/relationships/image" Target="../media/image55.wmf"/><Relationship Id="rId9" Type="http://schemas.openxmlformats.org/officeDocument/2006/relationships/oleObject" Target="../embeddings/oleObject36.bin"/><Relationship Id="rId14" Type="http://schemas.openxmlformats.org/officeDocument/2006/relationships/image" Target="../media/image52.wmf"/></Relationships>
</file>

<file path=ppt/slides/_rels/slide23.xml.rels><?xml version="1.0" encoding="UTF-8" standalone="yes"?>
<Relationships xmlns="http://schemas.openxmlformats.org/package/2006/relationships"><Relationship Id="rId8" Type="http://schemas.openxmlformats.org/officeDocument/2006/relationships/image" Target="../media/image57.wmf"/><Relationship Id="rId13" Type="http://schemas.openxmlformats.org/officeDocument/2006/relationships/oleObject" Target="../embeddings/oleObject46.bin"/><Relationship Id="rId18" Type="http://schemas.openxmlformats.org/officeDocument/2006/relationships/image" Target="../media/image45.wmf"/><Relationship Id="rId3" Type="http://schemas.openxmlformats.org/officeDocument/2006/relationships/oleObject" Target="../embeddings/oleObject41.bin"/><Relationship Id="rId21" Type="http://schemas.openxmlformats.org/officeDocument/2006/relationships/oleObject" Target="../embeddings/oleObject49.bin"/><Relationship Id="rId7" Type="http://schemas.openxmlformats.org/officeDocument/2006/relationships/oleObject" Target="../embeddings/oleObject43.bin"/><Relationship Id="rId12" Type="http://schemas.openxmlformats.org/officeDocument/2006/relationships/image" Target="../media/image59.wmf"/><Relationship Id="rId17" Type="http://schemas.openxmlformats.org/officeDocument/2006/relationships/image" Target="../media/image64.wmf"/><Relationship Id="rId2" Type="http://schemas.openxmlformats.org/officeDocument/2006/relationships/slideLayout" Target="../slideLayouts/slideLayout7.xml"/><Relationship Id="rId16" Type="http://schemas.openxmlformats.org/officeDocument/2006/relationships/image" Target="../media/image61.wmf"/><Relationship Id="rId20" Type="http://schemas.openxmlformats.org/officeDocument/2006/relationships/image" Target="../media/image62.wmf"/><Relationship Id="rId1" Type="http://schemas.openxmlformats.org/officeDocument/2006/relationships/vmlDrawing" Target="../drawings/vmlDrawing13.vml"/><Relationship Id="rId6" Type="http://schemas.openxmlformats.org/officeDocument/2006/relationships/image" Target="../media/image56.wmf"/><Relationship Id="rId11" Type="http://schemas.openxmlformats.org/officeDocument/2006/relationships/oleObject" Target="../embeddings/oleObject45.bin"/><Relationship Id="rId5" Type="http://schemas.openxmlformats.org/officeDocument/2006/relationships/oleObject" Target="../embeddings/oleObject42.bin"/><Relationship Id="rId15" Type="http://schemas.openxmlformats.org/officeDocument/2006/relationships/oleObject" Target="../embeddings/oleObject47.bin"/><Relationship Id="rId23" Type="http://schemas.openxmlformats.org/officeDocument/2006/relationships/slide" Target="slide1.xml"/><Relationship Id="rId10" Type="http://schemas.openxmlformats.org/officeDocument/2006/relationships/image" Target="../media/image58.wmf"/><Relationship Id="rId19" Type="http://schemas.openxmlformats.org/officeDocument/2006/relationships/oleObject" Target="../embeddings/oleObject48.bin"/><Relationship Id="rId4" Type="http://schemas.openxmlformats.org/officeDocument/2006/relationships/image" Target="../media/image48.wmf"/><Relationship Id="rId9" Type="http://schemas.openxmlformats.org/officeDocument/2006/relationships/oleObject" Target="../embeddings/oleObject44.bin"/><Relationship Id="rId14" Type="http://schemas.openxmlformats.org/officeDocument/2006/relationships/image" Target="../media/image60.wmf"/><Relationship Id="rId22" Type="http://schemas.openxmlformats.org/officeDocument/2006/relationships/image" Target="../media/image63.wmf"/></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52.bin"/><Relationship Id="rId13" Type="http://schemas.openxmlformats.org/officeDocument/2006/relationships/image" Target="../media/image70.wmf"/><Relationship Id="rId3" Type="http://schemas.openxmlformats.org/officeDocument/2006/relationships/notesSlide" Target="../notesSlides/notesSlide3.xml"/><Relationship Id="rId7" Type="http://schemas.openxmlformats.org/officeDocument/2006/relationships/image" Target="../media/image67.wmf"/><Relationship Id="rId12"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51.bin"/><Relationship Id="rId11" Type="http://schemas.openxmlformats.org/officeDocument/2006/relationships/image" Target="../media/image69.wmf"/><Relationship Id="rId5" Type="http://schemas.openxmlformats.org/officeDocument/2006/relationships/image" Target="../media/image66.wmf"/><Relationship Id="rId15" Type="http://schemas.openxmlformats.org/officeDocument/2006/relationships/image" Target="../media/image72.png"/><Relationship Id="rId10" Type="http://schemas.openxmlformats.org/officeDocument/2006/relationships/oleObject" Target="../embeddings/oleObject53.bin"/><Relationship Id="rId4" Type="http://schemas.openxmlformats.org/officeDocument/2006/relationships/oleObject" Target="../embeddings/oleObject50.bin"/><Relationship Id="rId9" Type="http://schemas.openxmlformats.org/officeDocument/2006/relationships/image" Target="../media/image68.wmf"/><Relationship Id="rId14" Type="http://schemas.openxmlformats.org/officeDocument/2006/relationships/image" Target="../media/image71.png"/></Relationships>
</file>

<file path=ppt/slides/_rels/slide26.xml.rels><?xml version="1.0" encoding="UTF-8" standalone="yes"?>
<Relationships xmlns="http://schemas.openxmlformats.org/package/2006/relationships"><Relationship Id="rId8" Type="http://schemas.openxmlformats.org/officeDocument/2006/relationships/image" Target="../media/image75.wmf"/><Relationship Id="rId3" Type="http://schemas.openxmlformats.org/officeDocument/2006/relationships/oleObject" Target="../embeddings/oleObject55.bin"/><Relationship Id="rId7" Type="http://schemas.openxmlformats.org/officeDocument/2006/relationships/oleObject" Target="../embeddings/oleObject57.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74.wmf"/><Relationship Id="rId5" Type="http://schemas.openxmlformats.org/officeDocument/2006/relationships/oleObject" Target="../embeddings/oleObject56.bin"/><Relationship Id="rId10" Type="http://schemas.openxmlformats.org/officeDocument/2006/relationships/image" Target="../media/image76.wmf"/><Relationship Id="rId4" Type="http://schemas.openxmlformats.org/officeDocument/2006/relationships/image" Target="../media/image73.wmf"/><Relationship Id="rId9" Type="http://schemas.openxmlformats.org/officeDocument/2006/relationships/oleObject" Target="../embeddings/oleObject58.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image" Target="../media/image78.png"/><Relationship Id="rId4" Type="http://schemas.openxmlformats.org/officeDocument/2006/relationships/image" Target="../media/image77.wmf"/></Relationships>
</file>

<file path=ppt/slides/_rels/slide2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81.wmf"/><Relationship Id="rId13" Type="http://schemas.openxmlformats.org/officeDocument/2006/relationships/oleObject" Target="../embeddings/oleObject65.bin"/><Relationship Id="rId3" Type="http://schemas.openxmlformats.org/officeDocument/2006/relationships/oleObject" Target="../embeddings/oleObject60.bin"/><Relationship Id="rId7" Type="http://schemas.openxmlformats.org/officeDocument/2006/relationships/oleObject" Target="../embeddings/oleObject62.bin"/><Relationship Id="rId12" Type="http://schemas.openxmlformats.org/officeDocument/2006/relationships/image" Target="../media/image83.wmf"/><Relationship Id="rId2" Type="http://schemas.openxmlformats.org/officeDocument/2006/relationships/slideLayout" Target="../slideLayouts/slideLayout7.xml"/><Relationship Id="rId16" Type="http://schemas.openxmlformats.org/officeDocument/2006/relationships/image" Target="../media/image85.png"/><Relationship Id="rId1" Type="http://schemas.openxmlformats.org/officeDocument/2006/relationships/vmlDrawing" Target="../drawings/vmlDrawing17.vml"/><Relationship Id="rId6" Type="http://schemas.openxmlformats.org/officeDocument/2006/relationships/image" Target="../media/image80.wmf"/><Relationship Id="rId11" Type="http://schemas.openxmlformats.org/officeDocument/2006/relationships/oleObject" Target="../embeddings/oleObject64.bin"/><Relationship Id="rId5" Type="http://schemas.openxmlformats.org/officeDocument/2006/relationships/oleObject" Target="../embeddings/oleObject61.bin"/><Relationship Id="rId15" Type="http://schemas.openxmlformats.org/officeDocument/2006/relationships/slide" Target="slide1.xml"/><Relationship Id="rId10" Type="http://schemas.openxmlformats.org/officeDocument/2006/relationships/image" Target="../media/image82.wmf"/><Relationship Id="rId4" Type="http://schemas.openxmlformats.org/officeDocument/2006/relationships/image" Target="../media/image79.wmf"/><Relationship Id="rId9" Type="http://schemas.openxmlformats.org/officeDocument/2006/relationships/oleObject" Target="../embeddings/oleObject63.bin"/><Relationship Id="rId14" Type="http://schemas.openxmlformats.org/officeDocument/2006/relationships/image" Target="../media/image84.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oleObject" Target="../embeddings/oleObject66.bin"/><Relationship Id="rId7"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87.wmf"/><Relationship Id="rId5" Type="http://schemas.openxmlformats.org/officeDocument/2006/relationships/oleObject" Target="../embeddings/oleObject67.bin"/><Relationship Id="rId10" Type="http://schemas.openxmlformats.org/officeDocument/2006/relationships/image" Target="../media/image89.wmf"/><Relationship Id="rId4" Type="http://schemas.openxmlformats.org/officeDocument/2006/relationships/image" Target="../media/image86.wmf"/><Relationship Id="rId9" Type="http://schemas.openxmlformats.org/officeDocument/2006/relationships/oleObject" Target="../embeddings/oleObject69.bin"/></Relationships>
</file>

<file path=ppt/slides/_rels/slide31.xml.rels><?xml version="1.0" encoding="UTF-8" standalone="yes"?>
<Relationships xmlns="http://schemas.openxmlformats.org/package/2006/relationships"><Relationship Id="rId8" Type="http://schemas.openxmlformats.org/officeDocument/2006/relationships/image" Target="../media/image92.wmf"/><Relationship Id="rId3" Type="http://schemas.openxmlformats.org/officeDocument/2006/relationships/oleObject" Target="../embeddings/oleObject70.bin"/><Relationship Id="rId7"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91.wmf"/><Relationship Id="rId5" Type="http://schemas.openxmlformats.org/officeDocument/2006/relationships/oleObject" Target="../embeddings/oleObject71.bin"/><Relationship Id="rId10" Type="http://schemas.openxmlformats.org/officeDocument/2006/relationships/image" Target="../media/image93.wmf"/><Relationship Id="rId4" Type="http://schemas.openxmlformats.org/officeDocument/2006/relationships/image" Target="../media/image90.wmf"/><Relationship Id="rId9" Type="http://schemas.openxmlformats.org/officeDocument/2006/relationships/oleObject" Target="../embeddings/oleObject73.bin"/></Relationships>
</file>

<file path=ppt/slides/_rels/slide3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98.wmf"/><Relationship Id="rId5" Type="http://schemas.openxmlformats.org/officeDocument/2006/relationships/oleObject" Target="../embeddings/oleObject75.bin"/><Relationship Id="rId4" Type="http://schemas.openxmlformats.org/officeDocument/2006/relationships/image" Target="../media/image97.wmf"/></Relationships>
</file>

<file path=ppt/slides/_rels/slide35.xml.rels><?xml version="1.0" encoding="UTF-8" standalone="yes"?>
<Relationships xmlns="http://schemas.openxmlformats.org/package/2006/relationships"><Relationship Id="rId8" Type="http://schemas.openxmlformats.org/officeDocument/2006/relationships/image" Target="../media/image101.wmf"/><Relationship Id="rId3" Type="http://schemas.openxmlformats.org/officeDocument/2006/relationships/oleObject" Target="../embeddings/oleObject76.bin"/><Relationship Id="rId7" Type="http://schemas.openxmlformats.org/officeDocument/2006/relationships/oleObject" Target="../embeddings/oleObject78.bin"/><Relationship Id="rId12" Type="http://schemas.openxmlformats.org/officeDocument/2006/relationships/image" Target="../media/image103.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00.wmf"/><Relationship Id="rId11" Type="http://schemas.openxmlformats.org/officeDocument/2006/relationships/oleObject" Target="../embeddings/oleObject80.bin"/><Relationship Id="rId5" Type="http://schemas.openxmlformats.org/officeDocument/2006/relationships/oleObject" Target="../embeddings/oleObject77.bin"/><Relationship Id="rId10" Type="http://schemas.openxmlformats.org/officeDocument/2006/relationships/image" Target="../media/image102.wmf"/><Relationship Id="rId4" Type="http://schemas.openxmlformats.org/officeDocument/2006/relationships/image" Target="../media/image99.wmf"/><Relationship Id="rId9" Type="http://schemas.openxmlformats.org/officeDocument/2006/relationships/oleObject" Target="../embeddings/oleObject79.bin"/></Relationships>
</file>

<file path=ppt/slides/_rels/slide36.xml.rels><?xml version="1.0" encoding="UTF-8" standalone="yes"?>
<Relationships xmlns="http://schemas.openxmlformats.org/package/2006/relationships"><Relationship Id="rId8" Type="http://schemas.openxmlformats.org/officeDocument/2006/relationships/image" Target="../media/image106.wmf"/><Relationship Id="rId13" Type="http://schemas.openxmlformats.org/officeDocument/2006/relationships/oleObject" Target="../embeddings/oleObject86.bin"/><Relationship Id="rId3" Type="http://schemas.openxmlformats.org/officeDocument/2006/relationships/oleObject" Target="../embeddings/oleObject81.bin"/><Relationship Id="rId7" Type="http://schemas.openxmlformats.org/officeDocument/2006/relationships/oleObject" Target="../embeddings/oleObject83.bin"/><Relationship Id="rId12" Type="http://schemas.openxmlformats.org/officeDocument/2006/relationships/image" Target="../media/image108.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105.wmf"/><Relationship Id="rId11" Type="http://schemas.openxmlformats.org/officeDocument/2006/relationships/oleObject" Target="../embeddings/oleObject85.bin"/><Relationship Id="rId5" Type="http://schemas.openxmlformats.org/officeDocument/2006/relationships/oleObject" Target="../embeddings/oleObject82.bin"/><Relationship Id="rId10" Type="http://schemas.openxmlformats.org/officeDocument/2006/relationships/image" Target="../media/image107.wmf"/><Relationship Id="rId4" Type="http://schemas.openxmlformats.org/officeDocument/2006/relationships/image" Target="../media/image104.wmf"/><Relationship Id="rId9" Type="http://schemas.openxmlformats.org/officeDocument/2006/relationships/oleObject" Target="../embeddings/oleObject84.bin"/><Relationship Id="rId14" Type="http://schemas.openxmlformats.org/officeDocument/2006/relationships/image" Target="../media/image109.wmf"/></Relationships>
</file>

<file path=ppt/slides/_rels/slide37.xml.rels><?xml version="1.0" encoding="UTF-8" standalone="yes"?>
<Relationships xmlns="http://schemas.openxmlformats.org/package/2006/relationships"><Relationship Id="rId8" Type="http://schemas.openxmlformats.org/officeDocument/2006/relationships/image" Target="../media/image112.wmf"/><Relationship Id="rId13" Type="http://schemas.openxmlformats.org/officeDocument/2006/relationships/oleObject" Target="../embeddings/oleObject92.bin"/><Relationship Id="rId18" Type="http://schemas.openxmlformats.org/officeDocument/2006/relationships/image" Target="../media/image117.wmf"/><Relationship Id="rId3" Type="http://schemas.openxmlformats.org/officeDocument/2006/relationships/oleObject" Target="../embeddings/oleObject87.bin"/><Relationship Id="rId7" Type="http://schemas.openxmlformats.org/officeDocument/2006/relationships/oleObject" Target="../embeddings/oleObject89.bin"/><Relationship Id="rId12" Type="http://schemas.openxmlformats.org/officeDocument/2006/relationships/image" Target="../media/image114.wmf"/><Relationship Id="rId17" Type="http://schemas.openxmlformats.org/officeDocument/2006/relationships/oleObject" Target="../embeddings/oleObject94.bin"/><Relationship Id="rId2" Type="http://schemas.openxmlformats.org/officeDocument/2006/relationships/slideLayout" Target="../slideLayouts/slideLayout7.xml"/><Relationship Id="rId16" Type="http://schemas.openxmlformats.org/officeDocument/2006/relationships/image" Target="../media/image116.wmf"/><Relationship Id="rId1" Type="http://schemas.openxmlformats.org/officeDocument/2006/relationships/vmlDrawing" Target="../drawings/vmlDrawing23.vml"/><Relationship Id="rId6" Type="http://schemas.openxmlformats.org/officeDocument/2006/relationships/image" Target="../media/image111.wmf"/><Relationship Id="rId11" Type="http://schemas.openxmlformats.org/officeDocument/2006/relationships/oleObject" Target="../embeddings/oleObject91.bin"/><Relationship Id="rId5" Type="http://schemas.openxmlformats.org/officeDocument/2006/relationships/oleObject" Target="../embeddings/oleObject88.bin"/><Relationship Id="rId15" Type="http://schemas.openxmlformats.org/officeDocument/2006/relationships/oleObject" Target="../embeddings/oleObject93.bin"/><Relationship Id="rId10" Type="http://schemas.openxmlformats.org/officeDocument/2006/relationships/image" Target="../media/image113.wmf"/><Relationship Id="rId4" Type="http://schemas.openxmlformats.org/officeDocument/2006/relationships/image" Target="../media/image110.wmf"/><Relationship Id="rId9" Type="http://schemas.openxmlformats.org/officeDocument/2006/relationships/oleObject" Target="../embeddings/oleObject90.bin"/><Relationship Id="rId14" Type="http://schemas.openxmlformats.org/officeDocument/2006/relationships/image" Target="../media/image115.wmf"/></Relationships>
</file>

<file path=ppt/slides/_rels/slide38.xml.rels><?xml version="1.0" encoding="UTF-8" standalone="yes"?>
<Relationships xmlns="http://schemas.openxmlformats.org/package/2006/relationships"><Relationship Id="rId8" Type="http://schemas.openxmlformats.org/officeDocument/2006/relationships/image" Target="../media/image120.wmf"/><Relationship Id="rId13" Type="http://schemas.openxmlformats.org/officeDocument/2006/relationships/oleObject" Target="../embeddings/oleObject100.bin"/><Relationship Id="rId18" Type="http://schemas.openxmlformats.org/officeDocument/2006/relationships/image" Target="../media/image125.wmf"/><Relationship Id="rId3" Type="http://schemas.openxmlformats.org/officeDocument/2006/relationships/oleObject" Target="../embeddings/oleObject95.bin"/><Relationship Id="rId7" Type="http://schemas.openxmlformats.org/officeDocument/2006/relationships/oleObject" Target="../embeddings/oleObject97.bin"/><Relationship Id="rId12" Type="http://schemas.openxmlformats.org/officeDocument/2006/relationships/image" Target="../media/image122.wmf"/><Relationship Id="rId17" Type="http://schemas.openxmlformats.org/officeDocument/2006/relationships/oleObject" Target="../embeddings/oleObject102.bin"/><Relationship Id="rId2" Type="http://schemas.openxmlformats.org/officeDocument/2006/relationships/slideLayout" Target="../slideLayouts/slideLayout7.xml"/><Relationship Id="rId16" Type="http://schemas.openxmlformats.org/officeDocument/2006/relationships/image" Target="../media/image124.wmf"/><Relationship Id="rId1" Type="http://schemas.openxmlformats.org/officeDocument/2006/relationships/vmlDrawing" Target="../drawings/vmlDrawing24.vml"/><Relationship Id="rId6" Type="http://schemas.openxmlformats.org/officeDocument/2006/relationships/image" Target="../media/image119.wmf"/><Relationship Id="rId11" Type="http://schemas.openxmlformats.org/officeDocument/2006/relationships/oleObject" Target="../embeddings/oleObject99.bin"/><Relationship Id="rId5" Type="http://schemas.openxmlformats.org/officeDocument/2006/relationships/oleObject" Target="../embeddings/oleObject96.bin"/><Relationship Id="rId15" Type="http://schemas.openxmlformats.org/officeDocument/2006/relationships/oleObject" Target="../embeddings/oleObject101.bin"/><Relationship Id="rId10" Type="http://schemas.openxmlformats.org/officeDocument/2006/relationships/image" Target="../media/image121.wmf"/><Relationship Id="rId4" Type="http://schemas.openxmlformats.org/officeDocument/2006/relationships/image" Target="../media/image118.wmf"/><Relationship Id="rId9" Type="http://schemas.openxmlformats.org/officeDocument/2006/relationships/oleObject" Target="../embeddings/oleObject98.bin"/><Relationship Id="rId14" Type="http://schemas.openxmlformats.org/officeDocument/2006/relationships/image" Target="../media/image123.wmf"/></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03.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126.wmf"/><Relationship Id="rId5" Type="http://schemas.openxmlformats.org/officeDocument/2006/relationships/oleObject" Target="../embeddings/oleObject104.bin"/><Relationship Id="rId4" Type="http://schemas.openxmlformats.org/officeDocument/2006/relationships/image" Target="../media/image92.wmf"/></Relationships>
</file>

<file path=ppt/slides/_rels/slide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129.wmf"/><Relationship Id="rId3" Type="http://schemas.openxmlformats.org/officeDocument/2006/relationships/oleObject" Target="../embeddings/oleObject105.bin"/><Relationship Id="rId7" Type="http://schemas.openxmlformats.org/officeDocument/2006/relationships/oleObject" Target="../embeddings/oleObject107.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128.wmf"/><Relationship Id="rId5" Type="http://schemas.openxmlformats.org/officeDocument/2006/relationships/oleObject" Target="../embeddings/oleObject106.bin"/><Relationship Id="rId4" Type="http://schemas.openxmlformats.org/officeDocument/2006/relationships/image" Target="../media/image127.w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08.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image" Target="../media/image130.wmf"/></Relationships>
</file>

<file path=ppt/slides/_rels/slide4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7.xml"/><Relationship Id="rId4" Type="http://schemas.openxmlformats.org/officeDocument/2006/relationships/image" Target="../media/image133.png"/></Relationships>
</file>

<file path=ppt/slides/_rels/slide4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36.png"/><Relationship Id="rId12" Type="http://schemas.openxmlformats.org/officeDocument/2006/relationships/image" Target="../media/image14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8.png"/><Relationship Id="rId11" Type="http://schemas.openxmlformats.org/officeDocument/2006/relationships/image" Target="../media/image139.png"/><Relationship Id="rId5" Type="http://schemas.openxmlformats.org/officeDocument/2006/relationships/slide" Target="slide1.xml"/><Relationship Id="rId10" Type="http://schemas.openxmlformats.org/officeDocument/2006/relationships/image" Target="../media/image142.png"/><Relationship Id="rId4" Type="http://schemas.openxmlformats.org/officeDocument/2006/relationships/image" Target="../media/image137.png"/><Relationship Id="rId9" Type="http://schemas.openxmlformats.org/officeDocument/2006/relationships/image" Target="../media/image141.png"/></Relationships>
</file>

<file path=ppt/slides/_rels/slide46.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44.png"/><Relationship Id="rId7" Type="http://schemas.openxmlformats.org/officeDocument/2006/relationships/image" Target="../media/image14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7.png"/><Relationship Id="rId5" Type="http://schemas.openxmlformats.org/officeDocument/2006/relationships/image" Target="../media/image146.png"/><Relationship Id="rId4" Type="http://schemas.openxmlformats.org/officeDocument/2006/relationships/image" Target="../media/image145.png"/><Relationship Id="rId9" Type="http://schemas.openxmlformats.org/officeDocument/2006/relationships/image" Target="../media/image150.png"/></Relationships>
</file>

<file path=ppt/slides/_rels/slide48.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7.xml"/><Relationship Id="rId6" Type="http://schemas.openxmlformats.org/officeDocument/2006/relationships/slide" Target="slide1.xml"/><Relationship Id="rId5" Type="http://schemas.openxmlformats.org/officeDocument/2006/relationships/image" Target="../media/image1510.png"/></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09.bin"/><Relationship Id="rId7" Type="http://schemas.openxmlformats.org/officeDocument/2006/relationships/image" Target="../media/image32.png"/><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31.png"/><Relationship Id="rId5" Type="http://schemas.openxmlformats.org/officeDocument/2006/relationships/image" Target="../media/image24.png"/><Relationship Id="rId4" Type="http://schemas.openxmlformats.org/officeDocument/2006/relationships/image" Target="../media/image152.w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1.bin"/><Relationship Id="rId4" Type="http://schemas.openxmlformats.org/officeDocument/2006/relationships/image" Target="../media/image3.wmf"/></Relationships>
</file>

<file path=ppt/slides/_rels/slide50.xml.rels><?xml version="1.0" encoding="UTF-8" standalone="yes"?>
<Relationships xmlns="http://schemas.openxmlformats.org/package/2006/relationships"><Relationship Id="rId8" Type="http://schemas.openxmlformats.org/officeDocument/2006/relationships/image" Target="../media/image159.png"/><Relationship Id="rId13" Type="http://schemas.openxmlformats.org/officeDocument/2006/relationships/image" Target="../media/image164.png"/><Relationship Id="rId3" Type="http://schemas.openxmlformats.org/officeDocument/2006/relationships/image" Target="../media/image31.png"/><Relationship Id="rId7" Type="http://schemas.openxmlformats.org/officeDocument/2006/relationships/image" Target="../media/image158.png"/><Relationship Id="rId12" Type="http://schemas.openxmlformats.org/officeDocument/2006/relationships/image" Target="../media/image163.png"/><Relationship Id="rId2" Type="http://schemas.openxmlformats.org/officeDocument/2006/relationships/image" Target="../media/image153.png"/><Relationship Id="rId1" Type="http://schemas.openxmlformats.org/officeDocument/2006/relationships/slideLayout" Target="../slideLayouts/slideLayout7.xml"/><Relationship Id="rId6" Type="http://schemas.openxmlformats.org/officeDocument/2006/relationships/image" Target="../media/image157.png"/><Relationship Id="rId11" Type="http://schemas.openxmlformats.org/officeDocument/2006/relationships/image" Target="../media/image1540.png"/><Relationship Id="rId5" Type="http://schemas.openxmlformats.org/officeDocument/2006/relationships/image" Target="../media/image154.png"/><Relationship Id="rId10" Type="http://schemas.openxmlformats.org/officeDocument/2006/relationships/image" Target="../media/image155.png"/><Relationship Id="rId4" Type="http://schemas.openxmlformats.org/officeDocument/2006/relationships/image" Target="../media/image32.png"/><Relationship Id="rId9" Type="http://schemas.openxmlformats.org/officeDocument/2006/relationships/image" Target="../media/image160.png"/><Relationship Id="rId14" Type="http://schemas.openxmlformats.org/officeDocument/2006/relationships/image" Target="../media/image1550.png"/></Relationships>
</file>

<file path=ppt/slides/_rels/slide51.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56.png"/><Relationship Id="rId1" Type="http://schemas.openxmlformats.org/officeDocument/2006/relationships/slideLayout" Target="../slideLayouts/slideLayout7.xml"/><Relationship Id="rId6" Type="http://schemas.openxmlformats.org/officeDocument/2006/relationships/image" Target="../media/image162.png"/><Relationship Id="rId5" Type="http://schemas.openxmlformats.org/officeDocument/2006/relationships/image" Target="../media/image161.png"/><Relationship Id="rId4" Type="http://schemas.openxmlformats.org/officeDocument/2006/relationships/image" Target="../media/image167.png"/></Relationships>
</file>

<file path=ppt/slides/_rels/slide5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65.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8" Type="http://schemas.openxmlformats.org/officeDocument/2006/relationships/image" Target="../media/image175.png"/><Relationship Id="rId3" Type="http://schemas.openxmlformats.org/officeDocument/2006/relationships/image" Target="../media/image170.png"/><Relationship Id="rId7" Type="http://schemas.openxmlformats.org/officeDocument/2006/relationships/image" Target="../media/image174.png"/><Relationship Id="rId2" Type="http://schemas.openxmlformats.org/officeDocument/2006/relationships/image" Target="../media/image169.png"/><Relationship Id="rId1" Type="http://schemas.openxmlformats.org/officeDocument/2006/relationships/slideLayout" Target="../slideLayouts/slideLayout7.xml"/><Relationship Id="rId6" Type="http://schemas.openxmlformats.org/officeDocument/2006/relationships/image" Target="../media/image173.png"/><Relationship Id="rId5" Type="http://schemas.openxmlformats.org/officeDocument/2006/relationships/image" Target="../media/image172.png"/><Relationship Id="rId10" Type="http://schemas.openxmlformats.org/officeDocument/2006/relationships/image" Target="../media/image176.png"/><Relationship Id="rId4" Type="http://schemas.openxmlformats.org/officeDocument/2006/relationships/image" Target="../media/image171.png"/><Relationship Id="rId9" Type="http://schemas.openxmlformats.org/officeDocument/2006/relationships/image" Target="../media/image177.png"/></Relationships>
</file>

<file path=ppt/slides/_rels/slide55.xml.rels><?xml version="1.0" encoding="UTF-8" standalone="yes"?>
<Relationships xmlns="http://schemas.openxmlformats.org/package/2006/relationships"><Relationship Id="rId8" Type="http://schemas.openxmlformats.org/officeDocument/2006/relationships/image" Target="../media/image186.png"/><Relationship Id="rId3" Type="http://schemas.openxmlformats.org/officeDocument/2006/relationships/image" Target="../media/image178.png"/><Relationship Id="rId7" Type="http://schemas.openxmlformats.org/officeDocument/2006/relationships/image" Target="../media/image182.png"/><Relationship Id="rId2" Type="http://schemas.openxmlformats.org/officeDocument/2006/relationships/image" Target="../media/image169.png"/><Relationship Id="rId1" Type="http://schemas.openxmlformats.org/officeDocument/2006/relationships/slideLayout" Target="../slideLayouts/slideLayout7.xml"/><Relationship Id="rId6" Type="http://schemas.openxmlformats.org/officeDocument/2006/relationships/image" Target="../media/image181.png"/><Relationship Id="rId5" Type="http://schemas.openxmlformats.org/officeDocument/2006/relationships/image" Target="../media/image180.png"/><Relationship Id="rId10" Type="http://schemas.openxmlformats.org/officeDocument/2006/relationships/image" Target="../media/image183.png"/><Relationship Id="rId4" Type="http://schemas.openxmlformats.org/officeDocument/2006/relationships/image" Target="../media/image179.png"/><Relationship Id="rId9" Type="http://schemas.openxmlformats.org/officeDocument/2006/relationships/image" Target="../media/image187.png"/></Relationships>
</file>

<file path=ppt/slides/_rels/slide56.xml.rels><?xml version="1.0" encoding="UTF-8" standalone="yes"?>
<Relationships xmlns="http://schemas.openxmlformats.org/package/2006/relationships"><Relationship Id="rId8" Type="http://schemas.openxmlformats.org/officeDocument/2006/relationships/image" Target="../media/image190.png"/><Relationship Id="rId3" Type="http://schemas.openxmlformats.org/officeDocument/2006/relationships/image" Target="../media/image185.png"/><Relationship Id="rId7" Type="http://schemas.openxmlformats.org/officeDocument/2006/relationships/image" Target="../media/image193.png"/><Relationship Id="rId2" Type="http://schemas.openxmlformats.org/officeDocument/2006/relationships/image" Target="../media/image184.png"/><Relationship Id="rId1" Type="http://schemas.openxmlformats.org/officeDocument/2006/relationships/slideLayout" Target="../slideLayouts/slideLayout7.xml"/><Relationship Id="rId6" Type="http://schemas.openxmlformats.org/officeDocument/2006/relationships/image" Target="../media/image169.png"/><Relationship Id="rId5" Type="http://schemas.openxmlformats.org/officeDocument/2006/relationships/image" Target="../media/image189.png"/><Relationship Id="rId10" Type="http://schemas.openxmlformats.org/officeDocument/2006/relationships/slide" Target="slide1.xml"/><Relationship Id="rId4" Type="http://schemas.openxmlformats.org/officeDocument/2006/relationships/image" Target="../media/image188.png"/><Relationship Id="rId9" Type="http://schemas.openxmlformats.org/officeDocument/2006/relationships/image" Target="../media/image191.png"/></Relationships>
</file>

<file path=ppt/slides/_rels/slide57.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2.png"/><Relationship Id="rId1" Type="http://schemas.openxmlformats.org/officeDocument/2006/relationships/slideLayout" Target="../slideLayouts/slideLayout7.xml"/><Relationship Id="rId4" Type="http://schemas.openxmlformats.org/officeDocument/2006/relationships/image" Target="../media/image195.png"/></Relationships>
</file>

<file path=ppt/slides/_rels/slide58.xml.rels><?xml version="1.0" encoding="UTF-8" standalone="yes"?>
<Relationships xmlns="http://schemas.openxmlformats.org/package/2006/relationships"><Relationship Id="rId8" Type="http://schemas.openxmlformats.org/officeDocument/2006/relationships/image" Target="../media/image204.png"/><Relationship Id="rId3" Type="http://schemas.openxmlformats.org/officeDocument/2006/relationships/image" Target="../media/image194.png"/><Relationship Id="rId7" Type="http://schemas.openxmlformats.org/officeDocument/2006/relationships/image" Target="../media/image200.png"/><Relationship Id="rId2" Type="http://schemas.openxmlformats.org/officeDocument/2006/relationships/image" Target="../media/image196.png"/><Relationship Id="rId1" Type="http://schemas.openxmlformats.org/officeDocument/2006/relationships/slideLayout" Target="../slideLayouts/slideLayout7.xml"/><Relationship Id="rId6" Type="http://schemas.openxmlformats.org/officeDocument/2006/relationships/image" Target="../media/image199.png"/><Relationship Id="rId5" Type="http://schemas.openxmlformats.org/officeDocument/2006/relationships/image" Target="../media/image198.png"/><Relationship Id="rId4" Type="http://schemas.openxmlformats.org/officeDocument/2006/relationships/image" Target="../media/image197.png"/><Relationship Id="rId9" Type="http://schemas.openxmlformats.org/officeDocument/2006/relationships/image" Target="../media/image205.png"/></Relationships>
</file>

<file path=ppt/slides/_rels/slide59.xml.rels><?xml version="1.0" encoding="UTF-8" standalone="yes"?>
<Relationships xmlns="http://schemas.openxmlformats.org/package/2006/relationships"><Relationship Id="rId8" Type="http://schemas.openxmlformats.org/officeDocument/2006/relationships/image" Target="../media/image211.png"/><Relationship Id="rId3" Type="http://schemas.openxmlformats.org/officeDocument/2006/relationships/image" Target="../media/image194.png"/><Relationship Id="rId7" Type="http://schemas.openxmlformats.org/officeDocument/2006/relationships/image" Target="../media/image203.png"/><Relationship Id="rId12" Type="http://schemas.openxmlformats.org/officeDocument/2006/relationships/image" Target="../media/image210.png"/><Relationship Id="rId2" Type="http://schemas.openxmlformats.org/officeDocument/2006/relationships/image" Target="../media/image201.png"/><Relationship Id="rId1" Type="http://schemas.openxmlformats.org/officeDocument/2006/relationships/slideLayout" Target="../slideLayouts/slideLayout7.xml"/><Relationship Id="rId6" Type="http://schemas.openxmlformats.org/officeDocument/2006/relationships/image" Target="../media/image209.png"/><Relationship Id="rId11" Type="http://schemas.openxmlformats.org/officeDocument/2006/relationships/image" Target="../media/image1980.png"/><Relationship Id="rId5" Type="http://schemas.openxmlformats.org/officeDocument/2006/relationships/image" Target="../media/image208.png"/><Relationship Id="rId10" Type="http://schemas.openxmlformats.org/officeDocument/2006/relationships/image" Target="../media/image213.png"/><Relationship Id="rId4" Type="http://schemas.openxmlformats.org/officeDocument/2006/relationships/image" Target="../media/image202.png"/><Relationship Id="rId9" Type="http://schemas.openxmlformats.org/officeDocument/2006/relationships/image" Target="../media/image2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221.png"/><Relationship Id="rId3" Type="http://schemas.openxmlformats.org/officeDocument/2006/relationships/image" Target="../media/image207.png"/><Relationship Id="rId7" Type="http://schemas.openxmlformats.org/officeDocument/2006/relationships/image" Target="../media/image220.png"/><Relationship Id="rId2" Type="http://schemas.openxmlformats.org/officeDocument/2006/relationships/image" Target="../media/image206.png"/><Relationship Id="rId1" Type="http://schemas.openxmlformats.org/officeDocument/2006/relationships/slideLayout" Target="../slideLayouts/slideLayout7.xml"/><Relationship Id="rId6" Type="http://schemas.openxmlformats.org/officeDocument/2006/relationships/image" Target="../media/image219.png"/><Relationship Id="rId5" Type="http://schemas.openxmlformats.org/officeDocument/2006/relationships/image" Target="../media/image194.png"/><Relationship Id="rId4" Type="http://schemas.openxmlformats.org/officeDocument/2006/relationships/image" Target="../media/image214.png"/><Relationship Id="rId9" Type="http://schemas.openxmlformats.org/officeDocument/2006/relationships/image" Target="../media/image2140.png"/></Relationships>
</file>

<file path=ppt/slides/_rels/slide61.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image" Target="../media/image215.png"/><Relationship Id="rId7" Type="http://schemas.openxmlformats.org/officeDocument/2006/relationships/image" Target="../media/image227.png"/><Relationship Id="rId2" Type="http://schemas.openxmlformats.org/officeDocument/2006/relationships/image" Target="../media/image194.png"/><Relationship Id="rId1" Type="http://schemas.openxmlformats.org/officeDocument/2006/relationships/slideLayout" Target="../slideLayouts/slideLayout7.xml"/><Relationship Id="rId6" Type="http://schemas.openxmlformats.org/officeDocument/2006/relationships/image" Target="../media/image217.png"/><Relationship Id="rId5" Type="http://schemas.openxmlformats.org/officeDocument/2006/relationships/image" Target="../media/image216.png"/><Relationship Id="rId4" Type="http://schemas.openxmlformats.org/officeDocument/2006/relationships/image" Target="../media/image224.png"/></Relationships>
</file>

<file path=ppt/slides/_rels/slide62.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image" Target="../media/image194.png"/><Relationship Id="rId1" Type="http://schemas.openxmlformats.org/officeDocument/2006/relationships/slideLayout" Target="../slideLayouts/slideLayout7.xml"/><Relationship Id="rId6" Type="http://schemas.openxmlformats.org/officeDocument/2006/relationships/slide" Target="slide1.xml"/><Relationship Id="rId5" Type="http://schemas.openxmlformats.org/officeDocument/2006/relationships/image" Target="../media/image223.png"/><Relationship Id="rId4" Type="http://schemas.openxmlformats.org/officeDocument/2006/relationships/image" Target="../media/image222.png"/></Relationships>
</file>

<file path=ppt/slides/_rels/slide7.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wmf"/><Relationship Id="rId5" Type="http://schemas.openxmlformats.org/officeDocument/2006/relationships/oleObject" Target="../embeddings/oleObject3.bin"/><Relationship Id="rId4" Type="http://schemas.openxmlformats.org/officeDocument/2006/relationships/image" Target="../media/image4.wmf"/><Relationship Id="rId9" Type="http://schemas.openxmlformats.org/officeDocument/2006/relationships/slide" Target="slide1.xml"/></Relationships>
</file>

<file path=ppt/slides/_rels/slide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6.bin"/><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8059737" y="173038"/>
            <a:ext cx="955675"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48AE167-5757-44EB-8601-D6F0AD3BEB7E}" type="slidenum">
              <a:rPr kumimoji="0" lang="zh-CN" altLang="en-US" sz="2000" smtClean="0">
                <a:solidFill>
                  <a:srgbClr val="FF0000"/>
                </a:solidFill>
              </a:rPr>
              <a:pPr eaLnBrk="1" hangingPunct="1"/>
              <a:t>1</a:t>
            </a:fld>
            <a:endParaRPr kumimoji="0" lang="en-US" altLang="zh-CN" sz="2000" dirty="0" smtClean="0">
              <a:solidFill>
                <a:srgbClr val="FF0000"/>
              </a:solidFill>
            </a:endParaRPr>
          </a:p>
        </p:txBody>
      </p:sp>
      <p:sp>
        <p:nvSpPr>
          <p:cNvPr id="21507" name="Text Box 3"/>
          <p:cNvSpPr txBox="1">
            <a:spLocks noChangeArrowheads="1"/>
          </p:cNvSpPr>
          <p:nvPr/>
        </p:nvSpPr>
        <p:spPr bwMode="auto">
          <a:xfrm>
            <a:off x="868917" y="270696"/>
            <a:ext cx="70167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2800" b="1" dirty="0"/>
              <a:t>第11  章 尺寸链的精度设计基础 </a:t>
            </a:r>
          </a:p>
        </p:txBody>
      </p:sp>
      <p:sp>
        <p:nvSpPr>
          <p:cNvPr id="21510" name="Text Box 6">
            <a:hlinkClick r:id="rId2" action="ppaction://hlinksldjump"/>
          </p:cNvPr>
          <p:cNvSpPr txBox="1">
            <a:spLocks noChangeArrowheads="1"/>
          </p:cNvSpPr>
          <p:nvPr/>
        </p:nvSpPr>
        <p:spPr bwMode="auto">
          <a:xfrm>
            <a:off x="573832" y="818175"/>
            <a:ext cx="77914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内  容  提  要</a:t>
            </a:r>
            <a:r>
              <a:rPr lang="zh-CN" altLang="en-US" sz="2000" dirty="0">
                <a:solidFill>
                  <a:schemeClr val="accent1">
                    <a:lumMod val="75000"/>
                  </a:schemeClr>
                </a:solidFill>
              </a:rPr>
              <a:t>---------------------------------------</a:t>
            </a:r>
            <a:r>
              <a:rPr lang="en-US" altLang="zh-CN" sz="2000" dirty="0" smtClean="0">
                <a:solidFill>
                  <a:schemeClr val="accent1">
                    <a:lumMod val="75000"/>
                  </a:schemeClr>
                </a:solidFill>
              </a:rPr>
              <a:t>--------------------------</a:t>
            </a:r>
            <a:r>
              <a:rPr lang="en-US" altLang="zh-CN" sz="2000" b="1" dirty="0" smtClean="0">
                <a:solidFill>
                  <a:schemeClr val="accent1">
                    <a:lumMod val="75000"/>
                  </a:schemeClr>
                </a:solidFill>
              </a:rPr>
              <a:t>(</a:t>
            </a:r>
            <a:r>
              <a:rPr lang="en-US" altLang="zh-CN" sz="2000" b="1" dirty="0">
                <a:solidFill>
                  <a:schemeClr val="accent1">
                    <a:lumMod val="75000"/>
                  </a:schemeClr>
                </a:solidFill>
              </a:rPr>
              <a:t>2</a:t>
            </a:r>
            <a:r>
              <a:rPr lang="en-US" altLang="zh-CN" sz="2000" b="1" dirty="0">
                <a:solidFill>
                  <a:schemeClr val="accent1">
                    <a:lumMod val="75000"/>
                  </a:schemeClr>
                </a:solidFill>
                <a:hlinkClick r:id="rId3" action="ppaction://hlinksldjump"/>
              </a:rPr>
              <a:t>)</a:t>
            </a:r>
            <a:endParaRPr lang="en-US" altLang="zh-CN" sz="2000" b="1" dirty="0">
              <a:solidFill>
                <a:schemeClr val="accent1">
                  <a:lumMod val="75000"/>
                </a:schemeClr>
              </a:solidFill>
            </a:endParaRPr>
          </a:p>
        </p:txBody>
      </p:sp>
      <p:sp>
        <p:nvSpPr>
          <p:cNvPr id="21511" name="Text Box 7">
            <a:hlinkClick r:id="rId4" action="ppaction://hlinksldjump"/>
          </p:cNvPr>
          <p:cNvSpPr txBox="1">
            <a:spLocks noChangeArrowheads="1"/>
          </p:cNvSpPr>
          <p:nvPr/>
        </p:nvSpPr>
        <p:spPr bwMode="auto">
          <a:xfrm>
            <a:off x="573832" y="1195194"/>
            <a:ext cx="83359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11.1 尺寸链的基本概念</a:t>
            </a:r>
            <a:r>
              <a:rPr lang="zh-CN" altLang="en-US" sz="2000" dirty="0">
                <a:solidFill>
                  <a:schemeClr val="accent1">
                    <a:lumMod val="75000"/>
                  </a:schemeClr>
                </a:solidFill>
              </a:rPr>
              <a:t> ---------------------</a:t>
            </a:r>
            <a:r>
              <a:rPr lang="en-US" altLang="zh-CN" sz="2000" dirty="0">
                <a:solidFill>
                  <a:schemeClr val="accent1">
                    <a:lumMod val="75000"/>
                  </a:schemeClr>
                </a:solidFill>
              </a:rPr>
              <a:t>------------------------------</a:t>
            </a:r>
            <a:r>
              <a:rPr lang="en-US" altLang="zh-CN" sz="2000" b="1" dirty="0">
                <a:solidFill>
                  <a:schemeClr val="accent1">
                    <a:lumMod val="75000"/>
                  </a:schemeClr>
                </a:solidFill>
              </a:rPr>
              <a:t>(4)</a:t>
            </a:r>
          </a:p>
        </p:txBody>
      </p:sp>
      <p:sp>
        <p:nvSpPr>
          <p:cNvPr id="21512" name="Text Box 8">
            <a:hlinkClick r:id="rId4" action="ppaction://hlinksldjump"/>
          </p:cNvPr>
          <p:cNvSpPr txBox="1">
            <a:spLocks noChangeArrowheads="1"/>
          </p:cNvSpPr>
          <p:nvPr/>
        </p:nvSpPr>
        <p:spPr bwMode="auto">
          <a:xfrm>
            <a:off x="955185" y="1529643"/>
            <a:ext cx="646869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11.1.1  尺寸链的定义和特征</a:t>
            </a:r>
            <a:r>
              <a:rPr lang="zh-CN" altLang="en-US" dirty="0"/>
              <a:t> </a:t>
            </a:r>
            <a:r>
              <a:rPr lang="zh-CN" altLang="en-US" dirty="0" smtClean="0"/>
              <a:t>--------------------(</a:t>
            </a:r>
            <a:r>
              <a:rPr lang="zh-CN" altLang="en-US" dirty="0"/>
              <a:t>4)</a:t>
            </a:r>
          </a:p>
        </p:txBody>
      </p:sp>
      <p:sp>
        <p:nvSpPr>
          <p:cNvPr id="21513" name="Text Box 9">
            <a:hlinkClick r:id="rId5" action="ppaction://hlinksldjump"/>
          </p:cNvPr>
          <p:cNvSpPr txBox="1">
            <a:spLocks noChangeArrowheads="1"/>
          </p:cNvSpPr>
          <p:nvPr/>
        </p:nvSpPr>
        <p:spPr bwMode="auto">
          <a:xfrm>
            <a:off x="944986" y="1894902"/>
            <a:ext cx="624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11.1.2  尺寸链的组成和分类</a:t>
            </a:r>
            <a:r>
              <a:rPr lang="zh-CN" altLang="en-US" dirty="0"/>
              <a:t> </a:t>
            </a:r>
            <a:r>
              <a:rPr lang="zh-CN" altLang="en-US" dirty="0" smtClean="0"/>
              <a:t>-----------------</a:t>
            </a:r>
            <a:r>
              <a:rPr lang="en-US" altLang="zh-CN" dirty="0" smtClean="0"/>
              <a:t>-</a:t>
            </a:r>
            <a:r>
              <a:rPr lang="zh-CN" altLang="en-US" dirty="0" smtClean="0"/>
              <a:t>--(</a:t>
            </a:r>
            <a:r>
              <a:rPr lang="zh-CN" altLang="en-US" dirty="0"/>
              <a:t>6)</a:t>
            </a:r>
          </a:p>
        </p:txBody>
      </p:sp>
      <p:sp>
        <p:nvSpPr>
          <p:cNvPr id="21514" name="Text Box 10">
            <a:hlinkClick r:id="rId6" action="ppaction://hlinksldjump"/>
          </p:cNvPr>
          <p:cNvSpPr txBox="1">
            <a:spLocks noChangeArrowheads="1"/>
          </p:cNvSpPr>
          <p:nvPr/>
        </p:nvSpPr>
        <p:spPr bwMode="auto">
          <a:xfrm>
            <a:off x="944986" y="2233174"/>
            <a:ext cx="6468696"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11.1.3  尺寸链图及其画法</a:t>
            </a:r>
            <a:r>
              <a:rPr lang="zh-CN" altLang="en-US" sz="2800" dirty="0"/>
              <a:t> </a:t>
            </a:r>
            <a:r>
              <a:rPr lang="zh-CN" altLang="en-US" sz="2800" dirty="0" smtClean="0"/>
              <a:t>------------------</a:t>
            </a:r>
            <a:r>
              <a:rPr lang="zh-CN" altLang="en-US" sz="2800" b="1" dirty="0" smtClean="0"/>
              <a:t>（</a:t>
            </a:r>
            <a:r>
              <a:rPr lang="en-US" altLang="zh-CN" sz="2800" b="1" dirty="0" smtClean="0"/>
              <a:t>8</a:t>
            </a:r>
            <a:r>
              <a:rPr lang="zh-CN" altLang="en-US" sz="2800" b="1" dirty="0" smtClean="0"/>
              <a:t>）</a:t>
            </a:r>
            <a:endParaRPr lang="zh-CN" altLang="en-US" sz="2800" dirty="0"/>
          </a:p>
        </p:txBody>
      </p:sp>
      <p:sp>
        <p:nvSpPr>
          <p:cNvPr id="21515" name="Text Box 11">
            <a:hlinkClick r:id="rId7" action="ppaction://hlinksldjump"/>
          </p:cNvPr>
          <p:cNvSpPr txBox="1">
            <a:spLocks noChangeArrowheads="1"/>
          </p:cNvSpPr>
          <p:nvPr/>
        </p:nvSpPr>
        <p:spPr bwMode="auto">
          <a:xfrm>
            <a:off x="944987" y="2639135"/>
            <a:ext cx="60888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11.1.4  尺寸链的计算 </a:t>
            </a:r>
            <a:r>
              <a:rPr lang="zh-CN" altLang="en-US" b="1" dirty="0" smtClean="0"/>
              <a:t>----------------------------</a:t>
            </a:r>
            <a:r>
              <a:rPr lang="zh-CN" altLang="en-US" sz="2000" b="1" dirty="0" smtClean="0"/>
              <a:t>(</a:t>
            </a:r>
            <a:r>
              <a:rPr lang="zh-CN" altLang="en-US" sz="2000" b="1" dirty="0"/>
              <a:t>12)</a:t>
            </a:r>
          </a:p>
        </p:txBody>
      </p:sp>
      <p:sp>
        <p:nvSpPr>
          <p:cNvPr id="21517" name="Text Box 13">
            <a:hlinkClick r:id="rId8" action="ppaction://hlinksldjump"/>
          </p:cNvPr>
          <p:cNvSpPr txBox="1">
            <a:spLocks noChangeArrowheads="1"/>
          </p:cNvSpPr>
          <p:nvPr/>
        </p:nvSpPr>
        <p:spPr bwMode="auto">
          <a:xfrm>
            <a:off x="563634" y="3037768"/>
            <a:ext cx="761270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11.2 极值法计算尺寸链</a:t>
            </a:r>
            <a:r>
              <a:rPr lang="zh-CN" altLang="en-US" sz="2000" dirty="0">
                <a:solidFill>
                  <a:schemeClr val="accent1">
                    <a:lumMod val="75000"/>
                  </a:schemeClr>
                </a:solidFill>
              </a:rPr>
              <a:t> -----------------------</a:t>
            </a:r>
            <a:r>
              <a:rPr lang="en-US" altLang="zh-CN" sz="2000" dirty="0">
                <a:solidFill>
                  <a:schemeClr val="accent1">
                    <a:lumMod val="75000"/>
                  </a:schemeClr>
                </a:solidFill>
              </a:rPr>
              <a:t>----------------------------</a:t>
            </a:r>
            <a:r>
              <a:rPr lang="en-US" altLang="zh-CN" sz="2000" b="1" dirty="0">
                <a:solidFill>
                  <a:schemeClr val="accent1">
                    <a:lumMod val="75000"/>
                  </a:schemeClr>
                </a:solidFill>
              </a:rPr>
              <a:t>(13)</a:t>
            </a:r>
          </a:p>
        </p:txBody>
      </p:sp>
      <p:sp>
        <p:nvSpPr>
          <p:cNvPr id="21518" name="Text Box 14">
            <a:hlinkClick r:id="rId8" action="ppaction://hlinksldjump"/>
          </p:cNvPr>
          <p:cNvSpPr txBox="1">
            <a:spLocks noChangeArrowheads="1"/>
          </p:cNvSpPr>
          <p:nvPr/>
        </p:nvSpPr>
        <p:spPr bwMode="auto">
          <a:xfrm>
            <a:off x="944986" y="3350774"/>
            <a:ext cx="599039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11.2.1  基本步骤和计算公式</a:t>
            </a:r>
            <a:r>
              <a:rPr lang="zh-CN" altLang="en-US" dirty="0"/>
              <a:t> </a:t>
            </a:r>
            <a:r>
              <a:rPr lang="zh-CN" altLang="en-US" dirty="0" smtClean="0"/>
              <a:t>------------------</a:t>
            </a:r>
            <a:r>
              <a:rPr lang="en-US" altLang="zh-CN" dirty="0" smtClean="0"/>
              <a:t>-</a:t>
            </a:r>
            <a:r>
              <a:rPr lang="zh-CN" altLang="en-US" dirty="0" smtClean="0"/>
              <a:t>-</a:t>
            </a:r>
            <a:r>
              <a:rPr lang="zh-CN" altLang="en-US" b="1" dirty="0" smtClean="0"/>
              <a:t>(</a:t>
            </a:r>
            <a:r>
              <a:rPr lang="zh-CN" altLang="en-US" b="1" dirty="0"/>
              <a:t>13)</a:t>
            </a:r>
          </a:p>
        </p:txBody>
      </p:sp>
      <p:sp>
        <p:nvSpPr>
          <p:cNvPr id="21519" name="Text Box 15">
            <a:hlinkClick r:id="rId9" action="ppaction://hlinksldjump"/>
          </p:cNvPr>
          <p:cNvSpPr txBox="1">
            <a:spLocks noChangeArrowheads="1"/>
          </p:cNvSpPr>
          <p:nvPr/>
        </p:nvSpPr>
        <p:spPr bwMode="auto">
          <a:xfrm>
            <a:off x="944986" y="3677574"/>
            <a:ext cx="698920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11.2.2 正计算（校核计算）</a:t>
            </a:r>
            <a:r>
              <a:rPr lang="zh-CN" altLang="en-US" dirty="0" smtClean="0"/>
              <a:t>--------------------</a:t>
            </a:r>
            <a:r>
              <a:rPr lang="zh-CN" altLang="en-US" b="1" dirty="0" smtClean="0"/>
              <a:t>（</a:t>
            </a:r>
            <a:r>
              <a:rPr lang="en-US" altLang="zh-CN" b="1" dirty="0" smtClean="0"/>
              <a:t>17</a:t>
            </a:r>
            <a:r>
              <a:rPr lang="zh-CN" altLang="en-US" b="1" dirty="0" smtClean="0"/>
              <a:t>） </a:t>
            </a:r>
            <a:endParaRPr lang="zh-CN" altLang="en-US" b="1" dirty="0"/>
          </a:p>
        </p:txBody>
      </p:sp>
      <p:sp>
        <p:nvSpPr>
          <p:cNvPr id="21520" name="Text Box 16">
            <a:hlinkClick r:id="rId10" action="ppaction://hlinksldjump"/>
          </p:cNvPr>
          <p:cNvSpPr txBox="1">
            <a:spLocks noChangeArrowheads="1"/>
          </p:cNvSpPr>
          <p:nvPr/>
        </p:nvSpPr>
        <p:spPr bwMode="auto">
          <a:xfrm>
            <a:off x="944986" y="4051785"/>
            <a:ext cx="62436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11.2.3 中间计算(工艺尺寸计算)</a:t>
            </a:r>
            <a:r>
              <a:rPr lang="zh-CN" altLang="en-US" sz="2000" dirty="0"/>
              <a:t> </a:t>
            </a:r>
            <a:r>
              <a:rPr lang="zh-CN" altLang="en-US" sz="2000" dirty="0" smtClean="0"/>
              <a:t>------------------</a:t>
            </a:r>
            <a:r>
              <a:rPr lang="zh-CN" altLang="en-US" b="1" dirty="0" smtClean="0"/>
              <a:t>（</a:t>
            </a:r>
            <a:r>
              <a:rPr lang="en-US" altLang="zh-CN" b="1" dirty="0" smtClean="0"/>
              <a:t>24</a:t>
            </a:r>
            <a:r>
              <a:rPr lang="zh-CN" altLang="en-US" b="1" dirty="0" smtClean="0"/>
              <a:t>）</a:t>
            </a:r>
            <a:endParaRPr lang="zh-CN" altLang="en-US" sz="2000" dirty="0"/>
          </a:p>
        </p:txBody>
      </p:sp>
      <p:sp>
        <p:nvSpPr>
          <p:cNvPr id="21521" name="Text Box 17">
            <a:hlinkClick r:id="rId11" action="ppaction://hlinksldjump"/>
          </p:cNvPr>
          <p:cNvSpPr txBox="1">
            <a:spLocks noChangeArrowheads="1"/>
          </p:cNvSpPr>
          <p:nvPr/>
        </p:nvSpPr>
        <p:spPr bwMode="auto">
          <a:xfrm>
            <a:off x="944986" y="4449150"/>
            <a:ext cx="686259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t>11.2.4  反计算（设计计算）</a:t>
            </a:r>
            <a:r>
              <a:rPr lang="zh-CN" altLang="en-US" dirty="0"/>
              <a:t> </a:t>
            </a:r>
            <a:r>
              <a:rPr lang="zh-CN" altLang="en-US" dirty="0" smtClean="0"/>
              <a:t>-------------</a:t>
            </a:r>
            <a:r>
              <a:rPr lang="en-US" altLang="zh-CN" dirty="0" smtClean="0"/>
              <a:t>-</a:t>
            </a:r>
            <a:r>
              <a:rPr lang="zh-CN" altLang="en-US" dirty="0" smtClean="0"/>
              <a:t>------</a:t>
            </a:r>
            <a:r>
              <a:rPr lang="zh-CN" altLang="en-US" b="1" dirty="0" smtClean="0"/>
              <a:t>（</a:t>
            </a:r>
            <a:r>
              <a:rPr lang="en-US" altLang="zh-CN" b="1" dirty="0" smtClean="0"/>
              <a:t>30</a:t>
            </a:r>
            <a:r>
              <a:rPr lang="zh-CN" altLang="en-US" b="1" dirty="0" smtClean="0"/>
              <a:t>）</a:t>
            </a:r>
            <a:endParaRPr lang="zh-CN" altLang="en-US" dirty="0"/>
          </a:p>
        </p:txBody>
      </p:sp>
      <p:sp>
        <p:nvSpPr>
          <p:cNvPr id="21522" name="Text Box 18">
            <a:hlinkClick r:id="rId12" action="ppaction://hlinksldjump"/>
          </p:cNvPr>
          <p:cNvSpPr txBox="1">
            <a:spLocks noChangeArrowheads="1"/>
          </p:cNvSpPr>
          <p:nvPr/>
        </p:nvSpPr>
        <p:spPr bwMode="auto">
          <a:xfrm>
            <a:off x="669985" y="5184447"/>
            <a:ext cx="78967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作业: 思考题2、5，  作业题  1、2、 3</a:t>
            </a:r>
            <a:r>
              <a:rPr lang="zh-CN" altLang="en-US" sz="2000" dirty="0">
                <a:solidFill>
                  <a:schemeClr val="accent1">
                    <a:lumMod val="75000"/>
                  </a:schemeClr>
                </a:solidFill>
              </a:rPr>
              <a:t>------</a:t>
            </a:r>
            <a:r>
              <a:rPr lang="en-US" altLang="zh-CN" sz="2000" dirty="0">
                <a:solidFill>
                  <a:schemeClr val="accent1">
                    <a:lumMod val="75000"/>
                  </a:schemeClr>
                </a:solidFill>
              </a:rPr>
              <a:t>----------------------------</a:t>
            </a:r>
            <a:r>
              <a:rPr lang="en-US" altLang="zh-CN" sz="2000" b="1" dirty="0">
                <a:solidFill>
                  <a:schemeClr val="accent1">
                    <a:lumMod val="75000"/>
                  </a:schemeClr>
                </a:solidFill>
              </a:rPr>
              <a:t>(42)</a:t>
            </a:r>
          </a:p>
        </p:txBody>
      </p:sp>
      <p:sp>
        <p:nvSpPr>
          <p:cNvPr id="21523" name="Text Box 19">
            <a:hlinkClick r:id="rId12" action="ppaction://hlinksldjump"/>
          </p:cNvPr>
          <p:cNvSpPr txBox="1">
            <a:spLocks noChangeArrowheads="1"/>
          </p:cNvSpPr>
          <p:nvPr/>
        </p:nvSpPr>
        <p:spPr bwMode="auto">
          <a:xfrm>
            <a:off x="634473" y="4836052"/>
            <a:ext cx="782828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本章重点</a:t>
            </a:r>
            <a:r>
              <a:rPr lang="zh-CN" altLang="en-US" sz="2000" dirty="0">
                <a:solidFill>
                  <a:schemeClr val="accent1">
                    <a:lumMod val="75000"/>
                  </a:schemeClr>
                </a:solidFill>
              </a:rPr>
              <a:t>------------------------</a:t>
            </a:r>
            <a:r>
              <a:rPr lang="en-US" altLang="zh-CN" sz="2000" dirty="0">
                <a:solidFill>
                  <a:schemeClr val="accent1">
                    <a:lumMod val="75000"/>
                  </a:schemeClr>
                </a:solidFill>
              </a:rPr>
              <a:t>-----------------------------------------------</a:t>
            </a:r>
            <a:r>
              <a:rPr lang="en-US" altLang="zh-CN" sz="2000" b="1" dirty="0">
                <a:solidFill>
                  <a:schemeClr val="accent1">
                    <a:lumMod val="75000"/>
                  </a:schemeClr>
                </a:solidFill>
              </a:rPr>
              <a:t>(42)</a:t>
            </a:r>
          </a:p>
        </p:txBody>
      </p:sp>
      <p:sp>
        <p:nvSpPr>
          <p:cNvPr id="21526" name="Text Box 22">
            <a:hlinkClick r:id="rId13" action="ppaction://hlinksldjump"/>
          </p:cNvPr>
          <p:cNvSpPr txBox="1">
            <a:spLocks noChangeArrowheads="1"/>
          </p:cNvSpPr>
          <p:nvPr/>
        </p:nvSpPr>
        <p:spPr bwMode="auto">
          <a:xfrm>
            <a:off x="661107" y="5516588"/>
            <a:ext cx="80311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000" b="1" dirty="0">
                <a:solidFill>
                  <a:schemeClr val="accent1">
                    <a:lumMod val="75000"/>
                  </a:schemeClr>
                </a:solidFill>
              </a:rPr>
              <a:t>作 业 题 解 释</a:t>
            </a:r>
            <a:r>
              <a:rPr lang="zh-CN" altLang="en-US" sz="2000" dirty="0">
                <a:solidFill>
                  <a:schemeClr val="accent1">
                    <a:lumMod val="75000"/>
                  </a:schemeClr>
                </a:solidFill>
              </a:rPr>
              <a:t>-------------------------------</a:t>
            </a:r>
            <a:r>
              <a:rPr lang="en-US" altLang="zh-CN" sz="2000" dirty="0">
                <a:solidFill>
                  <a:schemeClr val="accent1">
                    <a:lumMod val="75000"/>
                  </a:schemeClr>
                </a:solidFill>
              </a:rPr>
              <a:t>----------------------------------</a:t>
            </a:r>
            <a:r>
              <a:rPr lang="en-US" altLang="zh-CN" sz="2000" b="1" dirty="0">
                <a:solidFill>
                  <a:schemeClr val="accent1">
                    <a:lumMod val="75000"/>
                  </a:schemeClr>
                </a:solidFill>
              </a:rPr>
              <a:t>(43)</a:t>
            </a:r>
          </a:p>
        </p:txBody>
      </p:sp>
      <p:sp>
        <p:nvSpPr>
          <p:cNvPr id="18" name="矩形 17">
            <a:hlinkClick r:id="rId14" action="ppaction://hlinksldjump"/>
          </p:cNvPr>
          <p:cNvSpPr>
            <a:spLocks noChangeArrowheads="1"/>
          </p:cNvSpPr>
          <p:nvPr/>
        </p:nvSpPr>
        <p:spPr bwMode="auto">
          <a:xfrm>
            <a:off x="572511" y="5871259"/>
            <a:ext cx="80311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solidFill>
                  <a:schemeClr val="accent1">
                    <a:lumMod val="75000"/>
                  </a:schemeClr>
                </a:solidFill>
              </a:rPr>
              <a:t> </a:t>
            </a:r>
            <a:r>
              <a:rPr lang="en-US" altLang="zh-CN" b="1" dirty="0">
                <a:solidFill>
                  <a:schemeClr val="accent1">
                    <a:lumMod val="75000"/>
                  </a:schemeClr>
                </a:solidFill>
              </a:rPr>
              <a:t>11. 3  </a:t>
            </a:r>
            <a:r>
              <a:rPr lang="zh-CN" altLang="en-US" b="1" dirty="0">
                <a:solidFill>
                  <a:schemeClr val="accent1">
                    <a:lumMod val="75000"/>
                  </a:schemeClr>
                </a:solidFill>
              </a:rPr>
              <a:t>用概率法计算尺寸</a:t>
            </a:r>
            <a:r>
              <a:rPr lang="zh-CN" altLang="en-US" b="1" dirty="0" smtClean="0">
                <a:solidFill>
                  <a:schemeClr val="accent1">
                    <a:lumMod val="75000"/>
                  </a:schemeClr>
                </a:solidFill>
              </a:rPr>
              <a:t>链</a:t>
            </a:r>
            <a:r>
              <a:rPr lang="zh-CN" altLang="en-US" dirty="0" smtClean="0">
                <a:solidFill>
                  <a:schemeClr val="accent1">
                    <a:lumMod val="75000"/>
                  </a:schemeClr>
                </a:solidFill>
              </a:rPr>
              <a:t> </a:t>
            </a:r>
            <a:r>
              <a:rPr lang="en-US" altLang="zh-CN" dirty="0" smtClean="0">
                <a:solidFill>
                  <a:schemeClr val="accent1">
                    <a:lumMod val="75000"/>
                  </a:schemeClr>
                </a:solidFill>
              </a:rPr>
              <a:t>--------------------------------</a:t>
            </a:r>
            <a:r>
              <a:rPr lang="zh-CN" altLang="en-US" dirty="0" smtClean="0">
                <a:solidFill>
                  <a:schemeClr val="accent1">
                    <a:lumMod val="75000"/>
                  </a:schemeClr>
                </a:solidFill>
              </a:rPr>
              <a:t>（</a:t>
            </a:r>
            <a:r>
              <a:rPr lang="en-US" altLang="zh-CN" dirty="0">
                <a:solidFill>
                  <a:schemeClr val="accent1">
                    <a:lumMod val="75000"/>
                  </a:schemeClr>
                </a:solidFill>
              </a:rPr>
              <a:t>46</a:t>
            </a:r>
            <a:r>
              <a:rPr lang="zh-CN" altLang="en-US" dirty="0">
                <a:solidFill>
                  <a:schemeClr val="accent1">
                    <a:lumMod val="75000"/>
                  </a:schemeClr>
                </a:solidFill>
              </a:rPr>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wipe(left)">
                                      <p:cBhvr>
                                        <p:cTn id="7" dur="500"/>
                                        <p:tgtEl>
                                          <p:spTgt spid="215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wipe(left)">
                                      <p:cBhvr>
                                        <p:cTn id="12" dur="500"/>
                                        <p:tgtEl>
                                          <p:spTgt spid="2151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1511"/>
                                        </p:tgtEl>
                                        <p:attrNameLst>
                                          <p:attrName>style.visibility</p:attrName>
                                        </p:attrNameLst>
                                      </p:cBhvr>
                                      <p:to>
                                        <p:strVal val="visible"/>
                                      </p:to>
                                    </p:set>
                                    <p:animEffect transition="in" filter="wipe(left)">
                                      <p:cBhvr>
                                        <p:cTn id="15" dur="500"/>
                                        <p:tgtEl>
                                          <p:spTgt spid="215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512"/>
                                        </p:tgtEl>
                                        <p:attrNameLst>
                                          <p:attrName>style.visibility</p:attrName>
                                        </p:attrNameLst>
                                      </p:cBhvr>
                                      <p:to>
                                        <p:strVal val="visible"/>
                                      </p:to>
                                    </p:set>
                                    <p:animEffect transition="in" filter="wipe(left)">
                                      <p:cBhvr>
                                        <p:cTn id="18" dur="500"/>
                                        <p:tgtEl>
                                          <p:spTgt spid="2151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1513"/>
                                        </p:tgtEl>
                                        <p:attrNameLst>
                                          <p:attrName>style.visibility</p:attrName>
                                        </p:attrNameLst>
                                      </p:cBhvr>
                                      <p:to>
                                        <p:strVal val="visible"/>
                                      </p:to>
                                    </p:set>
                                    <p:animEffect transition="in" filter="wipe(left)">
                                      <p:cBhvr>
                                        <p:cTn id="21" dur="500"/>
                                        <p:tgtEl>
                                          <p:spTgt spid="2151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1514"/>
                                        </p:tgtEl>
                                        <p:attrNameLst>
                                          <p:attrName>style.visibility</p:attrName>
                                        </p:attrNameLst>
                                      </p:cBhvr>
                                      <p:to>
                                        <p:strVal val="visible"/>
                                      </p:to>
                                    </p:set>
                                    <p:animEffect transition="in" filter="wipe(left)">
                                      <p:cBhvr>
                                        <p:cTn id="24" dur="500"/>
                                        <p:tgtEl>
                                          <p:spTgt spid="2151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1515"/>
                                        </p:tgtEl>
                                        <p:attrNameLst>
                                          <p:attrName>style.visibility</p:attrName>
                                        </p:attrNameLst>
                                      </p:cBhvr>
                                      <p:to>
                                        <p:strVal val="visible"/>
                                      </p:to>
                                    </p:set>
                                    <p:animEffect transition="in" filter="wipe(left)">
                                      <p:cBhvr>
                                        <p:cTn id="27" dur="500"/>
                                        <p:tgtEl>
                                          <p:spTgt spid="2151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517"/>
                                        </p:tgtEl>
                                        <p:attrNameLst>
                                          <p:attrName>style.visibility</p:attrName>
                                        </p:attrNameLst>
                                      </p:cBhvr>
                                      <p:to>
                                        <p:strVal val="visible"/>
                                      </p:to>
                                    </p:set>
                                    <p:animEffect transition="in" filter="wipe(left)">
                                      <p:cBhvr>
                                        <p:cTn id="30" dur="500"/>
                                        <p:tgtEl>
                                          <p:spTgt spid="215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1518"/>
                                        </p:tgtEl>
                                        <p:attrNameLst>
                                          <p:attrName>style.visibility</p:attrName>
                                        </p:attrNameLst>
                                      </p:cBhvr>
                                      <p:to>
                                        <p:strVal val="visible"/>
                                      </p:to>
                                    </p:set>
                                    <p:animEffect transition="in" filter="wipe(left)">
                                      <p:cBhvr>
                                        <p:cTn id="33" dur="500"/>
                                        <p:tgtEl>
                                          <p:spTgt spid="2151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1519"/>
                                        </p:tgtEl>
                                        <p:attrNameLst>
                                          <p:attrName>style.visibility</p:attrName>
                                        </p:attrNameLst>
                                      </p:cBhvr>
                                      <p:to>
                                        <p:strVal val="visible"/>
                                      </p:to>
                                    </p:set>
                                    <p:animEffect transition="in" filter="wipe(left)">
                                      <p:cBhvr>
                                        <p:cTn id="36" dur="500"/>
                                        <p:tgtEl>
                                          <p:spTgt spid="2151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1520"/>
                                        </p:tgtEl>
                                        <p:attrNameLst>
                                          <p:attrName>style.visibility</p:attrName>
                                        </p:attrNameLst>
                                      </p:cBhvr>
                                      <p:to>
                                        <p:strVal val="visible"/>
                                      </p:to>
                                    </p:set>
                                    <p:animEffect transition="in" filter="wipe(left)">
                                      <p:cBhvr>
                                        <p:cTn id="39" dur="500"/>
                                        <p:tgtEl>
                                          <p:spTgt spid="2152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521"/>
                                        </p:tgtEl>
                                        <p:attrNameLst>
                                          <p:attrName>style.visibility</p:attrName>
                                        </p:attrNameLst>
                                      </p:cBhvr>
                                      <p:to>
                                        <p:strVal val="visible"/>
                                      </p:to>
                                    </p:set>
                                    <p:animEffect transition="in" filter="wipe(left)">
                                      <p:cBhvr>
                                        <p:cTn id="42" dur="500"/>
                                        <p:tgtEl>
                                          <p:spTgt spid="2152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1523"/>
                                        </p:tgtEl>
                                        <p:attrNameLst>
                                          <p:attrName>style.visibility</p:attrName>
                                        </p:attrNameLst>
                                      </p:cBhvr>
                                      <p:to>
                                        <p:strVal val="visible"/>
                                      </p:to>
                                    </p:set>
                                    <p:animEffect transition="in" filter="wipe(left)">
                                      <p:cBhvr>
                                        <p:cTn id="45" dur="500"/>
                                        <p:tgtEl>
                                          <p:spTgt spid="2152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1522"/>
                                        </p:tgtEl>
                                        <p:attrNameLst>
                                          <p:attrName>style.visibility</p:attrName>
                                        </p:attrNameLst>
                                      </p:cBhvr>
                                      <p:to>
                                        <p:strVal val="visible"/>
                                      </p:to>
                                    </p:set>
                                    <p:animEffect transition="in" filter="wipe(left)">
                                      <p:cBhvr>
                                        <p:cTn id="48" dur="500"/>
                                        <p:tgtEl>
                                          <p:spTgt spid="2152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1526"/>
                                        </p:tgtEl>
                                        <p:attrNameLst>
                                          <p:attrName>style.visibility</p:attrName>
                                        </p:attrNameLst>
                                      </p:cBhvr>
                                      <p:to>
                                        <p:strVal val="visible"/>
                                      </p:to>
                                    </p:set>
                                    <p:animEffect transition="in" filter="wipe(left)">
                                      <p:cBhvr>
                                        <p:cTn id="51" dur="500"/>
                                        <p:tgtEl>
                                          <p:spTgt spid="21526"/>
                                        </p:tgtEl>
                                      </p:cBhvr>
                                    </p:animEffect>
                                  </p:childTnLst>
                                </p:cTn>
                              </p:par>
                            </p:childTnLst>
                          </p:cTn>
                        </p:par>
                        <p:par>
                          <p:cTn id="52" fill="hold" nodeType="afterGroup">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10" grpId="0"/>
      <p:bldP spid="21511" grpId="0"/>
      <p:bldP spid="21512" grpId="0"/>
      <p:bldP spid="21513" grpId="0"/>
      <p:bldP spid="21514" grpId="0"/>
      <p:bldP spid="21515" grpId="0"/>
      <p:bldP spid="21517" grpId="0"/>
      <p:bldP spid="21518" grpId="0"/>
      <p:bldP spid="21519" grpId="0"/>
      <p:bldP spid="21520" grpId="0"/>
      <p:bldP spid="21521" grpId="0"/>
      <p:bldP spid="21522" grpId="0"/>
      <p:bldP spid="21523" grpId="0"/>
      <p:bldP spid="21526"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xfrm>
            <a:off x="7041390" y="14363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D9D9C41-6D57-4CC4-8012-1E00E6AE2BE6}" type="slidenum">
              <a:rPr kumimoji="0" lang="zh-CN" altLang="en-US" sz="2000" smtClean="0">
                <a:solidFill>
                  <a:srgbClr val="0000FF"/>
                </a:solidFill>
              </a:rPr>
              <a:pPr eaLnBrk="1" hangingPunct="1"/>
              <a:t>10</a:t>
            </a:fld>
            <a:endParaRPr kumimoji="0" lang="en-US" altLang="zh-CN" sz="2000" dirty="0" smtClean="0">
              <a:solidFill>
                <a:srgbClr val="0000FF"/>
              </a:solidFill>
            </a:endParaRPr>
          </a:p>
        </p:txBody>
      </p:sp>
      <p:sp>
        <p:nvSpPr>
          <p:cNvPr id="52233" name="Rectangle 9"/>
          <p:cNvSpPr>
            <a:spLocks noChangeArrowheads="1"/>
          </p:cNvSpPr>
          <p:nvPr/>
        </p:nvSpPr>
        <p:spPr bwMode="auto">
          <a:xfrm>
            <a:off x="171451" y="1014175"/>
            <a:ext cx="740727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dirty="0">
                <a:sym typeface="Wingdings" pitchFamily="2" charset="2"/>
              </a:rPr>
              <a:t>（1）镗孔</a:t>
            </a:r>
            <a:r>
              <a:rPr lang="en-US" altLang="zh-CN" b="1" i="1" dirty="0">
                <a:sym typeface="Wingdings" pitchFamily="2" charset="2"/>
              </a:rPr>
              <a:t>A</a:t>
            </a:r>
            <a:r>
              <a:rPr lang="en-US" altLang="zh-CN" b="1" baseline="-25000" dirty="0">
                <a:sym typeface="Wingdings" pitchFamily="2" charset="2"/>
              </a:rPr>
              <a:t>1</a:t>
            </a:r>
            <a:r>
              <a:rPr lang="en-US" altLang="zh-CN" b="1" dirty="0">
                <a:sym typeface="Wingdings" pitchFamily="2" charset="2"/>
              </a:rPr>
              <a:t>，（2）</a:t>
            </a:r>
            <a:r>
              <a:rPr lang="zh-CN" altLang="en-US" b="1" dirty="0">
                <a:sym typeface="Wingdings" pitchFamily="2" charset="2"/>
              </a:rPr>
              <a:t>插键槽</a:t>
            </a:r>
            <a:r>
              <a:rPr lang="en-US" altLang="zh-CN" b="1" i="1" dirty="0">
                <a:sym typeface="Wingdings" pitchFamily="2" charset="2"/>
              </a:rPr>
              <a:t>A</a:t>
            </a:r>
            <a:r>
              <a:rPr lang="en-US" altLang="zh-CN" b="1" baseline="-25000" dirty="0">
                <a:sym typeface="Wingdings" pitchFamily="2" charset="2"/>
              </a:rPr>
              <a:t>2</a:t>
            </a:r>
            <a:r>
              <a:rPr lang="en-US" altLang="zh-CN" b="1" dirty="0">
                <a:sym typeface="Wingdings" pitchFamily="2" charset="2"/>
              </a:rPr>
              <a:t>，（3）</a:t>
            </a:r>
            <a:r>
              <a:rPr lang="zh-CN" altLang="en-US" b="1" dirty="0">
                <a:sym typeface="Wingdings" pitchFamily="2" charset="2"/>
              </a:rPr>
              <a:t>磨内孔</a:t>
            </a:r>
            <a:r>
              <a:rPr lang="en-US" altLang="zh-CN" b="1" i="1" dirty="0">
                <a:sym typeface="Wingdings" pitchFamily="2" charset="2"/>
              </a:rPr>
              <a:t>A</a:t>
            </a:r>
            <a:r>
              <a:rPr lang="en-US" altLang="zh-CN" b="1" baseline="-25000" dirty="0">
                <a:sym typeface="Wingdings" pitchFamily="2" charset="2"/>
              </a:rPr>
              <a:t>3</a:t>
            </a:r>
            <a:r>
              <a:rPr lang="en-US" altLang="zh-CN" b="1" dirty="0">
                <a:sym typeface="Wingdings" pitchFamily="2" charset="2"/>
              </a:rPr>
              <a:t>。</a:t>
            </a:r>
            <a:endParaRPr lang="zh-CN" altLang="en-US" b="1" dirty="0">
              <a:sym typeface="Wingdings" pitchFamily="2" charset="2"/>
            </a:endParaRPr>
          </a:p>
        </p:txBody>
      </p:sp>
      <p:sp>
        <p:nvSpPr>
          <p:cNvPr id="52235" name="Text Box 11"/>
          <p:cNvSpPr txBox="1">
            <a:spLocks noChangeArrowheads="1"/>
          </p:cNvSpPr>
          <p:nvPr/>
        </p:nvSpPr>
        <p:spPr bwMode="auto">
          <a:xfrm>
            <a:off x="450850" y="1489616"/>
            <a:ext cx="5930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解：（</a:t>
            </a:r>
            <a:r>
              <a:rPr lang="zh-CN" altLang="en-US" b="1" dirty="0">
                <a:sym typeface="Wingdings" pitchFamily="2" charset="2"/>
              </a:rPr>
              <a:t>1）按加工顺序画尺寸链图。 </a:t>
            </a:r>
            <a:endParaRPr lang="zh-CN" altLang="en-US" b="1" dirty="0"/>
          </a:p>
        </p:txBody>
      </p:sp>
      <p:sp>
        <p:nvSpPr>
          <p:cNvPr id="52239" name="Text Box 15"/>
          <p:cNvSpPr txBox="1">
            <a:spLocks noChangeArrowheads="1"/>
          </p:cNvSpPr>
          <p:nvPr/>
        </p:nvSpPr>
        <p:spPr bwMode="auto">
          <a:xfrm>
            <a:off x="538289" y="4988373"/>
            <a:ext cx="4574414"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 判断 </a:t>
            </a:r>
            <a:r>
              <a:rPr lang="en-US" altLang="zh-CN" sz="2800" b="1" i="1" dirty="0"/>
              <a:t>A</a:t>
            </a:r>
            <a:r>
              <a:rPr lang="en-US" altLang="zh-CN" sz="2800" b="1" baseline="-30000" dirty="0"/>
              <a:t>0</a:t>
            </a:r>
            <a:r>
              <a:rPr lang="en-US" altLang="zh-CN" sz="2800" b="1" dirty="0"/>
              <a:t>、</a:t>
            </a:r>
            <a:r>
              <a:rPr lang="en-US" altLang="zh-CN" sz="2800" b="1" i="1" dirty="0"/>
              <a:t>A</a:t>
            </a:r>
            <a:r>
              <a:rPr lang="en-US" altLang="zh-CN" sz="2800" b="1" i="1" baseline="-30000" dirty="0"/>
              <a:t>i</a:t>
            </a:r>
            <a:r>
              <a:rPr lang="en-US" altLang="zh-CN" sz="2800" b="1" baseline="-30000" dirty="0"/>
              <a:t> (+)</a:t>
            </a:r>
            <a:r>
              <a:rPr lang="en-US" altLang="zh-CN" sz="2800" b="1" dirty="0"/>
              <a:t>、</a:t>
            </a:r>
            <a:r>
              <a:rPr lang="en-US" altLang="zh-CN" sz="2800" b="1" i="1" dirty="0"/>
              <a:t>A</a:t>
            </a:r>
            <a:r>
              <a:rPr lang="en-US" altLang="zh-CN" sz="2800" b="1" i="1" baseline="-30000" dirty="0"/>
              <a:t>i</a:t>
            </a:r>
            <a:r>
              <a:rPr lang="en-US" altLang="zh-CN" sz="2800" b="1" baseline="-30000" dirty="0"/>
              <a:t> (-)</a:t>
            </a:r>
            <a:r>
              <a:rPr lang="en-US" altLang="zh-CN" sz="2800" b="1" dirty="0"/>
              <a:t>：</a:t>
            </a:r>
          </a:p>
        </p:txBody>
      </p:sp>
      <p:graphicFrame>
        <p:nvGraphicFramePr>
          <p:cNvPr id="52241" name="Object 17"/>
          <p:cNvGraphicFramePr>
            <a:graphicFrameLocks noChangeAspect="1"/>
          </p:cNvGraphicFramePr>
          <p:nvPr>
            <p:extLst>
              <p:ext uri="{D42A27DB-BD31-4B8C-83A1-F6EECF244321}">
                <p14:modId xmlns:p14="http://schemas.microsoft.com/office/powerpoint/2010/main" val="3247061978"/>
              </p:ext>
            </p:extLst>
          </p:nvPr>
        </p:nvGraphicFramePr>
        <p:xfrm>
          <a:off x="837941" y="5579960"/>
          <a:ext cx="6284408" cy="735061"/>
        </p:xfrm>
        <a:graphic>
          <a:graphicData uri="http://schemas.openxmlformats.org/presentationml/2006/ole">
            <mc:AlternateContent xmlns:mc="http://schemas.openxmlformats.org/markup-compatibility/2006">
              <mc:Choice xmlns:v="urn:schemas-microsoft-com:vml" Requires="v">
                <p:oleObj spid="_x0000_s11367" name="Equation" r:id="rId3" imgW="1955800" imgH="228600" progId="Equation.3">
                  <p:embed/>
                </p:oleObj>
              </mc:Choice>
              <mc:Fallback>
                <p:oleObj name="Equation" r:id="rId3" imgW="1955800" imgH="228600"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941" y="5579960"/>
                        <a:ext cx="6284408" cy="735061"/>
                      </a:xfrm>
                      <a:prstGeom prst="rect">
                        <a:avLst/>
                      </a:prstGeom>
                      <a:solidFill>
                        <a:srgbClr val="FFFF99"/>
                      </a:solidFill>
                      <a:ln w="9525">
                        <a:solidFill>
                          <a:srgbClr val="FFFFCC"/>
                        </a:solidFill>
                        <a:miter lim="800000"/>
                        <a:headEnd/>
                        <a:tailEnd/>
                      </a:ln>
                      <a:effectLst/>
                      <a:extLst/>
                    </p:spPr>
                  </p:pic>
                </p:oleObj>
              </mc:Fallback>
            </mc:AlternateContent>
          </a:graphicData>
        </a:graphic>
      </p:graphicFrame>
      <p:sp>
        <p:nvSpPr>
          <p:cNvPr id="52247" name="Rectangle 23"/>
          <p:cNvSpPr>
            <a:spLocks noChangeArrowheads="1"/>
          </p:cNvSpPr>
          <p:nvPr/>
        </p:nvSpPr>
        <p:spPr bwMode="auto">
          <a:xfrm>
            <a:off x="438809" y="531039"/>
            <a:ext cx="6329362"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dirty="0"/>
              <a:t>例11.2加工顺序（见图11.5）</a:t>
            </a:r>
            <a:r>
              <a:rPr lang="zh-CN" altLang="en-US" b="1" dirty="0">
                <a:sym typeface="Wingdings" pitchFamily="2" charset="2"/>
              </a:rPr>
              <a:t>：</a:t>
            </a:r>
          </a:p>
        </p:txBody>
      </p:sp>
      <p:sp>
        <p:nvSpPr>
          <p:cNvPr id="52250" name="Line 26"/>
          <p:cNvSpPr>
            <a:spLocks noChangeShapeType="1"/>
          </p:cNvSpPr>
          <p:nvPr/>
        </p:nvSpPr>
        <p:spPr bwMode="auto">
          <a:xfrm>
            <a:off x="5987290" y="3142423"/>
            <a:ext cx="0" cy="1084263"/>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2255" name="Group 31"/>
          <p:cNvGrpSpPr>
            <a:grpSpLocks/>
          </p:cNvGrpSpPr>
          <p:nvPr/>
        </p:nvGrpSpPr>
        <p:grpSpPr bwMode="auto">
          <a:xfrm>
            <a:off x="5137977" y="1927986"/>
            <a:ext cx="1933575" cy="2273300"/>
            <a:chOff x="3678" y="1259"/>
            <a:chExt cx="1218" cy="1432"/>
          </a:xfrm>
        </p:grpSpPr>
        <p:sp>
          <p:nvSpPr>
            <p:cNvPr id="11296" name="Line 29"/>
            <p:cNvSpPr>
              <a:spLocks noChangeShapeType="1"/>
            </p:cNvSpPr>
            <p:nvPr/>
          </p:nvSpPr>
          <p:spPr bwMode="auto">
            <a:xfrm>
              <a:off x="3678" y="2691"/>
              <a:ext cx="121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7" name="Line 30"/>
            <p:cNvSpPr>
              <a:spLocks noChangeShapeType="1"/>
            </p:cNvSpPr>
            <p:nvPr/>
          </p:nvSpPr>
          <p:spPr bwMode="auto">
            <a:xfrm>
              <a:off x="4782" y="1259"/>
              <a:ext cx="0" cy="1432"/>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2258" name="Group 34"/>
          <p:cNvGrpSpPr>
            <a:grpSpLocks/>
          </p:cNvGrpSpPr>
          <p:nvPr/>
        </p:nvGrpSpPr>
        <p:grpSpPr bwMode="auto">
          <a:xfrm>
            <a:off x="6654040" y="1953386"/>
            <a:ext cx="952500" cy="2940050"/>
            <a:chOff x="4633" y="1275"/>
            <a:chExt cx="600" cy="1852"/>
          </a:xfrm>
        </p:grpSpPr>
        <p:sp>
          <p:nvSpPr>
            <p:cNvPr id="11294" name="Line 32"/>
            <p:cNvSpPr>
              <a:spLocks noChangeShapeType="1"/>
            </p:cNvSpPr>
            <p:nvPr/>
          </p:nvSpPr>
          <p:spPr bwMode="auto">
            <a:xfrm>
              <a:off x="4633" y="1275"/>
              <a:ext cx="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5" name="Line 33"/>
            <p:cNvSpPr>
              <a:spLocks noChangeShapeType="1"/>
            </p:cNvSpPr>
            <p:nvPr/>
          </p:nvSpPr>
          <p:spPr bwMode="auto">
            <a:xfrm>
              <a:off x="5118" y="1284"/>
              <a:ext cx="0" cy="1843"/>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2262" name="Group 38"/>
          <p:cNvGrpSpPr>
            <a:grpSpLocks/>
          </p:cNvGrpSpPr>
          <p:nvPr/>
        </p:nvGrpSpPr>
        <p:grpSpPr bwMode="auto">
          <a:xfrm>
            <a:off x="4523615" y="2710623"/>
            <a:ext cx="1871662" cy="460375"/>
            <a:chOff x="3291" y="1752"/>
            <a:chExt cx="1179" cy="290"/>
          </a:xfrm>
        </p:grpSpPr>
        <p:sp>
          <p:nvSpPr>
            <p:cNvPr id="11292" name="Text Box 27"/>
            <p:cNvSpPr txBox="1">
              <a:spLocks noChangeArrowheads="1"/>
            </p:cNvSpPr>
            <p:nvPr/>
          </p:nvSpPr>
          <p:spPr bwMode="auto">
            <a:xfrm>
              <a:off x="4258" y="1752"/>
              <a:ext cx="21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o</a:t>
              </a:r>
            </a:p>
          </p:txBody>
        </p:sp>
        <p:sp>
          <p:nvSpPr>
            <p:cNvPr id="11293" name="Line 37"/>
            <p:cNvSpPr>
              <a:spLocks noChangeShapeType="1"/>
            </p:cNvSpPr>
            <p:nvPr/>
          </p:nvSpPr>
          <p:spPr bwMode="auto">
            <a:xfrm>
              <a:off x="3291" y="2042"/>
              <a:ext cx="113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2264" name="Group 40"/>
          <p:cNvGrpSpPr>
            <a:grpSpLocks/>
          </p:cNvGrpSpPr>
          <p:nvPr/>
        </p:nvGrpSpPr>
        <p:grpSpPr bwMode="auto">
          <a:xfrm>
            <a:off x="4506152" y="3182111"/>
            <a:ext cx="3332163" cy="1698625"/>
            <a:chOff x="3280" y="2049"/>
            <a:chExt cx="2099" cy="1070"/>
          </a:xfrm>
        </p:grpSpPr>
        <p:sp>
          <p:nvSpPr>
            <p:cNvPr id="11290" name="Line 35"/>
            <p:cNvSpPr>
              <a:spLocks noChangeShapeType="1"/>
            </p:cNvSpPr>
            <p:nvPr/>
          </p:nvSpPr>
          <p:spPr bwMode="auto">
            <a:xfrm>
              <a:off x="3280" y="3110"/>
              <a:ext cx="2099"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1" name="Line 39"/>
            <p:cNvSpPr>
              <a:spLocks noChangeShapeType="1"/>
            </p:cNvSpPr>
            <p:nvPr/>
          </p:nvSpPr>
          <p:spPr bwMode="auto">
            <a:xfrm>
              <a:off x="3604" y="2049"/>
              <a:ext cx="0" cy="107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66" name="Text Box 42"/>
          <p:cNvSpPr txBox="1">
            <a:spLocks noChangeArrowheads="1"/>
          </p:cNvSpPr>
          <p:nvPr/>
        </p:nvSpPr>
        <p:spPr bwMode="auto">
          <a:xfrm rot="16200000">
            <a:off x="5315777" y="3393249"/>
            <a:ext cx="708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1</a:t>
            </a:r>
            <a:r>
              <a:rPr lang="en-US" altLang="zh-CN"/>
              <a:t>/2</a:t>
            </a:r>
          </a:p>
        </p:txBody>
      </p:sp>
      <p:sp>
        <p:nvSpPr>
          <p:cNvPr id="52267" name="Text Box 43"/>
          <p:cNvSpPr txBox="1">
            <a:spLocks noChangeArrowheads="1"/>
          </p:cNvSpPr>
          <p:nvPr/>
        </p:nvSpPr>
        <p:spPr bwMode="auto">
          <a:xfrm rot="16200000">
            <a:off x="4291839" y="3712336"/>
            <a:ext cx="708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3</a:t>
            </a:r>
            <a:r>
              <a:rPr lang="en-US" altLang="zh-CN"/>
              <a:t>/2</a:t>
            </a:r>
          </a:p>
        </p:txBody>
      </p:sp>
      <p:sp>
        <p:nvSpPr>
          <p:cNvPr id="52268" name="Text Box 44"/>
          <p:cNvSpPr txBox="1">
            <a:spLocks noChangeArrowheads="1"/>
          </p:cNvSpPr>
          <p:nvPr/>
        </p:nvSpPr>
        <p:spPr bwMode="auto">
          <a:xfrm rot="16200000">
            <a:off x="6397658" y="3203542"/>
            <a:ext cx="471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2</a:t>
            </a:r>
          </a:p>
        </p:txBody>
      </p:sp>
      <p:sp>
        <p:nvSpPr>
          <p:cNvPr id="52269" name="Text Box 45"/>
          <p:cNvSpPr txBox="1">
            <a:spLocks noChangeArrowheads="1"/>
          </p:cNvSpPr>
          <p:nvPr/>
        </p:nvSpPr>
        <p:spPr bwMode="auto">
          <a:xfrm rot="16200000">
            <a:off x="6951696" y="2752692"/>
            <a:ext cx="471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0</a:t>
            </a:r>
          </a:p>
        </p:txBody>
      </p:sp>
      <p:sp>
        <p:nvSpPr>
          <p:cNvPr id="52270" name="Line 46"/>
          <p:cNvSpPr>
            <a:spLocks noChangeShapeType="1"/>
          </p:cNvSpPr>
          <p:nvPr/>
        </p:nvSpPr>
        <p:spPr bwMode="auto">
          <a:xfrm>
            <a:off x="7041390" y="2355023"/>
            <a:ext cx="0" cy="13382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1" name="Line 47"/>
          <p:cNvSpPr>
            <a:spLocks noChangeShapeType="1"/>
          </p:cNvSpPr>
          <p:nvPr/>
        </p:nvSpPr>
        <p:spPr bwMode="auto">
          <a:xfrm>
            <a:off x="4377565" y="3455161"/>
            <a:ext cx="0" cy="1058862"/>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2" name="Line 48"/>
          <p:cNvSpPr>
            <a:spLocks noChangeShapeType="1"/>
          </p:cNvSpPr>
          <p:nvPr/>
        </p:nvSpPr>
        <p:spPr bwMode="auto">
          <a:xfrm>
            <a:off x="5438015" y="3321811"/>
            <a:ext cx="0" cy="71596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3" name="Line 49"/>
          <p:cNvSpPr>
            <a:spLocks noChangeShapeType="1"/>
          </p:cNvSpPr>
          <p:nvPr/>
        </p:nvSpPr>
        <p:spPr bwMode="auto">
          <a:xfrm>
            <a:off x="6541569" y="2892544"/>
            <a:ext cx="0" cy="1020763"/>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890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5489" y="2092208"/>
            <a:ext cx="2905125" cy="2857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Line 19"/>
          <p:cNvSpPr>
            <a:spLocks noChangeShapeType="1"/>
          </p:cNvSpPr>
          <p:nvPr/>
        </p:nvSpPr>
        <p:spPr bwMode="auto">
          <a:xfrm>
            <a:off x="2109788" y="3130550"/>
            <a:ext cx="0" cy="752475"/>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 name="Line 20"/>
          <p:cNvSpPr>
            <a:spLocks noChangeShapeType="1"/>
          </p:cNvSpPr>
          <p:nvPr/>
        </p:nvSpPr>
        <p:spPr bwMode="auto">
          <a:xfrm>
            <a:off x="3362325" y="2250831"/>
            <a:ext cx="0" cy="1625844"/>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 name="Line 22"/>
          <p:cNvSpPr>
            <a:spLocks noChangeShapeType="1"/>
          </p:cNvSpPr>
          <p:nvPr/>
        </p:nvSpPr>
        <p:spPr bwMode="auto">
          <a:xfrm>
            <a:off x="2592388" y="3105150"/>
            <a:ext cx="0" cy="103505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 name="Line 21"/>
          <p:cNvSpPr>
            <a:spLocks noChangeShapeType="1"/>
          </p:cNvSpPr>
          <p:nvPr/>
        </p:nvSpPr>
        <p:spPr bwMode="auto">
          <a:xfrm>
            <a:off x="3814763" y="2250831"/>
            <a:ext cx="0" cy="182110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2247"/>
                                        </p:tgtEl>
                                        <p:attrNameLst>
                                          <p:attrName>style.visibility</p:attrName>
                                        </p:attrNameLst>
                                      </p:cBhvr>
                                      <p:to>
                                        <p:strVal val="visible"/>
                                      </p:to>
                                    </p:set>
                                    <p:animEffect transition="in" filter="wipe(left)">
                                      <p:cBhvr>
                                        <p:cTn id="7" dur="300"/>
                                        <p:tgtEl>
                                          <p:spTgt spid="522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89090"/>
                                        </p:tgtEl>
                                        <p:attrNameLst>
                                          <p:attrName>style.visibility</p:attrName>
                                        </p:attrNameLst>
                                      </p:cBhvr>
                                      <p:to>
                                        <p:strVal val="visible"/>
                                      </p:to>
                                    </p:set>
                                    <p:anim calcmode="lin" valueType="num">
                                      <p:cBhvr additive="base">
                                        <p:cTn id="12" dur="500" fill="hold"/>
                                        <p:tgtEl>
                                          <p:spTgt spid="89090"/>
                                        </p:tgtEl>
                                        <p:attrNameLst>
                                          <p:attrName>ppt_x</p:attrName>
                                        </p:attrNameLst>
                                      </p:cBhvr>
                                      <p:tavLst>
                                        <p:tav tm="0">
                                          <p:val>
                                            <p:strVal val="0-#ppt_w/2"/>
                                          </p:val>
                                        </p:tav>
                                        <p:tav tm="100000">
                                          <p:val>
                                            <p:strVal val="#ppt_x"/>
                                          </p:val>
                                        </p:tav>
                                      </p:tavLst>
                                    </p:anim>
                                    <p:anim calcmode="lin" valueType="num">
                                      <p:cBhvr additive="base">
                                        <p:cTn id="13" dur="500" fill="hold"/>
                                        <p:tgtEl>
                                          <p:spTgt spid="8909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2233"/>
                                        </p:tgtEl>
                                        <p:attrNameLst>
                                          <p:attrName>style.visibility</p:attrName>
                                        </p:attrNameLst>
                                      </p:cBhvr>
                                      <p:to>
                                        <p:strVal val="visible"/>
                                      </p:to>
                                    </p:set>
                                    <p:animEffect transition="in" filter="wipe(left)">
                                      <p:cBhvr>
                                        <p:cTn id="18" dur="300"/>
                                        <p:tgtEl>
                                          <p:spTgt spid="5223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2235"/>
                                        </p:tgtEl>
                                        <p:attrNameLst>
                                          <p:attrName>style.visibility</p:attrName>
                                        </p:attrNameLst>
                                      </p:cBhvr>
                                      <p:to>
                                        <p:strVal val="visible"/>
                                      </p:to>
                                    </p:set>
                                    <p:animEffect transition="in" filter="wipe(left)">
                                      <p:cBhvr>
                                        <p:cTn id="23" dur="300"/>
                                        <p:tgtEl>
                                          <p:spTgt spid="5223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ppt_x</p:attrName>
                                        </p:attrNameLst>
                                      </p:cBhvr>
                                      <p:tavLst>
                                        <p:tav tm="0">
                                          <p:val>
                                            <p:strVal val="#ppt_x"/>
                                          </p:val>
                                        </p:tav>
                                        <p:tav tm="100000">
                                          <p:val>
                                            <p:strVal val="#ppt_x"/>
                                          </p:val>
                                        </p:tav>
                                      </p:tavLst>
                                    </p:anim>
                                    <p:anim calcmode="lin" valueType="num">
                                      <p:cBhvr>
                                        <p:cTn id="29" dur="500" fill="hold"/>
                                        <p:tgtEl>
                                          <p:spTgt spid="36"/>
                                        </p:tgtEl>
                                        <p:attrNameLst>
                                          <p:attrName>ppt_y</p:attrName>
                                        </p:attrNameLst>
                                      </p:cBhvr>
                                      <p:tavLst>
                                        <p:tav tm="0">
                                          <p:val>
                                            <p:strVal val="#ppt_y-#ppt_h/2"/>
                                          </p:val>
                                        </p:tav>
                                        <p:tav tm="100000">
                                          <p:val>
                                            <p:strVal val="#ppt_y"/>
                                          </p:val>
                                        </p:tav>
                                      </p:tavLst>
                                    </p:anim>
                                    <p:anim calcmode="lin" valueType="num">
                                      <p:cBhvr>
                                        <p:cTn id="30" dur="500" fill="hold"/>
                                        <p:tgtEl>
                                          <p:spTgt spid="36"/>
                                        </p:tgtEl>
                                        <p:attrNameLst>
                                          <p:attrName>ppt_w</p:attrName>
                                        </p:attrNameLst>
                                      </p:cBhvr>
                                      <p:tavLst>
                                        <p:tav tm="0">
                                          <p:val>
                                            <p:strVal val="#ppt_w"/>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4"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ppt_x</p:attrName>
                                        </p:attrNameLst>
                                      </p:cBhvr>
                                      <p:tavLst>
                                        <p:tav tm="0">
                                          <p:val>
                                            <p:strVal val="#ppt_x"/>
                                          </p:val>
                                        </p:tav>
                                        <p:tav tm="100000">
                                          <p:val>
                                            <p:strVal val="#ppt_x"/>
                                          </p:val>
                                        </p:tav>
                                      </p:tavLst>
                                    </p:anim>
                                    <p:anim calcmode="lin" valueType="num">
                                      <p:cBhvr>
                                        <p:cTn id="37" dur="500" fill="hold"/>
                                        <p:tgtEl>
                                          <p:spTgt spid="37"/>
                                        </p:tgtEl>
                                        <p:attrNameLst>
                                          <p:attrName>ppt_y</p:attrName>
                                        </p:attrNameLst>
                                      </p:cBhvr>
                                      <p:tavLst>
                                        <p:tav tm="0">
                                          <p:val>
                                            <p:strVal val="#ppt_y+#ppt_h/2"/>
                                          </p:val>
                                        </p:tav>
                                        <p:tav tm="100000">
                                          <p:val>
                                            <p:strVal val="#ppt_y"/>
                                          </p:val>
                                        </p:tav>
                                      </p:tavLst>
                                    </p:anim>
                                    <p:anim calcmode="lin" valueType="num">
                                      <p:cBhvr>
                                        <p:cTn id="38" dur="500" fill="hold"/>
                                        <p:tgtEl>
                                          <p:spTgt spid="37"/>
                                        </p:tgtEl>
                                        <p:attrNameLst>
                                          <p:attrName>ppt_w</p:attrName>
                                        </p:attrNameLst>
                                      </p:cBhvr>
                                      <p:tavLst>
                                        <p:tav tm="0">
                                          <p:val>
                                            <p:strVal val="#ppt_w"/>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4"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500" fill="hold"/>
                                        <p:tgtEl>
                                          <p:spTgt spid="39"/>
                                        </p:tgtEl>
                                        <p:attrNameLst>
                                          <p:attrName>ppt_x</p:attrName>
                                        </p:attrNameLst>
                                      </p:cBhvr>
                                      <p:tavLst>
                                        <p:tav tm="0">
                                          <p:val>
                                            <p:strVal val="#ppt_x"/>
                                          </p:val>
                                        </p:tav>
                                        <p:tav tm="100000">
                                          <p:val>
                                            <p:strVal val="#ppt_x"/>
                                          </p:val>
                                        </p:tav>
                                      </p:tavLst>
                                    </p:anim>
                                    <p:anim calcmode="lin" valueType="num">
                                      <p:cBhvr>
                                        <p:cTn id="45" dur="500" fill="hold"/>
                                        <p:tgtEl>
                                          <p:spTgt spid="39"/>
                                        </p:tgtEl>
                                        <p:attrNameLst>
                                          <p:attrName>ppt_y</p:attrName>
                                        </p:attrNameLst>
                                      </p:cBhvr>
                                      <p:tavLst>
                                        <p:tav tm="0">
                                          <p:val>
                                            <p:strVal val="#ppt_y+#ppt_h/2"/>
                                          </p:val>
                                        </p:tav>
                                        <p:tav tm="100000">
                                          <p:val>
                                            <p:strVal val="#ppt_y"/>
                                          </p:val>
                                        </p:tav>
                                      </p:tavLst>
                                    </p:anim>
                                    <p:anim calcmode="lin" valueType="num">
                                      <p:cBhvr>
                                        <p:cTn id="46" dur="500" fill="hold"/>
                                        <p:tgtEl>
                                          <p:spTgt spid="39"/>
                                        </p:tgtEl>
                                        <p:attrNameLst>
                                          <p:attrName>ppt_w</p:attrName>
                                        </p:attrNameLst>
                                      </p:cBhvr>
                                      <p:tavLst>
                                        <p:tav tm="0">
                                          <p:val>
                                            <p:strVal val="#ppt_w"/>
                                          </p:val>
                                        </p:tav>
                                        <p:tav tm="100000">
                                          <p:val>
                                            <p:strVal val="#ppt_w"/>
                                          </p:val>
                                        </p:tav>
                                      </p:tavLst>
                                    </p:anim>
                                    <p:anim calcmode="lin" valueType="num">
                                      <p:cBhvr>
                                        <p:cTn id="47"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1" fill="hold" grpId="0" nodeType="click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p:cTn id="52" dur="500" fill="hold"/>
                                        <p:tgtEl>
                                          <p:spTgt spid="40"/>
                                        </p:tgtEl>
                                        <p:attrNameLst>
                                          <p:attrName>ppt_x</p:attrName>
                                        </p:attrNameLst>
                                      </p:cBhvr>
                                      <p:tavLst>
                                        <p:tav tm="0">
                                          <p:val>
                                            <p:strVal val="#ppt_x"/>
                                          </p:val>
                                        </p:tav>
                                        <p:tav tm="100000">
                                          <p:val>
                                            <p:strVal val="#ppt_x"/>
                                          </p:val>
                                        </p:tav>
                                      </p:tavLst>
                                    </p:anim>
                                    <p:anim calcmode="lin" valueType="num">
                                      <p:cBhvr>
                                        <p:cTn id="53" dur="500" fill="hold"/>
                                        <p:tgtEl>
                                          <p:spTgt spid="40"/>
                                        </p:tgtEl>
                                        <p:attrNameLst>
                                          <p:attrName>ppt_y</p:attrName>
                                        </p:attrNameLst>
                                      </p:cBhvr>
                                      <p:tavLst>
                                        <p:tav tm="0">
                                          <p:val>
                                            <p:strVal val="#ppt_y-#ppt_h/2"/>
                                          </p:val>
                                        </p:tav>
                                        <p:tav tm="100000">
                                          <p:val>
                                            <p:strVal val="#ppt_y"/>
                                          </p:val>
                                        </p:tav>
                                      </p:tavLst>
                                    </p:anim>
                                    <p:anim calcmode="lin" valueType="num">
                                      <p:cBhvr>
                                        <p:cTn id="54" dur="500" fill="hold"/>
                                        <p:tgtEl>
                                          <p:spTgt spid="40"/>
                                        </p:tgtEl>
                                        <p:attrNameLst>
                                          <p:attrName>ppt_w</p:attrName>
                                        </p:attrNameLst>
                                      </p:cBhvr>
                                      <p:tavLst>
                                        <p:tav tm="0">
                                          <p:val>
                                            <p:strVal val="#ppt_w"/>
                                          </p:val>
                                        </p:tav>
                                        <p:tav tm="100000">
                                          <p:val>
                                            <p:strVal val="#ppt_w"/>
                                          </p:val>
                                        </p:tav>
                                      </p:tavLst>
                                    </p:anim>
                                    <p:anim calcmode="lin" valueType="num">
                                      <p:cBhvr>
                                        <p:cTn id="55"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6" presetClass="entr" presetSubtype="42" fill="hold" nodeType="clickEffect">
                                  <p:stCondLst>
                                    <p:cond delay="0"/>
                                  </p:stCondLst>
                                  <p:childTnLst>
                                    <p:set>
                                      <p:cBhvr>
                                        <p:cTn id="59" dur="1" fill="hold">
                                          <p:stCondLst>
                                            <p:cond delay="0"/>
                                          </p:stCondLst>
                                        </p:cTn>
                                        <p:tgtEl>
                                          <p:spTgt spid="52262"/>
                                        </p:tgtEl>
                                        <p:attrNameLst>
                                          <p:attrName>style.visibility</p:attrName>
                                        </p:attrNameLst>
                                      </p:cBhvr>
                                      <p:to>
                                        <p:strVal val="visible"/>
                                      </p:to>
                                    </p:set>
                                    <p:animEffect transition="in" filter="barn(outHorizontal)">
                                      <p:cBhvr>
                                        <p:cTn id="60" dur="500"/>
                                        <p:tgtEl>
                                          <p:spTgt spid="52262"/>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6" presetClass="entr" presetSubtype="42" fill="hold" grpId="0" nodeType="clickEffect">
                                  <p:stCondLst>
                                    <p:cond delay="0"/>
                                  </p:stCondLst>
                                  <p:childTnLst>
                                    <p:set>
                                      <p:cBhvr>
                                        <p:cTn id="64" dur="1" fill="hold">
                                          <p:stCondLst>
                                            <p:cond delay="0"/>
                                          </p:stCondLst>
                                        </p:cTn>
                                        <p:tgtEl>
                                          <p:spTgt spid="52250"/>
                                        </p:tgtEl>
                                        <p:attrNameLst>
                                          <p:attrName>style.visibility</p:attrName>
                                        </p:attrNameLst>
                                      </p:cBhvr>
                                      <p:to>
                                        <p:strVal val="visible"/>
                                      </p:to>
                                    </p:set>
                                    <p:animEffect transition="in" filter="barn(outHorizontal)">
                                      <p:cBhvr>
                                        <p:cTn id="65" dur="500"/>
                                        <p:tgtEl>
                                          <p:spTgt spid="52250"/>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6" presetClass="entr" presetSubtype="42" fill="hold" grpId="0" nodeType="clickEffect">
                                  <p:stCondLst>
                                    <p:cond delay="0"/>
                                  </p:stCondLst>
                                  <p:childTnLst>
                                    <p:set>
                                      <p:cBhvr>
                                        <p:cTn id="69" dur="1" fill="hold">
                                          <p:stCondLst>
                                            <p:cond delay="0"/>
                                          </p:stCondLst>
                                        </p:cTn>
                                        <p:tgtEl>
                                          <p:spTgt spid="52266"/>
                                        </p:tgtEl>
                                        <p:attrNameLst>
                                          <p:attrName>style.visibility</p:attrName>
                                        </p:attrNameLst>
                                      </p:cBhvr>
                                      <p:to>
                                        <p:strVal val="visible"/>
                                      </p:to>
                                    </p:set>
                                    <p:animEffect transition="in" filter="barn(outHorizontal)">
                                      <p:cBhvr>
                                        <p:cTn id="70" dur="500"/>
                                        <p:tgtEl>
                                          <p:spTgt spid="52266"/>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6" presetClass="entr" presetSubtype="42" fill="hold" nodeType="clickEffect">
                                  <p:stCondLst>
                                    <p:cond delay="0"/>
                                  </p:stCondLst>
                                  <p:childTnLst>
                                    <p:set>
                                      <p:cBhvr>
                                        <p:cTn id="74" dur="1" fill="hold">
                                          <p:stCondLst>
                                            <p:cond delay="0"/>
                                          </p:stCondLst>
                                        </p:cTn>
                                        <p:tgtEl>
                                          <p:spTgt spid="52255"/>
                                        </p:tgtEl>
                                        <p:attrNameLst>
                                          <p:attrName>style.visibility</p:attrName>
                                        </p:attrNameLst>
                                      </p:cBhvr>
                                      <p:to>
                                        <p:strVal val="visible"/>
                                      </p:to>
                                    </p:set>
                                    <p:animEffect transition="in" filter="barn(outHorizontal)">
                                      <p:cBhvr>
                                        <p:cTn id="75" dur="500"/>
                                        <p:tgtEl>
                                          <p:spTgt spid="52255"/>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16" presetClass="entr" presetSubtype="42" fill="hold" grpId="0" nodeType="clickEffect">
                                  <p:stCondLst>
                                    <p:cond delay="0"/>
                                  </p:stCondLst>
                                  <p:childTnLst>
                                    <p:set>
                                      <p:cBhvr>
                                        <p:cTn id="79" dur="1" fill="hold">
                                          <p:stCondLst>
                                            <p:cond delay="0"/>
                                          </p:stCondLst>
                                        </p:cTn>
                                        <p:tgtEl>
                                          <p:spTgt spid="52268"/>
                                        </p:tgtEl>
                                        <p:attrNameLst>
                                          <p:attrName>style.visibility</p:attrName>
                                        </p:attrNameLst>
                                      </p:cBhvr>
                                      <p:to>
                                        <p:strVal val="visible"/>
                                      </p:to>
                                    </p:set>
                                    <p:animEffect transition="in" filter="barn(outHorizontal)">
                                      <p:cBhvr>
                                        <p:cTn id="80" dur="500"/>
                                        <p:tgtEl>
                                          <p:spTgt spid="52268"/>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6" presetClass="entr" presetSubtype="42" fill="hold" nodeType="clickEffect">
                                  <p:stCondLst>
                                    <p:cond delay="0"/>
                                  </p:stCondLst>
                                  <p:childTnLst>
                                    <p:set>
                                      <p:cBhvr>
                                        <p:cTn id="84" dur="1" fill="hold">
                                          <p:stCondLst>
                                            <p:cond delay="0"/>
                                          </p:stCondLst>
                                        </p:cTn>
                                        <p:tgtEl>
                                          <p:spTgt spid="52258"/>
                                        </p:tgtEl>
                                        <p:attrNameLst>
                                          <p:attrName>style.visibility</p:attrName>
                                        </p:attrNameLst>
                                      </p:cBhvr>
                                      <p:to>
                                        <p:strVal val="visible"/>
                                      </p:to>
                                    </p:set>
                                    <p:animEffect transition="in" filter="barn(outHorizontal)">
                                      <p:cBhvr>
                                        <p:cTn id="85" dur="500"/>
                                        <p:tgtEl>
                                          <p:spTgt spid="52258"/>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16" presetClass="entr" presetSubtype="42" fill="hold" grpId="0" nodeType="clickEffect">
                                  <p:stCondLst>
                                    <p:cond delay="0"/>
                                  </p:stCondLst>
                                  <p:childTnLst>
                                    <p:set>
                                      <p:cBhvr>
                                        <p:cTn id="89" dur="1" fill="hold">
                                          <p:stCondLst>
                                            <p:cond delay="0"/>
                                          </p:stCondLst>
                                        </p:cTn>
                                        <p:tgtEl>
                                          <p:spTgt spid="52269"/>
                                        </p:tgtEl>
                                        <p:attrNameLst>
                                          <p:attrName>style.visibility</p:attrName>
                                        </p:attrNameLst>
                                      </p:cBhvr>
                                      <p:to>
                                        <p:strVal val="visible"/>
                                      </p:to>
                                    </p:set>
                                    <p:animEffect transition="in" filter="barn(outHorizontal)">
                                      <p:cBhvr>
                                        <p:cTn id="90" dur="500"/>
                                        <p:tgtEl>
                                          <p:spTgt spid="52269"/>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16" presetClass="entr" presetSubtype="42" fill="hold" nodeType="clickEffect">
                                  <p:stCondLst>
                                    <p:cond delay="0"/>
                                  </p:stCondLst>
                                  <p:childTnLst>
                                    <p:set>
                                      <p:cBhvr>
                                        <p:cTn id="94" dur="1" fill="hold">
                                          <p:stCondLst>
                                            <p:cond delay="0"/>
                                          </p:stCondLst>
                                        </p:cTn>
                                        <p:tgtEl>
                                          <p:spTgt spid="52264"/>
                                        </p:tgtEl>
                                        <p:attrNameLst>
                                          <p:attrName>style.visibility</p:attrName>
                                        </p:attrNameLst>
                                      </p:cBhvr>
                                      <p:to>
                                        <p:strVal val="visible"/>
                                      </p:to>
                                    </p:set>
                                    <p:animEffect transition="in" filter="barn(outHorizontal)">
                                      <p:cBhvr>
                                        <p:cTn id="95" dur="500"/>
                                        <p:tgtEl>
                                          <p:spTgt spid="52264"/>
                                        </p:tgtEl>
                                      </p:cBhvr>
                                    </p:animEffect>
                                  </p:childTnLst>
                                </p:cTn>
                              </p:par>
                            </p:childTnLst>
                          </p:cTn>
                        </p:par>
                      </p:childTnLst>
                    </p:cTn>
                  </p:par>
                  <p:par>
                    <p:cTn id="96" fill="hold" nodeType="clickPar">
                      <p:stCondLst>
                        <p:cond delay="indefinite"/>
                      </p:stCondLst>
                      <p:childTnLst>
                        <p:par>
                          <p:cTn id="97" fill="hold" nodeType="withGroup">
                            <p:stCondLst>
                              <p:cond delay="0"/>
                            </p:stCondLst>
                            <p:childTnLst>
                              <p:par>
                                <p:cTn id="98" presetID="16" presetClass="entr" presetSubtype="42" fill="hold" grpId="0" nodeType="clickEffect">
                                  <p:stCondLst>
                                    <p:cond delay="0"/>
                                  </p:stCondLst>
                                  <p:childTnLst>
                                    <p:set>
                                      <p:cBhvr>
                                        <p:cTn id="99" dur="1" fill="hold">
                                          <p:stCondLst>
                                            <p:cond delay="0"/>
                                          </p:stCondLst>
                                        </p:cTn>
                                        <p:tgtEl>
                                          <p:spTgt spid="52267"/>
                                        </p:tgtEl>
                                        <p:attrNameLst>
                                          <p:attrName>style.visibility</p:attrName>
                                        </p:attrNameLst>
                                      </p:cBhvr>
                                      <p:to>
                                        <p:strVal val="visible"/>
                                      </p:to>
                                    </p:set>
                                    <p:animEffect transition="in" filter="barn(outHorizontal)">
                                      <p:cBhvr>
                                        <p:cTn id="100" dur="500"/>
                                        <p:tgtEl>
                                          <p:spTgt spid="52267"/>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22" presetClass="entr" presetSubtype="8" fill="hold" grpId="0" nodeType="clickEffect">
                                  <p:stCondLst>
                                    <p:cond delay="0"/>
                                  </p:stCondLst>
                                  <p:iterate type="wd">
                                    <p:tmPct val="100000"/>
                                  </p:iterate>
                                  <p:childTnLst>
                                    <p:set>
                                      <p:cBhvr>
                                        <p:cTn id="104" dur="1" fill="hold">
                                          <p:stCondLst>
                                            <p:cond delay="0"/>
                                          </p:stCondLst>
                                        </p:cTn>
                                        <p:tgtEl>
                                          <p:spTgt spid="52239"/>
                                        </p:tgtEl>
                                        <p:attrNameLst>
                                          <p:attrName>style.visibility</p:attrName>
                                        </p:attrNameLst>
                                      </p:cBhvr>
                                      <p:to>
                                        <p:strVal val="visible"/>
                                      </p:to>
                                    </p:set>
                                    <p:animEffect transition="in" filter="wipe(left)">
                                      <p:cBhvr>
                                        <p:cTn id="105" dur="300"/>
                                        <p:tgtEl>
                                          <p:spTgt spid="52239"/>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16" presetClass="entr" presetSubtype="42" fill="hold" grpId="0" nodeType="clickEffect">
                                  <p:stCondLst>
                                    <p:cond delay="0"/>
                                  </p:stCondLst>
                                  <p:childTnLst>
                                    <p:set>
                                      <p:cBhvr>
                                        <p:cTn id="109" dur="1" fill="hold">
                                          <p:stCondLst>
                                            <p:cond delay="0"/>
                                          </p:stCondLst>
                                        </p:cTn>
                                        <p:tgtEl>
                                          <p:spTgt spid="52270"/>
                                        </p:tgtEl>
                                        <p:attrNameLst>
                                          <p:attrName>style.visibility</p:attrName>
                                        </p:attrNameLst>
                                      </p:cBhvr>
                                      <p:to>
                                        <p:strVal val="visible"/>
                                      </p:to>
                                    </p:set>
                                    <p:animEffect transition="in" filter="barn(outHorizontal)">
                                      <p:cBhvr>
                                        <p:cTn id="110" dur="500"/>
                                        <p:tgtEl>
                                          <p:spTgt spid="52270"/>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16" presetClass="entr" presetSubtype="42" fill="hold" grpId="0" nodeType="clickEffect">
                                  <p:stCondLst>
                                    <p:cond delay="0"/>
                                  </p:stCondLst>
                                  <p:childTnLst>
                                    <p:set>
                                      <p:cBhvr>
                                        <p:cTn id="114" dur="1" fill="hold">
                                          <p:stCondLst>
                                            <p:cond delay="0"/>
                                          </p:stCondLst>
                                        </p:cTn>
                                        <p:tgtEl>
                                          <p:spTgt spid="52271"/>
                                        </p:tgtEl>
                                        <p:attrNameLst>
                                          <p:attrName>style.visibility</p:attrName>
                                        </p:attrNameLst>
                                      </p:cBhvr>
                                      <p:to>
                                        <p:strVal val="visible"/>
                                      </p:to>
                                    </p:set>
                                    <p:animEffect transition="in" filter="barn(outHorizontal)">
                                      <p:cBhvr>
                                        <p:cTn id="115" dur="500"/>
                                        <p:tgtEl>
                                          <p:spTgt spid="52271"/>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16" presetClass="entr" presetSubtype="42" fill="hold" grpId="0" nodeType="clickEffect">
                                  <p:stCondLst>
                                    <p:cond delay="0"/>
                                  </p:stCondLst>
                                  <p:childTnLst>
                                    <p:set>
                                      <p:cBhvr>
                                        <p:cTn id="119" dur="1" fill="hold">
                                          <p:stCondLst>
                                            <p:cond delay="0"/>
                                          </p:stCondLst>
                                        </p:cTn>
                                        <p:tgtEl>
                                          <p:spTgt spid="52272"/>
                                        </p:tgtEl>
                                        <p:attrNameLst>
                                          <p:attrName>style.visibility</p:attrName>
                                        </p:attrNameLst>
                                      </p:cBhvr>
                                      <p:to>
                                        <p:strVal val="visible"/>
                                      </p:to>
                                    </p:set>
                                    <p:animEffect transition="in" filter="barn(outHorizontal)">
                                      <p:cBhvr>
                                        <p:cTn id="120" dur="500"/>
                                        <p:tgtEl>
                                          <p:spTgt spid="52272"/>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16" presetClass="entr" presetSubtype="42" fill="hold" grpId="0" nodeType="clickEffect">
                                  <p:stCondLst>
                                    <p:cond delay="0"/>
                                  </p:stCondLst>
                                  <p:childTnLst>
                                    <p:set>
                                      <p:cBhvr>
                                        <p:cTn id="124" dur="1" fill="hold">
                                          <p:stCondLst>
                                            <p:cond delay="0"/>
                                          </p:stCondLst>
                                        </p:cTn>
                                        <p:tgtEl>
                                          <p:spTgt spid="52273"/>
                                        </p:tgtEl>
                                        <p:attrNameLst>
                                          <p:attrName>style.visibility</p:attrName>
                                        </p:attrNameLst>
                                      </p:cBhvr>
                                      <p:to>
                                        <p:strVal val="visible"/>
                                      </p:to>
                                    </p:set>
                                    <p:animEffect transition="in" filter="barn(outHorizontal)">
                                      <p:cBhvr>
                                        <p:cTn id="125" dur="500"/>
                                        <p:tgtEl>
                                          <p:spTgt spid="52273"/>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22" presetClass="entr" presetSubtype="8" fill="hold" nodeType="clickEffect">
                                  <p:stCondLst>
                                    <p:cond delay="0"/>
                                  </p:stCondLst>
                                  <p:childTnLst>
                                    <p:set>
                                      <p:cBhvr>
                                        <p:cTn id="129" dur="1" fill="hold">
                                          <p:stCondLst>
                                            <p:cond delay="0"/>
                                          </p:stCondLst>
                                        </p:cTn>
                                        <p:tgtEl>
                                          <p:spTgt spid="52241"/>
                                        </p:tgtEl>
                                        <p:attrNameLst>
                                          <p:attrName>style.visibility</p:attrName>
                                        </p:attrNameLst>
                                      </p:cBhvr>
                                      <p:to>
                                        <p:strVal val="visible"/>
                                      </p:to>
                                    </p:set>
                                    <p:animEffect transition="in" filter="wipe(left)">
                                      <p:cBhvr>
                                        <p:cTn id="130" dur="500"/>
                                        <p:tgtEl>
                                          <p:spTgt spid="52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3" grpId="0" autoUpdateAnimBg="0"/>
      <p:bldP spid="52235" grpId="0" autoUpdateAnimBg="0"/>
      <p:bldP spid="52239" grpId="0" autoUpdateAnimBg="0"/>
      <p:bldP spid="52247" grpId="0" autoUpdateAnimBg="0"/>
      <p:bldP spid="52250" grpId="0" animBg="1"/>
      <p:bldP spid="52266" grpId="0" autoUpdateAnimBg="0"/>
      <p:bldP spid="52267" grpId="0" autoUpdateAnimBg="0"/>
      <p:bldP spid="52268" grpId="0" autoUpdateAnimBg="0"/>
      <p:bldP spid="52269" grpId="0" autoUpdateAnimBg="0"/>
      <p:bldP spid="52270" grpId="0" animBg="1"/>
      <p:bldP spid="52271" grpId="0" animBg="1"/>
      <p:bldP spid="52272" grpId="0" animBg="1"/>
      <p:bldP spid="52273" grpId="0" animBg="1"/>
      <p:bldP spid="36" grpId="0" animBg="1"/>
      <p:bldP spid="37" grpId="0" animBg="1"/>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AAB67CD-8201-495D-BCC5-38051CA45ED0}" type="slidenum">
              <a:rPr kumimoji="0" lang="zh-CN" altLang="en-US" sz="2000" smtClean="0">
                <a:solidFill>
                  <a:srgbClr val="0000FF"/>
                </a:solidFill>
              </a:rPr>
              <a:pPr eaLnBrk="1" hangingPunct="1"/>
              <a:t>11</a:t>
            </a:fld>
            <a:endParaRPr kumimoji="0" lang="en-US" altLang="zh-CN" sz="2000" smtClean="0">
              <a:solidFill>
                <a:srgbClr val="0000FF"/>
              </a:solidFill>
            </a:endParaRPr>
          </a:p>
        </p:txBody>
      </p:sp>
      <p:sp>
        <p:nvSpPr>
          <p:cNvPr id="44036" name="Text Box 4"/>
          <p:cNvSpPr txBox="1">
            <a:spLocks noChangeArrowheads="1"/>
          </p:cNvSpPr>
          <p:nvPr/>
        </p:nvSpPr>
        <p:spPr bwMode="auto">
          <a:xfrm>
            <a:off x="1781969" y="395288"/>
            <a:ext cx="28384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4400" b="1" dirty="0">
                <a:solidFill>
                  <a:srgbClr val="FF3300"/>
                </a:solidFill>
              </a:rPr>
              <a:t>口诀：</a:t>
            </a:r>
            <a:r>
              <a:rPr lang="zh-CN" altLang="en-US" dirty="0"/>
              <a:t> </a:t>
            </a:r>
          </a:p>
        </p:txBody>
      </p:sp>
      <p:sp>
        <p:nvSpPr>
          <p:cNvPr id="44037" name="Text Box 5"/>
          <p:cNvSpPr txBox="1">
            <a:spLocks noChangeArrowheads="1"/>
          </p:cNvSpPr>
          <p:nvPr/>
        </p:nvSpPr>
        <p:spPr bwMode="auto">
          <a:xfrm>
            <a:off x="280988" y="1357313"/>
            <a:ext cx="8629650" cy="75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a:t>
            </a:r>
            <a:r>
              <a:rPr lang="zh-CN" altLang="en-US" sz="3600" b="1" dirty="0"/>
              <a:t>(1) 制造先后确定好，闭环才能找得到，</a:t>
            </a:r>
            <a:endParaRPr lang="zh-CN" altLang="en-US" sz="3200" b="1" dirty="0"/>
          </a:p>
        </p:txBody>
      </p:sp>
      <p:sp>
        <p:nvSpPr>
          <p:cNvPr id="44038" name="Text Box 6"/>
          <p:cNvSpPr txBox="1">
            <a:spLocks noChangeArrowheads="1"/>
          </p:cNvSpPr>
          <p:nvPr/>
        </p:nvSpPr>
        <p:spPr bwMode="auto">
          <a:xfrm>
            <a:off x="319088" y="2919413"/>
            <a:ext cx="8758237" cy="75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sz="3600" b="1" dirty="0"/>
              <a:t>(2) 依次画出尺寸线，环环相连且勿断，</a:t>
            </a:r>
            <a:endParaRPr lang="zh-CN" altLang="en-US" sz="3200" b="1" dirty="0"/>
          </a:p>
        </p:txBody>
      </p:sp>
      <p:sp>
        <p:nvSpPr>
          <p:cNvPr id="44039" name="Text Box 7"/>
          <p:cNvSpPr txBox="1">
            <a:spLocks noChangeArrowheads="1"/>
          </p:cNvSpPr>
          <p:nvPr/>
        </p:nvSpPr>
        <p:spPr bwMode="auto">
          <a:xfrm>
            <a:off x="269875" y="4576763"/>
            <a:ext cx="8701088" cy="75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sz="3600" b="1" dirty="0"/>
              <a:t>(3) 按照顺序画箭头，根据异同定增减，</a:t>
            </a:r>
            <a:endParaRPr lang="zh-CN" altLang="en-US" sz="3200" b="1" dirty="0"/>
          </a:p>
        </p:txBody>
      </p:sp>
      <p:sp>
        <p:nvSpPr>
          <p:cNvPr id="44040" name="Text Box 8"/>
          <p:cNvSpPr txBox="1">
            <a:spLocks noChangeArrowheads="1"/>
          </p:cNvSpPr>
          <p:nvPr/>
        </p:nvSpPr>
        <p:spPr bwMode="auto">
          <a:xfrm>
            <a:off x="1622425" y="2268538"/>
            <a:ext cx="45418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3600" b="1">
                <a:solidFill>
                  <a:srgbClr val="FF3300"/>
                </a:solidFill>
              </a:rPr>
              <a:t>基准重要；</a:t>
            </a:r>
            <a:r>
              <a:rPr lang="zh-CN" altLang="en-US" sz="2800"/>
              <a:t> </a:t>
            </a:r>
          </a:p>
        </p:txBody>
      </p:sp>
      <p:sp>
        <p:nvSpPr>
          <p:cNvPr id="44041" name="Text Box 9"/>
          <p:cNvSpPr txBox="1">
            <a:spLocks noChangeArrowheads="1"/>
          </p:cNvSpPr>
          <p:nvPr/>
        </p:nvSpPr>
        <p:spPr bwMode="auto">
          <a:xfrm>
            <a:off x="2179638" y="3797300"/>
            <a:ext cx="46561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600" dirty="0"/>
              <a:t>     </a:t>
            </a:r>
            <a:r>
              <a:rPr lang="zh-CN" altLang="en-US" sz="3600" b="1" dirty="0">
                <a:solidFill>
                  <a:srgbClr val="FF3300"/>
                </a:solidFill>
              </a:rPr>
              <a:t>对称取半；</a:t>
            </a:r>
            <a:r>
              <a:rPr lang="zh-CN" altLang="en-US" sz="3200" b="1" dirty="0">
                <a:solidFill>
                  <a:srgbClr val="FF3300"/>
                </a:solidFill>
              </a:rPr>
              <a:t> </a:t>
            </a:r>
          </a:p>
        </p:txBody>
      </p:sp>
      <p:sp>
        <p:nvSpPr>
          <p:cNvPr id="44042" name="Text Box 10"/>
          <p:cNvSpPr txBox="1">
            <a:spLocks noChangeArrowheads="1"/>
          </p:cNvSpPr>
          <p:nvPr/>
        </p:nvSpPr>
        <p:spPr bwMode="auto">
          <a:xfrm>
            <a:off x="2293938" y="5583238"/>
            <a:ext cx="54991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600"/>
              <a:t>    </a:t>
            </a:r>
            <a:r>
              <a:rPr lang="zh-CN" altLang="en-US" sz="3600" b="1">
                <a:solidFill>
                  <a:srgbClr val="FF3300"/>
                </a:solidFill>
              </a:rPr>
              <a:t>彼此相关。</a:t>
            </a:r>
            <a:endParaRPr lang="zh-CN" altLang="en-US" sz="4000" b="1">
              <a:solidFill>
                <a:srgbClr val="FF3300"/>
              </a:solidFill>
            </a:endParaRPr>
          </a:p>
        </p:txBody>
      </p:sp>
      <p:sp>
        <p:nvSpPr>
          <p:cNvPr id="10" name="燕尾形箭头 9">
            <a:hlinkClick r:id="rId2" action="ppaction://hlinksldjump"/>
          </p:cNvPr>
          <p:cNvSpPr/>
          <p:nvPr/>
        </p:nvSpPr>
        <p:spPr bwMode="auto">
          <a:xfrm>
            <a:off x="717453" y="5856288"/>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36"/>
                                        </p:tgtEl>
                                        <p:attrNameLst>
                                          <p:attrName>style.visibility</p:attrName>
                                        </p:attrNameLst>
                                      </p:cBhvr>
                                      <p:to>
                                        <p:strVal val="visible"/>
                                      </p:to>
                                    </p:set>
                                    <p:animEffect transition="in" filter="wipe(left)">
                                      <p:cBhvr>
                                        <p:cTn id="7" dur="300"/>
                                        <p:tgtEl>
                                          <p:spTgt spid="440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4037">
                                            <p:txEl>
                                              <p:pRg st="0" end="0"/>
                                            </p:txEl>
                                          </p:spTgt>
                                        </p:tgtEl>
                                        <p:attrNameLst>
                                          <p:attrName>style.visibility</p:attrName>
                                        </p:attrNameLst>
                                      </p:cBhvr>
                                      <p:to>
                                        <p:strVal val="visible"/>
                                      </p:to>
                                    </p:set>
                                    <p:animEffect transition="in" filter="wipe(left)">
                                      <p:cBhvr>
                                        <p:cTn id="12" dur="300"/>
                                        <p:tgtEl>
                                          <p:spTgt spid="4403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4040"/>
                                        </p:tgtEl>
                                        <p:attrNameLst>
                                          <p:attrName>style.visibility</p:attrName>
                                        </p:attrNameLst>
                                      </p:cBhvr>
                                      <p:to>
                                        <p:strVal val="visible"/>
                                      </p:to>
                                    </p:set>
                                    <p:animEffect transition="in" filter="wipe(left)">
                                      <p:cBhvr>
                                        <p:cTn id="17" dur="300"/>
                                        <p:tgtEl>
                                          <p:spTgt spid="440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4038">
                                            <p:txEl>
                                              <p:pRg st="0" end="0"/>
                                            </p:txEl>
                                          </p:spTgt>
                                        </p:tgtEl>
                                        <p:attrNameLst>
                                          <p:attrName>style.visibility</p:attrName>
                                        </p:attrNameLst>
                                      </p:cBhvr>
                                      <p:to>
                                        <p:strVal val="visible"/>
                                      </p:to>
                                    </p:set>
                                    <p:animEffect transition="in" filter="wipe(left)">
                                      <p:cBhvr>
                                        <p:cTn id="22" dur="300"/>
                                        <p:tgtEl>
                                          <p:spTgt spid="44038">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4041"/>
                                        </p:tgtEl>
                                        <p:attrNameLst>
                                          <p:attrName>style.visibility</p:attrName>
                                        </p:attrNameLst>
                                      </p:cBhvr>
                                      <p:to>
                                        <p:strVal val="visible"/>
                                      </p:to>
                                    </p:set>
                                    <p:animEffect transition="in" filter="wipe(left)">
                                      <p:cBhvr>
                                        <p:cTn id="27" dur="300"/>
                                        <p:tgtEl>
                                          <p:spTgt spid="4404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4039">
                                            <p:txEl>
                                              <p:pRg st="0" end="0"/>
                                            </p:txEl>
                                          </p:spTgt>
                                        </p:tgtEl>
                                        <p:attrNameLst>
                                          <p:attrName>style.visibility</p:attrName>
                                        </p:attrNameLst>
                                      </p:cBhvr>
                                      <p:to>
                                        <p:strVal val="visible"/>
                                      </p:to>
                                    </p:set>
                                    <p:animEffect transition="in" filter="wipe(left)">
                                      <p:cBhvr>
                                        <p:cTn id="32" dur="300"/>
                                        <p:tgtEl>
                                          <p:spTgt spid="44039">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4042"/>
                                        </p:tgtEl>
                                        <p:attrNameLst>
                                          <p:attrName>style.visibility</p:attrName>
                                        </p:attrNameLst>
                                      </p:cBhvr>
                                      <p:to>
                                        <p:strVal val="visible"/>
                                      </p:to>
                                    </p:set>
                                    <p:animEffect transition="in" filter="wipe(left)">
                                      <p:cBhvr>
                                        <p:cTn id="37" dur="300"/>
                                        <p:tgtEl>
                                          <p:spTgt spid="44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autoUpdateAnimBg="0"/>
      <p:bldP spid="44037" grpId="0" build="p" autoUpdateAnimBg="0"/>
      <p:bldP spid="44038" grpId="0" build="p" autoUpdateAnimBg="0"/>
      <p:bldP spid="44039" grpId="0" build="p" autoUpdateAnimBg="0"/>
      <p:bldP spid="44040" grpId="0" autoUpdateAnimBg="0"/>
      <p:bldP spid="44041" grpId="0" autoUpdateAnimBg="0"/>
      <p:bldP spid="44042"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xfrm>
            <a:off x="6887864" y="1539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D806385-E7CC-4084-94E5-FE0F59AC8E7D}" type="slidenum">
              <a:rPr kumimoji="0" lang="zh-CN" altLang="en-US" sz="2000" smtClean="0">
                <a:solidFill>
                  <a:srgbClr val="0000FF"/>
                </a:solidFill>
              </a:rPr>
              <a:pPr eaLnBrk="1" hangingPunct="1"/>
              <a:t>12</a:t>
            </a:fld>
            <a:endParaRPr kumimoji="0" lang="en-US" altLang="zh-CN" sz="2000" dirty="0" smtClean="0">
              <a:solidFill>
                <a:srgbClr val="0000FF"/>
              </a:solidFill>
            </a:endParaRPr>
          </a:p>
        </p:txBody>
      </p:sp>
      <p:sp>
        <p:nvSpPr>
          <p:cNvPr id="25604" name="Text Box 4"/>
          <p:cNvSpPr txBox="1">
            <a:spLocks noChangeArrowheads="1"/>
          </p:cNvSpPr>
          <p:nvPr/>
        </p:nvSpPr>
        <p:spPr bwMode="auto">
          <a:xfrm>
            <a:off x="610631" y="447202"/>
            <a:ext cx="51196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11.1.4  尺寸链的计算</a:t>
            </a:r>
            <a:r>
              <a:rPr lang="zh-CN" altLang="en-US" b="1" dirty="0"/>
              <a:t> </a:t>
            </a:r>
          </a:p>
        </p:txBody>
      </p:sp>
      <p:sp>
        <p:nvSpPr>
          <p:cNvPr id="25605" name="Text Box 5"/>
          <p:cNvSpPr txBox="1">
            <a:spLocks noChangeArrowheads="1"/>
          </p:cNvSpPr>
          <p:nvPr/>
        </p:nvSpPr>
        <p:spPr bwMode="auto">
          <a:xfrm>
            <a:off x="710644" y="938153"/>
            <a:ext cx="40417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1. 计算方法 </a:t>
            </a:r>
          </a:p>
        </p:txBody>
      </p:sp>
      <p:grpSp>
        <p:nvGrpSpPr>
          <p:cNvPr id="25642" name="Group 42"/>
          <p:cNvGrpSpPr>
            <a:grpSpLocks/>
          </p:cNvGrpSpPr>
          <p:nvPr/>
        </p:nvGrpSpPr>
        <p:grpSpPr bwMode="auto">
          <a:xfrm>
            <a:off x="1039256" y="1452563"/>
            <a:ext cx="4521200" cy="1370012"/>
            <a:chOff x="504" y="915"/>
            <a:chExt cx="2848" cy="863"/>
          </a:xfrm>
        </p:grpSpPr>
        <p:sp>
          <p:nvSpPr>
            <p:cNvPr id="13340" name="AutoShape 6"/>
            <p:cNvSpPr>
              <a:spLocks/>
            </p:cNvSpPr>
            <p:nvPr/>
          </p:nvSpPr>
          <p:spPr bwMode="auto">
            <a:xfrm>
              <a:off x="504" y="1035"/>
              <a:ext cx="343" cy="743"/>
            </a:xfrm>
            <a:prstGeom prst="leftBrace">
              <a:avLst>
                <a:gd name="adj1" fmla="val 18052"/>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41" name="Text Box 7"/>
            <p:cNvSpPr txBox="1">
              <a:spLocks noChangeArrowheads="1"/>
            </p:cNvSpPr>
            <p:nvPr/>
          </p:nvSpPr>
          <p:spPr bwMode="auto">
            <a:xfrm>
              <a:off x="823" y="915"/>
              <a:ext cx="25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solidFill>
                    <a:srgbClr val="CC0066"/>
                  </a:solidFill>
                </a:rPr>
                <a:t>极值法</a:t>
              </a:r>
              <a:r>
                <a:rPr lang="zh-CN" altLang="en-US" sz="2800" b="1" dirty="0"/>
                <a:t>  (完全互换法) </a:t>
              </a:r>
            </a:p>
          </p:txBody>
        </p:sp>
      </p:grpSp>
      <p:sp>
        <p:nvSpPr>
          <p:cNvPr id="25608" name="Text Box 8"/>
          <p:cNvSpPr txBox="1">
            <a:spLocks noChangeArrowheads="1"/>
          </p:cNvSpPr>
          <p:nvPr/>
        </p:nvSpPr>
        <p:spPr bwMode="auto">
          <a:xfrm>
            <a:off x="1545669" y="2441795"/>
            <a:ext cx="41084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solidFill>
                  <a:srgbClr val="CC0066"/>
                </a:solidFill>
              </a:rPr>
              <a:t>概率法</a:t>
            </a:r>
            <a:r>
              <a:rPr lang="zh-CN" altLang="en-US" sz="2800" b="1" dirty="0"/>
              <a:t>  (大数互换法) </a:t>
            </a:r>
          </a:p>
        </p:txBody>
      </p:sp>
      <p:sp>
        <p:nvSpPr>
          <p:cNvPr id="25609" name="Text Box 9"/>
          <p:cNvSpPr txBox="1">
            <a:spLocks noChangeArrowheads="1"/>
          </p:cNvSpPr>
          <p:nvPr/>
        </p:nvSpPr>
        <p:spPr bwMode="auto">
          <a:xfrm>
            <a:off x="783671" y="3010896"/>
            <a:ext cx="36290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2. 计算分类</a:t>
            </a:r>
            <a:r>
              <a:rPr lang="zh-CN" altLang="en-US" b="1" dirty="0"/>
              <a:t> </a:t>
            </a:r>
          </a:p>
        </p:txBody>
      </p:sp>
      <p:sp>
        <p:nvSpPr>
          <p:cNvPr id="25610" name="AutoShape 10"/>
          <p:cNvSpPr>
            <a:spLocks/>
          </p:cNvSpPr>
          <p:nvPr/>
        </p:nvSpPr>
        <p:spPr bwMode="auto">
          <a:xfrm>
            <a:off x="603124" y="4019839"/>
            <a:ext cx="360362" cy="1930400"/>
          </a:xfrm>
          <a:prstGeom prst="leftBrace">
            <a:avLst>
              <a:gd name="adj1" fmla="val 44640"/>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11" name="Text Box 11"/>
          <p:cNvSpPr txBox="1">
            <a:spLocks noChangeArrowheads="1"/>
          </p:cNvSpPr>
          <p:nvPr/>
        </p:nvSpPr>
        <p:spPr bwMode="auto">
          <a:xfrm>
            <a:off x="899803" y="3808372"/>
            <a:ext cx="7152420" cy="815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15000"/>
              </a:spcBef>
            </a:pPr>
            <a:r>
              <a:rPr lang="zh-CN" altLang="en-US" b="1" dirty="0">
                <a:solidFill>
                  <a:srgbClr val="CC0066"/>
                </a:solidFill>
              </a:rPr>
              <a:t>正计算</a:t>
            </a:r>
            <a:r>
              <a:rPr lang="zh-CN" altLang="en-US" b="1" dirty="0"/>
              <a:t> (校核计算) ：</a:t>
            </a:r>
            <a:r>
              <a:rPr lang="zh-CN" altLang="en-US" sz="2000" b="1" dirty="0"/>
              <a:t>根据组成环的公称尺寸及极限偏差</a:t>
            </a:r>
            <a:r>
              <a:rPr lang="zh-CN" altLang="en-US" sz="2000" b="1" dirty="0" smtClean="0"/>
              <a:t>，</a:t>
            </a:r>
            <a:endParaRPr lang="en-US" altLang="zh-CN" sz="2000" b="1" dirty="0" smtClean="0"/>
          </a:p>
          <a:p>
            <a:pPr eaLnBrk="1" hangingPunct="1">
              <a:spcBef>
                <a:spcPct val="15000"/>
              </a:spcBef>
            </a:pPr>
            <a:r>
              <a:rPr lang="en-US" altLang="zh-CN" sz="2000" b="1" dirty="0"/>
              <a:t> </a:t>
            </a:r>
            <a:r>
              <a:rPr lang="en-US" altLang="zh-CN" sz="2000" b="1" dirty="0" smtClean="0"/>
              <a:t>           </a:t>
            </a:r>
            <a:r>
              <a:rPr lang="zh-CN" altLang="en-US" sz="2000" b="1" dirty="0" smtClean="0"/>
              <a:t>    求</a:t>
            </a:r>
            <a:r>
              <a:rPr lang="zh-CN" altLang="en-US" sz="2000" b="1" dirty="0"/>
              <a:t>封闭</a:t>
            </a:r>
            <a:r>
              <a:rPr lang="zh-CN" altLang="en-US" sz="2000" b="1" dirty="0" smtClean="0"/>
              <a:t>环的</a:t>
            </a:r>
            <a:r>
              <a:rPr lang="zh-CN" altLang="en-US" sz="2000" b="1" dirty="0"/>
              <a:t>公称尺寸和极限偏差。</a:t>
            </a:r>
          </a:p>
        </p:txBody>
      </p:sp>
      <p:sp>
        <p:nvSpPr>
          <p:cNvPr id="25612" name="Text Box 12"/>
          <p:cNvSpPr txBox="1">
            <a:spLocks noChangeArrowheads="1"/>
          </p:cNvSpPr>
          <p:nvPr/>
        </p:nvSpPr>
        <p:spPr bwMode="auto">
          <a:xfrm>
            <a:off x="920684" y="5431833"/>
            <a:ext cx="785933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20000"/>
              </a:spcBef>
            </a:pPr>
            <a:r>
              <a:rPr lang="zh-CN" altLang="en-US" b="1" dirty="0">
                <a:solidFill>
                  <a:srgbClr val="CC0066"/>
                </a:solidFill>
              </a:rPr>
              <a:t>中间计算</a:t>
            </a:r>
            <a:r>
              <a:rPr lang="zh-CN" altLang="en-US" b="1" dirty="0"/>
              <a:t>(工艺尺寸计算)：</a:t>
            </a:r>
            <a:r>
              <a:rPr lang="zh-CN" altLang="en-US" sz="2000" b="1" dirty="0"/>
              <a:t>根据封闭环和某些组成环的</a:t>
            </a:r>
            <a:r>
              <a:rPr lang="zh-CN" altLang="en-US" sz="2000" b="1" dirty="0" smtClean="0"/>
              <a:t>公称</a:t>
            </a:r>
            <a:endParaRPr lang="en-US" altLang="zh-CN" sz="2000" b="1" dirty="0" smtClean="0"/>
          </a:p>
          <a:p>
            <a:pPr eaLnBrk="1" hangingPunct="1">
              <a:spcBef>
                <a:spcPct val="20000"/>
              </a:spcBef>
            </a:pPr>
            <a:r>
              <a:rPr lang="en-US" altLang="zh-CN" sz="2000" b="1" dirty="0"/>
              <a:t> </a:t>
            </a:r>
            <a:r>
              <a:rPr lang="en-US" altLang="zh-CN" sz="2000" b="1" dirty="0" smtClean="0"/>
              <a:t>                   </a:t>
            </a:r>
            <a:r>
              <a:rPr lang="zh-CN" altLang="en-US" sz="2000" b="1" dirty="0" smtClean="0"/>
              <a:t>尺寸</a:t>
            </a:r>
            <a:r>
              <a:rPr lang="zh-CN" altLang="en-US" sz="2000" b="1" dirty="0" smtClean="0"/>
              <a:t>及极限偏差</a:t>
            </a:r>
            <a:r>
              <a:rPr lang="zh-CN" altLang="en-US" sz="2000" b="1" dirty="0"/>
              <a:t>，求某一组成环的公称尺寸和极限偏差。</a:t>
            </a:r>
          </a:p>
        </p:txBody>
      </p:sp>
      <p:sp>
        <p:nvSpPr>
          <p:cNvPr id="25614" name="Text Box 14"/>
          <p:cNvSpPr txBox="1">
            <a:spLocks noChangeArrowheads="1"/>
          </p:cNvSpPr>
          <p:nvPr/>
        </p:nvSpPr>
        <p:spPr bwMode="auto">
          <a:xfrm>
            <a:off x="906396" y="4617446"/>
            <a:ext cx="7288213" cy="815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15000"/>
              </a:spcBef>
            </a:pPr>
            <a:r>
              <a:rPr lang="zh-CN" altLang="en-US" b="1" dirty="0">
                <a:solidFill>
                  <a:srgbClr val="CC0066"/>
                </a:solidFill>
              </a:rPr>
              <a:t>反计算</a:t>
            </a:r>
            <a:r>
              <a:rPr lang="zh-CN" altLang="en-US" b="1" dirty="0"/>
              <a:t>(设计计算) ：</a:t>
            </a:r>
            <a:r>
              <a:rPr lang="zh-CN" altLang="en-US" sz="2000" b="1" dirty="0"/>
              <a:t>根据封闭环的公称尺寸和极限偏差及</a:t>
            </a:r>
            <a:r>
              <a:rPr lang="zh-CN" altLang="en-US" sz="2000" b="1" dirty="0" smtClean="0"/>
              <a:t>各</a:t>
            </a:r>
            <a:endParaRPr lang="en-US" altLang="zh-CN" sz="2000" b="1" dirty="0" smtClean="0"/>
          </a:p>
          <a:p>
            <a:pPr eaLnBrk="1" hangingPunct="1">
              <a:spcBef>
                <a:spcPct val="15000"/>
              </a:spcBef>
            </a:pPr>
            <a:r>
              <a:rPr lang="en-US" altLang="zh-CN" sz="2000" b="1" dirty="0"/>
              <a:t> </a:t>
            </a:r>
            <a:r>
              <a:rPr lang="en-US" altLang="zh-CN" sz="2000" b="1" dirty="0" smtClean="0"/>
              <a:t>         </a:t>
            </a:r>
            <a:r>
              <a:rPr lang="zh-CN" altLang="en-US" sz="2000" b="1" dirty="0" smtClean="0"/>
              <a:t>     组成</a:t>
            </a:r>
            <a:r>
              <a:rPr lang="zh-CN" altLang="en-US" sz="2000" b="1" dirty="0"/>
              <a:t>环 </a:t>
            </a:r>
            <a:r>
              <a:rPr lang="zh-CN" altLang="en-US" sz="2000" b="1" dirty="0" smtClean="0"/>
              <a:t> </a:t>
            </a:r>
            <a:r>
              <a:rPr lang="zh-CN" altLang="en-US" sz="2000" b="1" dirty="0"/>
              <a:t>的公称尺寸，求各组成环的极限偏差。</a:t>
            </a:r>
          </a:p>
        </p:txBody>
      </p:sp>
      <p:grpSp>
        <p:nvGrpSpPr>
          <p:cNvPr id="25625" name="Group 25"/>
          <p:cNvGrpSpPr>
            <a:grpSpLocks/>
          </p:cNvGrpSpPr>
          <p:nvPr/>
        </p:nvGrpSpPr>
        <p:grpSpPr bwMode="auto">
          <a:xfrm>
            <a:off x="7141216" y="414338"/>
            <a:ext cx="498475" cy="1957387"/>
            <a:chOff x="4559" y="567"/>
            <a:chExt cx="314" cy="1233"/>
          </a:xfrm>
        </p:grpSpPr>
        <p:sp>
          <p:nvSpPr>
            <p:cNvPr id="13338" name="Line 21"/>
            <p:cNvSpPr>
              <a:spLocks noChangeShapeType="1"/>
            </p:cNvSpPr>
            <p:nvPr/>
          </p:nvSpPr>
          <p:spPr bwMode="auto">
            <a:xfrm>
              <a:off x="4873" y="567"/>
              <a:ext cx="0" cy="1106"/>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9" name="Text Box 23"/>
            <p:cNvSpPr txBox="1">
              <a:spLocks noChangeArrowheads="1"/>
            </p:cNvSpPr>
            <p:nvPr/>
          </p:nvSpPr>
          <p:spPr bwMode="auto">
            <a:xfrm rot="-5400000">
              <a:off x="4223" y="1215"/>
              <a:ext cx="9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solidFill>
                    <a:srgbClr val="FF3300"/>
                  </a:solidFill>
                </a:rPr>
                <a:t>上极限尺寸</a:t>
              </a:r>
            </a:p>
          </p:txBody>
        </p:sp>
      </p:grpSp>
      <p:grpSp>
        <p:nvGrpSpPr>
          <p:cNvPr id="25626" name="Group 26"/>
          <p:cNvGrpSpPr>
            <a:grpSpLocks/>
          </p:cNvGrpSpPr>
          <p:nvPr/>
        </p:nvGrpSpPr>
        <p:grpSpPr bwMode="auto">
          <a:xfrm>
            <a:off x="6543100" y="2446339"/>
            <a:ext cx="512763" cy="1484313"/>
            <a:chOff x="4005" y="1847"/>
            <a:chExt cx="323" cy="935"/>
          </a:xfrm>
        </p:grpSpPr>
        <p:sp>
          <p:nvSpPr>
            <p:cNvPr id="13336" name="Line 22"/>
            <p:cNvSpPr>
              <a:spLocks noChangeShapeType="1"/>
            </p:cNvSpPr>
            <p:nvPr/>
          </p:nvSpPr>
          <p:spPr bwMode="auto">
            <a:xfrm>
              <a:off x="4328" y="1847"/>
              <a:ext cx="0" cy="851"/>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7" name="Text Box 24"/>
            <p:cNvSpPr txBox="1">
              <a:spLocks noChangeArrowheads="1"/>
            </p:cNvSpPr>
            <p:nvPr/>
          </p:nvSpPr>
          <p:spPr bwMode="auto">
            <a:xfrm rot="16200000">
              <a:off x="3669" y="2197"/>
              <a:ext cx="9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solidFill>
                    <a:srgbClr val="FF3300"/>
                  </a:solidFill>
                </a:rPr>
                <a:t>下极限尺寸</a:t>
              </a:r>
            </a:p>
          </p:txBody>
        </p:sp>
      </p:grpSp>
      <p:grpSp>
        <p:nvGrpSpPr>
          <p:cNvPr id="25636" name="Group 36"/>
          <p:cNvGrpSpPr>
            <a:grpSpLocks/>
          </p:cNvGrpSpPr>
          <p:nvPr/>
        </p:nvGrpSpPr>
        <p:grpSpPr bwMode="auto">
          <a:xfrm rot="5400000">
            <a:off x="5403697" y="996157"/>
            <a:ext cx="1989137" cy="869950"/>
            <a:chOff x="4361" y="2990"/>
            <a:chExt cx="924" cy="631"/>
          </a:xfrm>
        </p:grpSpPr>
        <p:sp>
          <p:nvSpPr>
            <p:cNvPr id="13334" name="Freeform 34"/>
            <p:cNvSpPr>
              <a:spLocks/>
            </p:cNvSpPr>
            <p:nvPr/>
          </p:nvSpPr>
          <p:spPr bwMode="auto">
            <a:xfrm>
              <a:off x="4361" y="2990"/>
              <a:ext cx="467" cy="631"/>
            </a:xfrm>
            <a:custGeom>
              <a:avLst/>
              <a:gdLst>
                <a:gd name="T0" fmla="*/ 0 w 467"/>
                <a:gd name="T1" fmla="*/ 0 h 631"/>
                <a:gd name="T2" fmla="*/ 220 w 467"/>
                <a:gd name="T3" fmla="*/ 137 h 631"/>
                <a:gd name="T4" fmla="*/ 348 w 467"/>
                <a:gd name="T5" fmla="*/ 530 h 631"/>
                <a:gd name="T6" fmla="*/ 467 w 467"/>
                <a:gd name="T7" fmla="*/ 631 h 6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67" h="631">
                  <a:moveTo>
                    <a:pt x="0" y="0"/>
                  </a:moveTo>
                  <a:cubicBezTo>
                    <a:pt x="81" y="24"/>
                    <a:pt x="162" y="49"/>
                    <a:pt x="220" y="137"/>
                  </a:cubicBezTo>
                  <a:cubicBezTo>
                    <a:pt x="278" y="225"/>
                    <a:pt x="307" y="448"/>
                    <a:pt x="348" y="530"/>
                  </a:cubicBezTo>
                  <a:cubicBezTo>
                    <a:pt x="389" y="612"/>
                    <a:pt x="447" y="614"/>
                    <a:pt x="467" y="631"/>
                  </a:cubicBezTo>
                </a:path>
              </a:pathLst>
            </a:custGeom>
            <a:noFill/>
            <a:ln w="38100" cmpd="sng">
              <a:solidFill>
                <a:srgbClr val="FF3300"/>
              </a:solidFill>
              <a:round/>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5" name="Freeform 35"/>
            <p:cNvSpPr>
              <a:spLocks/>
            </p:cNvSpPr>
            <p:nvPr/>
          </p:nvSpPr>
          <p:spPr bwMode="auto">
            <a:xfrm rot="10800000" flipV="1">
              <a:off x="4818" y="2990"/>
              <a:ext cx="467" cy="631"/>
            </a:xfrm>
            <a:custGeom>
              <a:avLst/>
              <a:gdLst>
                <a:gd name="T0" fmla="*/ 0 w 467"/>
                <a:gd name="T1" fmla="*/ 0 h 631"/>
                <a:gd name="T2" fmla="*/ 220 w 467"/>
                <a:gd name="T3" fmla="*/ 137 h 631"/>
                <a:gd name="T4" fmla="*/ 348 w 467"/>
                <a:gd name="T5" fmla="*/ 530 h 631"/>
                <a:gd name="T6" fmla="*/ 467 w 467"/>
                <a:gd name="T7" fmla="*/ 631 h 6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67" h="631">
                  <a:moveTo>
                    <a:pt x="0" y="0"/>
                  </a:moveTo>
                  <a:cubicBezTo>
                    <a:pt x="81" y="24"/>
                    <a:pt x="162" y="49"/>
                    <a:pt x="220" y="137"/>
                  </a:cubicBezTo>
                  <a:cubicBezTo>
                    <a:pt x="278" y="225"/>
                    <a:pt x="307" y="448"/>
                    <a:pt x="348" y="530"/>
                  </a:cubicBezTo>
                  <a:cubicBezTo>
                    <a:pt x="389" y="612"/>
                    <a:pt x="447" y="614"/>
                    <a:pt x="467" y="631"/>
                  </a:cubicBezTo>
                </a:path>
              </a:pathLst>
            </a:custGeom>
            <a:noFill/>
            <a:ln w="38100" cmpd="sng">
              <a:solidFill>
                <a:srgbClr val="FF3300"/>
              </a:solidFill>
              <a:round/>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5617" name="Rectangle 17"/>
          <p:cNvSpPr>
            <a:spLocks noChangeArrowheads="1"/>
          </p:cNvSpPr>
          <p:nvPr/>
        </p:nvSpPr>
        <p:spPr bwMode="auto">
          <a:xfrm>
            <a:off x="5999804" y="382588"/>
            <a:ext cx="914400" cy="2074862"/>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i="1"/>
              <a:t>T</a:t>
            </a:r>
            <a:r>
              <a:rPr lang="zh-CN" altLang="en-US" baseline="-25000"/>
              <a:t>尺寸</a:t>
            </a:r>
          </a:p>
        </p:txBody>
      </p:sp>
      <p:sp>
        <p:nvSpPr>
          <p:cNvPr id="25618" name="Line 18"/>
          <p:cNvSpPr>
            <a:spLocks noChangeShapeType="1"/>
          </p:cNvSpPr>
          <p:nvPr/>
        </p:nvSpPr>
        <p:spPr bwMode="auto">
          <a:xfrm>
            <a:off x="6101404" y="385763"/>
            <a:ext cx="17859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20" name="Line 20"/>
          <p:cNvSpPr>
            <a:spLocks noChangeShapeType="1"/>
          </p:cNvSpPr>
          <p:nvPr/>
        </p:nvSpPr>
        <p:spPr bwMode="auto">
          <a:xfrm>
            <a:off x="6172841" y="2446338"/>
            <a:ext cx="11017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7" name="Line 37"/>
          <p:cNvSpPr>
            <a:spLocks noChangeShapeType="1"/>
          </p:cNvSpPr>
          <p:nvPr/>
        </p:nvSpPr>
        <p:spPr bwMode="auto">
          <a:xfrm>
            <a:off x="5448941" y="1416050"/>
            <a:ext cx="508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5641" name="Group 41"/>
          <p:cNvGrpSpPr>
            <a:grpSpLocks/>
          </p:cNvGrpSpPr>
          <p:nvPr/>
        </p:nvGrpSpPr>
        <p:grpSpPr bwMode="auto">
          <a:xfrm>
            <a:off x="5145729" y="1430338"/>
            <a:ext cx="490537" cy="1868487"/>
            <a:chOff x="3302" y="1207"/>
            <a:chExt cx="309" cy="1070"/>
          </a:xfrm>
        </p:grpSpPr>
        <p:sp>
          <p:nvSpPr>
            <p:cNvPr id="13332" name="Line 38"/>
            <p:cNvSpPr>
              <a:spLocks noChangeShapeType="1"/>
            </p:cNvSpPr>
            <p:nvPr/>
          </p:nvSpPr>
          <p:spPr bwMode="auto">
            <a:xfrm>
              <a:off x="3611" y="1207"/>
              <a:ext cx="0" cy="107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33" name="Text Box 39"/>
            <p:cNvSpPr txBox="1">
              <a:spLocks noChangeArrowheads="1"/>
            </p:cNvSpPr>
            <p:nvPr/>
          </p:nvSpPr>
          <p:spPr bwMode="auto">
            <a:xfrm rot="-5400000">
              <a:off x="3004" y="1629"/>
              <a:ext cx="8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平均尺寸</a:t>
              </a:r>
            </a:p>
          </p:txBody>
        </p:sp>
      </p:grpSp>
      <p:sp>
        <p:nvSpPr>
          <p:cNvPr id="30" name="燕尾形箭头 29">
            <a:hlinkClick r:id="rId2" action="ppaction://hlinksldjump"/>
          </p:cNvPr>
          <p:cNvSpPr/>
          <p:nvPr/>
        </p:nvSpPr>
        <p:spPr bwMode="auto">
          <a:xfrm>
            <a:off x="608128" y="6144678"/>
            <a:ext cx="1941351" cy="713322"/>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wipe(left)">
                                      <p:cBhvr>
                                        <p:cTn id="7" dur="300"/>
                                        <p:tgtEl>
                                          <p:spTgt spid="256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5605">
                                            <p:txEl>
                                              <p:pRg st="0" end="0"/>
                                            </p:txEl>
                                          </p:spTgt>
                                        </p:tgtEl>
                                        <p:attrNameLst>
                                          <p:attrName>style.visibility</p:attrName>
                                        </p:attrNameLst>
                                      </p:cBhvr>
                                      <p:to>
                                        <p:strVal val="visible"/>
                                      </p:to>
                                    </p:set>
                                    <p:animEffect transition="in" filter="wipe(left)">
                                      <p:cBhvr>
                                        <p:cTn id="12" dur="300"/>
                                        <p:tgtEl>
                                          <p:spTgt spid="2560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5642"/>
                                        </p:tgtEl>
                                        <p:attrNameLst>
                                          <p:attrName>style.visibility</p:attrName>
                                        </p:attrNameLst>
                                      </p:cBhvr>
                                      <p:to>
                                        <p:strVal val="visible"/>
                                      </p:to>
                                    </p:set>
                                    <p:animEffect transition="in" filter="wipe(left)">
                                      <p:cBhvr>
                                        <p:cTn id="17" dur="2000"/>
                                        <p:tgtEl>
                                          <p:spTgt spid="2564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25617"/>
                                        </p:tgtEl>
                                        <p:attrNameLst>
                                          <p:attrName>style.visibility</p:attrName>
                                        </p:attrNameLst>
                                      </p:cBhvr>
                                      <p:to>
                                        <p:strVal val="visible"/>
                                      </p:to>
                                    </p:set>
                                    <p:anim calcmode="lin" valueType="num">
                                      <p:cBhvr additive="base">
                                        <p:cTn id="22" dur="500" fill="hold"/>
                                        <p:tgtEl>
                                          <p:spTgt spid="25617"/>
                                        </p:tgtEl>
                                        <p:attrNameLst>
                                          <p:attrName>ppt_x</p:attrName>
                                        </p:attrNameLst>
                                      </p:cBhvr>
                                      <p:tavLst>
                                        <p:tav tm="0">
                                          <p:val>
                                            <p:strVal val="1+#ppt_w/2"/>
                                          </p:val>
                                        </p:tav>
                                        <p:tav tm="100000">
                                          <p:val>
                                            <p:strVal val="#ppt_x"/>
                                          </p:val>
                                        </p:tav>
                                      </p:tavLst>
                                    </p:anim>
                                    <p:anim calcmode="lin" valueType="num">
                                      <p:cBhvr additive="base">
                                        <p:cTn id="23" dur="500" fill="hold"/>
                                        <p:tgtEl>
                                          <p:spTgt spid="2561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25618"/>
                                        </p:tgtEl>
                                        <p:attrNameLst>
                                          <p:attrName>style.visibility</p:attrName>
                                        </p:attrNameLst>
                                      </p:cBhvr>
                                      <p:to>
                                        <p:strVal val="visible"/>
                                      </p:to>
                                    </p:set>
                                    <p:anim calcmode="lin" valueType="num">
                                      <p:cBhvr>
                                        <p:cTn id="28" dur="500" fill="hold"/>
                                        <p:tgtEl>
                                          <p:spTgt spid="25618"/>
                                        </p:tgtEl>
                                        <p:attrNameLst>
                                          <p:attrName>ppt_x</p:attrName>
                                        </p:attrNameLst>
                                      </p:cBhvr>
                                      <p:tavLst>
                                        <p:tav tm="0">
                                          <p:val>
                                            <p:strVal val="#ppt_x-#ppt_w/2"/>
                                          </p:val>
                                        </p:tav>
                                        <p:tav tm="100000">
                                          <p:val>
                                            <p:strVal val="#ppt_x"/>
                                          </p:val>
                                        </p:tav>
                                      </p:tavLst>
                                    </p:anim>
                                    <p:anim calcmode="lin" valueType="num">
                                      <p:cBhvr>
                                        <p:cTn id="29" dur="500" fill="hold"/>
                                        <p:tgtEl>
                                          <p:spTgt spid="25618"/>
                                        </p:tgtEl>
                                        <p:attrNameLst>
                                          <p:attrName>ppt_y</p:attrName>
                                        </p:attrNameLst>
                                      </p:cBhvr>
                                      <p:tavLst>
                                        <p:tav tm="0">
                                          <p:val>
                                            <p:strVal val="#ppt_y"/>
                                          </p:val>
                                        </p:tav>
                                        <p:tav tm="100000">
                                          <p:val>
                                            <p:strVal val="#ppt_y"/>
                                          </p:val>
                                        </p:tav>
                                      </p:tavLst>
                                    </p:anim>
                                    <p:anim calcmode="lin" valueType="num">
                                      <p:cBhvr>
                                        <p:cTn id="30" dur="500" fill="hold"/>
                                        <p:tgtEl>
                                          <p:spTgt spid="25618"/>
                                        </p:tgtEl>
                                        <p:attrNameLst>
                                          <p:attrName>ppt_w</p:attrName>
                                        </p:attrNameLst>
                                      </p:cBhvr>
                                      <p:tavLst>
                                        <p:tav tm="0">
                                          <p:val>
                                            <p:fltVal val="0"/>
                                          </p:val>
                                        </p:tav>
                                        <p:tav tm="100000">
                                          <p:val>
                                            <p:strVal val="#ppt_w"/>
                                          </p:val>
                                        </p:tav>
                                      </p:tavLst>
                                    </p:anim>
                                    <p:anim calcmode="lin" valueType="num">
                                      <p:cBhvr>
                                        <p:cTn id="31" dur="500" fill="hold"/>
                                        <p:tgtEl>
                                          <p:spTgt spid="25618"/>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4" fill="hold" nodeType="clickEffect">
                                  <p:stCondLst>
                                    <p:cond delay="0"/>
                                  </p:stCondLst>
                                  <p:childTnLst>
                                    <p:set>
                                      <p:cBhvr>
                                        <p:cTn id="35" dur="1" fill="hold">
                                          <p:stCondLst>
                                            <p:cond delay="0"/>
                                          </p:stCondLst>
                                        </p:cTn>
                                        <p:tgtEl>
                                          <p:spTgt spid="25625"/>
                                        </p:tgtEl>
                                        <p:attrNameLst>
                                          <p:attrName>style.visibility</p:attrName>
                                        </p:attrNameLst>
                                      </p:cBhvr>
                                      <p:to>
                                        <p:strVal val="visible"/>
                                      </p:to>
                                    </p:set>
                                    <p:anim calcmode="lin" valueType="num">
                                      <p:cBhvr>
                                        <p:cTn id="36" dur="500" fill="hold"/>
                                        <p:tgtEl>
                                          <p:spTgt spid="25625"/>
                                        </p:tgtEl>
                                        <p:attrNameLst>
                                          <p:attrName>ppt_x</p:attrName>
                                        </p:attrNameLst>
                                      </p:cBhvr>
                                      <p:tavLst>
                                        <p:tav tm="0">
                                          <p:val>
                                            <p:strVal val="#ppt_x"/>
                                          </p:val>
                                        </p:tav>
                                        <p:tav tm="100000">
                                          <p:val>
                                            <p:strVal val="#ppt_x"/>
                                          </p:val>
                                        </p:tav>
                                      </p:tavLst>
                                    </p:anim>
                                    <p:anim calcmode="lin" valueType="num">
                                      <p:cBhvr>
                                        <p:cTn id="37" dur="500" fill="hold"/>
                                        <p:tgtEl>
                                          <p:spTgt spid="25625"/>
                                        </p:tgtEl>
                                        <p:attrNameLst>
                                          <p:attrName>ppt_y</p:attrName>
                                        </p:attrNameLst>
                                      </p:cBhvr>
                                      <p:tavLst>
                                        <p:tav tm="0">
                                          <p:val>
                                            <p:strVal val="#ppt_y+#ppt_h/2"/>
                                          </p:val>
                                        </p:tav>
                                        <p:tav tm="100000">
                                          <p:val>
                                            <p:strVal val="#ppt_y"/>
                                          </p:val>
                                        </p:tav>
                                      </p:tavLst>
                                    </p:anim>
                                    <p:anim calcmode="lin" valueType="num">
                                      <p:cBhvr>
                                        <p:cTn id="38" dur="500" fill="hold"/>
                                        <p:tgtEl>
                                          <p:spTgt spid="25625"/>
                                        </p:tgtEl>
                                        <p:attrNameLst>
                                          <p:attrName>ppt_w</p:attrName>
                                        </p:attrNameLst>
                                      </p:cBhvr>
                                      <p:tavLst>
                                        <p:tav tm="0">
                                          <p:val>
                                            <p:strVal val="#ppt_w"/>
                                          </p:val>
                                        </p:tav>
                                        <p:tav tm="100000">
                                          <p:val>
                                            <p:strVal val="#ppt_w"/>
                                          </p:val>
                                        </p:tav>
                                      </p:tavLst>
                                    </p:anim>
                                    <p:anim calcmode="lin" valueType="num">
                                      <p:cBhvr>
                                        <p:cTn id="39" dur="500" fill="hold"/>
                                        <p:tgtEl>
                                          <p:spTgt spid="25625"/>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25620"/>
                                        </p:tgtEl>
                                        <p:attrNameLst>
                                          <p:attrName>style.visibility</p:attrName>
                                        </p:attrNameLst>
                                      </p:cBhvr>
                                      <p:to>
                                        <p:strVal val="visible"/>
                                      </p:to>
                                    </p:set>
                                    <p:anim calcmode="lin" valueType="num">
                                      <p:cBhvr>
                                        <p:cTn id="44" dur="500" fill="hold"/>
                                        <p:tgtEl>
                                          <p:spTgt spid="25620"/>
                                        </p:tgtEl>
                                        <p:attrNameLst>
                                          <p:attrName>ppt_x</p:attrName>
                                        </p:attrNameLst>
                                      </p:cBhvr>
                                      <p:tavLst>
                                        <p:tav tm="0">
                                          <p:val>
                                            <p:strVal val="#ppt_x-#ppt_w/2"/>
                                          </p:val>
                                        </p:tav>
                                        <p:tav tm="100000">
                                          <p:val>
                                            <p:strVal val="#ppt_x"/>
                                          </p:val>
                                        </p:tav>
                                      </p:tavLst>
                                    </p:anim>
                                    <p:anim calcmode="lin" valueType="num">
                                      <p:cBhvr>
                                        <p:cTn id="45" dur="500" fill="hold"/>
                                        <p:tgtEl>
                                          <p:spTgt spid="25620"/>
                                        </p:tgtEl>
                                        <p:attrNameLst>
                                          <p:attrName>ppt_y</p:attrName>
                                        </p:attrNameLst>
                                      </p:cBhvr>
                                      <p:tavLst>
                                        <p:tav tm="0">
                                          <p:val>
                                            <p:strVal val="#ppt_y"/>
                                          </p:val>
                                        </p:tav>
                                        <p:tav tm="100000">
                                          <p:val>
                                            <p:strVal val="#ppt_y"/>
                                          </p:val>
                                        </p:tav>
                                      </p:tavLst>
                                    </p:anim>
                                    <p:anim calcmode="lin" valueType="num">
                                      <p:cBhvr>
                                        <p:cTn id="46" dur="500" fill="hold"/>
                                        <p:tgtEl>
                                          <p:spTgt spid="25620"/>
                                        </p:tgtEl>
                                        <p:attrNameLst>
                                          <p:attrName>ppt_w</p:attrName>
                                        </p:attrNameLst>
                                      </p:cBhvr>
                                      <p:tavLst>
                                        <p:tav tm="0">
                                          <p:val>
                                            <p:fltVal val="0"/>
                                          </p:val>
                                        </p:tav>
                                        <p:tav tm="100000">
                                          <p:val>
                                            <p:strVal val="#ppt_w"/>
                                          </p:val>
                                        </p:tav>
                                      </p:tavLst>
                                    </p:anim>
                                    <p:anim calcmode="lin" valueType="num">
                                      <p:cBhvr>
                                        <p:cTn id="47" dur="500" fill="hold"/>
                                        <p:tgtEl>
                                          <p:spTgt spid="25620"/>
                                        </p:tgtEl>
                                        <p:attrNameLst>
                                          <p:attrName>ppt_h</p:attrName>
                                        </p:attrNameLst>
                                      </p:cBhvr>
                                      <p:tavLst>
                                        <p:tav tm="0">
                                          <p:val>
                                            <p:strVal val="#ppt_h"/>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4" fill="hold" nodeType="clickEffect">
                                  <p:stCondLst>
                                    <p:cond delay="0"/>
                                  </p:stCondLst>
                                  <p:childTnLst>
                                    <p:set>
                                      <p:cBhvr>
                                        <p:cTn id="51" dur="1" fill="hold">
                                          <p:stCondLst>
                                            <p:cond delay="0"/>
                                          </p:stCondLst>
                                        </p:cTn>
                                        <p:tgtEl>
                                          <p:spTgt spid="25626"/>
                                        </p:tgtEl>
                                        <p:attrNameLst>
                                          <p:attrName>style.visibility</p:attrName>
                                        </p:attrNameLst>
                                      </p:cBhvr>
                                      <p:to>
                                        <p:strVal val="visible"/>
                                      </p:to>
                                    </p:set>
                                    <p:anim calcmode="lin" valueType="num">
                                      <p:cBhvr>
                                        <p:cTn id="52" dur="500" fill="hold"/>
                                        <p:tgtEl>
                                          <p:spTgt spid="25626"/>
                                        </p:tgtEl>
                                        <p:attrNameLst>
                                          <p:attrName>ppt_x</p:attrName>
                                        </p:attrNameLst>
                                      </p:cBhvr>
                                      <p:tavLst>
                                        <p:tav tm="0">
                                          <p:val>
                                            <p:strVal val="#ppt_x"/>
                                          </p:val>
                                        </p:tav>
                                        <p:tav tm="100000">
                                          <p:val>
                                            <p:strVal val="#ppt_x"/>
                                          </p:val>
                                        </p:tav>
                                      </p:tavLst>
                                    </p:anim>
                                    <p:anim calcmode="lin" valueType="num">
                                      <p:cBhvr>
                                        <p:cTn id="53" dur="500" fill="hold"/>
                                        <p:tgtEl>
                                          <p:spTgt spid="25626"/>
                                        </p:tgtEl>
                                        <p:attrNameLst>
                                          <p:attrName>ppt_y</p:attrName>
                                        </p:attrNameLst>
                                      </p:cBhvr>
                                      <p:tavLst>
                                        <p:tav tm="0">
                                          <p:val>
                                            <p:strVal val="#ppt_y+#ppt_h/2"/>
                                          </p:val>
                                        </p:tav>
                                        <p:tav tm="100000">
                                          <p:val>
                                            <p:strVal val="#ppt_y"/>
                                          </p:val>
                                        </p:tav>
                                      </p:tavLst>
                                    </p:anim>
                                    <p:anim calcmode="lin" valueType="num">
                                      <p:cBhvr>
                                        <p:cTn id="54" dur="500" fill="hold"/>
                                        <p:tgtEl>
                                          <p:spTgt spid="25626"/>
                                        </p:tgtEl>
                                        <p:attrNameLst>
                                          <p:attrName>ppt_w</p:attrName>
                                        </p:attrNameLst>
                                      </p:cBhvr>
                                      <p:tavLst>
                                        <p:tav tm="0">
                                          <p:val>
                                            <p:strVal val="#ppt_w"/>
                                          </p:val>
                                        </p:tav>
                                        <p:tav tm="100000">
                                          <p:val>
                                            <p:strVal val="#ppt_w"/>
                                          </p:val>
                                        </p:tav>
                                      </p:tavLst>
                                    </p:anim>
                                    <p:anim calcmode="lin" valueType="num">
                                      <p:cBhvr>
                                        <p:cTn id="55" dur="500" fill="hold"/>
                                        <p:tgtEl>
                                          <p:spTgt spid="25626"/>
                                        </p:tgtEl>
                                        <p:attrNameLst>
                                          <p:attrName>ppt_h</p:attrName>
                                        </p:attrNameLst>
                                      </p:cBhvr>
                                      <p:tavLst>
                                        <p:tav tm="0">
                                          <p:val>
                                            <p:fltVal val="0"/>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25608"/>
                                        </p:tgtEl>
                                        <p:attrNameLst>
                                          <p:attrName>style.visibility</p:attrName>
                                        </p:attrNameLst>
                                      </p:cBhvr>
                                      <p:to>
                                        <p:strVal val="visible"/>
                                      </p:to>
                                    </p:set>
                                    <p:animEffect transition="in" filter="wipe(left)">
                                      <p:cBhvr>
                                        <p:cTn id="60" dur="300"/>
                                        <p:tgtEl>
                                          <p:spTgt spid="25608"/>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7" presetClass="entr" presetSubtype="8" fill="hold" nodeType="clickEffect">
                                  <p:stCondLst>
                                    <p:cond delay="0"/>
                                  </p:stCondLst>
                                  <p:childTnLst>
                                    <p:set>
                                      <p:cBhvr>
                                        <p:cTn id="64" dur="1" fill="hold">
                                          <p:stCondLst>
                                            <p:cond delay="0"/>
                                          </p:stCondLst>
                                        </p:cTn>
                                        <p:tgtEl>
                                          <p:spTgt spid="25636"/>
                                        </p:tgtEl>
                                        <p:attrNameLst>
                                          <p:attrName>style.visibility</p:attrName>
                                        </p:attrNameLst>
                                      </p:cBhvr>
                                      <p:to>
                                        <p:strVal val="visible"/>
                                      </p:to>
                                    </p:set>
                                    <p:anim calcmode="lin" valueType="num">
                                      <p:cBhvr>
                                        <p:cTn id="65" dur="500" fill="hold"/>
                                        <p:tgtEl>
                                          <p:spTgt spid="25636"/>
                                        </p:tgtEl>
                                        <p:attrNameLst>
                                          <p:attrName>ppt_x</p:attrName>
                                        </p:attrNameLst>
                                      </p:cBhvr>
                                      <p:tavLst>
                                        <p:tav tm="0">
                                          <p:val>
                                            <p:strVal val="#ppt_x-#ppt_w/2"/>
                                          </p:val>
                                        </p:tav>
                                        <p:tav tm="100000">
                                          <p:val>
                                            <p:strVal val="#ppt_x"/>
                                          </p:val>
                                        </p:tav>
                                      </p:tavLst>
                                    </p:anim>
                                    <p:anim calcmode="lin" valueType="num">
                                      <p:cBhvr>
                                        <p:cTn id="66" dur="500" fill="hold"/>
                                        <p:tgtEl>
                                          <p:spTgt spid="25636"/>
                                        </p:tgtEl>
                                        <p:attrNameLst>
                                          <p:attrName>ppt_y</p:attrName>
                                        </p:attrNameLst>
                                      </p:cBhvr>
                                      <p:tavLst>
                                        <p:tav tm="0">
                                          <p:val>
                                            <p:strVal val="#ppt_y"/>
                                          </p:val>
                                        </p:tav>
                                        <p:tav tm="100000">
                                          <p:val>
                                            <p:strVal val="#ppt_y"/>
                                          </p:val>
                                        </p:tav>
                                      </p:tavLst>
                                    </p:anim>
                                    <p:anim calcmode="lin" valueType="num">
                                      <p:cBhvr>
                                        <p:cTn id="67" dur="500" fill="hold"/>
                                        <p:tgtEl>
                                          <p:spTgt spid="25636"/>
                                        </p:tgtEl>
                                        <p:attrNameLst>
                                          <p:attrName>ppt_w</p:attrName>
                                        </p:attrNameLst>
                                      </p:cBhvr>
                                      <p:tavLst>
                                        <p:tav tm="0">
                                          <p:val>
                                            <p:fltVal val="0"/>
                                          </p:val>
                                        </p:tav>
                                        <p:tav tm="100000">
                                          <p:val>
                                            <p:strVal val="#ppt_w"/>
                                          </p:val>
                                        </p:tav>
                                      </p:tavLst>
                                    </p:anim>
                                    <p:anim calcmode="lin" valueType="num">
                                      <p:cBhvr>
                                        <p:cTn id="68" dur="500" fill="hold"/>
                                        <p:tgtEl>
                                          <p:spTgt spid="25636"/>
                                        </p:tgtEl>
                                        <p:attrNameLst>
                                          <p:attrName>ppt_h</p:attrName>
                                        </p:attrNameLst>
                                      </p:cBhvr>
                                      <p:tavLst>
                                        <p:tav tm="0">
                                          <p:val>
                                            <p:strVal val="#ppt_h"/>
                                          </p:val>
                                        </p:tav>
                                        <p:tav tm="100000">
                                          <p:val>
                                            <p:strVal val="#ppt_h"/>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17" presetClass="entr" presetSubtype="8" fill="hold" grpId="0" nodeType="clickEffect">
                                  <p:stCondLst>
                                    <p:cond delay="0"/>
                                  </p:stCondLst>
                                  <p:childTnLst>
                                    <p:set>
                                      <p:cBhvr>
                                        <p:cTn id="72" dur="1" fill="hold">
                                          <p:stCondLst>
                                            <p:cond delay="0"/>
                                          </p:stCondLst>
                                        </p:cTn>
                                        <p:tgtEl>
                                          <p:spTgt spid="25637"/>
                                        </p:tgtEl>
                                        <p:attrNameLst>
                                          <p:attrName>style.visibility</p:attrName>
                                        </p:attrNameLst>
                                      </p:cBhvr>
                                      <p:to>
                                        <p:strVal val="visible"/>
                                      </p:to>
                                    </p:set>
                                    <p:anim calcmode="lin" valueType="num">
                                      <p:cBhvr>
                                        <p:cTn id="73" dur="500" fill="hold"/>
                                        <p:tgtEl>
                                          <p:spTgt spid="25637"/>
                                        </p:tgtEl>
                                        <p:attrNameLst>
                                          <p:attrName>ppt_x</p:attrName>
                                        </p:attrNameLst>
                                      </p:cBhvr>
                                      <p:tavLst>
                                        <p:tav tm="0">
                                          <p:val>
                                            <p:strVal val="#ppt_x-#ppt_w/2"/>
                                          </p:val>
                                        </p:tav>
                                        <p:tav tm="100000">
                                          <p:val>
                                            <p:strVal val="#ppt_x"/>
                                          </p:val>
                                        </p:tav>
                                      </p:tavLst>
                                    </p:anim>
                                    <p:anim calcmode="lin" valueType="num">
                                      <p:cBhvr>
                                        <p:cTn id="74" dur="500" fill="hold"/>
                                        <p:tgtEl>
                                          <p:spTgt spid="25637"/>
                                        </p:tgtEl>
                                        <p:attrNameLst>
                                          <p:attrName>ppt_y</p:attrName>
                                        </p:attrNameLst>
                                      </p:cBhvr>
                                      <p:tavLst>
                                        <p:tav tm="0">
                                          <p:val>
                                            <p:strVal val="#ppt_y"/>
                                          </p:val>
                                        </p:tav>
                                        <p:tav tm="100000">
                                          <p:val>
                                            <p:strVal val="#ppt_y"/>
                                          </p:val>
                                        </p:tav>
                                      </p:tavLst>
                                    </p:anim>
                                    <p:anim calcmode="lin" valueType="num">
                                      <p:cBhvr>
                                        <p:cTn id="75" dur="500" fill="hold"/>
                                        <p:tgtEl>
                                          <p:spTgt spid="25637"/>
                                        </p:tgtEl>
                                        <p:attrNameLst>
                                          <p:attrName>ppt_w</p:attrName>
                                        </p:attrNameLst>
                                      </p:cBhvr>
                                      <p:tavLst>
                                        <p:tav tm="0">
                                          <p:val>
                                            <p:fltVal val="0"/>
                                          </p:val>
                                        </p:tav>
                                        <p:tav tm="100000">
                                          <p:val>
                                            <p:strVal val="#ppt_w"/>
                                          </p:val>
                                        </p:tav>
                                      </p:tavLst>
                                    </p:anim>
                                    <p:anim calcmode="lin" valueType="num">
                                      <p:cBhvr>
                                        <p:cTn id="76" dur="500" fill="hold"/>
                                        <p:tgtEl>
                                          <p:spTgt spid="25637"/>
                                        </p:tgtEl>
                                        <p:attrNameLst>
                                          <p:attrName>ppt_h</p:attrName>
                                        </p:attrNameLst>
                                      </p:cBhvr>
                                      <p:tavLst>
                                        <p:tav tm="0">
                                          <p:val>
                                            <p:strVal val="#ppt_h"/>
                                          </p:val>
                                        </p:tav>
                                        <p:tav tm="100000">
                                          <p:val>
                                            <p:strVal val="#ppt_h"/>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17" presetClass="entr" presetSubtype="4" fill="hold" nodeType="clickEffect">
                                  <p:stCondLst>
                                    <p:cond delay="0"/>
                                  </p:stCondLst>
                                  <p:childTnLst>
                                    <p:set>
                                      <p:cBhvr>
                                        <p:cTn id="80" dur="1" fill="hold">
                                          <p:stCondLst>
                                            <p:cond delay="0"/>
                                          </p:stCondLst>
                                        </p:cTn>
                                        <p:tgtEl>
                                          <p:spTgt spid="25641"/>
                                        </p:tgtEl>
                                        <p:attrNameLst>
                                          <p:attrName>style.visibility</p:attrName>
                                        </p:attrNameLst>
                                      </p:cBhvr>
                                      <p:to>
                                        <p:strVal val="visible"/>
                                      </p:to>
                                    </p:set>
                                    <p:anim calcmode="lin" valueType="num">
                                      <p:cBhvr>
                                        <p:cTn id="81" dur="500" fill="hold"/>
                                        <p:tgtEl>
                                          <p:spTgt spid="25641"/>
                                        </p:tgtEl>
                                        <p:attrNameLst>
                                          <p:attrName>ppt_x</p:attrName>
                                        </p:attrNameLst>
                                      </p:cBhvr>
                                      <p:tavLst>
                                        <p:tav tm="0">
                                          <p:val>
                                            <p:strVal val="#ppt_x"/>
                                          </p:val>
                                        </p:tav>
                                        <p:tav tm="100000">
                                          <p:val>
                                            <p:strVal val="#ppt_x"/>
                                          </p:val>
                                        </p:tav>
                                      </p:tavLst>
                                    </p:anim>
                                    <p:anim calcmode="lin" valueType="num">
                                      <p:cBhvr>
                                        <p:cTn id="82" dur="500" fill="hold"/>
                                        <p:tgtEl>
                                          <p:spTgt spid="25641"/>
                                        </p:tgtEl>
                                        <p:attrNameLst>
                                          <p:attrName>ppt_y</p:attrName>
                                        </p:attrNameLst>
                                      </p:cBhvr>
                                      <p:tavLst>
                                        <p:tav tm="0">
                                          <p:val>
                                            <p:strVal val="#ppt_y+#ppt_h/2"/>
                                          </p:val>
                                        </p:tav>
                                        <p:tav tm="100000">
                                          <p:val>
                                            <p:strVal val="#ppt_y"/>
                                          </p:val>
                                        </p:tav>
                                      </p:tavLst>
                                    </p:anim>
                                    <p:anim calcmode="lin" valueType="num">
                                      <p:cBhvr>
                                        <p:cTn id="83" dur="500" fill="hold"/>
                                        <p:tgtEl>
                                          <p:spTgt spid="25641"/>
                                        </p:tgtEl>
                                        <p:attrNameLst>
                                          <p:attrName>ppt_w</p:attrName>
                                        </p:attrNameLst>
                                      </p:cBhvr>
                                      <p:tavLst>
                                        <p:tav tm="0">
                                          <p:val>
                                            <p:strVal val="#ppt_w"/>
                                          </p:val>
                                        </p:tav>
                                        <p:tav tm="100000">
                                          <p:val>
                                            <p:strVal val="#ppt_w"/>
                                          </p:val>
                                        </p:tav>
                                      </p:tavLst>
                                    </p:anim>
                                    <p:anim calcmode="lin" valueType="num">
                                      <p:cBhvr>
                                        <p:cTn id="84" dur="500" fill="hold"/>
                                        <p:tgtEl>
                                          <p:spTgt spid="25641"/>
                                        </p:tgtEl>
                                        <p:attrNameLst>
                                          <p:attrName>ppt_h</p:attrName>
                                        </p:attrNameLst>
                                      </p:cBhvr>
                                      <p:tavLst>
                                        <p:tav tm="0">
                                          <p:val>
                                            <p:fltVal val="0"/>
                                          </p:val>
                                        </p:tav>
                                        <p:tav tm="100000">
                                          <p:val>
                                            <p:strVal val="#ppt_h"/>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22" presetClass="entr" presetSubtype="8" fill="hold" grpId="0" nodeType="clickEffect">
                                  <p:stCondLst>
                                    <p:cond delay="0"/>
                                  </p:stCondLst>
                                  <p:iterate type="wd">
                                    <p:tmPct val="100000"/>
                                  </p:iterate>
                                  <p:childTnLst>
                                    <p:set>
                                      <p:cBhvr>
                                        <p:cTn id="88" dur="1" fill="hold">
                                          <p:stCondLst>
                                            <p:cond delay="0"/>
                                          </p:stCondLst>
                                        </p:cTn>
                                        <p:tgtEl>
                                          <p:spTgt spid="25609">
                                            <p:txEl>
                                              <p:pRg st="0" end="0"/>
                                            </p:txEl>
                                          </p:spTgt>
                                        </p:tgtEl>
                                        <p:attrNameLst>
                                          <p:attrName>style.visibility</p:attrName>
                                        </p:attrNameLst>
                                      </p:cBhvr>
                                      <p:to>
                                        <p:strVal val="visible"/>
                                      </p:to>
                                    </p:set>
                                    <p:animEffect transition="in" filter="wipe(left)">
                                      <p:cBhvr>
                                        <p:cTn id="89" dur="300"/>
                                        <p:tgtEl>
                                          <p:spTgt spid="25609">
                                            <p:txEl>
                                              <p:pRg st="0" end="0"/>
                                            </p:txEl>
                                          </p:spTgt>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25610"/>
                                        </p:tgtEl>
                                        <p:attrNameLst>
                                          <p:attrName>style.visibility</p:attrName>
                                        </p:attrNameLst>
                                      </p:cBhvr>
                                      <p:to>
                                        <p:strVal val="visible"/>
                                      </p:to>
                                    </p:set>
                                    <p:animEffect transition="in" filter="wipe(up)">
                                      <p:cBhvr>
                                        <p:cTn id="94" dur="2000"/>
                                        <p:tgtEl>
                                          <p:spTgt spid="25610"/>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25611"/>
                                        </p:tgtEl>
                                        <p:attrNameLst>
                                          <p:attrName>style.visibility</p:attrName>
                                        </p:attrNameLst>
                                      </p:cBhvr>
                                      <p:to>
                                        <p:strVal val="visible"/>
                                      </p:to>
                                    </p:set>
                                    <p:animEffect transition="in" filter="wipe(left)">
                                      <p:cBhvr>
                                        <p:cTn id="99" dur="2000"/>
                                        <p:tgtEl>
                                          <p:spTgt spid="25611"/>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22" presetClass="entr" presetSubtype="8" fill="hold" grpId="0" nodeType="clickEffect">
                                  <p:stCondLst>
                                    <p:cond delay="0"/>
                                  </p:stCondLst>
                                  <p:iterate type="wd">
                                    <p:tmPct val="100000"/>
                                  </p:iterate>
                                  <p:childTnLst>
                                    <p:set>
                                      <p:cBhvr>
                                        <p:cTn id="103" dur="1" fill="hold">
                                          <p:stCondLst>
                                            <p:cond delay="0"/>
                                          </p:stCondLst>
                                        </p:cTn>
                                        <p:tgtEl>
                                          <p:spTgt spid="25614"/>
                                        </p:tgtEl>
                                        <p:attrNameLst>
                                          <p:attrName>style.visibility</p:attrName>
                                        </p:attrNameLst>
                                      </p:cBhvr>
                                      <p:to>
                                        <p:strVal val="visible"/>
                                      </p:to>
                                    </p:set>
                                    <p:animEffect transition="in" filter="wipe(left)">
                                      <p:cBhvr>
                                        <p:cTn id="104" dur="300"/>
                                        <p:tgtEl>
                                          <p:spTgt spid="25614"/>
                                        </p:tgtEl>
                                      </p:cBhvr>
                                    </p:animEffec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grpId="0" nodeType="clickEffect">
                                  <p:stCondLst>
                                    <p:cond delay="0"/>
                                  </p:stCondLst>
                                  <p:iterate type="wd">
                                    <p:tmPct val="100000"/>
                                  </p:iterate>
                                  <p:childTnLst>
                                    <p:set>
                                      <p:cBhvr>
                                        <p:cTn id="108" dur="1" fill="hold">
                                          <p:stCondLst>
                                            <p:cond delay="0"/>
                                          </p:stCondLst>
                                        </p:cTn>
                                        <p:tgtEl>
                                          <p:spTgt spid="25612"/>
                                        </p:tgtEl>
                                        <p:attrNameLst>
                                          <p:attrName>style.visibility</p:attrName>
                                        </p:attrNameLst>
                                      </p:cBhvr>
                                      <p:to>
                                        <p:strVal val="visible"/>
                                      </p:to>
                                    </p:set>
                                    <p:animEffect transition="in" filter="wipe(left)">
                                      <p:cBhvr>
                                        <p:cTn id="109" dur="300"/>
                                        <p:tgtEl>
                                          <p:spTgt spid="25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uild="p" autoUpdateAnimBg="0"/>
      <p:bldP spid="25605" grpId="0" build="p" autoUpdateAnimBg="0"/>
      <p:bldP spid="25608" grpId="0" autoUpdateAnimBg="0"/>
      <p:bldP spid="25609" grpId="0" build="p" autoUpdateAnimBg="0"/>
      <p:bldP spid="25610" grpId="0" animBg="1"/>
      <p:bldP spid="25611" grpId="0"/>
      <p:bldP spid="25612" grpId="0" autoUpdateAnimBg="0"/>
      <p:bldP spid="25614" grpId="0" autoUpdateAnimBg="0"/>
      <p:bldP spid="25617" grpId="0" animBg="1" autoUpdateAnimBg="0"/>
      <p:bldP spid="25618" grpId="0" animBg="1"/>
      <p:bldP spid="25620" grpId="0" animBg="1"/>
      <p:bldP spid="2563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xfrm>
            <a:off x="7070188" y="140677"/>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DD6C724-9879-4DCC-8C79-9FF15100527F}" type="slidenum">
              <a:rPr kumimoji="0" lang="zh-CN" altLang="en-US" sz="2000" smtClean="0">
                <a:solidFill>
                  <a:srgbClr val="0000FF"/>
                </a:solidFill>
              </a:rPr>
              <a:pPr eaLnBrk="1" hangingPunct="1"/>
              <a:t>13</a:t>
            </a:fld>
            <a:endParaRPr kumimoji="0" lang="en-US" altLang="zh-CN" sz="2000" dirty="0" smtClean="0">
              <a:solidFill>
                <a:srgbClr val="0000FF"/>
              </a:solidFill>
            </a:endParaRPr>
          </a:p>
        </p:txBody>
      </p:sp>
      <p:sp>
        <p:nvSpPr>
          <p:cNvPr id="54276" name="Text Box 4"/>
          <p:cNvSpPr txBox="1">
            <a:spLocks noChangeArrowheads="1"/>
          </p:cNvSpPr>
          <p:nvPr/>
        </p:nvSpPr>
        <p:spPr bwMode="auto">
          <a:xfrm>
            <a:off x="863600" y="699802"/>
            <a:ext cx="60134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11.2 极值法计算尺寸链</a:t>
            </a:r>
            <a:r>
              <a:rPr lang="zh-CN" altLang="en-US"/>
              <a:t> </a:t>
            </a:r>
          </a:p>
        </p:txBody>
      </p:sp>
      <p:sp>
        <p:nvSpPr>
          <p:cNvPr id="54277" name="Text Box 5"/>
          <p:cNvSpPr txBox="1">
            <a:spLocks noChangeArrowheads="1"/>
          </p:cNvSpPr>
          <p:nvPr/>
        </p:nvSpPr>
        <p:spPr bwMode="auto">
          <a:xfrm>
            <a:off x="769938" y="1315752"/>
            <a:ext cx="59324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11.2.1  基本步骤和计算公式</a:t>
            </a:r>
            <a:r>
              <a:rPr lang="zh-CN" altLang="en-US"/>
              <a:t> </a:t>
            </a:r>
          </a:p>
        </p:txBody>
      </p:sp>
      <p:sp>
        <p:nvSpPr>
          <p:cNvPr id="54278" name="Text Box 6"/>
          <p:cNvSpPr txBox="1">
            <a:spLocks noChangeArrowheads="1"/>
          </p:cNvSpPr>
          <p:nvPr/>
        </p:nvSpPr>
        <p:spPr bwMode="auto">
          <a:xfrm>
            <a:off x="1266825" y="1942814"/>
            <a:ext cx="28813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1. </a:t>
            </a:r>
            <a:r>
              <a:rPr lang="zh-CN" altLang="en-US" sz="2800" b="1">
                <a:solidFill>
                  <a:srgbClr val="CC0066"/>
                </a:solidFill>
              </a:rPr>
              <a:t>基本步骤</a:t>
            </a:r>
            <a:endParaRPr lang="zh-CN" altLang="en-US" b="1"/>
          </a:p>
        </p:txBody>
      </p:sp>
      <p:sp>
        <p:nvSpPr>
          <p:cNvPr id="54280" name="Text Box 8"/>
          <p:cNvSpPr txBox="1">
            <a:spLocks noChangeArrowheads="1"/>
          </p:cNvSpPr>
          <p:nvPr/>
        </p:nvSpPr>
        <p:spPr bwMode="auto">
          <a:xfrm>
            <a:off x="1357313" y="3113088"/>
            <a:ext cx="72659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(2) 判断封闭环</a:t>
            </a:r>
            <a:r>
              <a:rPr lang="en-US" altLang="zh-CN" sz="2800" b="1" i="1"/>
              <a:t>A</a:t>
            </a:r>
            <a:r>
              <a:rPr lang="en-US" altLang="zh-CN" sz="2800" b="1" baseline="-30000"/>
              <a:t>0</a:t>
            </a:r>
            <a:r>
              <a:rPr lang="en-US" altLang="zh-CN" sz="2800" b="1"/>
              <a:t>、</a:t>
            </a:r>
            <a:r>
              <a:rPr lang="zh-CN" altLang="en-US" sz="2800" b="1"/>
              <a:t>增环</a:t>
            </a:r>
            <a:r>
              <a:rPr lang="en-US" altLang="zh-CN" sz="2800" b="1" i="1"/>
              <a:t>A</a:t>
            </a:r>
            <a:r>
              <a:rPr lang="en-US" altLang="zh-CN" sz="2800" b="1" i="1" baseline="-30000"/>
              <a:t>i</a:t>
            </a:r>
            <a:r>
              <a:rPr lang="en-US" altLang="zh-CN" sz="2800" b="1" baseline="-30000"/>
              <a:t>(+)</a:t>
            </a:r>
            <a:r>
              <a:rPr lang="zh-CN" altLang="en-US" sz="2800" b="1"/>
              <a:t>和减环</a:t>
            </a:r>
            <a:r>
              <a:rPr lang="en-US" altLang="zh-CN" sz="2800" b="1" i="1"/>
              <a:t>A</a:t>
            </a:r>
            <a:r>
              <a:rPr lang="en-US" altLang="zh-CN" sz="2800" b="1" i="1" baseline="-30000"/>
              <a:t>i</a:t>
            </a:r>
            <a:r>
              <a:rPr lang="en-US" altLang="zh-CN" sz="2800" b="1" baseline="-30000"/>
              <a:t> (-)</a:t>
            </a:r>
            <a:r>
              <a:rPr lang="en-US" altLang="zh-CN" sz="2800" b="1"/>
              <a:t> </a:t>
            </a:r>
            <a:endParaRPr lang="zh-CN" altLang="en-US" sz="2800" b="1"/>
          </a:p>
        </p:txBody>
      </p:sp>
      <p:sp>
        <p:nvSpPr>
          <p:cNvPr id="54281" name="Text Box 9"/>
          <p:cNvSpPr txBox="1">
            <a:spLocks noChangeArrowheads="1"/>
          </p:cNvSpPr>
          <p:nvPr/>
        </p:nvSpPr>
        <p:spPr bwMode="auto">
          <a:xfrm>
            <a:off x="1357313" y="3681413"/>
            <a:ext cx="7072312" cy="98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10000"/>
              </a:spcBef>
            </a:pPr>
            <a:r>
              <a:rPr lang="zh-CN" altLang="en-US" sz="2800" b="1"/>
              <a:t>(3) 按极值法计算公式进行封闭环或组成环 </a:t>
            </a:r>
          </a:p>
          <a:p>
            <a:pPr eaLnBrk="1" hangingPunct="1">
              <a:spcBef>
                <a:spcPct val="10000"/>
              </a:spcBef>
            </a:pPr>
            <a:r>
              <a:rPr lang="zh-CN" altLang="en-US" sz="2800" b="1"/>
              <a:t>     数值的计算。</a:t>
            </a:r>
          </a:p>
        </p:txBody>
      </p:sp>
      <p:sp>
        <p:nvSpPr>
          <p:cNvPr id="54282" name="Text Box 10"/>
          <p:cNvSpPr txBox="1">
            <a:spLocks noChangeArrowheads="1"/>
          </p:cNvSpPr>
          <p:nvPr/>
        </p:nvSpPr>
        <p:spPr bwMode="auto">
          <a:xfrm>
            <a:off x="1371600" y="4575175"/>
            <a:ext cx="496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(4) 校核计算结果 </a:t>
            </a:r>
          </a:p>
        </p:txBody>
      </p:sp>
      <p:grpSp>
        <p:nvGrpSpPr>
          <p:cNvPr id="14345" name="Group 12"/>
          <p:cNvGrpSpPr>
            <a:grpSpLocks/>
          </p:cNvGrpSpPr>
          <p:nvPr/>
        </p:nvGrpSpPr>
        <p:grpSpPr bwMode="auto">
          <a:xfrm>
            <a:off x="930275" y="2530475"/>
            <a:ext cx="3783013" cy="2409825"/>
            <a:chOff x="1108" y="1594"/>
            <a:chExt cx="2383" cy="1518"/>
          </a:xfrm>
        </p:grpSpPr>
        <p:sp>
          <p:nvSpPr>
            <p:cNvPr id="14346" name="Text Box 7"/>
            <p:cNvSpPr txBox="1">
              <a:spLocks noChangeArrowheads="1"/>
            </p:cNvSpPr>
            <p:nvPr/>
          </p:nvSpPr>
          <p:spPr bwMode="auto">
            <a:xfrm>
              <a:off x="1377" y="1594"/>
              <a:ext cx="211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(1) 画尺寸链图</a:t>
              </a:r>
              <a:r>
                <a:rPr lang="zh-CN" altLang="en-US" b="1"/>
                <a:t> </a:t>
              </a:r>
            </a:p>
          </p:txBody>
        </p:sp>
        <p:sp>
          <p:nvSpPr>
            <p:cNvPr id="14347" name="AutoShape 11"/>
            <p:cNvSpPr>
              <a:spLocks/>
            </p:cNvSpPr>
            <p:nvPr/>
          </p:nvSpPr>
          <p:spPr bwMode="auto">
            <a:xfrm>
              <a:off x="1108" y="1688"/>
              <a:ext cx="293" cy="1424"/>
            </a:xfrm>
            <a:prstGeom prst="leftBrace">
              <a:avLst>
                <a:gd name="adj1" fmla="val 40501"/>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4276">
                                            <p:txEl>
                                              <p:pRg st="0" end="0"/>
                                            </p:txEl>
                                          </p:spTgt>
                                        </p:tgtEl>
                                        <p:attrNameLst>
                                          <p:attrName>style.visibility</p:attrName>
                                        </p:attrNameLst>
                                      </p:cBhvr>
                                      <p:to>
                                        <p:strVal val="visible"/>
                                      </p:to>
                                    </p:set>
                                    <p:animEffect transition="in" filter="wipe(left)">
                                      <p:cBhvr>
                                        <p:cTn id="7" dur="300"/>
                                        <p:tgtEl>
                                          <p:spTgt spid="5427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4277">
                                            <p:txEl>
                                              <p:pRg st="0" end="0"/>
                                            </p:txEl>
                                          </p:spTgt>
                                        </p:tgtEl>
                                        <p:attrNameLst>
                                          <p:attrName>style.visibility</p:attrName>
                                        </p:attrNameLst>
                                      </p:cBhvr>
                                      <p:to>
                                        <p:strVal val="visible"/>
                                      </p:to>
                                    </p:set>
                                    <p:animEffect transition="in" filter="wipe(left)">
                                      <p:cBhvr>
                                        <p:cTn id="12" dur="300"/>
                                        <p:tgtEl>
                                          <p:spTgt spid="5427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4278">
                                            <p:txEl>
                                              <p:pRg st="0" end="0"/>
                                            </p:txEl>
                                          </p:spTgt>
                                        </p:tgtEl>
                                        <p:attrNameLst>
                                          <p:attrName>style.visibility</p:attrName>
                                        </p:attrNameLst>
                                      </p:cBhvr>
                                      <p:to>
                                        <p:strVal val="visible"/>
                                      </p:to>
                                    </p:set>
                                    <p:animEffect transition="in" filter="wipe(left)">
                                      <p:cBhvr>
                                        <p:cTn id="17" dur="300"/>
                                        <p:tgtEl>
                                          <p:spTgt spid="5427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4345"/>
                                        </p:tgtEl>
                                        <p:attrNameLst>
                                          <p:attrName>style.visibility</p:attrName>
                                        </p:attrNameLst>
                                      </p:cBhvr>
                                      <p:to>
                                        <p:strVal val="visible"/>
                                      </p:to>
                                    </p:set>
                                    <p:animEffect transition="in" filter="wipe(left)">
                                      <p:cBhvr>
                                        <p:cTn id="22" dur="500"/>
                                        <p:tgtEl>
                                          <p:spTgt spid="143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4280"/>
                                        </p:tgtEl>
                                        <p:attrNameLst>
                                          <p:attrName>style.visibility</p:attrName>
                                        </p:attrNameLst>
                                      </p:cBhvr>
                                      <p:to>
                                        <p:strVal val="visible"/>
                                      </p:to>
                                    </p:set>
                                    <p:animEffect transition="in" filter="wipe(left)">
                                      <p:cBhvr>
                                        <p:cTn id="27" dur="300"/>
                                        <p:tgtEl>
                                          <p:spTgt spid="5428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4281"/>
                                        </p:tgtEl>
                                        <p:attrNameLst>
                                          <p:attrName>style.visibility</p:attrName>
                                        </p:attrNameLst>
                                      </p:cBhvr>
                                      <p:to>
                                        <p:strVal val="visible"/>
                                      </p:to>
                                    </p:set>
                                    <p:animEffect transition="in" filter="wipe(left)">
                                      <p:cBhvr>
                                        <p:cTn id="32" dur="300"/>
                                        <p:tgtEl>
                                          <p:spTgt spid="5428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4282"/>
                                        </p:tgtEl>
                                        <p:attrNameLst>
                                          <p:attrName>style.visibility</p:attrName>
                                        </p:attrNameLst>
                                      </p:cBhvr>
                                      <p:to>
                                        <p:strVal val="visible"/>
                                      </p:to>
                                    </p:set>
                                    <p:animEffect transition="in" filter="wipe(left)">
                                      <p:cBhvr>
                                        <p:cTn id="37" dur="300"/>
                                        <p:tgtEl>
                                          <p:spTgt spid="54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build="p" autoUpdateAnimBg="0"/>
      <p:bldP spid="54277" grpId="0" build="p" autoUpdateAnimBg="0"/>
      <p:bldP spid="54278" grpId="0" build="p" autoUpdateAnimBg="0"/>
      <p:bldP spid="54280" grpId="0" autoUpdateAnimBg="0"/>
      <p:bldP spid="54281" grpId="0" autoUpdateAnimBg="0"/>
      <p:bldP spid="54282"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xfrm>
            <a:off x="7098324" y="283877"/>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3500C62-E31C-4182-9B20-0EEB865A9FE6}" type="slidenum">
              <a:rPr kumimoji="0" lang="zh-CN" altLang="en-US" sz="2000" smtClean="0">
                <a:solidFill>
                  <a:srgbClr val="0000FF"/>
                </a:solidFill>
              </a:rPr>
              <a:pPr eaLnBrk="1" hangingPunct="1"/>
              <a:t>14</a:t>
            </a:fld>
            <a:endParaRPr kumimoji="0" lang="en-US" altLang="zh-CN" sz="2000" dirty="0" smtClean="0">
              <a:solidFill>
                <a:srgbClr val="0000FF"/>
              </a:solidFill>
            </a:endParaRPr>
          </a:p>
        </p:txBody>
      </p:sp>
      <p:sp>
        <p:nvSpPr>
          <p:cNvPr id="7176" name="Text Box 8"/>
          <p:cNvSpPr txBox="1">
            <a:spLocks noChangeArrowheads="1"/>
          </p:cNvSpPr>
          <p:nvPr/>
        </p:nvSpPr>
        <p:spPr bwMode="auto">
          <a:xfrm>
            <a:off x="725911" y="556867"/>
            <a:ext cx="37703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dirty="0"/>
              <a:t>2</a:t>
            </a:r>
            <a:r>
              <a:rPr lang="zh-CN" altLang="en-US" sz="2800" dirty="0">
                <a:solidFill>
                  <a:srgbClr val="FF3300"/>
                </a:solidFill>
              </a:rPr>
              <a:t>. </a:t>
            </a:r>
            <a:r>
              <a:rPr lang="zh-CN" altLang="en-US" sz="2800" b="1" dirty="0"/>
              <a:t>计算公式 </a:t>
            </a:r>
          </a:p>
        </p:txBody>
      </p:sp>
      <p:sp>
        <p:nvSpPr>
          <p:cNvPr id="7177" name="Text Box 9"/>
          <p:cNvSpPr txBox="1">
            <a:spLocks noChangeArrowheads="1"/>
          </p:cNvSpPr>
          <p:nvPr/>
        </p:nvSpPr>
        <p:spPr bwMode="auto">
          <a:xfrm>
            <a:off x="703686" y="1088679"/>
            <a:ext cx="6948488"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(1) 封闭环的公称尺寸</a:t>
            </a:r>
          </a:p>
        </p:txBody>
      </p:sp>
      <p:sp>
        <p:nvSpPr>
          <p:cNvPr id="7180" name="Text Box 12"/>
          <p:cNvSpPr txBox="1">
            <a:spLocks noChangeArrowheads="1"/>
          </p:cNvSpPr>
          <p:nvPr/>
        </p:nvSpPr>
        <p:spPr bwMode="auto">
          <a:xfrm>
            <a:off x="843386" y="3660438"/>
            <a:ext cx="5262001"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(2) 封闭环的极限尺寸</a:t>
            </a:r>
          </a:p>
        </p:txBody>
      </p:sp>
      <p:graphicFrame>
        <p:nvGraphicFramePr>
          <p:cNvPr id="7230" name="Object 62"/>
          <p:cNvGraphicFramePr>
            <a:graphicFrameLocks noChangeAspect="1"/>
          </p:cNvGraphicFramePr>
          <p:nvPr>
            <p:extLst>
              <p:ext uri="{D42A27DB-BD31-4B8C-83A1-F6EECF244321}">
                <p14:modId xmlns:p14="http://schemas.microsoft.com/office/powerpoint/2010/main" val="1704738713"/>
              </p:ext>
            </p:extLst>
          </p:nvPr>
        </p:nvGraphicFramePr>
        <p:xfrm>
          <a:off x="1464099" y="1577629"/>
          <a:ext cx="5555688" cy="1054859"/>
        </p:xfrm>
        <a:graphic>
          <a:graphicData uri="http://schemas.openxmlformats.org/presentationml/2006/ole">
            <mc:AlternateContent xmlns:mc="http://schemas.openxmlformats.org/markup-compatibility/2006">
              <mc:Choice xmlns:v="urn:schemas-microsoft-com:vml" Requires="v">
                <p:oleObj spid="_x0000_s15577" name="公式" r:id="rId3" imgW="1930400" imgH="431800" progId="Equation.3">
                  <p:embed/>
                </p:oleObj>
              </mc:Choice>
              <mc:Fallback>
                <p:oleObj name="公式" r:id="rId3" imgW="1930400" imgH="431800" progId="Equation.3">
                  <p:embed/>
                  <p:pic>
                    <p:nvPicPr>
                      <p:cNvPr id="0" name="Object 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4099" y="1577629"/>
                        <a:ext cx="5555688" cy="1054859"/>
                      </a:xfrm>
                      <a:prstGeom prst="rect">
                        <a:avLst/>
                      </a:prstGeom>
                      <a:noFill/>
                      <a:ln>
                        <a:noFill/>
                      </a:ln>
                      <a:effectLst/>
                      <a:extLst/>
                    </p:spPr>
                  </p:pic>
                </p:oleObj>
              </mc:Fallback>
            </mc:AlternateContent>
          </a:graphicData>
        </a:graphic>
      </p:graphicFrame>
      <p:graphicFrame>
        <p:nvGraphicFramePr>
          <p:cNvPr id="7231" name="Object 63"/>
          <p:cNvGraphicFramePr>
            <a:graphicFrameLocks noChangeAspect="1"/>
          </p:cNvGraphicFramePr>
          <p:nvPr>
            <p:extLst>
              <p:ext uri="{D42A27DB-BD31-4B8C-83A1-F6EECF244321}">
                <p14:modId xmlns:p14="http://schemas.microsoft.com/office/powerpoint/2010/main" val="2536057429"/>
              </p:ext>
            </p:extLst>
          </p:nvPr>
        </p:nvGraphicFramePr>
        <p:xfrm>
          <a:off x="1505375" y="4223123"/>
          <a:ext cx="6146800" cy="1030705"/>
        </p:xfrm>
        <a:graphic>
          <a:graphicData uri="http://schemas.openxmlformats.org/presentationml/2006/ole">
            <mc:AlternateContent xmlns:mc="http://schemas.openxmlformats.org/markup-compatibility/2006">
              <mc:Choice xmlns:v="urn:schemas-microsoft-com:vml" Requires="v">
                <p:oleObj spid="_x0000_s15578" name="公式" r:id="rId5" imgW="2413000" imgH="431800" progId="Equation.3">
                  <p:embed/>
                </p:oleObj>
              </mc:Choice>
              <mc:Fallback>
                <p:oleObj name="公式" r:id="rId5" imgW="2413000" imgH="431800" progId="Equation.3">
                  <p:embed/>
                  <p:pic>
                    <p:nvPicPr>
                      <p:cNvPr id="0" name="Object 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5375" y="4223123"/>
                        <a:ext cx="6146800" cy="1030705"/>
                      </a:xfrm>
                      <a:prstGeom prst="rect">
                        <a:avLst/>
                      </a:prstGeom>
                      <a:noFill/>
                      <a:ln>
                        <a:noFill/>
                      </a:ln>
                      <a:effectLst/>
                      <a:extLst/>
                    </p:spPr>
                  </p:pic>
                </p:oleObj>
              </mc:Fallback>
            </mc:AlternateContent>
          </a:graphicData>
        </a:graphic>
      </p:graphicFrame>
      <p:graphicFrame>
        <p:nvGraphicFramePr>
          <p:cNvPr id="7232" name="Object 64"/>
          <p:cNvGraphicFramePr>
            <a:graphicFrameLocks noChangeAspect="1"/>
          </p:cNvGraphicFramePr>
          <p:nvPr>
            <p:extLst>
              <p:ext uri="{D42A27DB-BD31-4B8C-83A1-F6EECF244321}">
                <p14:modId xmlns:p14="http://schemas.microsoft.com/office/powerpoint/2010/main" val="3956803711"/>
              </p:ext>
            </p:extLst>
          </p:nvPr>
        </p:nvGraphicFramePr>
        <p:xfrm>
          <a:off x="1569754" y="5231012"/>
          <a:ext cx="6135688" cy="1012947"/>
        </p:xfrm>
        <a:graphic>
          <a:graphicData uri="http://schemas.openxmlformats.org/presentationml/2006/ole">
            <mc:AlternateContent xmlns:mc="http://schemas.openxmlformats.org/markup-compatibility/2006">
              <mc:Choice xmlns:v="urn:schemas-microsoft-com:vml" Requires="v">
                <p:oleObj spid="_x0000_s15579" name="公式" r:id="rId7" imgW="2400300" imgH="431800" progId="Equation.3">
                  <p:embed/>
                </p:oleObj>
              </mc:Choice>
              <mc:Fallback>
                <p:oleObj name="公式" r:id="rId7" imgW="2400300" imgH="431800" progId="Equation.3">
                  <p:embed/>
                  <p:pic>
                    <p:nvPicPr>
                      <p:cNvPr id="0" name="Object 6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69754" y="5231012"/>
                        <a:ext cx="6135688" cy="1012947"/>
                      </a:xfrm>
                      <a:prstGeom prst="rect">
                        <a:avLst/>
                      </a:prstGeom>
                      <a:noFill/>
                      <a:ln>
                        <a:noFill/>
                      </a:ln>
                      <a:effectLst/>
                      <a:extLst/>
                    </p:spPr>
                  </p:pic>
                </p:oleObj>
              </mc:Fallback>
            </mc:AlternateContent>
          </a:graphicData>
        </a:graphic>
      </p:graphicFrame>
      <p:sp>
        <p:nvSpPr>
          <p:cNvPr id="7233" name="Text Box 65"/>
          <p:cNvSpPr txBox="1">
            <a:spLocks noChangeArrowheads="1"/>
          </p:cNvSpPr>
          <p:nvPr/>
        </p:nvSpPr>
        <p:spPr bwMode="auto">
          <a:xfrm>
            <a:off x="546525" y="2596804"/>
            <a:ext cx="776749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a:t>
            </a:r>
            <a:r>
              <a:rPr lang="zh-CN" altLang="en-US" sz="2800" b="1" dirty="0">
                <a:solidFill>
                  <a:srgbClr val="FF3300"/>
                </a:solidFill>
              </a:rPr>
              <a:t>封闭环的公称尺寸</a:t>
            </a:r>
            <a:r>
              <a:rPr lang="zh-CN" altLang="en-US" sz="2800" b="1" dirty="0"/>
              <a:t>等于增环的公称尺寸之和减去减环的公称尺寸之和。</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6">
                                            <p:txEl>
                                              <p:pRg st="0" end="0"/>
                                            </p:txEl>
                                          </p:spTgt>
                                        </p:tgtEl>
                                        <p:attrNameLst>
                                          <p:attrName>style.visibility</p:attrName>
                                        </p:attrNameLst>
                                      </p:cBhvr>
                                      <p:to>
                                        <p:strVal val="visible"/>
                                      </p:to>
                                    </p:set>
                                    <p:animEffect transition="in" filter="wipe(left)">
                                      <p:cBhvr>
                                        <p:cTn id="7" dur="300"/>
                                        <p:tgtEl>
                                          <p:spTgt spid="717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77">
                                            <p:txEl>
                                              <p:pRg st="0" end="0"/>
                                            </p:txEl>
                                          </p:spTgt>
                                        </p:tgtEl>
                                        <p:attrNameLst>
                                          <p:attrName>style.visibility</p:attrName>
                                        </p:attrNameLst>
                                      </p:cBhvr>
                                      <p:to>
                                        <p:strVal val="visible"/>
                                      </p:to>
                                    </p:set>
                                    <p:animEffect transition="in" filter="wipe(left)">
                                      <p:cBhvr>
                                        <p:cTn id="12" dur="300"/>
                                        <p:tgtEl>
                                          <p:spTgt spid="717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230"/>
                                        </p:tgtEl>
                                        <p:attrNameLst>
                                          <p:attrName>style.visibility</p:attrName>
                                        </p:attrNameLst>
                                      </p:cBhvr>
                                      <p:to>
                                        <p:strVal val="visible"/>
                                      </p:to>
                                    </p:set>
                                    <p:animEffect transition="in" filter="wipe(left)">
                                      <p:cBhvr>
                                        <p:cTn id="17" dur="500"/>
                                        <p:tgtEl>
                                          <p:spTgt spid="72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233"/>
                                        </p:tgtEl>
                                        <p:attrNameLst>
                                          <p:attrName>style.visibility</p:attrName>
                                        </p:attrNameLst>
                                      </p:cBhvr>
                                      <p:to>
                                        <p:strVal val="visible"/>
                                      </p:to>
                                    </p:set>
                                    <p:animEffect transition="in" filter="wipe(left)">
                                      <p:cBhvr>
                                        <p:cTn id="22" dur="300"/>
                                        <p:tgtEl>
                                          <p:spTgt spid="723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180">
                                            <p:txEl>
                                              <p:pRg st="0" end="0"/>
                                            </p:txEl>
                                          </p:spTgt>
                                        </p:tgtEl>
                                        <p:attrNameLst>
                                          <p:attrName>style.visibility</p:attrName>
                                        </p:attrNameLst>
                                      </p:cBhvr>
                                      <p:to>
                                        <p:strVal val="visible"/>
                                      </p:to>
                                    </p:set>
                                    <p:animEffect transition="in" filter="wipe(left)">
                                      <p:cBhvr>
                                        <p:cTn id="27" dur="300"/>
                                        <p:tgtEl>
                                          <p:spTgt spid="7180">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231"/>
                                        </p:tgtEl>
                                        <p:attrNameLst>
                                          <p:attrName>style.visibility</p:attrName>
                                        </p:attrNameLst>
                                      </p:cBhvr>
                                      <p:to>
                                        <p:strVal val="visible"/>
                                      </p:to>
                                    </p:set>
                                    <p:animEffect transition="in" filter="wipe(left)">
                                      <p:cBhvr>
                                        <p:cTn id="32" dur="500"/>
                                        <p:tgtEl>
                                          <p:spTgt spid="723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232"/>
                                        </p:tgtEl>
                                        <p:attrNameLst>
                                          <p:attrName>style.visibility</p:attrName>
                                        </p:attrNameLst>
                                      </p:cBhvr>
                                      <p:to>
                                        <p:strVal val="visible"/>
                                      </p:to>
                                    </p:set>
                                    <p:animEffect transition="in" filter="wipe(left)">
                                      <p:cBhvr>
                                        <p:cTn id="37" dur="500"/>
                                        <p:tgtEl>
                                          <p:spTgt spid="7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build="p" autoUpdateAnimBg="0"/>
      <p:bldP spid="7177" grpId="0" build="p" autoUpdateAnimBg="0"/>
      <p:bldP spid="7180" grpId="0" build="p" autoUpdateAnimBg="0"/>
      <p:bldP spid="723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xfrm>
            <a:off x="6999849" y="262749"/>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228640C-607F-4C87-90D1-C0A8943BADFD}" type="slidenum">
              <a:rPr kumimoji="0" lang="zh-CN" altLang="en-US" sz="2000" smtClean="0">
                <a:solidFill>
                  <a:srgbClr val="0000FF"/>
                </a:solidFill>
              </a:rPr>
              <a:pPr eaLnBrk="1" hangingPunct="1"/>
              <a:t>15</a:t>
            </a:fld>
            <a:endParaRPr kumimoji="0" lang="en-US" altLang="zh-CN" sz="2000" dirty="0" smtClean="0">
              <a:solidFill>
                <a:srgbClr val="0000FF"/>
              </a:solidFill>
            </a:endParaRPr>
          </a:p>
        </p:txBody>
      </p:sp>
      <p:sp>
        <p:nvSpPr>
          <p:cNvPr id="29705" name="Text Box 9"/>
          <p:cNvSpPr txBox="1">
            <a:spLocks noChangeArrowheads="1"/>
          </p:cNvSpPr>
          <p:nvPr/>
        </p:nvSpPr>
        <p:spPr bwMode="auto">
          <a:xfrm>
            <a:off x="898447" y="491349"/>
            <a:ext cx="483093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800" dirty="0"/>
              <a:t>(3) </a:t>
            </a:r>
            <a:r>
              <a:rPr lang="zh-CN" altLang="en-US" sz="2800" b="1" dirty="0"/>
              <a:t>封闭环的 极限偏差</a:t>
            </a:r>
          </a:p>
        </p:txBody>
      </p:sp>
      <p:sp>
        <p:nvSpPr>
          <p:cNvPr id="29738" name="Text Box 42"/>
          <p:cNvSpPr txBox="1">
            <a:spLocks noChangeArrowheads="1"/>
          </p:cNvSpPr>
          <p:nvPr/>
        </p:nvSpPr>
        <p:spPr bwMode="auto">
          <a:xfrm>
            <a:off x="947773" y="1066024"/>
            <a:ext cx="4567238"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en-US" altLang="zh-CN" sz="2800" b="1" dirty="0"/>
              <a:t>ES</a:t>
            </a:r>
            <a:r>
              <a:rPr lang="en-US" altLang="zh-CN" sz="2800" b="1" baseline="-25000" dirty="0"/>
              <a:t>0 </a:t>
            </a:r>
            <a:r>
              <a:rPr lang="en-US" altLang="zh-CN" sz="2800" b="1" dirty="0"/>
              <a:t>= </a:t>
            </a:r>
            <a:r>
              <a:rPr lang="en-US" altLang="zh-CN" sz="2800" b="1" i="1" dirty="0"/>
              <a:t>A</a:t>
            </a:r>
            <a:r>
              <a:rPr lang="en-US" altLang="zh-CN" sz="2800" b="1" baseline="-25000" dirty="0"/>
              <a:t>0max</a:t>
            </a:r>
            <a:r>
              <a:rPr lang="en-US" altLang="zh-CN" sz="2800" b="1" dirty="0"/>
              <a:t>－</a:t>
            </a:r>
            <a:r>
              <a:rPr lang="en-US" altLang="zh-CN" sz="2800" b="1" i="1" dirty="0"/>
              <a:t>A</a:t>
            </a:r>
            <a:r>
              <a:rPr lang="en-US" altLang="zh-CN" sz="2800" b="1" baseline="-25000" dirty="0"/>
              <a:t>0</a:t>
            </a:r>
            <a:endParaRPr lang="en-US" altLang="zh-CN" sz="2800" b="1" dirty="0"/>
          </a:p>
        </p:txBody>
      </p:sp>
      <p:graphicFrame>
        <p:nvGraphicFramePr>
          <p:cNvPr id="29744" name="Object 48"/>
          <p:cNvGraphicFramePr>
            <a:graphicFrameLocks noChangeAspect="1"/>
          </p:cNvGraphicFramePr>
          <p:nvPr>
            <p:extLst>
              <p:ext uri="{D42A27DB-BD31-4B8C-83A1-F6EECF244321}">
                <p14:modId xmlns:p14="http://schemas.microsoft.com/office/powerpoint/2010/main" val="1091220349"/>
              </p:ext>
            </p:extLst>
          </p:nvPr>
        </p:nvGraphicFramePr>
        <p:xfrm>
          <a:off x="1601823" y="1672449"/>
          <a:ext cx="4827123" cy="1068053"/>
        </p:xfrm>
        <a:graphic>
          <a:graphicData uri="http://schemas.openxmlformats.org/presentationml/2006/ole">
            <mc:AlternateContent xmlns:mc="http://schemas.openxmlformats.org/markup-compatibility/2006">
              <mc:Choice xmlns:v="urn:schemas-microsoft-com:vml" Requires="v">
                <p:oleObj spid="_x0000_s16669" name="Equation" r:id="rId3" imgW="1828800" imgH="431800" progId="Equation.3">
                  <p:embed/>
                </p:oleObj>
              </mc:Choice>
              <mc:Fallback>
                <p:oleObj name="Equation" r:id="rId3" imgW="1828800" imgH="431800" progId="Equation.3">
                  <p:embed/>
                  <p:pic>
                    <p:nvPicPr>
                      <p:cNvPr id="0" name="Object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1823" y="1672449"/>
                        <a:ext cx="4827123" cy="1068053"/>
                      </a:xfrm>
                      <a:prstGeom prst="rect">
                        <a:avLst/>
                      </a:prstGeom>
                      <a:noFill/>
                      <a:ln>
                        <a:noFill/>
                      </a:ln>
                      <a:effectLst/>
                      <a:extLst/>
                    </p:spPr>
                  </p:pic>
                </p:oleObj>
              </mc:Fallback>
            </mc:AlternateContent>
          </a:graphicData>
        </a:graphic>
      </p:graphicFrame>
      <p:graphicFrame>
        <p:nvGraphicFramePr>
          <p:cNvPr id="29745" name="Object 49"/>
          <p:cNvGraphicFramePr>
            <a:graphicFrameLocks noChangeAspect="1"/>
          </p:cNvGraphicFramePr>
          <p:nvPr>
            <p:extLst>
              <p:ext uri="{D42A27DB-BD31-4B8C-83A1-F6EECF244321}">
                <p14:modId xmlns:p14="http://schemas.microsoft.com/office/powerpoint/2010/main" val="2562622689"/>
              </p:ext>
            </p:extLst>
          </p:nvPr>
        </p:nvGraphicFramePr>
        <p:xfrm>
          <a:off x="1928848" y="2712262"/>
          <a:ext cx="3416886" cy="1049095"/>
        </p:xfrm>
        <a:graphic>
          <a:graphicData uri="http://schemas.openxmlformats.org/presentationml/2006/ole">
            <mc:AlternateContent xmlns:mc="http://schemas.openxmlformats.org/markup-compatibility/2006">
              <mc:Choice xmlns:v="urn:schemas-microsoft-com:vml" Requires="v">
                <p:oleObj spid="_x0000_s16670" name="Equation" r:id="rId5" imgW="1193800" imgH="431800" progId="Equation.3">
                  <p:embed/>
                </p:oleObj>
              </mc:Choice>
              <mc:Fallback>
                <p:oleObj name="Equation" r:id="rId5" imgW="1193800" imgH="431800" progId="Equation.3">
                  <p:embed/>
                  <p:pic>
                    <p:nvPicPr>
                      <p:cNvPr id="0" name="Object 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8848" y="2712262"/>
                        <a:ext cx="3416886" cy="1049095"/>
                      </a:xfrm>
                      <a:prstGeom prst="rect">
                        <a:avLst/>
                      </a:prstGeom>
                      <a:noFill/>
                      <a:ln>
                        <a:noFill/>
                      </a:ln>
                      <a:effectLst/>
                      <a:extLst/>
                    </p:spPr>
                  </p:pic>
                </p:oleObj>
              </mc:Fallback>
            </mc:AlternateContent>
          </a:graphicData>
        </a:graphic>
      </p:graphicFrame>
      <p:graphicFrame>
        <p:nvGraphicFramePr>
          <p:cNvPr id="29746" name="Object 50"/>
          <p:cNvGraphicFramePr>
            <a:graphicFrameLocks noChangeAspect="1"/>
          </p:cNvGraphicFramePr>
          <p:nvPr>
            <p:extLst>
              <p:ext uri="{D42A27DB-BD31-4B8C-83A1-F6EECF244321}">
                <p14:modId xmlns:p14="http://schemas.microsoft.com/office/powerpoint/2010/main" val="3485015855"/>
              </p:ext>
            </p:extLst>
          </p:nvPr>
        </p:nvGraphicFramePr>
        <p:xfrm>
          <a:off x="1522448" y="3844149"/>
          <a:ext cx="6618890" cy="1135820"/>
        </p:xfrm>
        <a:graphic>
          <a:graphicData uri="http://schemas.openxmlformats.org/presentationml/2006/ole">
            <mc:AlternateContent xmlns:mc="http://schemas.openxmlformats.org/markup-compatibility/2006">
              <mc:Choice xmlns:v="urn:schemas-microsoft-com:vml" Requires="v">
                <p:oleObj spid="_x0000_s16671" name="公式" r:id="rId7" imgW="1879600" imgH="431800" progId="Equation.3">
                  <p:embed/>
                </p:oleObj>
              </mc:Choice>
              <mc:Fallback>
                <p:oleObj name="公式" r:id="rId7" imgW="1879600" imgH="431800" progId="Equation.3">
                  <p:embed/>
                  <p:pic>
                    <p:nvPicPr>
                      <p:cNvPr id="0" name="Object 5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2448" y="3844149"/>
                        <a:ext cx="6618890" cy="1135820"/>
                      </a:xfrm>
                      <a:prstGeom prst="rect">
                        <a:avLst/>
                      </a:prstGeom>
                      <a:solidFill>
                        <a:srgbClr val="FFFF99"/>
                      </a:solidFill>
                      <a:ln>
                        <a:noFill/>
                      </a:ln>
                      <a:effectLst/>
                      <a:extLst/>
                    </p:spPr>
                  </p:pic>
                </p:oleObj>
              </mc:Fallback>
            </mc:AlternateContent>
          </a:graphicData>
        </a:graphic>
      </p:graphicFrame>
      <p:graphicFrame>
        <p:nvGraphicFramePr>
          <p:cNvPr id="29747" name="Object 51"/>
          <p:cNvGraphicFramePr>
            <a:graphicFrameLocks noChangeAspect="1"/>
          </p:cNvGraphicFramePr>
          <p:nvPr>
            <p:extLst>
              <p:ext uri="{D42A27DB-BD31-4B8C-83A1-F6EECF244321}">
                <p14:modId xmlns:p14="http://schemas.microsoft.com/office/powerpoint/2010/main" val="2671105005"/>
              </p:ext>
            </p:extLst>
          </p:nvPr>
        </p:nvGraphicFramePr>
        <p:xfrm>
          <a:off x="1553473" y="5068084"/>
          <a:ext cx="6605807" cy="1004443"/>
        </p:xfrm>
        <a:graphic>
          <a:graphicData uri="http://schemas.openxmlformats.org/presentationml/2006/ole">
            <mc:AlternateContent xmlns:mc="http://schemas.openxmlformats.org/markup-compatibility/2006">
              <mc:Choice xmlns:v="urn:schemas-microsoft-com:vml" Requires="v">
                <p:oleObj spid="_x0000_s16672" name="公式" r:id="rId9" imgW="2120900" imgH="431800" progId="Equation.3">
                  <p:embed/>
                </p:oleObj>
              </mc:Choice>
              <mc:Fallback>
                <p:oleObj name="公式" r:id="rId9" imgW="2120900" imgH="431800" progId="Equation.3">
                  <p:embed/>
                  <p:pic>
                    <p:nvPicPr>
                      <p:cNvPr id="0" name="Object 5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53473" y="5068084"/>
                        <a:ext cx="6605807" cy="1004443"/>
                      </a:xfrm>
                      <a:prstGeom prst="rect">
                        <a:avLst/>
                      </a:prstGeom>
                      <a:solidFill>
                        <a:srgbClr val="FFCCFF"/>
                      </a:solidFill>
                      <a:ln>
                        <a:noFill/>
                      </a:ln>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9705">
                                            <p:txEl>
                                              <p:pRg st="0" end="0"/>
                                            </p:txEl>
                                          </p:spTgt>
                                        </p:tgtEl>
                                        <p:attrNameLst>
                                          <p:attrName>style.visibility</p:attrName>
                                        </p:attrNameLst>
                                      </p:cBhvr>
                                      <p:to>
                                        <p:strVal val="visible"/>
                                      </p:to>
                                    </p:set>
                                    <p:animEffect transition="in" filter="wipe(left)">
                                      <p:cBhvr>
                                        <p:cTn id="7" dur="300"/>
                                        <p:tgtEl>
                                          <p:spTgt spid="2970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9738"/>
                                        </p:tgtEl>
                                        <p:attrNameLst>
                                          <p:attrName>style.visibility</p:attrName>
                                        </p:attrNameLst>
                                      </p:cBhvr>
                                      <p:to>
                                        <p:strVal val="visible"/>
                                      </p:to>
                                    </p:set>
                                    <p:animEffect transition="in" filter="wipe(left)">
                                      <p:cBhvr>
                                        <p:cTn id="12" dur="300"/>
                                        <p:tgtEl>
                                          <p:spTgt spid="297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9744"/>
                                        </p:tgtEl>
                                        <p:attrNameLst>
                                          <p:attrName>style.visibility</p:attrName>
                                        </p:attrNameLst>
                                      </p:cBhvr>
                                      <p:to>
                                        <p:strVal val="visible"/>
                                      </p:to>
                                    </p:set>
                                    <p:animEffect transition="in" filter="wipe(left)">
                                      <p:cBhvr>
                                        <p:cTn id="17" dur="500"/>
                                        <p:tgtEl>
                                          <p:spTgt spid="2974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9745"/>
                                        </p:tgtEl>
                                        <p:attrNameLst>
                                          <p:attrName>style.visibility</p:attrName>
                                        </p:attrNameLst>
                                      </p:cBhvr>
                                      <p:to>
                                        <p:strVal val="visible"/>
                                      </p:to>
                                    </p:set>
                                    <p:animEffect transition="in" filter="wipe(left)">
                                      <p:cBhvr>
                                        <p:cTn id="22" dur="500"/>
                                        <p:tgtEl>
                                          <p:spTgt spid="297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9746"/>
                                        </p:tgtEl>
                                        <p:attrNameLst>
                                          <p:attrName>style.visibility</p:attrName>
                                        </p:attrNameLst>
                                      </p:cBhvr>
                                      <p:to>
                                        <p:strVal val="visible"/>
                                      </p:to>
                                    </p:set>
                                    <p:animEffect transition="in" filter="wipe(left)">
                                      <p:cBhvr>
                                        <p:cTn id="27" dur="500"/>
                                        <p:tgtEl>
                                          <p:spTgt spid="2974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9747"/>
                                        </p:tgtEl>
                                        <p:attrNameLst>
                                          <p:attrName>style.visibility</p:attrName>
                                        </p:attrNameLst>
                                      </p:cBhvr>
                                      <p:to>
                                        <p:strVal val="visible"/>
                                      </p:to>
                                    </p:set>
                                    <p:animEffect transition="in" filter="wipe(left)">
                                      <p:cBhvr>
                                        <p:cTn id="32" dur="500"/>
                                        <p:tgtEl>
                                          <p:spTgt spid="29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5" grpId="0" build="p" autoUpdateAnimBg="0"/>
      <p:bldP spid="2973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xfrm>
            <a:off x="7112097" y="8706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15D1074-148F-4A1C-A7D9-739ECAD0854B}" type="slidenum">
              <a:rPr kumimoji="0" lang="zh-CN" altLang="en-US" sz="2000" smtClean="0">
                <a:solidFill>
                  <a:srgbClr val="0000FF"/>
                </a:solidFill>
              </a:rPr>
              <a:pPr eaLnBrk="1" hangingPunct="1"/>
              <a:t>16</a:t>
            </a:fld>
            <a:endParaRPr kumimoji="0" lang="en-US" altLang="zh-CN" sz="2000" dirty="0" smtClean="0">
              <a:solidFill>
                <a:srgbClr val="0000FF"/>
              </a:solidFill>
            </a:endParaRPr>
          </a:p>
        </p:txBody>
      </p:sp>
      <p:sp>
        <p:nvSpPr>
          <p:cNvPr id="41990" name="Text Box 6"/>
          <p:cNvSpPr txBox="1">
            <a:spLocks noChangeArrowheads="1"/>
          </p:cNvSpPr>
          <p:nvPr/>
        </p:nvSpPr>
        <p:spPr bwMode="auto">
          <a:xfrm>
            <a:off x="431800" y="283042"/>
            <a:ext cx="582771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dirty="0"/>
              <a:t>(4</a:t>
            </a:r>
            <a:r>
              <a:rPr lang="zh-CN" altLang="en-US" sz="2800" b="1" dirty="0"/>
              <a:t>) 封闭环的公差</a:t>
            </a:r>
          </a:p>
        </p:txBody>
      </p:sp>
      <p:sp>
        <p:nvSpPr>
          <p:cNvPr id="41996" name="Text Box 12"/>
          <p:cNvSpPr txBox="1">
            <a:spLocks noChangeArrowheads="1"/>
          </p:cNvSpPr>
          <p:nvPr/>
        </p:nvSpPr>
        <p:spPr bwMode="auto">
          <a:xfrm>
            <a:off x="1154111" y="4635610"/>
            <a:ext cx="759599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solidFill>
                  <a:srgbClr val="FF3300"/>
                </a:solidFill>
              </a:rPr>
              <a:t>封闭环的公差等于所有</a:t>
            </a:r>
            <a:r>
              <a:rPr lang="zh-CN" altLang="en-US" sz="2800" b="1" dirty="0" smtClean="0">
                <a:solidFill>
                  <a:srgbClr val="FF3300"/>
                </a:solidFill>
              </a:rPr>
              <a:t>组成</a:t>
            </a:r>
            <a:r>
              <a:rPr lang="zh-CN" altLang="en-US" sz="2800" b="1" dirty="0">
                <a:solidFill>
                  <a:srgbClr val="FF3300"/>
                </a:solidFill>
              </a:rPr>
              <a:t>环的公差之和。</a:t>
            </a:r>
          </a:p>
        </p:txBody>
      </p:sp>
      <p:sp>
        <p:nvSpPr>
          <p:cNvPr id="41998" name="Text Box 14"/>
          <p:cNvSpPr txBox="1">
            <a:spLocks noChangeArrowheads="1"/>
          </p:cNvSpPr>
          <p:nvPr/>
        </p:nvSpPr>
        <p:spPr bwMode="auto">
          <a:xfrm>
            <a:off x="946150" y="808505"/>
            <a:ext cx="43291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i="1" dirty="0"/>
              <a:t>T</a:t>
            </a:r>
            <a:r>
              <a:rPr lang="en-US" altLang="zh-CN" sz="2800" b="1" baseline="-25000" dirty="0"/>
              <a:t>0  </a:t>
            </a:r>
            <a:r>
              <a:rPr lang="en-US" altLang="zh-CN" sz="2800" b="1" dirty="0"/>
              <a:t>= ｜ES</a:t>
            </a:r>
            <a:r>
              <a:rPr lang="en-US" altLang="zh-CN" sz="2800" b="1" baseline="-25000" dirty="0"/>
              <a:t>0 </a:t>
            </a:r>
            <a:r>
              <a:rPr lang="en-US" altLang="zh-CN" sz="2800" b="1" dirty="0"/>
              <a:t>- EI</a:t>
            </a:r>
            <a:r>
              <a:rPr lang="en-US" altLang="zh-CN" sz="2800" b="1" baseline="-25000" dirty="0"/>
              <a:t>0</a:t>
            </a:r>
            <a:r>
              <a:rPr lang="en-US" altLang="zh-CN" sz="2800" b="1" dirty="0"/>
              <a:t>｜</a:t>
            </a:r>
          </a:p>
        </p:txBody>
      </p:sp>
      <p:graphicFrame>
        <p:nvGraphicFramePr>
          <p:cNvPr id="42002" name="Object 18"/>
          <p:cNvGraphicFramePr>
            <a:graphicFrameLocks noChangeAspect="1"/>
          </p:cNvGraphicFramePr>
          <p:nvPr>
            <p:extLst>
              <p:ext uri="{D42A27DB-BD31-4B8C-83A1-F6EECF244321}">
                <p14:modId xmlns:p14="http://schemas.microsoft.com/office/powerpoint/2010/main" val="3643760909"/>
              </p:ext>
            </p:extLst>
          </p:nvPr>
        </p:nvGraphicFramePr>
        <p:xfrm>
          <a:off x="3826095" y="544980"/>
          <a:ext cx="4814888" cy="1000150"/>
        </p:xfrm>
        <a:graphic>
          <a:graphicData uri="http://schemas.openxmlformats.org/presentationml/2006/ole">
            <mc:AlternateContent xmlns:mc="http://schemas.openxmlformats.org/markup-compatibility/2006">
              <mc:Choice xmlns:v="urn:schemas-microsoft-com:vml" Requires="v">
                <p:oleObj spid="_x0000_s17771" name="Equation" r:id="rId3" imgW="1549400" imgH="457200" progId="Equation.3">
                  <p:embed/>
                </p:oleObj>
              </mc:Choice>
              <mc:Fallback>
                <p:oleObj name="Equation" r:id="rId3" imgW="1549400" imgH="457200"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6095" y="544980"/>
                        <a:ext cx="4814888" cy="1000150"/>
                      </a:xfrm>
                      <a:prstGeom prst="rect">
                        <a:avLst/>
                      </a:prstGeom>
                      <a:noFill/>
                      <a:ln>
                        <a:noFill/>
                      </a:ln>
                      <a:effectLst/>
                      <a:extLst/>
                    </p:spPr>
                  </p:pic>
                </p:oleObj>
              </mc:Fallback>
            </mc:AlternateContent>
          </a:graphicData>
        </a:graphic>
      </p:graphicFrame>
      <p:graphicFrame>
        <p:nvGraphicFramePr>
          <p:cNvPr id="42003" name="Object 19"/>
          <p:cNvGraphicFramePr>
            <a:graphicFrameLocks noChangeAspect="1"/>
          </p:cNvGraphicFramePr>
          <p:nvPr>
            <p:extLst>
              <p:ext uri="{D42A27DB-BD31-4B8C-83A1-F6EECF244321}">
                <p14:modId xmlns:p14="http://schemas.microsoft.com/office/powerpoint/2010/main" val="2609010188"/>
              </p:ext>
            </p:extLst>
          </p:nvPr>
        </p:nvGraphicFramePr>
        <p:xfrm>
          <a:off x="1866472" y="1510501"/>
          <a:ext cx="3942617" cy="920895"/>
        </p:xfrm>
        <a:graphic>
          <a:graphicData uri="http://schemas.openxmlformats.org/presentationml/2006/ole">
            <mc:AlternateContent xmlns:mc="http://schemas.openxmlformats.org/markup-compatibility/2006">
              <mc:Choice xmlns:v="urn:schemas-microsoft-com:vml" Requires="v">
                <p:oleObj spid="_x0000_s17772" name="Equation" r:id="rId5" imgW="1320800" imgH="457200" progId="Equation.3">
                  <p:embed/>
                </p:oleObj>
              </mc:Choice>
              <mc:Fallback>
                <p:oleObj name="Equation" r:id="rId5" imgW="1320800" imgH="457200" progId="Equation.3">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6472" y="1510501"/>
                        <a:ext cx="3942617" cy="920895"/>
                      </a:xfrm>
                      <a:prstGeom prst="rect">
                        <a:avLst/>
                      </a:prstGeom>
                      <a:noFill/>
                      <a:ln>
                        <a:noFill/>
                      </a:ln>
                      <a:effectLst/>
                      <a:extLst/>
                    </p:spPr>
                  </p:pic>
                </p:oleObj>
              </mc:Fallback>
            </mc:AlternateContent>
          </a:graphicData>
        </a:graphic>
      </p:graphicFrame>
      <p:graphicFrame>
        <p:nvGraphicFramePr>
          <p:cNvPr id="42004" name="Object 20"/>
          <p:cNvGraphicFramePr>
            <a:graphicFrameLocks noChangeAspect="1"/>
          </p:cNvGraphicFramePr>
          <p:nvPr>
            <p:extLst>
              <p:ext uri="{D42A27DB-BD31-4B8C-83A1-F6EECF244321}">
                <p14:modId xmlns:p14="http://schemas.microsoft.com/office/powerpoint/2010/main" val="3509848401"/>
              </p:ext>
            </p:extLst>
          </p:nvPr>
        </p:nvGraphicFramePr>
        <p:xfrm>
          <a:off x="1432245" y="2425290"/>
          <a:ext cx="5629737" cy="905109"/>
        </p:xfrm>
        <a:graphic>
          <a:graphicData uri="http://schemas.openxmlformats.org/presentationml/2006/ole">
            <mc:AlternateContent xmlns:mc="http://schemas.openxmlformats.org/markup-compatibility/2006">
              <mc:Choice xmlns:v="urn:schemas-microsoft-com:vml" Requires="v">
                <p:oleObj spid="_x0000_s17773" name="公式" r:id="rId7" imgW="1765300" imgH="431800" progId="Equation.3">
                  <p:embed/>
                </p:oleObj>
              </mc:Choice>
              <mc:Fallback>
                <p:oleObj name="公式" r:id="rId7" imgW="1765300" imgH="431800" progId="Equation.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32245" y="2425290"/>
                        <a:ext cx="5629737" cy="905109"/>
                      </a:xfrm>
                      <a:prstGeom prst="rect">
                        <a:avLst/>
                      </a:prstGeom>
                      <a:noFill/>
                      <a:ln>
                        <a:noFill/>
                      </a:ln>
                      <a:effectLst/>
                      <a:extLst/>
                    </p:spPr>
                  </p:pic>
                </p:oleObj>
              </mc:Fallback>
            </mc:AlternateContent>
          </a:graphicData>
        </a:graphic>
      </p:graphicFrame>
      <p:graphicFrame>
        <p:nvGraphicFramePr>
          <p:cNvPr id="42005" name="Object 21"/>
          <p:cNvGraphicFramePr>
            <a:graphicFrameLocks noChangeAspect="1"/>
          </p:cNvGraphicFramePr>
          <p:nvPr>
            <p:extLst>
              <p:ext uri="{D42A27DB-BD31-4B8C-83A1-F6EECF244321}">
                <p14:modId xmlns:p14="http://schemas.microsoft.com/office/powerpoint/2010/main" val="4001690181"/>
              </p:ext>
            </p:extLst>
          </p:nvPr>
        </p:nvGraphicFramePr>
        <p:xfrm>
          <a:off x="1385338" y="3334959"/>
          <a:ext cx="3173283" cy="1299188"/>
        </p:xfrm>
        <a:graphic>
          <a:graphicData uri="http://schemas.openxmlformats.org/presentationml/2006/ole">
            <mc:AlternateContent xmlns:mc="http://schemas.openxmlformats.org/markup-compatibility/2006">
              <mc:Choice xmlns:v="urn:schemas-microsoft-com:vml" Requires="v">
                <p:oleObj spid="_x0000_s17774" name="公式" r:id="rId9" imgW="927100" imgH="431800" progId="Equation.3">
                  <p:embed/>
                </p:oleObj>
              </mc:Choice>
              <mc:Fallback>
                <p:oleObj name="公式" r:id="rId9" imgW="927100" imgH="431800" progId="Equation.3">
                  <p:embed/>
                  <p:pic>
                    <p:nvPicPr>
                      <p:cNvPr id="0"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85338" y="3334959"/>
                        <a:ext cx="3173283" cy="1299188"/>
                      </a:xfrm>
                      <a:prstGeom prst="rect">
                        <a:avLst/>
                      </a:prstGeom>
                      <a:solidFill>
                        <a:srgbClr val="FFFF99"/>
                      </a:solidFill>
                      <a:ln w="57150">
                        <a:solidFill>
                          <a:srgbClr val="FF3300"/>
                        </a:solidFill>
                        <a:miter lim="800000"/>
                        <a:headEnd/>
                        <a:tailEnd/>
                      </a:ln>
                      <a:effectLst/>
                      <a:extLst/>
                    </p:spPr>
                  </p:pic>
                </p:oleObj>
              </mc:Fallback>
            </mc:AlternateContent>
          </a:graphicData>
        </a:graphic>
      </p:graphicFrame>
      <p:sp>
        <p:nvSpPr>
          <p:cNvPr id="42006" name="Text Box 22"/>
          <p:cNvSpPr txBox="1">
            <a:spLocks noChangeArrowheads="1"/>
          </p:cNvSpPr>
          <p:nvPr/>
        </p:nvSpPr>
        <p:spPr bwMode="auto">
          <a:xfrm>
            <a:off x="1231901" y="5095385"/>
            <a:ext cx="1806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i="1" dirty="0"/>
              <a:t>T</a:t>
            </a:r>
            <a:r>
              <a:rPr lang="en-US" altLang="zh-CN" sz="2800" b="1" i="1" baseline="-25000" dirty="0"/>
              <a:t>0</a:t>
            </a:r>
            <a:r>
              <a:rPr lang="zh-CN" altLang="en-US" sz="2800" b="1" dirty="0"/>
              <a:t>一定，</a:t>
            </a:r>
          </a:p>
        </p:txBody>
      </p:sp>
      <p:graphicFrame>
        <p:nvGraphicFramePr>
          <p:cNvPr id="42009" name="Object 25"/>
          <p:cNvGraphicFramePr>
            <a:graphicFrameLocks noChangeAspect="1"/>
          </p:cNvGraphicFramePr>
          <p:nvPr>
            <p:extLst>
              <p:ext uri="{D42A27DB-BD31-4B8C-83A1-F6EECF244321}">
                <p14:modId xmlns:p14="http://schemas.microsoft.com/office/powerpoint/2010/main" val="2970464239"/>
              </p:ext>
            </p:extLst>
          </p:nvPr>
        </p:nvGraphicFramePr>
        <p:xfrm>
          <a:off x="2919413" y="5017598"/>
          <a:ext cx="2355850" cy="860425"/>
        </p:xfrm>
        <a:graphic>
          <a:graphicData uri="http://schemas.openxmlformats.org/presentationml/2006/ole">
            <mc:AlternateContent xmlns:mc="http://schemas.openxmlformats.org/markup-compatibility/2006">
              <mc:Choice xmlns:v="urn:schemas-microsoft-com:vml" Requires="v">
                <p:oleObj spid="_x0000_s17775" name="Equation" r:id="rId11" imgW="660113" imgH="241195" progId="Equation.3">
                  <p:embed/>
                </p:oleObj>
              </mc:Choice>
              <mc:Fallback>
                <p:oleObj name="Equation" r:id="rId11" imgW="660113" imgH="241195" progId="Equation.3">
                  <p:embed/>
                  <p:pic>
                    <p:nvPicPr>
                      <p:cNvPr id="0" name="Object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19413" y="5017598"/>
                        <a:ext cx="235585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010" name="Text Box 26"/>
          <p:cNvSpPr txBox="1">
            <a:spLocks noChangeArrowheads="1"/>
          </p:cNvSpPr>
          <p:nvPr/>
        </p:nvSpPr>
        <p:spPr bwMode="auto">
          <a:xfrm>
            <a:off x="1104188" y="5785685"/>
            <a:ext cx="68913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dirty="0"/>
              <a:t> </a:t>
            </a:r>
            <a:r>
              <a:rPr lang="zh-CN" altLang="en-US" sz="2800" b="1" dirty="0"/>
              <a:t>所以设计时应遵循</a:t>
            </a:r>
            <a:r>
              <a:rPr lang="zh-CN" altLang="en-US" sz="2800" b="1" dirty="0">
                <a:solidFill>
                  <a:srgbClr val="FF3300"/>
                </a:solidFill>
              </a:rPr>
              <a:t>最短尺寸链原则</a:t>
            </a:r>
            <a:r>
              <a:rPr lang="zh-CN" altLang="en-US" sz="2800" b="1" dirty="0"/>
              <a:t>。</a:t>
            </a:r>
          </a:p>
        </p:txBody>
      </p:sp>
      <p:sp>
        <p:nvSpPr>
          <p:cNvPr id="13" name="燕尾形箭头 12">
            <a:hlinkClick r:id="rId13" action="ppaction://hlinksldjump"/>
          </p:cNvPr>
          <p:cNvSpPr/>
          <p:nvPr/>
        </p:nvSpPr>
        <p:spPr bwMode="auto">
          <a:xfrm>
            <a:off x="7283450" y="6047508"/>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990">
                                            <p:txEl>
                                              <p:pRg st="0" end="0"/>
                                            </p:txEl>
                                          </p:spTgt>
                                        </p:tgtEl>
                                        <p:attrNameLst>
                                          <p:attrName>style.visibility</p:attrName>
                                        </p:attrNameLst>
                                      </p:cBhvr>
                                      <p:to>
                                        <p:strVal val="visible"/>
                                      </p:to>
                                    </p:set>
                                    <p:animEffect transition="in" filter="wipe(left)">
                                      <p:cBhvr>
                                        <p:cTn id="7" dur="300"/>
                                        <p:tgtEl>
                                          <p:spTgt spid="419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1998"/>
                                        </p:tgtEl>
                                        <p:attrNameLst>
                                          <p:attrName>style.visibility</p:attrName>
                                        </p:attrNameLst>
                                      </p:cBhvr>
                                      <p:to>
                                        <p:strVal val="visible"/>
                                      </p:to>
                                    </p:set>
                                    <p:animEffect transition="in" filter="wipe(left)">
                                      <p:cBhvr>
                                        <p:cTn id="12" dur="300"/>
                                        <p:tgtEl>
                                          <p:spTgt spid="419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2002"/>
                                        </p:tgtEl>
                                        <p:attrNameLst>
                                          <p:attrName>style.visibility</p:attrName>
                                        </p:attrNameLst>
                                      </p:cBhvr>
                                      <p:to>
                                        <p:strVal val="visible"/>
                                      </p:to>
                                    </p:set>
                                    <p:animEffect transition="in" filter="wipe(left)">
                                      <p:cBhvr>
                                        <p:cTn id="17" dur="500"/>
                                        <p:tgtEl>
                                          <p:spTgt spid="420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2003"/>
                                        </p:tgtEl>
                                        <p:attrNameLst>
                                          <p:attrName>style.visibility</p:attrName>
                                        </p:attrNameLst>
                                      </p:cBhvr>
                                      <p:to>
                                        <p:strVal val="visible"/>
                                      </p:to>
                                    </p:set>
                                    <p:animEffect transition="in" filter="wipe(left)">
                                      <p:cBhvr>
                                        <p:cTn id="22" dur="500"/>
                                        <p:tgtEl>
                                          <p:spTgt spid="420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2004"/>
                                        </p:tgtEl>
                                        <p:attrNameLst>
                                          <p:attrName>style.visibility</p:attrName>
                                        </p:attrNameLst>
                                      </p:cBhvr>
                                      <p:to>
                                        <p:strVal val="visible"/>
                                      </p:to>
                                    </p:set>
                                    <p:animEffect transition="in" filter="wipe(left)">
                                      <p:cBhvr>
                                        <p:cTn id="27" dur="500"/>
                                        <p:tgtEl>
                                          <p:spTgt spid="4200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2005"/>
                                        </p:tgtEl>
                                        <p:attrNameLst>
                                          <p:attrName>style.visibility</p:attrName>
                                        </p:attrNameLst>
                                      </p:cBhvr>
                                      <p:to>
                                        <p:strVal val="visible"/>
                                      </p:to>
                                    </p:set>
                                    <p:animEffect transition="in" filter="wipe(left)">
                                      <p:cBhvr>
                                        <p:cTn id="32" dur="500"/>
                                        <p:tgtEl>
                                          <p:spTgt spid="4200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1996"/>
                                        </p:tgtEl>
                                        <p:attrNameLst>
                                          <p:attrName>style.visibility</p:attrName>
                                        </p:attrNameLst>
                                      </p:cBhvr>
                                      <p:to>
                                        <p:strVal val="visible"/>
                                      </p:to>
                                    </p:set>
                                    <p:animEffect transition="in" filter="wipe(left)">
                                      <p:cBhvr>
                                        <p:cTn id="37" dur="300"/>
                                        <p:tgtEl>
                                          <p:spTgt spid="4199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2006"/>
                                        </p:tgtEl>
                                        <p:attrNameLst>
                                          <p:attrName>style.visibility</p:attrName>
                                        </p:attrNameLst>
                                      </p:cBhvr>
                                      <p:to>
                                        <p:strVal val="visible"/>
                                      </p:to>
                                    </p:set>
                                    <p:animEffect transition="in" filter="wipe(left)">
                                      <p:cBhvr>
                                        <p:cTn id="42" dur="500"/>
                                        <p:tgtEl>
                                          <p:spTgt spid="4200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42009"/>
                                        </p:tgtEl>
                                        <p:attrNameLst>
                                          <p:attrName>style.visibility</p:attrName>
                                        </p:attrNameLst>
                                      </p:cBhvr>
                                      <p:to>
                                        <p:strVal val="visible"/>
                                      </p:to>
                                    </p:set>
                                    <p:animEffect transition="in" filter="wipe(left)">
                                      <p:cBhvr>
                                        <p:cTn id="47" dur="500"/>
                                        <p:tgtEl>
                                          <p:spTgt spid="4200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2010"/>
                                        </p:tgtEl>
                                        <p:attrNameLst>
                                          <p:attrName>style.visibility</p:attrName>
                                        </p:attrNameLst>
                                      </p:cBhvr>
                                      <p:to>
                                        <p:strVal val="visible"/>
                                      </p:to>
                                    </p:set>
                                    <p:animEffect transition="in" filter="wipe(left)">
                                      <p:cBhvr>
                                        <p:cTn id="52" dur="500"/>
                                        <p:tgtEl>
                                          <p:spTgt spid="42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0" grpId="0" build="p" autoUpdateAnimBg="0"/>
      <p:bldP spid="41996" grpId="0" autoUpdateAnimBg="0"/>
      <p:bldP spid="41998" grpId="0" autoUpdateAnimBg="0"/>
      <p:bldP spid="42006" grpId="0" autoUpdateAnimBg="0"/>
      <p:bldP spid="4201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xfrm>
            <a:off x="7030632" y="1031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BD7650E-1D48-4075-B5FE-A473F47C1926}" type="slidenum">
              <a:rPr kumimoji="0" lang="zh-CN" altLang="en-US" sz="2000" smtClean="0">
                <a:solidFill>
                  <a:srgbClr val="0000FF"/>
                </a:solidFill>
              </a:rPr>
              <a:pPr eaLnBrk="1" hangingPunct="1"/>
              <a:t>17</a:t>
            </a:fld>
            <a:endParaRPr kumimoji="0" lang="en-US" altLang="zh-CN" sz="2000" dirty="0" smtClean="0">
              <a:solidFill>
                <a:srgbClr val="0000FF"/>
              </a:solidFill>
            </a:endParaRPr>
          </a:p>
        </p:txBody>
      </p:sp>
      <p:sp>
        <p:nvSpPr>
          <p:cNvPr id="56324" name="Text Box 4"/>
          <p:cNvSpPr txBox="1">
            <a:spLocks noChangeArrowheads="1"/>
          </p:cNvSpPr>
          <p:nvPr/>
        </p:nvSpPr>
        <p:spPr bwMode="auto">
          <a:xfrm>
            <a:off x="689349" y="744713"/>
            <a:ext cx="772313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a:t>        </a:t>
            </a:r>
            <a:r>
              <a:rPr lang="zh-CN" altLang="en-US" b="1" dirty="0"/>
              <a:t>根据组成环的公称尺寸和极限偏差</a:t>
            </a:r>
            <a:r>
              <a:rPr lang="zh-CN" altLang="en-US" dirty="0"/>
              <a:t>，</a:t>
            </a:r>
            <a:r>
              <a:rPr lang="zh-CN" altLang="en-US" b="1" dirty="0">
                <a:solidFill>
                  <a:srgbClr val="FF3300"/>
                </a:solidFill>
              </a:rPr>
              <a:t>计算封闭环的公称尺寸及其极限偏差</a:t>
            </a:r>
            <a:r>
              <a:rPr lang="zh-CN" altLang="en-US" dirty="0"/>
              <a:t>。</a:t>
            </a:r>
            <a:endParaRPr lang="zh-CN" altLang="en-US" b="1" dirty="0"/>
          </a:p>
        </p:txBody>
      </p:sp>
      <p:sp>
        <p:nvSpPr>
          <p:cNvPr id="56325" name="Text Box 5"/>
          <p:cNvSpPr txBox="1">
            <a:spLocks noChangeArrowheads="1"/>
          </p:cNvSpPr>
          <p:nvPr/>
        </p:nvSpPr>
        <p:spPr bwMode="auto">
          <a:xfrm>
            <a:off x="1329971" y="315795"/>
            <a:ext cx="6076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11.2.2 正计算（校核计算）</a:t>
            </a:r>
            <a:r>
              <a:rPr lang="zh-CN" altLang="en-US" dirty="0"/>
              <a:t> </a:t>
            </a:r>
          </a:p>
        </p:txBody>
      </p:sp>
      <p:sp>
        <p:nvSpPr>
          <p:cNvPr id="56326" name="Text Box 6"/>
          <p:cNvSpPr txBox="1">
            <a:spLocks noChangeArrowheads="1"/>
          </p:cNvSpPr>
          <p:nvPr/>
        </p:nvSpPr>
        <p:spPr bwMode="auto">
          <a:xfrm>
            <a:off x="610090" y="3312465"/>
            <a:ext cx="4618038"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例11.3 图11.7 加工顺序为:</a:t>
            </a:r>
          </a:p>
        </p:txBody>
      </p:sp>
      <p:sp>
        <p:nvSpPr>
          <p:cNvPr id="56334" name="Rectangle 14"/>
          <p:cNvSpPr>
            <a:spLocks noChangeArrowheads="1"/>
          </p:cNvSpPr>
          <p:nvPr/>
        </p:nvSpPr>
        <p:spPr bwMode="auto">
          <a:xfrm>
            <a:off x="889903" y="5124277"/>
            <a:ext cx="2849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t>试求壁厚</a:t>
            </a:r>
            <a:r>
              <a:rPr lang="en-US" altLang="zh-CN" b="1" i="1" dirty="0">
                <a:solidFill>
                  <a:srgbClr val="FF3300"/>
                </a:solidFill>
              </a:rPr>
              <a:t>N</a:t>
            </a:r>
            <a:r>
              <a:rPr lang="en-US" altLang="zh-CN" b="1" dirty="0"/>
              <a:t>。</a:t>
            </a:r>
          </a:p>
        </p:txBody>
      </p:sp>
      <p:sp>
        <p:nvSpPr>
          <p:cNvPr id="56356" name="Rectangle 36"/>
          <p:cNvSpPr>
            <a:spLocks noChangeArrowheads="1"/>
          </p:cNvSpPr>
          <p:nvPr/>
        </p:nvSpPr>
        <p:spPr bwMode="auto">
          <a:xfrm>
            <a:off x="484561" y="1586502"/>
            <a:ext cx="4954588"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dirty="0"/>
              <a:t>        正计算的目的是</a:t>
            </a:r>
            <a:r>
              <a:rPr lang="en-US" altLang="zh-CN" b="1" dirty="0"/>
              <a:t> </a:t>
            </a:r>
            <a:r>
              <a:rPr lang="zh-CN" altLang="en-US" b="1" dirty="0"/>
              <a:t>校核图样上 标注的各组成环的公称尺寸和极限偏差，在加工后是否能满足总技术要求，即验证设计的正确性。</a:t>
            </a:r>
          </a:p>
        </p:txBody>
      </p:sp>
      <p:graphicFrame>
        <p:nvGraphicFramePr>
          <p:cNvPr id="56358" name="Object 38"/>
          <p:cNvGraphicFramePr>
            <a:graphicFrameLocks noChangeAspect="1"/>
          </p:cNvGraphicFramePr>
          <p:nvPr>
            <p:extLst>
              <p:ext uri="{D42A27DB-BD31-4B8C-83A1-F6EECF244321}">
                <p14:modId xmlns:p14="http://schemas.microsoft.com/office/powerpoint/2010/main" val="428404126"/>
              </p:ext>
            </p:extLst>
          </p:nvPr>
        </p:nvGraphicFramePr>
        <p:xfrm>
          <a:off x="689349" y="3763253"/>
          <a:ext cx="4689965" cy="1285450"/>
        </p:xfrm>
        <a:graphic>
          <a:graphicData uri="http://schemas.openxmlformats.org/presentationml/2006/ole">
            <mc:AlternateContent xmlns:mc="http://schemas.openxmlformats.org/markup-compatibility/2006">
              <mc:Choice xmlns:v="urn:schemas-microsoft-com:vml" Requires="v">
                <p:oleObj spid="_x0000_s18518" name="公式" r:id="rId3" imgW="2641600" imgH="723900" progId="Equation.3">
                  <p:embed/>
                </p:oleObj>
              </mc:Choice>
              <mc:Fallback>
                <p:oleObj name="公式" r:id="rId3" imgW="2641600" imgH="723900" progId="Equation.3">
                  <p:embed/>
                  <p:pic>
                    <p:nvPicPr>
                      <p:cNvPr id="0" name="Object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349" y="3763253"/>
                        <a:ext cx="4689965" cy="1285450"/>
                      </a:xfrm>
                      <a:prstGeom prst="rect">
                        <a:avLst/>
                      </a:prstGeom>
                      <a:noFill/>
                      <a:ln>
                        <a:noFill/>
                      </a:ln>
                      <a:effectLst/>
                      <a:extLst/>
                    </p:spPr>
                  </p:pic>
                </p:oleObj>
              </mc:Fallback>
            </mc:AlternateContent>
          </a:graphicData>
        </a:graphic>
      </p:graphicFrame>
      <p:grpSp>
        <p:nvGrpSpPr>
          <p:cNvPr id="2" name="组合 1"/>
          <p:cNvGrpSpPr>
            <a:grpSpLocks/>
          </p:cNvGrpSpPr>
          <p:nvPr/>
        </p:nvGrpSpPr>
        <p:grpSpPr bwMode="auto">
          <a:xfrm>
            <a:off x="5536001" y="1216025"/>
            <a:ext cx="2989262" cy="4705350"/>
            <a:chOff x="5662979" y="1229772"/>
            <a:chExt cx="2988652" cy="4706429"/>
          </a:xfrm>
        </p:grpSpPr>
        <p:pic>
          <p:nvPicPr>
            <p:cNvPr id="18444"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2979" y="1229772"/>
              <a:ext cx="2988652" cy="470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5" name="Line 34"/>
            <p:cNvSpPr>
              <a:spLocks noChangeShapeType="1"/>
            </p:cNvSpPr>
            <p:nvPr/>
          </p:nvSpPr>
          <p:spPr bwMode="auto">
            <a:xfrm flipV="1">
              <a:off x="6032888" y="2039549"/>
              <a:ext cx="387350" cy="793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 name="Line 30"/>
          <p:cNvSpPr>
            <a:spLocks noChangeShapeType="1"/>
          </p:cNvSpPr>
          <p:nvPr/>
        </p:nvSpPr>
        <p:spPr bwMode="auto">
          <a:xfrm>
            <a:off x="6038529" y="2033588"/>
            <a:ext cx="0" cy="406400"/>
          </a:xfrm>
          <a:prstGeom prst="line">
            <a:avLst/>
          </a:prstGeom>
          <a:noFill/>
          <a:ln w="28575">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Text Box 31"/>
          <p:cNvSpPr txBox="1">
            <a:spLocks noChangeArrowheads="1"/>
          </p:cNvSpPr>
          <p:nvPr/>
        </p:nvSpPr>
        <p:spPr bwMode="auto">
          <a:xfrm rot="16200000">
            <a:off x="5476553" y="1992313"/>
            <a:ext cx="404813"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dirty="0">
                <a:solidFill>
                  <a:srgbClr val="FF3300"/>
                </a:solidFill>
              </a:rPr>
              <a:t>N</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6325">
                                            <p:txEl>
                                              <p:pRg st="0" end="0"/>
                                            </p:txEl>
                                          </p:spTgt>
                                        </p:tgtEl>
                                        <p:attrNameLst>
                                          <p:attrName>style.visibility</p:attrName>
                                        </p:attrNameLst>
                                      </p:cBhvr>
                                      <p:to>
                                        <p:strVal val="visible"/>
                                      </p:to>
                                    </p:set>
                                    <p:animEffect transition="in" filter="wipe(left)">
                                      <p:cBhvr>
                                        <p:cTn id="7" dur="300"/>
                                        <p:tgtEl>
                                          <p:spTgt spid="5632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6324"/>
                                        </p:tgtEl>
                                        <p:attrNameLst>
                                          <p:attrName>style.visibility</p:attrName>
                                        </p:attrNameLst>
                                      </p:cBhvr>
                                      <p:to>
                                        <p:strVal val="visible"/>
                                      </p:to>
                                    </p:set>
                                    <p:animEffect transition="in" filter="wipe(left)">
                                      <p:cBhvr>
                                        <p:cTn id="12" dur="300"/>
                                        <p:tgtEl>
                                          <p:spTgt spid="563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6356"/>
                                        </p:tgtEl>
                                        <p:attrNameLst>
                                          <p:attrName>style.visibility</p:attrName>
                                        </p:attrNameLst>
                                      </p:cBhvr>
                                      <p:to>
                                        <p:strVal val="visible"/>
                                      </p:to>
                                    </p:set>
                                    <p:animEffect transition="in" filter="wipe(left)">
                                      <p:cBhvr>
                                        <p:cTn id="17" dur="2000"/>
                                        <p:tgtEl>
                                          <p:spTgt spid="563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6326"/>
                                        </p:tgtEl>
                                        <p:attrNameLst>
                                          <p:attrName>style.visibility</p:attrName>
                                        </p:attrNameLst>
                                      </p:cBhvr>
                                      <p:to>
                                        <p:strVal val="visible"/>
                                      </p:to>
                                    </p:set>
                                    <p:animEffect transition="in" filter="wipe(left)">
                                      <p:cBhvr>
                                        <p:cTn id="22" dur="300"/>
                                        <p:tgtEl>
                                          <p:spTgt spid="563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1250" fill="hold"/>
                                        <p:tgtEl>
                                          <p:spTgt spid="2"/>
                                        </p:tgtEl>
                                        <p:attrNameLst>
                                          <p:attrName>ppt_x</p:attrName>
                                        </p:attrNameLst>
                                      </p:cBhvr>
                                      <p:tavLst>
                                        <p:tav tm="0">
                                          <p:val>
                                            <p:strVal val="1+#ppt_w/2"/>
                                          </p:val>
                                        </p:tav>
                                        <p:tav tm="100000">
                                          <p:val>
                                            <p:strVal val="#ppt_x"/>
                                          </p:val>
                                        </p:tav>
                                      </p:tavLst>
                                    </p:anim>
                                    <p:anim calcmode="lin" valueType="num">
                                      <p:cBhvr additive="base">
                                        <p:cTn id="28" dur="125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56358"/>
                                        </p:tgtEl>
                                        <p:attrNameLst>
                                          <p:attrName>style.visibility</p:attrName>
                                        </p:attrNameLst>
                                      </p:cBhvr>
                                      <p:to>
                                        <p:strVal val="visible"/>
                                      </p:to>
                                    </p:set>
                                    <p:animEffect transition="in" filter="wipe(left)">
                                      <p:cBhvr>
                                        <p:cTn id="33" dur="2000"/>
                                        <p:tgtEl>
                                          <p:spTgt spid="5635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56334"/>
                                        </p:tgtEl>
                                        <p:attrNameLst>
                                          <p:attrName>style.visibility</p:attrName>
                                        </p:attrNameLst>
                                      </p:cBhvr>
                                      <p:to>
                                        <p:strVal val="visible"/>
                                      </p:to>
                                    </p:set>
                                    <p:animEffect transition="in" filter="wipe(left)">
                                      <p:cBhvr>
                                        <p:cTn id="38" dur="300"/>
                                        <p:tgtEl>
                                          <p:spTgt spid="5633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1000" fill="hold"/>
                                        <p:tgtEl>
                                          <p:spTgt spid="18"/>
                                        </p:tgtEl>
                                        <p:attrNameLst>
                                          <p:attrName>ppt_w</p:attrName>
                                        </p:attrNameLst>
                                      </p:cBhvr>
                                      <p:tavLst>
                                        <p:tav tm="0">
                                          <p:val>
                                            <p:fltVal val="0"/>
                                          </p:val>
                                        </p:tav>
                                        <p:tav tm="100000">
                                          <p:val>
                                            <p:strVal val="#ppt_w"/>
                                          </p:val>
                                        </p:tav>
                                      </p:tavLst>
                                    </p:anim>
                                    <p:anim calcmode="lin" valueType="num">
                                      <p:cBhvr>
                                        <p:cTn id="49" dur="1000" fill="hold"/>
                                        <p:tgtEl>
                                          <p:spTgt spid="18"/>
                                        </p:tgtEl>
                                        <p:attrNameLst>
                                          <p:attrName>ppt_h</p:attrName>
                                        </p:attrNameLst>
                                      </p:cBhvr>
                                      <p:tavLst>
                                        <p:tav tm="0">
                                          <p:val>
                                            <p:fltVal val="0"/>
                                          </p:val>
                                        </p:tav>
                                        <p:tav tm="100000">
                                          <p:val>
                                            <p:strVal val="#ppt_h"/>
                                          </p:val>
                                        </p:tav>
                                      </p:tavLst>
                                    </p:anim>
                                    <p:anim calcmode="lin" valueType="num">
                                      <p:cBhvr>
                                        <p:cTn id="50" dur="1000" fill="hold"/>
                                        <p:tgtEl>
                                          <p:spTgt spid="18"/>
                                        </p:tgtEl>
                                        <p:attrNameLst>
                                          <p:attrName>style.rotation</p:attrName>
                                        </p:attrNameLst>
                                      </p:cBhvr>
                                      <p:tavLst>
                                        <p:tav tm="0">
                                          <p:val>
                                            <p:fltVal val="90"/>
                                          </p:val>
                                        </p:tav>
                                        <p:tav tm="100000">
                                          <p:val>
                                            <p:fltVal val="0"/>
                                          </p:val>
                                        </p:tav>
                                      </p:tavLst>
                                    </p:anim>
                                    <p:animEffect transition="in" filter="fade">
                                      <p:cBhvr>
                                        <p:cTn id="5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P spid="56325" grpId="0" build="p" autoUpdateAnimBg="0"/>
      <p:bldP spid="56326" grpId="0" autoUpdateAnimBg="0"/>
      <p:bldP spid="56334" grpId="0" autoUpdateAnimBg="0"/>
      <p:bldP spid="56356" grpId="0"/>
      <p:bldP spid="17"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xfrm>
            <a:off x="7129953" y="13989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BB43F27-9CD5-4559-9CC9-34F468DFB2D6}" type="slidenum">
              <a:rPr kumimoji="0" lang="zh-CN" altLang="en-US" sz="2000" smtClean="0">
                <a:solidFill>
                  <a:srgbClr val="0000FF"/>
                </a:solidFill>
              </a:rPr>
              <a:pPr eaLnBrk="1" hangingPunct="1"/>
              <a:t>18</a:t>
            </a:fld>
            <a:endParaRPr kumimoji="0" lang="en-US" altLang="zh-CN" sz="2000" dirty="0" smtClean="0">
              <a:solidFill>
                <a:srgbClr val="0000FF"/>
              </a:solidFill>
            </a:endParaRPr>
          </a:p>
        </p:txBody>
      </p:sp>
      <p:sp>
        <p:nvSpPr>
          <p:cNvPr id="8201" name="Text Box 9"/>
          <p:cNvSpPr txBox="1">
            <a:spLocks noChangeArrowheads="1"/>
          </p:cNvSpPr>
          <p:nvPr/>
        </p:nvSpPr>
        <p:spPr bwMode="auto">
          <a:xfrm>
            <a:off x="878480" y="310030"/>
            <a:ext cx="4333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解  (1) </a:t>
            </a:r>
            <a:r>
              <a:rPr lang="zh-CN" altLang="en-US" b="1" dirty="0">
                <a:latin typeface="宋体" pitchFamily="2" charset="-122"/>
              </a:rPr>
              <a:t>画尺寸链图</a:t>
            </a:r>
            <a:r>
              <a:rPr lang="zh-CN" altLang="en-US" b="1" dirty="0"/>
              <a:t> </a:t>
            </a:r>
          </a:p>
        </p:txBody>
      </p:sp>
      <p:sp>
        <p:nvSpPr>
          <p:cNvPr id="8244" name="Text Box 52"/>
          <p:cNvSpPr txBox="1">
            <a:spLocks noChangeArrowheads="1"/>
          </p:cNvSpPr>
          <p:nvPr/>
        </p:nvSpPr>
        <p:spPr bwMode="auto">
          <a:xfrm>
            <a:off x="829267" y="2516655"/>
            <a:ext cx="4359275"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spcBef>
                <a:spcPct val="50000"/>
              </a:spcBef>
            </a:pPr>
            <a:r>
              <a:rPr lang="zh-CN" altLang="en-US" b="1">
                <a:latin typeface="宋体" pitchFamily="2" charset="-122"/>
              </a:rPr>
              <a:t>按加工</a:t>
            </a:r>
            <a:r>
              <a:rPr lang="zh-CN" altLang="en-US" b="1"/>
              <a:t>顺序画</a:t>
            </a:r>
            <a:r>
              <a:rPr lang="zh-CN" altLang="en-US" b="1">
                <a:latin typeface="宋体" pitchFamily="2" charset="-122"/>
              </a:rPr>
              <a:t>尺寸链图为</a:t>
            </a:r>
            <a:r>
              <a:rPr lang="en-US" altLang="zh-CN" b="1">
                <a:latin typeface="宋体" pitchFamily="2" charset="-122"/>
              </a:rPr>
              <a:t>：</a:t>
            </a:r>
          </a:p>
        </p:txBody>
      </p:sp>
      <p:sp>
        <p:nvSpPr>
          <p:cNvPr id="8211" name="Text Box 19"/>
          <p:cNvSpPr txBox="1">
            <a:spLocks noChangeArrowheads="1"/>
          </p:cNvSpPr>
          <p:nvPr/>
        </p:nvSpPr>
        <p:spPr bwMode="auto">
          <a:xfrm>
            <a:off x="819742" y="3524005"/>
            <a:ext cx="48339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壁厚是车外圆、镗孔后形成的。</a:t>
            </a:r>
            <a:endParaRPr lang="zh-CN" altLang="en-US" b="1" baseline="-30000" dirty="0"/>
          </a:p>
        </p:txBody>
      </p:sp>
      <p:graphicFrame>
        <p:nvGraphicFramePr>
          <p:cNvPr id="8267" name="Object 75"/>
          <p:cNvGraphicFramePr>
            <a:graphicFrameLocks noChangeAspect="1"/>
          </p:cNvGraphicFramePr>
          <p:nvPr>
            <p:extLst>
              <p:ext uri="{D42A27DB-BD31-4B8C-83A1-F6EECF244321}">
                <p14:modId xmlns:p14="http://schemas.microsoft.com/office/powerpoint/2010/main" val="1059983457"/>
              </p:ext>
            </p:extLst>
          </p:nvPr>
        </p:nvGraphicFramePr>
        <p:xfrm>
          <a:off x="865781" y="1694330"/>
          <a:ext cx="3410798" cy="888338"/>
        </p:xfrm>
        <a:graphic>
          <a:graphicData uri="http://schemas.openxmlformats.org/presentationml/2006/ole">
            <mc:AlternateContent xmlns:mc="http://schemas.openxmlformats.org/markup-compatibility/2006">
              <mc:Choice xmlns:v="urn:schemas-microsoft-com:vml" Requires="v">
                <p:oleObj spid="_x0000_s19848" name="公式" r:id="rId3" imgW="1511300" imgH="393700" progId="Equation.3">
                  <p:embed/>
                </p:oleObj>
              </mc:Choice>
              <mc:Fallback>
                <p:oleObj name="公式" r:id="rId3" imgW="1511300" imgH="393700" progId="Equation.3">
                  <p:embed/>
                  <p:pic>
                    <p:nvPicPr>
                      <p:cNvPr id="0" name="Object 7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781" y="1694330"/>
                        <a:ext cx="3410798" cy="888338"/>
                      </a:xfrm>
                      <a:prstGeom prst="rect">
                        <a:avLst/>
                      </a:prstGeom>
                      <a:noFill/>
                      <a:ln>
                        <a:noFill/>
                      </a:ln>
                      <a:effectLst/>
                      <a:extLst/>
                    </p:spPr>
                  </p:pic>
                </p:oleObj>
              </mc:Fallback>
            </mc:AlternateContent>
          </a:graphicData>
        </a:graphic>
      </p:graphicFrame>
      <p:sp>
        <p:nvSpPr>
          <p:cNvPr id="8283" name="Rectangle 91"/>
          <p:cNvSpPr>
            <a:spLocks noChangeArrowheads="1"/>
          </p:cNvSpPr>
          <p:nvPr/>
        </p:nvSpPr>
        <p:spPr bwMode="auto">
          <a:xfrm>
            <a:off x="527642" y="759292"/>
            <a:ext cx="4694238"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b="1" dirty="0">
                <a:latin typeface="宋体" pitchFamily="2" charset="-122"/>
              </a:rPr>
              <a:t>    内、外圆的同轴度公差作线性尺寸（组成环）</a:t>
            </a:r>
            <a:r>
              <a:rPr lang="en-US" altLang="zh-CN" b="1" i="1" dirty="0">
                <a:latin typeface="宋体" pitchFamily="2" charset="-122"/>
              </a:rPr>
              <a:t>A</a:t>
            </a:r>
            <a:r>
              <a:rPr lang="en-US" altLang="zh-CN" b="1" baseline="-25000" dirty="0"/>
              <a:t>3</a:t>
            </a:r>
            <a:r>
              <a:rPr lang="zh-CN" altLang="en-US" b="1" dirty="0">
                <a:latin typeface="宋体" pitchFamily="2" charset="-122"/>
              </a:rPr>
              <a:t>处理。</a:t>
            </a:r>
          </a:p>
        </p:txBody>
      </p:sp>
      <p:grpSp>
        <p:nvGrpSpPr>
          <p:cNvPr id="8292" name="Group 100"/>
          <p:cNvGrpSpPr>
            <a:grpSpLocks/>
          </p:cNvGrpSpPr>
          <p:nvPr/>
        </p:nvGrpSpPr>
        <p:grpSpPr bwMode="auto">
          <a:xfrm>
            <a:off x="5636225" y="3990975"/>
            <a:ext cx="1633538" cy="1579563"/>
            <a:chOff x="3542" y="2658"/>
            <a:chExt cx="1029" cy="995"/>
          </a:xfrm>
        </p:grpSpPr>
        <p:sp>
          <p:nvSpPr>
            <p:cNvPr id="19495" name="Line 95"/>
            <p:cNvSpPr>
              <a:spLocks noChangeShapeType="1"/>
            </p:cNvSpPr>
            <p:nvPr/>
          </p:nvSpPr>
          <p:spPr bwMode="auto">
            <a:xfrm>
              <a:off x="4328" y="2658"/>
              <a:ext cx="0" cy="99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96" name="Line 97"/>
            <p:cNvSpPr>
              <a:spLocks noChangeShapeType="1"/>
            </p:cNvSpPr>
            <p:nvPr/>
          </p:nvSpPr>
          <p:spPr bwMode="auto">
            <a:xfrm>
              <a:off x="3542" y="2674"/>
              <a:ext cx="102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97" name="Text Box 99"/>
            <p:cNvSpPr txBox="1">
              <a:spLocks noChangeArrowheads="1"/>
            </p:cNvSpPr>
            <p:nvPr/>
          </p:nvSpPr>
          <p:spPr bwMode="auto">
            <a:xfrm rot="-5400000">
              <a:off x="3875" y="3037"/>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1</a:t>
              </a:r>
              <a:r>
                <a:rPr lang="en-US" altLang="zh-CN" b="1"/>
                <a:t>/2</a:t>
              </a:r>
            </a:p>
          </p:txBody>
        </p:sp>
      </p:grpSp>
      <p:grpSp>
        <p:nvGrpSpPr>
          <p:cNvPr id="8296" name="Group 104"/>
          <p:cNvGrpSpPr>
            <a:grpSpLocks/>
          </p:cNvGrpSpPr>
          <p:nvPr/>
        </p:nvGrpSpPr>
        <p:grpSpPr bwMode="auto">
          <a:xfrm>
            <a:off x="5371113" y="4030663"/>
            <a:ext cx="730250" cy="730250"/>
            <a:chOff x="3375" y="2683"/>
            <a:chExt cx="460" cy="460"/>
          </a:xfrm>
        </p:grpSpPr>
        <p:sp>
          <p:nvSpPr>
            <p:cNvPr id="19492" name="Line 101"/>
            <p:cNvSpPr>
              <a:spLocks noChangeShapeType="1"/>
            </p:cNvSpPr>
            <p:nvPr/>
          </p:nvSpPr>
          <p:spPr bwMode="auto">
            <a:xfrm>
              <a:off x="3686" y="2683"/>
              <a:ext cx="0" cy="46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93" name="Line 102"/>
            <p:cNvSpPr>
              <a:spLocks noChangeShapeType="1"/>
            </p:cNvSpPr>
            <p:nvPr/>
          </p:nvSpPr>
          <p:spPr bwMode="auto">
            <a:xfrm>
              <a:off x="3481" y="3136"/>
              <a:ext cx="35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94" name="Text Box 103"/>
            <p:cNvSpPr txBox="1">
              <a:spLocks noChangeArrowheads="1"/>
            </p:cNvSpPr>
            <p:nvPr/>
          </p:nvSpPr>
          <p:spPr bwMode="auto">
            <a:xfrm rot="-5400000">
              <a:off x="3365" y="2772"/>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0</a:t>
              </a:r>
              <a:endParaRPr lang="en-US" altLang="zh-CN" b="1"/>
            </a:p>
          </p:txBody>
        </p:sp>
      </p:grpSp>
      <p:grpSp>
        <p:nvGrpSpPr>
          <p:cNvPr id="8303" name="Group 111"/>
          <p:cNvGrpSpPr>
            <a:grpSpLocks/>
          </p:cNvGrpSpPr>
          <p:nvPr/>
        </p:nvGrpSpPr>
        <p:grpSpPr bwMode="auto">
          <a:xfrm>
            <a:off x="6363300" y="5802313"/>
            <a:ext cx="560388" cy="488950"/>
            <a:chOff x="4000" y="3799"/>
            <a:chExt cx="353" cy="308"/>
          </a:xfrm>
        </p:grpSpPr>
        <p:sp>
          <p:nvSpPr>
            <p:cNvPr id="19490" name="Text Box 98"/>
            <p:cNvSpPr txBox="1">
              <a:spLocks noChangeArrowheads="1"/>
            </p:cNvSpPr>
            <p:nvPr/>
          </p:nvSpPr>
          <p:spPr bwMode="auto">
            <a:xfrm rot="-5400000">
              <a:off x="3990" y="3809"/>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3</a:t>
              </a:r>
              <a:endParaRPr lang="en-US" altLang="zh-CN" b="1"/>
            </a:p>
          </p:txBody>
        </p:sp>
        <p:sp>
          <p:nvSpPr>
            <p:cNvPr id="19491" name="Line 108"/>
            <p:cNvSpPr>
              <a:spLocks noChangeShapeType="1"/>
            </p:cNvSpPr>
            <p:nvPr/>
          </p:nvSpPr>
          <p:spPr bwMode="auto">
            <a:xfrm>
              <a:off x="4353" y="3802"/>
              <a:ext cx="0" cy="263"/>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304" name="Line 112"/>
          <p:cNvSpPr>
            <a:spLocks noChangeShapeType="1"/>
          </p:cNvSpPr>
          <p:nvPr/>
        </p:nvSpPr>
        <p:spPr bwMode="auto">
          <a:xfrm>
            <a:off x="5407625" y="4025900"/>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305" name="Line 113"/>
          <p:cNvSpPr>
            <a:spLocks noChangeShapeType="1"/>
          </p:cNvSpPr>
          <p:nvPr/>
        </p:nvSpPr>
        <p:spPr bwMode="auto">
          <a:xfrm>
            <a:off x="5210775" y="4873625"/>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308" name="Line 116"/>
          <p:cNvSpPr>
            <a:spLocks noChangeShapeType="1"/>
          </p:cNvSpPr>
          <p:nvPr/>
        </p:nvSpPr>
        <p:spPr bwMode="auto">
          <a:xfrm flipV="1">
            <a:off x="6425213" y="5815013"/>
            <a:ext cx="26987" cy="5349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310" name="Line 118"/>
          <p:cNvSpPr>
            <a:spLocks noChangeShapeType="1"/>
          </p:cNvSpPr>
          <p:nvPr/>
        </p:nvSpPr>
        <p:spPr bwMode="auto">
          <a:xfrm flipV="1">
            <a:off x="6336313" y="4340225"/>
            <a:ext cx="0" cy="9540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318" name="Group 126"/>
          <p:cNvGrpSpPr>
            <a:grpSpLocks/>
          </p:cNvGrpSpPr>
          <p:nvPr/>
        </p:nvGrpSpPr>
        <p:grpSpPr bwMode="auto">
          <a:xfrm>
            <a:off x="5405564" y="301092"/>
            <a:ext cx="2278063" cy="3689350"/>
            <a:chOff x="3833" y="89"/>
            <a:chExt cx="1435" cy="2324"/>
          </a:xfrm>
        </p:grpSpPr>
        <p:sp>
          <p:nvSpPr>
            <p:cNvPr id="19485" name="Text Box 121"/>
            <p:cNvSpPr txBox="1">
              <a:spLocks noChangeArrowheads="1"/>
            </p:cNvSpPr>
            <p:nvPr/>
          </p:nvSpPr>
          <p:spPr bwMode="auto">
            <a:xfrm rot="-5400000">
              <a:off x="3880" y="435"/>
              <a:ext cx="21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solidFill>
                    <a:srgbClr val="FF3300"/>
                  </a:solidFill>
                </a:rPr>
                <a:t>N</a:t>
              </a:r>
            </a:p>
          </p:txBody>
        </p:sp>
        <p:grpSp>
          <p:nvGrpSpPr>
            <p:cNvPr id="19486" name="Group 122"/>
            <p:cNvGrpSpPr>
              <a:grpSpLocks/>
            </p:cNvGrpSpPr>
            <p:nvPr/>
          </p:nvGrpSpPr>
          <p:grpSpPr bwMode="auto">
            <a:xfrm>
              <a:off x="3833" y="89"/>
              <a:ext cx="1435" cy="2324"/>
              <a:chOff x="3458" y="1068"/>
              <a:chExt cx="1908" cy="3090"/>
            </a:xfrm>
          </p:grpSpPr>
          <p:pic>
            <p:nvPicPr>
              <p:cNvPr id="19488" name="Picture 1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8" y="1068"/>
                <a:ext cx="1908" cy="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89" name="Line 124"/>
              <p:cNvSpPr>
                <a:spLocks noChangeShapeType="1"/>
              </p:cNvSpPr>
              <p:nvPr/>
            </p:nvSpPr>
            <p:spPr bwMode="auto">
              <a:xfrm flipV="1">
                <a:off x="3706" y="1575"/>
                <a:ext cx="244" cy="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9487" name="Line 125"/>
            <p:cNvSpPr>
              <a:spLocks noChangeShapeType="1"/>
            </p:cNvSpPr>
            <p:nvPr/>
          </p:nvSpPr>
          <p:spPr bwMode="auto">
            <a:xfrm>
              <a:off x="4075" y="299"/>
              <a:ext cx="0" cy="179"/>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8323" name="Object 131"/>
          <p:cNvGraphicFramePr>
            <a:graphicFrameLocks noChangeAspect="1"/>
          </p:cNvGraphicFramePr>
          <p:nvPr>
            <p:extLst>
              <p:ext uri="{D42A27DB-BD31-4B8C-83A1-F6EECF244321}">
                <p14:modId xmlns:p14="http://schemas.microsoft.com/office/powerpoint/2010/main" val="2932386577"/>
              </p:ext>
            </p:extLst>
          </p:nvPr>
        </p:nvGraphicFramePr>
        <p:xfrm>
          <a:off x="935023" y="3084490"/>
          <a:ext cx="3405940" cy="534987"/>
        </p:xfrm>
        <a:graphic>
          <a:graphicData uri="http://schemas.openxmlformats.org/presentationml/2006/ole">
            <mc:AlternateContent xmlns:mc="http://schemas.openxmlformats.org/markup-compatibility/2006">
              <mc:Choice xmlns:v="urn:schemas-microsoft-com:vml" Requires="v">
                <p:oleObj spid="_x0000_s19849" name="公式" r:id="rId6" imgW="1536700" imgH="241300" progId="Equation.3">
                  <p:embed/>
                </p:oleObj>
              </mc:Choice>
              <mc:Fallback>
                <p:oleObj name="公式" r:id="rId6" imgW="1536700" imgH="241300" progId="Equation.3">
                  <p:embed/>
                  <p:pic>
                    <p:nvPicPr>
                      <p:cNvPr id="0" name="Object 13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023" y="3084490"/>
                        <a:ext cx="3405940" cy="534987"/>
                      </a:xfrm>
                      <a:prstGeom prst="rect">
                        <a:avLst/>
                      </a:prstGeom>
                      <a:noFill/>
                      <a:ln>
                        <a:noFill/>
                      </a:ln>
                      <a:effectLst/>
                      <a:extLst/>
                    </p:spPr>
                  </p:pic>
                </p:oleObj>
              </mc:Fallback>
            </mc:AlternateContent>
          </a:graphicData>
        </a:graphic>
      </p:graphicFrame>
      <p:graphicFrame>
        <p:nvGraphicFramePr>
          <p:cNvPr id="8324" name="Object 132"/>
          <p:cNvGraphicFramePr>
            <a:graphicFrameLocks noChangeAspect="1"/>
          </p:cNvGraphicFramePr>
          <p:nvPr>
            <p:extLst>
              <p:ext uri="{D42A27DB-BD31-4B8C-83A1-F6EECF244321}">
                <p14:modId xmlns:p14="http://schemas.microsoft.com/office/powerpoint/2010/main" val="1896033346"/>
              </p:ext>
            </p:extLst>
          </p:nvPr>
        </p:nvGraphicFramePr>
        <p:xfrm>
          <a:off x="1130065" y="4048758"/>
          <a:ext cx="3343461" cy="496239"/>
        </p:xfrm>
        <a:graphic>
          <a:graphicData uri="http://schemas.openxmlformats.org/presentationml/2006/ole">
            <mc:AlternateContent xmlns:mc="http://schemas.openxmlformats.org/markup-compatibility/2006">
              <mc:Choice xmlns:v="urn:schemas-microsoft-com:vml" Requires="v">
                <p:oleObj spid="_x0000_s19850" name="公式" r:id="rId8" imgW="1536700" imgH="228600" progId="Equation.3">
                  <p:embed/>
                </p:oleObj>
              </mc:Choice>
              <mc:Fallback>
                <p:oleObj name="公式" r:id="rId8" imgW="1536700" imgH="228600" progId="Equation.3">
                  <p:embed/>
                  <p:pic>
                    <p:nvPicPr>
                      <p:cNvPr id="0" name="Object 13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30065" y="4048758"/>
                        <a:ext cx="3343461" cy="496239"/>
                      </a:xfrm>
                      <a:prstGeom prst="rect">
                        <a:avLst/>
                      </a:prstGeom>
                      <a:noFill/>
                      <a:ln>
                        <a:noFill/>
                      </a:ln>
                      <a:effectLst/>
                      <a:extLst/>
                    </p:spPr>
                  </p:pic>
                </p:oleObj>
              </mc:Fallback>
            </mc:AlternateContent>
          </a:graphicData>
        </a:graphic>
      </p:graphicFrame>
      <p:graphicFrame>
        <p:nvGraphicFramePr>
          <p:cNvPr id="8325" name="Object 133"/>
          <p:cNvGraphicFramePr>
            <a:graphicFrameLocks noChangeAspect="1"/>
          </p:cNvGraphicFramePr>
          <p:nvPr>
            <p:extLst>
              <p:ext uri="{D42A27DB-BD31-4B8C-83A1-F6EECF244321}">
                <p14:modId xmlns:p14="http://schemas.microsoft.com/office/powerpoint/2010/main" val="2352910866"/>
              </p:ext>
            </p:extLst>
          </p:nvPr>
        </p:nvGraphicFramePr>
        <p:xfrm>
          <a:off x="837892" y="4429825"/>
          <a:ext cx="4073738" cy="746122"/>
        </p:xfrm>
        <a:graphic>
          <a:graphicData uri="http://schemas.openxmlformats.org/presentationml/2006/ole">
            <mc:AlternateContent xmlns:mc="http://schemas.openxmlformats.org/markup-compatibility/2006">
              <mc:Choice xmlns:v="urn:schemas-microsoft-com:vml" Requires="v">
                <p:oleObj spid="_x0000_s19851" name="公式" r:id="rId10" imgW="2145369" imgH="393529" progId="Equation.3">
                  <p:embed/>
                </p:oleObj>
              </mc:Choice>
              <mc:Fallback>
                <p:oleObj name="公式" r:id="rId10" imgW="2145369" imgH="393529" progId="Equation.3">
                  <p:embed/>
                  <p:pic>
                    <p:nvPicPr>
                      <p:cNvPr id="0" name="Object 13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7892" y="4429825"/>
                        <a:ext cx="4073738" cy="746122"/>
                      </a:xfrm>
                      <a:prstGeom prst="rect">
                        <a:avLst/>
                      </a:prstGeom>
                      <a:noFill/>
                      <a:ln>
                        <a:noFill/>
                      </a:ln>
                      <a:effectLst/>
                      <a:extLst/>
                    </p:spPr>
                  </p:pic>
                </p:oleObj>
              </mc:Fallback>
            </mc:AlternateContent>
          </a:graphicData>
        </a:graphic>
      </p:graphicFrame>
      <p:graphicFrame>
        <p:nvGraphicFramePr>
          <p:cNvPr id="8326" name="Object 134"/>
          <p:cNvGraphicFramePr>
            <a:graphicFrameLocks noChangeAspect="1"/>
          </p:cNvGraphicFramePr>
          <p:nvPr>
            <p:extLst>
              <p:ext uri="{D42A27DB-BD31-4B8C-83A1-F6EECF244321}">
                <p14:modId xmlns:p14="http://schemas.microsoft.com/office/powerpoint/2010/main" val="2823590059"/>
              </p:ext>
            </p:extLst>
          </p:nvPr>
        </p:nvGraphicFramePr>
        <p:xfrm>
          <a:off x="1472498" y="5104696"/>
          <a:ext cx="2142899" cy="920765"/>
        </p:xfrm>
        <a:graphic>
          <a:graphicData uri="http://schemas.openxmlformats.org/presentationml/2006/ole">
            <mc:AlternateContent xmlns:mc="http://schemas.openxmlformats.org/markup-compatibility/2006">
              <mc:Choice xmlns:v="urn:schemas-microsoft-com:vml" Requires="v">
                <p:oleObj spid="_x0000_s19852" name="公式" r:id="rId12" imgW="914400" imgH="393700" progId="Equation.3">
                  <p:embed/>
                </p:oleObj>
              </mc:Choice>
              <mc:Fallback>
                <p:oleObj name="公式" r:id="rId12" imgW="914400" imgH="393700" progId="Equation.3">
                  <p:embed/>
                  <p:pic>
                    <p:nvPicPr>
                      <p:cNvPr id="0" name="Object 13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72498" y="5104696"/>
                        <a:ext cx="2142899" cy="920765"/>
                      </a:xfrm>
                      <a:prstGeom prst="rect">
                        <a:avLst/>
                      </a:prstGeom>
                      <a:noFill/>
                      <a:ln>
                        <a:noFill/>
                      </a:ln>
                      <a:effectLst/>
                      <a:extLst/>
                    </p:spPr>
                  </p:pic>
                </p:oleObj>
              </mc:Fallback>
            </mc:AlternateContent>
          </a:graphicData>
        </a:graphic>
      </p:graphicFrame>
      <p:grpSp>
        <p:nvGrpSpPr>
          <p:cNvPr id="3" name="组合 2"/>
          <p:cNvGrpSpPr>
            <a:grpSpLocks/>
          </p:cNvGrpSpPr>
          <p:nvPr/>
        </p:nvGrpSpPr>
        <p:grpSpPr bwMode="auto">
          <a:xfrm>
            <a:off x="6637938" y="5294313"/>
            <a:ext cx="873125" cy="461962"/>
            <a:chOff x="7081838" y="5294313"/>
            <a:chExt cx="873655" cy="461665"/>
          </a:xfrm>
        </p:grpSpPr>
        <p:sp>
          <p:nvSpPr>
            <p:cNvPr id="19483" name="Line 94"/>
            <p:cNvSpPr>
              <a:spLocks noChangeShapeType="1"/>
            </p:cNvSpPr>
            <p:nvPr/>
          </p:nvSpPr>
          <p:spPr bwMode="auto">
            <a:xfrm>
              <a:off x="7081838" y="5597526"/>
              <a:ext cx="4048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TextBox 1"/>
            <p:cNvSpPr txBox="1">
              <a:spLocks noRot="1" noChangeAspect="1" noMove="1" noResize="1" noEditPoints="1" noAdjustHandles="1" noChangeArrowheads="1" noChangeShapeType="1" noTextEdit="1"/>
            </p:cNvSpPr>
            <p:nvPr/>
          </p:nvSpPr>
          <p:spPr>
            <a:xfrm>
              <a:off x="7388478" y="5294313"/>
              <a:ext cx="567015" cy="461665"/>
            </a:xfrm>
            <a:prstGeom prst="rect">
              <a:avLst/>
            </a:prstGeom>
            <a:blipFill rotWithShape="1">
              <a:blip r:embed="rId14"/>
              <a:stretch>
                <a:fillRect b="-1316"/>
              </a:stretch>
            </a:blipFill>
          </p:spPr>
          <p:txBody>
            <a:bodyPr/>
            <a:lstStyle/>
            <a:p>
              <a:pPr>
                <a:defRPr/>
              </a:pPr>
              <a:r>
                <a:rPr lang="zh-CN" altLang="en-US">
                  <a:noFill/>
                </a:rPr>
                <a:t> </a:t>
              </a:r>
            </a:p>
          </p:txBody>
        </p:sp>
      </p:grpSp>
      <p:grpSp>
        <p:nvGrpSpPr>
          <p:cNvPr id="5" name="组合 4"/>
          <p:cNvGrpSpPr>
            <a:grpSpLocks/>
          </p:cNvGrpSpPr>
          <p:nvPr/>
        </p:nvGrpSpPr>
        <p:grpSpPr bwMode="auto">
          <a:xfrm>
            <a:off x="4905975" y="4735513"/>
            <a:ext cx="2397125" cy="1304925"/>
            <a:chOff x="5349919" y="4735513"/>
            <a:chExt cx="2397083" cy="1304789"/>
          </a:xfrm>
        </p:grpSpPr>
        <p:grpSp>
          <p:nvGrpSpPr>
            <p:cNvPr id="19478" name="Group 110"/>
            <p:cNvGrpSpPr>
              <a:grpSpLocks/>
            </p:cNvGrpSpPr>
            <p:nvPr/>
          </p:nvGrpSpPr>
          <p:grpSpPr bwMode="auto">
            <a:xfrm>
              <a:off x="5634039" y="4735513"/>
              <a:ext cx="2112963" cy="1071562"/>
              <a:chOff x="3261" y="3127"/>
              <a:chExt cx="1331" cy="675"/>
            </a:xfrm>
          </p:grpSpPr>
          <p:sp>
            <p:nvSpPr>
              <p:cNvPr id="19480" name="Line 105"/>
              <p:cNvSpPr>
                <a:spLocks noChangeShapeType="1"/>
              </p:cNvSpPr>
              <p:nvPr/>
            </p:nvSpPr>
            <p:spPr bwMode="auto">
              <a:xfrm>
                <a:off x="3621" y="3127"/>
                <a:ext cx="0" cy="666"/>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81" name="Line 106"/>
              <p:cNvSpPr>
                <a:spLocks noChangeShapeType="1"/>
              </p:cNvSpPr>
              <p:nvPr/>
            </p:nvSpPr>
            <p:spPr bwMode="auto">
              <a:xfrm>
                <a:off x="3407" y="3802"/>
                <a:ext cx="118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82" name="Text Box 109"/>
              <p:cNvSpPr txBox="1">
                <a:spLocks noChangeArrowheads="1"/>
              </p:cNvSpPr>
              <p:nvPr/>
            </p:nvSpPr>
            <p:spPr bwMode="auto">
              <a:xfrm rot="-5400000">
                <a:off x="3176" y="3291"/>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2</a:t>
                </a:r>
                <a:r>
                  <a:rPr lang="en-US" altLang="zh-CN" b="1"/>
                  <a:t>/2</a:t>
                </a:r>
              </a:p>
            </p:txBody>
          </p:sp>
        </p:grpSp>
        <p:sp>
          <p:nvSpPr>
            <p:cNvPr id="4" name="矩形 3"/>
            <p:cNvSpPr>
              <a:spLocks noRot="1" noChangeAspect="1" noMove="1" noResize="1" noEditPoints="1" noAdjustHandles="1" noChangeArrowheads="1" noChangeShapeType="1" noTextEdit="1"/>
            </p:cNvSpPr>
            <p:nvPr/>
          </p:nvSpPr>
          <p:spPr>
            <a:xfrm>
              <a:off x="5349919" y="5578637"/>
              <a:ext cx="574132" cy="461665"/>
            </a:xfrm>
            <a:prstGeom prst="rect">
              <a:avLst/>
            </a:prstGeom>
            <a:blipFill rotWithShape="1">
              <a:blip r:embed="rId15"/>
              <a:stretch>
                <a:fillRect b="-1316"/>
              </a:stretch>
            </a:blipFill>
          </p:spPr>
          <p:txBody>
            <a:bodyPr/>
            <a:lstStyle/>
            <a:p>
              <a:pPr>
                <a:defRPr/>
              </a:pPr>
              <a:r>
                <a:rPr lang="zh-CN" altLang="en-US">
                  <a:noFill/>
                </a:rPr>
                <a:t> </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8318"/>
                                        </p:tgtEl>
                                        <p:attrNameLst>
                                          <p:attrName>style.visibility</p:attrName>
                                        </p:attrNameLst>
                                      </p:cBhvr>
                                      <p:to>
                                        <p:strVal val="visible"/>
                                      </p:to>
                                    </p:set>
                                    <p:anim calcmode="lin" valueType="num">
                                      <p:cBhvr additive="base">
                                        <p:cTn id="7" dur="500" fill="hold"/>
                                        <p:tgtEl>
                                          <p:spTgt spid="8318"/>
                                        </p:tgtEl>
                                        <p:attrNameLst>
                                          <p:attrName>ppt_x</p:attrName>
                                        </p:attrNameLst>
                                      </p:cBhvr>
                                      <p:tavLst>
                                        <p:tav tm="0">
                                          <p:val>
                                            <p:strVal val="1+#ppt_w/2"/>
                                          </p:val>
                                        </p:tav>
                                        <p:tav tm="100000">
                                          <p:val>
                                            <p:strVal val="#ppt_x"/>
                                          </p:val>
                                        </p:tav>
                                      </p:tavLst>
                                    </p:anim>
                                    <p:anim calcmode="lin" valueType="num">
                                      <p:cBhvr additive="base">
                                        <p:cTn id="8" dur="500" fill="hold"/>
                                        <p:tgtEl>
                                          <p:spTgt spid="83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8201"/>
                                        </p:tgtEl>
                                        <p:attrNameLst>
                                          <p:attrName>style.visibility</p:attrName>
                                        </p:attrNameLst>
                                      </p:cBhvr>
                                      <p:to>
                                        <p:strVal val="visible"/>
                                      </p:to>
                                    </p:set>
                                    <p:animEffect transition="in" filter="wipe(left)">
                                      <p:cBhvr>
                                        <p:cTn id="13" dur="300"/>
                                        <p:tgtEl>
                                          <p:spTgt spid="820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8283"/>
                                        </p:tgtEl>
                                        <p:attrNameLst>
                                          <p:attrName>style.visibility</p:attrName>
                                        </p:attrNameLst>
                                      </p:cBhvr>
                                      <p:to>
                                        <p:strVal val="visible"/>
                                      </p:to>
                                    </p:set>
                                    <p:animEffect transition="in" filter="wipe(left)">
                                      <p:cBhvr>
                                        <p:cTn id="18" dur="300"/>
                                        <p:tgtEl>
                                          <p:spTgt spid="828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8267"/>
                                        </p:tgtEl>
                                        <p:attrNameLst>
                                          <p:attrName>style.visibility</p:attrName>
                                        </p:attrNameLst>
                                      </p:cBhvr>
                                      <p:to>
                                        <p:strVal val="visible"/>
                                      </p:to>
                                    </p:set>
                                    <p:animEffect transition="in" filter="wipe(left)">
                                      <p:cBhvr>
                                        <p:cTn id="23" dur="500"/>
                                        <p:tgtEl>
                                          <p:spTgt spid="826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244"/>
                                        </p:tgtEl>
                                        <p:attrNameLst>
                                          <p:attrName>style.visibility</p:attrName>
                                        </p:attrNameLst>
                                      </p:cBhvr>
                                      <p:to>
                                        <p:strVal val="visible"/>
                                      </p:to>
                                    </p:set>
                                    <p:animEffect transition="in" filter="wipe(left)">
                                      <p:cBhvr>
                                        <p:cTn id="28" dur="300"/>
                                        <p:tgtEl>
                                          <p:spTgt spid="824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6" presetClass="entr" presetSubtype="42" fill="hold" nodeType="clickEffect">
                                  <p:stCondLst>
                                    <p:cond delay="0"/>
                                  </p:stCondLst>
                                  <p:childTnLst>
                                    <p:set>
                                      <p:cBhvr>
                                        <p:cTn id="39" dur="1" fill="hold">
                                          <p:stCondLst>
                                            <p:cond delay="0"/>
                                          </p:stCondLst>
                                        </p:cTn>
                                        <p:tgtEl>
                                          <p:spTgt spid="8292"/>
                                        </p:tgtEl>
                                        <p:attrNameLst>
                                          <p:attrName>style.visibility</p:attrName>
                                        </p:attrNameLst>
                                      </p:cBhvr>
                                      <p:to>
                                        <p:strVal val="visible"/>
                                      </p:to>
                                    </p:set>
                                    <p:animEffect transition="in" filter="barn(outHorizontal)">
                                      <p:cBhvr>
                                        <p:cTn id="40" dur="500"/>
                                        <p:tgtEl>
                                          <p:spTgt spid="829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42" fill="hold" nodeType="clickEffect">
                                  <p:stCondLst>
                                    <p:cond delay="0"/>
                                  </p:stCondLst>
                                  <p:childTnLst>
                                    <p:set>
                                      <p:cBhvr>
                                        <p:cTn id="44" dur="1" fill="hold">
                                          <p:stCondLst>
                                            <p:cond delay="0"/>
                                          </p:stCondLst>
                                        </p:cTn>
                                        <p:tgtEl>
                                          <p:spTgt spid="8296"/>
                                        </p:tgtEl>
                                        <p:attrNameLst>
                                          <p:attrName>style.visibility</p:attrName>
                                        </p:attrNameLst>
                                      </p:cBhvr>
                                      <p:to>
                                        <p:strVal val="visible"/>
                                      </p:to>
                                    </p:set>
                                    <p:animEffect transition="in" filter="barn(outHorizontal)">
                                      <p:cBhvr>
                                        <p:cTn id="45" dur="500"/>
                                        <p:tgtEl>
                                          <p:spTgt spid="829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1"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up)">
                                      <p:cBhvr>
                                        <p:cTn id="50" dur="500"/>
                                        <p:tgtEl>
                                          <p:spTgt spid="5"/>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6" presetClass="entr" presetSubtype="42" fill="hold" nodeType="clickEffect">
                                  <p:stCondLst>
                                    <p:cond delay="0"/>
                                  </p:stCondLst>
                                  <p:childTnLst>
                                    <p:set>
                                      <p:cBhvr>
                                        <p:cTn id="54" dur="1" fill="hold">
                                          <p:stCondLst>
                                            <p:cond delay="0"/>
                                          </p:stCondLst>
                                        </p:cTn>
                                        <p:tgtEl>
                                          <p:spTgt spid="8303"/>
                                        </p:tgtEl>
                                        <p:attrNameLst>
                                          <p:attrName>style.visibility</p:attrName>
                                        </p:attrNameLst>
                                      </p:cBhvr>
                                      <p:to>
                                        <p:strVal val="visible"/>
                                      </p:to>
                                    </p:set>
                                    <p:animEffect transition="in" filter="barn(outHorizontal)">
                                      <p:cBhvr>
                                        <p:cTn id="55" dur="500"/>
                                        <p:tgtEl>
                                          <p:spTgt spid="8303"/>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1" fill="hold" grpId="0" nodeType="clickEffect">
                                  <p:stCondLst>
                                    <p:cond delay="0"/>
                                  </p:stCondLst>
                                  <p:childTnLst>
                                    <p:set>
                                      <p:cBhvr>
                                        <p:cTn id="59" dur="1" fill="hold">
                                          <p:stCondLst>
                                            <p:cond delay="0"/>
                                          </p:stCondLst>
                                        </p:cTn>
                                        <p:tgtEl>
                                          <p:spTgt spid="8304"/>
                                        </p:tgtEl>
                                        <p:attrNameLst>
                                          <p:attrName>style.visibility</p:attrName>
                                        </p:attrNameLst>
                                      </p:cBhvr>
                                      <p:to>
                                        <p:strVal val="visible"/>
                                      </p:to>
                                    </p:set>
                                    <p:anim calcmode="lin" valueType="num">
                                      <p:cBhvr>
                                        <p:cTn id="60" dur="500" fill="hold"/>
                                        <p:tgtEl>
                                          <p:spTgt spid="8304"/>
                                        </p:tgtEl>
                                        <p:attrNameLst>
                                          <p:attrName>ppt_x</p:attrName>
                                        </p:attrNameLst>
                                      </p:cBhvr>
                                      <p:tavLst>
                                        <p:tav tm="0">
                                          <p:val>
                                            <p:strVal val="#ppt_x"/>
                                          </p:val>
                                        </p:tav>
                                        <p:tav tm="100000">
                                          <p:val>
                                            <p:strVal val="#ppt_x"/>
                                          </p:val>
                                        </p:tav>
                                      </p:tavLst>
                                    </p:anim>
                                    <p:anim calcmode="lin" valueType="num">
                                      <p:cBhvr>
                                        <p:cTn id="61" dur="500" fill="hold"/>
                                        <p:tgtEl>
                                          <p:spTgt spid="8304"/>
                                        </p:tgtEl>
                                        <p:attrNameLst>
                                          <p:attrName>ppt_y</p:attrName>
                                        </p:attrNameLst>
                                      </p:cBhvr>
                                      <p:tavLst>
                                        <p:tav tm="0">
                                          <p:val>
                                            <p:strVal val="#ppt_y-#ppt_h/2"/>
                                          </p:val>
                                        </p:tav>
                                        <p:tav tm="100000">
                                          <p:val>
                                            <p:strVal val="#ppt_y"/>
                                          </p:val>
                                        </p:tav>
                                      </p:tavLst>
                                    </p:anim>
                                    <p:anim calcmode="lin" valueType="num">
                                      <p:cBhvr>
                                        <p:cTn id="62" dur="500" fill="hold"/>
                                        <p:tgtEl>
                                          <p:spTgt spid="8304"/>
                                        </p:tgtEl>
                                        <p:attrNameLst>
                                          <p:attrName>ppt_w</p:attrName>
                                        </p:attrNameLst>
                                      </p:cBhvr>
                                      <p:tavLst>
                                        <p:tav tm="0">
                                          <p:val>
                                            <p:strVal val="#ppt_w"/>
                                          </p:val>
                                        </p:tav>
                                        <p:tav tm="100000">
                                          <p:val>
                                            <p:strVal val="#ppt_w"/>
                                          </p:val>
                                        </p:tav>
                                      </p:tavLst>
                                    </p:anim>
                                    <p:anim calcmode="lin" valueType="num">
                                      <p:cBhvr>
                                        <p:cTn id="63" dur="500" fill="hold"/>
                                        <p:tgtEl>
                                          <p:spTgt spid="8304"/>
                                        </p:tgtEl>
                                        <p:attrNameLst>
                                          <p:attrName>ppt_h</p:attrName>
                                        </p:attrNameLst>
                                      </p:cBhvr>
                                      <p:tavLst>
                                        <p:tav tm="0">
                                          <p:val>
                                            <p:fltVal val="0"/>
                                          </p:val>
                                        </p:tav>
                                        <p:tav tm="100000">
                                          <p:val>
                                            <p:strVal val="#ppt_h"/>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17" presetClass="entr" presetSubtype="1" fill="hold" grpId="0" nodeType="clickEffect">
                                  <p:stCondLst>
                                    <p:cond delay="0"/>
                                  </p:stCondLst>
                                  <p:childTnLst>
                                    <p:set>
                                      <p:cBhvr>
                                        <p:cTn id="67" dur="1" fill="hold">
                                          <p:stCondLst>
                                            <p:cond delay="0"/>
                                          </p:stCondLst>
                                        </p:cTn>
                                        <p:tgtEl>
                                          <p:spTgt spid="8305"/>
                                        </p:tgtEl>
                                        <p:attrNameLst>
                                          <p:attrName>style.visibility</p:attrName>
                                        </p:attrNameLst>
                                      </p:cBhvr>
                                      <p:to>
                                        <p:strVal val="visible"/>
                                      </p:to>
                                    </p:set>
                                    <p:anim calcmode="lin" valueType="num">
                                      <p:cBhvr>
                                        <p:cTn id="68" dur="500" fill="hold"/>
                                        <p:tgtEl>
                                          <p:spTgt spid="8305"/>
                                        </p:tgtEl>
                                        <p:attrNameLst>
                                          <p:attrName>ppt_x</p:attrName>
                                        </p:attrNameLst>
                                      </p:cBhvr>
                                      <p:tavLst>
                                        <p:tav tm="0">
                                          <p:val>
                                            <p:strVal val="#ppt_x"/>
                                          </p:val>
                                        </p:tav>
                                        <p:tav tm="100000">
                                          <p:val>
                                            <p:strVal val="#ppt_x"/>
                                          </p:val>
                                        </p:tav>
                                      </p:tavLst>
                                    </p:anim>
                                    <p:anim calcmode="lin" valueType="num">
                                      <p:cBhvr>
                                        <p:cTn id="69" dur="500" fill="hold"/>
                                        <p:tgtEl>
                                          <p:spTgt spid="8305"/>
                                        </p:tgtEl>
                                        <p:attrNameLst>
                                          <p:attrName>ppt_y</p:attrName>
                                        </p:attrNameLst>
                                      </p:cBhvr>
                                      <p:tavLst>
                                        <p:tav tm="0">
                                          <p:val>
                                            <p:strVal val="#ppt_y-#ppt_h/2"/>
                                          </p:val>
                                        </p:tav>
                                        <p:tav tm="100000">
                                          <p:val>
                                            <p:strVal val="#ppt_y"/>
                                          </p:val>
                                        </p:tav>
                                      </p:tavLst>
                                    </p:anim>
                                    <p:anim calcmode="lin" valueType="num">
                                      <p:cBhvr>
                                        <p:cTn id="70" dur="500" fill="hold"/>
                                        <p:tgtEl>
                                          <p:spTgt spid="8305"/>
                                        </p:tgtEl>
                                        <p:attrNameLst>
                                          <p:attrName>ppt_w</p:attrName>
                                        </p:attrNameLst>
                                      </p:cBhvr>
                                      <p:tavLst>
                                        <p:tav tm="0">
                                          <p:val>
                                            <p:strVal val="#ppt_w"/>
                                          </p:val>
                                        </p:tav>
                                        <p:tav tm="100000">
                                          <p:val>
                                            <p:strVal val="#ppt_w"/>
                                          </p:val>
                                        </p:tav>
                                      </p:tavLst>
                                    </p:anim>
                                    <p:anim calcmode="lin" valueType="num">
                                      <p:cBhvr>
                                        <p:cTn id="71" dur="500" fill="hold"/>
                                        <p:tgtEl>
                                          <p:spTgt spid="8305"/>
                                        </p:tgtEl>
                                        <p:attrNameLst>
                                          <p:attrName>ppt_h</p:attrName>
                                        </p:attrNameLst>
                                      </p:cBhvr>
                                      <p:tavLst>
                                        <p:tav tm="0">
                                          <p:val>
                                            <p:fltVal val="0"/>
                                          </p:val>
                                        </p:tav>
                                        <p:tav tm="100000">
                                          <p:val>
                                            <p:strVal val="#ppt_h"/>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17" presetClass="entr" presetSubtype="4" fill="hold" grpId="0" nodeType="clickEffect">
                                  <p:stCondLst>
                                    <p:cond delay="0"/>
                                  </p:stCondLst>
                                  <p:childTnLst>
                                    <p:set>
                                      <p:cBhvr>
                                        <p:cTn id="75" dur="1" fill="hold">
                                          <p:stCondLst>
                                            <p:cond delay="0"/>
                                          </p:stCondLst>
                                        </p:cTn>
                                        <p:tgtEl>
                                          <p:spTgt spid="8308"/>
                                        </p:tgtEl>
                                        <p:attrNameLst>
                                          <p:attrName>style.visibility</p:attrName>
                                        </p:attrNameLst>
                                      </p:cBhvr>
                                      <p:to>
                                        <p:strVal val="visible"/>
                                      </p:to>
                                    </p:set>
                                    <p:anim calcmode="lin" valueType="num">
                                      <p:cBhvr>
                                        <p:cTn id="76" dur="500" fill="hold"/>
                                        <p:tgtEl>
                                          <p:spTgt spid="8308"/>
                                        </p:tgtEl>
                                        <p:attrNameLst>
                                          <p:attrName>ppt_x</p:attrName>
                                        </p:attrNameLst>
                                      </p:cBhvr>
                                      <p:tavLst>
                                        <p:tav tm="0">
                                          <p:val>
                                            <p:strVal val="#ppt_x"/>
                                          </p:val>
                                        </p:tav>
                                        <p:tav tm="100000">
                                          <p:val>
                                            <p:strVal val="#ppt_x"/>
                                          </p:val>
                                        </p:tav>
                                      </p:tavLst>
                                    </p:anim>
                                    <p:anim calcmode="lin" valueType="num">
                                      <p:cBhvr>
                                        <p:cTn id="77" dur="500" fill="hold"/>
                                        <p:tgtEl>
                                          <p:spTgt spid="8308"/>
                                        </p:tgtEl>
                                        <p:attrNameLst>
                                          <p:attrName>ppt_y</p:attrName>
                                        </p:attrNameLst>
                                      </p:cBhvr>
                                      <p:tavLst>
                                        <p:tav tm="0">
                                          <p:val>
                                            <p:strVal val="#ppt_y+#ppt_h/2"/>
                                          </p:val>
                                        </p:tav>
                                        <p:tav tm="100000">
                                          <p:val>
                                            <p:strVal val="#ppt_y"/>
                                          </p:val>
                                        </p:tav>
                                      </p:tavLst>
                                    </p:anim>
                                    <p:anim calcmode="lin" valueType="num">
                                      <p:cBhvr>
                                        <p:cTn id="78" dur="500" fill="hold"/>
                                        <p:tgtEl>
                                          <p:spTgt spid="8308"/>
                                        </p:tgtEl>
                                        <p:attrNameLst>
                                          <p:attrName>ppt_w</p:attrName>
                                        </p:attrNameLst>
                                      </p:cBhvr>
                                      <p:tavLst>
                                        <p:tav tm="0">
                                          <p:val>
                                            <p:strVal val="#ppt_w"/>
                                          </p:val>
                                        </p:tav>
                                        <p:tav tm="100000">
                                          <p:val>
                                            <p:strVal val="#ppt_w"/>
                                          </p:val>
                                        </p:tav>
                                      </p:tavLst>
                                    </p:anim>
                                    <p:anim calcmode="lin" valueType="num">
                                      <p:cBhvr>
                                        <p:cTn id="79" dur="500" fill="hold"/>
                                        <p:tgtEl>
                                          <p:spTgt spid="8308"/>
                                        </p:tgtEl>
                                        <p:attrNameLst>
                                          <p:attrName>ppt_h</p:attrName>
                                        </p:attrNameLst>
                                      </p:cBhvr>
                                      <p:tavLst>
                                        <p:tav tm="0">
                                          <p:val>
                                            <p:fltVal val="0"/>
                                          </p:val>
                                        </p:tav>
                                        <p:tav tm="100000">
                                          <p:val>
                                            <p:strVal val="#ppt_h"/>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17" presetClass="entr" presetSubtype="4" fill="hold" grpId="0" nodeType="clickEffect">
                                  <p:stCondLst>
                                    <p:cond delay="0"/>
                                  </p:stCondLst>
                                  <p:childTnLst>
                                    <p:set>
                                      <p:cBhvr>
                                        <p:cTn id="83" dur="1" fill="hold">
                                          <p:stCondLst>
                                            <p:cond delay="0"/>
                                          </p:stCondLst>
                                        </p:cTn>
                                        <p:tgtEl>
                                          <p:spTgt spid="8310"/>
                                        </p:tgtEl>
                                        <p:attrNameLst>
                                          <p:attrName>style.visibility</p:attrName>
                                        </p:attrNameLst>
                                      </p:cBhvr>
                                      <p:to>
                                        <p:strVal val="visible"/>
                                      </p:to>
                                    </p:set>
                                    <p:anim calcmode="lin" valueType="num">
                                      <p:cBhvr>
                                        <p:cTn id="84" dur="500" fill="hold"/>
                                        <p:tgtEl>
                                          <p:spTgt spid="8310"/>
                                        </p:tgtEl>
                                        <p:attrNameLst>
                                          <p:attrName>ppt_x</p:attrName>
                                        </p:attrNameLst>
                                      </p:cBhvr>
                                      <p:tavLst>
                                        <p:tav tm="0">
                                          <p:val>
                                            <p:strVal val="#ppt_x"/>
                                          </p:val>
                                        </p:tav>
                                        <p:tav tm="100000">
                                          <p:val>
                                            <p:strVal val="#ppt_x"/>
                                          </p:val>
                                        </p:tav>
                                      </p:tavLst>
                                    </p:anim>
                                    <p:anim calcmode="lin" valueType="num">
                                      <p:cBhvr>
                                        <p:cTn id="85" dur="500" fill="hold"/>
                                        <p:tgtEl>
                                          <p:spTgt spid="8310"/>
                                        </p:tgtEl>
                                        <p:attrNameLst>
                                          <p:attrName>ppt_y</p:attrName>
                                        </p:attrNameLst>
                                      </p:cBhvr>
                                      <p:tavLst>
                                        <p:tav tm="0">
                                          <p:val>
                                            <p:strVal val="#ppt_y+#ppt_h/2"/>
                                          </p:val>
                                        </p:tav>
                                        <p:tav tm="100000">
                                          <p:val>
                                            <p:strVal val="#ppt_y"/>
                                          </p:val>
                                        </p:tav>
                                      </p:tavLst>
                                    </p:anim>
                                    <p:anim calcmode="lin" valueType="num">
                                      <p:cBhvr>
                                        <p:cTn id="86" dur="500" fill="hold"/>
                                        <p:tgtEl>
                                          <p:spTgt spid="8310"/>
                                        </p:tgtEl>
                                        <p:attrNameLst>
                                          <p:attrName>ppt_w</p:attrName>
                                        </p:attrNameLst>
                                      </p:cBhvr>
                                      <p:tavLst>
                                        <p:tav tm="0">
                                          <p:val>
                                            <p:strVal val="#ppt_w"/>
                                          </p:val>
                                        </p:tav>
                                        <p:tav tm="100000">
                                          <p:val>
                                            <p:strVal val="#ppt_w"/>
                                          </p:val>
                                        </p:tav>
                                      </p:tavLst>
                                    </p:anim>
                                    <p:anim calcmode="lin" valueType="num">
                                      <p:cBhvr>
                                        <p:cTn id="87" dur="500" fill="hold"/>
                                        <p:tgtEl>
                                          <p:spTgt spid="8310"/>
                                        </p:tgtEl>
                                        <p:attrNameLst>
                                          <p:attrName>ppt_h</p:attrName>
                                        </p:attrNameLst>
                                      </p:cBhvr>
                                      <p:tavLst>
                                        <p:tav tm="0">
                                          <p:val>
                                            <p:fltVal val="0"/>
                                          </p:val>
                                        </p:tav>
                                        <p:tav tm="100000">
                                          <p:val>
                                            <p:strVal val="#ppt_h"/>
                                          </p:val>
                                        </p:tav>
                                      </p:tavLst>
                                    </p:anim>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nodeType="clickEffect">
                                  <p:stCondLst>
                                    <p:cond delay="0"/>
                                  </p:stCondLst>
                                  <p:childTnLst>
                                    <p:set>
                                      <p:cBhvr>
                                        <p:cTn id="91" dur="1" fill="hold">
                                          <p:stCondLst>
                                            <p:cond delay="0"/>
                                          </p:stCondLst>
                                        </p:cTn>
                                        <p:tgtEl>
                                          <p:spTgt spid="8323"/>
                                        </p:tgtEl>
                                        <p:attrNameLst>
                                          <p:attrName>style.visibility</p:attrName>
                                        </p:attrNameLst>
                                      </p:cBhvr>
                                      <p:to>
                                        <p:strVal val="visible"/>
                                      </p:to>
                                    </p:set>
                                    <p:animEffect transition="in" filter="wipe(left)">
                                      <p:cBhvr>
                                        <p:cTn id="92" dur="500"/>
                                        <p:tgtEl>
                                          <p:spTgt spid="8323"/>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8211"/>
                                        </p:tgtEl>
                                        <p:attrNameLst>
                                          <p:attrName>style.visibility</p:attrName>
                                        </p:attrNameLst>
                                      </p:cBhvr>
                                      <p:to>
                                        <p:strVal val="visible"/>
                                      </p:to>
                                    </p:set>
                                    <p:animEffect transition="in" filter="wipe(left)">
                                      <p:cBhvr>
                                        <p:cTn id="97" dur="2000"/>
                                        <p:tgtEl>
                                          <p:spTgt spid="8211"/>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nodeType="clickEffect">
                                  <p:stCondLst>
                                    <p:cond delay="0"/>
                                  </p:stCondLst>
                                  <p:childTnLst>
                                    <p:set>
                                      <p:cBhvr>
                                        <p:cTn id="101" dur="1" fill="hold">
                                          <p:stCondLst>
                                            <p:cond delay="0"/>
                                          </p:stCondLst>
                                        </p:cTn>
                                        <p:tgtEl>
                                          <p:spTgt spid="8324"/>
                                        </p:tgtEl>
                                        <p:attrNameLst>
                                          <p:attrName>style.visibility</p:attrName>
                                        </p:attrNameLst>
                                      </p:cBhvr>
                                      <p:to>
                                        <p:strVal val="visible"/>
                                      </p:to>
                                    </p:set>
                                    <p:animEffect transition="in" filter="wipe(left)">
                                      <p:cBhvr>
                                        <p:cTn id="102" dur="500"/>
                                        <p:tgtEl>
                                          <p:spTgt spid="8324"/>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nodeType="clickEffect">
                                  <p:stCondLst>
                                    <p:cond delay="0"/>
                                  </p:stCondLst>
                                  <p:childTnLst>
                                    <p:set>
                                      <p:cBhvr>
                                        <p:cTn id="106" dur="1" fill="hold">
                                          <p:stCondLst>
                                            <p:cond delay="0"/>
                                          </p:stCondLst>
                                        </p:cTn>
                                        <p:tgtEl>
                                          <p:spTgt spid="8325"/>
                                        </p:tgtEl>
                                        <p:attrNameLst>
                                          <p:attrName>style.visibility</p:attrName>
                                        </p:attrNameLst>
                                      </p:cBhvr>
                                      <p:to>
                                        <p:strVal val="visible"/>
                                      </p:to>
                                    </p:set>
                                    <p:animEffect transition="in" filter="wipe(left)">
                                      <p:cBhvr>
                                        <p:cTn id="107" dur="500"/>
                                        <p:tgtEl>
                                          <p:spTgt spid="8325"/>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8" fill="hold" nodeType="clickEffect">
                                  <p:stCondLst>
                                    <p:cond delay="0"/>
                                  </p:stCondLst>
                                  <p:childTnLst>
                                    <p:set>
                                      <p:cBhvr>
                                        <p:cTn id="111" dur="1" fill="hold">
                                          <p:stCondLst>
                                            <p:cond delay="0"/>
                                          </p:stCondLst>
                                        </p:cTn>
                                        <p:tgtEl>
                                          <p:spTgt spid="8326"/>
                                        </p:tgtEl>
                                        <p:attrNameLst>
                                          <p:attrName>style.visibility</p:attrName>
                                        </p:attrNameLst>
                                      </p:cBhvr>
                                      <p:to>
                                        <p:strVal val="visible"/>
                                      </p:to>
                                    </p:set>
                                    <p:animEffect transition="in" filter="wipe(left)">
                                      <p:cBhvr>
                                        <p:cTn id="112" dur="500"/>
                                        <p:tgtEl>
                                          <p:spTgt spid="8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autoUpdateAnimBg="0"/>
      <p:bldP spid="8244" grpId="0" autoUpdateAnimBg="0"/>
      <p:bldP spid="8211" grpId="0"/>
      <p:bldP spid="8283" grpId="0" autoUpdateAnimBg="0"/>
      <p:bldP spid="8304" grpId="0" animBg="1"/>
      <p:bldP spid="8305" grpId="0" animBg="1"/>
      <p:bldP spid="8308" grpId="0" animBg="1"/>
      <p:bldP spid="83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xfrm>
            <a:off x="7070187" y="242484"/>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61BE005-EB2F-4FB0-BE03-4E6F6D45480B}" type="slidenum">
              <a:rPr kumimoji="0" lang="zh-CN" altLang="en-US" sz="2000" smtClean="0">
                <a:solidFill>
                  <a:srgbClr val="0000FF"/>
                </a:solidFill>
              </a:rPr>
              <a:pPr eaLnBrk="1" hangingPunct="1"/>
              <a:t>19</a:t>
            </a:fld>
            <a:endParaRPr kumimoji="0" lang="en-US" altLang="zh-CN" sz="2000" dirty="0" smtClean="0">
              <a:solidFill>
                <a:srgbClr val="0000FF"/>
              </a:solidFill>
            </a:endParaRPr>
          </a:p>
        </p:txBody>
      </p:sp>
      <p:sp>
        <p:nvSpPr>
          <p:cNvPr id="17412" name="Text Box 4"/>
          <p:cNvSpPr txBox="1">
            <a:spLocks noChangeArrowheads="1"/>
          </p:cNvSpPr>
          <p:nvPr/>
        </p:nvSpPr>
        <p:spPr bwMode="auto">
          <a:xfrm>
            <a:off x="460075" y="699684"/>
            <a:ext cx="8391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(3) </a:t>
            </a:r>
            <a:r>
              <a:rPr lang="zh-CN" altLang="en-US" b="1" dirty="0">
                <a:latin typeface="宋体" pitchFamily="2" charset="-122"/>
              </a:rPr>
              <a:t>计算</a:t>
            </a:r>
            <a:r>
              <a:rPr lang="zh-CN" altLang="en-US" b="1" dirty="0"/>
              <a:t> ：按式（</a:t>
            </a:r>
            <a:r>
              <a:rPr lang="en-US" altLang="zh-CN" b="1" dirty="0"/>
              <a:t>11.1</a:t>
            </a:r>
            <a:r>
              <a:rPr lang="zh-CN" altLang="en-US" b="1" dirty="0"/>
              <a:t>）、式（</a:t>
            </a:r>
            <a:r>
              <a:rPr lang="en-US" altLang="zh-CN" b="1" dirty="0"/>
              <a:t>11.4</a:t>
            </a:r>
            <a:r>
              <a:rPr lang="zh-CN" altLang="en-US" b="1" dirty="0"/>
              <a:t>）和式（</a:t>
            </a:r>
            <a:r>
              <a:rPr lang="en-US" altLang="zh-CN" b="1" dirty="0"/>
              <a:t>11.5</a:t>
            </a:r>
            <a:r>
              <a:rPr lang="zh-CN" altLang="en-US" b="1" dirty="0"/>
              <a:t>）计算</a:t>
            </a:r>
            <a:endParaRPr lang="en-US" altLang="zh-CN" b="1" dirty="0"/>
          </a:p>
        </p:txBody>
      </p:sp>
      <p:graphicFrame>
        <p:nvGraphicFramePr>
          <p:cNvPr id="17413" name="Object 5"/>
          <p:cNvGraphicFramePr>
            <a:graphicFrameLocks noChangeAspect="1"/>
          </p:cNvGraphicFramePr>
          <p:nvPr>
            <p:extLst>
              <p:ext uri="{D42A27DB-BD31-4B8C-83A1-F6EECF244321}">
                <p14:modId xmlns:p14="http://schemas.microsoft.com/office/powerpoint/2010/main" val="1142626314"/>
              </p:ext>
            </p:extLst>
          </p:nvPr>
        </p:nvGraphicFramePr>
        <p:xfrm>
          <a:off x="520700" y="1182284"/>
          <a:ext cx="3457575" cy="735013"/>
        </p:xfrm>
        <a:graphic>
          <a:graphicData uri="http://schemas.openxmlformats.org/presentationml/2006/ole">
            <mc:AlternateContent xmlns:mc="http://schemas.openxmlformats.org/markup-compatibility/2006">
              <mc:Choice xmlns:v="urn:schemas-microsoft-com:vml" Requires="v">
                <p:oleObj spid="_x0000_s20723" name="公式" r:id="rId4" imgW="1739900" imgH="368300" progId="Equation.3">
                  <p:embed/>
                </p:oleObj>
              </mc:Choice>
              <mc:Fallback>
                <p:oleObj name="公式" r:id="rId4" imgW="1739900" imgH="3683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700" y="1182284"/>
                        <a:ext cx="3457575"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4" name="Text Box 6"/>
          <p:cNvSpPr txBox="1">
            <a:spLocks noChangeArrowheads="1"/>
          </p:cNvSpPr>
          <p:nvPr/>
        </p:nvSpPr>
        <p:spPr bwMode="auto">
          <a:xfrm>
            <a:off x="3998913" y="1388659"/>
            <a:ext cx="4225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a:t>= </a:t>
            </a:r>
            <a:r>
              <a:rPr lang="zh-CN" altLang="en-US" b="1"/>
              <a:t>70/2+0</a:t>
            </a:r>
            <a:r>
              <a:rPr lang="zh-CN" altLang="en-US" b="1">
                <a:cs typeface="Times New Roman" pitchFamily="18" charset="0"/>
              </a:rPr>
              <a:t>–</a:t>
            </a:r>
            <a:r>
              <a:rPr lang="zh-CN" altLang="en-US" b="1"/>
              <a:t>60/2= </a:t>
            </a:r>
            <a:r>
              <a:rPr lang="zh-CN" altLang="en-US" b="1">
                <a:solidFill>
                  <a:srgbClr val="CC0066"/>
                </a:solidFill>
              </a:rPr>
              <a:t>5</a:t>
            </a:r>
          </a:p>
        </p:txBody>
      </p:sp>
      <p:graphicFrame>
        <p:nvGraphicFramePr>
          <p:cNvPr id="17415" name="Object 7"/>
          <p:cNvGraphicFramePr>
            <a:graphicFrameLocks noChangeAspect="1"/>
          </p:cNvGraphicFramePr>
          <p:nvPr>
            <p:extLst>
              <p:ext uri="{D42A27DB-BD31-4B8C-83A1-F6EECF244321}">
                <p14:modId xmlns:p14="http://schemas.microsoft.com/office/powerpoint/2010/main" val="1884478652"/>
              </p:ext>
            </p:extLst>
          </p:nvPr>
        </p:nvGraphicFramePr>
        <p:xfrm>
          <a:off x="566738" y="2024976"/>
          <a:ext cx="3876675" cy="617538"/>
        </p:xfrm>
        <a:graphic>
          <a:graphicData uri="http://schemas.openxmlformats.org/presentationml/2006/ole">
            <mc:AlternateContent xmlns:mc="http://schemas.openxmlformats.org/markup-compatibility/2006">
              <mc:Choice xmlns:v="urn:schemas-microsoft-com:vml" Requires="v">
                <p:oleObj spid="_x0000_s20724" r:id="rId6" imgW="1954951" imgH="304668" progId="Equation.3">
                  <p:embed/>
                </p:oleObj>
              </mc:Choice>
              <mc:Fallback>
                <p:oleObj r:id="rId6" imgW="1954951" imgH="304668"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6738" y="2024976"/>
                        <a:ext cx="3876675" cy="61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6" name="Text Box 8"/>
          <p:cNvSpPr txBox="1">
            <a:spLocks noChangeArrowheads="1"/>
          </p:cNvSpPr>
          <p:nvPr/>
        </p:nvSpPr>
        <p:spPr bwMode="auto">
          <a:xfrm>
            <a:off x="4356100" y="1703658"/>
            <a:ext cx="4451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 (</a:t>
            </a:r>
            <a:r>
              <a:rPr lang="zh-CN" altLang="en-US" b="1">
                <a:cs typeface="Times New Roman" pitchFamily="18" charset="0"/>
              </a:rPr>
              <a:t>–</a:t>
            </a:r>
            <a:r>
              <a:rPr lang="zh-CN" altLang="en-US" b="1"/>
              <a:t>0.02)+(+0.01) </a:t>
            </a:r>
            <a:r>
              <a:rPr lang="zh-CN" altLang="en-US" b="1">
                <a:cs typeface="Times New Roman" pitchFamily="18" charset="0"/>
              </a:rPr>
              <a:t>–</a:t>
            </a:r>
            <a:r>
              <a:rPr lang="zh-CN" altLang="en-US" b="1"/>
              <a:t> 0 = </a:t>
            </a:r>
            <a:r>
              <a:rPr lang="zh-CN" altLang="en-US" b="1">
                <a:solidFill>
                  <a:srgbClr val="FF3300"/>
                </a:solidFill>
                <a:cs typeface="Times New Roman" pitchFamily="18" charset="0"/>
              </a:rPr>
              <a:t>–</a:t>
            </a:r>
            <a:r>
              <a:rPr lang="zh-CN" altLang="en-US" b="1">
                <a:solidFill>
                  <a:srgbClr val="FF3300"/>
                </a:solidFill>
              </a:rPr>
              <a:t> 0.01</a:t>
            </a:r>
          </a:p>
        </p:txBody>
      </p:sp>
      <p:pic>
        <p:nvPicPr>
          <p:cNvPr id="17417"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1422" y="2664958"/>
            <a:ext cx="38989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Text Box 10"/>
          <p:cNvSpPr txBox="1">
            <a:spLocks noChangeArrowheads="1"/>
          </p:cNvSpPr>
          <p:nvPr/>
        </p:nvSpPr>
        <p:spPr bwMode="auto">
          <a:xfrm>
            <a:off x="987425" y="3301107"/>
            <a:ext cx="5664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a:t>
            </a:r>
            <a:r>
              <a:rPr lang="zh-CN" altLang="en-US" b="1" dirty="0">
                <a:cs typeface="Times New Roman" pitchFamily="18" charset="0"/>
              </a:rPr>
              <a:t>–</a:t>
            </a:r>
            <a:r>
              <a:rPr lang="zh-CN" altLang="en-US" b="1" dirty="0"/>
              <a:t> 0.04)+(</a:t>
            </a:r>
            <a:r>
              <a:rPr lang="zh-CN" altLang="en-US" b="1" dirty="0">
                <a:cs typeface="Times New Roman" pitchFamily="18" charset="0"/>
              </a:rPr>
              <a:t>–</a:t>
            </a:r>
            <a:r>
              <a:rPr lang="zh-CN" altLang="en-US" b="1" dirty="0"/>
              <a:t> 0.01) </a:t>
            </a:r>
            <a:r>
              <a:rPr lang="zh-CN" altLang="en-US" b="1" dirty="0">
                <a:cs typeface="Times New Roman" pitchFamily="18" charset="0"/>
              </a:rPr>
              <a:t>–</a:t>
            </a:r>
            <a:r>
              <a:rPr lang="zh-CN" altLang="en-US" b="1" dirty="0"/>
              <a:t>(+0.03)= </a:t>
            </a:r>
            <a:r>
              <a:rPr lang="zh-CN" altLang="en-US" b="1" dirty="0">
                <a:solidFill>
                  <a:srgbClr val="FF3300"/>
                </a:solidFill>
                <a:cs typeface="Times New Roman" pitchFamily="18" charset="0"/>
              </a:rPr>
              <a:t>–</a:t>
            </a:r>
            <a:r>
              <a:rPr lang="zh-CN" altLang="en-US" b="1" dirty="0">
                <a:solidFill>
                  <a:srgbClr val="FF3300"/>
                </a:solidFill>
              </a:rPr>
              <a:t> 0.08</a:t>
            </a:r>
          </a:p>
        </p:txBody>
      </p:sp>
      <p:graphicFrame>
        <p:nvGraphicFramePr>
          <p:cNvPr id="17498" name="Object 90"/>
          <p:cNvGraphicFramePr>
            <a:graphicFrameLocks noChangeAspect="1"/>
          </p:cNvGraphicFramePr>
          <p:nvPr>
            <p:extLst>
              <p:ext uri="{D42A27DB-BD31-4B8C-83A1-F6EECF244321}">
                <p14:modId xmlns:p14="http://schemas.microsoft.com/office/powerpoint/2010/main" val="4294314118"/>
              </p:ext>
            </p:extLst>
          </p:nvPr>
        </p:nvGraphicFramePr>
        <p:xfrm>
          <a:off x="5007808" y="3831668"/>
          <a:ext cx="2384425" cy="2100263"/>
        </p:xfrm>
        <a:graphic>
          <a:graphicData uri="http://schemas.openxmlformats.org/presentationml/2006/ole">
            <mc:AlternateContent xmlns:mc="http://schemas.openxmlformats.org/markup-compatibility/2006">
              <mc:Choice xmlns:v="urn:schemas-microsoft-com:vml" Requires="v">
                <p:oleObj spid="_x0000_s20725" name="公式" r:id="rId9" imgW="825500" imgH="723900" progId="Equation.3">
                  <p:embed/>
                </p:oleObj>
              </mc:Choice>
              <mc:Fallback>
                <p:oleObj name="公式" r:id="rId9" imgW="825500" imgH="723900" progId="Equation.3">
                  <p:embed/>
                  <p:pic>
                    <p:nvPicPr>
                      <p:cNvPr id="0" name="Object 9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07808" y="3831668"/>
                        <a:ext cx="2384425" cy="210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 name="组合 1"/>
          <p:cNvGrpSpPr>
            <a:grpSpLocks/>
          </p:cNvGrpSpPr>
          <p:nvPr/>
        </p:nvGrpSpPr>
        <p:grpSpPr bwMode="auto">
          <a:xfrm>
            <a:off x="1563377" y="3907074"/>
            <a:ext cx="2606675" cy="2359025"/>
            <a:chOff x="651310" y="4005263"/>
            <a:chExt cx="2605574" cy="2359025"/>
          </a:xfrm>
        </p:grpSpPr>
        <p:grpSp>
          <p:nvGrpSpPr>
            <p:cNvPr id="20492" name="Group 100"/>
            <p:cNvGrpSpPr>
              <a:grpSpLocks/>
            </p:cNvGrpSpPr>
            <p:nvPr/>
          </p:nvGrpSpPr>
          <p:grpSpPr bwMode="auto">
            <a:xfrm>
              <a:off x="1381516" y="4005263"/>
              <a:ext cx="1633538" cy="1579563"/>
              <a:chOff x="3542" y="2658"/>
              <a:chExt cx="1029" cy="995"/>
            </a:xfrm>
          </p:grpSpPr>
          <p:sp>
            <p:nvSpPr>
              <p:cNvPr id="20513" name="Line 95"/>
              <p:cNvSpPr>
                <a:spLocks noChangeShapeType="1"/>
              </p:cNvSpPr>
              <p:nvPr/>
            </p:nvSpPr>
            <p:spPr bwMode="auto">
              <a:xfrm>
                <a:off x="4328" y="2658"/>
                <a:ext cx="0" cy="99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14" name="Line 97"/>
              <p:cNvSpPr>
                <a:spLocks noChangeShapeType="1"/>
              </p:cNvSpPr>
              <p:nvPr/>
            </p:nvSpPr>
            <p:spPr bwMode="auto">
              <a:xfrm>
                <a:off x="3542" y="2674"/>
                <a:ext cx="102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15" name="Text Box 99"/>
              <p:cNvSpPr txBox="1">
                <a:spLocks noChangeArrowheads="1"/>
              </p:cNvSpPr>
              <p:nvPr/>
            </p:nvSpPr>
            <p:spPr bwMode="auto">
              <a:xfrm rot="-5400000">
                <a:off x="3875" y="3037"/>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1</a:t>
                </a:r>
                <a:r>
                  <a:rPr lang="en-US" altLang="zh-CN" b="1"/>
                  <a:t>/2</a:t>
                </a:r>
              </a:p>
            </p:txBody>
          </p:sp>
        </p:grpSp>
        <p:grpSp>
          <p:nvGrpSpPr>
            <p:cNvPr id="20493" name="Group 104"/>
            <p:cNvGrpSpPr>
              <a:grpSpLocks/>
            </p:cNvGrpSpPr>
            <p:nvPr/>
          </p:nvGrpSpPr>
          <p:grpSpPr bwMode="auto">
            <a:xfrm>
              <a:off x="1116404" y="4044951"/>
              <a:ext cx="730250" cy="730250"/>
              <a:chOff x="3375" y="2683"/>
              <a:chExt cx="460" cy="460"/>
            </a:xfrm>
          </p:grpSpPr>
          <p:sp>
            <p:nvSpPr>
              <p:cNvPr id="20510" name="Line 101"/>
              <p:cNvSpPr>
                <a:spLocks noChangeShapeType="1"/>
              </p:cNvSpPr>
              <p:nvPr/>
            </p:nvSpPr>
            <p:spPr bwMode="auto">
              <a:xfrm>
                <a:off x="3686" y="2683"/>
                <a:ext cx="0" cy="46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11" name="Line 102"/>
              <p:cNvSpPr>
                <a:spLocks noChangeShapeType="1"/>
              </p:cNvSpPr>
              <p:nvPr/>
            </p:nvSpPr>
            <p:spPr bwMode="auto">
              <a:xfrm>
                <a:off x="3481" y="3136"/>
                <a:ext cx="35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12" name="Text Box 103"/>
              <p:cNvSpPr txBox="1">
                <a:spLocks noChangeArrowheads="1"/>
              </p:cNvSpPr>
              <p:nvPr/>
            </p:nvSpPr>
            <p:spPr bwMode="auto">
              <a:xfrm rot="-5400000">
                <a:off x="3365" y="2772"/>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0</a:t>
                </a:r>
                <a:endParaRPr lang="en-US" altLang="zh-CN" b="1"/>
              </a:p>
            </p:txBody>
          </p:sp>
        </p:grpSp>
        <p:grpSp>
          <p:nvGrpSpPr>
            <p:cNvPr id="20494" name="Group 111"/>
            <p:cNvGrpSpPr>
              <a:grpSpLocks/>
            </p:cNvGrpSpPr>
            <p:nvPr/>
          </p:nvGrpSpPr>
          <p:grpSpPr bwMode="auto">
            <a:xfrm>
              <a:off x="2108591" y="5816601"/>
              <a:ext cx="560388" cy="488950"/>
              <a:chOff x="4000" y="3799"/>
              <a:chExt cx="353" cy="308"/>
            </a:xfrm>
          </p:grpSpPr>
          <p:sp>
            <p:nvSpPr>
              <p:cNvPr id="20508" name="Text Box 98"/>
              <p:cNvSpPr txBox="1">
                <a:spLocks noChangeArrowheads="1"/>
              </p:cNvSpPr>
              <p:nvPr/>
            </p:nvSpPr>
            <p:spPr bwMode="auto">
              <a:xfrm rot="-5400000">
                <a:off x="3990" y="3809"/>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3</a:t>
                </a:r>
                <a:endParaRPr lang="en-US" altLang="zh-CN" b="1"/>
              </a:p>
            </p:txBody>
          </p:sp>
          <p:sp>
            <p:nvSpPr>
              <p:cNvPr id="20509" name="Line 108"/>
              <p:cNvSpPr>
                <a:spLocks noChangeShapeType="1"/>
              </p:cNvSpPr>
              <p:nvPr/>
            </p:nvSpPr>
            <p:spPr bwMode="auto">
              <a:xfrm>
                <a:off x="4353" y="3802"/>
                <a:ext cx="0" cy="263"/>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495" name="Line 112"/>
            <p:cNvSpPr>
              <a:spLocks noChangeShapeType="1"/>
            </p:cNvSpPr>
            <p:nvPr/>
          </p:nvSpPr>
          <p:spPr bwMode="auto">
            <a:xfrm>
              <a:off x="1152916" y="4040188"/>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96" name="Line 113"/>
            <p:cNvSpPr>
              <a:spLocks noChangeShapeType="1"/>
            </p:cNvSpPr>
            <p:nvPr/>
          </p:nvSpPr>
          <p:spPr bwMode="auto">
            <a:xfrm>
              <a:off x="956066" y="4887913"/>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97" name="Line 116"/>
            <p:cNvSpPr>
              <a:spLocks noChangeShapeType="1"/>
            </p:cNvSpPr>
            <p:nvPr/>
          </p:nvSpPr>
          <p:spPr bwMode="auto">
            <a:xfrm flipV="1">
              <a:off x="2170504" y="5829301"/>
              <a:ext cx="26987" cy="5349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498" name="Line 118"/>
            <p:cNvSpPr>
              <a:spLocks noChangeShapeType="1"/>
            </p:cNvSpPr>
            <p:nvPr/>
          </p:nvSpPr>
          <p:spPr bwMode="auto">
            <a:xfrm flipV="1">
              <a:off x="2081604" y="4354513"/>
              <a:ext cx="0" cy="9540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0499" name="组合 53"/>
            <p:cNvGrpSpPr>
              <a:grpSpLocks/>
            </p:cNvGrpSpPr>
            <p:nvPr/>
          </p:nvGrpSpPr>
          <p:grpSpPr bwMode="auto">
            <a:xfrm>
              <a:off x="2383229" y="5308601"/>
              <a:ext cx="873655" cy="461665"/>
              <a:chOff x="7081838" y="5294313"/>
              <a:chExt cx="873655" cy="461665"/>
            </a:xfrm>
          </p:grpSpPr>
          <p:sp>
            <p:nvSpPr>
              <p:cNvPr id="20506" name="Line 94"/>
              <p:cNvSpPr>
                <a:spLocks noChangeShapeType="1"/>
              </p:cNvSpPr>
              <p:nvPr/>
            </p:nvSpPr>
            <p:spPr bwMode="auto">
              <a:xfrm>
                <a:off x="7081838" y="5597526"/>
                <a:ext cx="4048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 name="TextBox 55"/>
              <p:cNvSpPr txBox="1">
                <a:spLocks noRot="1" noChangeAspect="1" noMove="1" noResize="1" noEditPoints="1" noAdjustHandles="1" noChangeArrowheads="1" noChangeShapeType="1" noTextEdit="1"/>
              </p:cNvSpPr>
              <p:nvPr/>
            </p:nvSpPr>
            <p:spPr>
              <a:xfrm>
                <a:off x="7388478" y="5294313"/>
                <a:ext cx="567015" cy="461665"/>
              </a:xfrm>
              <a:prstGeom prst="rect">
                <a:avLst/>
              </a:prstGeom>
              <a:blipFill rotWithShape="1">
                <a:blip r:embed="rId11"/>
                <a:stretch>
                  <a:fillRect b="-1316"/>
                </a:stretch>
              </a:blipFill>
            </p:spPr>
            <p:txBody>
              <a:bodyPr/>
              <a:lstStyle/>
              <a:p>
                <a:pPr>
                  <a:defRPr/>
                </a:pPr>
                <a:r>
                  <a:rPr lang="zh-CN" altLang="en-US">
                    <a:noFill/>
                  </a:rPr>
                  <a:t> </a:t>
                </a:r>
              </a:p>
            </p:txBody>
          </p:sp>
        </p:grpSp>
        <p:grpSp>
          <p:nvGrpSpPr>
            <p:cNvPr id="20500" name="组合 56"/>
            <p:cNvGrpSpPr>
              <a:grpSpLocks/>
            </p:cNvGrpSpPr>
            <p:nvPr/>
          </p:nvGrpSpPr>
          <p:grpSpPr bwMode="auto">
            <a:xfrm>
              <a:off x="651310" y="4749801"/>
              <a:ext cx="2397083" cy="1304789"/>
              <a:chOff x="5349919" y="4735513"/>
              <a:chExt cx="2397083" cy="1304789"/>
            </a:xfrm>
          </p:grpSpPr>
          <p:grpSp>
            <p:nvGrpSpPr>
              <p:cNvPr id="20501" name="Group 110"/>
              <p:cNvGrpSpPr>
                <a:grpSpLocks/>
              </p:cNvGrpSpPr>
              <p:nvPr/>
            </p:nvGrpSpPr>
            <p:grpSpPr bwMode="auto">
              <a:xfrm>
                <a:off x="5634039" y="4735513"/>
                <a:ext cx="2112963" cy="1071562"/>
                <a:chOff x="3261" y="3127"/>
                <a:chExt cx="1331" cy="675"/>
              </a:xfrm>
            </p:grpSpPr>
            <p:sp>
              <p:nvSpPr>
                <p:cNvPr id="20503" name="Line 105"/>
                <p:cNvSpPr>
                  <a:spLocks noChangeShapeType="1"/>
                </p:cNvSpPr>
                <p:nvPr/>
              </p:nvSpPr>
              <p:spPr bwMode="auto">
                <a:xfrm>
                  <a:off x="3621" y="3127"/>
                  <a:ext cx="0" cy="666"/>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4" name="Line 106"/>
                <p:cNvSpPr>
                  <a:spLocks noChangeShapeType="1"/>
                </p:cNvSpPr>
                <p:nvPr/>
              </p:nvSpPr>
              <p:spPr bwMode="auto">
                <a:xfrm>
                  <a:off x="3407" y="3802"/>
                  <a:ext cx="118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05" name="Text Box 109"/>
                <p:cNvSpPr txBox="1">
                  <a:spLocks noChangeArrowheads="1"/>
                </p:cNvSpPr>
                <p:nvPr/>
              </p:nvSpPr>
              <p:spPr bwMode="auto">
                <a:xfrm rot="-5400000">
                  <a:off x="3176" y="3291"/>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2</a:t>
                  </a:r>
                  <a:r>
                    <a:rPr lang="en-US" altLang="zh-CN" b="1"/>
                    <a:t>/2</a:t>
                  </a:r>
                </a:p>
              </p:txBody>
            </p:sp>
          </p:grpSp>
          <p:sp>
            <p:nvSpPr>
              <p:cNvPr id="59" name="矩形 58"/>
              <p:cNvSpPr>
                <a:spLocks noRot="1" noChangeAspect="1" noMove="1" noResize="1" noEditPoints="1" noAdjustHandles="1" noChangeArrowheads="1" noChangeShapeType="1" noTextEdit="1"/>
              </p:cNvSpPr>
              <p:nvPr/>
            </p:nvSpPr>
            <p:spPr>
              <a:xfrm>
                <a:off x="5349919" y="5578637"/>
                <a:ext cx="574132" cy="461665"/>
              </a:xfrm>
              <a:prstGeom prst="rect">
                <a:avLst/>
              </a:prstGeom>
              <a:blipFill rotWithShape="1">
                <a:blip r:embed="rId12"/>
                <a:stretch>
                  <a:fillRect b="-1316"/>
                </a:stretch>
              </a:blipFill>
            </p:spPr>
            <p:txBody>
              <a:bodyPr/>
              <a:lstStyle/>
              <a:p>
                <a:pPr>
                  <a:defRPr/>
                </a:pPr>
                <a:r>
                  <a:rPr lang="zh-CN" altLang="en-US">
                    <a:noFill/>
                  </a:rPr>
                  <a:t> </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0-#ppt_w/2"/>
                                          </p:val>
                                        </p:tav>
                                        <p:tav tm="100000">
                                          <p:val>
                                            <p:strVal val="#ppt_x"/>
                                          </p:val>
                                        </p:tav>
                                      </p:tavLst>
                                    </p:anim>
                                    <p:anim calcmode="lin" valueType="num">
                                      <p:cBhvr additive="base">
                                        <p:cTn id="8" dur="125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17412"/>
                                        </p:tgtEl>
                                        <p:attrNameLst>
                                          <p:attrName>style.visibility</p:attrName>
                                        </p:attrNameLst>
                                      </p:cBhvr>
                                      <p:to>
                                        <p:strVal val="visible"/>
                                      </p:to>
                                    </p:set>
                                    <p:animEffect transition="in" filter="wipe(left)">
                                      <p:cBhvr>
                                        <p:cTn id="13" dur="300"/>
                                        <p:tgtEl>
                                          <p:spTgt spid="1741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7498"/>
                                        </p:tgtEl>
                                        <p:attrNameLst>
                                          <p:attrName>style.visibility</p:attrName>
                                        </p:attrNameLst>
                                      </p:cBhvr>
                                      <p:to>
                                        <p:strVal val="visible"/>
                                      </p:to>
                                    </p:set>
                                    <p:animEffect transition="in" filter="wipe(left)">
                                      <p:cBhvr>
                                        <p:cTn id="18" dur="500"/>
                                        <p:tgtEl>
                                          <p:spTgt spid="1749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7413"/>
                                        </p:tgtEl>
                                        <p:attrNameLst>
                                          <p:attrName>style.visibility</p:attrName>
                                        </p:attrNameLst>
                                      </p:cBhvr>
                                      <p:to>
                                        <p:strVal val="visible"/>
                                      </p:to>
                                    </p:set>
                                    <p:animEffect transition="in" filter="wipe(left)">
                                      <p:cBhvr>
                                        <p:cTn id="23" dur="500"/>
                                        <p:tgtEl>
                                          <p:spTgt spid="1741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7414"/>
                                        </p:tgtEl>
                                        <p:attrNameLst>
                                          <p:attrName>style.visibility</p:attrName>
                                        </p:attrNameLst>
                                      </p:cBhvr>
                                      <p:to>
                                        <p:strVal val="visible"/>
                                      </p:to>
                                    </p:set>
                                    <p:animEffect transition="in" filter="wipe(left)">
                                      <p:cBhvr>
                                        <p:cTn id="28" dur="300"/>
                                        <p:tgtEl>
                                          <p:spTgt spid="1741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7415"/>
                                        </p:tgtEl>
                                        <p:attrNameLst>
                                          <p:attrName>style.visibility</p:attrName>
                                        </p:attrNameLst>
                                      </p:cBhvr>
                                      <p:to>
                                        <p:strVal val="visible"/>
                                      </p:to>
                                    </p:set>
                                    <p:animEffect transition="in" filter="wipe(left)">
                                      <p:cBhvr>
                                        <p:cTn id="33" dur="500"/>
                                        <p:tgtEl>
                                          <p:spTgt spid="1741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7416"/>
                                        </p:tgtEl>
                                        <p:attrNameLst>
                                          <p:attrName>style.visibility</p:attrName>
                                        </p:attrNameLst>
                                      </p:cBhvr>
                                      <p:to>
                                        <p:strVal val="visible"/>
                                      </p:to>
                                    </p:set>
                                    <p:animEffect transition="in" filter="wipe(left)">
                                      <p:cBhvr>
                                        <p:cTn id="38" dur="300"/>
                                        <p:tgtEl>
                                          <p:spTgt spid="1741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7417"/>
                                        </p:tgtEl>
                                        <p:attrNameLst>
                                          <p:attrName>style.visibility</p:attrName>
                                        </p:attrNameLst>
                                      </p:cBhvr>
                                      <p:to>
                                        <p:strVal val="visible"/>
                                      </p:to>
                                    </p:set>
                                    <p:animEffect transition="in" filter="wipe(left)">
                                      <p:cBhvr>
                                        <p:cTn id="43" dur="500"/>
                                        <p:tgtEl>
                                          <p:spTgt spid="1741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7418"/>
                                        </p:tgtEl>
                                        <p:attrNameLst>
                                          <p:attrName>style.visibility</p:attrName>
                                        </p:attrNameLst>
                                      </p:cBhvr>
                                      <p:to>
                                        <p:strVal val="visible"/>
                                      </p:to>
                                    </p:set>
                                    <p:animEffect transition="in" filter="wipe(left)">
                                      <p:cBhvr>
                                        <p:cTn id="48" dur="3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utoUpdateAnimBg="0"/>
      <p:bldP spid="17414" grpId="0" autoUpdateAnimBg="0"/>
      <p:bldP spid="17416" grpId="0" autoUpdateAnimBg="0"/>
      <p:bldP spid="1741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xfrm>
            <a:off x="6873240" y="2428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1359AF3-164E-4116-9749-1BF78B232611}" type="slidenum">
              <a:rPr kumimoji="0" lang="zh-CN" altLang="en-US" sz="2000" smtClean="0">
                <a:solidFill>
                  <a:srgbClr val="0000FF"/>
                </a:solidFill>
              </a:rPr>
              <a:pPr eaLnBrk="1" hangingPunct="1"/>
              <a:t>2</a:t>
            </a:fld>
            <a:endParaRPr kumimoji="0" lang="en-US" altLang="zh-CN" sz="2000" dirty="0" smtClean="0">
              <a:solidFill>
                <a:srgbClr val="0000FF"/>
              </a:solidFill>
            </a:endParaRPr>
          </a:p>
        </p:txBody>
      </p:sp>
      <p:sp>
        <p:nvSpPr>
          <p:cNvPr id="84996" name="Text Box 4"/>
          <p:cNvSpPr txBox="1">
            <a:spLocks noChangeArrowheads="1"/>
          </p:cNvSpPr>
          <p:nvPr/>
        </p:nvSpPr>
        <p:spPr bwMode="auto">
          <a:xfrm>
            <a:off x="1319290" y="1179591"/>
            <a:ext cx="446881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000" b="1" dirty="0">
                <a:solidFill>
                  <a:srgbClr val="FF3300"/>
                </a:solidFill>
              </a:rPr>
              <a:t>内  容  提  要:</a:t>
            </a:r>
          </a:p>
        </p:txBody>
      </p:sp>
      <p:sp>
        <p:nvSpPr>
          <p:cNvPr id="84997" name="Text Box 5"/>
          <p:cNvSpPr txBox="1">
            <a:spLocks noChangeArrowheads="1"/>
          </p:cNvSpPr>
          <p:nvPr/>
        </p:nvSpPr>
        <p:spPr bwMode="auto">
          <a:xfrm>
            <a:off x="304800" y="1677988"/>
            <a:ext cx="8367713" cy="3707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80000"/>
              </a:lnSpc>
              <a:spcBef>
                <a:spcPct val="50000"/>
              </a:spcBef>
            </a:pPr>
            <a:r>
              <a:rPr lang="zh-CN" altLang="en-US" sz="2700" b="1" dirty="0"/>
              <a:t>    1.尺寸链</a:t>
            </a:r>
            <a:r>
              <a:rPr lang="zh-CN" altLang="en-US" sz="2700" b="1" dirty="0" smtClean="0"/>
              <a:t>的定义</a:t>
            </a:r>
            <a:r>
              <a:rPr lang="zh-CN" altLang="en-US" sz="2700" b="1" dirty="0"/>
              <a:t>、组成和分类；</a:t>
            </a:r>
          </a:p>
          <a:p>
            <a:pPr eaLnBrk="1" hangingPunct="1">
              <a:lnSpc>
                <a:spcPct val="180000"/>
              </a:lnSpc>
              <a:spcBef>
                <a:spcPct val="50000"/>
              </a:spcBef>
            </a:pPr>
            <a:r>
              <a:rPr lang="zh-CN" altLang="en-US" sz="2700" b="1" dirty="0"/>
              <a:t>    2.尺寸链图的画法与封闭环和增、减环的判别方法； </a:t>
            </a:r>
          </a:p>
          <a:p>
            <a:pPr eaLnBrk="1" hangingPunct="1">
              <a:lnSpc>
                <a:spcPct val="180000"/>
              </a:lnSpc>
              <a:spcBef>
                <a:spcPct val="50000"/>
              </a:spcBef>
            </a:pPr>
            <a:r>
              <a:rPr lang="zh-CN" altLang="en-US" sz="2700" b="1" dirty="0"/>
              <a:t>    3.尺寸链的计算种类和计算方法；</a:t>
            </a:r>
          </a:p>
          <a:p>
            <a:pPr eaLnBrk="1" hangingPunct="1">
              <a:lnSpc>
                <a:spcPct val="180000"/>
              </a:lnSpc>
              <a:spcBef>
                <a:spcPct val="50000"/>
              </a:spcBef>
            </a:pPr>
            <a:r>
              <a:rPr lang="zh-CN" altLang="en-US" sz="2700" b="1" dirty="0"/>
              <a:t>    4. 用极值法和用概率法计算尺寸链。</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84996">
                                            <p:txEl>
                                              <p:pRg st="0" end="0"/>
                                            </p:txEl>
                                          </p:spTgt>
                                        </p:tgtEl>
                                        <p:attrNameLst>
                                          <p:attrName>style.visibility</p:attrName>
                                        </p:attrNameLst>
                                      </p:cBhvr>
                                      <p:to>
                                        <p:strVal val="visible"/>
                                      </p:to>
                                    </p:set>
                                    <p:animEffect transition="in" filter="wipe(left)">
                                      <p:cBhvr>
                                        <p:cTn id="7" dur="500"/>
                                        <p:tgtEl>
                                          <p:spTgt spid="849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4997">
                                            <p:txEl>
                                              <p:pRg st="0" end="0"/>
                                            </p:txEl>
                                          </p:spTgt>
                                        </p:tgtEl>
                                        <p:attrNameLst>
                                          <p:attrName>style.visibility</p:attrName>
                                        </p:attrNameLst>
                                      </p:cBhvr>
                                      <p:to>
                                        <p:strVal val="visible"/>
                                      </p:to>
                                    </p:set>
                                    <p:animEffect transition="in" filter="wipe(left)">
                                      <p:cBhvr>
                                        <p:cTn id="12" dur="500"/>
                                        <p:tgtEl>
                                          <p:spTgt spid="8499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4997">
                                            <p:txEl>
                                              <p:pRg st="1" end="1"/>
                                            </p:txEl>
                                          </p:spTgt>
                                        </p:tgtEl>
                                        <p:attrNameLst>
                                          <p:attrName>style.visibility</p:attrName>
                                        </p:attrNameLst>
                                      </p:cBhvr>
                                      <p:to>
                                        <p:strVal val="visible"/>
                                      </p:to>
                                    </p:set>
                                    <p:animEffect transition="in" filter="wipe(left)">
                                      <p:cBhvr>
                                        <p:cTn id="17" dur="500"/>
                                        <p:tgtEl>
                                          <p:spTgt spid="84997">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4997">
                                            <p:txEl>
                                              <p:pRg st="2" end="2"/>
                                            </p:txEl>
                                          </p:spTgt>
                                        </p:tgtEl>
                                        <p:attrNameLst>
                                          <p:attrName>style.visibility</p:attrName>
                                        </p:attrNameLst>
                                      </p:cBhvr>
                                      <p:to>
                                        <p:strVal val="visible"/>
                                      </p:to>
                                    </p:set>
                                    <p:animEffect transition="in" filter="wipe(left)">
                                      <p:cBhvr>
                                        <p:cTn id="22" dur="500"/>
                                        <p:tgtEl>
                                          <p:spTgt spid="84997">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4997">
                                            <p:txEl>
                                              <p:pRg st="3" end="3"/>
                                            </p:txEl>
                                          </p:spTgt>
                                        </p:tgtEl>
                                        <p:attrNameLst>
                                          <p:attrName>style.visibility</p:attrName>
                                        </p:attrNameLst>
                                      </p:cBhvr>
                                      <p:to>
                                        <p:strVal val="visible"/>
                                      </p:to>
                                    </p:set>
                                    <p:animEffect transition="in" filter="wipe(left)">
                                      <p:cBhvr>
                                        <p:cTn id="27" dur="500"/>
                                        <p:tgtEl>
                                          <p:spTgt spid="8499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build="p" autoUpdateAnimBg="0" advAuto="2000"/>
      <p:bldP spid="84997" grpId="0" build="p" autoUpdateAnimBg="0" advAuto="150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B8B4DFA-8B89-44FB-BA29-58989CCBF16B}" type="slidenum">
              <a:rPr kumimoji="0" lang="zh-CN" altLang="en-US" sz="2000" smtClean="0">
                <a:solidFill>
                  <a:srgbClr val="0000FF"/>
                </a:solidFill>
              </a:rPr>
              <a:pPr eaLnBrk="1" hangingPunct="1"/>
              <a:t>20</a:t>
            </a:fld>
            <a:endParaRPr kumimoji="0" lang="en-US" altLang="zh-CN" sz="2000" smtClean="0">
              <a:solidFill>
                <a:srgbClr val="0000FF"/>
              </a:solidFill>
            </a:endParaRPr>
          </a:p>
        </p:txBody>
      </p:sp>
      <p:sp>
        <p:nvSpPr>
          <p:cNvPr id="37892" name="Text Box 4"/>
          <p:cNvSpPr txBox="1">
            <a:spLocks noChangeArrowheads="1"/>
          </p:cNvSpPr>
          <p:nvPr/>
        </p:nvSpPr>
        <p:spPr bwMode="auto">
          <a:xfrm>
            <a:off x="444602" y="469834"/>
            <a:ext cx="4222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(4) </a:t>
            </a:r>
            <a:r>
              <a:rPr lang="zh-CN" altLang="en-US" b="1" dirty="0"/>
              <a:t>校核计算结果 </a:t>
            </a:r>
          </a:p>
        </p:txBody>
      </p:sp>
      <p:sp>
        <p:nvSpPr>
          <p:cNvPr id="37893" name="Text Box 5"/>
          <p:cNvSpPr txBox="1">
            <a:spLocks noChangeArrowheads="1"/>
          </p:cNvSpPr>
          <p:nvPr/>
        </p:nvSpPr>
        <p:spPr bwMode="auto">
          <a:xfrm>
            <a:off x="298450" y="5207000"/>
            <a:ext cx="35671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 </a:t>
            </a:r>
            <a:r>
              <a:rPr lang="zh-CN" altLang="en-US" b="1" dirty="0"/>
              <a:t>计算无误，则壁厚 为</a:t>
            </a:r>
            <a:endParaRPr lang="en-US" altLang="zh-CN" b="1" dirty="0"/>
          </a:p>
        </p:txBody>
      </p:sp>
      <p:sp>
        <p:nvSpPr>
          <p:cNvPr id="37898" name="Text Box 10"/>
          <p:cNvSpPr txBox="1">
            <a:spLocks noChangeArrowheads="1"/>
          </p:cNvSpPr>
          <p:nvPr/>
        </p:nvSpPr>
        <p:spPr bwMode="auto">
          <a:xfrm>
            <a:off x="1805090" y="3444538"/>
            <a:ext cx="42497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 0.02+0.03+0.02</a:t>
            </a:r>
            <a:r>
              <a:rPr lang="zh-CN" altLang="en-US" b="1"/>
              <a:t>=</a:t>
            </a:r>
            <a:r>
              <a:rPr lang="zh-CN" altLang="en-US"/>
              <a:t> </a:t>
            </a:r>
            <a:r>
              <a:rPr lang="zh-CN" altLang="en-US" b="1">
                <a:solidFill>
                  <a:srgbClr val="FF3300"/>
                </a:solidFill>
              </a:rPr>
              <a:t>0.07</a:t>
            </a:r>
            <a:endParaRPr lang="zh-CN" altLang="en-US" sz="2800" b="1"/>
          </a:p>
        </p:txBody>
      </p:sp>
      <p:sp>
        <p:nvSpPr>
          <p:cNvPr id="37905" name="Text Box 17"/>
          <p:cNvSpPr txBox="1">
            <a:spLocks noChangeArrowheads="1"/>
          </p:cNvSpPr>
          <p:nvPr/>
        </p:nvSpPr>
        <p:spPr bwMode="auto">
          <a:xfrm>
            <a:off x="3934805" y="1658601"/>
            <a:ext cx="16367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solidFill>
                  <a:srgbClr val="FF3300"/>
                </a:solidFill>
              </a:rPr>
              <a:t>= 0.07</a:t>
            </a:r>
          </a:p>
        </p:txBody>
      </p:sp>
      <p:sp>
        <p:nvSpPr>
          <p:cNvPr id="37906" name="Text Box 18"/>
          <p:cNvSpPr txBox="1">
            <a:spLocks noChangeArrowheads="1"/>
          </p:cNvSpPr>
          <p:nvPr/>
        </p:nvSpPr>
        <p:spPr bwMode="auto">
          <a:xfrm>
            <a:off x="505805" y="985501"/>
            <a:ext cx="55737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 </a:t>
            </a:r>
            <a:r>
              <a:rPr lang="en-US" altLang="zh-CN"/>
              <a:t>ES</a:t>
            </a:r>
            <a:r>
              <a:rPr lang="en-US" altLang="zh-CN" baseline="-25000"/>
              <a:t>0</a:t>
            </a:r>
            <a:r>
              <a:rPr lang="en-US" altLang="zh-CN"/>
              <a:t>＝－0.01  ， EI</a:t>
            </a:r>
            <a:r>
              <a:rPr lang="en-US" altLang="zh-CN" baseline="-25000"/>
              <a:t>0</a:t>
            </a:r>
            <a:r>
              <a:rPr lang="en-US" altLang="zh-CN"/>
              <a:t>＝－0.08</a:t>
            </a:r>
          </a:p>
        </p:txBody>
      </p:sp>
      <p:graphicFrame>
        <p:nvGraphicFramePr>
          <p:cNvPr id="37924" name="Object 36"/>
          <p:cNvGraphicFramePr>
            <a:graphicFrameLocks noChangeAspect="1"/>
          </p:cNvGraphicFramePr>
          <p:nvPr>
            <p:extLst>
              <p:ext uri="{D42A27DB-BD31-4B8C-83A1-F6EECF244321}">
                <p14:modId xmlns:p14="http://schemas.microsoft.com/office/powerpoint/2010/main" val="2220698265"/>
              </p:ext>
            </p:extLst>
          </p:nvPr>
        </p:nvGraphicFramePr>
        <p:xfrm>
          <a:off x="707418" y="2233276"/>
          <a:ext cx="4511699" cy="1211262"/>
        </p:xfrm>
        <a:graphic>
          <a:graphicData uri="http://schemas.openxmlformats.org/presentationml/2006/ole">
            <mc:AlternateContent xmlns:mc="http://schemas.openxmlformats.org/markup-compatibility/2006">
              <mc:Choice xmlns:v="urn:schemas-microsoft-com:vml" Requires="v">
                <p:oleObj spid="_x0000_s21892" name="Equation" r:id="rId3" imgW="1282700" imgH="444500" progId="Equation.3">
                  <p:embed/>
                </p:oleObj>
              </mc:Choice>
              <mc:Fallback>
                <p:oleObj name="Equation" r:id="rId3" imgW="1282700" imgH="444500" progId="Equation.3">
                  <p:embed/>
                  <p:pic>
                    <p:nvPicPr>
                      <p:cNvPr id="0" name="Object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418" y="2233276"/>
                        <a:ext cx="4511699" cy="1211262"/>
                      </a:xfrm>
                      <a:prstGeom prst="rect">
                        <a:avLst/>
                      </a:prstGeom>
                      <a:noFill/>
                      <a:ln>
                        <a:noFill/>
                      </a:ln>
                      <a:effectLst/>
                      <a:extLst/>
                    </p:spPr>
                  </p:pic>
                </p:oleObj>
              </mc:Fallback>
            </mc:AlternateContent>
          </a:graphicData>
        </a:graphic>
      </p:graphicFrame>
      <p:graphicFrame>
        <p:nvGraphicFramePr>
          <p:cNvPr id="37931" name="Object 43"/>
          <p:cNvGraphicFramePr>
            <a:graphicFrameLocks noChangeAspect="1"/>
          </p:cNvGraphicFramePr>
          <p:nvPr>
            <p:extLst>
              <p:ext uri="{D42A27DB-BD31-4B8C-83A1-F6EECF244321}">
                <p14:modId xmlns:p14="http://schemas.microsoft.com/office/powerpoint/2010/main" val="1110262886"/>
              </p:ext>
            </p:extLst>
          </p:nvPr>
        </p:nvGraphicFramePr>
        <p:xfrm>
          <a:off x="616930" y="1539538"/>
          <a:ext cx="3224213" cy="723900"/>
        </p:xfrm>
        <a:graphic>
          <a:graphicData uri="http://schemas.openxmlformats.org/presentationml/2006/ole">
            <mc:AlternateContent xmlns:mc="http://schemas.openxmlformats.org/markup-compatibility/2006">
              <mc:Choice xmlns:v="urn:schemas-microsoft-com:vml" Requires="v">
                <p:oleObj spid="_x0000_s21893" name="Equation" r:id="rId5" imgW="1129810" imgH="253890" progId="Equation.3">
                  <p:embed/>
                </p:oleObj>
              </mc:Choice>
              <mc:Fallback>
                <p:oleObj name="Equation" r:id="rId5" imgW="1129810" imgH="253890" progId="Equation.3">
                  <p:embed/>
                  <p:pic>
                    <p:nvPicPr>
                      <p:cNvPr id="0" name="Object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6930" y="1539538"/>
                        <a:ext cx="3224213"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932" name="Object 44"/>
          <p:cNvGraphicFramePr>
            <a:graphicFrameLocks noChangeAspect="1"/>
          </p:cNvGraphicFramePr>
          <p:nvPr/>
        </p:nvGraphicFramePr>
        <p:xfrm>
          <a:off x="833438" y="3857625"/>
          <a:ext cx="3886200" cy="1301750"/>
        </p:xfrm>
        <a:graphic>
          <a:graphicData uri="http://schemas.openxmlformats.org/presentationml/2006/ole">
            <mc:AlternateContent xmlns:mc="http://schemas.openxmlformats.org/markup-compatibility/2006">
              <mc:Choice xmlns:v="urn:schemas-microsoft-com:vml" Requires="v">
                <p:oleObj spid="_x0000_s21894" name="Equation" r:id="rId7" imgW="1257300" imgH="431800" progId="Equation.3">
                  <p:embed/>
                </p:oleObj>
              </mc:Choice>
              <mc:Fallback>
                <p:oleObj name="Equation" r:id="rId7" imgW="1257300" imgH="431800" progId="Equation.3">
                  <p:embed/>
                  <p:pic>
                    <p:nvPicPr>
                      <p:cNvPr id="0" name="Object 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3438" y="3857625"/>
                        <a:ext cx="3886200" cy="1301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961" name="Object 73"/>
          <p:cNvGraphicFramePr>
            <a:graphicFrameLocks noChangeAspect="1"/>
          </p:cNvGraphicFramePr>
          <p:nvPr>
            <p:extLst>
              <p:ext uri="{D42A27DB-BD31-4B8C-83A1-F6EECF244321}">
                <p14:modId xmlns:p14="http://schemas.microsoft.com/office/powerpoint/2010/main" val="1763468528"/>
              </p:ext>
            </p:extLst>
          </p:nvPr>
        </p:nvGraphicFramePr>
        <p:xfrm>
          <a:off x="5945203" y="452438"/>
          <a:ext cx="2384425" cy="2100262"/>
        </p:xfrm>
        <a:graphic>
          <a:graphicData uri="http://schemas.openxmlformats.org/presentationml/2006/ole">
            <mc:AlternateContent xmlns:mc="http://schemas.openxmlformats.org/markup-compatibility/2006">
              <mc:Choice xmlns:v="urn:schemas-microsoft-com:vml" Requires="v">
                <p:oleObj spid="_x0000_s21895" name="公式" r:id="rId9" imgW="825500" imgH="723900" progId="Equation.3">
                  <p:embed/>
                </p:oleObj>
              </mc:Choice>
              <mc:Fallback>
                <p:oleObj name="公式" r:id="rId9" imgW="825500" imgH="723900" progId="Equation.3">
                  <p:embed/>
                  <p:pic>
                    <p:nvPicPr>
                      <p:cNvPr id="0" name="Object 7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45203" y="452438"/>
                        <a:ext cx="2384425"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980" name="Object 92"/>
          <p:cNvGraphicFramePr>
            <a:graphicFrameLocks noChangeAspect="1"/>
          </p:cNvGraphicFramePr>
          <p:nvPr>
            <p:extLst>
              <p:ext uri="{D42A27DB-BD31-4B8C-83A1-F6EECF244321}">
                <p14:modId xmlns:p14="http://schemas.microsoft.com/office/powerpoint/2010/main" val="1119262099"/>
              </p:ext>
            </p:extLst>
          </p:nvPr>
        </p:nvGraphicFramePr>
        <p:xfrm>
          <a:off x="3806825" y="5013494"/>
          <a:ext cx="3776663" cy="984250"/>
        </p:xfrm>
        <a:graphic>
          <a:graphicData uri="http://schemas.openxmlformats.org/presentationml/2006/ole">
            <mc:AlternateContent xmlns:mc="http://schemas.openxmlformats.org/markup-compatibility/2006">
              <mc:Choice xmlns:v="urn:schemas-microsoft-com:vml" Requires="v">
                <p:oleObj spid="_x0000_s21896" name="公式" r:id="rId11" imgW="901309" imgH="241195" progId="Equation.3">
                  <p:embed/>
                </p:oleObj>
              </mc:Choice>
              <mc:Fallback>
                <p:oleObj name="公式" r:id="rId11" imgW="901309" imgH="241195" progId="Equation.3">
                  <p:embed/>
                  <p:pic>
                    <p:nvPicPr>
                      <p:cNvPr id="0" name="Object 9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06825" y="5013494"/>
                        <a:ext cx="3776663" cy="98425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1" name="组合 40"/>
          <p:cNvGrpSpPr>
            <a:grpSpLocks/>
          </p:cNvGrpSpPr>
          <p:nvPr/>
        </p:nvGrpSpPr>
        <p:grpSpPr bwMode="auto">
          <a:xfrm>
            <a:off x="5827728" y="2624138"/>
            <a:ext cx="2606675" cy="2359025"/>
            <a:chOff x="651310" y="4005263"/>
            <a:chExt cx="2605574" cy="2359025"/>
          </a:xfrm>
        </p:grpSpPr>
        <p:grpSp>
          <p:nvGrpSpPr>
            <p:cNvPr id="21518" name="Group 100"/>
            <p:cNvGrpSpPr>
              <a:grpSpLocks/>
            </p:cNvGrpSpPr>
            <p:nvPr/>
          </p:nvGrpSpPr>
          <p:grpSpPr bwMode="auto">
            <a:xfrm>
              <a:off x="1381516" y="4005263"/>
              <a:ext cx="1633538" cy="1579563"/>
              <a:chOff x="3542" y="2658"/>
              <a:chExt cx="1029" cy="995"/>
            </a:xfrm>
          </p:grpSpPr>
          <p:sp>
            <p:nvSpPr>
              <p:cNvPr id="21539" name="Line 95"/>
              <p:cNvSpPr>
                <a:spLocks noChangeShapeType="1"/>
              </p:cNvSpPr>
              <p:nvPr/>
            </p:nvSpPr>
            <p:spPr bwMode="auto">
              <a:xfrm>
                <a:off x="4328" y="2658"/>
                <a:ext cx="0" cy="99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40" name="Line 97"/>
              <p:cNvSpPr>
                <a:spLocks noChangeShapeType="1"/>
              </p:cNvSpPr>
              <p:nvPr/>
            </p:nvSpPr>
            <p:spPr bwMode="auto">
              <a:xfrm>
                <a:off x="3542" y="2674"/>
                <a:ext cx="102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41" name="Text Box 99"/>
              <p:cNvSpPr txBox="1">
                <a:spLocks noChangeArrowheads="1"/>
              </p:cNvSpPr>
              <p:nvPr/>
            </p:nvSpPr>
            <p:spPr bwMode="auto">
              <a:xfrm rot="-5400000">
                <a:off x="3875" y="3037"/>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1</a:t>
                </a:r>
                <a:r>
                  <a:rPr lang="en-US" altLang="zh-CN" b="1"/>
                  <a:t>/2</a:t>
                </a:r>
              </a:p>
            </p:txBody>
          </p:sp>
        </p:grpSp>
        <p:grpSp>
          <p:nvGrpSpPr>
            <p:cNvPr id="21519" name="Group 104"/>
            <p:cNvGrpSpPr>
              <a:grpSpLocks/>
            </p:cNvGrpSpPr>
            <p:nvPr/>
          </p:nvGrpSpPr>
          <p:grpSpPr bwMode="auto">
            <a:xfrm>
              <a:off x="1116404" y="4044951"/>
              <a:ext cx="730250" cy="730250"/>
              <a:chOff x="3375" y="2683"/>
              <a:chExt cx="460" cy="460"/>
            </a:xfrm>
          </p:grpSpPr>
          <p:sp>
            <p:nvSpPr>
              <p:cNvPr id="21536" name="Line 101"/>
              <p:cNvSpPr>
                <a:spLocks noChangeShapeType="1"/>
              </p:cNvSpPr>
              <p:nvPr/>
            </p:nvSpPr>
            <p:spPr bwMode="auto">
              <a:xfrm>
                <a:off x="3686" y="2683"/>
                <a:ext cx="0" cy="46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37" name="Line 102"/>
              <p:cNvSpPr>
                <a:spLocks noChangeShapeType="1"/>
              </p:cNvSpPr>
              <p:nvPr/>
            </p:nvSpPr>
            <p:spPr bwMode="auto">
              <a:xfrm>
                <a:off x="3481" y="3136"/>
                <a:ext cx="35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38" name="Text Box 103"/>
              <p:cNvSpPr txBox="1">
                <a:spLocks noChangeArrowheads="1"/>
              </p:cNvSpPr>
              <p:nvPr/>
            </p:nvSpPr>
            <p:spPr bwMode="auto">
              <a:xfrm rot="-5400000">
                <a:off x="3365" y="2772"/>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0</a:t>
                </a:r>
                <a:endParaRPr lang="en-US" altLang="zh-CN" b="1"/>
              </a:p>
            </p:txBody>
          </p:sp>
        </p:grpSp>
        <p:grpSp>
          <p:nvGrpSpPr>
            <p:cNvPr id="21520" name="Group 111"/>
            <p:cNvGrpSpPr>
              <a:grpSpLocks/>
            </p:cNvGrpSpPr>
            <p:nvPr/>
          </p:nvGrpSpPr>
          <p:grpSpPr bwMode="auto">
            <a:xfrm>
              <a:off x="2108591" y="5816601"/>
              <a:ext cx="560388" cy="488950"/>
              <a:chOff x="4000" y="3799"/>
              <a:chExt cx="353" cy="308"/>
            </a:xfrm>
          </p:grpSpPr>
          <p:sp>
            <p:nvSpPr>
              <p:cNvPr id="21534" name="Text Box 98"/>
              <p:cNvSpPr txBox="1">
                <a:spLocks noChangeArrowheads="1"/>
              </p:cNvSpPr>
              <p:nvPr/>
            </p:nvSpPr>
            <p:spPr bwMode="auto">
              <a:xfrm rot="-5400000">
                <a:off x="3990" y="3809"/>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3</a:t>
                </a:r>
                <a:endParaRPr lang="en-US" altLang="zh-CN" b="1"/>
              </a:p>
            </p:txBody>
          </p:sp>
          <p:sp>
            <p:nvSpPr>
              <p:cNvPr id="21535" name="Line 108"/>
              <p:cNvSpPr>
                <a:spLocks noChangeShapeType="1"/>
              </p:cNvSpPr>
              <p:nvPr/>
            </p:nvSpPr>
            <p:spPr bwMode="auto">
              <a:xfrm>
                <a:off x="4353" y="3802"/>
                <a:ext cx="0" cy="263"/>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521" name="Line 112"/>
            <p:cNvSpPr>
              <a:spLocks noChangeShapeType="1"/>
            </p:cNvSpPr>
            <p:nvPr/>
          </p:nvSpPr>
          <p:spPr bwMode="auto">
            <a:xfrm>
              <a:off x="1152916" y="4040188"/>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22" name="Line 113"/>
            <p:cNvSpPr>
              <a:spLocks noChangeShapeType="1"/>
            </p:cNvSpPr>
            <p:nvPr/>
          </p:nvSpPr>
          <p:spPr bwMode="auto">
            <a:xfrm>
              <a:off x="956066" y="4887913"/>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23" name="Line 116"/>
            <p:cNvSpPr>
              <a:spLocks noChangeShapeType="1"/>
            </p:cNvSpPr>
            <p:nvPr/>
          </p:nvSpPr>
          <p:spPr bwMode="auto">
            <a:xfrm flipV="1">
              <a:off x="2170504" y="5829301"/>
              <a:ext cx="26987" cy="5349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24" name="Line 118"/>
            <p:cNvSpPr>
              <a:spLocks noChangeShapeType="1"/>
            </p:cNvSpPr>
            <p:nvPr/>
          </p:nvSpPr>
          <p:spPr bwMode="auto">
            <a:xfrm flipV="1">
              <a:off x="2081604" y="4354513"/>
              <a:ext cx="0" cy="9540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1525" name="组合 48"/>
            <p:cNvGrpSpPr>
              <a:grpSpLocks/>
            </p:cNvGrpSpPr>
            <p:nvPr/>
          </p:nvGrpSpPr>
          <p:grpSpPr bwMode="auto">
            <a:xfrm>
              <a:off x="2383229" y="5308601"/>
              <a:ext cx="873655" cy="461665"/>
              <a:chOff x="7081838" y="5294313"/>
              <a:chExt cx="873655" cy="461665"/>
            </a:xfrm>
          </p:grpSpPr>
          <p:sp>
            <p:nvSpPr>
              <p:cNvPr id="21532" name="Line 94"/>
              <p:cNvSpPr>
                <a:spLocks noChangeShapeType="1"/>
              </p:cNvSpPr>
              <p:nvPr/>
            </p:nvSpPr>
            <p:spPr bwMode="auto">
              <a:xfrm>
                <a:off x="7081838" y="5597526"/>
                <a:ext cx="4048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 name="TextBox 56"/>
              <p:cNvSpPr txBox="1">
                <a:spLocks noRot="1" noChangeAspect="1" noMove="1" noResize="1" noEditPoints="1" noAdjustHandles="1" noChangeArrowheads="1" noChangeShapeType="1" noTextEdit="1"/>
              </p:cNvSpPr>
              <p:nvPr/>
            </p:nvSpPr>
            <p:spPr>
              <a:xfrm>
                <a:off x="7388478" y="5294313"/>
                <a:ext cx="567015" cy="461665"/>
              </a:xfrm>
              <a:prstGeom prst="rect">
                <a:avLst/>
              </a:prstGeom>
              <a:blipFill rotWithShape="1">
                <a:blip r:embed="rId13"/>
                <a:stretch>
                  <a:fillRect b="-1316"/>
                </a:stretch>
              </a:blipFill>
            </p:spPr>
            <p:txBody>
              <a:bodyPr/>
              <a:lstStyle/>
              <a:p>
                <a:pPr>
                  <a:defRPr/>
                </a:pPr>
                <a:r>
                  <a:rPr lang="zh-CN" altLang="en-US">
                    <a:noFill/>
                  </a:rPr>
                  <a:t> </a:t>
                </a:r>
              </a:p>
            </p:txBody>
          </p:sp>
        </p:grpSp>
        <p:grpSp>
          <p:nvGrpSpPr>
            <p:cNvPr id="21526" name="组合 49"/>
            <p:cNvGrpSpPr>
              <a:grpSpLocks/>
            </p:cNvGrpSpPr>
            <p:nvPr/>
          </p:nvGrpSpPr>
          <p:grpSpPr bwMode="auto">
            <a:xfrm>
              <a:off x="651310" y="4749801"/>
              <a:ext cx="2397083" cy="1304789"/>
              <a:chOff x="5349919" y="4735513"/>
              <a:chExt cx="2397083" cy="1304789"/>
            </a:xfrm>
          </p:grpSpPr>
          <p:grpSp>
            <p:nvGrpSpPr>
              <p:cNvPr id="21527" name="Group 110"/>
              <p:cNvGrpSpPr>
                <a:grpSpLocks/>
              </p:cNvGrpSpPr>
              <p:nvPr/>
            </p:nvGrpSpPr>
            <p:grpSpPr bwMode="auto">
              <a:xfrm>
                <a:off x="5634039" y="4735513"/>
                <a:ext cx="2112963" cy="1071562"/>
                <a:chOff x="3261" y="3127"/>
                <a:chExt cx="1331" cy="675"/>
              </a:xfrm>
            </p:grpSpPr>
            <p:sp>
              <p:nvSpPr>
                <p:cNvPr id="21529" name="Line 105"/>
                <p:cNvSpPr>
                  <a:spLocks noChangeShapeType="1"/>
                </p:cNvSpPr>
                <p:nvPr/>
              </p:nvSpPr>
              <p:spPr bwMode="auto">
                <a:xfrm>
                  <a:off x="3621" y="3127"/>
                  <a:ext cx="0" cy="666"/>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30" name="Line 106"/>
                <p:cNvSpPr>
                  <a:spLocks noChangeShapeType="1"/>
                </p:cNvSpPr>
                <p:nvPr/>
              </p:nvSpPr>
              <p:spPr bwMode="auto">
                <a:xfrm>
                  <a:off x="3407" y="3802"/>
                  <a:ext cx="118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531" name="Text Box 109"/>
                <p:cNvSpPr txBox="1">
                  <a:spLocks noChangeArrowheads="1"/>
                </p:cNvSpPr>
                <p:nvPr/>
              </p:nvSpPr>
              <p:spPr bwMode="auto">
                <a:xfrm rot="-5400000">
                  <a:off x="3176" y="3291"/>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2</a:t>
                  </a:r>
                  <a:r>
                    <a:rPr lang="en-US" altLang="zh-CN" b="1"/>
                    <a:t>/2</a:t>
                  </a:r>
                </a:p>
              </p:txBody>
            </p:sp>
          </p:grpSp>
          <p:sp>
            <p:nvSpPr>
              <p:cNvPr id="52" name="矩形 51"/>
              <p:cNvSpPr>
                <a:spLocks noRot="1" noChangeAspect="1" noMove="1" noResize="1" noEditPoints="1" noAdjustHandles="1" noChangeArrowheads="1" noChangeShapeType="1" noTextEdit="1"/>
              </p:cNvSpPr>
              <p:nvPr/>
            </p:nvSpPr>
            <p:spPr>
              <a:xfrm>
                <a:off x="5349919" y="5578637"/>
                <a:ext cx="574132" cy="461665"/>
              </a:xfrm>
              <a:prstGeom prst="rect">
                <a:avLst/>
              </a:prstGeom>
              <a:blipFill rotWithShape="1">
                <a:blip r:embed="rId14"/>
                <a:stretch>
                  <a:fillRect b="-1316"/>
                </a:stretch>
              </a:blipFill>
            </p:spPr>
            <p:txBody>
              <a:bodyPr/>
              <a:lstStyle/>
              <a:p>
                <a:pPr>
                  <a:defRPr/>
                </a:pPr>
                <a:r>
                  <a:rPr lang="zh-CN" altLang="en-US">
                    <a:noFill/>
                  </a:rPr>
                  <a:t> </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7892"/>
                                        </p:tgtEl>
                                        <p:attrNameLst>
                                          <p:attrName>style.visibility</p:attrName>
                                        </p:attrNameLst>
                                      </p:cBhvr>
                                      <p:to>
                                        <p:strVal val="visible"/>
                                      </p:to>
                                    </p:set>
                                    <p:animEffect transition="in" filter="wipe(left)">
                                      <p:cBhvr>
                                        <p:cTn id="7" dur="300"/>
                                        <p:tgtEl>
                                          <p:spTgt spid="378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7961"/>
                                        </p:tgtEl>
                                        <p:attrNameLst>
                                          <p:attrName>style.visibility</p:attrName>
                                        </p:attrNameLst>
                                      </p:cBhvr>
                                      <p:to>
                                        <p:strVal val="visible"/>
                                      </p:to>
                                    </p:set>
                                    <p:animEffect transition="in" filter="wipe(left)">
                                      <p:cBhvr>
                                        <p:cTn id="12" dur="500"/>
                                        <p:tgtEl>
                                          <p:spTgt spid="379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1+#ppt_w/2"/>
                                          </p:val>
                                        </p:tav>
                                        <p:tav tm="100000">
                                          <p:val>
                                            <p:strVal val="#ppt_x"/>
                                          </p:val>
                                        </p:tav>
                                      </p:tavLst>
                                    </p:anim>
                                    <p:anim calcmode="lin" valueType="num">
                                      <p:cBhvr additive="base">
                                        <p:cTn id="18"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7906"/>
                                        </p:tgtEl>
                                        <p:attrNameLst>
                                          <p:attrName>style.visibility</p:attrName>
                                        </p:attrNameLst>
                                      </p:cBhvr>
                                      <p:to>
                                        <p:strVal val="visible"/>
                                      </p:to>
                                    </p:set>
                                    <p:animEffect transition="in" filter="wipe(left)">
                                      <p:cBhvr>
                                        <p:cTn id="23" dur="300"/>
                                        <p:tgtEl>
                                          <p:spTgt spid="3790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37931"/>
                                        </p:tgtEl>
                                        <p:attrNameLst>
                                          <p:attrName>style.visibility</p:attrName>
                                        </p:attrNameLst>
                                      </p:cBhvr>
                                      <p:to>
                                        <p:strVal val="visible"/>
                                      </p:to>
                                    </p:set>
                                    <p:animEffect transition="in" filter="wipe(left)">
                                      <p:cBhvr>
                                        <p:cTn id="28" dur="500"/>
                                        <p:tgtEl>
                                          <p:spTgt spid="3793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37905"/>
                                        </p:tgtEl>
                                        <p:attrNameLst>
                                          <p:attrName>style.visibility</p:attrName>
                                        </p:attrNameLst>
                                      </p:cBhvr>
                                      <p:to>
                                        <p:strVal val="visible"/>
                                      </p:to>
                                    </p:set>
                                    <p:animEffect transition="in" filter="wipe(left)">
                                      <p:cBhvr>
                                        <p:cTn id="33" dur="300"/>
                                        <p:tgtEl>
                                          <p:spTgt spid="3790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37924"/>
                                        </p:tgtEl>
                                        <p:attrNameLst>
                                          <p:attrName>style.visibility</p:attrName>
                                        </p:attrNameLst>
                                      </p:cBhvr>
                                      <p:to>
                                        <p:strVal val="visible"/>
                                      </p:to>
                                    </p:set>
                                    <p:animEffect transition="in" filter="wipe(left)">
                                      <p:cBhvr>
                                        <p:cTn id="38" dur="500"/>
                                        <p:tgtEl>
                                          <p:spTgt spid="3792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37898"/>
                                        </p:tgtEl>
                                        <p:attrNameLst>
                                          <p:attrName>style.visibility</p:attrName>
                                        </p:attrNameLst>
                                      </p:cBhvr>
                                      <p:to>
                                        <p:strVal val="visible"/>
                                      </p:to>
                                    </p:set>
                                    <p:animEffect transition="in" filter="wipe(left)">
                                      <p:cBhvr>
                                        <p:cTn id="43" dur="300"/>
                                        <p:tgtEl>
                                          <p:spTgt spid="3789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37932"/>
                                        </p:tgtEl>
                                        <p:attrNameLst>
                                          <p:attrName>style.visibility</p:attrName>
                                        </p:attrNameLst>
                                      </p:cBhvr>
                                      <p:to>
                                        <p:strVal val="visible"/>
                                      </p:to>
                                    </p:set>
                                    <p:animEffect transition="in" filter="wipe(left)">
                                      <p:cBhvr>
                                        <p:cTn id="48" dur="500"/>
                                        <p:tgtEl>
                                          <p:spTgt spid="3793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37893"/>
                                        </p:tgtEl>
                                        <p:attrNameLst>
                                          <p:attrName>style.visibility</p:attrName>
                                        </p:attrNameLst>
                                      </p:cBhvr>
                                      <p:to>
                                        <p:strVal val="visible"/>
                                      </p:to>
                                    </p:set>
                                    <p:animEffect transition="in" filter="wipe(left)">
                                      <p:cBhvr>
                                        <p:cTn id="53" dur="300"/>
                                        <p:tgtEl>
                                          <p:spTgt spid="37893"/>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37980"/>
                                        </p:tgtEl>
                                        <p:attrNameLst>
                                          <p:attrName>style.visibility</p:attrName>
                                        </p:attrNameLst>
                                      </p:cBhvr>
                                      <p:to>
                                        <p:strVal val="visible"/>
                                      </p:to>
                                    </p:set>
                                    <p:animEffect transition="in" filter="wipe(left)">
                                      <p:cBhvr>
                                        <p:cTn id="58" dur="500"/>
                                        <p:tgtEl>
                                          <p:spTgt spid="37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utoUpdateAnimBg="0"/>
      <p:bldP spid="37893" grpId="0" autoUpdateAnimBg="0"/>
      <p:bldP spid="37898" grpId="0" autoUpdateAnimBg="0"/>
      <p:bldP spid="37905" grpId="0" autoUpdateAnimBg="0"/>
      <p:bldP spid="37906"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321B832-58EC-4A0D-BEA2-49BBD8B09E6E}" type="slidenum">
              <a:rPr kumimoji="0" lang="zh-CN" altLang="en-US" sz="2000" smtClean="0">
                <a:solidFill>
                  <a:srgbClr val="0000FF"/>
                </a:solidFill>
              </a:rPr>
              <a:pPr eaLnBrk="1" hangingPunct="1"/>
              <a:t>21</a:t>
            </a:fld>
            <a:endParaRPr kumimoji="0" lang="en-US" altLang="zh-CN" sz="2000" smtClean="0">
              <a:solidFill>
                <a:srgbClr val="0000FF"/>
              </a:solidFill>
            </a:endParaRPr>
          </a:p>
        </p:txBody>
      </p:sp>
      <p:sp>
        <p:nvSpPr>
          <p:cNvPr id="9236" name="Text Box 20"/>
          <p:cNvSpPr txBox="1">
            <a:spLocks noChangeArrowheads="1"/>
          </p:cNvSpPr>
          <p:nvPr/>
        </p:nvSpPr>
        <p:spPr bwMode="auto">
          <a:xfrm>
            <a:off x="706688" y="297429"/>
            <a:ext cx="51784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例11.4  图11.8 </a:t>
            </a:r>
          </a:p>
        </p:txBody>
      </p:sp>
      <p:sp>
        <p:nvSpPr>
          <p:cNvPr id="9237" name="Text Box 21"/>
          <p:cNvSpPr txBox="1">
            <a:spLocks noChangeArrowheads="1"/>
          </p:cNvSpPr>
          <p:nvPr/>
        </p:nvSpPr>
        <p:spPr bwMode="auto">
          <a:xfrm>
            <a:off x="628854" y="741109"/>
            <a:ext cx="4956028"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试画出滑块与导轨大端右侧接触时，滑块与导轨小端面右侧和左侧间隙的</a:t>
            </a:r>
            <a:r>
              <a:rPr lang="zh-CN" altLang="en-US" b="1" dirty="0">
                <a:solidFill>
                  <a:srgbClr val="CC0066"/>
                </a:solidFill>
              </a:rPr>
              <a:t>尺寸链图。 </a:t>
            </a:r>
          </a:p>
        </p:txBody>
      </p:sp>
      <p:sp>
        <p:nvSpPr>
          <p:cNvPr id="9238" name="Text Box 22"/>
          <p:cNvSpPr txBox="1">
            <a:spLocks noChangeArrowheads="1"/>
          </p:cNvSpPr>
          <p:nvPr/>
        </p:nvSpPr>
        <p:spPr bwMode="auto">
          <a:xfrm>
            <a:off x="813224" y="5341279"/>
            <a:ext cx="6062662"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解：导轨、滑块均为对称零件，</a:t>
            </a:r>
            <a:endParaRPr lang="en-US" altLang="zh-CN" b="1" dirty="0"/>
          </a:p>
        </p:txBody>
      </p:sp>
      <p:pic>
        <p:nvPicPr>
          <p:cNvPr id="9230" name="Picture 1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72656" y="271463"/>
            <a:ext cx="2519362" cy="179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59" name="Text Box 43"/>
          <p:cNvSpPr txBox="1">
            <a:spLocks noChangeArrowheads="1"/>
          </p:cNvSpPr>
          <p:nvPr/>
        </p:nvSpPr>
        <p:spPr bwMode="auto">
          <a:xfrm>
            <a:off x="816399" y="5865154"/>
            <a:ext cx="61499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a:t>设导轨对称度为</a:t>
            </a:r>
            <a:r>
              <a:rPr lang="en-US" altLang="zh-CN" b="1" i="1"/>
              <a:t>A</a:t>
            </a:r>
            <a:r>
              <a:rPr lang="en-US" altLang="zh-CN" b="1" baseline="-25000"/>
              <a:t>5</a:t>
            </a:r>
            <a:r>
              <a:rPr lang="en-US" altLang="zh-CN" b="1"/>
              <a:t>,</a:t>
            </a:r>
            <a:r>
              <a:rPr lang="zh-CN" altLang="en-US" b="1"/>
              <a:t>滑块对称度为</a:t>
            </a:r>
            <a:r>
              <a:rPr lang="en-US" altLang="zh-CN" b="1" i="1"/>
              <a:t>A</a:t>
            </a:r>
            <a:r>
              <a:rPr lang="en-US" altLang="zh-CN" b="1" baseline="-25000"/>
              <a:t>6</a:t>
            </a:r>
            <a:r>
              <a:rPr lang="en-US" altLang="zh-CN" b="1"/>
              <a:t>。</a:t>
            </a:r>
            <a:endParaRPr lang="zh-CN" altLang="en-US" b="1"/>
          </a:p>
        </p:txBody>
      </p:sp>
      <p:grpSp>
        <p:nvGrpSpPr>
          <p:cNvPr id="22536" name="Group 89"/>
          <p:cNvGrpSpPr>
            <a:grpSpLocks/>
          </p:cNvGrpSpPr>
          <p:nvPr/>
        </p:nvGrpSpPr>
        <p:grpSpPr bwMode="auto">
          <a:xfrm>
            <a:off x="669149" y="2059697"/>
            <a:ext cx="3959225" cy="3295650"/>
            <a:chOff x="262" y="1262"/>
            <a:chExt cx="2494" cy="1998"/>
          </a:xfrm>
        </p:grpSpPr>
        <p:pic>
          <p:nvPicPr>
            <p:cNvPr id="22540" name="Picture 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 y="1262"/>
              <a:ext cx="2494" cy="1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41" name="Text Box 86"/>
            <p:cNvSpPr txBox="1">
              <a:spLocks noChangeArrowheads="1"/>
            </p:cNvSpPr>
            <p:nvPr/>
          </p:nvSpPr>
          <p:spPr bwMode="auto">
            <a:xfrm>
              <a:off x="855" y="3029"/>
              <a:ext cx="168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11.8 </a:t>
              </a:r>
              <a:r>
                <a:rPr lang="zh-CN" altLang="en-US" sz="1800" b="1"/>
                <a:t>导   轨</a:t>
              </a:r>
            </a:p>
          </p:txBody>
        </p:sp>
      </p:grpSp>
      <p:grpSp>
        <p:nvGrpSpPr>
          <p:cNvPr id="22537" name="Group 88"/>
          <p:cNvGrpSpPr>
            <a:grpSpLocks/>
          </p:cNvGrpSpPr>
          <p:nvPr/>
        </p:nvGrpSpPr>
        <p:grpSpPr bwMode="auto">
          <a:xfrm>
            <a:off x="4817624" y="2058600"/>
            <a:ext cx="3735534" cy="3298826"/>
            <a:chOff x="3017" y="1217"/>
            <a:chExt cx="2464" cy="2078"/>
          </a:xfrm>
        </p:grpSpPr>
        <p:pic>
          <p:nvPicPr>
            <p:cNvPr id="22538" name="Picture 8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7" y="1217"/>
              <a:ext cx="2464" cy="1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9" name="Text Box 87"/>
            <p:cNvSpPr txBox="1">
              <a:spLocks noChangeArrowheads="1"/>
            </p:cNvSpPr>
            <p:nvPr/>
          </p:nvSpPr>
          <p:spPr bwMode="auto">
            <a:xfrm>
              <a:off x="3424" y="3064"/>
              <a:ext cx="145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11.8   </a:t>
              </a:r>
              <a:r>
                <a:rPr lang="zh-CN" altLang="en-US" sz="1800" b="1"/>
                <a:t>滑     块</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36"/>
                                        </p:tgtEl>
                                        <p:attrNameLst>
                                          <p:attrName>style.visibility</p:attrName>
                                        </p:attrNameLst>
                                      </p:cBhvr>
                                      <p:to>
                                        <p:strVal val="visible"/>
                                      </p:to>
                                    </p:set>
                                    <p:animEffect transition="in" filter="wipe(left)">
                                      <p:cBhvr>
                                        <p:cTn id="7" dur="300"/>
                                        <p:tgtEl>
                                          <p:spTgt spid="92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9230"/>
                                        </p:tgtEl>
                                        <p:attrNameLst>
                                          <p:attrName>style.visibility</p:attrName>
                                        </p:attrNameLst>
                                      </p:cBhvr>
                                      <p:to>
                                        <p:strVal val="visible"/>
                                      </p:to>
                                    </p:set>
                                    <p:anim calcmode="lin" valueType="num">
                                      <p:cBhvr additive="base">
                                        <p:cTn id="12" dur="500" fill="hold"/>
                                        <p:tgtEl>
                                          <p:spTgt spid="9230"/>
                                        </p:tgtEl>
                                        <p:attrNameLst>
                                          <p:attrName>ppt_x</p:attrName>
                                        </p:attrNameLst>
                                      </p:cBhvr>
                                      <p:tavLst>
                                        <p:tav tm="0">
                                          <p:val>
                                            <p:strVal val="1+#ppt_w/2"/>
                                          </p:val>
                                        </p:tav>
                                        <p:tav tm="100000">
                                          <p:val>
                                            <p:strVal val="#ppt_x"/>
                                          </p:val>
                                        </p:tav>
                                      </p:tavLst>
                                    </p:anim>
                                    <p:anim calcmode="lin" valueType="num">
                                      <p:cBhvr additive="base">
                                        <p:cTn id="13" dur="500" fill="hold"/>
                                        <p:tgtEl>
                                          <p:spTgt spid="923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nodeType="clickEffect">
                                  <p:stCondLst>
                                    <p:cond delay="0"/>
                                  </p:stCondLst>
                                  <p:childTnLst>
                                    <p:set>
                                      <p:cBhvr>
                                        <p:cTn id="17" dur="1" fill="hold">
                                          <p:stCondLst>
                                            <p:cond delay="0"/>
                                          </p:stCondLst>
                                        </p:cTn>
                                        <p:tgtEl>
                                          <p:spTgt spid="22536"/>
                                        </p:tgtEl>
                                        <p:attrNameLst>
                                          <p:attrName>style.visibility</p:attrName>
                                        </p:attrNameLst>
                                      </p:cBhvr>
                                      <p:to>
                                        <p:strVal val="visible"/>
                                      </p:to>
                                    </p:set>
                                    <p:anim calcmode="lin" valueType="num">
                                      <p:cBhvr additive="base">
                                        <p:cTn id="18" dur="500" fill="hold"/>
                                        <p:tgtEl>
                                          <p:spTgt spid="22536"/>
                                        </p:tgtEl>
                                        <p:attrNameLst>
                                          <p:attrName>ppt_x</p:attrName>
                                        </p:attrNameLst>
                                      </p:cBhvr>
                                      <p:tavLst>
                                        <p:tav tm="0">
                                          <p:val>
                                            <p:strVal val="0-#ppt_w/2"/>
                                          </p:val>
                                        </p:tav>
                                        <p:tav tm="100000">
                                          <p:val>
                                            <p:strVal val="#ppt_x"/>
                                          </p:val>
                                        </p:tav>
                                      </p:tavLst>
                                    </p:anim>
                                    <p:anim calcmode="lin" valueType="num">
                                      <p:cBhvr additive="base">
                                        <p:cTn id="19" dur="500" fill="hold"/>
                                        <p:tgtEl>
                                          <p:spTgt spid="2253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nodeType="clickEffect">
                                  <p:stCondLst>
                                    <p:cond delay="0"/>
                                  </p:stCondLst>
                                  <p:childTnLst>
                                    <p:set>
                                      <p:cBhvr>
                                        <p:cTn id="23" dur="1" fill="hold">
                                          <p:stCondLst>
                                            <p:cond delay="0"/>
                                          </p:stCondLst>
                                        </p:cTn>
                                        <p:tgtEl>
                                          <p:spTgt spid="22537"/>
                                        </p:tgtEl>
                                        <p:attrNameLst>
                                          <p:attrName>style.visibility</p:attrName>
                                        </p:attrNameLst>
                                      </p:cBhvr>
                                      <p:to>
                                        <p:strVal val="visible"/>
                                      </p:to>
                                    </p:set>
                                    <p:anim calcmode="lin" valueType="num">
                                      <p:cBhvr additive="base">
                                        <p:cTn id="24" dur="500" fill="hold"/>
                                        <p:tgtEl>
                                          <p:spTgt spid="22537"/>
                                        </p:tgtEl>
                                        <p:attrNameLst>
                                          <p:attrName>ppt_x</p:attrName>
                                        </p:attrNameLst>
                                      </p:cBhvr>
                                      <p:tavLst>
                                        <p:tav tm="0">
                                          <p:val>
                                            <p:strVal val="1+#ppt_w/2"/>
                                          </p:val>
                                        </p:tav>
                                        <p:tav tm="100000">
                                          <p:val>
                                            <p:strVal val="#ppt_x"/>
                                          </p:val>
                                        </p:tav>
                                      </p:tavLst>
                                    </p:anim>
                                    <p:anim calcmode="lin" valueType="num">
                                      <p:cBhvr additive="base">
                                        <p:cTn id="25" dur="500" fill="hold"/>
                                        <p:tgtEl>
                                          <p:spTgt spid="22537"/>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9237"/>
                                        </p:tgtEl>
                                        <p:attrNameLst>
                                          <p:attrName>style.visibility</p:attrName>
                                        </p:attrNameLst>
                                      </p:cBhvr>
                                      <p:to>
                                        <p:strVal val="visible"/>
                                      </p:to>
                                    </p:set>
                                    <p:animEffect transition="in" filter="wipe(left)">
                                      <p:cBhvr>
                                        <p:cTn id="30" dur="300"/>
                                        <p:tgtEl>
                                          <p:spTgt spid="923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iterate type="wd">
                                    <p:tmPct val="100000"/>
                                  </p:iterate>
                                  <p:childTnLst>
                                    <p:set>
                                      <p:cBhvr>
                                        <p:cTn id="34" dur="1" fill="hold">
                                          <p:stCondLst>
                                            <p:cond delay="0"/>
                                          </p:stCondLst>
                                        </p:cTn>
                                        <p:tgtEl>
                                          <p:spTgt spid="9238"/>
                                        </p:tgtEl>
                                        <p:attrNameLst>
                                          <p:attrName>style.visibility</p:attrName>
                                        </p:attrNameLst>
                                      </p:cBhvr>
                                      <p:to>
                                        <p:strVal val="visible"/>
                                      </p:to>
                                    </p:set>
                                    <p:animEffect transition="in" filter="wipe(left)">
                                      <p:cBhvr>
                                        <p:cTn id="35" dur="300"/>
                                        <p:tgtEl>
                                          <p:spTgt spid="923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iterate type="wd">
                                    <p:tmPct val="100000"/>
                                  </p:iterate>
                                  <p:childTnLst>
                                    <p:set>
                                      <p:cBhvr>
                                        <p:cTn id="39" dur="1" fill="hold">
                                          <p:stCondLst>
                                            <p:cond delay="0"/>
                                          </p:stCondLst>
                                        </p:cTn>
                                        <p:tgtEl>
                                          <p:spTgt spid="9259"/>
                                        </p:tgtEl>
                                        <p:attrNameLst>
                                          <p:attrName>style.visibility</p:attrName>
                                        </p:attrNameLst>
                                      </p:cBhvr>
                                      <p:to>
                                        <p:strVal val="visible"/>
                                      </p:to>
                                    </p:set>
                                    <p:animEffect transition="in" filter="wipe(left)">
                                      <p:cBhvr>
                                        <p:cTn id="40" dur="300"/>
                                        <p:tgtEl>
                                          <p:spTgt spid="9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6" grpId="0" autoUpdateAnimBg="0"/>
      <p:bldP spid="9237" grpId="0" autoUpdateAnimBg="0"/>
      <p:bldP spid="9238" grpId="0" autoUpdateAnimBg="0"/>
      <p:bldP spid="9259"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BB1A9E3-47CC-453B-8F71-1DF50C249817}" type="slidenum">
              <a:rPr kumimoji="0" lang="zh-CN" altLang="en-US" sz="2000" smtClean="0">
                <a:solidFill>
                  <a:srgbClr val="0000FF"/>
                </a:solidFill>
              </a:rPr>
              <a:pPr eaLnBrk="1" hangingPunct="1"/>
              <a:t>22</a:t>
            </a:fld>
            <a:endParaRPr kumimoji="0" lang="en-US" altLang="zh-CN" sz="2000" smtClean="0">
              <a:solidFill>
                <a:srgbClr val="0000FF"/>
              </a:solidFill>
            </a:endParaRPr>
          </a:p>
        </p:txBody>
      </p:sp>
      <p:sp>
        <p:nvSpPr>
          <p:cNvPr id="60422" name="Text Box 1030"/>
          <p:cNvSpPr txBox="1">
            <a:spLocks noChangeArrowheads="1"/>
          </p:cNvSpPr>
          <p:nvPr/>
        </p:nvSpPr>
        <p:spPr bwMode="auto">
          <a:xfrm>
            <a:off x="460606" y="344593"/>
            <a:ext cx="773742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dirty="0"/>
              <a:t>         </a:t>
            </a:r>
            <a:r>
              <a:rPr lang="zh-CN" altLang="en-US" b="1" dirty="0"/>
              <a:t>(1) 小端右侧间隙尺寸链图画的顺序为(导轨和滑块大端右侧面为基准)：</a:t>
            </a:r>
          </a:p>
        </p:txBody>
      </p:sp>
      <p:grpSp>
        <p:nvGrpSpPr>
          <p:cNvPr id="60471" name="Group 1079"/>
          <p:cNvGrpSpPr>
            <a:grpSpLocks/>
          </p:cNvGrpSpPr>
          <p:nvPr/>
        </p:nvGrpSpPr>
        <p:grpSpPr bwMode="auto">
          <a:xfrm>
            <a:off x="484188" y="1184275"/>
            <a:ext cx="3498850" cy="4240213"/>
            <a:chOff x="593" y="1025"/>
            <a:chExt cx="2204" cy="2671"/>
          </a:xfrm>
        </p:grpSpPr>
        <p:pic>
          <p:nvPicPr>
            <p:cNvPr id="23591" name="Picture 106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 y="1544"/>
              <a:ext cx="2204" cy="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92" name="Line 1065"/>
            <p:cNvSpPr>
              <a:spLocks noChangeShapeType="1"/>
            </p:cNvSpPr>
            <p:nvPr/>
          </p:nvSpPr>
          <p:spPr bwMode="auto">
            <a:xfrm>
              <a:off x="1115" y="2670"/>
              <a:ext cx="0" cy="7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93" name="Line 1066"/>
            <p:cNvSpPr>
              <a:spLocks noChangeShapeType="1"/>
            </p:cNvSpPr>
            <p:nvPr/>
          </p:nvSpPr>
          <p:spPr bwMode="auto">
            <a:xfrm>
              <a:off x="2368" y="2679"/>
              <a:ext cx="0" cy="10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94" name="Line 1067"/>
            <p:cNvSpPr>
              <a:spLocks noChangeShapeType="1"/>
            </p:cNvSpPr>
            <p:nvPr/>
          </p:nvSpPr>
          <p:spPr bwMode="auto">
            <a:xfrm>
              <a:off x="1006" y="2681"/>
              <a:ext cx="0" cy="10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95" name="Line 1068"/>
            <p:cNvSpPr>
              <a:spLocks noChangeShapeType="1"/>
            </p:cNvSpPr>
            <p:nvPr/>
          </p:nvSpPr>
          <p:spPr bwMode="auto">
            <a:xfrm>
              <a:off x="1125" y="3291"/>
              <a:ext cx="1234"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96" name="Line 1069"/>
            <p:cNvSpPr>
              <a:spLocks noChangeShapeType="1"/>
            </p:cNvSpPr>
            <p:nvPr/>
          </p:nvSpPr>
          <p:spPr bwMode="auto">
            <a:xfrm>
              <a:off x="997" y="3557"/>
              <a:ext cx="1389"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97" name="Line 1070"/>
            <p:cNvSpPr>
              <a:spLocks noChangeShapeType="1"/>
            </p:cNvSpPr>
            <p:nvPr/>
          </p:nvSpPr>
          <p:spPr bwMode="auto">
            <a:xfrm>
              <a:off x="1207" y="1253"/>
              <a:ext cx="0" cy="41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98" name="Line 1071"/>
            <p:cNvSpPr>
              <a:spLocks noChangeShapeType="1"/>
            </p:cNvSpPr>
            <p:nvPr/>
          </p:nvSpPr>
          <p:spPr bwMode="auto">
            <a:xfrm>
              <a:off x="2194" y="1262"/>
              <a:ext cx="0" cy="41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99" name="Line 1072"/>
            <p:cNvSpPr>
              <a:spLocks noChangeShapeType="1"/>
            </p:cNvSpPr>
            <p:nvPr/>
          </p:nvSpPr>
          <p:spPr bwMode="auto">
            <a:xfrm>
              <a:off x="1362" y="1454"/>
              <a:ext cx="0" cy="2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600" name="Line 1073"/>
            <p:cNvSpPr>
              <a:spLocks noChangeShapeType="1"/>
            </p:cNvSpPr>
            <p:nvPr/>
          </p:nvSpPr>
          <p:spPr bwMode="auto">
            <a:xfrm>
              <a:off x="1362" y="1536"/>
              <a:ext cx="832"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601" name="Line 1074"/>
            <p:cNvSpPr>
              <a:spLocks noChangeShapeType="1"/>
            </p:cNvSpPr>
            <p:nvPr/>
          </p:nvSpPr>
          <p:spPr bwMode="auto">
            <a:xfrm>
              <a:off x="1207" y="1317"/>
              <a:ext cx="996"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602" name="Text Box 1075"/>
            <p:cNvSpPr txBox="1">
              <a:spLocks noChangeArrowheads="1"/>
            </p:cNvSpPr>
            <p:nvPr/>
          </p:nvSpPr>
          <p:spPr bwMode="auto">
            <a:xfrm>
              <a:off x="1515" y="3004"/>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4</a:t>
              </a:r>
            </a:p>
          </p:txBody>
        </p:sp>
        <p:sp>
          <p:nvSpPr>
            <p:cNvPr id="23603" name="Text Box 1076"/>
            <p:cNvSpPr txBox="1">
              <a:spLocks noChangeArrowheads="1"/>
            </p:cNvSpPr>
            <p:nvPr/>
          </p:nvSpPr>
          <p:spPr bwMode="auto">
            <a:xfrm>
              <a:off x="1529" y="3283"/>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2</a:t>
              </a:r>
            </a:p>
          </p:txBody>
        </p:sp>
        <p:sp>
          <p:nvSpPr>
            <p:cNvPr id="23604" name="Text Box 1077"/>
            <p:cNvSpPr txBox="1">
              <a:spLocks noChangeArrowheads="1"/>
            </p:cNvSpPr>
            <p:nvPr/>
          </p:nvSpPr>
          <p:spPr bwMode="auto">
            <a:xfrm>
              <a:off x="1533" y="1249"/>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3</a:t>
              </a:r>
            </a:p>
          </p:txBody>
        </p:sp>
        <p:sp>
          <p:nvSpPr>
            <p:cNvPr id="23605" name="Text Box 1078"/>
            <p:cNvSpPr txBox="1">
              <a:spLocks noChangeArrowheads="1"/>
            </p:cNvSpPr>
            <p:nvPr/>
          </p:nvSpPr>
          <p:spPr bwMode="auto">
            <a:xfrm>
              <a:off x="1510" y="1025"/>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1</a:t>
              </a:r>
            </a:p>
          </p:txBody>
        </p:sp>
      </p:grpSp>
      <p:sp>
        <p:nvSpPr>
          <p:cNvPr id="60472" name="AutoShape 1080"/>
          <p:cNvSpPr>
            <a:spLocks noChangeArrowheads="1"/>
          </p:cNvSpPr>
          <p:nvPr/>
        </p:nvSpPr>
        <p:spPr bwMode="auto">
          <a:xfrm>
            <a:off x="4001261" y="2543124"/>
            <a:ext cx="957262" cy="609600"/>
          </a:xfrm>
          <a:prstGeom prst="wedgeRoundRectCallout">
            <a:avLst>
              <a:gd name="adj1" fmla="val -107713"/>
              <a:gd name="adj2" fmla="val 105991"/>
              <a:gd name="adj3" fmla="val 16667"/>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3300"/>
                </a:solidFill>
              </a:rPr>
              <a:t>基准</a:t>
            </a:r>
          </a:p>
        </p:txBody>
      </p:sp>
      <p:sp>
        <p:nvSpPr>
          <p:cNvPr id="60473" name="Line 1081"/>
          <p:cNvSpPr>
            <a:spLocks noChangeShapeType="1"/>
          </p:cNvSpPr>
          <p:nvPr/>
        </p:nvSpPr>
        <p:spPr bwMode="auto">
          <a:xfrm>
            <a:off x="3279775" y="3076575"/>
            <a:ext cx="0" cy="798513"/>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0475" name="Group 1083"/>
          <p:cNvGrpSpPr>
            <a:grpSpLocks/>
          </p:cNvGrpSpPr>
          <p:nvPr/>
        </p:nvGrpSpPr>
        <p:grpSpPr bwMode="auto">
          <a:xfrm>
            <a:off x="5422900" y="1331913"/>
            <a:ext cx="3124200" cy="3170237"/>
            <a:chOff x="3020" y="875"/>
            <a:chExt cx="1968" cy="1997"/>
          </a:xfrm>
        </p:grpSpPr>
        <p:grpSp>
          <p:nvGrpSpPr>
            <p:cNvPr id="23567" name="Group 1031"/>
            <p:cNvGrpSpPr>
              <a:grpSpLocks/>
            </p:cNvGrpSpPr>
            <p:nvPr/>
          </p:nvGrpSpPr>
          <p:grpSpPr bwMode="auto">
            <a:xfrm>
              <a:off x="3020" y="875"/>
              <a:ext cx="1968" cy="1997"/>
              <a:chOff x="2928" y="1536"/>
              <a:chExt cx="1392" cy="1440"/>
            </a:xfrm>
          </p:grpSpPr>
          <p:pic>
            <p:nvPicPr>
              <p:cNvPr id="23569" name="Picture 103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8" y="1536"/>
                <a:ext cx="1392" cy="1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570" name="Group 1033"/>
              <p:cNvGrpSpPr>
                <a:grpSpLocks/>
              </p:cNvGrpSpPr>
              <p:nvPr/>
            </p:nvGrpSpPr>
            <p:grpSpPr bwMode="auto">
              <a:xfrm>
                <a:off x="2976" y="1584"/>
                <a:ext cx="288" cy="192"/>
                <a:chOff x="2976" y="1584"/>
                <a:chExt cx="288" cy="192"/>
              </a:xfrm>
            </p:grpSpPr>
            <p:sp>
              <p:nvSpPr>
                <p:cNvPr id="23589" name="Rectangle 1034"/>
                <p:cNvSpPr>
                  <a:spLocks noChangeArrowheads="1"/>
                </p:cNvSpPr>
                <p:nvPr/>
              </p:nvSpPr>
              <p:spPr bwMode="auto">
                <a:xfrm>
                  <a:off x="3024" y="1632"/>
                  <a:ext cx="192"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590" name="Text Box 1035"/>
                <p:cNvSpPr txBox="1">
                  <a:spLocks noChangeArrowheads="1"/>
                </p:cNvSpPr>
                <p:nvPr/>
              </p:nvSpPr>
              <p:spPr bwMode="auto">
                <a:xfrm>
                  <a:off x="2976" y="1584"/>
                  <a:ext cx="288" cy="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1600" b="1" i="1"/>
                    <a:t>A</a:t>
                  </a:r>
                  <a:r>
                    <a:rPr lang="en-US" altLang="zh-CN" sz="1600" b="1" baseline="-25000"/>
                    <a:t>5</a:t>
                  </a:r>
                </a:p>
              </p:txBody>
            </p:sp>
          </p:grpSp>
          <p:grpSp>
            <p:nvGrpSpPr>
              <p:cNvPr id="23571" name="Group 1036"/>
              <p:cNvGrpSpPr>
                <a:grpSpLocks/>
              </p:cNvGrpSpPr>
              <p:nvPr/>
            </p:nvGrpSpPr>
            <p:grpSpPr bwMode="auto">
              <a:xfrm>
                <a:off x="3483" y="2691"/>
                <a:ext cx="384" cy="192"/>
                <a:chOff x="4608" y="3024"/>
                <a:chExt cx="384" cy="192"/>
              </a:xfrm>
            </p:grpSpPr>
            <p:sp>
              <p:nvSpPr>
                <p:cNvPr id="23587" name="Rectangle 1037"/>
                <p:cNvSpPr>
                  <a:spLocks noChangeArrowheads="1"/>
                </p:cNvSpPr>
                <p:nvPr/>
              </p:nvSpPr>
              <p:spPr bwMode="auto">
                <a:xfrm>
                  <a:off x="4672" y="3072"/>
                  <a:ext cx="256"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588" name="Text Box 1038"/>
                <p:cNvSpPr txBox="1">
                  <a:spLocks noChangeArrowheads="1"/>
                </p:cNvSpPr>
                <p:nvPr/>
              </p:nvSpPr>
              <p:spPr bwMode="auto">
                <a:xfrm>
                  <a:off x="4608" y="3024"/>
                  <a:ext cx="384" cy="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1600" b="1" i="1"/>
                    <a:t>A</a:t>
                  </a:r>
                  <a:r>
                    <a:rPr lang="en-US" altLang="zh-CN" sz="1600" b="1" baseline="-25000"/>
                    <a:t>4</a:t>
                  </a:r>
                  <a:r>
                    <a:rPr lang="en-US" altLang="zh-CN" sz="1600" b="1"/>
                    <a:t>/2</a:t>
                  </a:r>
                </a:p>
              </p:txBody>
            </p:sp>
          </p:grpSp>
          <p:grpSp>
            <p:nvGrpSpPr>
              <p:cNvPr id="23572" name="Group 1039"/>
              <p:cNvGrpSpPr>
                <a:grpSpLocks/>
              </p:cNvGrpSpPr>
              <p:nvPr/>
            </p:nvGrpSpPr>
            <p:grpSpPr bwMode="auto">
              <a:xfrm>
                <a:off x="3552" y="1623"/>
                <a:ext cx="384" cy="192"/>
                <a:chOff x="4608" y="3024"/>
                <a:chExt cx="384" cy="192"/>
              </a:xfrm>
            </p:grpSpPr>
            <p:sp>
              <p:nvSpPr>
                <p:cNvPr id="23585" name="Rectangle 1040"/>
                <p:cNvSpPr>
                  <a:spLocks noChangeArrowheads="1"/>
                </p:cNvSpPr>
                <p:nvPr/>
              </p:nvSpPr>
              <p:spPr bwMode="auto">
                <a:xfrm>
                  <a:off x="4672" y="3072"/>
                  <a:ext cx="256"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586" name="Text Box 1041"/>
                <p:cNvSpPr txBox="1">
                  <a:spLocks noChangeArrowheads="1"/>
                </p:cNvSpPr>
                <p:nvPr/>
              </p:nvSpPr>
              <p:spPr bwMode="auto">
                <a:xfrm>
                  <a:off x="4608" y="3024"/>
                  <a:ext cx="384" cy="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1600" b="1" i="1"/>
                    <a:t>A</a:t>
                  </a:r>
                  <a:r>
                    <a:rPr lang="en-US" altLang="zh-CN" sz="1600" b="1" baseline="-25000"/>
                    <a:t>2</a:t>
                  </a:r>
                  <a:r>
                    <a:rPr lang="en-US" altLang="zh-CN" sz="1600" b="1"/>
                    <a:t>/2</a:t>
                  </a:r>
                </a:p>
              </p:txBody>
            </p:sp>
          </p:grpSp>
          <p:grpSp>
            <p:nvGrpSpPr>
              <p:cNvPr id="23573" name="Group 1042"/>
              <p:cNvGrpSpPr>
                <a:grpSpLocks/>
              </p:cNvGrpSpPr>
              <p:nvPr/>
            </p:nvGrpSpPr>
            <p:grpSpPr bwMode="auto">
              <a:xfrm>
                <a:off x="3795" y="2340"/>
                <a:ext cx="288" cy="192"/>
                <a:chOff x="2976" y="1584"/>
                <a:chExt cx="288" cy="192"/>
              </a:xfrm>
            </p:grpSpPr>
            <p:sp>
              <p:nvSpPr>
                <p:cNvPr id="23583" name="Rectangle 1043"/>
                <p:cNvSpPr>
                  <a:spLocks noChangeArrowheads="1"/>
                </p:cNvSpPr>
                <p:nvPr/>
              </p:nvSpPr>
              <p:spPr bwMode="auto">
                <a:xfrm>
                  <a:off x="3024" y="1632"/>
                  <a:ext cx="192"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584" name="Text Box 1044"/>
                <p:cNvSpPr txBox="1">
                  <a:spLocks noChangeArrowheads="1"/>
                </p:cNvSpPr>
                <p:nvPr/>
              </p:nvSpPr>
              <p:spPr bwMode="auto">
                <a:xfrm>
                  <a:off x="2976" y="1584"/>
                  <a:ext cx="288" cy="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1600" b="1" i="1"/>
                    <a:t>A</a:t>
                  </a:r>
                  <a:r>
                    <a:rPr lang="en-US" altLang="zh-CN" sz="1600" b="1" baseline="-25000"/>
                    <a:t>0</a:t>
                  </a:r>
                </a:p>
              </p:txBody>
            </p:sp>
          </p:grpSp>
          <p:grpSp>
            <p:nvGrpSpPr>
              <p:cNvPr id="23574" name="Group 1045"/>
              <p:cNvGrpSpPr>
                <a:grpSpLocks/>
              </p:cNvGrpSpPr>
              <p:nvPr/>
            </p:nvGrpSpPr>
            <p:grpSpPr bwMode="auto">
              <a:xfrm>
                <a:off x="3339" y="1980"/>
                <a:ext cx="384" cy="192"/>
                <a:chOff x="4608" y="3024"/>
                <a:chExt cx="384" cy="192"/>
              </a:xfrm>
            </p:grpSpPr>
            <p:sp>
              <p:nvSpPr>
                <p:cNvPr id="23581" name="Rectangle 1046"/>
                <p:cNvSpPr>
                  <a:spLocks noChangeArrowheads="1"/>
                </p:cNvSpPr>
                <p:nvPr/>
              </p:nvSpPr>
              <p:spPr bwMode="auto">
                <a:xfrm>
                  <a:off x="4672" y="3072"/>
                  <a:ext cx="256"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582" name="Text Box 1047"/>
                <p:cNvSpPr txBox="1">
                  <a:spLocks noChangeArrowheads="1"/>
                </p:cNvSpPr>
                <p:nvPr/>
              </p:nvSpPr>
              <p:spPr bwMode="auto">
                <a:xfrm>
                  <a:off x="4608" y="3024"/>
                  <a:ext cx="384" cy="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1600" b="1" i="1"/>
                    <a:t>A</a:t>
                  </a:r>
                  <a:r>
                    <a:rPr lang="en-US" altLang="zh-CN" sz="1600" b="1" baseline="-25000"/>
                    <a:t>1</a:t>
                  </a:r>
                  <a:r>
                    <a:rPr lang="en-US" altLang="zh-CN" sz="1600" b="1"/>
                    <a:t>/2</a:t>
                  </a:r>
                </a:p>
              </p:txBody>
            </p:sp>
          </p:grpSp>
          <p:grpSp>
            <p:nvGrpSpPr>
              <p:cNvPr id="23575" name="Group 1048"/>
              <p:cNvGrpSpPr>
                <a:grpSpLocks/>
              </p:cNvGrpSpPr>
              <p:nvPr/>
            </p:nvGrpSpPr>
            <p:grpSpPr bwMode="auto">
              <a:xfrm>
                <a:off x="3411" y="2349"/>
                <a:ext cx="384" cy="192"/>
                <a:chOff x="4608" y="3024"/>
                <a:chExt cx="384" cy="192"/>
              </a:xfrm>
            </p:grpSpPr>
            <p:sp>
              <p:nvSpPr>
                <p:cNvPr id="23579" name="Rectangle 1049"/>
                <p:cNvSpPr>
                  <a:spLocks noChangeArrowheads="1"/>
                </p:cNvSpPr>
                <p:nvPr/>
              </p:nvSpPr>
              <p:spPr bwMode="auto">
                <a:xfrm>
                  <a:off x="4672" y="3072"/>
                  <a:ext cx="256"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580" name="Text Box 1050"/>
                <p:cNvSpPr txBox="1">
                  <a:spLocks noChangeArrowheads="1"/>
                </p:cNvSpPr>
                <p:nvPr/>
              </p:nvSpPr>
              <p:spPr bwMode="auto">
                <a:xfrm>
                  <a:off x="4608" y="3024"/>
                  <a:ext cx="384" cy="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1600" b="1" i="1"/>
                    <a:t>A</a:t>
                  </a:r>
                  <a:r>
                    <a:rPr lang="en-US" altLang="zh-CN" sz="1600" b="1" baseline="-25000"/>
                    <a:t>3</a:t>
                  </a:r>
                  <a:r>
                    <a:rPr lang="en-US" altLang="zh-CN" sz="1600" b="1"/>
                    <a:t>/2</a:t>
                  </a:r>
                </a:p>
              </p:txBody>
            </p:sp>
          </p:grpSp>
          <p:grpSp>
            <p:nvGrpSpPr>
              <p:cNvPr id="23576" name="Group 1051"/>
              <p:cNvGrpSpPr>
                <a:grpSpLocks/>
              </p:cNvGrpSpPr>
              <p:nvPr/>
            </p:nvGrpSpPr>
            <p:grpSpPr bwMode="auto">
              <a:xfrm>
                <a:off x="3048" y="2349"/>
                <a:ext cx="288" cy="192"/>
                <a:chOff x="2976" y="1584"/>
                <a:chExt cx="288" cy="192"/>
              </a:xfrm>
            </p:grpSpPr>
            <p:sp>
              <p:nvSpPr>
                <p:cNvPr id="23577" name="Rectangle 1052"/>
                <p:cNvSpPr>
                  <a:spLocks noChangeArrowheads="1"/>
                </p:cNvSpPr>
                <p:nvPr/>
              </p:nvSpPr>
              <p:spPr bwMode="auto">
                <a:xfrm>
                  <a:off x="3024" y="1632"/>
                  <a:ext cx="192" cy="14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578" name="Text Box 1053"/>
                <p:cNvSpPr txBox="1">
                  <a:spLocks noChangeArrowheads="1"/>
                </p:cNvSpPr>
                <p:nvPr/>
              </p:nvSpPr>
              <p:spPr bwMode="auto">
                <a:xfrm>
                  <a:off x="2976" y="1584"/>
                  <a:ext cx="288" cy="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1600" b="1" i="1"/>
                    <a:t>A</a:t>
                  </a:r>
                  <a:r>
                    <a:rPr lang="en-US" altLang="zh-CN" sz="1600" b="1" baseline="-25000"/>
                    <a:t>6</a:t>
                  </a:r>
                </a:p>
              </p:txBody>
            </p:sp>
          </p:grpSp>
        </p:grpSp>
        <p:sp>
          <p:nvSpPr>
            <p:cNvPr id="23568" name="Line 1082"/>
            <p:cNvSpPr>
              <a:spLocks noChangeShapeType="1"/>
            </p:cNvSpPr>
            <p:nvPr/>
          </p:nvSpPr>
          <p:spPr bwMode="auto">
            <a:xfrm>
              <a:off x="4910" y="1143"/>
              <a:ext cx="0" cy="1691"/>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60477" name="Object 1085"/>
          <p:cNvGraphicFramePr>
            <a:graphicFrameLocks noChangeAspect="1"/>
          </p:cNvGraphicFramePr>
          <p:nvPr/>
        </p:nvGraphicFramePr>
        <p:xfrm>
          <a:off x="3595688" y="4518025"/>
          <a:ext cx="998537" cy="693738"/>
        </p:xfrm>
        <a:graphic>
          <a:graphicData uri="http://schemas.openxmlformats.org/presentationml/2006/ole">
            <mc:AlternateContent xmlns:mc="http://schemas.openxmlformats.org/markup-compatibility/2006">
              <mc:Choice xmlns:v="urn:schemas-microsoft-com:vml" Requires="v">
                <p:oleObj spid="_x0000_s24089" name="Equation" r:id="rId5" imgW="355292" imgH="215713" progId="Equation.3">
                  <p:embed/>
                </p:oleObj>
              </mc:Choice>
              <mc:Fallback>
                <p:oleObj name="Equation" r:id="rId5" imgW="355292" imgH="215713" progId="Equation.3">
                  <p:embed/>
                  <p:pic>
                    <p:nvPicPr>
                      <p:cNvPr id="0" name="Object 10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5688" y="4518025"/>
                        <a:ext cx="998537" cy="693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78" name="Object 1086"/>
          <p:cNvGraphicFramePr>
            <a:graphicFrameLocks noChangeAspect="1"/>
          </p:cNvGraphicFramePr>
          <p:nvPr/>
        </p:nvGraphicFramePr>
        <p:xfrm>
          <a:off x="4718050" y="4478338"/>
          <a:ext cx="1296988" cy="804862"/>
        </p:xfrm>
        <a:graphic>
          <a:graphicData uri="http://schemas.openxmlformats.org/presentationml/2006/ole">
            <mc:AlternateContent xmlns:mc="http://schemas.openxmlformats.org/markup-compatibility/2006">
              <mc:Choice xmlns:v="urn:schemas-microsoft-com:vml" Requires="v">
                <p:oleObj spid="_x0000_s24090" name="Equation" r:id="rId7" imgW="368300" imgH="228600" progId="Equation.3">
                  <p:embed/>
                </p:oleObj>
              </mc:Choice>
              <mc:Fallback>
                <p:oleObj name="Equation" r:id="rId7" imgW="368300" imgH="228600" progId="Equation.3">
                  <p:embed/>
                  <p:pic>
                    <p:nvPicPr>
                      <p:cNvPr id="0" name="Object 108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8050" y="4478338"/>
                        <a:ext cx="1296988" cy="804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79" name="Object 1087"/>
          <p:cNvGraphicFramePr>
            <a:graphicFrameLocks noChangeAspect="1"/>
          </p:cNvGraphicFramePr>
          <p:nvPr/>
        </p:nvGraphicFramePr>
        <p:xfrm>
          <a:off x="6716713" y="5238750"/>
          <a:ext cx="1296987" cy="804863"/>
        </p:xfrm>
        <a:graphic>
          <a:graphicData uri="http://schemas.openxmlformats.org/presentationml/2006/ole">
            <mc:AlternateContent xmlns:mc="http://schemas.openxmlformats.org/markup-compatibility/2006">
              <mc:Choice xmlns:v="urn:schemas-microsoft-com:vml" Requires="v">
                <p:oleObj spid="_x0000_s24091" name="Equation" r:id="rId9" imgW="368300" imgH="228600" progId="Equation.3">
                  <p:embed/>
                </p:oleObj>
              </mc:Choice>
              <mc:Fallback>
                <p:oleObj name="Equation" r:id="rId9" imgW="368300" imgH="228600" progId="Equation.3">
                  <p:embed/>
                  <p:pic>
                    <p:nvPicPr>
                      <p:cNvPr id="0" name="Object 108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16713" y="5238750"/>
                        <a:ext cx="1296987" cy="804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80" name="Object 1088"/>
          <p:cNvGraphicFramePr>
            <a:graphicFrameLocks noChangeAspect="1"/>
          </p:cNvGraphicFramePr>
          <p:nvPr/>
        </p:nvGraphicFramePr>
        <p:xfrm>
          <a:off x="6067425" y="4440238"/>
          <a:ext cx="1851025" cy="858837"/>
        </p:xfrm>
        <a:graphic>
          <a:graphicData uri="http://schemas.openxmlformats.org/presentationml/2006/ole">
            <mc:AlternateContent xmlns:mc="http://schemas.openxmlformats.org/markup-compatibility/2006">
              <mc:Choice xmlns:v="urn:schemas-microsoft-com:vml" Requires="v">
                <p:oleObj spid="_x0000_s24092" name="公式" r:id="rId11" imgW="532937" imgH="215713" progId="Equation.3">
                  <p:embed/>
                </p:oleObj>
              </mc:Choice>
              <mc:Fallback>
                <p:oleObj name="公式" r:id="rId11" imgW="532937" imgH="215713" progId="Equation.3">
                  <p:embed/>
                  <p:pic>
                    <p:nvPicPr>
                      <p:cNvPr id="0" name="Object 108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67425" y="4440238"/>
                        <a:ext cx="1851025" cy="858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81" name="Object 1089"/>
          <p:cNvGraphicFramePr>
            <a:graphicFrameLocks noChangeAspect="1"/>
          </p:cNvGraphicFramePr>
          <p:nvPr/>
        </p:nvGraphicFramePr>
        <p:xfrm>
          <a:off x="3629025" y="5238750"/>
          <a:ext cx="1296988" cy="804863"/>
        </p:xfrm>
        <a:graphic>
          <a:graphicData uri="http://schemas.openxmlformats.org/presentationml/2006/ole">
            <mc:AlternateContent xmlns:mc="http://schemas.openxmlformats.org/markup-compatibility/2006">
              <mc:Choice xmlns:v="urn:schemas-microsoft-com:vml" Requires="v">
                <p:oleObj spid="_x0000_s24093" name="Equation" r:id="rId13" imgW="368300" imgH="228600" progId="Equation.3">
                  <p:embed/>
                </p:oleObj>
              </mc:Choice>
              <mc:Fallback>
                <p:oleObj name="Equation" r:id="rId13" imgW="368300" imgH="228600" progId="Equation.3">
                  <p:embed/>
                  <p:pic>
                    <p:nvPicPr>
                      <p:cNvPr id="0" name="Object 108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29025" y="5238750"/>
                        <a:ext cx="1296988" cy="804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82" name="Object 1090"/>
          <p:cNvGraphicFramePr>
            <a:graphicFrameLocks noChangeAspect="1"/>
          </p:cNvGraphicFramePr>
          <p:nvPr/>
        </p:nvGraphicFramePr>
        <p:xfrm>
          <a:off x="4864100" y="5210175"/>
          <a:ext cx="1858963" cy="912813"/>
        </p:xfrm>
        <a:graphic>
          <a:graphicData uri="http://schemas.openxmlformats.org/presentationml/2006/ole">
            <mc:AlternateContent xmlns:mc="http://schemas.openxmlformats.org/markup-compatibility/2006">
              <mc:Choice xmlns:v="urn:schemas-microsoft-com:vml" Requires="v">
                <p:oleObj spid="_x0000_s24094" name="Equation" r:id="rId15" imgW="533169" imgH="228501" progId="Equation.3">
                  <p:embed/>
                </p:oleObj>
              </mc:Choice>
              <mc:Fallback>
                <p:oleObj name="Equation" r:id="rId15" imgW="533169" imgH="228501" progId="Equation.3">
                  <p:embed/>
                  <p:pic>
                    <p:nvPicPr>
                      <p:cNvPr id="0" name="Object 109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64100" y="5210175"/>
                        <a:ext cx="1858963" cy="912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83" name="Object 1091"/>
          <p:cNvGraphicFramePr>
            <a:graphicFrameLocks noChangeAspect="1"/>
          </p:cNvGraphicFramePr>
          <p:nvPr/>
        </p:nvGraphicFramePr>
        <p:xfrm>
          <a:off x="3600450" y="5889625"/>
          <a:ext cx="2659063" cy="757238"/>
        </p:xfrm>
        <a:graphic>
          <a:graphicData uri="http://schemas.openxmlformats.org/presentationml/2006/ole">
            <mc:AlternateContent xmlns:mc="http://schemas.openxmlformats.org/markup-compatibility/2006">
              <mc:Choice xmlns:v="urn:schemas-microsoft-com:vml" Requires="v">
                <p:oleObj spid="_x0000_s24095" name="Equation" r:id="rId17" imgW="545626" imgH="215713" progId="Equation.3">
                  <p:embed/>
                </p:oleObj>
              </mc:Choice>
              <mc:Fallback>
                <p:oleObj name="Equation" r:id="rId17" imgW="545626" imgH="215713" progId="Equation.3">
                  <p:embed/>
                  <p:pic>
                    <p:nvPicPr>
                      <p:cNvPr id="0" name="Object 109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00450" y="5889625"/>
                        <a:ext cx="2659063" cy="757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2"/>
                                        </p:tgtEl>
                                        <p:attrNameLst>
                                          <p:attrName>style.visibility</p:attrName>
                                        </p:attrNameLst>
                                      </p:cBhvr>
                                      <p:to>
                                        <p:strVal val="visible"/>
                                      </p:to>
                                    </p:set>
                                    <p:animEffect transition="in" filter="wipe(left)">
                                      <p:cBhvr>
                                        <p:cTn id="7" dur="300"/>
                                        <p:tgtEl>
                                          <p:spTgt spid="604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60471"/>
                                        </p:tgtEl>
                                        <p:attrNameLst>
                                          <p:attrName>style.visibility</p:attrName>
                                        </p:attrNameLst>
                                      </p:cBhvr>
                                      <p:to>
                                        <p:strVal val="visible"/>
                                      </p:to>
                                    </p:set>
                                    <p:anim calcmode="lin" valueType="num">
                                      <p:cBhvr additive="base">
                                        <p:cTn id="12" dur="500" fill="hold"/>
                                        <p:tgtEl>
                                          <p:spTgt spid="60471"/>
                                        </p:tgtEl>
                                        <p:attrNameLst>
                                          <p:attrName>ppt_x</p:attrName>
                                        </p:attrNameLst>
                                      </p:cBhvr>
                                      <p:tavLst>
                                        <p:tav tm="0">
                                          <p:val>
                                            <p:strVal val="0-#ppt_w/2"/>
                                          </p:val>
                                        </p:tav>
                                        <p:tav tm="100000">
                                          <p:val>
                                            <p:strVal val="#ppt_x"/>
                                          </p:val>
                                        </p:tav>
                                      </p:tavLst>
                                    </p:anim>
                                    <p:anim calcmode="lin" valueType="num">
                                      <p:cBhvr additive="base">
                                        <p:cTn id="13" dur="500" fill="hold"/>
                                        <p:tgtEl>
                                          <p:spTgt spid="6047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 fill="hold" grpId="0" nodeType="clickEffect">
                                  <p:stCondLst>
                                    <p:cond delay="0"/>
                                  </p:stCondLst>
                                  <p:childTnLst>
                                    <p:set>
                                      <p:cBhvr>
                                        <p:cTn id="17" dur="1" fill="hold">
                                          <p:stCondLst>
                                            <p:cond delay="0"/>
                                          </p:stCondLst>
                                        </p:cTn>
                                        <p:tgtEl>
                                          <p:spTgt spid="60473"/>
                                        </p:tgtEl>
                                        <p:attrNameLst>
                                          <p:attrName>style.visibility</p:attrName>
                                        </p:attrNameLst>
                                      </p:cBhvr>
                                      <p:to>
                                        <p:strVal val="visible"/>
                                      </p:to>
                                    </p:set>
                                    <p:anim calcmode="lin" valueType="num">
                                      <p:cBhvr>
                                        <p:cTn id="18" dur="500" fill="hold"/>
                                        <p:tgtEl>
                                          <p:spTgt spid="60473"/>
                                        </p:tgtEl>
                                        <p:attrNameLst>
                                          <p:attrName>ppt_x</p:attrName>
                                        </p:attrNameLst>
                                      </p:cBhvr>
                                      <p:tavLst>
                                        <p:tav tm="0">
                                          <p:val>
                                            <p:strVal val="#ppt_x"/>
                                          </p:val>
                                        </p:tav>
                                        <p:tav tm="100000">
                                          <p:val>
                                            <p:strVal val="#ppt_x"/>
                                          </p:val>
                                        </p:tav>
                                      </p:tavLst>
                                    </p:anim>
                                    <p:anim calcmode="lin" valueType="num">
                                      <p:cBhvr>
                                        <p:cTn id="19" dur="500" fill="hold"/>
                                        <p:tgtEl>
                                          <p:spTgt spid="60473"/>
                                        </p:tgtEl>
                                        <p:attrNameLst>
                                          <p:attrName>ppt_y</p:attrName>
                                        </p:attrNameLst>
                                      </p:cBhvr>
                                      <p:tavLst>
                                        <p:tav tm="0">
                                          <p:val>
                                            <p:strVal val="#ppt_y-#ppt_h/2"/>
                                          </p:val>
                                        </p:tav>
                                        <p:tav tm="100000">
                                          <p:val>
                                            <p:strVal val="#ppt_y"/>
                                          </p:val>
                                        </p:tav>
                                      </p:tavLst>
                                    </p:anim>
                                    <p:anim calcmode="lin" valueType="num">
                                      <p:cBhvr>
                                        <p:cTn id="20" dur="500" fill="hold"/>
                                        <p:tgtEl>
                                          <p:spTgt spid="60473"/>
                                        </p:tgtEl>
                                        <p:attrNameLst>
                                          <p:attrName>ppt_w</p:attrName>
                                        </p:attrNameLst>
                                      </p:cBhvr>
                                      <p:tavLst>
                                        <p:tav tm="0">
                                          <p:val>
                                            <p:strVal val="#ppt_w"/>
                                          </p:val>
                                        </p:tav>
                                        <p:tav tm="100000">
                                          <p:val>
                                            <p:strVal val="#ppt_w"/>
                                          </p:val>
                                        </p:tav>
                                      </p:tavLst>
                                    </p:anim>
                                    <p:anim calcmode="lin" valueType="num">
                                      <p:cBhvr>
                                        <p:cTn id="21" dur="500" fill="hold"/>
                                        <p:tgtEl>
                                          <p:spTgt spid="60473"/>
                                        </p:tgtEl>
                                        <p:attrNameLst>
                                          <p:attrName>ppt_h</p:attrName>
                                        </p:attrNameLst>
                                      </p:cBhvr>
                                      <p:tavLst>
                                        <p:tav tm="0">
                                          <p:val>
                                            <p:fltVal val="0"/>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7" presetClass="entr" presetSubtype="2" fill="hold" grpId="0" nodeType="clickEffect">
                                  <p:stCondLst>
                                    <p:cond delay="0"/>
                                  </p:stCondLst>
                                  <p:iterate type="wd">
                                    <p:tmPct val="100000"/>
                                  </p:iterate>
                                  <p:childTnLst>
                                    <p:set>
                                      <p:cBhvr>
                                        <p:cTn id="25" dur="1" fill="hold">
                                          <p:stCondLst>
                                            <p:cond delay="0"/>
                                          </p:stCondLst>
                                        </p:cTn>
                                        <p:tgtEl>
                                          <p:spTgt spid="60472"/>
                                        </p:tgtEl>
                                        <p:attrNameLst>
                                          <p:attrName>style.visibility</p:attrName>
                                        </p:attrNameLst>
                                      </p:cBhvr>
                                      <p:to>
                                        <p:strVal val="visible"/>
                                      </p:to>
                                    </p:set>
                                    <p:anim calcmode="lin" valueType="num">
                                      <p:cBhvr>
                                        <p:cTn id="26" dur="300" fill="hold"/>
                                        <p:tgtEl>
                                          <p:spTgt spid="60472"/>
                                        </p:tgtEl>
                                        <p:attrNameLst>
                                          <p:attrName>ppt_x</p:attrName>
                                        </p:attrNameLst>
                                      </p:cBhvr>
                                      <p:tavLst>
                                        <p:tav tm="0">
                                          <p:val>
                                            <p:strVal val="#ppt_x+#ppt_w/2"/>
                                          </p:val>
                                        </p:tav>
                                        <p:tav tm="100000">
                                          <p:val>
                                            <p:strVal val="#ppt_x"/>
                                          </p:val>
                                        </p:tav>
                                      </p:tavLst>
                                    </p:anim>
                                    <p:anim calcmode="lin" valueType="num">
                                      <p:cBhvr>
                                        <p:cTn id="27" dur="300" fill="hold"/>
                                        <p:tgtEl>
                                          <p:spTgt spid="60472"/>
                                        </p:tgtEl>
                                        <p:attrNameLst>
                                          <p:attrName>ppt_y</p:attrName>
                                        </p:attrNameLst>
                                      </p:cBhvr>
                                      <p:tavLst>
                                        <p:tav tm="0">
                                          <p:val>
                                            <p:strVal val="#ppt_y"/>
                                          </p:val>
                                        </p:tav>
                                        <p:tav tm="100000">
                                          <p:val>
                                            <p:strVal val="#ppt_y"/>
                                          </p:val>
                                        </p:tav>
                                      </p:tavLst>
                                    </p:anim>
                                    <p:anim calcmode="lin" valueType="num">
                                      <p:cBhvr>
                                        <p:cTn id="28" dur="300" fill="hold"/>
                                        <p:tgtEl>
                                          <p:spTgt spid="60472"/>
                                        </p:tgtEl>
                                        <p:attrNameLst>
                                          <p:attrName>ppt_w</p:attrName>
                                        </p:attrNameLst>
                                      </p:cBhvr>
                                      <p:tavLst>
                                        <p:tav tm="0">
                                          <p:val>
                                            <p:fltVal val="0"/>
                                          </p:val>
                                        </p:tav>
                                        <p:tav tm="100000">
                                          <p:val>
                                            <p:strVal val="#ppt_w"/>
                                          </p:val>
                                        </p:tav>
                                      </p:tavLst>
                                    </p:anim>
                                    <p:anim calcmode="lin" valueType="num">
                                      <p:cBhvr>
                                        <p:cTn id="29" dur="300" fill="hold"/>
                                        <p:tgtEl>
                                          <p:spTgt spid="60472"/>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2" fill="hold" nodeType="clickEffect">
                                  <p:stCondLst>
                                    <p:cond delay="0"/>
                                  </p:stCondLst>
                                  <p:childTnLst>
                                    <p:set>
                                      <p:cBhvr>
                                        <p:cTn id="33" dur="1" fill="hold">
                                          <p:stCondLst>
                                            <p:cond delay="0"/>
                                          </p:stCondLst>
                                        </p:cTn>
                                        <p:tgtEl>
                                          <p:spTgt spid="60475"/>
                                        </p:tgtEl>
                                        <p:attrNameLst>
                                          <p:attrName>style.visibility</p:attrName>
                                        </p:attrNameLst>
                                      </p:cBhvr>
                                      <p:to>
                                        <p:strVal val="visible"/>
                                      </p:to>
                                    </p:set>
                                    <p:anim calcmode="lin" valueType="num">
                                      <p:cBhvr additive="base">
                                        <p:cTn id="34" dur="500" fill="hold"/>
                                        <p:tgtEl>
                                          <p:spTgt spid="60475"/>
                                        </p:tgtEl>
                                        <p:attrNameLst>
                                          <p:attrName>ppt_x</p:attrName>
                                        </p:attrNameLst>
                                      </p:cBhvr>
                                      <p:tavLst>
                                        <p:tav tm="0">
                                          <p:val>
                                            <p:strVal val="1+#ppt_w/2"/>
                                          </p:val>
                                        </p:tav>
                                        <p:tav tm="100000">
                                          <p:val>
                                            <p:strVal val="#ppt_x"/>
                                          </p:val>
                                        </p:tav>
                                      </p:tavLst>
                                    </p:anim>
                                    <p:anim calcmode="lin" valueType="num">
                                      <p:cBhvr additive="base">
                                        <p:cTn id="35" dur="500" fill="hold"/>
                                        <p:tgtEl>
                                          <p:spTgt spid="60475"/>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60477"/>
                                        </p:tgtEl>
                                        <p:attrNameLst>
                                          <p:attrName>style.visibility</p:attrName>
                                        </p:attrNameLst>
                                      </p:cBhvr>
                                      <p:to>
                                        <p:strVal val="visible"/>
                                      </p:to>
                                    </p:set>
                                    <p:animEffect transition="in" filter="wipe(left)">
                                      <p:cBhvr>
                                        <p:cTn id="40" dur="500"/>
                                        <p:tgtEl>
                                          <p:spTgt spid="6047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60478"/>
                                        </p:tgtEl>
                                        <p:attrNameLst>
                                          <p:attrName>style.visibility</p:attrName>
                                        </p:attrNameLst>
                                      </p:cBhvr>
                                      <p:to>
                                        <p:strVal val="visible"/>
                                      </p:to>
                                    </p:set>
                                    <p:animEffect transition="in" filter="wipe(left)">
                                      <p:cBhvr>
                                        <p:cTn id="45" dur="500"/>
                                        <p:tgtEl>
                                          <p:spTgt spid="6047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60480"/>
                                        </p:tgtEl>
                                        <p:attrNameLst>
                                          <p:attrName>style.visibility</p:attrName>
                                        </p:attrNameLst>
                                      </p:cBhvr>
                                      <p:to>
                                        <p:strVal val="visible"/>
                                      </p:to>
                                    </p:set>
                                    <p:animEffect transition="in" filter="wipe(left)">
                                      <p:cBhvr>
                                        <p:cTn id="50" dur="500"/>
                                        <p:tgtEl>
                                          <p:spTgt spid="6048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nodeType="clickEffect">
                                  <p:stCondLst>
                                    <p:cond delay="0"/>
                                  </p:stCondLst>
                                  <p:childTnLst>
                                    <p:set>
                                      <p:cBhvr>
                                        <p:cTn id="54" dur="1" fill="hold">
                                          <p:stCondLst>
                                            <p:cond delay="0"/>
                                          </p:stCondLst>
                                        </p:cTn>
                                        <p:tgtEl>
                                          <p:spTgt spid="60481"/>
                                        </p:tgtEl>
                                        <p:attrNameLst>
                                          <p:attrName>style.visibility</p:attrName>
                                        </p:attrNameLst>
                                      </p:cBhvr>
                                      <p:to>
                                        <p:strVal val="visible"/>
                                      </p:to>
                                    </p:set>
                                    <p:animEffect transition="in" filter="wipe(left)">
                                      <p:cBhvr>
                                        <p:cTn id="55" dur="500"/>
                                        <p:tgtEl>
                                          <p:spTgt spid="60481"/>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nodeType="clickEffect">
                                  <p:stCondLst>
                                    <p:cond delay="0"/>
                                  </p:stCondLst>
                                  <p:childTnLst>
                                    <p:set>
                                      <p:cBhvr>
                                        <p:cTn id="59" dur="1" fill="hold">
                                          <p:stCondLst>
                                            <p:cond delay="0"/>
                                          </p:stCondLst>
                                        </p:cTn>
                                        <p:tgtEl>
                                          <p:spTgt spid="60482"/>
                                        </p:tgtEl>
                                        <p:attrNameLst>
                                          <p:attrName>style.visibility</p:attrName>
                                        </p:attrNameLst>
                                      </p:cBhvr>
                                      <p:to>
                                        <p:strVal val="visible"/>
                                      </p:to>
                                    </p:set>
                                    <p:animEffect transition="in" filter="wipe(left)">
                                      <p:cBhvr>
                                        <p:cTn id="60" dur="500"/>
                                        <p:tgtEl>
                                          <p:spTgt spid="60482"/>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nodeType="clickEffect">
                                  <p:stCondLst>
                                    <p:cond delay="0"/>
                                  </p:stCondLst>
                                  <p:childTnLst>
                                    <p:set>
                                      <p:cBhvr>
                                        <p:cTn id="64" dur="1" fill="hold">
                                          <p:stCondLst>
                                            <p:cond delay="0"/>
                                          </p:stCondLst>
                                        </p:cTn>
                                        <p:tgtEl>
                                          <p:spTgt spid="60479"/>
                                        </p:tgtEl>
                                        <p:attrNameLst>
                                          <p:attrName>style.visibility</p:attrName>
                                        </p:attrNameLst>
                                      </p:cBhvr>
                                      <p:to>
                                        <p:strVal val="visible"/>
                                      </p:to>
                                    </p:set>
                                    <p:animEffect transition="in" filter="wipe(left)">
                                      <p:cBhvr>
                                        <p:cTn id="65" dur="500"/>
                                        <p:tgtEl>
                                          <p:spTgt spid="60479"/>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60483"/>
                                        </p:tgtEl>
                                        <p:attrNameLst>
                                          <p:attrName>style.visibility</p:attrName>
                                        </p:attrNameLst>
                                      </p:cBhvr>
                                      <p:to>
                                        <p:strVal val="visible"/>
                                      </p:to>
                                    </p:set>
                                    <p:animEffect transition="in" filter="wipe(left)">
                                      <p:cBhvr>
                                        <p:cTn id="70" dur="500"/>
                                        <p:tgtEl>
                                          <p:spTgt spid="6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autoUpdateAnimBg="0"/>
      <p:bldP spid="60472" grpId="0" animBg="1" autoUpdateAnimBg="0"/>
      <p:bldP spid="6047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xfrm>
            <a:off x="7210521" y="1920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1BCD051-43D1-4BE4-B4C9-28E26CE4EF50}" type="slidenum">
              <a:rPr kumimoji="0" lang="zh-CN" altLang="en-US" sz="2000" smtClean="0">
                <a:solidFill>
                  <a:srgbClr val="0000FF"/>
                </a:solidFill>
              </a:rPr>
              <a:pPr eaLnBrk="1" hangingPunct="1"/>
              <a:t>23</a:t>
            </a:fld>
            <a:endParaRPr kumimoji="0" lang="en-US" altLang="zh-CN" sz="2000" dirty="0" smtClean="0">
              <a:solidFill>
                <a:srgbClr val="0000FF"/>
              </a:solidFill>
            </a:endParaRPr>
          </a:p>
        </p:txBody>
      </p:sp>
      <p:sp>
        <p:nvSpPr>
          <p:cNvPr id="62468" name="Text Box 1028"/>
          <p:cNvSpPr txBox="1">
            <a:spLocks noChangeArrowheads="1"/>
          </p:cNvSpPr>
          <p:nvPr/>
        </p:nvSpPr>
        <p:spPr bwMode="auto">
          <a:xfrm>
            <a:off x="706912" y="268228"/>
            <a:ext cx="769151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(2) </a:t>
            </a:r>
            <a:r>
              <a:rPr lang="zh-CN" altLang="en-US" b="1" dirty="0"/>
              <a:t>小端左侧间隙尺寸链图画的顺序为（画法同上）：</a:t>
            </a:r>
            <a:endParaRPr lang="en-US" altLang="zh-CN" b="1" dirty="0"/>
          </a:p>
        </p:txBody>
      </p:sp>
      <p:graphicFrame>
        <p:nvGraphicFramePr>
          <p:cNvPr id="62488" name="Object 1048"/>
          <p:cNvGraphicFramePr>
            <a:graphicFrameLocks noChangeAspect="1"/>
          </p:cNvGraphicFramePr>
          <p:nvPr>
            <p:extLst>
              <p:ext uri="{D42A27DB-BD31-4B8C-83A1-F6EECF244321}">
                <p14:modId xmlns:p14="http://schemas.microsoft.com/office/powerpoint/2010/main" val="195196353"/>
              </p:ext>
            </p:extLst>
          </p:nvPr>
        </p:nvGraphicFramePr>
        <p:xfrm>
          <a:off x="577815" y="5000625"/>
          <a:ext cx="1171434" cy="710858"/>
        </p:xfrm>
        <a:graphic>
          <a:graphicData uri="http://schemas.openxmlformats.org/presentationml/2006/ole">
            <mc:AlternateContent xmlns:mc="http://schemas.openxmlformats.org/markup-compatibility/2006">
              <mc:Choice xmlns:v="urn:schemas-microsoft-com:vml" Requires="v">
                <p:oleObj spid="_x0000_s25257" name="Equation" r:id="rId3" imgW="355292" imgH="215713" progId="Equation.3">
                  <p:embed/>
                </p:oleObj>
              </mc:Choice>
              <mc:Fallback>
                <p:oleObj name="Equation" r:id="rId3" imgW="355292" imgH="215713" progId="Equation.3">
                  <p:embed/>
                  <p:pic>
                    <p:nvPicPr>
                      <p:cNvPr id="0" name="Object 1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815" y="5000625"/>
                        <a:ext cx="1171434" cy="710858"/>
                      </a:xfrm>
                      <a:prstGeom prst="rect">
                        <a:avLst/>
                      </a:prstGeom>
                      <a:noFill/>
                      <a:ln>
                        <a:noFill/>
                      </a:ln>
                      <a:effectLst/>
                      <a:extLst/>
                    </p:spPr>
                  </p:pic>
                </p:oleObj>
              </mc:Fallback>
            </mc:AlternateContent>
          </a:graphicData>
        </a:graphic>
      </p:graphicFrame>
      <p:graphicFrame>
        <p:nvGraphicFramePr>
          <p:cNvPr id="62489" name="Object 1049"/>
          <p:cNvGraphicFramePr>
            <a:graphicFrameLocks noChangeAspect="1"/>
          </p:cNvGraphicFramePr>
          <p:nvPr>
            <p:extLst>
              <p:ext uri="{D42A27DB-BD31-4B8C-83A1-F6EECF244321}">
                <p14:modId xmlns:p14="http://schemas.microsoft.com/office/powerpoint/2010/main" val="1268972040"/>
              </p:ext>
            </p:extLst>
          </p:nvPr>
        </p:nvGraphicFramePr>
        <p:xfrm>
          <a:off x="1856967" y="5021263"/>
          <a:ext cx="1093788" cy="678351"/>
        </p:xfrm>
        <a:graphic>
          <a:graphicData uri="http://schemas.openxmlformats.org/presentationml/2006/ole">
            <mc:AlternateContent xmlns:mc="http://schemas.openxmlformats.org/markup-compatibility/2006">
              <mc:Choice xmlns:v="urn:schemas-microsoft-com:vml" Requires="v">
                <p:oleObj spid="_x0000_s25258" name="公式" r:id="rId5" imgW="368280" imgH="228600" progId="Equation.3">
                  <p:embed/>
                </p:oleObj>
              </mc:Choice>
              <mc:Fallback>
                <p:oleObj name="公式" r:id="rId5" imgW="368280" imgH="228600" progId="Equation.3">
                  <p:embed/>
                  <p:pic>
                    <p:nvPicPr>
                      <p:cNvPr id="0" name="Object 1049"/>
                      <p:cNvPicPr>
                        <a:picLocks noChangeAspect="1" noChangeArrowheads="1"/>
                      </p:cNvPicPr>
                      <p:nvPr/>
                    </p:nvPicPr>
                    <p:blipFill>
                      <a:blip r:embed="rId6"/>
                      <a:srcRect/>
                      <a:stretch>
                        <a:fillRect/>
                      </a:stretch>
                    </p:blipFill>
                    <p:spPr bwMode="auto">
                      <a:xfrm>
                        <a:off x="1856967" y="5021263"/>
                        <a:ext cx="1093788" cy="678351"/>
                      </a:xfrm>
                      <a:prstGeom prst="rect">
                        <a:avLst/>
                      </a:prstGeom>
                      <a:noFill/>
                      <a:ln>
                        <a:noFill/>
                      </a:ln>
                      <a:effectLst/>
                      <a:extLst/>
                    </p:spPr>
                  </p:pic>
                </p:oleObj>
              </mc:Fallback>
            </mc:AlternateContent>
          </a:graphicData>
        </a:graphic>
      </p:graphicFrame>
      <p:graphicFrame>
        <p:nvGraphicFramePr>
          <p:cNvPr id="62490" name="Object 1050"/>
          <p:cNvGraphicFramePr>
            <a:graphicFrameLocks noChangeAspect="1"/>
          </p:cNvGraphicFramePr>
          <p:nvPr>
            <p:extLst>
              <p:ext uri="{D42A27DB-BD31-4B8C-83A1-F6EECF244321}">
                <p14:modId xmlns:p14="http://schemas.microsoft.com/office/powerpoint/2010/main" val="2844535055"/>
              </p:ext>
            </p:extLst>
          </p:nvPr>
        </p:nvGraphicFramePr>
        <p:xfrm>
          <a:off x="3196276" y="5038726"/>
          <a:ext cx="1628922" cy="676262"/>
        </p:xfrm>
        <a:graphic>
          <a:graphicData uri="http://schemas.openxmlformats.org/presentationml/2006/ole">
            <mc:AlternateContent xmlns:mc="http://schemas.openxmlformats.org/markup-compatibility/2006">
              <mc:Choice xmlns:v="urn:schemas-microsoft-com:vml" Requires="v">
                <p:oleObj spid="_x0000_s25259" name="Equation" r:id="rId7" imgW="520474" imgH="215806" progId="Equation.3">
                  <p:embed/>
                </p:oleObj>
              </mc:Choice>
              <mc:Fallback>
                <p:oleObj name="Equation" r:id="rId7" imgW="520474" imgH="215806" progId="Equation.3">
                  <p:embed/>
                  <p:pic>
                    <p:nvPicPr>
                      <p:cNvPr id="0" name="Object 105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96276" y="5038726"/>
                        <a:ext cx="1628922" cy="676262"/>
                      </a:xfrm>
                      <a:prstGeom prst="rect">
                        <a:avLst/>
                      </a:prstGeom>
                      <a:noFill/>
                      <a:ln>
                        <a:noFill/>
                      </a:ln>
                      <a:effectLst/>
                      <a:extLst/>
                    </p:spPr>
                  </p:pic>
                </p:oleObj>
              </mc:Fallback>
            </mc:AlternateContent>
          </a:graphicData>
        </a:graphic>
      </p:graphicFrame>
      <p:graphicFrame>
        <p:nvGraphicFramePr>
          <p:cNvPr id="62491" name="Object 1051"/>
          <p:cNvGraphicFramePr>
            <a:graphicFrameLocks noChangeAspect="1"/>
          </p:cNvGraphicFramePr>
          <p:nvPr>
            <p:extLst>
              <p:ext uri="{D42A27DB-BD31-4B8C-83A1-F6EECF244321}">
                <p14:modId xmlns:p14="http://schemas.microsoft.com/office/powerpoint/2010/main" val="108576985"/>
              </p:ext>
            </p:extLst>
          </p:nvPr>
        </p:nvGraphicFramePr>
        <p:xfrm>
          <a:off x="4932364" y="5088964"/>
          <a:ext cx="1190625" cy="738187"/>
        </p:xfrm>
        <a:graphic>
          <a:graphicData uri="http://schemas.openxmlformats.org/presentationml/2006/ole">
            <mc:AlternateContent xmlns:mc="http://schemas.openxmlformats.org/markup-compatibility/2006">
              <mc:Choice xmlns:v="urn:schemas-microsoft-com:vml" Requires="v">
                <p:oleObj spid="_x0000_s25260" name="公式" r:id="rId9" imgW="368280" imgH="228600" progId="Equation.3">
                  <p:embed/>
                </p:oleObj>
              </mc:Choice>
              <mc:Fallback>
                <p:oleObj name="公式" r:id="rId9" imgW="368280" imgH="228600" progId="Equation.3">
                  <p:embed/>
                  <p:pic>
                    <p:nvPicPr>
                      <p:cNvPr id="0" name="Object 1051"/>
                      <p:cNvPicPr>
                        <a:picLocks noChangeAspect="1" noChangeArrowheads="1"/>
                      </p:cNvPicPr>
                      <p:nvPr/>
                    </p:nvPicPr>
                    <p:blipFill>
                      <a:blip r:embed="rId10"/>
                      <a:srcRect/>
                      <a:stretch>
                        <a:fillRect/>
                      </a:stretch>
                    </p:blipFill>
                    <p:spPr bwMode="auto">
                      <a:xfrm>
                        <a:off x="4932364" y="5088964"/>
                        <a:ext cx="1190625" cy="738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492" name="Object 1052"/>
          <p:cNvGraphicFramePr>
            <a:graphicFrameLocks noChangeAspect="1"/>
          </p:cNvGraphicFramePr>
          <p:nvPr>
            <p:extLst>
              <p:ext uri="{D42A27DB-BD31-4B8C-83A1-F6EECF244321}">
                <p14:modId xmlns:p14="http://schemas.microsoft.com/office/powerpoint/2010/main" val="705078201"/>
              </p:ext>
            </p:extLst>
          </p:nvPr>
        </p:nvGraphicFramePr>
        <p:xfrm>
          <a:off x="525693" y="5655736"/>
          <a:ext cx="1784350" cy="766762"/>
        </p:xfrm>
        <a:graphic>
          <a:graphicData uri="http://schemas.openxmlformats.org/presentationml/2006/ole">
            <mc:AlternateContent xmlns:mc="http://schemas.openxmlformats.org/markup-compatibility/2006">
              <mc:Choice xmlns:v="urn:schemas-microsoft-com:vml" Requires="v">
                <p:oleObj spid="_x0000_s25261" name="Equation" r:id="rId11" imgW="533169" imgH="228501" progId="Equation.3">
                  <p:embed/>
                </p:oleObj>
              </mc:Choice>
              <mc:Fallback>
                <p:oleObj name="Equation" r:id="rId11" imgW="533169" imgH="228501" progId="Equation.3">
                  <p:embed/>
                  <p:pic>
                    <p:nvPicPr>
                      <p:cNvPr id="0" name="Object 105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5693" y="5655736"/>
                        <a:ext cx="1784350" cy="766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493" name="Object 1053"/>
          <p:cNvGraphicFramePr>
            <a:graphicFrameLocks noChangeAspect="1"/>
          </p:cNvGraphicFramePr>
          <p:nvPr>
            <p:extLst>
              <p:ext uri="{D42A27DB-BD31-4B8C-83A1-F6EECF244321}">
                <p14:modId xmlns:p14="http://schemas.microsoft.com/office/powerpoint/2010/main" val="2310322067"/>
              </p:ext>
            </p:extLst>
          </p:nvPr>
        </p:nvGraphicFramePr>
        <p:xfrm>
          <a:off x="2402118" y="5681136"/>
          <a:ext cx="1195388" cy="741362"/>
        </p:xfrm>
        <a:graphic>
          <a:graphicData uri="http://schemas.openxmlformats.org/presentationml/2006/ole">
            <mc:AlternateContent xmlns:mc="http://schemas.openxmlformats.org/markup-compatibility/2006">
              <mc:Choice xmlns:v="urn:schemas-microsoft-com:vml" Requires="v">
                <p:oleObj spid="_x0000_s25262" name="Equation" r:id="rId13" imgW="368300" imgH="228600" progId="Equation.3">
                  <p:embed/>
                </p:oleObj>
              </mc:Choice>
              <mc:Fallback>
                <p:oleObj name="Equation" r:id="rId13" imgW="368300" imgH="228600" progId="Equation.3">
                  <p:embed/>
                  <p:pic>
                    <p:nvPicPr>
                      <p:cNvPr id="0" name="Object 105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02118" y="5681136"/>
                        <a:ext cx="1195388"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494" name="Object 1054"/>
          <p:cNvGraphicFramePr>
            <a:graphicFrameLocks noChangeAspect="1"/>
          </p:cNvGraphicFramePr>
          <p:nvPr>
            <p:extLst>
              <p:ext uri="{D42A27DB-BD31-4B8C-83A1-F6EECF244321}">
                <p14:modId xmlns:p14="http://schemas.microsoft.com/office/powerpoint/2010/main" val="3344687428"/>
              </p:ext>
            </p:extLst>
          </p:nvPr>
        </p:nvGraphicFramePr>
        <p:xfrm>
          <a:off x="3618143" y="5657323"/>
          <a:ext cx="1931988" cy="765175"/>
        </p:xfrm>
        <a:graphic>
          <a:graphicData uri="http://schemas.openxmlformats.org/presentationml/2006/ole">
            <mc:AlternateContent xmlns:mc="http://schemas.openxmlformats.org/markup-compatibility/2006">
              <mc:Choice xmlns:v="urn:schemas-microsoft-com:vml" Requires="v">
                <p:oleObj spid="_x0000_s25263" name="Equation" r:id="rId15" imgW="545626" imgH="215713" progId="Equation.3">
                  <p:embed/>
                </p:oleObj>
              </mc:Choice>
              <mc:Fallback>
                <p:oleObj name="Equation" r:id="rId15" imgW="545626" imgH="215713" progId="Equation.3">
                  <p:embed/>
                  <p:pic>
                    <p:nvPicPr>
                      <p:cNvPr id="0" name="Object 105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18143" y="5657323"/>
                        <a:ext cx="1931988"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2496" name="Group 1056"/>
          <p:cNvGrpSpPr>
            <a:grpSpLocks/>
          </p:cNvGrpSpPr>
          <p:nvPr/>
        </p:nvGrpSpPr>
        <p:grpSpPr bwMode="auto">
          <a:xfrm>
            <a:off x="4805752" y="966789"/>
            <a:ext cx="3986212" cy="3898900"/>
            <a:chOff x="2783" y="609"/>
            <a:chExt cx="2569" cy="2490"/>
          </a:xfrm>
        </p:grpSpPr>
        <p:pic>
          <p:nvPicPr>
            <p:cNvPr id="24634" name="Picture 1029"/>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783" y="609"/>
              <a:ext cx="2569" cy="2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635" name="Line 1055"/>
            <p:cNvSpPr>
              <a:spLocks noChangeShapeType="1"/>
            </p:cNvSpPr>
            <p:nvPr/>
          </p:nvSpPr>
          <p:spPr bwMode="auto">
            <a:xfrm>
              <a:off x="5294" y="905"/>
              <a:ext cx="0" cy="2194"/>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2548" name="Group 1108"/>
          <p:cNvGrpSpPr>
            <a:grpSpLocks/>
          </p:cNvGrpSpPr>
          <p:nvPr/>
        </p:nvGrpSpPr>
        <p:grpSpPr bwMode="auto">
          <a:xfrm>
            <a:off x="239713" y="649288"/>
            <a:ext cx="4679950" cy="4325937"/>
            <a:chOff x="151" y="409"/>
            <a:chExt cx="2948" cy="2725"/>
          </a:xfrm>
        </p:grpSpPr>
        <p:sp>
          <p:nvSpPr>
            <p:cNvPr id="24590" name="Text Box 1045"/>
            <p:cNvSpPr txBox="1">
              <a:spLocks noChangeArrowheads="1"/>
            </p:cNvSpPr>
            <p:nvPr/>
          </p:nvSpPr>
          <p:spPr bwMode="auto">
            <a:xfrm>
              <a:off x="1068" y="409"/>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dirty="0"/>
                <a:t>A</a:t>
              </a:r>
              <a:r>
                <a:rPr lang="en-US" altLang="zh-CN" baseline="-25000" dirty="0"/>
                <a:t>1</a:t>
              </a:r>
            </a:p>
          </p:txBody>
        </p:sp>
        <p:pic>
          <p:nvPicPr>
            <p:cNvPr id="24591" name="Picture 1031"/>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51" y="982"/>
              <a:ext cx="2204" cy="1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92" name="Line 1032"/>
            <p:cNvSpPr>
              <a:spLocks noChangeShapeType="1"/>
            </p:cNvSpPr>
            <p:nvPr/>
          </p:nvSpPr>
          <p:spPr bwMode="auto">
            <a:xfrm>
              <a:off x="673" y="2108"/>
              <a:ext cx="0" cy="74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3" name="Line 1033"/>
            <p:cNvSpPr>
              <a:spLocks noChangeShapeType="1"/>
            </p:cNvSpPr>
            <p:nvPr/>
          </p:nvSpPr>
          <p:spPr bwMode="auto">
            <a:xfrm>
              <a:off x="1926" y="2117"/>
              <a:ext cx="0" cy="10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4" name="Line 1034"/>
            <p:cNvSpPr>
              <a:spLocks noChangeShapeType="1"/>
            </p:cNvSpPr>
            <p:nvPr/>
          </p:nvSpPr>
          <p:spPr bwMode="auto">
            <a:xfrm>
              <a:off x="564" y="2119"/>
              <a:ext cx="0" cy="101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5" name="Line 1035"/>
            <p:cNvSpPr>
              <a:spLocks noChangeShapeType="1"/>
            </p:cNvSpPr>
            <p:nvPr/>
          </p:nvSpPr>
          <p:spPr bwMode="auto">
            <a:xfrm>
              <a:off x="683" y="2729"/>
              <a:ext cx="1234"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6" name="Line 1036"/>
            <p:cNvSpPr>
              <a:spLocks noChangeShapeType="1"/>
            </p:cNvSpPr>
            <p:nvPr/>
          </p:nvSpPr>
          <p:spPr bwMode="auto">
            <a:xfrm>
              <a:off x="555" y="2995"/>
              <a:ext cx="1389"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7" name="Line 1037"/>
            <p:cNvSpPr>
              <a:spLocks noChangeShapeType="1"/>
            </p:cNvSpPr>
            <p:nvPr/>
          </p:nvSpPr>
          <p:spPr bwMode="auto">
            <a:xfrm>
              <a:off x="765" y="581"/>
              <a:ext cx="0" cy="52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8" name="Line 1038"/>
            <p:cNvSpPr>
              <a:spLocks noChangeShapeType="1"/>
            </p:cNvSpPr>
            <p:nvPr/>
          </p:nvSpPr>
          <p:spPr bwMode="auto">
            <a:xfrm>
              <a:off x="1752" y="581"/>
              <a:ext cx="0" cy="53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9" name="Line 1039"/>
            <p:cNvSpPr>
              <a:spLocks noChangeShapeType="1"/>
            </p:cNvSpPr>
            <p:nvPr/>
          </p:nvSpPr>
          <p:spPr bwMode="auto">
            <a:xfrm>
              <a:off x="920" y="892"/>
              <a:ext cx="0" cy="20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0" name="Line 1040"/>
            <p:cNvSpPr>
              <a:spLocks noChangeShapeType="1"/>
            </p:cNvSpPr>
            <p:nvPr/>
          </p:nvSpPr>
          <p:spPr bwMode="auto">
            <a:xfrm>
              <a:off x="920" y="947"/>
              <a:ext cx="744"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1" name="Line 1041"/>
            <p:cNvSpPr>
              <a:spLocks noChangeShapeType="1"/>
            </p:cNvSpPr>
            <p:nvPr/>
          </p:nvSpPr>
          <p:spPr bwMode="auto">
            <a:xfrm>
              <a:off x="765" y="683"/>
              <a:ext cx="996"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02" name="Text Box 1042"/>
            <p:cNvSpPr txBox="1">
              <a:spLocks noChangeArrowheads="1"/>
            </p:cNvSpPr>
            <p:nvPr/>
          </p:nvSpPr>
          <p:spPr bwMode="auto">
            <a:xfrm>
              <a:off x="1073" y="2442"/>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4</a:t>
              </a:r>
            </a:p>
          </p:txBody>
        </p:sp>
        <p:sp>
          <p:nvSpPr>
            <p:cNvPr id="24603" name="Text Box 1043"/>
            <p:cNvSpPr txBox="1">
              <a:spLocks noChangeArrowheads="1"/>
            </p:cNvSpPr>
            <p:nvPr/>
          </p:nvSpPr>
          <p:spPr bwMode="auto">
            <a:xfrm>
              <a:off x="1087" y="2721"/>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2</a:t>
              </a:r>
            </a:p>
          </p:txBody>
        </p:sp>
        <p:sp>
          <p:nvSpPr>
            <p:cNvPr id="24604" name="Text Box 1044"/>
            <p:cNvSpPr txBox="1">
              <a:spLocks noChangeArrowheads="1"/>
            </p:cNvSpPr>
            <p:nvPr/>
          </p:nvSpPr>
          <p:spPr bwMode="auto">
            <a:xfrm>
              <a:off x="1091" y="687"/>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3</a:t>
              </a:r>
            </a:p>
          </p:txBody>
        </p:sp>
        <p:sp>
          <p:nvSpPr>
            <p:cNvPr id="24605" name="Line 1047"/>
            <p:cNvSpPr>
              <a:spLocks noChangeShapeType="1"/>
            </p:cNvSpPr>
            <p:nvPr/>
          </p:nvSpPr>
          <p:spPr bwMode="auto">
            <a:xfrm>
              <a:off x="1912" y="1655"/>
              <a:ext cx="0" cy="503"/>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4606" name="Group 1079"/>
            <p:cNvGrpSpPr>
              <a:grpSpLocks/>
            </p:cNvGrpSpPr>
            <p:nvPr/>
          </p:nvGrpSpPr>
          <p:grpSpPr bwMode="auto">
            <a:xfrm>
              <a:off x="1757" y="577"/>
              <a:ext cx="1342" cy="229"/>
              <a:chOff x="1838" y="631"/>
              <a:chExt cx="1241" cy="229"/>
            </a:xfrm>
          </p:grpSpPr>
          <p:sp>
            <p:nvSpPr>
              <p:cNvPr id="24628" name="Rectangle 1061"/>
              <p:cNvSpPr>
                <a:spLocks noChangeArrowheads="1"/>
              </p:cNvSpPr>
              <p:nvPr/>
            </p:nvSpPr>
            <p:spPr bwMode="auto">
              <a:xfrm>
                <a:off x="2074" y="631"/>
                <a:ext cx="1005" cy="229"/>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a:t>     0.14    </a:t>
                </a:r>
                <a:r>
                  <a:rPr lang="en-US" altLang="zh-CN" sz="2000" i="1"/>
                  <a:t>B</a:t>
                </a:r>
              </a:p>
            </p:txBody>
          </p:sp>
          <p:grpSp>
            <p:nvGrpSpPr>
              <p:cNvPr id="24629" name="Group 1075"/>
              <p:cNvGrpSpPr>
                <a:grpSpLocks/>
              </p:cNvGrpSpPr>
              <p:nvPr/>
            </p:nvGrpSpPr>
            <p:grpSpPr bwMode="auto">
              <a:xfrm>
                <a:off x="2109" y="695"/>
                <a:ext cx="210" cy="103"/>
                <a:chOff x="3282" y="558"/>
                <a:chExt cx="210" cy="103"/>
              </a:xfrm>
            </p:grpSpPr>
            <p:sp>
              <p:nvSpPr>
                <p:cNvPr id="24631" name="Line 1069"/>
                <p:cNvSpPr>
                  <a:spLocks noChangeShapeType="1"/>
                </p:cNvSpPr>
                <p:nvPr/>
              </p:nvSpPr>
              <p:spPr bwMode="auto">
                <a:xfrm>
                  <a:off x="3365" y="558"/>
                  <a:ext cx="7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32" name="Line 1070"/>
                <p:cNvSpPr>
                  <a:spLocks noChangeShapeType="1"/>
                </p:cNvSpPr>
                <p:nvPr/>
              </p:nvSpPr>
              <p:spPr bwMode="auto">
                <a:xfrm>
                  <a:off x="3282" y="604"/>
                  <a:ext cx="21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33" name="Line 1073"/>
                <p:cNvSpPr>
                  <a:spLocks noChangeShapeType="1"/>
                </p:cNvSpPr>
                <p:nvPr/>
              </p:nvSpPr>
              <p:spPr bwMode="auto">
                <a:xfrm flipV="1">
                  <a:off x="3343" y="652"/>
                  <a:ext cx="82" cy="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630" name="Line 1078"/>
              <p:cNvSpPr>
                <a:spLocks noChangeShapeType="1"/>
              </p:cNvSpPr>
              <p:nvPr/>
            </p:nvSpPr>
            <p:spPr bwMode="auto">
              <a:xfrm>
                <a:off x="1838" y="741"/>
                <a:ext cx="247" cy="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607" name="Rectangle 1081"/>
            <p:cNvSpPr>
              <a:spLocks noChangeArrowheads="1"/>
            </p:cNvSpPr>
            <p:nvPr/>
          </p:nvSpPr>
          <p:spPr bwMode="auto">
            <a:xfrm>
              <a:off x="2003" y="850"/>
              <a:ext cx="1050" cy="229"/>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a:t>    0.1    </a:t>
              </a:r>
              <a:r>
                <a:rPr lang="en-US" altLang="zh-CN" sz="2000" b="1" i="1"/>
                <a:t>C</a:t>
              </a:r>
            </a:p>
          </p:txBody>
        </p:sp>
        <p:grpSp>
          <p:nvGrpSpPr>
            <p:cNvPr id="24608" name="Group 1082"/>
            <p:cNvGrpSpPr>
              <a:grpSpLocks/>
            </p:cNvGrpSpPr>
            <p:nvPr/>
          </p:nvGrpSpPr>
          <p:grpSpPr bwMode="auto">
            <a:xfrm>
              <a:off x="2040" y="914"/>
              <a:ext cx="219" cy="103"/>
              <a:chOff x="3282" y="558"/>
              <a:chExt cx="210" cy="103"/>
            </a:xfrm>
          </p:grpSpPr>
          <p:sp>
            <p:nvSpPr>
              <p:cNvPr id="24625" name="Line 1083"/>
              <p:cNvSpPr>
                <a:spLocks noChangeShapeType="1"/>
              </p:cNvSpPr>
              <p:nvPr/>
            </p:nvSpPr>
            <p:spPr bwMode="auto">
              <a:xfrm>
                <a:off x="3365" y="558"/>
                <a:ext cx="7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6" name="Line 1084"/>
              <p:cNvSpPr>
                <a:spLocks noChangeShapeType="1"/>
              </p:cNvSpPr>
              <p:nvPr/>
            </p:nvSpPr>
            <p:spPr bwMode="auto">
              <a:xfrm>
                <a:off x="3282" y="604"/>
                <a:ext cx="21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7" name="Line 1085"/>
              <p:cNvSpPr>
                <a:spLocks noChangeShapeType="1"/>
              </p:cNvSpPr>
              <p:nvPr/>
            </p:nvSpPr>
            <p:spPr bwMode="auto">
              <a:xfrm flipV="1">
                <a:off x="3343" y="652"/>
                <a:ext cx="82" cy="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4609" name="Line 1086"/>
            <p:cNvSpPr>
              <a:spLocks noChangeShapeType="1"/>
            </p:cNvSpPr>
            <p:nvPr/>
          </p:nvSpPr>
          <p:spPr bwMode="auto">
            <a:xfrm>
              <a:off x="1651" y="951"/>
              <a:ext cx="373" cy="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0" name="Line 1087"/>
            <p:cNvSpPr>
              <a:spLocks noChangeShapeType="1"/>
            </p:cNvSpPr>
            <p:nvPr/>
          </p:nvSpPr>
          <p:spPr bwMode="auto">
            <a:xfrm>
              <a:off x="2314" y="576"/>
              <a:ext cx="0" cy="21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1" name="Line 1088"/>
            <p:cNvSpPr>
              <a:spLocks noChangeShapeType="1"/>
            </p:cNvSpPr>
            <p:nvPr/>
          </p:nvSpPr>
          <p:spPr bwMode="auto">
            <a:xfrm>
              <a:off x="2735" y="576"/>
              <a:ext cx="0" cy="21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2" name="Line 1089"/>
            <p:cNvSpPr>
              <a:spLocks noChangeShapeType="1"/>
            </p:cNvSpPr>
            <p:nvPr/>
          </p:nvSpPr>
          <p:spPr bwMode="auto">
            <a:xfrm>
              <a:off x="2671" y="859"/>
              <a:ext cx="0" cy="22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13" name="Line 1090"/>
            <p:cNvSpPr>
              <a:spLocks noChangeShapeType="1"/>
            </p:cNvSpPr>
            <p:nvPr/>
          </p:nvSpPr>
          <p:spPr bwMode="auto">
            <a:xfrm>
              <a:off x="2304" y="841"/>
              <a:ext cx="0" cy="22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24614" name="Object 1093"/>
            <p:cNvGraphicFramePr>
              <a:graphicFrameLocks noChangeAspect="1"/>
            </p:cNvGraphicFramePr>
            <p:nvPr/>
          </p:nvGraphicFramePr>
          <p:xfrm>
            <a:off x="1756" y="451"/>
            <a:ext cx="213" cy="274"/>
          </p:xfrm>
          <a:graphic>
            <a:graphicData uri="http://schemas.openxmlformats.org/presentationml/2006/ole">
              <mc:AlternateContent xmlns:mc="http://schemas.openxmlformats.org/markup-compatibility/2006">
                <mc:Choice xmlns:v="urn:schemas-microsoft-com:vml" Requires="v">
                  <p:oleObj spid="_x0000_s25264" name="Equation" r:id="rId19" imgW="177646" imgH="228402" progId="Equation.3">
                    <p:embed/>
                  </p:oleObj>
                </mc:Choice>
                <mc:Fallback>
                  <p:oleObj name="Equation" r:id="rId19" imgW="177646" imgH="228402" progId="Equation.3">
                    <p:embed/>
                    <p:pic>
                      <p:nvPicPr>
                        <p:cNvPr id="0" name="Object 109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56" y="451"/>
                          <a:ext cx="213" cy="2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615" name="Object 1094"/>
            <p:cNvGraphicFramePr>
              <a:graphicFrameLocks noChangeAspect="1"/>
            </p:cNvGraphicFramePr>
            <p:nvPr/>
          </p:nvGraphicFramePr>
          <p:xfrm>
            <a:off x="1745" y="720"/>
            <a:ext cx="228" cy="274"/>
          </p:xfrm>
          <a:graphic>
            <a:graphicData uri="http://schemas.openxmlformats.org/presentationml/2006/ole">
              <mc:AlternateContent xmlns:mc="http://schemas.openxmlformats.org/markup-compatibility/2006">
                <mc:Choice xmlns:v="urn:schemas-microsoft-com:vml" Requires="v">
                  <p:oleObj spid="_x0000_s25265" name="Equation" r:id="rId21" imgW="190500" imgH="228600" progId="Equation.3">
                    <p:embed/>
                  </p:oleObj>
                </mc:Choice>
                <mc:Fallback>
                  <p:oleObj name="Equation" r:id="rId21" imgW="190500" imgH="228600" progId="Equation.3">
                    <p:embed/>
                    <p:pic>
                      <p:nvPicPr>
                        <p:cNvPr id="0" name="Object 109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45" y="720"/>
                          <a:ext cx="228" cy="2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616" name="Line 1096"/>
            <p:cNvSpPr>
              <a:spLocks noChangeShapeType="1"/>
            </p:cNvSpPr>
            <p:nvPr/>
          </p:nvSpPr>
          <p:spPr bwMode="auto">
            <a:xfrm>
              <a:off x="1657" y="869"/>
              <a:ext cx="0" cy="3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4617" name="Group 1101"/>
            <p:cNvGrpSpPr>
              <a:grpSpLocks/>
            </p:cNvGrpSpPr>
            <p:nvPr/>
          </p:nvGrpSpPr>
          <p:grpSpPr bwMode="auto">
            <a:xfrm>
              <a:off x="1924" y="2872"/>
              <a:ext cx="524" cy="239"/>
              <a:chOff x="175" y="3474"/>
              <a:chExt cx="524" cy="239"/>
            </a:xfrm>
          </p:grpSpPr>
          <p:sp>
            <p:nvSpPr>
              <p:cNvPr id="24622" name="AutoShape 1097"/>
              <p:cNvSpPr>
                <a:spLocks noChangeArrowheads="1"/>
              </p:cNvSpPr>
              <p:nvPr/>
            </p:nvSpPr>
            <p:spPr bwMode="auto">
              <a:xfrm rot="5400000">
                <a:off x="160" y="3500"/>
                <a:ext cx="225" cy="195"/>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623" name="Line 1098"/>
              <p:cNvSpPr>
                <a:spLocks noChangeShapeType="1"/>
              </p:cNvSpPr>
              <p:nvPr/>
            </p:nvSpPr>
            <p:spPr bwMode="auto">
              <a:xfrm>
                <a:off x="275" y="3598"/>
                <a:ext cx="17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4" name="Rectangle 1100"/>
              <p:cNvSpPr>
                <a:spLocks noChangeArrowheads="1"/>
              </p:cNvSpPr>
              <p:nvPr/>
            </p:nvSpPr>
            <p:spPr bwMode="auto">
              <a:xfrm>
                <a:off x="460" y="3474"/>
                <a:ext cx="239" cy="2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B</a:t>
                </a:r>
              </a:p>
            </p:txBody>
          </p:sp>
        </p:grpSp>
        <p:grpSp>
          <p:nvGrpSpPr>
            <p:cNvPr id="24618" name="Group 1102"/>
            <p:cNvGrpSpPr>
              <a:grpSpLocks/>
            </p:cNvGrpSpPr>
            <p:nvPr/>
          </p:nvGrpSpPr>
          <p:grpSpPr bwMode="auto">
            <a:xfrm>
              <a:off x="1918" y="2605"/>
              <a:ext cx="524" cy="239"/>
              <a:chOff x="175" y="3474"/>
              <a:chExt cx="524" cy="239"/>
            </a:xfrm>
          </p:grpSpPr>
          <p:sp>
            <p:nvSpPr>
              <p:cNvPr id="24619" name="AutoShape 1103"/>
              <p:cNvSpPr>
                <a:spLocks noChangeArrowheads="1"/>
              </p:cNvSpPr>
              <p:nvPr/>
            </p:nvSpPr>
            <p:spPr bwMode="auto">
              <a:xfrm rot="5400000">
                <a:off x="160" y="3500"/>
                <a:ext cx="225" cy="195"/>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620" name="Line 1104"/>
              <p:cNvSpPr>
                <a:spLocks noChangeShapeType="1"/>
              </p:cNvSpPr>
              <p:nvPr/>
            </p:nvSpPr>
            <p:spPr bwMode="auto">
              <a:xfrm>
                <a:off x="275" y="3598"/>
                <a:ext cx="17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621" name="Rectangle 1105"/>
              <p:cNvSpPr>
                <a:spLocks noChangeArrowheads="1"/>
              </p:cNvSpPr>
              <p:nvPr/>
            </p:nvSpPr>
            <p:spPr bwMode="auto">
              <a:xfrm>
                <a:off x="460" y="3474"/>
                <a:ext cx="239" cy="2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C</a:t>
                </a:r>
              </a:p>
            </p:txBody>
          </p:sp>
        </p:grpSp>
      </p:grpSp>
      <p:sp>
        <p:nvSpPr>
          <p:cNvPr id="62547" name="AutoShape 1107"/>
          <p:cNvSpPr>
            <a:spLocks noChangeArrowheads="1"/>
          </p:cNvSpPr>
          <p:nvPr/>
        </p:nvSpPr>
        <p:spPr bwMode="auto">
          <a:xfrm>
            <a:off x="3671888" y="2122488"/>
            <a:ext cx="957262" cy="609600"/>
          </a:xfrm>
          <a:prstGeom prst="wedgeRoundRectCallout">
            <a:avLst>
              <a:gd name="adj1" fmla="val -107713"/>
              <a:gd name="adj2" fmla="val 105991"/>
              <a:gd name="adj3" fmla="val 16667"/>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3300"/>
                </a:solidFill>
              </a:rPr>
              <a:t>基准</a:t>
            </a:r>
          </a:p>
        </p:txBody>
      </p:sp>
      <p:sp>
        <p:nvSpPr>
          <p:cNvPr id="60" name="燕尾形箭头 59">
            <a:hlinkClick r:id="rId23" action="ppaction://hlinksldjump"/>
          </p:cNvPr>
          <p:cNvSpPr/>
          <p:nvPr/>
        </p:nvSpPr>
        <p:spPr bwMode="auto">
          <a:xfrm>
            <a:off x="6925470" y="5891454"/>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2468"/>
                                        </p:tgtEl>
                                        <p:attrNameLst>
                                          <p:attrName>style.visibility</p:attrName>
                                        </p:attrNameLst>
                                      </p:cBhvr>
                                      <p:to>
                                        <p:strVal val="visible"/>
                                      </p:to>
                                    </p:set>
                                    <p:animEffect transition="in" filter="wipe(left)">
                                      <p:cBhvr>
                                        <p:cTn id="7" dur="300"/>
                                        <p:tgtEl>
                                          <p:spTgt spid="624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62548"/>
                                        </p:tgtEl>
                                        <p:attrNameLst>
                                          <p:attrName>style.visibility</p:attrName>
                                        </p:attrNameLst>
                                      </p:cBhvr>
                                      <p:to>
                                        <p:strVal val="visible"/>
                                      </p:to>
                                    </p:set>
                                    <p:anim calcmode="lin" valueType="num">
                                      <p:cBhvr additive="base">
                                        <p:cTn id="12" dur="2000" fill="hold"/>
                                        <p:tgtEl>
                                          <p:spTgt spid="62548"/>
                                        </p:tgtEl>
                                        <p:attrNameLst>
                                          <p:attrName>ppt_x</p:attrName>
                                        </p:attrNameLst>
                                      </p:cBhvr>
                                      <p:tavLst>
                                        <p:tav tm="0">
                                          <p:val>
                                            <p:strVal val="0-#ppt_w/2"/>
                                          </p:val>
                                        </p:tav>
                                        <p:tav tm="100000">
                                          <p:val>
                                            <p:strVal val="#ppt_x"/>
                                          </p:val>
                                        </p:tav>
                                      </p:tavLst>
                                    </p:anim>
                                    <p:anim calcmode="lin" valueType="num">
                                      <p:cBhvr additive="base">
                                        <p:cTn id="13" dur="2000" fill="hold"/>
                                        <p:tgtEl>
                                          <p:spTgt spid="6254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62547"/>
                                        </p:tgtEl>
                                        <p:attrNameLst>
                                          <p:attrName>style.visibility</p:attrName>
                                        </p:attrNameLst>
                                      </p:cBhvr>
                                      <p:to>
                                        <p:strVal val="visible"/>
                                      </p:to>
                                    </p:set>
                                    <p:animEffect transition="in" filter="wipe(right)">
                                      <p:cBhvr>
                                        <p:cTn id="18" dur="2000"/>
                                        <p:tgtEl>
                                          <p:spTgt spid="6254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62496"/>
                                        </p:tgtEl>
                                        <p:attrNameLst>
                                          <p:attrName>style.visibility</p:attrName>
                                        </p:attrNameLst>
                                      </p:cBhvr>
                                      <p:to>
                                        <p:strVal val="visible"/>
                                      </p:to>
                                    </p:set>
                                    <p:anim calcmode="lin" valueType="num">
                                      <p:cBhvr additive="base">
                                        <p:cTn id="23" dur="500" fill="hold"/>
                                        <p:tgtEl>
                                          <p:spTgt spid="62496"/>
                                        </p:tgtEl>
                                        <p:attrNameLst>
                                          <p:attrName>ppt_x</p:attrName>
                                        </p:attrNameLst>
                                      </p:cBhvr>
                                      <p:tavLst>
                                        <p:tav tm="0">
                                          <p:val>
                                            <p:strVal val="1+#ppt_w/2"/>
                                          </p:val>
                                        </p:tav>
                                        <p:tav tm="100000">
                                          <p:val>
                                            <p:strVal val="#ppt_x"/>
                                          </p:val>
                                        </p:tav>
                                      </p:tavLst>
                                    </p:anim>
                                    <p:anim calcmode="lin" valueType="num">
                                      <p:cBhvr additive="base">
                                        <p:cTn id="24" dur="500" fill="hold"/>
                                        <p:tgtEl>
                                          <p:spTgt spid="62496"/>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62488"/>
                                        </p:tgtEl>
                                        <p:attrNameLst>
                                          <p:attrName>style.visibility</p:attrName>
                                        </p:attrNameLst>
                                      </p:cBhvr>
                                      <p:to>
                                        <p:strVal val="visible"/>
                                      </p:to>
                                    </p:set>
                                    <p:animEffect transition="in" filter="wipe(left)">
                                      <p:cBhvr>
                                        <p:cTn id="29" dur="500"/>
                                        <p:tgtEl>
                                          <p:spTgt spid="6248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62489"/>
                                        </p:tgtEl>
                                        <p:attrNameLst>
                                          <p:attrName>style.visibility</p:attrName>
                                        </p:attrNameLst>
                                      </p:cBhvr>
                                      <p:to>
                                        <p:strVal val="visible"/>
                                      </p:to>
                                    </p:set>
                                    <p:animEffect transition="in" filter="wipe(left)">
                                      <p:cBhvr>
                                        <p:cTn id="34" dur="500"/>
                                        <p:tgtEl>
                                          <p:spTgt spid="6248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62490"/>
                                        </p:tgtEl>
                                        <p:attrNameLst>
                                          <p:attrName>style.visibility</p:attrName>
                                        </p:attrNameLst>
                                      </p:cBhvr>
                                      <p:to>
                                        <p:strVal val="visible"/>
                                      </p:to>
                                    </p:set>
                                    <p:animEffect transition="in" filter="wipe(left)">
                                      <p:cBhvr>
                                        <p:cTn id="39" dur="500"/>
                                        <p:tgtEl>
                                          <p:spTgt spid="6249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62491"/>
                                        </p:tgtEl>
                                        <p:attrNameLst>
                                          <p:attrName>style.visibility</p:attrName>
                                        </p:attrNameLst>
                                      </p:cBhvr>
                                      <p:to>
                                        <p:strVal val="visible"/>
                                      </p:to>
                                    </p:set>
                                    <p:animEffect transition="in" filter="wipe(left)">
                                      <p:cBhvr>
                                        <p:cTn id="44" dur="500"/>
                                        <p:tgtEl>
                                          <p:spTgt spid="62491"/>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62492"/>
                                        </p:tgtEl>
                                        <p:attrNameLst>
                                          <p:attrName>style.visibility</p:attrName>
                                        </p:attrNameLst>
                                      </p:cBhvr>
                                      <p:to>
                                        <p:strVal val="visible"/>
                                      </p:to>
                                    </p:set>
                                    <p:animEffect transition="in" filter="wipe(left)">
                                      <p:cBhvr>
                                        <p:cTn id="49" dur="500"/>
                                        <p:tgtEl>
                                          <p:spTgt spid="62492"/>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62493"/>
                                        </p:tgtEl>
                                        <p:attrNameLst>
                                          <p:attrName>style.visibility</p:attrName>
                                        </p:attrNameLst>
                                      </p:cBhvr>
                                      <p:to>
                                        <p:strVal val="visible"/>
                                      </p:to>
                                    </p:set>
                                    <p:animEffect transition="in" filter="wipe(left)">
                                      <p:cBhvr>
                                        <p:cTn id="54" dur="500"/>
                                        <p:tgtEl>
                                          <p:spTgt spid="62493"/>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62494"/>
                                        </p:tgtEl>
                                        <p:attrNameLst>
                                          <p:attrName>style.visibility</p:attrName>
                                        </p:attrNameLst>
                                      </p:cBhvr>
                                      <p:to>
                                        <p:strVal val="visible"/>
                                      </p:to>
                                    </p:set>
                                    <p:animEffect transition="in" filter="wipe(left)">
                                      <p:cBhvr>
                                        <p:cTn id="59" dur="500"/>
                                        <p:tgtEl>
                                          <p:spTgt spid="62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utoUpdateAnimBg="0"/>
      <p:bldP spid="6254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xfrm>
            <a:off x="7139620" y="187131"/>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F08FD73-764E-47F8-8BD6-B09C09721EE6}" type="slidenum">
              <a:rPr kumimoji="0" lang="zh-CN" altLang="en-US" sz="2000" smtClean="0">
                <a:solidFill>
                  <a:srgbClr val="0000FF"/>
                </a:solidFill>
              </a:rPr>
              <a:pPr eaLnBrk="1" hangingPunct="1"/>
              <a:t>24</a:t>
            </a:fld>
            <a:endParaRPr kumimoji="0" lang="en-US" altLang="zh-CN" sz="2000" smtClean="0">
              <a:solidFill>
                <a:srgbClr val="0000FF"/>
              </a:solidFill>
            </a:endParaRPr>
          </a:p>
        </p:txBody>
      </p:sp>
      <p:sp>
        <p:nvSpPr>
          <p:cNvPr id="11266" name="Text Box 2"/>
          <p:cNvSpPr txBox="1">
            <a:spLocks noChangeArrowheads="1"/>
          </p:cNvSpPr>
          <p:nvPr/>
        </p:nvSpPr>
        <p:spPr bwMode="auto">
          <a:xfrm>
            <a:off x="776374" y="318261"/>
            <a:ext cx="518833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11.2.3 中间计算(工艺尺寸计算)</a:t>
            </a:r>
            <a:r>
              <a:rPr lang="zh-CN" altLang="en-US" dirty="0"/>
              <a:t> </a:t>
            </a:r>
          </a:p>
        </p:txBody>
      </p:sp>
      <p:sp>
        <p:nvSpPr>
          <p:cNvPr id="11267" name="Text Box 3"/>
          <p:cNvSpPr txBox="1">
            <a:spLocks noChangeArrowheads="1"/>
          </p:cNvSpPr>
          <p:nvPr/>
        </p:nvSpPr>
        <p:spPr bwMode="auto">
          <a:xfrm>
            <a:off x="324830" y="686561"/>
            <a:ext cx="767794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根据封闭环的公称尺寸和极限偏差及部分组成环的公称尺寸和其极限偏差，</a:t>
            </a:r>
          </a:p>
        </p:txBody>
      </p:sp>
      <p:sp>
        <p:nvSpPr>
          <p:cNvPr id="11405" name="Rectangle 141"/>
          <p:cNvSpPr>
            <a:spLocks noChangeArrowheads="1"/>
          </p:cNvSpPr>
          <p:nvPr/>
        </p:nvSpPr>
        <p:spPr bwMode="auto">
          <a:xfrm>
            <a:off x="757238" y="1537521"/>
            <a:ext cx="6450013"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b="1" dirty="0">
                <a:solidFill>
                  <a:srgbClr val="FF3300"/>
                </a:solidFill>
              </a:rPr>
              <a:t>计算某一 个组成环的公称尺寸及其极限偏差</a:t>
            </a:r>
            <a:r>
              <a:rPr lang="zh-CN" altLang="en-US" dirty="0"/>
              <a:t>。 </a:t>
            </a:r>
          </a:p>
        </p:txBody>
      </p:sp>
      <p:sp>
        <p:nvSpPr>
          <p:cNvPr id="25638" name="Text Box 144"/>
          <p:cNvSpPr txBox="1">
            <a:spLocks noChangeArrowheads="1"/>
          </p:cNvSpPr>
          <p:nvPr/>
        </p:nvSpPr>
        <p:spPr bwMode="auto">
          <a:xfrm>
            <a:off x="106363" y="1914525"/>
            <a:ext cx="8437562"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en-US" altLang="zh-CN" b="1" dirty="0"/>
              <a:t>      【</a:t>
            </a:r>
            <a:r>
              <a:rPr lang="zh-CN" altLang="en-US" b="1" dirty="0"/>
              <a:t>例</a:t>
            </a:r>
            <a:r>
              <a:rPr lang="en-US" altLang="zh-CN" b="1" dirty="0"/>
              <a:t>11.5】 </a:t>
            </a:r>
            <a:r>
              <a:rPr lang="zh-CN" altLang="en-US" b="1" dirty="0"/>
              <a:t>加工一轴套如图</a:t>
            </a:r>
            <a:r>
              <a:rPr lang="en-US" altLang="zh-CN" b="1" dirty="0"/>
              <a:t>11.7 </a:t>
            </a:r>
            <a:r>
              <a:rPr lang="zh-CN" altLang="en-US" b="1" dirty="0"/>
              <a:t>（</a:t>
            </a:r>
            <a:r>
              <a:rPr lang="en-US" altLang="zh-CN" b="1" dirty="0"/>
              <a:t>a</a:t>
            </a:r>
            <a:r>
              <a:rPr lang="zh-CN" altLang="en-US" b="1" dirty="0"/>
              <a:t>）</a:t>
            </a:r>
            <a:r>
              <a:rPr lang="en-US" altLang="zh-CN" b="1" dirty="0"/>
              <a:t>,</a:t>
            </a:r>
            <a:r>
              <a:rPr lang="zh-CN" altLang="en-US" b="1" dirty="0"/>
              <a:t>加工顺序为: </a:t>
            </a:r>
          </a:p>
        </p:txBody>
      </p:sp>
      <p:sp>
        <p:nvSpPr>
          <p:cNvPr id="11443" name="Text Box 179"/>
          <p:cNvSpPr txBox="1">
            <a:spLocks noChangeArrowheads="1"/>
          </p:cNvSpPr>
          <p:nvPr/>
        </p:nvSpPr>
        <p:spPr bwMode="auto">
          <a:xfrm>
            <a:off x="281968" y="3893733"/>
            <a:ext cx="5373245"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解 （</a:t>
            </a:r>
            <a:r>
              <a:rPr lang="en-US" altLang="zh-CN" b="1" dirty="0"/>
              <a:t>1</a:t>
            </a:r>
            <a:r>
              <a:rPr lang="zh-CN" altLang="en-US" b="1" dirty="0"/>
              <a:t>）该题计算方法完全同</a:t>
            </a:r>
            <a:endParaRPr lang="en-US" altLang="zh-CN" b="1" dirty="0"/>
          </a:p>
          <a:p>
            <a:pPr eaLnBrk="1" hangingPunct="1">
              <a:lnSpc>
                <a:spcPct val="120000"/>
              </a:lnSpc>
            </a:pPr>
            <a:r>
              <a:rPr lang="zh-CN" altLang="en-US" b="1" dirty="0"/>
              <a:t>例</a:t>
            </a:r>
            <a:r>
              <a:rPr lang="en-US" altLang="zh-CN" b="1" dirty="0"/>
              <a:t>11.3</a:t>
            </a:r>
            <a:r>
              <a:rPr lang="zh-CN" altLang="en-US" b="1" dirty="0"/>
              <a:t>。不同的是：</a:t>
            </a:r>
            <a:r>
              <a:rPr lang="zh-CN" altLang="en-US" b="1" dirty="0">
                <a:solidFill>
                  <a:srgbClr val="FF3300"/>
                </a:solidFill>
              </a:rPr>
              <a:t>本题求组成环</a:t>
            </a:r>
            <a:r>
              <a:rPr lang="en-US" altLang="zh-CN" b="1" i="1" dirty="0">
                <a:solidFill>
                  <a:srgbClr val="FF3300"/>
                </a:solidFill>
              </a:rPr>
              <a:t>A</a:t>
            </a:r>
            <a:r>
              <a:rPr lang="en-US" altLang="zh-CN" b="1" baseline="-25000" dirty="0">
                <a:solidFill>
                  <a:srgbClr val="FF3300"/>
                </a:solidFill>
              </a:rPr>
              <a:t>2</a:t>
            </a:r>
            <a:r>
              <a:rPr lang="zh-CN" altLang="en-US" b="1" dirty="0">
                <a:solidFill>
                  <a:srgbClr val="FF3300"/>
                </a:solidFill>
              </a:rPr>
              <a:t>的公称尺寸和极限偏差。不是求封闭</a:t>
            </a:r>
            <a:r>
              <a:rPr lang="zh-CN" altLang="en-US" b="1" dirty="0" smtClean="0">
                <a:solidFill>
                  <a:srgbClr val="FF3300"/>
                </a:solidFill>
              </a:rPr>
              <a:t>环</a:t>
            </a:r>
            <a:r>
              <a:rPr lang="en-US" altLang="zh-CN" b="1" i="1" dirty="0" smtClean="0">
                <a:solidFill>
                  <a:srgbClr val="FF3300"/>
                </a:solidFill>
              </a:rPr>
              <a:t>A</a:t>
            </a:r>
            <a:r>
              <a:rPr lang="en-US" altLang="zh-CN" b="1" baseline="-25000" dirty="0" smtClean="0">
                <a:solidFill>
                  <a:srgbClr val="FF3300"/>
                </a:solidFill>
              </a:rPr>
              <a:t>0</a:t>
            </a:r>
            <a:r>
              <a:rPr lang="zh-CN" altLang="en-US" b="1" dirty="0" smtClean="0">
                <a:solidFill>
                  <a:srgbClr val="FF3300"/>
                </a:solidFill>
              </a:rPr>
              <a:t>。尺寸链图也相同，见右图。</a:t>
            </a:r>
            <a:endParaRPr lang="zh-CN" altLang="en-US" b="1" dirty="0">
              <a:solidFill>
                <a:srgbClr val="FF3300"/>
              </a:solidFill>
            </a:endParaRPr>
          </a:p>
        </p:txBody>
      </p:sp>
      <p:sp>
        <p:nvSpPr>
          <p:cNvPr id="2" name="矩形 1"/>
          <p:cNvSpPr>
            <a:spLocks noRot="1" noChangeAspect="1" noMove="1" noResize="1" noEditPoints="1" noAdjustHandles="1" noChangeArrowheads="1" noChangeShapeType="1" noTextEdit="1"/>
          </p:cNvSpPr>
          <p:nvPr/>
        </p:nvSpPr>
        <p:spPr>
          <a:xfrm>
            <a:off x="175842" y="2351080"/>
            <a:ext cx="5591911" cy="1624547"/>
          </a:xfrm>
          <a:prstGeom prst="rect">
            <a:avLst/>
          </a:prstGeom>
          <a:blipFill rotWithShape="1">
            <a:blip r:embed="rId2"/>
            <a:stretch>
              <a:fillRect l="-1745" t="-3008" r="-1636" b="-8271"/>
            </a:stretch>
          </a:blipFill>
        </p:spPr>
        <p:txBody>
          <a:bodyPr/>
          <a:lstStyle/>
          <a:p>
            <a:pPr>
              <a:defRPr/>
            </a:pPr>
            <a:r>
              <a:rPr lang="zh-CN" altLang="en-US">
                <a:noFill/>
              </a:rPr>
              <a:t> </a:t>
            </a:r>
          </a:p>
        </p:txBody>
      </p:sp>
      <p:grpSp>
        <p:nvGrpSpPr>
          <p:cNvPr id="25609" name="组合 4"/>
          <p:cNvGrpSpPr>
            <a:grpSpLocks/>
          </p:cNvGrpSpPr>
          <p:nvPr/>
        </p:nvGrpSpPr>
        <p:grpSpPr bwMode="auto">
          <a:xfrm>
            <a:off x="5800843" y="3456427"/>
            <a:ext cx="2605087" cy="2359025"/>
            <a:chOff x="6011071" y="3484527"/>
            <a:chExt cx="2605088" cy="2359025"/>
          </a:xfrm>
        </p:grpSpPr>
        <p:grpSp>
          <p:nvGrpSpPr>
            <p:cNvPr id="25610" name="Group 100"/>
            <p:cNvGrpSpPr>
              <a:grpSpLocks/>
            </p:cNvGrpSpPr>
            <p:nvPr/>
          </p:nvGrpSpPr>
          <p:grpSpPr bwMode="auto">
            <a:xfrm>
              <a:off x="6741321" y="3484527"/>
              <a:ext cx="1633538" cy="1579563"/>
              <a:chOff x="3542" y="2658"/>
              <a:chExt cx="1029" cy="995"/>
            </a:xfrm>
          </p:grpSpPr>
          <p:sp>
            <p:nvSpPr>
              <p:cNvPr id="25631" name="Line 95"/>
              <p:cNvSpPr>
                <a:spLocks noChangeShapeType="1"/>
              </p:cNvSpPr>
              <p:nvPr/>
            </p:nvSpPr>
            <p:spPr bwMode="auto">
              <a:xfrm>
                <a:off x="4328" y="2658"/>
                <a:ext cx="0" cy="99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2" name="Line 97"/>
              <p:cNvSpPr>
                <a:spLocks noChangeShapeType="1"/>
              </p:cNvSpPr>
              <p:nvPr/>
            </p:nvSpPr>
            <p:spPr bwMode="auto">
              <a:xfrm>
                <a:off x="3542" y="2674"/>
                <a:ext cx="102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3" name="Text Box 99"/>
              <p:cNvSpPr txBox="1">
                <a:spLocks noChangeArrowheads="1"/>
              </p:cNvSpPr>
              <p:nvPr/>
            </p:nvSpPr>
            <p:spPr bwMode="auto">
              <a:xfrm rot="-5400000">
                <a:off x="3875" y="3037"/>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1</a:t>
                </a:r>
                <a:r>
                  <a:rPr lang="en-US" altLang="zh-CN" b="1"/>
                  <a:t>/2</a:t>
                </a:r>
              </a:p>
            </p:txBody>
          </p:sp>
        </p:grpSp>
        <p:grpSp>
          <p:nvGrpSpPr>
            <p:cNvPr id="25611" name="Group 104"/>
            <p:cNvGrpSpPr>
              <a:grpSpLocks/>
            </p:cNvGrpSpPr>
            <p:nvPr/>
          </p:nvGrpSpPr>
          <p:grpSpPr bwMode="auto">
            <a:xfrm>
              <a:off x="6476209" y="3524215"/>
              <a:ext cx="730250" cy="730250"/>
              <a:chOff x="3375" y="2683"/>
              <a:chExt cx="460" cy="460"/>
            </a:xfrm>
          </p:grpSpPr>
          <p:sp>
            <p:nvSpPr>
              <p:cNvPr id="25628" name="Line 101"/>
              <p:cNvSpPr>
                <a:spLocks noChangeShapeType="1"/>
              </p:cNvSpPr>
              <p:nvPr/>
            </p:nvSpPr>
            <p:spPr bwMode="auto">
              <a:xfrm>
                <a:off x="3686" y="2683"/>
                <a:ext cx="0" cy="46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29" name="Line 102"/>
              <p:cNvSpPr>
                <a:spLocks noChangeShapeType="1"/>
              </p:cNvSpPr>
              <p:nvPr/>
            </p:nvSpPr>
            <p:spPr bwMode="auto">
              <a:xfrm>
                <a:off x="3481" y="3136"/>
                <a:ext cx="35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30" name="Text Box 103"/>
              <p:cNvSpPr txBox="1">
                <a:spLocks noChangeArrowheads="1"/>
              </p:cNvSpPr>
              <p:nvPr/>
            </p:nvSpPr>
            <p:spPr bwMode="auto">
              <a:xfrm rot="-5400000">
                <a:off x="3365" y="2772"/>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0</a:t>
                </a:r>
                <a:endParaRPr lang="en-US" altLang="zh-CN" b="1"/>
              </a:p>
            </p:txBody>
          </p:sp>
        </p:grpSp>
        <p:grpSp>
          <p:nvGrpSpPr>
            <p:cNvPr id="25612" name="Group 111"/>
            <p:cNvGrpSpPr>
              <a:grpSpLocks/>
            </p:cNvGrpSpPr>
            <p:nvPr/>
          </p:nvGrpSpPr>
          <p:grpSpPr bwMode="auto">
            <a:xfrm>
              <a:off x="7468396" y="5295865"/>
              <a:ext cx="560388" cy="488950"/>
              <a:chOff x="4000" y="3799"/>
              <a:chExt cx="353" cy="308"/>
            </a:xfrm>
          </p:grpSpPr>
          <p:sp>
            <p:nvSpPr>
              <p:cNvPr id="25626" name="Text Box 98"/>
              <p:cNvSpPr txBox="1">
                <a:spLocks noChangeArrowheads="1"/>
              </p:cNvSpPr>
              <p:nvPr/>
            </p:nvSpPr>
            <p:spPr bwMode="auto">
              <a:xfrm rot="-5400000">
                <a:off x="3990" y="3809"/>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3</a:t>
                </a:r>
                <a:endParaRPr lang="en-US" altLang="zh-CN" b="1"/>
              </a:p>
            </p:txBody>
          </p:sp>
          <p:sp>
            <p:nvSpPr>
              <p:cNvPr id="25627" name="Line 108"/>
              <p:cNvSpPr>
                <a:spLocks noChangeShapeType="1"/>
              </p:cNvSpPr>
              <p:nvPr/>
            </p:nvSpPr>
            <p:spPr bwMode="auto">
              <a:xfrm>
                <a:off x="4353" y="3802"/>
                <a:ext cx="0" cy="263"/>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5613" name="Line 112"/>
            <p:cNvSpPr>
              <a:spLocks noChangeShapeType="1"/>
            </p:cNvSpPr>
            <p:nvPr/>
          </p:nvSpPr>
          <p:spPr bwMode="auto">
            <a:xfrm>
              <a:off x="6512721" y="3519452"/>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14" name="Line 113"/>
            <p:cNvSpPr>
              <a:spLocks noChangeShapeType="1"/>
            </p:cNvSpPr>
            <p:nvPr/>
          </p:nvSpPr>
          <p:spPr bwMode="auto">
            <a:xfrm>
              <a:off x="6315871" y="4367177"/>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15" name="Line 116"/>
            <p:cNvSpPr>
              <a:spLocks noChangeShapeType="1"/>
            </p:cNvSpPr>
            <p:nvPr/>
          </p:nvSpPr>
          <p:spPr bwMode="auto">
            <a:xfrm flipV="1">
              <a:off x="7530309" y="5308565"/>
              <a:ext cx="26987" cy="5349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16" name="Line 118"/>
            <p:cNvSpPr>
              <a:spLocks noChangeShapeType="1"/>
            </p:cNvSpPr>
            <p:nvPr/>
          </p:nvSpPr>
          <p:spPr bwMode="auto">
            <a:xfrm flipV="1">
              <a:off x="7441409" y="3833777"/>
              <a:ext cx="0" cy="9540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5617" name="组合 28"/>
            <p:cNvGrpSpPr>
              <a:grpSpLocks/>
            </p:cNvGrpSpPr>
            <p:nvPr/>
          </p:nvGrpSpPr>
          <p:grpSpPr bwMode="auto">
            <a:xfrm>
              <a:off x="7743034" y="4787865"/>
              <a:ext cx="873125" cy="461962"/>
              <a:chOff x="7081838" y="5294313"/>
              <a:chExt cx="873655" cy="461665"/>
            </a:xfrm>
          </p:grpSpPr>
          <p:sp>
            <p:nvSpPr>
              <p:cNvPr id="25624" name="Line 94"/>
              <p:cNvSpPr>
                <a:spLocks noChangeShapeType="1"/>
              </p:cNvSpPr>
              <p:nvPr/>
            </p:nvSpPr>
            <p:spPr bwMode="auto">
              <a:xfrm>
                <a:off x="7081838" y="5597526"/>
                <a:ext cx="4048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TextBox 30"/>
              <p:cNvSpPr txBox="1">
                <a:spLocks noRot="1" noChangeAspect="1" noMove="1" noResize="1" noEditPoints="1" noAdjustHandles="1" noChangeArrowheads="1" noChangeShapeType="1" noTextEdit="1"/>
              </p:cNvSpPr>
              <p:nvPr/>
            </p:nvSpPr>
            <p:spPr>
              <a:xfrm>
                <a:off x="7388478" y="5294313"/>
                <a:ext cx="567015" cy="461665"/>
              </a:xfrm>
              <a:prstGeom prst="rect">
                <a:avLst/>
              </a:prstGeom>
              <a:blipFill rotWithShape="1">
                <a:blip r:embed="rId3"/>
                <a:stretch>
                  <a:fillRect b="-1316"/>
                </a:stretch>
              </a:blipFill>
            </p:spPr>
            <p:txBody>
              <a:bodyPr/>
              <a:lstStyle/>
              <a:p>
                <a:pPr>
                  <a:defRPr/>
                </a:pPr>
                <a:r>
                  <a:rPr lang="zh-CN" altLang="en-US">
                    <a:noFill/>
                  </a:rPr>
                  <a:t> </a:t>
                </a:r>
              </a:p>
            </p:txBody>
          </p:sp>
        </p:grpSp>
        <p:grpSp>
          <p:nvGrpSpPr>
            <p:cNvPr id="25618" name="组合 31"/>
            <p:cNvGrpSpPr>
              <a:grpSpLocks/>
            </p:cNvGrpSpPr>
            <p:nvPr/>
          </p:nvGrpSpPr>
          <p:grpSpPr bwMode="auto">
            <a:xfrm>
              <a:off x="6011071" y="4229065"/>
              <a:ext cx="2397125" cy="1304925"/>
              <a:chOff x="5349919" y="4735513"/>
              <a:chExt cx="2397083" cy="1304789"/>
            </a:xfrm>
          </p:grpSpPr>
          <p:grpSp>
            <p:nvGrpSpPr>
              <p:cNvPr id="25619" name="Group 110"/>
              <p:cNvGrpSpPr>
                <a:grpSpLocks/>
              </p:cNvGrpSpPr>
              <p:nvPr/>
            </p:nvGrpSpPr>
            <p:grpSpPr bwMode="auto">
              <a:xfrm>
                <a:off x="5634039" y="4735513"/>
                <a:ext cx="2112963" cy="1071562"/>
                <a:chOff x="3261" y="3127"/>
                <a:chExt cx="1331" cy="675"/>
              </a:xfrm>
            </p:grpSpPr>
            <p:sp>
              <p:nvSpPr>
                <p:cNvPr id="25621" name="Line 105"/>
                <p:cNvSpPr>
                  <a:spLocks noChangeShapeType="1"/>
                </p:cNvSpPr>
                <p:nvPr/>
              </p:nvSpPr>
              <p:spPr bwMode="auto">
                <a:xfrm>
                  <a:off x="3621" y="3127"/>
                  <a:ext cx="0" cy="666"/>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22" name="Line 106"/>
                <p:cNvSpPr>
                  <a:spLocks noChangeShapeType="1"/>
                </p:cNvSpPr>
                <p:nvPr/>
              </p:nvSpPr>
              <p:spPr bwMode="auto">
                <a:xfrm>
                  <a:off x="3407" y="3802"/>
                  <a:ext cx="118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23" name="Text Box 109"/>
                <p:cNvSpPr txBox="1">
                  <a:spLocks noChangeArrowheads="1"/>
                </p:cNvSpPr>
                <p:nvPr/>
              </p:nvSpPr>
              <p:spPr bwMode="auto">
                <a:xfrm rot="-5400000">
                  <a:off x="3176" y="3291"/>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2</a:t>
                  </a:r>
                  <a:r>
                    <a:rPr lang="en-US" altLang="zh-CN" b="1"/>
                    <a:t>/2</a:t>
                  </a:r>
                </a:p>
              </p:txBody>
            </p:sp>
          </p:grpSp>
          <p:sp>
            <p:nvSpPr>
              <p:cNvPr id="34" name="矩形 33"/>
              <p:cNvSpPr>
                <a:spLocks noRot="1" noChangeAspect="1" noMove="1" noResize="1" noEditPoints="1" noAdjustHandles="1" noChangeArrowheads="1" noChangeShapeType="1" noTextEdit="1"/>
              </p:cNvSpPr>
              <p:nvPr/>
            </p:nvSpPr>
            <p:spPr>
              <a:xfrm>
                <a:off x="5349919" y="5578637"/>
                <a:ext cx="574132" cy="461665"/>
              </a:xfrm>
              <a:prstGeom prst="rect">
                <a:avLst/>
              </a:prstGeom>
              <a:blipFill rotWithShape="1">
                <a:blip r:embed="rId4"/>
                <a:stretch>
                  <a:fillRect b="-1316"/>
                </a:stretch>
              </a:blipFill>
            </p:spPr>
            <p:txBody>
              <a:bodyPr/>
              <a:lstStyle/>
              <a:p>
                <a:pPr>
                  <a:defRPr/>
                </a:pPr>
                <a:r>
                  <a:rPr lang="zh-CN" altLang="en-US">
                    <a:noFill/>
                  </a:rPr>
                  <a:t> </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wipe(left)">
                                      <p:cBhvr>
                                        <p:cTn id="7" dur="300"/>
                                        <p:tgtEl>
                                          <p:spTgt spid="11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267"/>
                                        </p:tgtEl>
                                        <p:attrNameLst>
                                          <p:attrName>style.visibility</p:attrName>
                                        </p:attrNameLst>
                                      </p:cBhvr>
                                      <p:to>
                                        <p:strVal val="visible"/>
                                      </p:to>
                                    </p:set>
                                    <p:animEffect transition="in" filter="wipe(left)">
                                      <p:cBhvr>
                                        <p:cTn id="12" dur="300"/>
                                        <p:tgtEl>
                                          <p:spTgt spid="1126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405"/>
                                        </p:tgtEl>
                                        <p:attrNameLst>
                                          <p:attrName>style.visibility</p:attrName>
                                        </p:attrNameLst>
                                      </p:cBhvr>
                                      <p:to>
                                        <p:strVal val="visible"/>
                                      </p:to>
                                    </p:set>
                                    <p:animEffect transition="in" filter="wipe(left)">
                                      <p:cBhvr>
                                        <p:cTn id="17" dur="300"/>
                                        <p:tgtEl>
                                          <p:spTgt spid="114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638"/>
                                        </p:tgtEl>
                                        <p:attrNameLst>
                                          <p:attrName>style.visibility</p:attrName>
                                        </p:attrNameLst>
                                      </p:cBhvr>
                                      <p:to>
                                        <p:strVal val="visible"/>
                                      </p:to>
                                    </p:set>
                                    <p:animEffect transition="in" filter="wipe(left)">
                                      <p:cBhvr>
                                        <p:cTn id="22" dur="500"/>
                                        <p:tgtEl>
                                          <p:spTgt spid="2563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443"/>
                                        </p:tgtEl>
                                        <p:attrNameLst>
                                          <p:attrName>style.visibility</p:attrName>
                                        </p:attrNameLst>
                                      </p:cBhvr>
                                      <p:to>
                                        <p:strVal val="visible"/>
                                      </p:to>
                                    </p:set>
                                    <p:animEffect transition="in" filter="wipe(left)">
                                      <p:cBhvr>
                                        <p:cTn id="32" dur="2000"/>
                                        <p:tgtEl>
                                          <p:spTgt spid="1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P spid="11267" grpId="0" autoUpdateAnimBg="0"/>
      <p:bldP spid="11405" grpId="0" autoUpdateAnimBg="0"/>
      <p:bldP spid="25638" grpId="0"/>
      <p:bldP spid="114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xfrm>
            <a:off x="7113956" y="16881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1C539D8-12AD-4FFE-AC7D-DA60C9CD24D3}" type="slidenum">
              <a:rPr kumimoji="0" lang="zh-CN" altLang="en-US" sz="2000" smtClean="0">
                <a:solidFill>
                  <a:srgbClr val="0000FF"/>
                </a:solidFill>
              </a:rPr>
              <a:pPr eaLnBrk="1" hangingPunct="1"/>
              <a:t>25</a:t>
            </a:fld>
            <a:endParaRPr kumimoji="0" lang="en-US" altLang="zh-CN" sz="2000" dirty="0" smtClean="0">
              <a:solidFill>
                <a:srgbClr val="0000FF"/>
              </a:solidFill>
            </a:endParaRPr>
          </a:p>
        </p:txBody>
      </p:sp>
      <p:graphicFrame>
        <p:nvGraphicFramePr>
          <p:cNvPr id="86056" name="Object 40"/>
          <p:cNvGraphicFramePr>
            <a:graphicFrameLocks noChangeAspect="1"/>
          </p:cNvGraphicFramePr>
          <p:nvPr>
            <p:extLst>
              <p:ext uri="{D42A27DB-BD31-4B8C-83A1-F6EECF244321}">
                <p14:modId xmlns:p14="http://schemas.microsoft.com/office/powerpoint/2010/main" val="3161430104"/>
              </p:ext>
            </p:extLst>
          </p:nvPr>
        </p:nvGraphicFramePr>
        <p:xfrm>
          <a:off x="832494" y="660627"/>
          <a:ext cx="5174419" cy="467915"/>
        </p:xfrm>
        <a:graphic>
          <a:graphicData uri="http://schemas.openxmlformats.org/presentationml/2006/ole">
            <mc:AlternateContent xmlns:mc="http://schemas.openxmlformats.org/markup-compatibility/2006">
              <mc:Choice xmlns:v="urn:schemas-microsoft-com:vml" Requires="v">
                <p:oleObj spid="_x0000_s27002" name="公式" r:id="rId4" imgW="2387600" imgH="215900" progId="Equation.3">
                  <p:embed/>
                </p:oleObj>
              </mc:Choice>
              <mc:Fallback>
                <p:oleObj name="公式" r:id="rId4" imgW="2387600" imgH="215900" progId="Equation.3">
                  <p:embed/>
                  <p:pic>
                    <p:nvPicPr>
                      <p:cNvPr id="0" name="Object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2494" y="660627"/>
                        <a:ext cx="5174419" cy="467915"/>
                      </a:xfrm>
                      <a:prstGeom prst="rect">
                        <a:avLst/>
                      </a:prstGeom>
                      <a:noFill/>
                      <a:ln>
                        <a:noFill/>
                      </a:ln>
                      <a:effectLst/>
                      <a:extLst/>
                    </p:spPr>
                  </p:pic>
                </p:oleObj>
              </mc:Fallback>
            </mc:AlternateContent>
          </a:graphicData>
        </a:graphic>
      </p:graphicFrame>
      <p:graphicFrame>
        <p:nvGraphicFramePr>
          <p:cNvPr id="86057" name="Object 41"/>
          <p:cNvGraphicFramePr>
            <a:graphicFrameLocks noChangeAspect="1"/>
          </p:cNvGraphicFramePr>
          <p:nvPr>
            <p:extLst>
              <p:ext uri="{D42A27DB-BD31-4B8C-83A1-F6EECF244321}">
                <p14:modId xmlns:p14="http://schemas.microsoft.com/office/powerpoint/2010/main" val="3492023329"/>
              </p:ext>
            </p:extLst>
          </p:nvPr>
        </p:nvGraphicFramePr>
        <p:xfrm>
          <a:off x="1037822" y="1122758"/>
          <a:ext cx="4016375" cy="863600"/>
        </p:xfrm>
        <a:graphic>
          <a:graphicData uri="http://schemas.openxmlformats.org/presentationml/2006/ole">
            <mc:AlternateContent xmlns:mc="http://schemas.openxmlformats.org/markup-compatibility/2006">
              <mc:Choice xmlns:v="urn:schemas-microsoft-com:vml" Requires="v">
                <p:oleObj spid="_x0000_s27003" name="公式" r:id="rId6" imgW="2006600" imgH="431800" progId="Equation.3">
                  <p:embed/>
                </p:oleObj>
              </mc:Choice>
              <mc:Fallback>
                <p:oleObj name="公式" r:id="rId6" imgW="2006600" imgH="431800" progId="Equation.3">
                  <p:embed/>
                  <p:pic>
                    <p:nvPicPr>
                      <p:cNvPr id="0" name="Object 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822" y="1122758"/>
                        <a:ext cx="4016375"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6058" name="Object 42"/>
          <p:cNvGraphicFramePr>
            <a:graphicFrameLocks noChangeAspect="1"/>
          </p:cNvGraphicFramePr>
          <p:nvPr>
            <p:extLst>
              <p:ext uri="{D42A27DB-BD31-4B8C-83A1-F6EECF244321}">
                <p14:modId xmlns:p14="http://schemas.microsoft.com/office/powerpoint/2010/main" val="3639433699"/>
              </p:ext>
            </p:extLst>
          </p:nvPr>
        </p:nvGraphicFramePr>
        <p:xfrm>
          <a:off x="909234" y="1954608"/>
          <a:ext cx="3690913" cy="1279526"/>
        </p:xfrm>
        <a:graphic>
          <a:graphicData uri="http://schemas.openxmlformats.org/presentationml/2006/ole">
            <mc:AlternateContent xmlns:mc="http://schemas.openxmlformats.org/markup-compatibility/2006">
              <mc:Choice xmlns:v="urn:schemas-microsoft-com:vml" Requires="v">
                <p:oleObj spid="_x0000_s27004" name="公式" r:id="rId8" imgW="1816100" imgH="660400" progId="Equation.3">
                  <p:embed/>
                </p:oleObj>
              </mc:Choice>
              <mc:Fallback>
                <p:oleObj name="公式" r:id="rId8" imgW="1816100" imgH="660400" progId="Equation.3">
                  <p:embed/>
                  <p:pic>
                    <p:nvPicPr>
                      <p:cNvPr id="0" name="Object 4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9234" y="1954608"/>
                        <a:ext cx="3690913" cy="1279526"/>
                      </a:xfrm>
                      <a:prstGeom prst="rect">
                        <a:avLst/>
                      </a:prstGeom>
                      <a:noFill/>
                      <a:ln>
                        <a:noFill/>
                      </a:ln>
                      <a:extLst/>
                    </p:spPr>
                  </p:pic>
                </p:oleObj>
              </mc:Fallback>
            </mc:AlternateContent>
          </a:graphicData>
        </a:graphic>
      </p:graphicFrame>
      <p:graphicFrame>
        <p:nvGraphicFramePr>
          <p:cNvPr id="86059" name="Object 43"/>
          <p:cNvGraphicFramePr>
            <a:graphicFrameLocks noChangeAspect="1"/>
          </p:cNvGraphicFramePr>
          <p:nvPr>
            <p:extLst>
              <p:ext uri="{D42A27DB-BD31-4B8C-83A1-F6EECF244321}">
                <p14:modId xmlns:p14="http://schemas.microsoft.com/office/powerpoint/2010/main" val="2396630940"/>
              </p:ext>
            </p:extLst>
          </p:nvPr>
        </p:nvGraphicFramePr>
        <p:xfrm>
          <a:off x="874748" y="3243146"/>
          <a:ext cx="5300663" cy="1473200"/>
        </p:xfrm>
        <a:graphic>
          <a:graphicData uri="http://schemas.openxmlformats.org/presentationml/2006/ole">
            <mc:AlternateContent xmlns:mc="http://schemas.openxmlformats.org/markup-compatibility/2006">
              <mc:Choice xmlns:v="urn:schemas-microsoft-com:vml" Requires="v">
                <p:oleObj spid="_x0000_s27005" name="公式" r:id="rId10" imgW="2476500" imgH="711200" progId="Equation.3">
                  <p:embed/>
                </p:oleObj>
              </mc:Choice>
              <mc:Fallback>
                <p:oleObj name="公式" r:id="rId10" imgW="2476500" imgH="711200" progId="Equation.3">
                  <p:embed/>
                  <p:pic>
                    <p:nvPicPr>
                      <p:cNvPr id="0" name="Object 4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74748" y="3243146"/>
                        <a:ext cx="5300663"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6060" name="Object 44"/>
          <p:cNvGraphicFramePr>
            <a:graphicFrameLocks noChangeAspect="1"/>
          </p:cNvGraphicFramePr>
          <p:nvPr>
            <p:extLst>
              <p:ext uri="{D42A27DB-BD31-4B8C-83A1-F6EECF244321}">
                <p14:modId xmlns:p14="http://schemas.microsoft.com/office/powerpoint/2010/main" val="3777393883"/>
              </p:ext>
            </p:extLst>
          </p:nvPr>
        </p:nvGraphicFramePr>
        <p:xfrm>
          <a:off x="898561" y="4882609"/>
          <a:ext cx="6630987" cy="1082675"/>
        </p:xfrm>
        <a:graphic>
          <a:graphicData uri="http://schemas.openxmlformats.org/presentationml/2006/ole">
            <mc:AlternateContent xmlns:mc="http://schemas.openxmlformats.org/markup-compatibility/2006">
              <mc:Choice xmlns:v="urn:schemas-microsoft-com:vml" Requires="v">
                <p:oleObj spid="_x0000_s27006" name="公式" r:id="rId12" imgW="2946400" imgH="482600" progId="Equation.3">
                  <p:embed/>
                </p:oleObj>
              </mc:Choice>
              <mc:Fallback>
                <p:oleObj name="公式" r:id="rId12" imgW="2946400" imgH="482600" progId="Equation.3">
                  <p:embed/>
                  <p:pic>
                    <p:nvPicPr>
                      <p:cNvPr id="0" name="Object 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98561" y="4882609"/>
                        <a:ext cx="6630987"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0" name="组合 39"/>
          <p:cNvGrpSpPr>
            <a:grpSpLocks/>
          </p:cNvGrpSpPr>
          <p:nvPr/>
        </p:nvGrpSpPr>
        <p:grpSpPr bwMode="auto">
          <a:xfrm>
            <a:off x="5656059" y="1535113"/>
            <a:ext cx="2606675" cy="2359025"/>
            <a:chOff x="651310" y="4005263"/>
            <a:chExt cx="2605574" cy="2359025"/>
          </a:xfrm>
        </p:grpSpPr>
        <p:grpSp>
          <p:nvGrpSpPr>
            <p:cNvPr id="26633" name="Group 100"/>
            <p:cNvGrpSpPr>
              <a:grpSpLocks/>
            </p:cNvGrpSpPr>
            <p:nvPr/>
          </p:nvGrpSpPr>
          <p:grpSpPr bwMode="auto">
            <a:xfrm>
              <a:off x="1381516" y="4005263"/>
              <a:ext cx="1633538" cy="1579563"/>
              <a:chOff x="3542" y="2658"/>
              <a:chExt cx="1029" cy="995"/>
            </a:xfrm>
          </p:grpSpPr>
          <p:sp>
            <p:nvSpPr>
              <p:cNvPr id="26654" name="Line 95"/>
              <p:cNvSpPr>
                <a:spLocks noChangeShapeType="1"/>
              </p:cNvSpPr>
              <p:nvPr/>
            </p:nvSpPr>
            <p:spPr bwMode="auto">
              <a:xfrm>
                <a:off x="4328" y="2658"/>
                <a:ext cx="0" cy="99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5" name="Line 97"/>
              <p:cNvSpPr>
                <a:spLocks noChangeShapeType="1"/>
              </p:cNvSpPr>
              <p:nvPr/>
            </p:nvSpPr>
            <p:spPr bwMode="auto">
              <a:xfrm>
                <a:off x="3542" y="2674"/>
                <a:ext cx="102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6" name="Text Box 99"/>
              <p:cNvSpPr txBox="1">
                <a:spLocks noChangeArrowheads="1"/>
              </p:cNvSpPr>
              <p:nvPr/>
            </p:nvSpPr>
            <p:spPr bwMode="auto">
              <a:xfrm rot="-5400000">
                <a:off x="3875" y="3037"/>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1</a:t>
                </a:r>
                <a:r>
                  <a:rPr lang="en-US" altLang="zh-CN" b="1"/>
                  <a:t>/2</a:t>
                </a:r>
              </a:p>
            </p:txBody>
          </p:sp>
        </p:grpSp>
        <p:grpSp>
          <p:nvGrpSpPr>
            <p:cNvPr id="26634" name="Group 104"/>
            <p:cNvGrpSpPr>
              <a:grpSpLocks/>
            </p:cNvGrpSpPr>
            <p:nvPr/>
          </p:nvGrpSpPr>
          <p:grpSpPr bwMode="auto">
            <a:xfrm>
              <a:off x="1116404" y="4044951"/>
              <a:ext cx="730250" cy="730250"/>
              <a:chOff x="3375" y="2683"/>
              <a:chExt cx="460" cy="460"/>
            </a:xfrm>
          </p:grpSpPr>
          <p:sp>
            <p:nvSpPr>
              <p:cNvPr id="26651" name="Line 101"/>
              <p:cNvSpPr>
                <a:spLocks noChangeShapeType="1"/>
              </p:cNvSpPr>
              <p:nvPr/>
            </p:nvSpPr>
            <p:spPr bwMode="auto">
              <a:xfrm>
                <a:off x="3686" y="2683"/>
                <a:ext cx="0" cy="46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2" name="Line 102"/>
              <p:cNvSpPr>
                <a:spLocks noChangeShapeType="1"/>
              </p:cNvSpPr>
              <p:nvPr/>
            </p:nvSpPr>
            <p:spPr bwMode="auto">
              <a:xfrm>
                <a:off x="3481" y="3136"/>
                <a:ext cx="35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53" name="Text Box 103"/>
              <p:cNvSpPr txBox="1">
                <a:spLocks noChangeArrowheads="1"/>
              </p:cNvSpPr>
              <p:nvPr/>
            </p:nvSpPr>
            <p:spPr bwMode="auto">
              <a:xfrm rot="-5400000">
                <a:off x="3365" y="2772"/>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0</a:t>
                </a:r>
                <a:endParaRPr lang="en-US" altLang="zh-CN" b="1"/>
              </a:p>
            </p:txBody>
          </p:sp>
        </p:grpSp>
        <p:grpSp>
          <p:nvGrpSpPr>
            <p:cNvPr id="26635" name="Group 111"/>
            <p:cNvGrpSpPr>
              <a:grpSpLocks/>
            </p:cNvGrpSpPr>
            <p:nvPr/>
          </p:nvGrpSpPr>
          <p:grpSpPr bwMode="auto">
            <a:xfrm>
              <a:off x="2108591" y="5816601"/>
              <a:ext cx="560388" cy="488950"/>
              <a:chOff x="4000" y="3799"/>
              <a:chExt cx="353" cy="308"/>
            </a:xfrm>
          </p:grpSpPr>
          <p:sp>
            <p:nvSpPr>
              <p:cNvPr id="26649" name="Text Box 98"/>
              <p:cNvSpPr txBox="1">
                <a:spLocks noChangeArrowheads="1"/>
              </p:cNvSpPr>
              <p:nvPr/>
            </p:nvSpPr>
            <p:spPr bwMode="auto">
              <a:xfrm rot="-5400000">
                <a:off x="3990" y="3809"/>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3</a:t>
                </a:r>
                <a:endParaRPr lang="en-US" altLang="zh-CN" b="1"/>
              </a:p>
            </p:txBody>
          </p:sp>
          <p:sp>
            <p:nvSpPr>
              <p:cNvPr id="26650" name="Line 108"/>
              <p:cNvSpPr>
                <a:spLocks noChangeShapeType="1"/>
              </p:cNvSpPr>
              <p:nvPr/>
            </p:nvSpPr>
            <p:spPr bwMode="auto">
              <a:xfrm>
                <a:off x="4353" y="3802"/>
                <a:ext cx="0" cy="263"/>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636" name="Line 112"/>
            <p:cNvSpPr>
              <a:spLocks noChangeShapeType="1"/>
            </p:cNvSpPr>
            <p:nvPr/>
          </p:nvSpPr>
          <p:spPr bwMode="auto">
            <a:xfrm>
              <a:off x="1152916" y="4040188"/>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37" name="Line 113"/>
            <p:cNvSpPr>
              <a:spLocks noChangeShapeType="1"/>
            </p:cNvSpPr>
            <p:nvPr/>
          </p:nvSpPr>
          <p:spPr bwMode="auto">
            <a:xfrm>
              <a:off x="956066" y="4887913"/>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38" name="Line 116"/>
            <p:cNvSpPr>
              <a:spLocks noChangeShapeType="1"/>
            </p:cNvSpPr>
            <p:nvPr/>
          </p:nvSpPr>
          <p:spPr bwMode="auto">
            <a:xfrm flipV="1">
              <a:off x="2170504" y="5829301"/>
              <a:ext cx="26987" cy="5349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39" name="Line 118"/>
            <p:cNvSpPr>
              <a:spLocks noChangeShapeType="1"/>
            </p:cNvSpPr>
            <p:nvPr/>
          </p:nvSpPr>
          <p:spPr bwMode="auto">
            <a:xfrm flipV="1">
              <a:off x="2081604" y="4354513"/>
              <a:ext cx="0" cy="9540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6640" name="组合 47"/>
            <p:cNvGrpSpPr>
              <a:grpSpLocks/>
            </p:cNvGrpSpPr>
            <p:nvPr/>
          </p:nvGrpSpPr>
          <p:grpSpPr bwMode="auto">
            <a:xfrm>
              <a:off x="2383229" y="5308601"/>
              <a:ext cx="873655" cy="461665"/>
              <a:chOff x="7081838" y="5294313"/>
              <a:chExt cx="873655" cy="461665"/>
            </a:xfrm>
          </p:grpSpPr>
          <p:sp>
            <p:nvSpPr>
              <p:cNvPr id="26647" name="Line 94"/>
              <p:cNvSpPr>
                <a:spLocks noChangeShapeType="1"/>
              </p:cNvSpPr>
              <p:nvPr/>
            </p:nvSpPr>
            <p:spPr bwMode="auto">
              <a:xfrm>
                <a:off x="7081838" y="5597526"/>
                <a:ext cx="4048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 name="TextBox 55"/>
              <p:cNvSpPr txBox="1">
                <a:spLocks noRot="1" noChangeAspect="1" noMove="1" noResize="1" noEditPoints="1" noAdjustHandles="1" noChangeArrowheads="1" noChangeShapeType="1" noTextEdit="1"/>
              </p:cNvSpPr>
              <p:nvPr/>
            </p:nvSpPr>
            <p:spPr>
              <a:xfrm>
                <a:off x="7388478" y="5294313"/>
                <a:ext cx="567015" cy="461665"/>
              </a:xfrm>
              <a:prstGeom prst="rect">
                <a:avLst/>
              </a:prstGeom>
              <a:blipFill rotWithShape="1">
                <a:blip r:embed="rId14"/>
                <a:stretch>
                  <a:fillRect b="-2667"/>
                </a:stretch>
              </a:blipFill>
            </p:spPr>
            <p:txBody>
              <a:bodyPr/>
              <a:lstStyle/>
              <a:p>
                <a:pPr>
                  <a:defRPr/>
                </a:pPr>
                <a:r>
                  <a:rPr lang="zh-CN" altLang="en-US">
                    <a:noFill/>
                  </a:rPr>
                  <a:t> </a:t>
                </a:r>
              </a:p>
            </p:txBody>
          </p:sp>
        </p:grpSp>
        <p:grpSp>
          <p:nvGrpSpPr>
            <p:cNvPr id="26641" name="组合 48"/>
            <p:cNvGrpSpPr>
              <a:grpSpLocks/>
            </p:cNvGrpSpPr>
            <p:nvPr/>
          </p:nvGrpSpPr>
          <p:grpSpPr bwMode="auto">
            <a:xfrm>
              <a:off x="651310" y="4749801"/>
              <a:ext cx="2397083" cy="1304789"/>
              <a:chOff x="5349919" y="4735513"/>
              <a:chExt cx="2397083" cy="1304789"/>
            </a:xfrm>
          </p:grpSpPr>
          <p:grpSp>
            <p:nvGrpSpPr>
              <p:cNvPr id="26642" name="Group 110"/>
              <p:cNvGrpSpPr>
                <a:grpSpLocks/>
              </p:cNvGrpSpPr>
              <p:nvPr/>
            </p:nvGrpSpPr>
            <p:grpSpPr bwMode="auto">
              <a:xfrm>
                <a:off x="5634039" y="4735513"/>
                <a:ext cx="2112963" cy="1071562"/>
                <a:chOff x="3261" y="3127"/>
                <a:chExt cx="1331" cy="675"/>
              </a:xfrm>
            </p:grpSpPr>
            <p:sp>
              <p:nvSpPr>
                <p:cNvPr id="26644" name="Line 105"/>
                <p:cNvSpPr>
                  <a:spLocks noChangeShapeType="1"/>
                </p:cNvSpPr>
                <p:nvPr/>
              </p:nvSpPr>
              <p:spPr bwMode="auto">
                <a:xfrm>
                  <a:off x="3621" y="3127"/>
                  <a:ext cx="0" cy="666"/>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45" name="Line 106"/>
                <p:cNvSpPr>
                  <a:spLocks noChangeShapeType="1"/>
                </p:cNvSpPr>
                <p:nvPr/>
              </p:nvSpPr>
              <p:spPr bwMode="auto">
                <a:xfrm>
                  <a:off x="3407" y="3802"/>
                  <a:ext cx="118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46" name="Text Box 109"/>
                <p:cNvSpPr txBox="1">
                  <a:spLocks noChangeArrowheads="1"/>
                </p:cNvSpPr>
                <p:nvPr/>
              </p:nvSpPr>
              <p:spPr bwMode="auto">
                <a:xfrm rot="-5400000">
                  <a:off x="3176" y="3291"/>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2</a:t>
                  </a:r>
                  <a:r>
                    <a:rPr lang="en-US" altLang="zh-CN" b="1"/>
                    <a:t>/2</a:t>
                  </a:r>
                </a:p>
              </p:txBody>
            </p:sp>
          </p:grpSp>
          <p:sp>
            <p:nvSpPr>
              <p:cNvPr id="51" name="矩形 50"/>
              <p:cNvSpPr>
                <a:spLocks noRot="1" noChangeAspect="1" noMove="1" noResize="1" noEditPoints="1" noAdjustHandles="1" noChangeArrowheads="1" noChangeShapeType="1" noTextEdit="1"/>
              </p:cNvSpPr>
              <p:nvPr/>
            </p:nvSpPr>
            <p:spPr>
              <a:xfrm>
                <a:off x="5349919" y="5578637"/>
                <a:ext cx="574132" cy="461665"/>
              </a:xfrm>
              <a:prstGeom prst="rect">
                <a:avLst/>
              </a:prstGeom>
              <a:blipFill rotWithShape="1">
                <a:blip r:embed="rId15"/>
                <a:stretch>
                  <a:fillRect b="-1316"/>
                </a:stretch>
              </a:blipFill>
            </p:spPr>
            <p:txBody>
              <a:bodyPr/>
              <a:lstStyle/>
              <a:p>
                <a:pPr>
                  <a:defRPr/>
                </a:pPr>
                <a:r>
                  <a:rPr lang="zh-CN" altLang="en-US">
                    <a:noFill/>
                  </a:rPr>
                  <a:t> </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86056"/>
                                        </p:tgtEl>
                                        <p:attrNameLst>
                                          <p:attrName>style.visibility</p:attrName>
                                        </p:attrNameLst>
                                      </p:cBhvr>
                                      <p:to>
                                        <p:strVal val="visible"/>
                                      </p:to>
                                    </p:set>
                                    <p:animEffect transition="in" filter="wipe(left)">
                                      <p:cBhvr>
                                        <p:cTn id="7" dur="2000"/>
                                        <p:tgtEl>
                                          <p:spTgt spid="860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1+#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86057"/>
                                        </p:tgtEl>
                                        <p:attrNameLst>
                                          <p:attrName>style.visibility</p:attrName>
                                        </p:attrNameLst>
                                      </p:cBhvr>
                                      <p:to>
                                        <p:strVal val="visible"/>
                                      </p:to>
                                    </p:set>
                                    <p:animEffect transition="in" filter="wipe(left)">
                                      <p:cBhvr>
                                        <p:cTn id="18" dur="2000"/>
                                        <p:tgtEl>
                                          <p:spTgt spid="8605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86058"/>
                                        </p:tgtEl>
                                        <p:attrNameLst>
                                          <p:attrName>style.visibility</p:attrName>
                                        </p:attrNameLst>
                                      </p:cBhvr>
                                      <p:to>
                                        <p:strVal val="visible"/>
                                      </p:to>
                                    </p:set>
                                    <p:animEffect transition="in" filter="wipe(left)">
                                      <p:cBhvr>
                                        <p:cTn id="23" dur="2000"/>
                                        <p:tgtEl>
                                          <p:spTgt spid="8605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86059"/>
                                        </p:tgtEl>
                                        <p:attrNameLst>
                                          <p:attrName>style.visibility</p:attrName>
                                        </p:attrNameLst>
                                      </p:cBhvr>
                                      <p:to>
                                        <p:strVal val="visible"/>
                                      </p:to>
                                    </p:set>
                                    <p:animEffect transition="in" filter="wipe(left)">
                                      <p:cBhvr>
                                        <p:cTn id="28" dur="2000"/>
                                        <p:tgtEl>
                                          <p:spTgt spid="8605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86060"/>
                                        </p:tgtEl>
                                        <p:attrNameLst>
                                          <p:attrName>style.visibility</p:attrName>
                                        </p:attrNameLst>
                                      </p:cBhvr>
                                      <p:to>
                                        <p:strVal val="visible"/>
                                      </p:to>
                                    </p:set>
                                    <p:animEffect transition="in" filter="wipe(left)">
                                      <p:cBhvr>
                                        <p:cTn id="33" dur="2000"/>
                                        <p:tgtEl>
                                          <p:spTgt spid="86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xfrm>
            <a:off x="7056120" y="12778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C90EEEF-8A50-4CE0-A9B8-2D70E68E7086}" type="slidenum">
              <a:rPr kumimoji="0" lang="zh-CN" altLang="en-US" sz="2000" smtClean="0">
                <a:solidFill>
                  <a:srgbClr val="0000FF"/>
                </a:solidFill>
              </a:rPr>
              <a:pPr eaLnBrk="1" hangingPunct="1"/>
              <a:t>26</a:t>
            </a:fld>
            <a:endParaRPr kumimoji="0" lang="en-US" altLang="zh-CN" sz="2000" dirty="0" smtClean="0">
              <a:solidFill>
                <a:srgbClr val="0000FF"/>
              </a:solidFill>
            </a:endParaRPr>
          </a:p>
        </p:txBody>
      </p:sp>
      <p:graphicFrame>
        <p:nvGraphicFramePr>
          <p:cNvPr id="88068" name="Object 4"/>
          <p:cNvGraphicFramePr>
            <a:graphicFrameLocks noChangeAspect="1"/>
          </p:cNvGraphicFramePr>
          <p:nvPr>
            <p:extLst>
              <p:ext uri="{D42A27DB-BD31-4B8C-83A1-F6EECF244321}">
                <p14:modId xmlns:p14="http://schemas.microsoft.com/office/powerpoint/2010/main" val="390314765"/>
              </p:ext>
            </p:extLst>
          </p:nvPr>
        </p:nvGraphicFramePr>
        <p:xfrm>
          <a:off x="452438" y="3154363"/>
          <a:ext cx="7907171" cy="1122215"/>
        </p:xfrm>
        <a:graphic>
          <a:graphicData uri="http://schemas.openxmlformats.org/presentationml/2006/ole">
            <mc:AlternateContent xmlns:mc="http://schemas.openxmlformats.org/markup-compatibility/2006">
              <mc:Choice xmlns:v="urn:schemas-microsoft-com:vml" Requires="v">
                <p:oleObj spid="_x0000_s27933" name="公式" r:id="rId3" imgW="3683000" imgH="457200" progId="Equation.3">
                  <p:embed/>
                </p:oleObj>
              </mc:Choice>
              <mc:Fallback>
                <p:oleObj name="公式" r:id="rId3" imgW="3683000" imgH="457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438" y="3154363"/>
                        <a:ext cx="7907171" cy="1122215"/>
                      </a:xfrm>
                      <a:prstGeom prst="rect">
                        <a:avLst/>
                      </a:prstGeom>
                      <a:noFill/>
                      <a:ln>
                        <a:noFill/>
                      </a:ln>
                      <a:effectLst/>
                      <a:extLst/>
                    </p:spPr>
                  </p:pic>
                </p:oleObj>
              </mc:Fallback>
            </mc:AlternateContent>
          </a:graphicData>
        </a:graphic>
      </p:graphicFrame>
      <p:graphicFrame>
        <p:nvGraphicFramePr>
          <p:cNvPr id="88069" name="Object 5"/>
          <p:cNvGraphicFramePr>
            <a:graphicFrameLocks noChangeAspect="1"/>
          </p:cNvGraphicFramePr>
          <p:nvPr>
            <p:extLst>
              <p:ext uri="{D42A27DB-BD31-4B8C-83A1-F6EECF244321}">
                <p14:modId xmlns:p14="http://schemas.microsoft.com/office/powerpoint/2010/main" val="2035243375"/>
              </p:ext>
            </p:extLst>
          </p:nvPr>
        </p:nvGraphicFramePr>
        <p:xfrm>
          <a:off x="872349" y="1859491"/>
          <a:ext cx="5204900" cy="1276718"/>
        </p:xfrm>
        <a:graphic>
          <a:graphicData uri="http://schemas.openxmlformats.org/presentationml/2006/ole">
            <mc:AlternateContent xmlns:mc="http://schemas.openxmlformats.org/markup-compatibility/2006">
              <mc:Choice xmlns:v="urn:schemas-microsoft-com:vml" Requires="v">
                <p:oleObj spid="_x0000_s27934" name="公式" r:id="rId5" imgW="1943100" imgH="482600" progId="Equation.3">
                  <p:embed/>
                </p:oleObj>
              </mc:Choice>
              <mc:Fallback>
                <p:oleObj name="公式" r:id="rId5" imgW="1943100" imgH="4826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2349" y="1859491"/>
                        <a:ext cx="5204900" cy="1276718"/>
                      </a:xfrm>
                      <a:prstGeom prst="rect">
                        <a:avLst/>
                      </a:prstGeom>
                      <a:noFill/>
                      <a:ln>
                        <a:noFill/>
                      </a:ln>
                      <a:effectLst/>
                      <a:extLst/>
                    </p:spPr>
                  </p:pic>
                </p:oleObj>
              </mc:Fallback>
            </mc:AlternateContent>
          </a:graphicData>
        </a:graphic>
      </p:graphicFrame>
      <p:sp>
        <p:nvSpPr>
          <p:cNvPr id="88070" name="Text Box 6"/>
          <p:cNvSpPr txBox="1">
            <a:spLocks noChangeArrowheads="1"/>
          </p:cNvSpPr>
          <p:nvPr/>
        </p:nvSpPr>
        <p:spPr bwMode="auto">
          <a:xfrm>
            <a:off x="779397" y="4437063"/>
            <a:ext cx="6099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校核结果无误，所以内孔半径为</a:t>
            </a:r>
          </a:p>
        </p:txBody>
      </p:sp>
      <p:graphicFrame>
        <p:nvGraphicFramePr>
          <p:cNvPr id="88071" name="Object 7"/>
          <p:cNvGraphicFramePr>
            <a:graphicFrameLocks noChangeAspect="1"/>
          </p:cNvGraphicFramePr>
          <p:nvPr>
            <p:extLst>
              <p:ext uri="{D42A27DB-BD31-4B8C-83A1-F6EECF244321}">
                <p14:modId xmlns:p14="http://schemas.microsoft.com/office/powerpoint/2010/main" val="1314085077"/>
              </p:ext>
            </p:extLst>
          </p:nvPr>
        </p:nvGraphicFramePr>
        <p:xfrm>
          <a:off x="638716" y="5125379"/>
          <a:ext cx="6859368" cy="679663"/>
        </p:xfrm>
        <a:graphic>
          <a:graphicData uri="http://schemas.openxmlformats.org/presentationml/2006/ole">
            <mc:AlternateContent xmlns:mc="http://schemas.openxmlformats.org/markup-compatibility/2006">
              <mc:Choice xmlns:v="urn:schemas-microsoft-com:vml" Requires="v">
                <p:oleObj spid="_x0000_s27935" name="公式" r:id="rId7" imgW="2438400" imgH="241300" progId="Equation.3">
                  <p:embed/>
                </p:oleObj>
              </mc:Choice>
              <mc:Fallback>
                <p:oleObj name="公式" r:id="rId7" imgW="2438400" imgH="2413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8716" y="5125379"/>
                        <a:ext cx="6859368" cy="679663"/>
                      </a:xfrm>
                      <a:prstGeom prst="rect">
                        <a:avLst/>
                      </a:prstGeom>
                      <a:solidFill>
                        <a:srgbClr val="FFCCFF"/>
                      </a:solidFill>
                      <a:ln>
                        <a:noFill/>
                      </a:ln>
                      <a:effectLst/>
                      <a:extLst/>
                    </p:spPr>
                  </p:pic>
                </p:oleObj>
              </mc:Fallback>
            </mc:AlternateContent>
          </a:graphicData>
        </a:graphic>
      </p:graphicFrame>
      <p:sp>
        <p:nvSpPr>
          <p:cNvPr id="7" name="Text Box 45"/>
          <p:cNvSpPr txBox="1">
            <a:spLocks noChangeArrowheads="1"/>
          </p:cNvSpPr>
          <p:nvPr/>
        </p:nvSpPr>
        <p:spPr bwMode="auto">
          <a:xfrm>
            <a:off x="211138" y="674418"/>
            <a:ext cx="399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3</a:t>
            </a:r>
            <a:r>
              <a:rPr lang="zh-CN" altLang="en-US" b="1" dirty="0"/>
              <a:t>）校核计算结果</a:t>
            </a:r>
            <a:endParaRPr lang="en-US" altLang="zh-CN" b="1" dirty="0"/>
          </a:p>
        </p:txBody>
      </p:sp>
      <p:graphicFrame>
        <p:nvGraphicFramePr>
          <p:cNvPr id="8" name="Object 46"/>
          <p:cNvGraphicFramePr>
            <a:graphicFrameLocks noChangeAspect="1"/>
          </p:cNvGraphicFramePr>
          <p:nvPr>
            <p:extLst>
              <p:ext uri="{D42A27DB-BD31-4B8C-83A1-F6EECF244321}">
                <p14:modId xmlns:p14="http://schemas.microsoft.com/office/powerpoint/2010/main" val="3680804298"/>
              </p:ext>
            </p:extLst>
          </p:nvPr>
        </p:nvGraphicFramePr>
        <p:xfrm>
          <a:off x="438150" y="1169448"/>
          <a:ext cx="7867650" cy="684212"/>
        </p:xfrm>
        <a:graphic>
          <a:graphicData uri="http://schemas.openxmlformats.org/presentationml/2006/ole">
            <mc:AlternateContent xmlns:mc="http://schemas.openxmlformats.org/markup-compatibility/2006">
              <mc:Choice xmlns:v="urn:schemas-microsoft-com:vml" Requires="v">
                <p:oleObj spid="_x0000_s27936" name="公式" r:id="rId9" imgW="2628900" imgH="228600" progId="Equation.3">
                  <p:embed/>
                </p:oleObj>
              </mc:Choice>
              <mc:Fallback>
                <p:oleObj name="公式" r:id="rId9" imgW="2628900" imgH="228600" progId="Equation.3">
                  <p:embed/>
                  <p:pic>
                    <p:nvPicPr>
                      <p:cNvPr id="0" name="Object 4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8150" y="1169448"/>
                        <a:ext cx="7867650" cy="68421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20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8069"/>
                                        </p:tgtEl>
                                        <p:attrNameLst>
                                          <p:attrName>style.visibility</p:attrName>
                                        </p:attrNameLst>
                                      </p:cBhvr>
                                      <p:to>
                                        <p:strVal val="visible"/>
                                      </p:to>
                                    </p:set>
                                    <p:animEffect transition="in" filter="wipe(left)">
                                      <p:cBhvr>
                                        <p:cTn id="17" dur="2000"/>
                                        <p:tgtEl>
                                          <p:spTgt spid="8806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88068"/>
                                        </p:tgtEl>
                                        <p:attrNameLst>
                                          <p:attrName>style.visibility</p:attrName>
                                        </p:attrNameLst>
                                      </p:cBhvr>
                                      <p:to>
                                        <p:strVal val="visible"/>
                                      </p:to>
                                    </p:set>
                                    <p:animEffect transition="in" filter="wipe(left)">
                                      <p:cBhvr>
                                        <p:cTn id="22" dur="2000"/>
                                        <p:tgtEl>
                                          <p:spTgt spid="8806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8070"/>
                                        </p:tgtEl>
                                        <p:attrNameLst>
                                          <p:attrName>style.visibility</p:attrName>
                                        </p:attrNameLst>
                                      </p:cBhvr>
                                      <p:to>
                                        <p:strVal val="visible"/>
                                      </p:to>
                                    </p:set>
                                    <p:animEffect transition="in" filter="wipe(left)">
                                      <p:cBhvr>
                                        <p:cTn id="27" dur="2000"/>
                                        <p:tgtEl>
                                          <p:spTgt spid="8807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88071"/>
                                        </p:tgtEl>
                                        <p:attrNameLst>
                                          <p:attrName>style.visibility</p:attrName>
                                        </p:attrNameLst>
                                      </p:cBhvr>
                                      <p:to>
                                        <p:strVal val="visible"/>
                                      </p:to>
                                    </p:set>
                                    <p:animEffect transition="in" filter="wipe(left)">
                                      <p:cBhvr>
                                        <p:cTn id="32" dur="2000"/>
                                        <p:tgtEl>
                                          <p:spTgt spid="88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0"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xfrm>
            <a:off x="7154592" y="114841"/>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F11B2BF-8471-4AE5-8F7B-79246CC59FF7}" type="slidenum">
              <a:rPr kumimoji="0" lang="zh-CN" altLang="en-US" sz="2000" smtClean="0">
                <a:solidFill>
                  <a:srgbClr val="0000FF"/>
                </a:solidFill>
              </a:rPr>
              <a:pPr eaLnBrk="1" hangingPunct="1"/>
              <a:t>27</a:t>
            </a:fld>
            <a:endParaRPr kumimoji="0" lang="en-US" altLang="zh-CN" sz="2000" dirty="0" smtClean="0">
              <a:solidFill>
                <a:srgbClr val="0000FF"/>
              </a:solidFill>
            </a:endParaRPr>
          </a:p>
        </p:txBody>
      </p:sp>
      <p:sp>
        <p:nvSpPr>
          <p:cNvPr id="87045" name="Text Box 5"/>
          <p:cNvSpPr txBox="1">
            <a:spLocks noChangeArrowheads="1"/>
          </p:cNvSpPr>
          <p:nvPr/>
        </p:nvSpPr>
        <p:spPr bwMode="auto">
          <a:xfrm>
            <a:off x="538096" y="583147"/>
            <a:ext cx="780256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a:t>    </a:t>
            </a:r>
            <a:r>
              <a:rPr lang="zh-CN" altLang="en-US" b="1" dirty="0" smtClean="0"/>
              <a:t>    例</a:t>
            </a:r>
            <a:r>
              <a:rPr lang="zh-CN" altLang="en-US" b="1" dirty="0"/>
              <a:t>11.6 在轴上铣一键槽，如</a:t>
            </a:r>
            <a:r>
              <a:rPr lang="en-US" altLang="zh-CN" b="1" dirty="0"/>
              <a:t> </a:t>
            </a:r>
            <a:r>
              <a:rPr lang="zh-CN" altLang="en-US" b="1" dirty="0"/>
              <a:t>图11.6 （</a:t>
            </a:r>
            <a:r>
              <a:rPr lang="en-US" altLang="zh-CN" b="1" dirty="0"/>
              <a:t>a</a:t>
            </a:r>
            <a:r>
              <a:rPr lang="zh-CN" altLang="en-US" b="1" dirty="0"/>
              <a:t>）所示，加工顺序为： </a:t>
            </a:r>
          </a:p>
        </p:txBody>
      </p:sp>
      <p:graphicFrame>
        <p:nvGraphicFramePr>
          <p:cNvPr id="87048" name="Object 8"/>
          <p:cNvGraphicFramePr>
            <a:graphicFrameLocks noChangeAspect="1"/>
          </p:cNvGraphicFramePr>
          <p:nvPr>
            <p:extLst>
              <p:ext uri="{D42A27DB-BD31-4B8C-83A1-F6EECF244321}">
                <p14:modId xmlns:p14="http://schemas.microsoft.com/office/powerpoint/2010/main" val="168805856"/>
              </p:ext>
            </p:extLst>
          </p:nvPr>
        </p:nvGraphicFramePr>
        <p:xfrm>
          <a:off x="776493" y="1548151"/>
          <a:ext cx="7832944" cy="1018749"/>
        </p:xfrm>
        <a:graphic>
          <a:graphicData uri="http://schemas.openxmlformats.org/presentationml/2006/ole">
            <mc:AlternateContent xmlns:mc="http://schemas.openxmlformats.org/markup-compatibility/2006">
              <mc:Choice xmlns:v="urn:schemas-microsoft-com:vml" Requires="v">
                <p:oleObj spid="_x0000_s28747" name="公式" r:id="rId3" imgW="3771900" imgH="482600" progId="Equation.3">
                  <p:embed/>
                </p:oleObj>
              </mc:Choice>
              <mc:Fallback>
                <p:oleObj name="公式" r:id="rId3" imgW="3771900" imgH="4826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493" y="1548151"/>
                        <a:ext cx="7832944" cy="1018749"/>
                      </a:xfrm>
                      <a:prstGeom prst="rect">
                        <a:avLst/>
                      </a:prstGeom>
                      <a:noFill/>
                      <a:ln>
                        <a:noFill/>
                      </a:ln>
                      <a:extLst/>
                    </p:spPr>
                  </p:pic>
                </p:oleObj>
              </mc:Fallback>
            </mc:AlternateContent>
          </a:graphicData>
        </a:graphic>
      </p:graphicFrame>
      <p:pic>
        <p:nvPicPr>
          <p:cNvPr id="29717"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7700" y="2617012"/>
            <a:ext cx="4819650" cy="3811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7045"/>
                                        </p:tgtEl>
                                        <p:attrNameLst>
                                          <p:attrName>style.visibility</p:attrName>
                                        </p:attrNameLst>
                                      </p:cBhvr>
                                      <p:to>
                                        <p:strVal val="visible"/>
                                      </p:to>
                                    </p:set>
                                    <p:animEffect transition="in" filter="wipe(left)">
                                      <p:cBhvr>
                                        <p:cTn id="7" dur="300"/>
                                        <p:tgtEl>
                                          <p:spTgt spid="870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9717"/>
                                        </p:tgtEl>
                                        <p:attrNameLst>
                                          <p:attrName>style.visibility</p:attrName>
                                        </p:attrNameLst>
                                      </p:cBhvr>
                                      <p:to>
                                        <p:strVal val="visible"/>
                                      </p:to>
                                    </p:set>
                                    <p:anim calcmode="lin" valueType="num">
                                      <p:cBhvr additive="base">
                                        <p:cTn id="12" dur="500" fill="hold"/>
                                        <p:tgtEl>
                                          <p:spTgt spid="29717"/>
                                        </p:tgtEl>
                                        <p:attrNameLst>
                                          <p:attrName>ppt_x</p:attrName>
                                        </p:attrNameLst>
                                      </p:cBhvr>
                                      <p:tavLst>
                                        <p:tav tm="0">
                                          <p:val>
                                            <p:strVal val="#ppt_x"/>
                                          </p:val>
                                        </p:tav>
                                        <p:tav tm="100000">
                                          <p:val>
                                            <p:strVal val="#ppt_x"/>
                                          </p:val>
                                        </p:tav>
                                      </p:tavLst>
                                    </p:anim>
                                    <p:anim calcmode="lin" valueType="num">
                                      <p:cBhvr additive="base">
                                        <p:cTn id="13" dur="500" fill="hold"/>
                                        <p:tgtEl>
                                          <p:spTgt spid="2971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87048"/>
                                        </p:tgtEl>
                                        <p:attrNameLst>
                                          <p:attrName>style.visibility</p:attrName>
                                        </p:attrNameLst>
                                      </p:cBhvr>
                                      <p:to>
                                        <p:strVal val="visible"/>
                                      </p:to>
                                    </p:set>
                                    <p:animEffect transition="in" filter="wipe(left)">
                                      <p:cBhvr>
                                        <p:cTn id="18" dur="500"/>
                                        <p:tgtEl>
                                          <p:spTgt spid="87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xfrm>
            <a:off x="6982714" y="182563"/>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D94235B-E69E-4F3F-B76E-3BC52D61D085}" type="slidenum">
              <a:rPr kumimoji="0" lang="zh-CN" altLang="en-US" sz="2000" smtClean="0">
                <a:solidFill>
                  <a:srgbClr val="0000FF"/>
                </a:solidFill>
              </a:rPr>
              <a:pPr eaLnBrk="1" hangingPunct="1"/>
              <a:t>28</a:t>
            </a:fld>
            <a:endParaRPr kumimoji="0" lang="en-US" altLang="zh-CN" sz="2000" dirty="0" smtClean="0">
              <a:solidFill>
                <a:srgbClr val="0000FF"/>
              </a:solidFill>
            </a:endParaRPr>
          </a:p>
        </p:txBody>
      </p:sp>
      <p:sp>
        <p:nvSpPr>
          <p:cNvPr id="58373" name="Text Box 5"/>
          <p:cNvSpPr txBox="1">
            <a:spLocks noChangeArrowheads="1"/>
          </p:cNvSpPr>
          <p:nvPr/>
        </p:nvSpPr>
        <p:spPr bwMode="auto">
          <a:xfrm>
            <a:off x="795981" y="262465"/>
            <a:ext cx="4826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解：(1) 画尺寸链</a:t>
            </a:r>
            <a:r>
              <a:rPr lang="zh-CN" altLang="en-US" sz="2800" b="1" dirty="0"/>
              <a:t>图</a:t>
            </a:r>
            <a:r>
              <a:rPr lang="zh-CN" altLang="en-US" b="1" dirty="0"/>
              <a:t> </a:t>
            </a:r>
          </a:p>
        </p:txBody>
      </p:sp>
      <p:sp>
        <p:nvSpPr>
          <p:cNvPr id="58374" name="Text Box 6"/>
          <p:cNvSpPr txBox="1">
            <a:spLocks noChangeArrowheads="1"/>
          </p:cNvSpPr>
          <p:nvPr/>
        </p:nvSpPr>
        <p:spPr bwMode="auto">
          <a:xfrm>
            <a:off x="738999" y="4122462"/>
            <a:ext cx="438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(2) 判断</a:t>
            </a:r>
            <a:r>
              <a:rPr lang="en-US" altLang="zh-CN" b="1" i="1"/>
              <a:t>A</a:t>
            </a:r>
            <a:r>
              <a:rPr lang="en-US" altLang="zh-CN" b="1" baseline="-30000"/>
              <a:t>0</a:t>
            </a:r>
            <a:r>
              <a:rPr lang="en-US" altLang="zh-CN" b="1"/>
              <a:t>、</a:t>
            </a:r>
            <a:r>
              <a:rPr lang="en-US" altLang="zh-CN" b="1" i="1"/>
              <a:t>A</a:t>
            </a:r>
            <a:r>
              <a:rPr lang="en-US" altLang="zh-CN" b="1" baseline="-30000"/>
              <a:t>i(+)</a:t>
            </a:r>
            <a:r>
              <a:rPr lang="en-US" altLang="zh-CN" b="1"/>
              <a:t>、</a:t>
            </a:r>
            <a:r>
              <a:rPr lang="en-US" altLang="zh-CN" b="1" i="1"/>
              <a:t>A</a:t>
            </a:r>
            <a:r>
              <a:rPr lang="en-US" altLang="zh-CN" b="1" baseline="-30000"/>
              <a:t>i(-)</a:t>
            </a:r>
            <a:r>
              <a:rPr lang="en-US" altLang="zh-CN" b="1"/>
              <a:t> </a:t>
            </a:r>
            <a:endParaRPr lang="zh-CN" altLang="en-US" b="1"/>
          </a:p>
        </p:txBody>
      </p:sp>
      <p:sp>
        <p:nvSpPr>
          <p:cNvPr id="58375" name="Text Box 7"/>
          <p:cNvSpPr txBox="1">
            <a:spLocks noChangeArrowheads="1"/>
          </p:cNvSpPr>
          <p:nvPr/>
        </p:nvSpPr>
        <p:spPr bwMode="auto">
          <a:xfrm>
            <a:off x="4117199" y="4163737"/>
            <a:ext cx="46339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磨后形成的尺寸为封闭环</a:t>
            </a:r>
            <a:r>
              <a:rPr lang="en-US" altLang="zh-CN" b="1" i="1"/>
              <a:t>A</a:t>
            </a:r>
            <a:r>
              <a:rPr lang="en-US" altLang="zh-CN" b="1" baseline="-30000"/>
              <a:t>0</a:t>
            </a:r>
            <a:r>
              <a:rPr lang="en-US" altLang="zh-CN" b="1"/>
              <a:t>。</a:t>
            </a:r>
            <a:endParaRPr lang="zh-CN" altLang="en-US" b="1"/>
          </a:p>
        </p:txBody>
      </p:sp>
      <p:sp>
        <p:nvSpPr>
          <p:cNvPr id="58434" name="Text Box 66"/>
          <p:cNvSpPr txBox="1">
            <a:spLocks noChangeArrowheads="1"/>
          </p:cNvSpPr>
          <p:nvPr/>
        </p:nvSpPr>
        <p:spPr bwMode="auto">
          <a:xfrm>
            <a:off x="808387" y="788868"/>
            <a:ext cx="7550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从基准轴线开始按加工顺序画尺寸链图。</a:t>
            </a:r>
          </a:p>
        </p:txBody>
      </p:sp>
      <p:grpSp>
        <p:nvGrpSpPr>
          <p:cNvPr id="58437" name="Group 69"/>
          <p:cNvGrpSpPr>
            <a:grpSpLocks/>
          </p:cNvGrpSpPr>
          <p:nvPr/>
        </p:nvGrpSpPr>
        <p:grpSpPr bwMode="auto">
          <a:xfrm>
            <a:off x="4595813" y="1379538"/>
            <a:ext cx="3559175" cy="2627312"/>
            <a:chOff x="2896" y="896"/>
            <a:chExt cx="2242" cy="1655"/>
          </a:xfrm>
        </p:grpSpPr>
        <p:grpSp>
          <p:nvGrpSpPr>
            <p:cNvPr id="29715" name="Group 65"/>
            <p:cNvGrpSpPr>
              <a:grpSpLocks/>
            </p:cNvGrpSpPr>
            <p:nvPr/>
          </p:nvGrpSpPr>
          <p:grpSpPr bwMode="auto">
            <a:xfrm>
              <a:off x="2896" y="896"/>
              <a:ext cx="2242" cy="1655"/>
              <a:chOff x="3193" y="329"/>
              <a:chExt cx="1830" cy="1344"/>
            </a:xfrm>
          </p:grpSpPr>
          <p:sp>
            <p:nvSpPr>
              <p:cNvPr id="29717" name="Rectangle 15"/>
              <p:cNvSpPr>
                <a:spLocks noChangeArrowheads="1"/>
              </p:cNvSpPr>
              <p:nvPr/>
            </p:nvSpPr>
            <p:spPr bwMode="auto">
              <a:xfrm>
                <a:off x="3257" y="991"/>
                <a:ext cx="176" cy="37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18" name="Rectangle 16"/>
              <p:cNvSpPr>
                <a:spLocks noChangeArrowheads="1"/>
              </p:cNvSpPr>
              <p:nvPr/>
            </p:nvSpPr>
            <p:spPr bwMode="auto">
              <a:xfrm>
                <a:off x="4846" y="1054"/>
                <a:ext cx="177" cy="37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19" name="Rectangle 25"/>
              <p:cNvSpPr>
                <a:spLocks noChangeArrowheads="1"/>
              </p:cNvSpPr>
              <p:nvPr/>
            </p:nvSpPr>
            <p:spPr bwMode="auto">
              <a:xfrm>
                <a:off x="3299" y="1029"/>
                <a:ext cx="197" cy="23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9720" name="Group 49"/>
              <p:cNvGrpSpPr>
                <a:grpSpLocks/>
              </p:cNvGrpSpPr>
              <p:nvPr/>
            </p:nvGrpSpPr>
            <p:grpSpPr bwMode="auto">
              <a:xfrm>
                <a:off x="3653" y="911"/>
                <a:ext cx="945" cy="234"/>
                <a:chOff x="3800" y="1057"/>
                <a:chExt cx="1174" cy="249"/>
              </a:xfrm>
            </p:grpSpPr>
            <p:sp>
              <p:nvSpPr>
                <p:cNvPr id="29732" name="Line 47"/>
                <p:cNvSpPr>
                  <a:spLocks noChangeShapeType="1"/>
                </p:cNvSpPr>
                <p:nvPr/>
              </p:nvSpPr>
              <p:spPr bwMode="auto">
                <a:xfrm>
                  <a:off x="4069" y="1225"/>
                  <a:ext cx="90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33" name="Text Box 48"/>
                <p:cNvSpPr txBox="1">
                  <a:spLocks noChangeArrowheads="1"/>
                </p:cNvSpPr>
                <p:nvPr/>
              </p:nvSpPr>
              <p:spPr bwMode="auto">
                <a:xfrm>
                  <a:off x="3800" y="1057"/>
                  <a:ext cx="215"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0</a:t>
                  </a:r>
                </a:p>
              </p:txBody>
            </p:sp>
          </p:grpSp>
          <p:sp>
            <p:nvSpPr>
              <p:cNvPr id="29721" name="Line 51"/>
              <p:cNvSpPr>
                <a:spLocks noChangeShapeType="1"/>
              </p:cNvSpPr>
              <p:nvPr/>
            </p:nvSpPr>
            <p:spPr bwMode="auto">
              <a:xfrm>
                <a:off x="4043" y="1079"/>
                <a:ext cx="0" cy="594"/>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22" name="Line 52"/>
              <p:cNvSpPr>
                <a:spLocks noChangeShapeType="1"/>
              </p:cNvSpPr>
              <p:nvPr/>
            </p:nvSpPr>
            <p:spPr bwMode="auto">
              <a:xfrm>
                <a:off x="3328" y="1673"/>
                <a:ext cx="103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23" name="Line 53"/>
              <p:cNvSpPr>
                <a:spLocks noChangeShapeType="1"/>
              </p:cNvSpPr>
              <p:nvPr/>
            </p:nvSpPr>
            <p:spPr bwMode="auto">
              <a:xfrm>
                <a:off x="3553" y="329"/>
                <a:ext cx="0" cy="1344"/>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24" name="Line 54"/>
              <p:cNvSpPr>
                <a:spLocks noChangeShapeType="1"/>
              </p:cNvSpPr>
              <p:nvPr/>
            </p:nvSpPr>
            <p:spPr bwMode="auto">
              <a:xfrm>
                <a:off x="3291" y="347"/>
                <a:ext cx="161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25" name="Line 55"/>
              <p:cNvSpPr>
                <a:spLocks noChangeShapeType="1"/>
              </p:cNvSpPr>
              <p:nvPr/>
            </p:nvSpPr>
            <p:spPr bwMode="auto">
              <a:xfrm>
                <a:off x="4782" y="329"/>
                <a:ext cx="0" cy="1161"/>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26" name="Line 56"/>
              <p:cNvSpPr>
                <a:spLocks noChangeShapeType="1"/>
              </p:cNvSpPr>
              <p:nvPr/>
            </p:nvSpPr>
            <p:spPr bwMode="auto">
              <a:xfrm>
                <a:off x="4352" y="1499"/>
                <a:ext cx="65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27" name="Line 57"/>
              <p:cNvSpPr>
                <a:spLocks noChangeShapeType="1"/>
              </p:cNvSpPr>
              <p:nvPr/>
            </p:nvSpPr>
            <p:spPr bwMode="auto">
              <a:xfrm>
                <a:off x="4480" y="1079"/>
                <a:ext cx="0" cy="411"/>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728" name="Text Box 59"/>
              <p:cNvSpPr txBox="1">
                <a:spLocks noChangeArrowheads="1"/>
              </p:cNvSpPr>
              <p:nvPr/>
            </p:nvSpPr>
            <p:spPr bwMode="auto">
              <a:xfrm rot="-5400000">
                <a:off x="3662" y="1279"/>
                <a:ext cx="362"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1</a:t>
                </a:r>
                <a:r>
                  <a:rPr lang="en-US" altLang="zh-CN"/>
                  <a:t>/2</a:t>
                </a:r>
              </a:p>
            </p:txBody>
          </p:sp>
          <p:sp>
            <p:nvSpPr>
              <p:cNvPr id="29729" name="Text Box 60"/>
              <p:cNvSpPr txBox="1">
                <a:spLocks noChangeArrowheads="1"/>
              </p:cNvSpPr>
              <p:nvPr/>
            </p:nvSpPr>
            <p:spPr bwMode="auto">
              <a:xfrm rot="-5400000">
                <a:off x="4076" y="1256"/>
                <a:ext cx="362"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3</a:t>
                </a:r>
                <a:r>
                  <a:rPr lang="en-US" altLang="zh-CN"/>
                  <a:t>/2</a:t>
                </a:r>
              </a:p>
            </p:txBody>
          </p:sp>
          <p:sp>
            <p:nvSpPr>
              <p:cNvPr id="29730" name="Text Box 63"/>
              <p:cNvSpPr txBox="1">
                <a:spLocks noChangeArrowheads="1"/>
              </p:cNvSpPr>
              <p:nvPr/>
            </p:nvSpPr>
            <p:spPr bwMode="auto">
              <a:xfrm rot="-5400000">
                <a:off x="3190" y="963"/>
                <a:ext cx="24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2</a:t>
                </a:r>
              </a:p>
            </p:txBody>
          </p:sp>
          <p:sp>
            <p:nvSpPr>
              <p:cNvPr id="29731" name="Text Box 64"/>
              <p:cNvSpPr txBox="1">
                <a:spLocks noChangeArrowheads="1"/>
              </p:cNvSpPr>
              <p:nvPr/>
            </p:nvSpPr>
            <p:spPr bwMode="auto">
              <a:xfrm rot="-5400000">
                <a:off x="4437" y="657"/>
                <a:ext cx="241"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0</a:t>
                </a:r>
              </a:p>
            </p:txBody>
          </p:sp>
        </p:grpSp>
        <p:sp>
          <p:nvSpPr>
            <p:cNvPr id="29716" name="Line 68"/>
            <p:cNvSpPr>
              <a:spLocks noChangeShapeType="1"/>
            </p:cNvSpPr>
            <p:nvPr/>
          </p:nvSpPr>
          <p:spPr bwMode="auto">
            <a:xfrm>
              <a:off x="3694" y="1801"/>
              <a:ext cx="92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8438" name="Rectangle 70"/>
          <p:cNvSpPr>
            <a:spLocks noChangeArrowheads="1"/>
          </p:cNvSpPr>
          <p:nvPr/>
        </p:nvSpPr>
        <p:spPr bwMode="auto">
          <a:xfrm>
            <a:off x="842467" y="5542283"/>
            <a:ext cx="57800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dirty="0"/>
              <a:t>增环为</a:t>
            </a:r>
            <a:r>
              <a:rPr lang="en-US" altLang="zh-CN" b="1" i="1" dirty="0"/>
              <a:t>A</a:t>
            </a:r>
            <a:r>
              <a:rPr lang="en-US" altLang="zh-CN" b="1" baseline="-30000" dirty="0"/>
              <a:t>2</a:t>
            </a:r>
            <a:r>
              <a:rPr lang="zh-CN" altLang="en-US" b="1" dirty="0"/>
              <a:t>和</a:t>
            </a:r>
            <a:r>
              <a:rPr lang="en-US" altLang="zh-CN" b="1" i="1" dirty="0"/>
              <a:t>A</a:t>
            </a:r>
            <a:r>
              <a:rPr lang="en-US" altLang="zh-CN" b="1" baseline="-30000" dirty="0"/>
              <a:t>3</a:t>
            </a:r>
            <a:r>
              <a:rPr lang="en-US" altLang="zh-CN" b="1" dirty="0"/>
              <a:t>/2，</a:t>
            </a:r>
            <a:r>
              <a:rPr lang="zh-CN" altLang="en-US" b="1" dirty="0"/>
              <a:t>减环为</a:t>
            </a:r>
            <a:r>
              <a:rPr lang="en-US" altLang="zh-CN" b="1" i="1" dirty="0"/>
              <a:t>A</a:t>
            </a:r>
            <a:r>
              <a:rPr lang="en-US" altLang="zh-CN" b="1" baseline="-30000" dirty="0"/>
              <a:t>1</a:t>
            </a:r>
            <a:r>
              <a:rPr lang="en-US" altLang="zh-CN" b="1" dirty="0"/>
              <a:t>/2。 </a:t>
            </a:r>
            <a:endParaRPr lang="zh-CN" altLang="en-US" b="1" dirty="0"/>
          </a:p>
        </p:txBody>
      </p:sp>
      <p:sp>
        <p:nvSpPr>
          <p:cNvPr id="58447" name="Line 79"/>
          <p:cNvSpPr>
            <a:spLocks noChangeShapeType="1"/>
          </p:cNvSpPr>
          <p:nvPr/>
        </p:nvSpPr>
        <p:spPr bwMode="auto">
          <a:xfrm>
            <a:off x="7094538" y="1916113"/>
            <a:ext cx="0" cy="6096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49" name="Line 81"/>
          <p:cNvSpPr>
            <a:spLocks noChangeShapeType="1"/>
          </p:cNvSpPr>
          <p:nvPr/>
        </p:nvSpPr>
        <p:spPr bwMode="auto">
          <a:xfrm>
            <a:off x="6440488" y="3063875"/>
            <a:ext cx="0" cy="696913"/>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50" name="Line 82"/>
          <p:cNvSpPr>
            <a:spLocks noChangeShapeType="1"/>
          </p:cNvSpPr>
          <p:nvPr/>
        </p:nvSpPr>
        <p:spPr bwMode="auto">
          <a:xfrm>
            <a:off x="5640388" y="3076575"/>
            <a:ext cx="0" cy="6096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51" name="Line 83"/>
          <p:cNvSpPr>
            <a:spLocks noChangeShapeType="1"/>
          </p:cNvSpPr>
          <p:nvPr/>
        </p:nvSpPr>
        <p:spPr bwMode="auto">
          <a:xfrm>
            <a:off x="4656138" y="2452688"/>
            <a:ext cx="0" cy="725487"/>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52" name="Rectangle 84"/>
          <p:cNvSpPr>
            <a:spLocks noChangeArrowheads="1"/>
          </p:cNvSpPr>
          <p:nvPr/>
        </p:nvSpPr>
        <p:spPr bwMode="auto">
          <a:xfrm>
            <a:off x="260013" y="4625700"/>
            <a:ext cx="767520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dirty="0"/>
              <a:t>        在</a:t>
            </a:r>
            <a:r>
              <a:rPr lang="en-US" altLang="zh-CN" b="1" i="1" dirty="0"/>
              <a:t>A</a:t>
            </a:r>
            <a:r>
              <a:rPr lang="en-US" altLang="zh-CN" b="1" baseline="-30000" dirty="0"/>
              <a:t>0</a:t>
            </a:r>
            <a:r>
              <a:rPr lang="zh-CN" altLang="en-US" b="1" dirty="0"/>
              <a:t>上面任意指向画一箭头，使所画各箭头依次彼此头尾相连。</a:t>
            </a:r>
          </a:p>
        </p:txBody>
      </p:sp>
      <p:pic>
        <p:nvPicPr>
          <p:cNvPr id="51"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525" y="1287464"/>
            <a:ext cx="3362325" cy="253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Line 73"/>
          <p:cNvSpPr>
            <a:spLocks noChangeShapeType="1"/>
          </p:cNvSpPr>
          <p:nvPr/>
        </p:nvSpPr>
        <p:spPr bwMode="auto">
          <a:xfrm flipH="1">
            <a:off x="2203450" y="2368836"/>
            <a:ext cx="0" cy="809339"/>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 name="Line 74"/>
          <p:cNvSpPr>
            <a:spLocks noChangeShapeType="1"/>
          </p:cNvSpPr>
          <p:nvPr/>
        </p:nvSpPr>
        <p:spPr bwMode="auto">
          <a:xfrm flipH="1">
            <a:off x="795980" y="1589650"/>
            <a:ext cx="30162" cy="1685877"/>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 name="Line 75"/>
          <p:cNvSpPr>
            <a:spLocks noChangeShapeType="1"/>
          </p:cNvSpPr>
          <p:nvPr/>
        </p:nvSpPr>
        <p:spPr bwMode="auto">
          <a:xfrm>
            <a:off x="1095375" y="1674055"/>
            <a:ext cx="0" cy="166244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7" name="Line 76"/>
          <p:cNvSpPr>
            <a:spLocks noChangeShapeType="1"/>
          </p:cNvSpPr>
          <p:nvPr/>
        </p:nvSpPr>
        <p:spPr bwMode="auto">
          <a:xfrm flipV="1">
            <a:off x="1617663" y="2362925"/>
            <a:ext cx="0" cy="100171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8373">
                                            <p:txEl>
                                              <p:pRg st="0" end="0"/>
                                            </p:txEl>
                                          </p:spTgt>
                                        </p:tgtEl>
                                        <p:attrNameLst>
                                          <p:attrName>style.visibility</p:attrName>
                                        </p:attrNameLst>
                                      </p:cBhvr>
                                      <p:to>
                                        <p:strVal val="visible"/>
                                      </p:to>
                                    </p:set>
                                    <p:animEffect transition="in" filter="wipe(left)">
                                      <p:cBhvr>
                                        <p:cTn id="7" dur="300"/>
                                        <p:tgtEl>
                                          <p:spTgt spid="5837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0-#ppt_w/2"/>
                                          </p:val>
                                        </p:tav>
                                        <p:tav tm="100000">
                                          <p:val>
                                            <p:strVal val="#ppt_x"/>
                                          </p:val>
                                        </p:tav>
                                      </p:tavLst>
                                    </p:anim>
                                    <p:anim calcmode="lin" valueType="num">
                                      <p:cBhvr additive="base">
                                        <p:cTn id="13"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8434"/>
                                        </p:tgtEl>
                                        <p:attrNameLst>
                                          <p:attrName>style.visibility</p:attrName>
                                        </p:attrNameLst>
                                      </p:cBhvr>
                                      <p:to>
                                        <p:strVal val="visible"/>
                                      </p:to>
                                    </p:set>
                                    <p:animEffect transition="in" filter="wipe(left)">
                                      <p:cBhvr>
                                        <p:cTn id="18" dur="300"/>
                                        <p:tgtEl>
                                          <p:spTgt spid="5843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ppt_x</p:attrName>
                                        </p:attrNameLst>
                                      </p:cBhvr>
                                      <p:tavLst>
                                        <p:tav tm="0">
                                          <p:val>
                                            <p:strVal val="#ppt_x"/>
                                          </p:val>
                                        </p:tav>
                                        <p:tav tm="100000">
                                          <p:val>
                                            <p:strVal val="#ppt_x"/>
                                          </p:val>
                                        </p:tav>
                                      </p:tavLst>
                                    </p:anim>
                                    <p:anim calcmode="lin" valueType="num">
                                      <p:cBhvr>
                                        <p:cTn id="24" dur="500" fill="hold"/>
                                        <p:tgtEl>
                                          <p:spTgt spid="54"/>
                                        </p:tgtEl>
                                        <p:attrNameLst>
                                          <p:attrName>ppt_y</p:attrName>
                                        </p:attrNameLst>
                                      </p:cBhvr>
                                      <p:tavLst>
                                        <p:tav tm="0">
                                          <p:val>
                                            <p:strVal val="#ppt_y-#ppt_h/2"/>
                                          </p:val>
                                        </p:tav>
                                        <p:tav tm="100000">
                                          <p:val>
                                            <p:strVal val="#ppt_y"/>
                                          </p:val>
                                        </p:tav>
                                      </p:tavLst>
                                    </p:anim>
                                    <p:anim calcmode="lin" valueType="num">
                                      <p:cBhvr>
                                        <p:cTn id="25" dur="500" fill="hold"/>
                                        <p:tgtEl>
                                          <p:spTgt spid="54"/>
                                        </p:tgtEl>
                                        <p:attrNameLst>
                                          <p:attrName>ppt_w</p:attrName>
                                        </p:attrNameLst>
                                      </p:cBhvr>
                                      <p:tavLst>
                                        <p:tav tm="0">
                                          <p:val>
                                            <p:strVal val="#ppt_w"/>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4" fill="hold" grpId="0" nodeType="click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ppt_x</p:attrName>
                                        </p:attrNameLst>
                                      </p:cBhvr>
                                      <p:tavLst>
                                        <p:tav tm="0">
                                          <p:val>
                                            <p:strVal val="#ppt_x"/>
                                          </p:val>
                                        </p:tav>
                                        <p:tav tm="100000">
                                          <p:val>
                                            <p:strVal val="#ppt_x"/>
                                          </p:val>
                                        </p:tav>
                                      </p:tavLst>
                                    </p:anim>
                                    <p:anim calcmode="lin" valueType="num">
                                      <p:cBhvr>
                                        <p:cTn id="32" dur="500" fill="hold"/>
                                        <p:tgtEl>
                                          <p:spTgt spid="55"/>
                                        </p:tgtEl>
                                        <p:attrNameLst>
                                          <p:attrName>ppt_y</p:attrName>
                                        </p:attrNameLst>
                                      </p:cBhvr>
                                      <p:tavLst>
                                        <p:tav tm="0">
                                          <p:val>
                                            <p:strVal val="#ppt_y+#ppt_h/2"/>
                                          </p:val>
                                        </p:tav>
                                        <p:tav tm="100000">
                                          <p:val>
                                            <p:strVal val="#ppt_y"/>
                                          </p:val>
                                        </p:tav>
                                      </p:tavLst>
                                    </p:anim>
                                    <p:anim calcmode="lin" valueType="num">
                                      <p:cBhvr>
                                        <p:cTn id="33" dur="500" fill="hold"/>
                                        <p:tgtEl>
                                          <p:spTgt spid="55"/>
                                        </p:tgtEl>
                                        <p:attrNameLst>
                                          <p:attrName>ppt_w</p:attrName>
                                        </p:attrNameLst>
                                      </p:cBhvr>
                                      <p:tavLst>
                                        <p:tav tm="0">
                                          <p:val>
                                            <p:strVal val="#ppt_w"/>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1" fill="hold" grpId="0" nodeType="click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ppt_x</p:attrName>
                                        </p:attrNameLst>
                                      </p:cBhvr>
                                      <p:tavLst>
                                        <p:tav tm="0">
                                          <p:val>
                                            <p:strVal val="#ppt_x"/>
                                          </p:val>
                                        </p:tav>
                                        <p:tav tm="100000">
                                          <p:val>
                                            <p:strVal val="#ppt_x"/>
                                          </p:val>
                                        </p:tav>
                                      </p:tavLst>
                                    </p:anim>
                                    <p:anim calcmode="lin" valueType="num">
                                      <p:cBhvr>
                                        <p:cTn id="40" dur="500" fill="hold"/>
                                        <p:tgtEl>
                                          <p:spTgt spid="56"/>
                                        </p:tgtEl>
                                        <p:attrNameLst>
                                          <p:attrName>ppt_y</p:attrName>
                                        </p:attrNameLst>
                                      </p:cBhvr>
                                      <p:tavLst>
                                        <p:tav tm="0">
                                          <p:val>
                                            <p:strVal val="#ppt_y-#ppt_h/2"/>
                                          </p:val>
                                        </p:tav>
                                        <p:tav tm="100000">
                                          <p:val>
                                            <p:strVal val="#ppt_y"/>
                                          </p:val>
                                        </p:tav>
                                      </p:tavLst>
                                    </p:anim>
                                    <p:anim calcmode="lin" valueType="num">
                                      <p:cBhvr>
                                        <p:cTn id="41" dur="500" fill="hold"/>
                                        <p:tgtEl>
                                          <p:spTgt spid="56"/>
                                        </p:tgtEl>
                                        <p:attrNameLst>
                                          <p:attrName>ppt_w</p:attrName>
                                        </p:attrNameLst>
                                      </p:cBhvr>
                                      <p:tavLst>
                                        <p:tav tm="0">
                                          <p:val>
                                            <p:strVal val="#ppt_w"/>
                                          </p:val>
                                        </p:tav>
                                        <p:tav tm="100000">
                                          <p:val>
                                            <p:strVal val="#ppt_w"/>
                                          </p:val>
                                        </p:tav>
                                      </p:tavLst>
                                    </p:anim>
                                    <p:anim calcmode="lin" valueType="num">
                                      <p:cBhvr>
                                        <p:cTn id="42" dur="500" fill="hold"/>
                                        <p:tgtEl>
                                          <p:spTgt spid="56"/>
                                        </p:tgtEl>
                                        <p:attrNameLst>
                                          <p:attrName>ppt_h</p:attrName>
                                        </p:attrNameLst>
                                      </p:cBhvr>
                                      <p:tavLst>
                                        <p:tav tm="0">
                                          <p:val>
                                            <p:fltVal val="0"/>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4" fill="hold" grpId="0" nodeType="click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ppt_x</p:attrName>
                                        </p:attrNameLst>
                                      </p:cBhvr>
                                      <p:tavLst>
                                        <p:tav tm="0">
                                          <p:val>
                                            <p:strVal val="#ppt_x"/>
                                          </p:val>
                                        </p:tav>
                                        <p:tav tm="100000">
                                          <p:val>
                                            <p:strVal val="#ppt_x"/>
                                          </p:val>
                                        </p:tav>
                                      </p:tavLst>
                                    </p:anim>
                                    <p:anim calcmode="lin" valueType="num">
                                      <p:cBhvr>
                                        <p:cTn id="48" dur="500" fill="hold"/>
                                        <p:tgtEl>
                                          <p:spTgt spid="57"/>
                                        </p:tgtEl>
                                        <p:attrNameLst>
                                          <p:attrName>ppt_y</p:attrName>
                                        </p:attrNameLst>
                                      </p:cBhvr>
                                      <p:tavLst>
                                        <p:tav tm="0">
                                          <p:val>
                                            <p:strVal val="#ppt_y+#ppt_h/2"/>
                                          </p:val>
                                        </p:tav>
                                        <p:tav tm="100000">
                                          <p:val>
                                            <p:strVal val="#ppt_y"/>
                                          </p:val>
                                        </p:tav>
                                      </p:tavLst>
                                    </p:anim>
                                    <p:anim calcmode="lin" valueType="num">
                                      <p:cBhvr>
                                        <p:cTn id="49" dur="500" fill="hold"/>
                                        <p:tgtEl>
                                          <p:spTgt spid="57"/>
                                        </p:tgtEl>
                                        <p:attrNameLst>
                                          <p:attrName>ppt_w</p:attrName>
                                        </p:attrNameLst>
                                      </p:cBhvr>
                                      <p:tavLst>
                                        <p:tav tm="0">
                                          <p:val>
                                            <p:strVal val="#ppt_w"/>
                                          </p:val>
                                        </p:tav>
                                        <p:tav tm="100000">
                                          <p:val>
                                            <p:strVal val="#ppt_w"/>
                                          </p:val>
                                        </p:tav>
                                      </p:tavLst>
                                    </p:anim>
                                    <p:anim calcmode="lin" valueType="num">
                                      <p:cBhvr>
                                        <p:cTn id="50" dur="500" fill="hold"/>
                                        <p:tgtEl>
                                          <p:spTgt spid="57"/>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2" fill="hold" nodeType="clickEffect">
                                  <p:stCondLst>
                                    <p:cond delay="0"/>
                                  </p:stCondLst>
                                  <p:childTnLst>
                                    <p:set>
                                      <p:cBhvr>
                                        <p:cTn id="54" dur="1" fill="hold">
                                          <p:stCondLst>
                                            <p:cond delay="0"/>
                                          </p:stCondLst>
                                        </p:cTn>
                                        <p:tgtEl>
                                          <p:spTgt spid="58437"/>
                                        </p:tgtEl>
                                        <p:attrNameLst>
                                          <p:attrName>style.visibility</p:attrName>
                                        </p:attrNameLst>
                                      </p:cBhvr>
                                      <p:to>
                                        <p:strVal val="visible"/>
                                      </p:to>
                                    </p:set>
                                    <p:anim calcmode="lin" valueType="num">
                                      <p:cBhvr additive="base">
                                        <p:cTn id="55" dur="500" fill="hold"/>
                                        <p:tgtEl>
                                          <p:spTgt spid="58437"/>
                                        </p:tgtEl>
                                        <p:attrNameLst>
                                          <p:attrName>ppt_x</p:attrName>
                                        </p:attrNameLst>
                                      </p:cBhvr>
                                      <p:tavLst>
                                        <p:tav tm="0">
                                          <p:val>
                                            <p:strVal val="1+#ppt_w/2"/>
                                          </p:val>
                                        </p:tav>
                                        <p:tav tm="100000">
                                          <p:val>
                                            <p:strVal val="#ppt_x"/>
                                          </p:val>
                                        </p:tav>
                                      </p:tavLst>
                                    </p:anim>
                                    <p:anim calcmode="lin" valueType="num">
                                      <p:cBhvr additive="base">
                                        <p:cTn id="56" dur="500" fill="hold"/>
                                        <p:tgtEl>
                                          <p:spTgt spid="58437"/>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iterate type="wd">
                                    <p:tmPct val="100000"/>
                                  </p:iterate>
                                  <p:childTnLst>
                                    <p:set>
                                      <p:cBhvr>
                                        <p:cTn id="60" dur="1" fill="hold">
                                          <p:stCondLst>
                                            <p:cond delay="0"/>
                                          </p:stCondLst>
                                        </p:cTn>
                                        <p:tgtEl>
                                          <p:spTgt spid="58374">
                                            <p:txEl>
                                              <p:pRg st="0" end="0"/>
                                            </p:txEl>
                                          </p:spTgt>
                                        </p:tgtEl>
                                        <p:attrNameLst>
                                          <p:attrName>style.visibility</p:attrName>
                                        </p:attrNameLst>
                                      </p:cBhvr>
                                      <p:to>
                                        <p:strVal val="visible"/>
                                      </p:to>
                                    </p:set>
                                    <p:animEffect transition="in" filter="wipe(left)">
                                      <p:cBhvr>
                                        <p:cTn id="61" dur="300"/>
                                        <p:tgtEl>
                                          <p:spTgt spid="58374">
                                            <p:txEl>
                                              <p:pRg st="0" end="0"/>
                                            </p:txEl>
                                          </p:spTgt>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grpId="0" nodeType="clickEffect">
                                  <p:stCondLst>
                                    <p:cond delay="0"/>
                                  </p:stCondLst>
                                  <p:iterate type="wd">
                                    <p:tmPct val="100000"/>
                                  </p:iterate>
                                  <p:childTnLst>
                                    <p:set>
                                      <p:cBhvr>
                                        <p:cTn id="65" dur="1" fill="hold">
                                          <p:stCondLst>
                                            <p:cond delay="0"/>
                                          </p:stCondLst>
                                        </p:cTn>
                                        <p:tgtEl>
                                          <p:spTgt spid="58375"/>
                                        </p:tgtEl>
                                        <p:attrNameLst>
                                          <p:attrName>style.visibility</p:attrName>
                                        </p:attrNameLst>
                                      </p:cBhvr>
                                      <p:to>
                                        <p:strVal val="visible"/>
                                      </p:to>
                                    </p:set>
                                    <p:animEffect transition="in" filter="wipe(left)">
                                      <p:cBhvr>
                                        <p:cTn id="66" dur="300"/>
                                        <p:tgtEl>
                                          <p:spTgt spid="5837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iterate type="wd">
                                    <p:tmPct val="100000"/>
                                  </p:iterate>
                                  <p:childTnLst>
                                    <p:set>
                                      <p:cBhvr>
                                        <p:cTn id="70" dur="1" fill="hold">
                                          <p:stCondLst>
                                            <p:cond delay="0"/>
                                          </p:stCondLst>
                                        </p:cTn>
                                        <p:tgtEl>
                                          <p:spTgt spid="58452"/>
                                        </p:tgtEl>
                                        <p:attrNameLst>
                                          <p:attrName>style.visibility</p:attrName>
                                        </p:attrNameLst>
                                      </p:cBhvr>
                                      <p:to>
                                        <p:strVal val="visible"/>
                                      </p:to>
                                    </p:set>
                                    <p:animEffect transition="in" filter="wipe(left)">
                                      <p:cBhvr>
                                        <p:cTn id="71" dur="300"/>
                                        <p:tgtEl>
                                          <p:spTgt spid="58452"/>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17" presetClass="entr" presetSubtype="1" fill="hold" grpId="0" nodeType="clickEffect">
                                  <p:stCondLst>
                                    <p:cond delay="0"/>
                                  </p:stCondLst>
                                  <p:childTnLst>
                                    <p:set>
                                      <p:cBhvr>
                                        <p:cTn id="75" dur="1" fill="hold">
                                          <p:stCondLst>
                                            <p:cond delay="0"/>
                                          </p:stCondLst>
                                        </p:cTn>
                                        <p:tgtEl>
                                          <p:spTgt spid="58447"/>
                                        </p:tgtEl>
                                        <p:attrNameLst>
                                          <p:attrName>style.visibility</p:attrName>
                                        </p:attrNameLst>
                                      </p:cBhvr>
                                      <p:to>
                                        <p:strVal val="visible"/>
                                      </p:to>
                                    </p:set>
                                    <p:anim calcmode="lin" valueType="num">
                                      <p:cBhvr>
                                        <p:cTn id="76" dur="500" fill="hold"/>
                                        <p:tgtEl>
                                          <p:spTgt spid="58447"/>
                                        </p:tgtEl>
                                        <p:attrNameLst>
                                          <p:attrName>ppt_x</p:attrName>
                                        </p:attrNameLst>
                                      </p:cBhvr>
                                      <p:tavLst>
                                        <p:tav tm="0">
                                          <p:val>
                                            <p:strVal val="#ppt_x"/>
                                          </p:val>
                                        </p:tav>
                                        <p:tav tm="100000">
                                          <p:val>
                                            <p:strVal val="#ppt_x"/>
                                          </p:val>
                                        </p:tav>
                                      </p:tavLst>
                                    </p:anim>
                                    <p:anim calcmode="lin" valueType="num">
                                      <p:cBhvr>
                                        <p:cTn id="77" dur="500" fill="hold"/>
                                        <p:tgtEl>
                                          <p:spTgt spid="58447"/>
                                        </p:tgtEl>
                                        <p:attrNameLst>
                                          <p:attrName>ppt_y</p:attrName>
                                        </p:attrNameLst>
                                      </p:cBhvr>
                                      <p:tavLst>
                                        <p:tav tm="0">
                                          <p:val>
                                            <p:strVal val="#ppt_y-#ppt_h/2"/>
                                          </p:val>
                                        </p:tav>
                                        <p:tav tm="100000">
                                          <p:val>
                                            <p:strVal val="#ppt_y"/>
                                          </p:val>
                                        </p:tav>
                                      </p:tavLst>
                                    </p:anim>
                                    <p:anim calcmode="lin" valueType="num">
                                      <p:cBhvr>
                                        <p:cTn id="78" dur="500" fill="hold"/>
                                        <p:tgtEl>
                                          <p:spTgt spid="58447"/>
                                        </p:tgtEl>
                                        <p:attrNameLst>
                                          <p:attrName>ppt_w</p:attrName>
                                        </p:attrNameLst>
                                      </p:cBhvr>
                                      <p:tavLst>
                                        <p:tav tm="0">
                                          <p:val>
                                            <p:strVal val="#ppt_w"/>
                                          </p:val>
                                        </p:tav>
                                        <p:tav tm="100000">
                                          <p:val>
                                            <p:strVal val="#ppt_w"/>
                                          </p:val>
                                        </p:tav>
                                      </p:tavLst>
                                    </p:anim>
                                    <p:anim calcmode="lin" valueType="num">
                                      <p:cBhvr>
                                        <p:cTn id="79" dur="500" fill="hold"/>
                                        <p:tgtEl>
                                          <p:spTgt spid="58447"/>
                                        </p:tgtEl>
                                        <p:attrNameLst>
                                          <p:attrName>ppt_h</p:attrName>
                                        </p:attrNameLst>
                                      </p:cBhvr>
                                      <p:tavLst>
                                        <p:tav tm="0">
                                          <p:val>
                                            <p:fltVal val="0"/>
                                          </p:val>
                                        </p:tav>
                                        <p:tav tm="100000">
                                          <p:val>
                                            <p:strVal val="#ppt_h"/>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17" presetClass="entr" presetSubtype="4" fill="hold" grpId="0" nodeType="clickEffect">
                                  <p:stCondLst>
                                    <p:cond delay="0"/>
                                  </p:stCondLst>
                                  <p:childTnLst>
                                    <p:set>
                                      <p:cBhvr>
                                        <p:cTn id="83" dur="1" fill="hold">
                                          <p:stCondLst>
                                            <p:cond delay="0"/>
                                          </p:stCondLst>
                                        </p:cTn>
                                        <p:tgtEl>
                                          <p:spTgt spid="58449"/>
                                        </p:tgtEl>
                                        <p:attrNameLst>
                                          <p:attrName>style.visibility</p:attrName>
                                        </p:attrNameLst>
                                      </p:cBhvr>
                                      <p:to>
                                        <p:strVal val="visible"/>
                                      </p:to>
                                    </p:set>
                                    <p:anim calcmode="lin" valueType="num">
                                      <p:cBhvr>
                                        <p:cTn id="84" dur="500" fill="hold"/>
                                        <p:tgtEl>
                                          <p:spTgt spid="58449"/>
                                        </p:tgtEl>
                                        <p:attrNameLst>
                                          <p:attrName>ppt_x</p:attrName>
                                        </p:attrNameLst>
                                      </p:cBhvr>
                                      <p:tavLst>
                                        <p:tav tm="0">
                                          <p:val>
                                            <p:strVal val="#ppt_x"/>
                                          </p:val>
                                        </p:tav>
                                        <p:tav tm="100000">
                                          <p:val>
                                            <p:strVal val="#ppt_x"/>
                                          </p:val>
                                        </p:tav>
                                      </p:tavLst>
                                    </p:anim>
                                    <p:anim calcmode="lin" valueType="num">
                                      <p:cBhvr>
                                        <p:cTn id="85" dur="500" fill="hold"/>
                                        <p:tgtEl>
                                          <p:spTgt spid="58449"/>
                                        </p:tgtEl>
                                        <p:attrNameLst>
                                          <p:attrName>ppt_y</p:attrName>
                                        </p:attrNameLst>
                                      </p:cBhvr>
                                      <p:tavLst>
                                        <p:tav tm="0">
                                          <p:val>
                                            <p:strVal val="#ppt_y+#ppt_h/2"/>
                                          </p:val>
                                        </p:tav>
                                        <p:tav tm="100000">
                                          <p:val>
                                            <p:strVal val="#ppt_y"/>
                                          </p:val>
                                        </p:tav>
                                      </p:tavLst>
                                    </p:anim>
                                    <p:anim calcmode="lin" valueType="num">
                                      <p:cBhvr>
                                        <p:cTn id="86" dur="500" fill="hold"/>
                                        <p:tgtEl>
                                          <p:spTgt spid="58449"/>
                                        </p:tgtEl>
                                        <p:attrNameLst>
                                          <p:attrName>ppt_w</p:attrName>
                                        </p:attrNameLst>
                                      </p:cBhvr>
                                      <p:tavLst>
                                        <p:tav tm="0">
                                          <p:val>
                                            <p:strVal val="#ppt_w"/>
                                          </p:val>
                                        </p:tav>
                                        <p:tav tm="100000">
                                          <p:val>
                                            <p:strVal val="#ppt_w"/>
                                          </p:val>
                                        </p:tav>
                                      </p:tavLst>
                                    </p:anim>
                                    <p:anim calcmode="lin" valueType="num">
                                      <p:cBhvr>
                                        <p:cTn id="87" dur="500" fill="hold"/>
                                        <p:tgtEl>
                                          <p:spTgt spid="58449"/>
                                        </p:tgtEl>
                                        <p:attrNameLst>
                                          <p:attrName>ppt_h</p:attrName>
                                        </p:attrNameLst>
                                      </p:cBhvr>
                                      <p:tavLst>
                                        <p:tav tm="0">
                                          <p:val>
                                            <p:fltVal val="0"/>
                                          </p:val>
                                        </p:tav>
                                        <p:tav tm="100000">
                                          <p:val>
                                            <p:strVal val="#ppt_h"/>
                                          </p:val>
                                        </p:tav>
                                      </p:tavLst>
                                    </p:anim>
                                  </p:childTnLst>
                                </p:cTn>
                              </p:par>
                            </p:childTnLst>
                          </p:cTn>
                        </p:par>
                      </p:childTnLst>
                    </p:cTn>
                  </p:par>
                  <p:par>
                    <p:cTn id="88" fill="hold" nodeType="clickPar">
                      <p:stCondLst>
                        <p:cond delay="indefinite"/>
                      </p:stCondLst>
                      <p:childTnLst>
                        <p:par>
                          <p:cTn id="89" fill="hold" nodeType="withGroup">
                            <p:stCondLst>
                              <p:cond delay="0"/>
                            </p:stCondLst>
                            <p:childTnLst>
                              <p:par>
                                <p:cTn id="90" presetID="17" presetClass="entr" presetSubtype="1" fill="hold" grpId="0" nodeType="clickEffect">
                                  <p:stCondLst>
                                    <p:cond delay="0"/>
                                  </p:stCondLst>
                                  <p:childTnLst>
                                    <p:set>
                                      <p:cBhvr>
                                        <p:cTn id="91" dur="1" fill="hold">
                                          <p:stCondLst>
                                            <p:cond delay="0"/>
                                          </p:stCondLst>
                                        </p:cTn>
                                        <p:tgtEl>
                                          <p:spTgt spid="58450"/>
                                        </p:tgtEl>
                                        <p:attrNameLst>
                                          <p:attrName>style.visibility</p:attrName>
                                        </p:attrNameLst>
                                      </p:cBhvr>
                                      <p:to>
                                        <p:strVal val="visible"/>
                                      </p:to>
                                    </p:set>
                                    <p:anim calcmode="lin" valueType="num">
                                      <p:cBhvr>
                                        <p:cTn id="92" dur="500" fill="hold"/>
                                        <p:tgtEl>
                                          <p:spTgt spid="58450"/>
                                        </p:tgtEl>
                                        <p:attrNameLst>
                                          <p:attrName>ppt_x</p:attrName>
                                        </p:attrNameLst>
                                      </p:cBhvr>
                                      <p:tavLst>
                                        <p:tav tm="0">
                                          <p:val>
                                            <p:strVal val="#ppt_x"/>
                                          </p:val>
                                        </p:tav>
                                        <p:tav tm="100000">
                                          <p:val>
                                            <p:strVal val="#ppt_x"/>
                                          </p:val>
                                        </p:tav>
                                      </p:tavLst>
                                    </p:anim>
                                    <p:anim calcmode="lin" valueType="num">
                                      <p:cBhvr>
                                        <p:cTn id="93" dur="500" fill="hold"/>
                                        <p:tgtEl>
                                          <p:spTgt spid="58450"/>
                                        </p:tgtEl>
                                        <p:attrNameLst>
                                          <p:attrName>ppt_y</p:attrName>
                                        </p:attrNameLst>
                                      </p:cBhvr>
                                      <p:tavLst>
                                        <p:tav tm="0">
                                          <p:val>
                                            <p:strVal val="#ppt_y-#ppt_h/2"/>
                                          </p:val>
                                        </p:tav>
                                        <p:tav tm="100000">
                                          <p:val>
                                            <p:strVal val="#ppt_y"/>
                                          </p:val>
                                        </p:tav>
                                      </p:tavLst>
                                    </p:anim>
                                    <p:anim calcmode="lin" valueType="num">
                                      <p:cBhvr>
                                        <p:cTn id="94" dur="500" fill="hold"/>
                                        <p:tgtEl>
                                          <p:spTgt spid="58450"/>
                                        </p:tgtEl>
                                        <p:attrNameLst>
                                          <p:attrName>ppt_w</p:attrName>
                                        </p:attrNameLst>
                                      </p:cBhvr>
                                      <p:tavLst>
                                        <p:tav tm="0">
                                          <p:val>
                                            <p:strVal val="#ppt_w"/>
                                          </p:val>
                                        </p:tav>
                                        <p:tav tm="100000">
                                          <p:val>
                                            <p:strVal val="#ppt_w"/>
                                          </p:val>
                                        </p:tav>
                                      </p:tavLst>
                                    </p:anim>
                                    <p:anim calcmode="lin" valueType="num">
                                      <p:cBhvr>
                                        <p:cTn id="95" dur="500" fill="hold"/>
                                        <p:tgtEl>
                                          <p:spTgt spid="58450"/>
                                        </p:tgtEl>
                                        <p:attrNameLst>
                                          <p:attrName>ppt_h</p:attrName>
                                        </p:attrNameLst>
                                      </p:cBhvr>
                                      <p:tavLst>
                                        <p:tav tm="0">
                                          <p:val>
                                            <p:fltVal val="0"/>
                                          </p:val>
                                        </p:tav>
                                        <p:tav tm="100000">
                                          <p:val>
                                            <p:strVal val="#ppt_h"/>
                                          </p:val>
                                        </p:tav>
                                      </p:tavLst>
                                    </p:anim>
                                  </p:childTnLst>
                                </p:cTn>
                              </p:par>
                            </p:childTnLst>
                          </p:cTn>
                        </p:par>
                      </p:childTnLst>
                    </p:cTn>
                  </p:par>
                  <p:par>
                    <p:cTn id="96" fill="hold" nodeType="clickPar">
                      <p:stCondLst>
                        <p:cond delay="indefinite"/>
                      </p:stCondLst>
                      <p:childTnLst>
                        <p:par>
                          <p:cTn id="97" fill="hold" nodeType="withGroup">
                            <p:stCondLst>
                              <p:cond delay="0"/>
                            </p:stCondLst>
                            <p:childTnLst>
                              <p:par>
                                <p:cTn id="98" presetID="17" presetClass="entr" presetSubtype="4" fill="hold" grpId="0" nodeType="clickEffect">
                                  <p:stCondLst>
                                    <p:cond delay="0"/>
                                  </p:stCondLst>
                                  <p:childTnLst>
                                    <p:set>
                                      <p:cBhvr>
                                        <p:cTn id="99" dur="1" fill="hold">
                                          <p:stCondLst>
                                            <p:cond delay="0"/>
                                          </p:stCondLst>
                                        </p:cTn>
                                        <p:tgtEl>
                                          <p:spTgt spid="58451"/>
                                        </p:tgtEl>
                                        <p:attrNameLst>
                                          <p:attrName>style.visibility</p:attrName>
                                        </p:attrNameLst>
                                      </p:cBhvr>
                                      <p:to>
                                        <p:strVal val="visible"/>
                                      </p:to>
                                    </p:set>
                                    <p:anim calcmode="lin" valueType="num">
                                      <p:cBhvr>
                                        <p:cTn id="100" dur="500" fill="hold"/>
                                        <p:tgtEl>
                                          <p:spTgt spid="58451"/>
                                        </p:tgtEl>
                                        <p:attrNameLst>
                                          <p:attrName>ppt_x</p:attrName>
                                        </p:attrNameLst>
                                      </p:cBhvr>
                                      <p:tavLst>
                                        <p:tav tm="0">
                                          <p:val>
                                            <p:strVal val="#ppt_x"/>
                                          </p:val>
                                        </p:tav>
                                        <p:tav tm="100000">
                                          <p:val>
                                            <p:strVal val="#ppt_x"/>
                                          </p:val>
                                        </p:tav>
                                      </p:tavLst>
                                    </p:anim>
                                    <p:anim calcmode="lin" valueType="num">
                                      <p:cBhvr>
                                        <p:cTn id="101" dur="500" fill="hold"/>
                                        <p:tgtEl>
                                          <p:spTgt spid="58451"/>
                                        </p:tgtEl>
                                        <p:attrNameLst>
                                          <p:attrName>ppt_y</p:attrName>
                                        </p:attrNameLst>
                                      </p:cBhvr>
                                      <p:tavLst>
                                        <p:tav tm="0">
                                          <p:val>
                                            <p:strVal val="#ppt_y+#ppt_h/2"/>
                                          </p:val>
                                        </p:tav>
                                        <p:tav tm="100000">
                                          <p:val>
                                            <p:strVal val="#ppt_y"/>
                                          </p:val>
                                        </p:tav>
                                      </p:tavLst>
                                    </p:anim>
                                    <p:anim calcmode="lin" valueType="num">
                                      <p:cBhvr>
                                        <p:cTn id="102" dur="500" fill="hold"/>
                                        <p:tgtEl>
                                          <p:spTgt spid="58451"/>
                                        </p:tgtEl>
                                        <p:attrNameLst>
                                          <p:attrName>ppt_w</p:attrName>
                                        </p:attrNameLst>
                                      </p:cBhvr>
                                      <p:tavLst>
                                        <p:tav tm="0">
                                          <p:val>
                                            <p:strVal val="#ppt_w"/>
                                          </p:val>
                                        </p:tav>
                                        <p:tav tm="100000">
                                          <p:val>
                                            <p:strVal val="#ppt_w"/>
                                          </p:val>
                                        </p:tav>
                                      </p:tavLst>
                                    </p:anim>
                                    <p:anim calcmode="lin" valueType="num">
                                      <p:cBhvr>
                                        <p:cTn id="103" dur="500" fill="hold"/>
                                        <p:tgtEl>
                                          <p:spTgt spid="58451"/>
                                        </p:tgtEl>
                                        <p:attrNameLst>
                                          <p:attrName>ppt_h</p:attrName>
                                        </p:attrNameLst>
                                      </p:cBhvr>
                                      <p:tavLst>
                                        <p:tav tm="0">
                                          <p:val>
                                            <p:fltVal val="0"/>
                                          </p:val>
                                        </p:tav>
                                        <p:tav tm="100000">
                                          <p:val>
                                            <p:strVal val="#ppt_h"/>
                                          </p:val>
                                        </p:tav>
                                      </p:tavLst>
                                    </p:anim>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8" fill="hold" grpId="0" nodeType="clickEffect">
                                  <p:stCondLst>
                                    <p:cond delay="0"/>
                                  </p:stCondLst>
                                  <p:iterate type="wd">
                                    <p:tmPct val="100000"/>
                                  </p:iterate>
                                  <p:childTnLst>
                                    <p:set>
                                      <p:cBhvr>
                                        <p:cTn id="107" dur="1" fill="hold">
                                          <p:stCondLst>
                                            <p:cond delay="0"/>
                                          </p:stCondLst>
                                        </p:cTn>
                                        <p:tgtEl>
                                          <p:spTgt spid="58438"/>
                                        </p:tgtEl>
                                        <p:attrNameLst>
                                          <p:attrName>style.visibility</p:attrName>
                                        </p:attrNameLst>
                                      </p:cBhvr>
                                      <p:to>
                                        <p:strVal val="visible"/>
                                      </p:to>
                                    </p:set>
                                    <p:animEffect transition="in" filter="wipe(left)">
                                      <p:cBhvr>
                                        <p:cTn id="108" dur="300"/>
                                        <p:tgtEl>
                                          <p:spTgt spid="5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build="p" autoUpdateAnimBg="0"/>
      <p:bldP spid="58374" grpId="0" build="p" autoUpdateAnimBg="0"/>
      <p:bldP spid="58375" grpId="0" autoUpdateAnimBg="0"/>
      <p:bldP spid="58434" grpId="0" autoUpdateAnimBg="0"/>
      <p:bldP spid="58438" grpId="0" autoUpdateAnimBg="0"/>
      <p:bldP spid="58447" grpId="0" animBg="1"/>
      <p:bldP spid="58449" grpId="0" animBg="1"/>
      <p:bldP spid="58450" grpId="0" animBg="1"/>
      <p:bldP spid="58451" grpId="0" animBg="1"/>
      <p:bldP spid="58452" grpId="0" autoUpdateAnimBg="0"/>
      <p:bldP spid="54" grpId="0" animBg="1"/>
      <p:bldP spid="55" grpId="0" animBg="1"/>
      <p:bldP spid="56" grpId="0" animBg="1"/>
      <p:bldP spid="5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xfrm>
            <a:off x="7059613" y="10064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1AE3657-A8F4-43D0-81BA-C2F6ED2BE5D8}" type="slidenum">
              <a:rPr kumimoji="0" lang="zh-CN" altLang="en-US" sz="2000" smtClean="0">
                <a:solidFill>
                  <a:srgbClr val="0000FF"/>
                </a:solidFill>
              </a:rPr>
              <a:pPr eaLnBrk="1" hangingPunct="1"/>
              <a:t>29</a:t>
            </a:fld>
            <a:endParaRPr kumimoji="0" lang="en-US" altLang="zh-CN" sz="2000" dirty="0" smtClean="0">
              <a:solidFill>
                <a:srgbClr val="0000FF"/>
              </a:solidFill>
            </a:endParaRPr>
          </a:p>
        </p:txBody>
      </p:sp>
      <p:sp>
        <p:nvSpPr>
          <p:cNvPr id="12294" name="Text Box 6"/>
          <p:cNvSpPr txBox="1">
            <a:spLocks noChangeArrowheads="1"/>
          </p:cNvSpPr>
          <p:nvPr/>
        </p:nvSpPr>
        <p:spPr bwMode="auto">
          <a:xfrm>
            <a:off x="633295" y="5535728"/>
            <a:ext cx="31368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校核结果计算无误，</a:t>
            </a:r>
          </a:p>
        </p:txBody>
      </p:sp>
      <p:graphicFrame>
        <p:nvGraphicFramePr>
          <p:cNvPr id="12315" name="Object 27"/>
          <p:cNvGraphicFramePr>
            <a:graphicFrameLocks noChangeAspect="1"/>
          </p:cNvGraphicFramePr>
          <p:nvPr>
            <p:extLst>
              <p:ext uri="{D42A27DB-BD31-4B8C-83A1-F6EECF244321}">
                <p14:modId xmlns:p14="http://schemas.microsoft.com/office/powerpoint/2010/main" val="2276181081"/>
              </p:ext>
            </p:extLst>
          </p:nvPr>
        </p:nvGraphicFramePr>
        <p:xfrm>
          <a:off x="3445534" y="5484928"/>
          <a:ext cx="4184650" cy="669925"/>
        </p:xfrm>
        <a:graphic>
          <a:graphicData uri="http://schemas.openxmlformats.org/presentationml/2006/ole">
            <mc:AlternateContent xmlns:mc="http://schemas.openxmlformats.org/markup-compatibility/2006">
              <mc:Choice xmlns:v="urn:schemas-microsoft-com:vml" Requires="v">
                <p:oleObj spid="_x0000_s31150" r:id="rId3" imgW="1574800" imgH="241300" progId="Equation.3">
                  <p:embed/>
                </p:oleObj>
              </mc:Choice>
              <mc:Fallback>
                <p:oleObj r:id="rId3" imgW="1574800" imgH="241300" progId="Equation.3">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5534" y="5484928"/>
                        <a:ext cx="4184650" cy="669925"/>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359" name="Text Box 71"/>
          <p:cNvSpPr txBox="1">
            <a:spLocks noChangeArrowheads="1"/>
          </p:cNvSpPr>
          <p:nvPr/>
        </p:nvSpPr>
        <p:spPr bwMode="auto">
          <a:xfrm>
            <a:off x="444603" y="418447"/>
            <a:ext cx="66314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(3) </a:t>
            </a:r>
            <a:r>
              <a:rPr lang="zh-CN" altLang="en-US" b="1" dirty="0">
                <a:latin typeface="宋体" pitchFamily="2" charset="-122"/>
              </a:rPr>
              <a:t>按式</a:t>
            </a:r>
            <a:r>
              <a:rPr lang="en-US" altLang="zh-CN" b="1" dirty="0">
                <a:latin typeface="宋体" pitchFamily="2" charset="-122"/>
              </a:rPr>
              <a:t>(11.1)</a:t>
            </a:r>
            <a:r>
              <a:rPr lang="zh-CN" altLang="en-US" b="1" dirty="0">
                <a:latin typeface="宋体" pitchFamily="2" charset="-122"/>
              </a:rPr>
              <a:t>、（</a:t>
            </a:r>
            <a:r>
              <a:rPr lang="en-US" altLang="zh-CN" b="1" dirty="0">
                <a:latin typeface="宋体" pitchFamily="2" charset="-122"/>
              </a:rPr>
              <a:t>11.4</a:t>
            </a:r>
            <a:r>
              <a:rPr lang="zh-CN" altLang="en-US" b="1" dirty="0">
                <a:latin typeface="宋体" pitchFamily="2" charset="-122"/>
              </a:rPr>
              <a:t>）和式（</a:t>
            </a:r>
            <a:r>
              <a:rPr lang="en-US" altLang="zh-CN" b="1" dirty="0">
                <a:latin typeface="宋体" pitchFamily="2" charset="-122"/>
              </a:rPr>
              <a:t>11.5</a:t>
            </a:r>
            <a:r>
              <a:rPr lang="zh-CN" altLang="en-US" b="1" dirty="0">
                <a:latin typeface="宋体" pitchFamily="2" charset="-122"/>
              </a:rPr>
              <a:t>）求</a:t>
            </a:r>
            <a:r>
              <a:rPr lang="en-US" altLang="zh-CN" b="1" i="1" dirty="0">
                <a:latin typeface="宋体" pitchFamily="2" charset="-122"/>
              </a:rPr>
              <a:t>A</a:t>
            </a:r>
            <a:r>
              <a:rPr lang="en-US" altLang="zh-CN" b="1" baseline="-25000" dirty="0">
                <a:latin typeface="宋体" pitchFamily="2" charset="-122"/>
              </a:rPr>
              <a:t>2</a:t>
            </a:r>
          </a:p>
        </p:txBody>
      </p:sp>
      <p:sp>
        <p:nvSpPr>
          <p:cNvPr id="12361" name="Text Box 73"/>
          <p:cNvSpPr txBox="1">
            <a:spLocks noChangeArrowheads="1"/>
          </p:cNvSpPr>
          <p:nvPr/>
        </p:nvSpPr>
        <p:spPr bwMode="auto">
          <a:xfrm>
            <a:off x="567279" y="3103546"/>
            <a:ext cx="36655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(4) </a:t>
            </a:r>
            <a:r>
              <a:rPr lang="zh-CN" altLang="en-US" b="1" dirty="0">
                <a:latin typeface="宋体" pitchFamily="2" charset="-122"/>
              </a:rPr>
              <a:t>校核计算结果</a:t>
            </a:r>
            <a:r>
              <a:rPr lang="zh-CN" altLang="en-US" b="1" dirty="0"/>
              <a:t> </a:t>
            </a:r>
          </a:p>
        </p:txBody>
      </p:sp>
      <p:sp>
        <p:nvSpPr>
          <p:cNvPr id="12363" name="Text Box 75"/>
          <p:cNvSpPr txBox="1">
            <a:spLocks noChangeArrowheads="1"/>
          </p:cNvSpPr>
          <p:nvPr/>
        </p:nvSpPr>
        <p:spPr bwMode="auto">
          <a:xfrm>
            <a:off x="393802" y="1383647"/>
            <a:ext cx="591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公称尺寸：</a:t>
            </a:r>
            <a:r>
              <a:rPr lang="en-US" altLang="zh-CN" b="1" i="1" dirty="0"/>
              <a:t>A</a:t>
            </a:r>
            <a:r>
              <a:rPr lang="en-US" altLang="zh-CN" b="1" baseline="-25000" dirty="0"/>
              <a:t>2</a:t>
            </a:r>
            <a:r>
              <a:rPr lang="en-US" altLang="zh-CN" b="1" dirty="0"/>
              <a:t>= </a:t>
            </a:r>
            <a:r>
              <a:rPr lang="en-US" altLang="zh-CN" b="1" i="1" dirty="0"/>
              <a:t>A</a:t>
            </a:r>
            <a:r>
              <a:rPr lang="en-US" altLang="zh-CN" b="1" baseline="-25000" dirty="0"/>
              <a:t>0 </a:t>
            </a:r>
            <a:r>
              <a:rPr lang="en-US" altLang="zh-CN" b="1" dirty="0"/>
              <a:t>+</a:t>
            </a:r>
            <a:r>
              <a:rPr lang="en-US" altLang="zh-CN" b="1" i="1" dirty="0"/>
              <a:t>A</a:t>
            </a:r>
            <a:r>
              <a:rPr lang="en-US" altLang="zh-CN" b="1" baseline="-25000" dirty="0"/>
              <a:t>1</a:t>
            </a:r>
            <a:r>
              <a:rPr lang="en-US" altLang="zh-CN" b="1" dirty="0"/>
              <a:t>/2 </a:t>
            </a:r>
            <a:r>
              <a:rPr lang="en-US" altLang="zh-CN" b="1" baseline="-25000" dirty="0"/>
              <a:t> </a:t>
            </a:r>
            <a:r>
              <a:rPr lang="en-US" altLang="zh-CN" b="1" dirty="0"/>
              <a:t>- </a:t>
            </a:r>
            <a:r>
              <a:rPr lang="en-US" altLang="zh-CN" b="1" i="1" dirty="0"/>
              <a:t>A</a:t>
            </a:r>
            <a:r>
              <a:rPr lang="en-US" altLang="zh-CN" b="1" baseline="-25000" dirty="0"/>
              <a:t>3</a:t>
            </a:r>
            <a:r>
              <a:rPr lang="en-US" altLang="zh-CN" b="1" dirty="0"/>
              <a:t>/2 = </a:t>
            </a:r>
            <a:r>
              <a:rPr lang="en-US" altLang="zh-CN" b="1" dirty="0">
                <a:solidFill>
                  <a:srgbClr val="CC0066"/>
                </a:solidFill>
              </a:rPr>
              <a:t>62.25</a:t>
            </a:r>
          </a:p>
        </p:txBody>
      </p:sp>
      <p:sp>
        <p:nvSpPr>
          <p:cNvPr id="12382" name="Rectangle 94"/>
          <p:cNvSpPr>
            <a:spLocks noChangeArrowheads="1"/>
          </p:cNvSpPr>
          <p:nvPr/>
        </p:nvSpPr>
        <p:spPr bwMode="auto">
          <a:xfrm>
            <a:off x="1951140" y="910572"/>
            <a:ext cx="40878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dirty="0"/>
              <a:t>A</a:t>
            </a:r>
            <a:r>
              <a:rPr lang="en-US" altLang="zh-CN" b="1" baseline="-25000" dirty="0"/>
              <a:t>0</a:t>
            </a:r>
            <a:r>
              <a:rPr lang="en-US" altLang="zh-CN" b="1" dirty="0"/>
              <a:t>=(</a:t>
            </a:r>
            <a:r>
              <a:rPr lang="en-US" altLang="zh-CN" b="1" i="1" dirty="0"/>
              <a:t>A</a:t>
            </a:r>
            <a:r>
              <a:rPr lang="en-US" altLang="zh-CN" b="1" baseline="-25000" dirty="0"/>
              <a:t>2</a:t>
            </a:r>
            <a:r>
              <a:rPr lang="en-US" altLang="zh-CN" b="1" dirty="0"/>
              <a:t>+</a:t>
            </a:r>
            <a:r>
              <a:rPr lang="en-US" altLang="zh-CN" b="1" i="1" dirty="0"/>
              <a:t>A</a:t>
            </a:r>
            <a:r>
              <a:rPr lang="en-US" altLang="zh-CN" b="1" baseline="-25000" dirty="0"/>
              <a:t>3</a:t>
            </a:r>
            <a:r>
              <a:rPr lang="en-US" altLang="zh-CN" b="1" dirty="0"/>
              <a:t>/2)-</a:t>
            </a:r>
            <a:r>
              <a:rPr lang="en-US" altLang="zh-CN" b="1" i="1" dirty="0"/>
              <a:t>A</a:t>
            </a:r>
            <a:r>
              <a:rPr lang="en-US" altLang="zh-CN" b="1" baseline="-25000" dirty="0"/>
              <a:t>1</a:t>
            </a:r>
            <a:r>
              <a:rPr lang="en-US" altLang="zh-CN" b="1" dirty="0"/>
              <a:t>/2</a:t>
            </a:r>
          </a:p>
        </p:txBody>
      </p:sp>
      <p:graphicFrame>
        <p:nvGraphicFramePr>
          <p:cNvPr id="12383" name="Object 95"/>
          <p:cNvGraphicFramePr>
            <a:graphicFrameLocks noChangeAspect="1"/>
          </p:cNvGraphicFramePr>
          <p:nvPr>
            <p:extLst>
              <p:ext uri="{D42A27DB-BD31-4B8C-83A1-F6EECF244321}">
                <p14:modId xmlns:p14="http://schemas.microsoft.com/office/powerpoint/2010/main" val="334052957"/>
              </p:ext>
            </p:extLst>
          </p:nvPr>
        </p:nvGraphicFramePr>
        <p:xfrm>
          <a:off x="879021" y="1860882"/>
          <a:ext cx="4649592" cy="819902"/>
        </p:xfrm>
        <a:graphic>
          <a:graphicData uri="http://schemas.openxmlformats.org/presentationml/2006/ole">
            <mc:AlternateContent xmlns:mc="http://schemas.openxmlformats.org/markup-compatibility/2006">
              <mc:Choice xmlns:v="urn:schemas-microsoft-com:vml" Requires="v">
                <p:oleObj spid="_x0000_s31151" name="公式" r:id="rId5" imgW="2451100" imgH="431800" progId="Equation.3">
                  <p:embed/>
                </p:oleObj>
              </mc:Choice>
              <mc:Fallback>
                <p:oleObj name="公式" r:id="rId5" imgW="2451100" imgH="431800" progId="Equation.3">
                  <p:embed/>
                  <p:pic>
                    <p:nvPicPr>
                      <p:cNvPr id="0" name="Object 9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9021" y="1860882"/>
                        <a:ext cx="4649592" cy="819902"/>
                      </a:xfrm>
                      <a:prstGeom prst="rect">
                        <a:avLst/>
                      </a:prstGeom>
                      <a:noFill/>
                      <a:ln>
                        <a:noFill/>
                      </a:ln>
                      <a:effectLst/>
                      <a:extLst/>
                    </p:spPr>
                  </p:pic>
                </p:oleObj>
              </mc:Fallback>
            </mc:AlternateContent>
          </a:graphicData>
        </a:graphic>
      </p:graphicFrame>
      <p:graphicFrame>
        <p:nvGraphicFramePr>
          <p:cNvPr id="12384" name="Object 96"/>
          <p:cNvGraphicFramePr>
            <a:graphicFrameLocks noChangeAspect="1"/>
          </p:cNvGraphicFramePr>
          <p:nvPr>
            <p:extLst>
              <p:ext uri="{D42A27DB-BD31-4B8C-83A1-F6EECF244321}">
                <p14:modId xmlns:p14="http://schemas.microsoft.com/office/powerpoint/2010/main" val="3213188332"/>
              </p:ext>
            </p:extLst>
          </p:nvPr>
        </p:nvGraphicFramePr>
        <p:xfrm>
          <a:off x="515499" y="2687367"/>
          <a:ext cx="6216810" cy="517525"/>
        </p:xfrm>
        <a:graphic>
          <a:graphicData uri="http://schemas.openxmlformats.org/presentationml/2006/ole">
            <mc:AlternateContent xmlns:mc="http://schemas.openxmlformats.org/markup-compatibility/2006">
              <mc:Choice xmlns:v="urn:schemas-microsoft-com:vml" Requires="v">
                <p:oleObj spid="_x0000_s31152" name="公式" r:id="rId7" imgW="2895600" imgH="241300" progId="Equation.3">
                  <p:embed/>
                </p:oleObj>
              </mc:Choice>
              <mc:Fallback>
                <p:oleObj name="公式" r:id="rId7" imgW="2895600" imgH="241300" progId="Equation.3">
                  <p:embed/>
                  <p:pic>
                    <p:nvPicPr>
                      <p:cNvPr id="0" name="Object 9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5499" y="2687367"/>
                        <a:ext cx="6216810" cy="517525"/>
                      </a:xfrm>
                      <a:prstGeom prst="rect">
                        <a:avLst/>
                      </a:prstGeom>
                      <a:noFill/>
                      <a:ln>
                        <a:noFill/>
                      </a:ln>
                      <a:effectLst/>
                      <a:extLst/>
                    </p:spPr>
                  </p:pic>
                </p:oleObj>
              </mc:Fallback>
            </mc:AlternateContent>
          </a:graphicData>
        </a:graphic>
      </p:graphicFrame>
      <p:graphicFrame>
        <p:nvGraphicFramePr>
          <p:cNvPr id="12385" name="Object 97"/>
          <p:cNvGraphicFramePr>
            <a:graphicFrameLocks noChangeAspect="1"/>
          </p:cNvGraphicFramePr>
          <p:nvPr>
            <p:extLst>
              <p:ext uri="{D42A27DB-BD31-4B8C-83A1-F6EECF244321}">
                <p14:modId xmlns:p14="http://schemas.microsoft.com/office/powerpoint/2010/main" val="3368495015"/>
              </p:ext>
            </p:extLst>
          </p:nvPr>
        </p:nvGraphicFramePr>
        <p:xfrm>
          <a:off x="674739" y="3594084"/>
          <a:ext cx="7069527" cy="601274"/>
        </p:xfrm>
        <a:graphic>
          <a:graphicData uri="http://schemas.openxmlformats.org/presentationml/2006/ole">
            <mc:AlternateContent xmlns:mc="http://schemas.openxmlformats.org/markup-compatibility/2006">
              <mc:Choice xmlns:v="urn:schemas-microsoft-com:vml" Requires="v">
                <p:oleObj spid="_x0000_s31153" name="公式" r:id="rId9" imgW="2984500" imgH="254000" progId="Equation.3">
                  <p:embed/>
                </p:oleObj>
              </mc:Choice>
              <mc:Fallback>
                <p:oleObj name="公式" r:id="rId9" imgW="2984500" imgH="254000" progId="Equation.3">
                  <p:embed/>
                  <p:pic>
                    <p:nvPicPr>
                      <p:cNvPr id="0" name="Object 9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4739" y="3594084"/>
                        <a:ext cx="7069527" cy="601274"/>
                      </a:xfrm>
                      <a:prstGeom prst="rect">
                        <a:avLst/>
                      </a:prstGeom>
                      <a:noFill/>
                      <a:ln>
                        <a:noFill/>
                      </a:ln>
                      <a:effectLst/>
                      <a:extLst/>
                    </p:spPr>
                  </p:pic>
                </p:oleObj>
              </mc:Fallback>
            </mc:AlternateContent>
          </a:graphicData>
        </a:graphic>
      </p:graphicFrame>
      <p:graphicFrame>
        <p:nvGraphicFramePr>
          <p:cNvPr id="12400" name="Object 112"/>
          <p:cNvGraphicFramePr>
            <a:graphicFrameLocks noChangeAspect="1"/>
          </p:cNvGraphicFramePr>
          <p:nvPr>
            <p:extLst>
              <p:ext uri="{D42A27DB-BD31-4B8C-83A1-F6EECF244321}">
                <p14:modId xmlns:p14="http://schemas.microsoft.com/office/powerpoint/2010/main" val="2592018053"/>
              </p:ext>
            </p:extLst>
          </p:nvPr>
        </p:nvGraphicFramePr>
        <p:xfrm>
          <a:off x="703385" y="4188249"/>
          <a:ext cx="4184528" cy="1342062"/>
        </p:xfrm>
        <a:graphic>
          <a:graphicData uri="http://schemas.openxmlformats.org/presentationml/2006/ole">
            <mc:AlternateContent xmlns:mc="http://schemas.openxmlformats.org/markup-compatibility/2006">
              <mc:Choice xmlns:v="urn:schemas-microsoft-com:vml" Requires="v">
                <p:oleObj spid="_x0000_s31154" name="公式" r:id="rId11" imgW="2057400" imgH="660400" progId="Equation.3">
                  <p:embed/>
                </p:oleObj>
              </mc:Choice>
              <mc:Fallback>
                <p:oleObj name="公式" r:id="rId11" imgW="2057400" imgH="660400" progId="Equation.3">
                  <p:embed/>
                  <p:pic>
                    <p:nvPicPr>
                      <p:cNvPr id="0" name="Object 1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3385" y="4188249"/>
                        <a:ext cx="4184528" cy="1342062"/>
                      </a:xfrm>
                      <a:prstGeom prst="rect">
                        <a:avLst/>
                      </a:prstGeom>
                      <a:noFill/>
                      <a:ln>
                        <a:noFill/>
                      </a:ln>
                      <a:effectLst/>
                      <a:extLst/>
                    </p:spPr>
                  </p:pic>
                </p:oleObj>
              </mc:Fallback>
            </mc:AlternateContent>
          </a:graphicData>
        </a:graphic>
      </p:graphicFrame>
      <p:graphicFrame>
        <p:nvGraphicFramePr>
          <p:cNvPr id="12401" name="Object 113"/>
          <p:cNvGraphicFramePr>
            <a:graphicFrameLocks noChangeAspect="1"/>
          </p:cNvGraphicFramePr>
          <p:nvPr>
            <p:extLst>
              <p:ext uri="{D42A27DB-BD31-4B8C-83A1-F6EECF244321}">
                <p14:modId xmlns:p14="http://schemas.microsoft.com/office/powerpoint/2010/main" val="1127894582"/>
              </p:ext>
            </p:extLst>
          </p:nvPr>
        </p:nvGraphicFramePr>
        <p:xfrm>
          <a:off x="4882339" y="4897319"/>
          <a:ext cx="3016250" cy="373063"/>
        </p:xfrm>
        <a:graphic>
          <a:graphicData uri="http://schemas.openxmlformats.org/presentationml/2006/ole">
            <mc:AlternateContent xmlns:mc="http://schemas.openxmlformats.org/markup-compatibility/2006">
              <mc:Choice xmlns:v="urn:schemas-microsoft-com:vml" Requires="v">
                <p:oleObj spid="_x0000_s31155" name="公式" r:id="rId13" imgW="1434477" imgH="177723" progId="Equation.3">
                  <p:embed/>
                </p:oleObj>
              </mc:Choice>
              <mc:Fallback>
                <p:oleObj name="公式" r:id="rId13" imgW="1434477" imgH="177723" progId="Equation.3">
                  <p:embed/>
                  <p:pic>
                    <p:nvPicPr>
                      <p:cNvPr id="0" name="Object 1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82339" y="4897319"/>
                        <a:ext cx="3016250" cy="373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燕尾形箭头 14">
            <a:hlinkClick r:id="rId15" action="ppaction://hlinksldjump"/>
          </p:cNvPr>
          <p:cNvSpPr/>
          <p:nvPr/>
        </p:nvSpPr>
        <p:spPr bwMode="auto">
          <a:xfrm>
            <a:off x="7255609" y="5961794"/>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pic>
        <p:nvPicPr>
          <p:cNvPr id="31131" name="Picture 4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855482" y="866182"/>
            <a:ext cx="2266950" cy="186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59">
                                            <p:txEl>
                                              <p:pRg st="0" end="0"/>
                                            </p:txEl>
                                          </p:spTgt>
                                        </p:tgtEl>
                                        <p:attrNameLst>
                                          <p:attrName>style.visibility</p:attrName>
                                        </p:attrNameLst>
                                      </p:cBhvr>
                                      <p:to>
                                        <p:strVal val="visible"/>
                                      </p:to>
                                    </p:set>
                                    <p:animEffect transition="in" filter="wipe(left)">
                                      <p:cBhvr>
                                        <p:cTn id="7" dur="300"/>
                                        <p:tgtEl>
                                          <p:spTgt spid="123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1131"/>
                                        </p:tgtEl>
                                        <p:attrNameLst>
                                          <p:attrName>style.visibility</p:attrName>
                                        </p:attrNameLst>
                                      </p:cBhvr>
                                      <p:to>
                                        <p:strVal val="visible"/>
                                      </p:to>
                                    </p:set>
                                    <p:anim calcmode="lin" valueType="num">
                                      <p:cBhvr additive="base">
                                        <p:cTn id="12" dur="500" fill="hold"/>
                                        <p:tgtEl>
                                          <p:spTgt spid="31131"/>
                                        </p:tgtEl>
                                        <p:attrNameLst>
                                          <p:attrName>ppt_x</p:attrName>
                                        </p:attrNameLst>
                                      </p:cBhvr>
                                      <p:tavLst>
                                        <p:tav tm="0">
                                          <p:val>
                                            <p:strVal val="1+#ppt_w/2"/>
                                          </p:val>
                                        </p:tav>
                                        <p:tav tm="100000">
                                          <p:val>
                                            <p:strVal val="#ppt_x"/>
                                          </p:val>
                                        </p:tav>
                                      </p:tavLst>
                                    </p:anim>
                                    <p:anim calcmode="lin" valueType="num">
                                      <p:cBhvr additive="base">
                                        <p:cTn id="13" dur="500" fill="hold"/>
                                        <p:tgtEl>
                                          <p:spTgt spid="3113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382"/>
                                        </p:tgtEl>
                                        <p:attrNameLst>
                                          <p:attrName>style.visibility</p:attrName>
                                        </p:attrNameLst>
                                      </p:cBhvr>
                                      <p:to>
                                        <p:strVal val="visible"/>
                                      </p:to>
                                    </p:set>
                                    <p:animEffect transition="in" filter="wipe(left)">
                                      <p:cBhvr>
                                        <p:cTn id="18" dur="300"/>
                                        <p:tgtEl>
                                          <p:spTgt spid="1238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363"/>
                                        </p:tgtEl>
                                        <p:attrNameLst>
                                          <p:attrName>style.visibility</p:attrName>
                                        </p:attrNameLst>
                                      </p:cBhvr>
                                      <p:to>
                                        <p:strVal val="visible"/>
                                      </p:to>
                                    </p:set>
                                    <p:animEffect transition="in" filter="wipe(left)">
                                      <p:cBhvr>
                                        <p:cTn id="23" dur="300"/>
                                        <p:tgtEl>
                                          <p:spTgt spid="1236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2383"/>
                                        </p:tgtEl>
                                        <p:attrNameLst>
                                          <p:attrName>style.visibility</p:attrName>
                                        </p:attrNameLst>
                                      </p:cBhvr>
                                      <p:to>
                                        <p:strVal val="visible"/>
                                      </p:to>
                                    </p:set>
                                    <p:animEffect transition="in" filter="wipe(left)">
                                      <p:cBhvr>
                                        <p:cTn id="28" dur="500"/>
                                        <p:tgtEl>
                                          <p:spTgt spid="1238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12384"/>
                                        </p:tgtEl>
                                        <p:attrNameLst>
                                          <p:attrName>style.visibility</p:attrName>
                                        </p:attrNameLst>
                                      </p:cBhvr>
                                      <p:to>
                                        <p:strVal val="visible"/>
                                      </p:to>
                                    </p:set>
                                    <p:animEffect transition="in" filter="wipe(left)">
                                      <p:cBhvr>
                                        <p:cTn id="33" dur="500"/>
                                        <p:tgtEl>
                                          <p:spTgt spid="1238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2361">
                                            <p:txEl>
                                              <p:pRg st="0" end="0"/>
                                            </p:txEl>
                                          </p:spTgt>
                                        </p:tgtEl>
                                        <p:attrNameLst>
                                          <p:attrName>style.visibility</p:attrName>
                                        </p:attrNameLst>
                                      </p:cBhvr>
                                      <p:to>
                                        <p:strVal val="visible"/>
                                      </p:to>
                                    </p:set>
                                    <p:animEffect transition="in" filter="wipe(left)">
                                      <p:cBhvr>
                                        <p:cTn id="38" dur="300"/>
                                        <p:tgtEl>
                                          <p:spTgt spid="12361">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2385"/>
                                        </p:tgtEl>
                                        <p:attrNameLst>
                                          <p:attrName>style.visibility</p:attrName>
                                        </p:attrNameLst>
                                      </p:cBhvr>
                                      <p:to>
                                        <p:strVal val="visible"/>
                                      </p:to>
                                    </p:set>
                                    <p:animEffect transition="in" filter="wipe(left)">
                                      <p:cBhvr>
                                        <p:cTn id="43" dur="500"/>
                                        <p:tgtEl>
                                          <p:spTgt spid="1238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2400"/>
                                        </p:tgtEl>
                                        <p:attrNameLst>
                                          <p:attrName>style.visibility</p:attrName>
                                        </p:attrNameLst>
                                      </p:cBhvr>
                                      <p:to>
                                        <p:strVal val="visible"/>
                                      </p:to>
                                    </p:set>
                                    <p:animEffect transition="in" filter="wipe(left)">
                                      <p:cBhvr>
                                        <p:cTn id="48" dur="500"/>
                                        <p:tgtEl>
                                          <p:spTgt spid="1240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2401"/>
                                        </p:tgtEl>
                                        <p:attrNameLst>
                                          <p:attrName>style.visibility</p:attrName>
                                        </p:attrNameLst>
                                      </p:cBhvr>
                                      <p:to>
                                        <p:strVal val="visible"/>
                                      </p:to>
                                    </p:set>
                                    <p:animEffect transition="in" filter="wipe(left)">
                                      <p:cBhvr>
                                        <p:cTn id="53" dur="500"/>
                                        <p:tgtEl>
                                          <p:spTgt spid="1240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2294"/>
                                        </p:tgtEl>
                                        <p:attrNameLst>
                                          <p:attrName>style.visibility</p:attrName>
                                        </p:attrNameLst>
                                      </p:cBhvr>
                                      <p:to>
                                        <p:strVal val="visible"/>
                                      </p:to>
                                    </p:set>
                                    <p:animEffect transition="in" filter="wipe(left)">
                                      <p:cBhvr>
                                        <p:cTn id="58" dur="300"/>
                                        <p:tgtEl>
                                          <p:spTgt spid="1229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2315"/>
                                        </p:tgtEl>
                                        <p:attrNameLst>
                                          <p:attrName>style.visibility</p:attrName>
                                        </p:attrNameLst>
                                      </p:cBhvr>
                                      <p:to>
                                        <p:strVal val="visible"/>
                                      </p:to>
                                    </p:set>
                                    <p:animEffect transition="in" filter="wipe(left)">
                                      <p:cBhvr>
                                        <p:cTn id="63" dur="500"/>
                                        <p:tgtEl>
                                          <p:spTgt spid="12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autoUpdateAnimBg="0"/>
      <p:bldP spid="12359" grpId="0" build="p" autoUpdateAnimBg="0"/>
      <p:bldP spid="12361" grpId="0" build="p" autoUpdateAnimBg="0"/>
      <p:bldP spid="12363" grpId="0" autoUpdateAnimBg="0"/>
      <p:bldP spid="1238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44BCAD9-CBFB-4336-9E0C-56F6B1FDFDC2}" type="slidenum">
              <a:rPr kumimoji="0" lang="zh-CN" altLang="en-US" sz="2000" smtClean="0">
                <a:solidFill>
                  <a:srgbClr val="0000FF"/>
                </a:solidFill>
              </a:rPr>
              <a:pPr eaLnBrk="1" hangingPunct="1"/>
              <a:t>3</a:t>
            </a:fld>
            <a:endParaRPr kumimoji="0" lang="en-US" altLang="zh-CN" sz="2000" smtClean="0">
              <a:solidFill>
                <a:srgbClr val="0000FF"/>
              </a:solidFill>
            </a:endParaRPr>
          </a:p>
        </p:txBody>
      </p:sp>
      <p:sp>
        <p:nvSpPr>
          <p:cNvPr id="2" name="Text Box 2"/>
          <p:cNvSpPr txBox="1">
            <a:spLocks noChangeArrowheads="1"/>
          </p:cNvSpPr>
          <p:nvPr/>
        </p:nvSpPr>
        <p:spPr bwMode="auto">
          <a:xfrm>
            <a:off x="1295400" y="312204"/>
            <a:ext cx="68516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200" b="1" dirty="0"/>
              <a:t>第11章 尺寸链的精度设计基础</a:t>
            </a:r>
            <a:r>
              <a:rPr lang="zh-CN" altLang="en-US" dirty="0"/>
              <a:t> </a:t>
            </a:r>
          </a:p>
        </p:txBody>
      </p:sp>
      <p:sp>
        <p:nvSpPr>
          <p:cNvPr id="4099" name="Text Box 3"/>
          <p:cNvSpPr txBox="1">
            <a:spLocks noChangeArrowheads="1"/>
          </p:cNvSpPr>
          <p:nvPr/>
        </p:nvSpPr>
        <p:spPr bwMode="auto">
          <a:xfrm>
            <a:off x="490538" y="812267"/>
            <a:ext cx="7645400" cy="1281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spcBef>
                <a:spcPct val="50000"/>
              </a:spcBef>
            </a:pPr>
            <a:r>
              <a:rPr lang="zh-CN" altLang="en-US" sz="3200" dirty="0"/>
              <a:t>        </a:t>
            </a:r>
            <a:r>
              <a:rPr lang="zh-CN" altLang="en-US" sz="2800" b="1" dirty="0"/>
              <a:t>机械精度设计，就是零件、部件、整机的精 度设计。 </a:t>
            </a:r>
          </a:p>
        </p:txBody>
      </p:sp>
      <p:sp>
        <p:nvSpPr>
          <p:cNvPr id="4125" name="Text Box 29"/>
          <p:cNvSpPr txBox="1">
            <a:spLocks noChangeArrowheads="1"/>
          </p:cNvSpPr>
          <p:nvPr/>
        </p:nvSpPr>
        <p:spPr bwMode="auto">
          <a:xfrm>
            <a:off x="2736850" y="4930775"/>
            <a:ext cx="14319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a:t>   </a:t>
            </a:r>
            <a:r>
              <a:rPr lang="zh-CN" altLang="en-US" sz="2800" b="1"/>
              <a:t>零件</a:t>
            </a:r>
          </a:p>
        </p:txBody>
      </p:sp>
      <p:sp>
        <p:nvSpPr>
          <p:cNvPr id="4128" name="Text Box 32"/>
          <p:cNvSpPr txBox="1">
            <a:spLocks noChangeArrowheads="1"/>
          </p:cNvSpPr>
          <p:nvPr/>
        </p:nvSpPr>
        <p:spPr bwMode="auto">
          <a:xfrm>
            <a:off x="2465388" y="1512948"/>
            <a:ext cx="51704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根 据 机 器 机械 精 度 要 求</a:t>
            </a:r>
          </a:p>
        </p:txBody>
      </p:sp>
      <p:sp>
        <p:nvSpPr>
          <p:cNvPr id="4131" name="Rectangle 35"/>
          <p:cNvSpPr>
            <a:spLocks noChangeArrowheads="1"/>
          </p:cNvSpPr>
          <p:nvPr/>
        </p:nvSpPr>
        <p:spPr bwMode="auto">
          <a:xfrm>
            <a:off x="2286000" y="3181350"/>
            <a:ext cx="57975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t>整  机  或  部  件  的  精  度</a:t>
            </a:r>
          </a:p>
        </p:txBody>
      </p:sp>
      <p:sp>
        <p:nvSpPr>
          <p:cNvPr id="4137" name="AutoShape 41"/>
          <p:cNvSpPr>
            <a:spLocks noChangeArrowheads="1"/>
          </p:cNvSpPr>
          <p:nvPr/>
        </p:nvSpPr>
        <p:spPr bwMode="auto">
          <a:xfrm>
            <a:off x="2649538" y="2124075"/>
            <a:ext cx="1703387" cy="976313"/>
          </a:xfrm>
          <a:prstGeom prst="downArrow">
            <a:avLst>
              <a:gd name="adj1" fmla="val 50000"/>
              <a:gd name="adj2" fmla="val 2500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sz="2800" b="1"/>
              <a:t>计算</a:t>
            </a:r>
          </a:p>
        </p:txBody>
      </p:sp>
      <p:sp>
        <p:nvSpPr>
          <p:cNvPr id="4138" name="AutoShape 42"/>
          <p:cNvSpPr>
            <a:spLocks noChangeArrowheads="1"/>
          </p:cNvSpPr>
          <p:nvPr/>
        </p:nvSpPr>
        <p:spPr bwMode="auto">
          <a:xfrm>
            <a:off x="2641600" y="3786188"/>
            <a:ext cx="1631950" cy="976312"/>
          </a:xfrm>
          <a:prstGeom prst="downArrow">
            <a:avLst>
              <a:gd name="adj1" fmla="val 50000"/>
              <a:gd name="adj2" fmla="val 2500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en-US" altLang="zh-CN" sz="2800" b="1"/>
              <a:t>  </a:t>
            </a:r>
            <a:r>
              <a:rPr lang="zh-CN" altLang="en-US" sz="2800" b="1"/>
              <a:t>分配</a:t>
            </a:r>
          </a:p>
        </p:txBody>
      </p:sp>
      <p:sp>
        <p:nvSpPr>
          <p:cNvPr id="4140" name="Text Box 44"/>
          <p:cNvSpPr txBox="1">
            <a:spLocks noChangeArrowheads="1"/>
          </p:cNvSpPr>
          <p:nvPr/>
        </p:nvSpPr>
        <p:spPr bwMode="auto">
          <a:xfrm>
            <a:off x="4430713" y="4911725"/>
            <a:ext cx="35083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保证零件的精度</a:t>
            </a:r>
          </a:p>
        </p:txBody>
      </p:sp>
      <p:sp>
        <p:nvSpPr>
          <p:cNvPr id="4141" name="AutoShape 45"/>
          <p:cNvSpPr>
            <a:spLocks noChangeArrowheads="1"/>
          </p:cNvSpPr>
          <p:nvPr/>
        </p:nvSpPr>
        <p:spPr bwMode="auto">
          <a:xfrm>
            <a:off x="5102225" y="3786188"/>
            <a:ext cx="1298575" cy="976312"/>
          </a:xfrm>
          <a:prstGeom prst="upArrow">
            <a:avLst>
              <a:gd name="adj1" fmla="val 50000"/>
              <a:gd name="adj2" fmla="val 2500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b="1"/>
              <a:t>达到</a:t>
            </a:r>
          </a:p>
        </p:txBody>
      </p:sp>
      <p:sp>
        <p:nvSpPr>
          <p:cNvPr id="4142" name="AutoShape 46"/>
          <p:cNvSpPr>
            <a:spLocks noChangeArrowheads="1"/>
          </p:cNvSpPr>
          <p:nvPr/>
        </p:nvSpPr>
        <p:spPr bwMode="auto">
          <a:xfrm>
            <a:off x="4951413" y="2124075"/>
            <a:ext cx="1677987" cy="976313"/>
          </a:xfrm>
          <a:prstGeom prst="upArrow">
            <a:avLst>
              <a:gd name="adj1" fmla="val 50000"/>
              <a:gd name="adj2" fmla="val 2500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b="1"/>
              <a:t>满足</a:t>
            </a:r>
          </a:p>
        </p:txBody>
      </p:sp>
      <p:sp>
        <p:nvSpPr>
          <p:cNvPr id="4143" name="Text Box 47"/>
          <p:cNvSpPr txBox="1">
            <a:spLocks noChangeArrowheads="1"/>
          </p:cNvSpPr>
          <p:nvPr/>
        </p:nvSpPr>
        <p:spPr bwMode="auto">
          <a:xfrm>
            <a:off x="740680" y="5373956"/>
            <a:ext cx="7475537"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dirty="0"/>
              <a:t>        </a:t>
            </a:r>
            <a:r>
              <a:rPr lang="zh-CN" altLang="en-US" b="1" dirty="0">
                <a:solidFill>
                  <a:srgbClr val="FF3300"/>
                </a:solidFill>
              </a:rPr>
              <a:t>尺寸链理论就是协调它们之间的公差关系，合理地确定各零件的</a:t>
            </a:r>
            <a:r>
              <a:rPr lang="en-US" altLang="zh-CN" b="1" i="1" dirty="0">
                <a:solidFill>
                  <a:srgbClr val="FF3300"/>
                </a:solidFill>
              </a:rPr>
              <a:t>T</a:t>
            </a:r>
            <a:r>
              <a:rPr lang="zh-CN" altLang="en-US" b="1" baseline="-30000" dirty="0">
                <a:solidFill>
                  <a:srgbClr val="FF3300"/>
                </a:solidFill>
              </a:rPr>
              <a:t>尺</a:t>
            </a:r>
            <a:r>
              <a:rPr lang="zh-CN" altLang="en-US" b="1" dirty="0">
                <a:solidFill>
                  <a:srgbClr val="FF3300"/>
                </a:solidFill>
              </a:rPr>
              <a:t>和</a:t>
            </a:r>
            <a:r>
              <a:rPr lang="en-US" altLang="zh-CN" b="1" i="1" dirty="0">
                <a:solidFill>
                  <a:srgbClr val="FF3300"/>
                </a:solidFill>
              </a:rPr>
              <a:t>t</a:t>
            </a:r>
            <a:r>
              <a:rPr lang="zh-CN" altLang="en-US" b="1" baseline="-30000" dirty="0">
                <a:solidFill>
                  <a:srgbClr val="FF3300"/>
                </a:solidFill>
              </a:rPr>
              <a:t>几何</a:t>
            </a:r>
            <a:r>
              <a:rPr lang="zh-CN" altLang="en-US" sz="2800" b="1" dirty="0">
                <a:solidFill>
                  <a:srgbClr val="FF3300"/>
                </a:solidFill>
              </a:rPr>
              <a:t>→</a:t>
            </a:r>
            <a:r>
              <a:rPr lang="zh-CN" altLang="en-US" b="1" dirty="0">
                <a:solidFill>
                  <a:srgbClr val="FF3300"/>
                </a:solidFill>
              </a:rPr>
              <a:t>提高产品性能的价格比。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3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099"/>
                                        </p:tgtEl>
                                        <p:attrNameLst>
                                          <p:attrName>style.visibility</p:attrName>
                                        </p:attrNameLst>
                                      </p:cBhvr>
                                      <p:to>
                                        <p:strVal val="visible"/>
                                      </p:to>
                                    </p:set>
                                    <p:animEffect transition="in" filter="wipe(left)">
                                      <p:cBhvr>
                                        <p:cTn id="12" dur="300"/>
                                        <p:tgtEl>
                                          <p:spTgt spid="40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128"/>
                                        </p:tgtEl>
                                        <p:attrNameLst>
                                          <p:attrName>style.visibility</p:attrName>
                                        </p:attrNameLst>
                                      </p:cBhvr>
                                      <p:to>
                                        <p:strVal val="visible"/>
                                      </p:to>
                                    </p:set>
                                    <p:animEffect transition="in" filter="wipe(left)">
                                      <p:cBhvr>
                                        <p:cTn id="17" dur="300"/>
                                        <p:tgtEl>
                                          <p:spTgt spid="41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1" fill="hold" grpId="0" nodeType="clickEffect">
                                  <p:stCondLst>
                                    <p:cond delay="0"/>
                                  </p:stCondLst>
                                  <p:iterate type="wd">
                                    <p:tmPct val="100000"/>
                                  </p:iterate>
                                  <p:childTnLst>
                                    <p:set>
                                      <p:cBhvr>
                                        <p:cTn id="21" dur="1" fill="hold">
                                          <p:stCondLst>
                                            <p:cond delay="0"/>
                                          </p:stCondLst>
                                        </p:cTn>
                                        <p:tgtEl>
                                          <p:spTgt spid="4137"/>
                                        </p:tgtEl>
                                        <p:attrNameLst>
                                          <p:attrName>style.visibility</p:attrName>
                                        </p:attrNameLst>
                                      </p:cBhvr>
                                      <p:to>
                                        <p:strVal val="visible"/>
                                      </p:to>
                                    </p:set>
                                    <p:anim calcmode="lin" valueType="num">
                                      <p:cBhvr>
                                        <p:cTn id="22" dur="300" fill="hold"/>
                                        <p:tgtEl>
                                          <p:spTgt spid="4137"/>
                                        </p:tgtEl>
                                        <p:attrNameLst>
                                          <p:attrName>ppt_x</p:attrName>
                                        </p:attrNameLst>
                                      </p:cBhvr>
                                      <p:tavLst>
                                        <p:tav tm="0">
                                          <p:val>
                                            <p:strVal val="#ppt_x"/>
                                          </p:val>
                                        </p:tav>
                                        <p:tav tm="100000">
                                          <p:val>
                                            <p:strVal val="#ppt_x"/>
                                          </p:val>
                                        </p:tav>
                                      </p:tavLst>
                                    </p:anim>
                                    <p:anim calcmode="lin" valueType="num">
                                      <p:cBhvr>
                                        <p:cTn id="23" dur="300" fill="hold"/>
                                        <p:tgtEl>
                                          <p:spTgt spid="4137"/>
                                        </p:tgtEl>
                                        <p:attrNameLst>
                                          <p:attrName>ppt_y</p:attrName>
                                        </p:attrNameLst>
                                      </p:cBhvr>
                                      <p:tavLst>
                                        <p:tav tm="0">
                                          <p:val>
                                            <p:strVal val="#ppt_y-#ppt_h/2"/>
                                          </p:val>
                                        </p:tav>
                                        <p:tav tm="100000">
                                          <p:val>
                                            <p:strVal val="#ppt_y"/>
                                          </p:val>
                                        </p:tav>
                                      </p:tavLst>
                                    </p:anim>
                                    <p:anim calcmode="lin" valueType="num">
                                      <p:cBhvr>
                                        <p:cTn id="24" dur="300" fill="hold"/>
                                        <p:tgtEl>
                                          <p:spTgt spid="4137"/>
                                        </p:tgtEl>
                                        <p:attrNameLst>
                                          <p:attrName>ppt_w</p:attrName>
                                        </p:attrNameLst>
                                      </p:cBhvr>
                                      <p:tavLst>
                                        <p:tav tm="0">
                                          <p:val>
                                            <p:strVal val="#ppt_w"/>
                                          </p:val>
                                        </p:tav>
                                        <p:tav tm="100000">
                                          <p:val>
                                            <p:strVal val="#ppt_w"/>
                                          </p:val>
                                        </p:tav>
                                      </p:tavLst>
                                    </p:anim>
                                    <p:anim calcmode="lin" valueType="num">
                                      <p:cBhvr>
                                        <p:cTn id="25" dur="300" fill="hold"/>
                                        <p:tgtEl>
                                          <p:spTgt spid="4137"/>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4131"/>
                                        </p:tgtEl>
                                        <p:attrNameLst>
                                          <p:attrName>style.visibility</p:attrName>
                                        </p:attrNameLst>
                                      </p:cBhvr>
                                      <p:to>
                                        <p:strVal val="visible"/>
                                      </p:to>
                                    </p:set>
                                    <p:animEffect transition="in" filter="wipe(left)">
                                      <p:cBhvr>
                                        <p:cTn id="30" dur="300"/>
                                        <p:tgtEl>
                                          <p:spTgt spid="413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7" presetClass="entr" presetSubtype="1" fill="hold" grpId="0" nodeType="clickEffect">
                                  <p:stCondLst>
                                    <p:cond delay="0"/>
                                  </p:stCondLst>
                                  <p:iterate type="wd">
                                    <p:tmPct val="100000"/>
                                  </p:iterate>
                                  <p:childTnLst>
                                    <p:set>
                                      <p:cBhvr>
                                        <p:cTn id="34" dur="1" fill="hold">
                                          <p:stCondLst>
                                            <p:cond delay="0"/>
                                          </p:stCondLst>
                                        </p:cTn>
                                        <p:tgtEl>
                                          <p:spTgt spid="4138"/>
                                        </p:tgtEl>
                                        <p:attrNameLst>
                                          <p:attrName>style.visibility</p:attrName>
                                        </p:attrNameLst>
                                      </p:cBhvr>
                                      <p:to>
                                        <p:strVal val="visible"/>
                                      </p:to>
                                    </p:set>
                                    <p:anim calcmode="lin" valueType="num">
                                      <p:cBhvr>
                                        <p:cTn id="35" dur="300" fill="hold"/>
                                        <p:tgtEl>
                                          <p:spTgt spid="4138"/>
                                        </p:tgtEl>
                                        <p:attrNameLst>
                                          <p:attrName>ppt_x</p:attrName>
                                        </p:attrNameLst>
                                      </p:cBhvr>
                                      <p:tavLst>
                                        <p:tav tm="0">
                                          <p:val>
                                            <p:strVal val="#ppt_x"/>
                                          </p:val>
                                        </p:tav>
                                        <p:tav tm="100000">
                                          <p:val>
                                            <p:strVal val="#ppt_x"/>
                                          </p:val>
                                        </p:tav>
                                      </p:tavLst>
                                    </p:anim>
                                    <p:anim calcmode="lin" valueType="num">
                                      <p:cBhvr>
                                        <p:cTn id="36" dur="300" fill="hold"/>
                                        <p:tgtEl>
                                          <p:spTgt spid="4138"/>
                                        </p:tgtEl>
                                        <p:attrNameLst>
                                          <p:attrName>ppt_y</p:attrName>
                                        </p:attrNameLst>
                                      </p:cBhvr>
                                      <p:tavLst>
                                        <p:tav tm="0">
                                          <p:val>
                                            <p:strVal val="#ppt_y-#ppt_h/2"/>
                                          </p:val>
                                        </p:tav>
                                        <p:tav tm="100000">
                                          <p:val>
                                            <p:strVal val="#ppt_y"/>
                                          </p:val>
                                        </p:tav>
                                      </p:tavLst>
                                    </p:anim>
                                    <p:anim calcmode="lin" valueType="num">
                                      <p:cBhvr>
                                        <p:cTn id="37" dur="300" fill="hold"/>
                                        <p:tgtEl>
                                          <p:spTgt spid="4138"/>
                                        </p:tgtEl>
                                        <p:attrNameLst>
                                          <p:attrName>ppt_w</p:attrName>
                                        </p:attrNameLst>
                                      </p:cBhvr>
                                      <p:tavLst>
                                        <p:tav tm="0">
                                          <p:val>
                                            <p:strVal val="#ppt_w"/>
                                          </p:val>
                                        </p:tav>
                                        <p:tav tm="100000">
                                          <p:val>
                                            <p:strVal val="#ppt_w"/>
                                          </p:val>
                                        </p:tav>
                                      </p:tavLst>
                                    </p:anim>
                                    <p:anim calcmode="lin" valueType="num">
                                      <p:cBhvr>
                                        <p:cTn id="38" dur="300" fill="hold"/>
                                        <p:tgtEl>
                                          <p:spTgt spid="4138"/>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4125"/>
                                        </p:tgtEl>
                                        <p:attrNameLst>
                                          <p:attrName>style.visibility</p:attrName>
                                        </p:attrNameLst>
                                      </p:cBhvr>
                                      <p:to>
                                        <p:strVal val="visible"/>
                                      </p:to>
                                    </p:set>
                                    <p:animEffect transition="in" filter="wipe(left)">
                                      <p:cBhvr>
                                        <p:cTn id="43" dur="300"/>
                                        <p:tgtEl>
                                          <p:spTgt spid="412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4140"/>
                                        </p:tgtEl>
                                        <p:attrNameLst>
                                          <p:attrName>style.visibility</p:attrName>
                                        </p:attrNameLst>
                                      </p:cBhvr>
                                      <p:to>
                                        <p:strVal val="visible"/>
                                      </p:to>
                                    </p:set>
                                    <p:animEffect transition="in" filter="wipe(left)">
                                      <p:cBhvr>
                                        <p:cTn id="48" dur="300"/>
                                        <p:tgtEl>
                                          <p:spTgt spid="4140"/>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4" fill="hold" grpId="0" nodeType="clickEffect">
                                  <p:stCondLst>
                                    <p:cond delay="0"/>
                                  </p:stCondLst>
                                  <p:iterate type="wd">
                                    <p:tmPct val="100000"/>
                                  </p:iterate>
                                  <p:childTnLst>
                                    <p:set>
                                      <p:cBhvr>
                                        <p:cTn id="52" dur="1" fill="hold">
                                          <p:stCondLst>
                                            <p:cond delay="0"/>
                                          </p:stCondLst>
                                        </p:cTn>
                                        <p:tgtEl>
                                          <p:spTgt spid="4141"/>
                                        </p:tgtEl>
                                        <p:attrNameLst>
                                          <p:attrName>style.visibility</p:attrName>
                                        </p:attrNameLst>
                                      </p:cBhvr>
                                      <p:to>
                                        <p:strVal val="visible"/>
                                      </p:to>
                                    </p:set>
                                    <p:anim calcmode="lin" valueType="num">
                                      <p:cBhvr>
                                        <p:cTn id="53" dur="300" fill="hold"/>
                                        <p:tgtEl>
                                          <p:spTgt spid="4141"/>
                                        </p:tgtEl>
                                        <p:attrNameLst>
                                          <p:attrName>ppt_x</p:attrName>
                                        </p:attrNameLst>
                                      </p:cBhvr>
                                      <p:tavLst>
                                        <p:tav tm="0">
                                          <p:val>
                                            <p:strVal val="#ppt_x"/>
                                          </p:val>
                                        </p:tav>
                                        <p:tav tm="100000">
                                          <p:val>
                                            <p:strVal val="#ppt_x"/>
                                          </p:val>
                                        </p:tav>
                                      </p:tavLst>
                                    </p:anim>
                                    <p:anim calcmode="lin" valueType="num">
                                      <p:cBhvr>
                                        <p:cTn id="54" dur="300" fill="hold"/>
                                        <p:tgtEl>
                                          <p:spTgt spid="4141"/>
                                        </p:tgtEl>
                                        <p:attrNameLst>
                                          <p:attrName>ppt_y</p:attrName>
                                        </p:attrNameLst>
                                      </p:cBhvr>
                                      <p:tavLst>
                                        <p:tav tm="0">
                                          <p:val>
                                            <p:strVal val="#ppt_y+#ppt_h/2"/>
                                          </p:val>
                                        </p:tav>
                                        <p:tav tm="100000">
                                          <p:val>
                                            <p:strVal val="#ppt_y"/>
                                          </p:val>
                                        </p:tav>
                                      </p:tavLst>
                                    </p:anim>
                                    <p:anim calcmode="lin" valueType="num">
                                      <p:cBhvr>
                                        <p:cTn id="55" dur="300" fill="hold"/>
                                        <p:tgtEl>
                                          <p:spTgt spid="4141"/>
                                        </p:tgtEl>
                                        <p:attrNameLst>
                                          <p:attrName>ppt_w</p:attrName>
                                        </p:attrNameLst>
                                      </p:cBhvr>
                                      <p:tavLst>
                                        <p:tav tm="0">
                                          <p:val>
                                            <p:strVal val="#ppt_w"/>
                                          </p:val>
                                        </p:tav>
                                        <p:tav tm="100000">
                                          <p:val>
                                            <p:strVal val="#ppt_w"/>
                                          </p:val>
                                        </p:tav>
                                      </p:tavLst>
                                    </p:anim>
                                    <p:anim calcmode="lin" valueType="num">
                                      <p:cBhvr>
                                        <p:cTn id="56" dur="300" fill="hold"/>
                                        <p:tgtEl>
                                          <p:spTgt spid="4141"/>
                                        </p:tgtEl>
                                        <p:attrNameLst>
                                          <p:attrName>ppt_h</p:attrName>
                                        </p:attrNameLst>
                                      </p:cBhvr>
                                      <p:tavLst>
                                        <p:tav tm="0">
                                          <p:val>
                                            <p:fltVal val="0"/>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7" presetClass="entr" presetSubtype="4" fill="hold" grpId="0" nodeType="clickEffect">
                                  <p:stCondLst>
                                    <p:cond delay="0"/>
                                  </p:stCondLst>
                                  <p:iterate type="wd">
                                    <p:tmPct val="100000"/>
                                  </p:iterate>
                                  <p:childTnLst>
                                    <p:set>
                                      <p:cBhvr>
                                        <p:cTn id="60" dur="1" fill="hold">
                                          <p:stCondLst>
                                            <p:cond delay="0"/>
                                          </p:stCondLst>
                                        </p:cTn>
                                        <p:tgtEl>
                                          <p:spTgt spid="4142"/>
                                        </p:tgtEl>
                                        <p:attrNameLst>
                                          <p:attrName>style.visibility</p:attrName>
                                        </p:attrNameLst>
                                      </p:cBhvr>
                                      <p:to>
                                        <p:strVal val="visible"/>
                                      </p:to>
                                    </p:set>
                                    <p:anim calcmode="lin" valueType="num">
                                      <p:cBhvr>
                                        <p:cTn id="61" dur="300" fill="hold"/>
                                        <p:tgtEl>
                                          <p:spTgt spid="4142"/>
                                        </p:tgtEl>
                                        <p:attrNameLst>
                                          <p:attrName>ppt_x</p:attrName>
                                        </p:attrNameLst>
                                      </p:cBhvr>
                                      <p:tavLst>
                                        <p:tav tm="0">
                                          <p:val>
                                            <p:strVal val="#ppt_x"/>
                                          </p:val>
                                        </p:tav>
                                        <p:tav tm="100000">
                                          <p:val>
                                            <p:strVal val="#ppt_x"/>
                                          </p:val>
                                        </p:tav>
                                      </p:tavLst>
                                    </p:anim>
                                    <p:anim calcmode="lin" valueType="num">
                                      <p:cBhvr>
                                        <p:cTn id="62" dur="300" fill="hold"/>
                                        <p:tgtEl>
                                          <p:spTgt spid="4142"/>
                                        </p:tgtEl>
                                        <p:attrNameLst>
                                          <p:attrName>ppt_y</p:attrName>
                                        </p:attrNameLst>
                                      </p:cBhvr>
                                      <p:tavLst>
                                        <p:tav tm="0">
                                          <p:val>
                                            <p:strVal val="#ppt_y+#ppt_h/2"/>
                                          </p:val>
                                        </p:tav>
                                        <p:tav tm="100000">
                                          <p:val>
                                            <p:strVal val="#ppt_y"/>
                                          </p:val>
                                        </p:tav>
                                      </p:tavLst>
                                    </p:anim>
                                    <p:anim calcmode="lin" valueType="num">
                                      <p:cBhvr>
                                        <p:cTn id="63" dur="300" fill="hold"/>
                                        <p:tgtEl>
                                          <p:spTgt spid="4142"/>
                                        </p:tgtEl>
                                        <p:attrNameLst>
                                          <p:attrName>ppt_w</p:attrName>
                                        </p:attrNameLst>
                                      </p:cBhvr>
                                      <p:tavLst>
                                        <p:tav tm="0">
                                          <p:val>
                                            <p:strVal val="#ppt_w"/>
                                          </p:val>
                                        </p:tav>
                                        <p:tav tm="100000">
                                          <p:val>
                                            <p:strVal val="#ppt_w"/>
                                          </p:val>
                                        </p:tav>
                                      </p:tavLst>
                                    </p:anim>
                                    <p:anim calcmode="lin" valueType="num">
                                      <p:cBhvr>
                                        <p:cTn id="64" dur="300" fill="hold"/>
                                        <p:tgtEl>
                                          <p:spTgt spid="4142"/>
                                        </p:tgtEl>
                                        <p:attrNameLst>
                                          <p:attrName>ppt_h</p:attrName>
                                        </p:attrNameLst>
                                      </p:cBhvr>
                                      <p:tavLst>
                                        <p:tav tm="0">
                                          <p:val>
                                            <p:fltVal val="0"/>
                                          </p:val>
                                        </p:tav>
                                        <p:tav tm="100000">
                                          <p:val>
                                            <p:strVal val="#ppt_h"/>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8" fill="hold" grpId="0" nodeType="clickEffect">
                                  <p:stCondLst>
                                    <p:cond delay="0"/>
                                  </p:stCondLst>
                                  <p:iterate type="wd">
                                    <p:tmPct val="100000"/>
                                  </p:iterate>
                                  <p:childTnLst>
                                    <p:set>
                                      <p:cBhvr>
                                        <p:cTn id="68" dur="1" fill="hold">
                                          <p:stCondLst>
                                            <p:cond delay="0"/>
                                          </p:stCondLst>
                                        </p:cTn>
                                        <p:tgtEl>
                                          <p:spTgt spid="4143"/>
                                        </p:tgtEl>
                                        <p:attrNameLst>
                                          <p:attrName>style.visibility</p:attrName>
                                        </p:attrNameLst>
                                      </p:cBhvr>
                                      <p:to>
                                        <p:strVal val="visible"/>
                                      </p:to>
                                    </p:set>
                                    <p:animEffect transition="in" filter="wipe(left)">
                                      <p:cBhvr>
                                        <p:cTn id="69" dur="300"/>
                                        <p:tgtEl>
                                          <p:spTgt spid="4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p:bldP spid="4099" grpId="0" autoUpdateAnimBg="0"/>
      <p:bldP spid="4125" grpId="0" autoUpdateAnimBg="0"/>
      <p:bldP spid="4128" grpId="0" autoUpdateAnimBg="0"/>
      <p:bldP spid="4131" grpId="0" autoUpdateAnimBg="0"/>
      <p:bldP spid="4137" grpId="0" animBg="1" autoUpdateAnimBg="0"/>
      <p:bldP spid="4138" grpId="0" animBg="1" autoUpdateAnimBg="0"/>
      <p:bldP spid="4140" grpId="0" autoUpdateAnimBg="0"/>
      <p:bldP spid="4141" grpId="0" animBg="1" autoUpdateAnimBg="0"/>
      <p:bldP spid="4142" grpId="0" animBg="1" autoUpdateAnimBg="0"/>
      <p:bldP spid="414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xfrm>
            <a:off x="7126456" y="9327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EDAB0FD-A036-4AC1-AE13-91EA267F9C40}" type="slidenum">
              <a:rPr kumimoji="0" lang="zh-CN" altLang="en-US" sz="2000" smtClean="0">
                <a:solidFill>
                  <a:srgbClr val="0000FF"/>
                </a:solidFill>
              </a:rPr>
              <a:pPr eaLnBrk="1" hangingPunct="1"/>
              <a:t>30</a:t>
            </a:fld>
            <a:endParaRPr kumimoji="0" lang="en-US" altLang="zh-CN" sz="2000" dirty="0" smtClean="0">
              <a:solidFill>
                <a:srgbClr val="0000FF"/>
              </a:solidFill>
            </a:endParaRPr>
          </a:p>
        </p:txBody>
      </p:sp>
      <p:sp>
        <p:nvSpPr>
          <p:cNvPr id="33796" name="Text Box 4"/>
          <p:cNvSpPr txBox="1">
            <a:spLocks noChangeArrowheads="1"/>
          </p:cNvSpPr>
          <p:nvPr/>
        </p:nvSpPr>
        <p:spPr bwMode="auto">
          <a:xfrm>
            <a:off x="719781" y="419533"/>
            <a:ext cx="6219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11.2.4  反计算（设计计算）</a:t>
            </a:r>
            <a:r>
              <a:rPr lang="zh-CN" altLang="en-US"/>
              <a:t> </a:t>
            </a:r>
          </a:p>
        </p:txBody>
      </p:sp>
      <p:sp>
        <p:nvSpPr>
          <p:cNvPr id="33797" name="Text Box 5"/>
          <p:cNvSpPr txBox="1">
            <a:spLocks noChangeArrowheads="1"/>
          </p:cNvSpPr>
          <p:nvPr/>
        </p:nvSpPr>
        <p:spPr bwMode="auto">
          <a:xfrm>
            <a:off x="548331" y="876733"/>
            <a:ext cx="769534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a:t>          </a:t>
            </a:r>
            <a:r>
              <a:rPr lang="zh-CN" altLang="en-US" b="1" dirty="0"/>
              <a:t>根据封闭环的公称尺寸和上、下偏差以及组成环的公称尺寸。</a:t>
            </a:r>
          </a:p>
        </p:txBody>
      </p:sp>
      <p:sp>
        <p:nvSpPr>
          <p:cNvPr id="33798" name="Text Box 6"/>
          <p:cNvSpPr txBox="1">
            <a:spLocks noChangeArrowheads="1"/>
          </p:cNvSpPr>
          <p:nvPr/>
        </p:nvSpPr>
        <p:spPr bwMode="auto">
          <a:xfrm>
            <a:off x="815133" y="2234373"/>
            <a:ext cx="6138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 </a:t>
            </a:r>
            <a:r>
              <a:rPr lang="zh-CN" altLang="en-US" b="1" dirty="0">
                <a:latin typeface="宋体" pitchFamily="2" charset="-122"/>
              </a:rPr>
              <a:t>计算各组成环公差的方法 </a:t>
            </a:r>
          </a:p>
        </p:txBody>
      </p:sp>
      <p:sp>
        <p:nvSpPr>
          <p:cNvPr id="33799" name="Text Box 7"/>
          <p:cNvSpPr txBox="1">
            <a:spLocks noChangeArrowheads="1"/>
          </p:cNvSpPr>
          <p:nvPr/>
        </p:nvSpPr>
        <p:spPr bwMode="auto">
          <a:xfrm>
            <a:off x="764333" y="2721736"/>
            <a:ext cx="3663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(1) </a:t>
            </a:r>
            <a:r>
              <a:rPr lang="zh-CN" altLang="en-US" b="1">
                <a:solidFill>
                  <a:srgbClr val="CC0066"/>
                </a:solidFill>
                <a:latin typeface="宋体" pitchFamily="2" charset="-122"/>
              </a:rPr>
              <a:t>相等公差法</a:t>
            </a:r>
            <a:r>
              <a:rPr lang="zh-CN" altLang="en-US" b="1">
                <a:latin typeface="宋体" pitchFamily="2" charset="-122"/>
              </a:rPr>
              <a:t> </a:t>
            </a:r>
          </a:p>
        </p:txBody>
      </p:sp>
      <p:sp>
        <p:nvSpPr>
          <p:cNvPr id="33814" name="Rectangle 22"/>
          <p:cNvSpPr>
            <a:spLocks noChangeArrowheads="1"/>
          </p:cNvSpPr>
          <p:nvPr/>
        </p:nvSpPr>
        <p:spPr bwMode="auto">
          <a:xfrm>
            <a:off x="1223018" y="1783842"/>
            <a:ext cx="5843607"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b="1" dirty="0"/>
              <a:t>计算各</a:t>
            </a:r>
            <a:r>
              <a:rPr lang="zh-CN" altLang="en-US" b="1" dirty="0">
                <a:solidFill>
                  <a:srgbClr val="FF3300"/>
                </a:solidFill>
              </a:rPr>
              <a:t>组成环的公差和上、下极限偏差</a:t>
            </a:r>
            <a:r>
              <a:rPr lang="zh-CN" altLang="en-US" b="1" dirty="0"/>
              <a:t>。 </a:t>
            </a:r>
          </a:p>
        </p:txBody>
      </p:sp>
      <p:graphicFrame>
        <p:nvGraphicFramePr>
          <p:cNvPr id="33815" name="Object 23"/>
          <p:cNvGraphicFramePr>
            <a:graphicFrameLocks noChangeAspect="1"/>
          </p:cNvGraphicFramePr>
          <p:nvPr/>
        </p:nvGraphicFramePr>
        <p:xfrm>
          <a:off x="1174750" y="3076575"/>
          <a:ext cx="2035175" cy="974725"/>
        </p:xfrm>
        <a:graphic>
          <a:graphicData uri="http://schemas.openxmlformats.org/presentationml/2006/ole">
            <mc:AlternateContent xmlns:mc="http://schemas.openxmlformats.org/markup-compatibility/2006">
              <mc:Choice xmlns:v="urn:schemas-microsoft-com:vml" Requires="v">
                <p:oleObj spid="_x0000_s32041" name="Equation" r:id="rId3" imgW="901309" imgH="431613" progId="Equation.3">
                  <p:embed/>
                </p:oleObj>
              </mc:Choice>
              <mc:Fallback>
                <p:oleObj name="Equation" r:id="rId3" imgW="901309" imgH="431613" progId="Equation.3">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4750" y="3076575"/>
                        <a:ext cx="2035175" cy="974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816" name="Object 24"/>
          <p:cNvGraphicFramePr>
            <a:graphicFrameLocks noChangeAspect="1"/>
          </p:cNvGraphicFramePr>
          <p:nvPr/>
        </p:nvGraphicFramePr>
        <p:xfrm>
          <a:off x="3284538" y="3281363"/>
          <a:ext cx="4278312" cy="606425"/>
        </p:xfrm>
        <a:graphic>
          <a:graphicData uri="http://schemas.openxmlformats.org/presentationml/2006/ole">
            <mc:AlternateContent xmlns:mc="http://schemas.openxmlformats.org/markup-compatibility/2006">
              <mc:Choice xmlns:v="urn:schemas-microsoft-com:vml" Requires="v">
                <p:oleObj spid="_x0000_s32042" name="Equation" r:id="rId5" imgW="1612900" imgH="228600" progId="Equation.3">
                  <p:embed/>
                </p:oleObj>
              </mc:Choice>
              <mc:Fallback>
                <p:oleObj name="Equation" r:id="rId5" imgW="1612900" imgH="2286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4538" y="3281363"/>
                        <a:ext cx="4278312" cy="606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817" name="Object 25"/>
          <p:cNvGraphicFramePr>
            <a:graphicFrameLocks noChangeAspect="1"/>
          </p:cNvGraphicFramePr>
          <p:nvPr/>
        </p:nvGraphicFramePr>
        <p:xfrm>
          <a:off x="1069975" y="4019550"/>
          <a:ext cx="5416550" cy="793750"/>
        </p:xfrm>
        <a:graphic>
          <a:graphicData uri="http://schemas.openxmlformats.org/presentationml/2006/ole">
            <mc:AlternateContent xmlns:mc="http://schemas.openxmlformats.org/markup-compatibility/2006">
              <mc:Choice xmlns:v="urn:schemas-microsoft-com:vml" Requires="v">
                <p:oleObj spid="_x0000_s32043" name="Equation" r:id="rId7" imgW="1562100" imgH="228600" progId="Equation.3">
                  <p:embed/>
                </p:oleObj>
              </mc:Choice>
              <mc:Fallback>
                <p:oleObj name="Equation" r:id="rId7" imgW="1562100" imgH="228600" progId="Equation.3">
                  <p:embed/>
                  <p:pic>
                    <p:nvPicPr>
                      <p:cNvPr id="0"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9975" y="4019550"/>
                        <a:ext cx="5416550" cy="793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819" name="Object 27"/>
          <p:cNvGraphicFramePr>
            <a:graphicFrameLocks noChangeAspect="1"/>
          </p:cNvGraphicFramePr>
          <p:nvPr>
            <p:extLst>
              <p:ext uri="{D42A27DB-BD31-4B8C-83A1-F6EECF244321}">
                <p14:modId xmlns:p14="http://schemas.microsoft.com/office/powerpoint/2010/main" val="2027185959"/>
              </p:ext>
            </p:extLst>
          </p:nvPr>
        </p:nvGraphicFramePr>
        <p:xfrm>
          <a:off x="4673279" y="4840288"/>
          <a:ext cx="3509962" cy="1470025"/>
        </p:xfrm>
        <a:graphic>
          <a:graphicData uri="http://schemas.openxmlformats.org/presentationml/2006/ole">
            <mc:AlternateContent xmlns:mc="http://schemas.openxmlformats.org/markup-compatibility/2006">
              <mc:Choice xmlns:v="urn:schemas-microsoft-com:vml" Requires="v">
                <p:oleObj spid="_x0000_s32044" name="Equation" r:id="rId9" imgW="939392" imgH="393529" progId="Equation.3">
                  <p:embed/>
                </p:oleObj>
              </mc:Choice>
              <mc:Fallback>
                <p:oleObj name="Equation" r:id="rId9" imgW="939392" imgH="393529" progId="Equation.3">
                  <p:embed/>
                  <p:pic>
                    <p:nvPicPr>
                      <p:cNvPr id="0"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73279" y="4840288"/>
                        <a:ext cx="3509962" cy="147002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821" name="AutoShape 29"/>
          <p:cNvSpPr>
            <a:spLocks noChangeArrowheads="1"/>
          </p:cNvSpPr>
          <p:nvPr/>
        </p:nvSpPr>
        <p:spPr bwMode="auto">
          <a:xfrm>
            <a:off x="444500" y="4795838"/>
            <a:ext cx="4225925" cy="1398587"/>
          </a:xfrm>
          <a:prstGeom prst="notchedRightArrow">
            <a:avLst>
              <a:gd name="adj1" fmla="val 50000"/>
              <a:gd name="adj2" fmla="val 75539"/>
            </a:avLst>
          </a:prstGeom>
          <a:solidFill>
            <a:srgbClr val="FFCCFF"/>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t>各组成环公差相等</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wipe(left)">
                                      <p:cBhvr>
                                        <p:cTn id="7" dur="300"/>
                                        <p:tgtEl>
                                          <p:spTgt spid="337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3797"/>
                                        </p:tgtEl>
                                        <p:attrNameLst>
                                          <p:attrName>style.visibility</p:attrName>
                                        </p:attrNameLst>
                                      </p:cBhvr>
                                      <p:to>
                                        <p:strVal val="visible"/>
                                      </p:to>
                                    </p:set>
                                    <p:animEffect transition="in" filter="wipe(left)">
                                      <p:cBhvr>
                                        <p:cTn id="12" dur="300"/>
                                        <p:tgtEl>
                                          <p:spTgt spid="337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3814"/>
                                        </p:tgtEl>
                                        <p:attrNameLst>
                                          <p:attrName>style.visibility</p:attrName>
                                        </p:attrNameLst>
                                      </p:cBhvr>
                                      <p:to>
                                        <p:strVal val="visible"/>
                                      </p:to>
                                    </p:set>
                                    <p:animEffect transition="in" filter="wipe(left)">
                                      <p:cBhvr>
                                        <p:cTn id="17" dur="300"/>
                                        <p:tgtEl>
                                          <p:spTgt spid="338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3798">
                                            <p:txEl>
                                              <p:pRg st="0" end="0"/>
                                            </p:txEl>
                                          </p:spTgt>
                                        </p:tgtEl>
                                        <p:attrNameLst>
                                          <p:attrName>style.visibility</p:attrName>
                                        </p:attrNameLst>
                                      </p:cBhvr>
                                      <p:to>
                                        <p:strVal val="visible"/>
                                      </p:to>
                                    </p:set>
                                    <p:animEffect transition="in" filter="wipe(left)">
                                      <p:cBhvr>
                                        <p:cTn id="22" dur="300"/>
                                        <p:tgtEl>
                                          <p:spTgt spid="33798">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3799">
                                            <p:txEl>
                                              <p:pRg st="0" end="0"/>
                                            </p:txEl>
                                          </p:spTgt>
                                        </p:tgtEl>
                                        <p:attrNameLst>
                                          <p:attrName>style.visibility</p:attrName>
                                        </p:attrNameLst>
                                      </p:cBhvr>
                                      <p:to>
                                        <p:strVal val="visible"/>
                                      </p:to>
                                    </p:set>
                                    <p:animEffect transition="in" filter="wipe(left)">
                                      <p:cBhvr>
                                        <p:cTn id="27" dur="300"/>
                                        <p:tgtEl>
                                          <p:spTgt spid="33799">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3815"/>
                                        </p:tgtEl>
                                        <p:attrNameLst>
                                          <p:attrName>style.visibility</p:attrName>
                                        </p:attrNameLst>
                                      </p:cBhvr>
                                      <p:to>
                                        <p:strVal val="visible"/>
                                      </p:to>
                                    </p:set>
                                    <p:animEffect transition="in" filter="wipe(left)">
                                      <p:cBhvr>
                                        <p:cTn id="32" dur="500"/>
                                        <p:tgtEl>
                                          <p:spTgt spid="338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33816"/>
                                        </p:tgtEl>
                                        <p:attrNameLst>
                                          <p:attrName>style.visibility</p:attrName>
                                        </p:attrNameLst>
                                      </p:cBhvr>
                                      <p:to>
                                        <p:strVal val="visible"/>
                                      </p:to>
                                    </p:set>
                                    <p:animEffect transition="in" filter="wipe(left)">
                                      <p:cBhvr>
                                        <p:cTn id="37" dur="500"/>
                                        <p:tgtEl>
                                          <p:spTgt spid="3381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33817"/>
                                        </p:tgtEl>
                                        <p:attrNameLst>
                                          <p:attrName>style.visibility</p:attrName>
                                        </p:attrNameLst>
                                      </p:cBhvr>
                                      <p:to>
                                        <p:strVal val="visible"/>
                                      </p:to>
                                    </p:set>
                                    <p:animEffect transition="in" filter="wipe(left)">
                                      <p:cBhvr>
                                        <p:cTn id="42" dur="500"/>
                                        <p:tgtEl>
                                          <p:spTgt spid="3381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8" fill="hold" grpId="0" nodeType="clickEffect">
                                  <p:stCondLst>
                                    <p:cond delay="0"/>
                                  </p:stCondLst>
                                  <p:childTnLst>
                                    <p:set>
                                      <p:cBhvr>
                                        <p:cTn id="46" dur="1" fill="hold">
                                          <p:stCondLst>
                                            <p:cond delay="0"/>
                                          </p:stCondLst>
                                        </p:cTn>
                                        <p:tgtEl>
                                          <p:spTgt spid="33821"/>
                                        </p:tgtEl>
                                        <p:attrNameLst>
                                          <p:attrName>style.visibility</p:attrName>
                                        </p:attrNameLst>
                                      </p:cBhvr>
                                      <p:to>
                                        <p:strVal val="visible"/>
                                      </p:to>
                                    </p:set>
                                    <p:anim calcmode="lin" valueType="num">
                                      <p:cBhvr>
                                        <p:cTn id="47" dur="500" fill="hold"/>
                                        <p:tgtEl>
                                          <p:spTgt spid="33821"/>
                                        </p:tgtEl>
                                        <p:attrNameLst>
                                          <p:attrName>ppt_x</p:attrName>
                                        </p:attrNameLst>
                                      </p:cBhvr>
                                      <p:tavLst>
                                        <p:tav tm="0">
                                          <p:val>
                                            <p:strVal val="#ppt_x-#ppt_w/2"/>
                                          </p:val>
                                        </p:tav>
                                        <p:tav tm="100000">
                                          <p:val>
                                            <p:strVal val="#ppt_x"/>
                                          </p:val>
                                        </p:tav>
                                      </p:tavLst>
                                    </p:anim>
                                    <p:anim calcmode="lin" valueType="num">
                                      <p:cBhvr>
                                        <p:cTn id="48" dur="500" fill="hold"/>
                                        <p:tgtEl>
                                          <p:spTgt spid="33821"/>
                                        </p:tgtEl>
                                        <p:attrNameLst>
                                          <p:attrName>ppt_y</p:attrName>
                                        </p:attrNameLst>
                                      </p:cBhvr>
                                      <p:tavLst>
                                        <p:tav tm="0">
                                          <p:val>
                                            <p:strVal val="#ppt_y"/>
                                          </p:val>
                                        </p:tav>
                                        <p:tav tm="100000">
                                          <p:val>
                                            <p:strVal val="#ppt_y"/>
                                          </p:val>
                                        </p:tav>
                                      </p:tavLst>
                                    </p:anim>
                                    <p:anim calcmode="lin" valueType="num">
                                      <p:cBhvr>
                                        <p:cTn id="49" dur="500" fill="hold"/>
                                        <p:tgtEl>
                                          <p:spTgt spid="33821"/>
                                        </p:tgtEl>
                                        <p:attrNameLst>
                                          <p:attrName>ppt_w</p:attrName>
                                        </p:attrNameLst>
                                      </p:cBhvr>
                                      <p:tavLst>
                                        <p:tav tm="0">
                                          <p:val>
                                            <p:fltVal val="0"/>
                                          </p:val>
                                        </p:tav>
                                        <p:tav tm="100000">
                                          <p:val>
                                            <p:strVal val="#ppt_w"/>
                                          </p:val>
                                        </p:tav>
                                      </p:tavLst>
                                    </p:anim>
                                    <p:anim calcmode="lin" valueType="num">
                                      <p:cBhvr>
                                        <p:cTn id="50" dur="500" fill="hold"/>
                                        <p:tgtEl>
                                          <p:spTgt spid="33821"/>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nodeType="clickEffect">
                                  <p:stCondLst>
                                    <p:cond delay="0"/>
                                  </p:stCondLst>
                                  <p:childTnLst>
                                    <p:set>
                                      <p:cBhvr>
                                        <p:cTn id="54" dur="1" fill="hold">
                                          <p:stCondLst>
                                            <p:cond delay="0"/>
                                          </p:stCondLst>
                                        </p:cTn>
                                        <p:tgtEl>
                                          <p:spTgt spid="33819"/>
                                        </p:tgtEl>
                                        <p:attrNameLst>
                                          <p:attrName>style.visibility</p:attrName>
                                        </p:attrNameLst>
                                      </p:cBhvr>
                                      <p:to>
                                        <p:strVal val="visible"/>
                                      </p:to>
                                    </p:set>
                                    <p:animEffect transition="in" filter="wipe(left)">
                                      <p:cBhvr>
                                        <p:cTn id="55" dur="500"/>
                                        <p:tgtEl>
                                          <p:spTgt spid="33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autoUpdateAnimBg="0"/>
      <p:bldP spid="33797" grpId="0" autoUpdateAnimBg="0"/>
      <p:bldP spid="33798" grpId="0" build="p" autoUpdateAnimBg="0"/>
      <p:bldP spid="33799" grpId="0" build="p" autoUpdateAnimBg="0"/>
      <p:bldP spid="33814" grpId="0" autoUpdateAnimBg="0"/>
      <p:bldP spid="33821"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xfrm>
            <a:off x="6996705" y="271463"/>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66795BF-D8BA-4EE6-B332-4FB6ABEBDF8D}" type="slidenum">
              <a:rPr kumimoji="0" lang="zh-CN" altLang="en-US" sz="2000" smtClean="0">
                <a:solidFill>
                  <a:srgbClr val="0000FF"/>
                </a:solidFill>
              </a:rPr>
              <a:pPr eaLnBrk="1" hangingPunct="1"/>
              <a:t>31</a:t>
            </a:fld>
            <a:endParaRPr kumimoji="0" lang="en-US" altLang="zh-CN" sz="2000" dirty="0" smtClean="0">
              <a:solidFill>
                <a:srgbClr val="0000FF"/>
              </a:solidFill>
            </a:endParaRPr>
          </a:p>
        </p:txBody>
      </p:sp>
      <p:sp>
        <p:nvSpPr>
          <p:cNvPr id="64518" name="Text Box 6"/>
          <p:cNvSpPr txBox="1">
            <a:spLocks noChangeArrowheads="1"/>
          </p:cNvSpPr>
          <p:nvPr/>
        </p:nvSpPr>
        <p:spPr bwMode="auto">
          <a:xfrm>
            <a:off x="736973" y="431267"/>
            <a:ext cx="431333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(2) </a:t>
            </a:r>
            <a:r>
              <a:rPr lang="zh-CN" altLang="en-US" b="1" dirty="0">
                <a:latin typeface="宋体" pitchFamily="2" charset="-122"/>
              </a:rPr>
              <a:t>相同公差等级法</a:t>
            </a:r>
            <a:r>
              <a:rPr lang="zh-CN" altLang="en-US" b="1" dirty="0"/>
              <a:t> </a:t>
            </a:r>
          </a:p>
        </p:txBody>
      </p:sp>
      <p:sp>
        <p:nvSpPr>
          <p:cNvPr id="64522" name="Text Box 10"/>
          <p:cNvSpPr txBox="1">
            <a:spLocks noChangeArrowheads="1"/>
          </p:cNvSpPr>
          <p:nvPr/>
        </p:nvSpPr>
        <p:spPr bwMode="auto">
          <a:xfrm>
            <a:off x="774312" y="4902200"/>
            <a:ext cx="29067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latin typeface="宋体" pitchFamily="2" charset="-122"/>
              </a:rPr>
              <a:t>得公差等级</a:t>
            </a:r>
          </a:p>
        </p:txBody>
      </p:sp>
      <p:sp>
        <p:nvSpPr>
          <p:cNvPr id="64524" name="Text Box 12"/>
          <p:cNvSpPr txBox="1">
            <a:spLocks noChangeArrowheads="1"/>
          </p:cNvSpPr>
          <p:nvPr/>
        </p:nvSpPr>
        <p:spPr bwMode="auto">
          <a:xfrm>
            <a:off x="747713" y="5770563"/>
            <a:ext cx="4537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latin typeface="宋体" pitchFamily="2" charset="-122"/>
              </a:rPr>
              <a:t>得各组成环的公差值。</a:t>
            </a:r>
          </a:p>
        </p:txBody>
      </p:sp>
      <p:graphicFrame>
        <p:nvGraphicFramePr>
          <p:cNvPr id="64525" name="Object 13"/>
          <p:cNvGraphicFramePr>
            <a:graphicFrameLocks noChangeAspect="1"/>
          </p:cNvGraphicFramePr>
          <p:nvPr>
            <p:extLst>
              <p:ext uri="{D42A27DB-BD31-4B8C-83A1-F6EECF244321}">
                <p14:modId xmlns:p14="http://schemas.microsoft.com/office/powerpoint/2010/main" val="2018922889"/>
              </p:ext>
            </p:extLst>
          </p:nvPr>
        </p:nvGraphicFramePr>
        <p:xfrm>
          <a:off x="1070348" y="905342"/>
          <a:ext cx="2830512" cy="1208088"/>
        </p:xfrm>
        <a:graphic>
          <a:graphicData uri="http://schemas.openxmlformats.org/presentationml/2006/ole">
            <mc:AlternateContent xmlns:mc="http://schemas.openxmlformats.org/markup-compatibility/2006">
              <mc:Choice xmlns:v="urn:schemas-microsoft-com:vml" Requires="v">
                <p:oleObj spid="_x0000_s33057" name="Equation" r:id="rId3" imgW="1104900" imgH="431800" progId="Equation.3">
                  <p:embed/>
                </p:oleObj>
              </mc:Choice>
              <mc:Fallback>
                <p:oleObj name="Equation" r:id="rId3" imgW="1104900" imgH="43180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0348" y="905342"/>
                        <a:ext cx="2830512" cy="1208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526" name="Text Box 14"/>
          <p:cNvSpPr txBox="1">
            <a:spLocks noChangeArrowheads="1"/>
          </p:cNvSpPr>
          <p:nvPr/>
        </p:nvSpPr>
        <p:spPr bwMode="auto">
          <a:xfrm>
            <a:off x="795930" y="2132993"/>
            <a:ext cx="6200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设各组成环公差等级相等，即</a:t>
            </a:r>
          </a:p>
        </p:txBody>
      </p:sp>
      <p:graphicFrame>
        <p:nvGraphicFramePr>
          <p:cNvPr id="64527" name="Object 15"/>
          <p:cNvGraphicFramePr>
            <a:graphicFrameLocks noChangeAspect="1"/>
          </p:cNvGraphicFramePr>
          <p:nvPr/>
        </p:nvGraphicFramePr>
        <p:xfrm>
          <a:off x="963613" y="2484438"/>
          <a:ext cx="4986337" cy="730250"/>
        </p:xfrm>
        <a:graphic>
          <a:graphicData uri="http://schemas.openxmlformats.org/presentationml/2006/ole">
            <mc:AlternateContent xmlns:mc="http://schemas.openxmlformats.org/markup-compatibility/2006">
              <mc:Choice xmlns:v="urn:schemas-microsoft-com:vml" Requires="v">
                <p:oleObj spid="_x0000_s33058" name="Equation" r:id="rId5" imgW="1562100" imgH="228600" progId="Equation.3">
                  <p:embed/>
                </p:oleObj>
              </mc:Choice>
              <mc:Fallback>
                <p:oleObj name="Equation" r:id="rId5" imgW="1562100" imgH="2286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3613" y="2484438"/>
                        <a:ext cx="4986337" cy="73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4528" name="Object 16"/>
          <p:cNvGraphicFramePr>
            <a:graphicFrameLocks noChangeAspect="1"/>
          </p:cNvGraphicFramePr>
          <p:nvPr>
            <p:extLst>
              <p:ext uri="{D42A27DB-BD31-4B8C-83A1-F6EECF244321}">
                <p14:modId xmlns:p14="http://schemas.microsoft.com/office/powerpoint/2010/main" val="1657514858"/>
              </p:ext>
            </p:extLst>
          </p:nvPr>
        </p:nvGraphicFramePr>
        <p:xfrm>
          <a:off x="793750" y="3273425"/>
          <a:ext cx="5424170" cy="1349375"/>
        </p:xfrm>
        <a:graphic>
          <a:graphicData uri="http://schemas.openxmlformats.org/presentationml/2006/ole">
            <mc:AlternateContent xmlns:mc="http://schemas.openxmlformats.org/markup-compatibility/2006">
              <mc:Choice xmlns:v="urn:schemas-microsoft-com:vml" Requires="v">
                <p:oleObj spid="_x0000_s33059" name="Equation" r:id="rId7" imgW="2349500" imgH="622300" progId="Equation.3">
                  <p:embed/>
                </p:oleObj>
              </mc:Choice>
              <mc:Fallback>
                <p:oleObj name="Equation" r:id="rId7" imgW="2349500" imgH="622300"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3750" y="3273425"/>
                        <a:ext cx="5424170" cy="1349375"/>
                      </a:xfrm>
                      <a:prstGeom prst="rect">
                        <a:avLst/>
                      </a:prstGeom>
                      <a:noFill/>
                      <a:ln>
                        <a:noFill/>
                      </a:ln>
                      <a:effectLst/>
                      <a:extLst/>
                    </p:spPr>
                  </p:pic>
                </p:oleObj>
              </mc:Fallback>
            </mc:AlternateContent>
          </a:graphicData>
        </a:graphic>
      </p:graphicFrame>
      <p:sp>
        <p:nvSpPr>
          <p:cNvPr id="64530" name="AutoShape 18"/>
          <p:cNvSpPr>
            <a:spLocks noChangeArrowheads="1"/>
          </p:cNvSpPr>
          <p:nvPr/>
        </p:nvSpPr>
        <p:spPr bwMode="auto">
          <a:xfrm>
            <a:off x="6372225" y="3127375"/>
            <a:ext cx="1992313" cy="1298575"/>
          </a:xfrm>
          <a:prstGeom prst="notchedRightArrow">
            <a:avLst>
              <a:gd name="adj1" fmla="val 50000"/>
              <a:gd name="adj2" fmla="val 38356"/>
            </a:avLst>
          </a:prstGeom>
          <a:solidFill>
            <a:srgbClr val="FFFFCC"/>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a:t>查表3.1</a:t>
            </a:r>
          </a:p>
        </p:txBody>
      </p:sp>
      <p:sp>
        <p:nvSpPr>
          <p:cNvPr id="64531" name="AutoShape 19"/>
          <p:cNvSpPr>
            <a:spLocks noChangeArrowheads="1"/>
          </p:cNvSpPr>
          <p:nvPr/>
        </p:nvSpPr>
        <p:spPr bwMode="auto">
          <a:xfrm>
            <a:off x="2822744" y="4622800"/>
            <a:ext cx="5429250" cy="1182688"/>
          </a:xfrm>
          <a:prstGeom prst="notchedRightArrow">
            <a:avLst>
              <a:gd name="adj1" fmla="val 50000"/>
              <a:gd name="adj2" fmla="val 122862"/>
            </a:avLst>
          </a:prstGeom>
          <a:solidFill>
            <a:srgbClr val="FFFFCC"/>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dirty="0"/>
              <a:t>根据组成环公称尺寸</a:t>
            </a:r>
            <a:r>
              <a:rPr lang="en-US" altLang="zh-CN" b="1" i="1" dirty="0"/>
              <a:t>D</a:t>
            </a:r>
            <a:r>
              <a:rPr lang="en-US" altLang="zh-CN" b="1" i="1" baseline="-25000" dirty="0"/>
              <a:t>i</a:t>
            </a:r>
            <a:r>
              <a:rPr lang="zh-CN" altLang="en-US" b="1" dirty="0"/>
              <a:t>查表3.2</a:t>
            </a:r>
          </a:p>
        </p:txBody>
      </p:sp>
      <p:graphicFrame>
        <p:nvGraphicFramePr>
          <p:cNvPr id="64532" name="Object 20"/>
          <p:cNvGraphicFramePr>
            <a:graphicFrameLocks noChangeAspect="1"/>
          </p:cNvGraphicFramePr>
          <p:nvPr>
            <p:extLst>
              <p:ext uri="{D42A27DB-BD31-4B8C-83A1-F6EECF244321}">
                <p14:modId xmlns:p14="http://schemas.microsoft.com/office/powerpoint/2010/main" val="2425727108"/>
              </p:ext>
            </p:extLst>
          </p:nvPr>
        </p:nvGraphicFramePr>
        <p:xfrm>
          <a:off x="3934198" y="876767"/>
          <a:ext cx="4317796" cy="1094071"/>
        </p:xfrm>
        <a:graphic>
          <a:graphicData uri="http://schemas.openxmlformats.org/presentationml/2006/ole">
            <mc:AlternateContent xmlns:mc="http://schemas.openxmlformats.org/markup-compatibility/2006">
              <mc:Choice xmlns:v="urn:schemas-microsoft-com:vml" Requires="v">
                <p:oleObj spid="_x0000_s33060" name="Equation" r:id="rId9" imgW="1739900" imgH="431800" progId="Equation.3">
                  <p:embed/>
                </p:oleObj>
              </mc:Choice>
              <mc:Fallback>
                <p:oleObj name="Equation" r:id="rId9" imgW="1739900" imgH="431800" progId="Equation.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34198" y="876767"/>
                        <a:ext cx="4317796" cy="1094071"/>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18">
                                            <p:txEl>
                                              <p:pRg st="0" end="0"/>
                                            </p:txEl>
                                          </p:spTgt>
                                        </p:tgtEl>
                                        <p:attrNameLst>
                                          <p:attrName>style.visibility</p:attrName>
                                        </p:attrNameLst>
                                      </p:cBhvr>
                                      <p:to>
                                        <p:strVal val="visible"/>
                                      </p:to>
                                    </p:set>
                                    <p:animEffect transition="in" filter="wipe(left)">
                                      <p:cBhvr>
                                        <p:cTn id="7" dur="300"/>
                                        <p:tgtEl>
                                          <p:spTgt spid="645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4525"/>
                                        </p:tgtEl>
                                        <p:attrNameLst>
                                          <p:attrName>style.visibility</p:attrName>
                                        </p:attrNameLst>
                                      </p:cBhvr>
                                      <p:to>
                                        <p:strVal val="visible"/>
                                      </p:to>
                                    </p:set>
                                    <p:animEffect transition="in" filter="wipe(left)">
                                      <p:cBhvr>
                                        <p:cTn id="12" dur="500"/>
                                        <p:tgtEl>
                                          <p:spTgt spid="645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4532"/>
                                        </p:tgtEl>
                                        <p:attrNameLst>
                                          <p:attrName>style.visibility</p:attrName>
                                        </p:attrNameLst>
                                      </p:cBhvr>
                                      <p:to>
                                        <p:strVal val="visible"/>
                                      </p:to>
                                    </p:set>
                                    <p:animEffect transition="in" filter="wipe(left)">
                                      <p:cBhvr>
                                        <p:cTn id="17" dur="500"/>
                                        <p:tgtEl>
                                          <p:spTgt spid="6453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4526"/>
                                        </p:tgtEl>
                                        <p:attrNameLst>
                                          <p:attrName>style.visibility</p:attrName>
                                        </p:attrNameLst>
                                      </p:cBhvr>
                                      <p:to>
                                        <p:strVal val="visible"/>
                                      </p:to>
                                    </p:set>
                                    <p:animEffect transition="in" filter="wipe(left)">
                                      <p:cBhvr>
                                        <p:cTn id="22" dur="300"/>
                                        <p:tgtEl>
                                          <p:spTgt spid="645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4527"/>
                                        </p:tgtEl>
                                        <p:attrNameLst>
                                          <p:attrName>style.visibility</p:attrName>
                                        </p:attrNameLst>
                                      </p:cBhvr>
                                      <p:to>
                                        <p:strVal val="visible"/>
                                      </p:to>
                                    </p:set>
                                    <p:animEffect transition="in" filter="wipe(left)">
                                      <p:cBhvr>
                                        <p:cTn id="27" dur="500"/>
                                        <p:tgtEl>
                                          <p:spTgt spid="6452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64528"/>
                                        </p:tgtEl>
                                        <p:attrNameLst>
                                          <p:attrName>style.visibility</p:attrName>
                                        </p:attrNameLst>
                                      </p:cBhvr>
                                      <p:to>
                                        <p:strVal val="visible"/>
                                      </p:to>
                                    </p:set>
                                    <p:animEffect transition="in" filter="wipe(left)">
                                      <p:cBhvr>
                                        <p:cTn id="32" dur="500"/>
                                        <p:tgtEl>
                                          <p:spTgt spid="6452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4530"/>
                                        </p:tgtEl>
                                        <p:attrNameLst>
                                          <p:attrName>style.visibility</p:attrName>
                                        </p:attrNameLst>
                                      </p:cBhvr>
                                      <p:to>
                                        <p:strVal val="visible"/>
                                      </p:to>
                                    </p:set>
                                    <p:animEffect transition="in" filter="wipe(left)">
                                      <p:cBhvr>
                                        <p:cTn id="37" dur="300"/>
                                        <p:tgtEl>
                                          <p:spTgt spid="6453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64522"/>
                                        </p:tgtEl>
                                        <p:attrNameLst>
                                          <p:attrName>style.visibility</p:attrName>
                                        </p:attrNameLst>
                                      </p:cBhvr>
                                      <p:to>
                                        <p:strVal val="visible"/>
                                      </p:to>
                                    </p:set>
                                    <p:animEffect transition="in" filter="wipe(left)">
                                      <p:cBhvr>
                                        <p:cTn id="42" dur="300"/>
                                        <p:tgtEl>
                                          <p:spTgt spid="6452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64531"/>
                                        </p:tgtEl>
                                        <p:attrNameLst>
                                          <p:attrName>style.visibility</p:attrName>
                                        </p:attrNameLst>
                                      </p:cBhvr>
                                      <p:to>
                                        <p:strVal val="visible"/>
                                      </p:to>
                                    </p:set>
                                    <p:animEffect transition="in" filter="wipe(left)">
                                      <p:cBhvr>
                                        <p:cTn id="47" dur="300"/>
                                        <p:tgtEl>
                                          <p:spTgt spid="6453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64524"/>
                                        </p:tgtEl>
                                        <p:attrNameLst>
                                          <p:attrName>style.visibility</p:attrName>
                                        </p:attrNameLst>
                                      </p:cBhvr>
                                      <p:to>
                                        <p:strVal val="visible"/>
                                      </p:to>
                                    </p:set>
                                    <p:animEffect transition="in" filter="wipe(left)">
                                      <p:cBhvr>
                                        <p:cTn id="52" dur="300"/>
                                        <p:tgtEl>
                                          <p:spTgt spid="64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build="p" autoUpdateAnimBg="0"/>
      <p:bldP spid="64522" grpId="0" autoUpdateAnimBg="0"/>
      <p:bldP spid="64524" grpId="0" autoUpdateAnimBg="0"/>
      <p:bldP spid="64526" grpId="0" autoUpdateAnimBg="0"/>
      <p:bldP spid="64530" grpId="0" animBg="1" autoUpdateAnimBg="0"/>
      <p:bldP spid="64531"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xfrm>
            <a:off x="7148395" y="20706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9BB248D-D910-4E57-82C9-C3E38A292517}" type="slidenum">
              <a:rPr kumimoji="0" lang="zh-CN" altLang="en-US" sz="2000" smtClean="0">
                <a:solidFill>
                  <a:srgbClr val="0000FF"/>
                </a:solidFill>
              </a:rPr>
              <a:pPr eaLnBrk="1" hangingPunct="1"/>
              <a:t>32</a:t>
            </a:fld>
            <a:endParaRPr kumimoji="0" lang="en-US" altLang="zh-CN" sz="2000" dirty="0" smtClean="0">
              <a:solidFill>
                <a:srgbClr val="0000FF"/>
              </a:solidFill>
            </a:endParaRPr>
          </a:p>
        </p:txBody>
      </p:sp>
      <p:sp>
        <p:nvSpPr>
          <p:cNvPr id="66564" name="Text Box 1028"/>
          <p:cNvSpPr txBox="1">
            <a:spLocks noChangeArrowheads="1"/>
          </p:cNvSpPr>
          <p:nvPr/>
        </p:nvSpPr>
        <p:spPr bwMode="auto">
          <a:xfrm>
            <a:off x="427849" y="382995"/>
            <a:ext cx="6245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2. </a:t>
            </a:r>
            <a:r>
              <a:rPr lang="zh-CN" altLang="en-US" b="1" dirty="0">
                <a:latin typeface="宋体" pitchFamily="2" charset="-122"/>
              </a:rPr>
              <a:t>确定各组成环的上、下极限偏差</a:t>
            </a:r>
            <a:r>
              <a:rPr lang="zh-CN" altLang="en-US" b="1" dirty="0"/>
              <a:t> </a:t>
            </a:r>
          </a:p>
        </p:txBody>
      </p:sp>
      <p:sp>
        <p:nvSpPr>
          <p:cNvPr id="66565" name="Text Box 1029"/>
          <p:cNvSpPr txBox="1">
            <a:spLocks noChangeArrowheads="1"/>
          </p:cNvSpPr>
          <p:nvPr/>
        </p:nvSpPr>
        <p:spPr bwMode="auto">
          <a:xfrm>
            <a:off x="729474" y="840608"/>
            <a:ext cx="7751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组成环的上、下极限偏差按</a:t>
            </a:r>
            <a:r>
              <a:rPr lang="zh-CN" altLang="en-US" b="1" dirty="0"/>
              <a:t>“</a:t>
            </a:r>
            <a:r>
              <a:rPr lang="zh-CN" altLang="en-US" b="1" dirty="0">
                <a:solidFill>
                  <a:srgbClr val="FF3300"/>
                </a:solidFill>
                <a:latin typeface="宋体" pitchFamily="2" charset="-122"/>
              </a:rPr>
              <a:t>偏差向体内原则</a:t>
            </a:r>
            <a:r>
              <a:rPr lang="zh-CN" altLang="en-US" b="1" dirty="0"/>
              <a:t>”</a:t>
            </a:r>
            <a:r>
              <a:rPr lang="zh-CN" altLang="en-US" b="1" dirty="0">
                <a:latin typeface="宋体" pitchFamily="2" charset="-122"/>
              </a:rPr>
              <a:t>确定。 </a:t>
            </a:r>
          </a:p>
        </p:txBody>
      </p:sp>
      <p:sp>
        <p:nvSpPr>
          <p:cNvPr id="66566" name="Text Box 1030"/>
          <p:cNvSpPr txBox="1">
            <a:spLocks noChangeArrowheads="1"/>
          </p:cNvSpPr>
          <p:nvPr/>
        </p:nvSpPr>
        <p:spPr bwMode="auto">
          <a:xfrm>
            <a:off x="762225" y="1344493"/>
            <a:ext cx="3989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对包容面（即孔）：</a:t>
            </a:r>
          </a:p>
        </p:txBody>
      </p:sp>
      <p:sp>
        <p:nvSpPr>
          <p:cNvPr id="66567" name="Text Box 1031"/>
          <p:cNvSpPr txBox="1">
            <a:spLocks noChangeArrowheads="1"/>
          </p:cNvSpPr>
          <p:nvPr/>
        </p:nvSpPr>
        <p:spPr bwMode="auto">
          <a:xfrm>
            <a:off x="3549632" y="1326737"/>
            <a:ext cx="4184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下极限偏差为零（</a:t>
            </a:r>
            <a:r>
              <a:rPr lang="en-US" altLang="zh-CN" b="1" dirty="0">
                <a:solidFill>
                  <a:srgbClr val="FF3300"/>
                </a:solidFill>
              </a:rPr>
              <a:t>EI=0</a:t>
            </a:r>
            <a:r>
              <a:rPr lang="en-US" altLang="zh-CN" b="1" dirty="0"/>
              <a:t>)。</a:t>
            </a:r>
          </a:p>
        </p:txBody>
      </p:sp>
      <p:sp>
        <p:nvSpPr>
          <p:cNvPr id="66606" name="Text Box 1070"/>
          <p:cNvSpPr txBox="1">
            <a:spLocks noChangeArrowheads="1"/>
          </p:cNvSpPr>
          <p:nvPr/>
        </p:nvSpPr>
        <p:spPr bwMode="auto">
          <a:xfrm>
            <a:off x="671395" y="4016375"/>
            <a:ext cx="4102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对被包容面（轴）：</a:t>
            </a:r>
            <a:endParaRPr lang="en-US" altLang="zh-CN" b="1"/>
          </a:p>
        </p:txBody>
      </p:sp>
      <p:sp>
        <p:nvSpPr>
          <p:cNvPr id="66632" name="Line 1096"/>
          <p:cNvSpPr>
            <a:spLocks noChangeShapeType="1"/>
          </p:cNvSpPr>
          <p:nvPr/>
        </p:nvSpPr>
        <p:spPr bwMode="auto">
          <a:xfrm>
            <a:off x="3593983" y="4659433"/>
            <a:ext cx="14287" cy="45085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33" name="Rectangle 1097"/>
          <p:cNvSpPr>
            <a:spLocks noChangeArrowheads="1"/>
          </p:cNvSpPr>
          <p:nvPr/>
        </p:nvSpPr>
        <p:spPr bwMode="auto">
          <a:xfrm>
            <a:off x="4052770" y="4041775"/>
            <a:ext cx="4048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t>上极限偏差为零（</a:t>
            </a:r>
            <a:r>
              <a:rPr lang="en-US" altLang="zh-CN" b="1">
                <a:solidFill>
                  <a:srgbClr val="FF3300"/>
                </a:solidFill>
              </a:rPr>
              <a:t>es=0</a:t>
            </a:r>
            <a:r>
              <a:rPr lang="en-US" altLang="zh-CN" b="1"/>
              <a:t>)。</a:t>
            </a:r>
          </a:p>
        </p:txBody>
      </p:sp>
      <p:grpSp>
        <p:nvGrpSpPr>
          <p:cNvPr id="3" name="组合 2"/>
          <p:cNvGrpSpPr>
            <a:grpSpLocks/>
          </p:cNvGrpSpPr>
          <p:nvPr/>
        </p:nvGrpSpPr>
        <p:grpSpPr bwMode="auto">
          <a:xfrm>
            <a:off x="696913" y="1747838"/>
            <a:ext cx="5980112" cy="2176462"/>
            <a:chOff x="696913" y="1747249"/>
            <a:chExt cx="5979342" cy="2177052"/>
          </a:xfrm>
        </p:grpSpPr>
        <p:sp>
          <p:nvSpPr>
            <p:cNvPr id="33821" name="Text Box 1032"/>
            <p:cNvSpPr txBox="1">
              <a:spLocks noChangeArrowheads="1"/>
            </p:cNvSpPr>
            <p:nvPr/>
          </p:nvSpPr>
          <p:spPr bwMode="auto">
            <a:xfrm>
              <a:off x="696913" y="1951038"/>
              <a:ext cx="13017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如：</a:t>
              </a:r>
            </a:p>
          </p:txBody>
        </p:sp>
        <p:sp>
          <p:nvSpPr>
            <p:cNvPr id="33822" name="Line 1033"/>
            <p:cNvSpPr>
              <a:spLocks noChangeShapeType="1"/>
            </p:cNvSpPr>
            <p:nvPr/>
          </p:nvSpPr>
          <p:spPr bwMode="auto">
            <a:xfrm>
              <a:off x="4487863" y="2008188"/>
              <a:ext cx="0" cy="18573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23" name="Line 1035"/>
            <p:cNvSpPr>
              <a:spLocks noChangeShapeType="1"/>
            </p:cNvSpPr>
            <p:nvPr/>
          </p:nvSpPr>
          <p:spPr bwMode="auto">
            <a:xfrm>
              <a:off x="2030413" y="2978150"/>
              <a:ext cx="2830512"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24" name="Line 1036"/>
            <p:cNvSpPr>
              <a:spLocks noChangeShapeType="1"/>
            </p:cNvSpPr>
            <p:nvPr/>
          </p:nvSpPr>
          <p:spPr bwMode="auto">
            <a:xfrm>
              <a:off x="2413000" y="1993900"/>
              <a:ext cx="0" cy="181451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25" name="Line 1037"/>
            <p:cNvSpPr>
              <a:spLocks noChangeShapeType="1"/>
            </p:cNvSpPr>
            <p:nvPr/>
          </p:nvSpPr>
          <p:spPr bwMode="auto">
            <a:xfrm>
              <a:off x="2397125" y="2457450"/>
              <a:ext cx="2090737"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26" name="Line 1038"/>
            <p:cNvSpPr>
              <a:spLocks noChangeShapeType="1"/>
            </p:cNvSpPr>
            <p:nvPr/>
          </p:nvSpPr>
          <p:spPr bwMode="auto">
            <a:xfrm>
              <a:off x="2379663" y="3533775"/>
              <a:ext cx="2090737"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27" name="Rectangle 1040"/>
            <p:cNvSpPr>
              <a:spLocks noChangeArrowheads="1"/>
            </p:cNvSpPr>
            <p:nvPr/>
          </p:nvSpPr>
          <p:spPr bwMode="auto">
            <a:xfrm>
              <a:off x="2413000" y="2182813"/>
              <a:ext cx="2060575" cy="261938"/>
            </a:xfrm>
            <a:prstGeom prst="rect">
              <a:avLst/>
            </a:prstGeom>
            <a:solidFill>
              <a:srgbClr val="FFCCFF"/>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28" name="Freeform 1041"/>
            <p:cNvSpPr>
              <a:spLocks/>
            </p:cNvSpPr>
            <p:nvPr/>
          </p:nvSpPr>
          <p:spPr bwMode="auto">
            <a:xfrm>
              <a:off x="2397125" y="1874838"/>
              <a:ext cx="2076450" cy="209550"/>
            </a:xfrm>
            <a:custGeom>
              <a:avLst/>
              <a:gdLst>
                <a:gd name="T0" fmla="*/ 0 w 1308"/>
                <a:gd name="T1" fmla="*/ 211693125 h 132"/>
                <a:gd name="T2" fmla="*/ 347781563 w 1308"/>
                <a:gd name="T3" fmla="*/ 257055938 h 132"/>
                <a:gd name="T4" fmla="*/ 438507188 w 1308"/>
                <a:gd name="T5" fmla="*/ 234375325 h 132"/>
                <a:gd name="T6" fmla="*/ 577116575 w 1308"/>
                <a:gd name="T7" fmla="*/ 189012513 h 132"/>
                <a:gd name="T8" fmla="*/ 1476811563 w 1308"/>
                <a:gd name="T9" fmla="*/ 141128750 h 132"/>
                <a:gd name="T10" fmla="*/ 1612900000 w 1308"/>
                <a:gd name="T11" fmla="*/ 189012513 h 132"/>
                <a:gd name="T12" fmla="*/ 1728827188 w 1308"/>
                <a:gd name="T13" fmla="*/ 257055938 h 132"/>
                <a:gd name="T14" fmla="*/ 2147483647 w 1308"/>
                <a:gd name="T15" fmla="*/ 118448138 h 132"/>
                <a:gd name="T16" fmla="*/ 2147483647 w 1308"/>
                <a:gd name="T17" fmla="*/ 234375325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08" h="132">
                  <a:moveTo>
                    <a:pt x="0" y="84"/>
                  </a:moveTo>
                  <a:cubicBezTo>
                    <a:pt x="45" y="126"/>
                    <a:pt x="70" y="109"/>
                    <a:pt x="138" y="102"/>
                  </a:cubicBezTo>
                  <a:cubicBezTo>
                    <a:pt x="150" y="99"/>
                    <a:pt x="162" y="97"/>
                    <a:pt x="174" y="93"/>
                  </a:cubicBezTo>
                  <a:cubicBezTo>
                    <a:pt x="192" y="88"/>
                    <a:pt x="229" y="75"/>
                    <a:pt x="229" y="75"/>
                  </a:cubicBezTo>
                  <a:cubicBezTo>
                    <a:pt x="335" y="0"/>
                    <a:pt x="436" y="52"/>
                    <a:pt x="586" y="56"/>
                  </a:cubicBezTo>
                  <a:cubicBezTo>
                    <a:pt x="604" y="62"/>
                    <a:pt x="626" y="62"/>
                    <a:pt x="640" y="75"/>
                  </a:cubicBezTo>
                  <a:cubicBezTo>
                    <a:pt x="666" y="100"/>
                    <a:pt x="651" y="90"/>
                    <a:pt x="686" y="102"/>
                  </a:cubicBezTo>
                  <a:cubicBezTo>
                    <a:pt x="1303" y="90"/>
                    <a:pt x="981" y="132"/>
                    <a:pt x="1244" y="47"/>
                  </a:cubicBezTo>
                  <a:cubicBezTo>
                    <a:pt x="1275" y="57"/>
                    <a:pt x="1286" y="71"/>
                    <a:pt x="1308" y="93"/>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29" name="Freeform 1042"/>
            <p:cNvSpPr>
              <a:spLocks/>
            </p:cNvSpPr>
            <p:nvPr/>
          </p:nvSpPr>
          <p:spPr bwMode="auto">
            <a:xfrm>
              <a:off x="2397125" y="3690938"/>
              <a:ext cx="2076450" cy="233363"/>
            </a:xfrm>
            <a:custGeom>
              <a:avLst/>
              <a:gdLst>
                <a:gd name="T0" fmla="*/ 0 w 1308"/>
                <a:gd name="T1" fmla="*/ 186491962 h 147"/>
                <a:gd name="T2" fmla="*/ 93246575 w 1308"/>
                <a:gd name="T3" fmla="*/ 209174211 h 147"/>
                <a:gd name="T4" fmla="*/ 231854375 w 1308"/>
                <a:gd name="T5" fmla="*/ 254537120 h 147"/>
                <a:gd name="T6" fmla="*/ 877014375 w 1308"/>
                <a:gd name="T7" fmla="*/ 93246775 h 147"/>
                <a:gd name="T8" fmla="*/ 1083667188 w 1308"/>
                <a:gd name="T9" fmla="*/ 25201616 h 147"/>
                <a:gd name="T10" fmla="*/ 1154231563 w 1308"/>
                <a:gd name="T11" fmla="*/ 0 h 147"/>
                <a:gd name="T12" fmla="*/ 1476811563 w 1308"/>
                <a:gd name="T13" fmla="*/ 25201616 h 147"/>
                <a:gd name="T14" fmla="*/ 1544856575 w 1308"/>
                <a:gd name="T15" fmla="*/ 70564526 h 147"/>
                <a:gd name="T16" fmla="*/ 2028726575 w 1308"/>
                <a:gd name="T17" fmla="*/ 231854872 h 147"/>
                <a:gd name="T18" fmla="*/ 2147483647 w 1308"/>
                <a:gd name="T19" fmla="*/ 299900030 h 147"/>
                <a:gd name="T20" fmla="*/ 2147483647 w 1308"/>
                <a:gd name="T21" fmla="*/ 322580691 h 147"/>
                <a:gd name="T22" fmla="*/ 2147483647 w 1308"/>
                <a:gd name="T23" fmla="*/ 347782308 h 147"/>
                <a:gd name="T24" fmla="*/ 2147483647 w 1308"/>
                <a:gd name="T25" fmla="*/ 209174211 h 147"/>
                <a:gd name="T26" fmla="*/ 2147483647 w 1308"/>
                <a:gd name="T27" fmla="*/ 138609684 h 1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8" h="147">
                  <a:moveTo>
                    <a:pt x="0" y="74"/>
                  </a:moveTo>
                  <a:cubicBezTo>
                    <a:pt x="12" y="77"/>
                    <a:pt x="25" y="79"/>
                    <a:pt x="37" y="83"/>
                  </a:cubicBezTo>
                  <a:cubicBezTo>
                    <a:pt x="56" y="88"/>
                    <a:pt x="92" y="101"/>
                    <a:pt x="92" y="101"/>
                  </a:cubicBezTo>
                  <a:cubicBezTo>
                    <a:pt x="183" y="91"/>
                    <a:pt x="262" y="65"/>
                    <a:pt x="348" y="37"/>
                  </a:cubicBezTo>
                  <a:cubicBezTo>
                    <a:pt x="375" y="28"/>
                    <a:pt x="403" y="19"/>
                    <a:pt x="430" y="10"/>
                  </a:cubicBezTo>
                  <a:cubicBezTo>
                    <a:pt x="439" y="7"/>
                    <a:pt x="458" y="0"/>
                    <a:pt x="458" y="0"/>
                  </a:cubicBezTo>
                  <a:cubicBezTo>
                    <a:pt x="501" y="3"/>
                    <a:pt x="544" y="2"/>
                    <a:pt x="586" y="10"/>
                  </a:cubicBezTo>
                  <a:cubicBezTo>
                    <a:pt x="597" y="12"/>
                    <a:pt x="603" y="24"/>
                    <a:pt x="613" y="28"/>
                  </a:cubicBezTo>
                  <a:cubicBezTo>
                    <a:pt x="673" y="54"/>
                    <a:pt x="743" y="72"/>
                    <a:pt x="805" y="92"/>
                  </a:cubicBezTo>
                  <a:cubicBezTo>
                    <a:pt x="824" y="98"/>
                    <a:pt x="840" y="117"/>
                    <a:pt x="860" y="119"/>
                  </a:cubicBezTo>
                  <a:cubicBezTo>
                    <a:pt x="927" y="127"/>
                    <a:pt x="994" y="125"/>
                    <a:pt x="1061" y="128"/>
                  </a:cubicBezTo>
                  <a:cubicBezTo>
                    <a:pt x="1130" y="143"/>
                    <a:pt x="1137" y="147"/>
                    <a:pt x="1216" y="138"/>
                  </a:cubicBezTo>
                  <a:cubicBezTo>
                    <a:pt x="1251" y="126"/>
                    <a:pt x="1259" y="103"/>
                    <a:pt x="1290" y="83"/>
                  </a:cubicBezTo>
                  <a:cubicBezTo>
                    <a:pt x="1300" y="52"/>
                    <a:pt x="1289" y="55"/>
                    <a:pt x="1308" y="55"/>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0" name="Line 1043"/>
            <p:cNvSpPr>
              <a:spLocks noChangeShapeType="1"/>
            </p:cNvSpPr>
            <p:nvPr/>
          </p:nvSpPr>
          <p:spPr bwMode="auto">
            <a:xfrm flipH="1">
              <a:off x="2411413" y="2008188"/>
              <a:ext cx="334962"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1" name="Line 1044"/>
            <p:cNvSpPr>
              <a:spLocks noChangeShapeType="1"/>
            </p:cNvSpPr>
            <p:nvPr/>
          </p:nvSpPr>
          <p:spPr bwMode="auto">
            <a:xfrm flipH="1">
              <a:off x="2789238" y="1979613"/>
              <a:ext cx="406400" cy="4778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2" name="Line 1045"/>
            <p:cNvSpPr>
              <a:spLocks noChangeShapeType="1"/>
            </p:cNvSpPr>
            <p:nvPr/>
          </p:nvSpPr>
          <p:spPr bwMode="auto">
            <a:xfrm flipH="1">
              <a:off x="3268663" y="2022475"/>
              <a:ext cx="319087" cy="4206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3" name="Line 1046"/>
            <p:cNvSpPr>
              <a:spLocks noChangeShapeType="1"/>
            </p:cNvSpPr>
            <p:nvPr/>
          </p:nvSpPr>
          <p:spPr bwMode="auto">
            <a:xfrm flipH="1">
              <a:off x="3689350" y="2051050"/>
              <a:ext cx="304800" cy="376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4" name="Line 1048"/>
            <p:cNvSpPr>
              <a:spLocks noChangeShapeType="1"/>
            </p:cNvSpPr>
            <p:nvPr/>
          </p:nvSpPr>
          <p:spPr bwMode="auto">
            <a:xfrm flipH="1">
              <a:off x="4052888" y="1963738"/>
              <a:ext cx="274637" cy="523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5" name="Line 1049"/>
            <p:cNvSpPr>
              <a:spLocks noChangeShapeType="1"/>
            </p:cNvSpPr>
            <p:nvPr/>
          </p:nvSpPr>
          <p:spPr bwMode="auto">
            <a:xfrm flipH="1">
              <a:off x="2528888" y="3532188"/>
              <a:ext cx="203200" cy="2905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6" name="Line 1050"/>
            <p:cNvSpPr>
              <a:spLocks noChangeShapeType="1"/>
            </p:cNvSpPr>
            <p:nvPr/>
          </p:nvSpPr>
          <p:spPr bwMode="auto">
            <a:xfrm flipH="1">
              <a:off x="3006725" y="3517900"/>
              <a:ext cx="146050" cy="1889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7" name="Line 1051"/>
            <p:cNvSpPr>
              <a:spLocks noChangeShapeType="1"/>
            </p:cNvSpPr>
            <p:nvPr/>
          </p:nvSpPr>
          <p:spPr bwMode="auto">
            <a:xfrm flipH="1">
              <a:off x="3398838" y="3546475"/>
              <a:ext cx="160337" cy="203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8" name="Line 1052"/>
            <p:cNvSpPr>
              <a:spLocks noChangeShapeType="1"/>
            </p:cNvSpPr>
            <p:nvPr/>
          </p:nvSpPr>
          <p:spPr bwMode="auto">
            <a:xfrm flipH="1">
              <a:off x="3717925" y="3560763"/>
              <a:ext cx="276225" cy="2905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39" name="Line 1053"/>
            <p:cNvSpPr>
              <a:spLocks noChangeShapeType="1"/>
            </p:cNvSpPr>
            <p:nvPr/>
          </p:nvSpPr>
          <p:spPr bwMode="auto">
            <a:xfrm flipH="1">
              <a:off x="4154488" y="3560763"/>
              <a:ext cx="246062" cy="2905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40" name="Line 1056"/>
            <p:cNvSpPr>
              <a:spLocks noChangeShapeType="1"/>
            </p:cNvSpPr>
            <p:nvPr/>
          </p:nvSpPr>
          <p:spPr bwMode="auto">
            <a:xfrm>
              <a:off x="4459288" y="2471738"/>
              <a:ext cx="108743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41" name="Line 1057"/>
            <p:cNvSpPr>
              <a:spLocks noChangeShapeType="1"/>
            </p:cNvSpPr>
            <p:nvPr/>
          </p:nvSpPr>
          <p:spPr bwMode="auto">
            <a:xfrm>
              <a:off x="4445000" y="3546475"/>
              <a:ext cx="108743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42" name="Line 1058"/>
            <p:cNvSpPr>
              <a:spLocks noChangeShapeType="1"/>
            </p:cNvSpPr>
            <p:nvPr/>
          </p:nvSpPr>
          <p:spPr bwMode="auto">
            <a:xfrm>
              <a:off x="5156200" y="2487613"/>
              <a:ext cx="0" cy="1044575"/>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43" name="Line 1065"/>
            <p:cNvSpPr>
              <a:spLocks noChangeShapeType="1"/>
            </p:cNvSpPr>
            <p:nvPr/>
          </p:nvSpPr>
          <p:spPr bwMode="auto">
            <a:xfrm>
              <a:off x="5156200" y="2225675"/>
              <a:ext cx="0" cy="5365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44" name="Line 1066"/>
            <p:cNvSpPr>
              <a:spLocks noChangeShapeType="1"/>
            </p:cNvSpPr>
            <p:nvPr/>
          </p:nvSpPr>
          <p:spPr bwMode="auto">
            <a:xfrm>
              <a:off x="5156200" y="2225675"/>
              <a:ext cx="150812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 name="TextBox 58"/>
            <p:cNvSpPr txBox="1">
              <a:spLocks noRot="1" noChangeAspect="1" noMove="1" noResize="1" noEditPoints="1" noAdjustHandles="1" noChangeArrowheads="1" noChangeShapeType="1" noTextEdit="1"/>
            </p:cNvSpPr>
            <p:nvPr/>
          </p:nvSpPr>
          <p:spPr>
            <a:xfrm>
              <a:off x="4936356" y="1747249"/>
              <a:ext cx="1739899" cy="471283"/>
            </a:xfrm>
            <a:prstGeom prst="rect">
              <a:avLst/>
            </a:prstGeom>
            <a:blipFill rotWithShape="1">
              <a:blip r:embed="rId2"/>
              <a:stretch>
                <a:fillRect b="-6494"/>
              </a:stretch>
            </a:blipFill>
          </p:spPr>
          <p:txBody>
            <a:bodyPr/>
            <a:lstStyle/>
            <a:p>
              <a:pPr>
                <a:defRPr/>
              </a:pPr>
              <a:r>
                <a:rPr lang="zh-CN" altLang="en-US">
                  <a:noFill/>
                </a:rPr>
                <a:t> </a:t>
              </a:r>
            </a:p>
          </p:txBody>
        </p:sp>
      </p:grpSp>
      <p:grpSp>
        <p:nvGrpSpPr>
          <p:cNvPr id="4" name="组合 3"/>
          <p:cNvGrpSpPr>
            <a:grpSpLocks/>
          </p:cNvGrpSpPr>
          <p:nvPr/>
        </p:nvGrpSpPr>
        <p:grpSpPr bwMode="auto">
          <a:xfrm>
            <a:off x="2096970" y="4480045"/>
            <a:ext cx="4181475" cy="1722438"/>
            <a:chOff x="1885950" y="4569031"/>
            <a:chExt cx="4181474" cy="1722233"/>
          </a:xfrm>
        </p:grpSpPr>
        <p:grpSp>
          <p:nvGrpSpPr>
            <p:cNvPr id="33805" name="Group 1088"/>
            <p:cNvGrpSpPr>
              <a:grpSpLocks/>
            </p:cNvGrpSpPr>
            <p:nvPr/>
          </p:nvGrpSpPr>
          <p:grpSpPr bwMode="auto">
            <a:xfrm>
              <a:off x="1885950" y="5026026"/>
              <a:ext cx="3905250" cy="1265238"/>
              <a:chOff x="1188" y="3319"/>
              <a:chExt cx="2460" cy="797"/>
            </a:xfrm>
          </p:grpSpPr>
          <p:sp>
            <p:nvSpPr>
              <p:cNvPr id="33807" name="Line 1071"/>
              <p:cNvSpPr>
                <a:spLocks noChangeShapeType="1"/>
              </p:cNvSpPr>
              <p:nvPr/>
            </p:nvSpPr>
            <p:spPr bwMode="auto">
              <a:xfrm>
                <a:off x="1481" y="3410"/>
                <a:ext cx="0" cy="68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08" name="Line 1072"/>
              <p:cNvSpPr>
                <a:spLocks noChangeShapeType="1"/>
              </p:cNvSpPr>
              <p:nvPr/>
            </p:nvSpPr>
            <p:spPr bwMode="auto">
              <a:xfrm flipH="1">
                <a:off x="1417" y="3438"/>
                <a:ext cx="46" cy="64"/>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09" name="Line 1073"/>
              <p:cNvSpPr>
                <a:spLocks noChangeShapeType="1"/>
              </p:cNvSpPr>
              <p:nvPr/>
            </p:nvSpPr>
            <p:spPr bwMode="auto">
              <a:xfrm flipH="1" flipV="1">
                <a:off x="1408" y="4023"/>
                <a:ext cx="64" cy="55"/>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10" name="Line 1074"/>
              <p:cNvSpPr>
                <a:spLocks noChangeShapeType="1"/>
              </p:cNvSpPr>
              <p:nvPr/>
            </p:nvSpPr>
            <p:spPr bwMode="auto">
              <a:xfrm>
                <a:off x="1408" y="3493"/>
                <a:ext cx="0" cy="539"/>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11" name="Line 1075"/>
              <p:cNvSpPr>
                <a:spLocks noChangeShapeType="1"/>
              </p:cNvSpPr>
              <p:nvPr/>
            </p:nvSpPr>
            <p:spPr bwMode="auto">
              <a:xfrm>
                <a:off x="1481" y="3420"/>
                <a:ext cx="104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12" name="Line 1076"/>
              <p:cNvSpPr>
                <a:spLocks noChangeShapeType="1"/>
              </p:cNvSpPr>
              <p:nvPr/>
            </p:nvSpPr>
            <p:spPr bwMode="auto">
              <a:xfrm>
                <a:off x="1490" y="4078"/>
                <a:ext cx="104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13" name="Freeform 1077"/>
              <p:cNvSpPr>
                <a:spLocks/>
              </p:cNvSpPr>
              <p:nvPr/>
            </p:nvSpPr>
            <p:spPr bwMode="auto">
              <a:xfrm>
                <a:off x="2529" y="3392"/>
                <a:ext cx="115" cy="724"/>
              </a:xfrm>
              <a:custGeom>
                <a:avLst/>
                <a:gdLst>
                  <a:gd name="T0" fmla="*/ 4 w 115"/>
                  <a:gd name="T1" fmla="*/ 0 h 724"/>
                  <a:gd name="T2" fmla="*/ 13 w 115"/>
                  <a:gd name="T3" fmla="*/ 156 h 724"/>
                  <a:gd name="T4" fmla="*/ 68 w 115"/>
                  <a:gd name="T5" fmla="*/ 293 h 724"/>
                  <a:gd name="T6" fmla="*/ 86 w 115"/>
                  <a:gd name="T7" fmla="*/ 357 h 724"/>
                  <a:gd name="T8" fmla="*/ 104 w 115"/>
                  <a:gd name="T9" fmla="*/ 412 h 724"/>
                  <a:gd name="T10" fmla="*/ 86 w 115"/>
                  <a:gd name="T11" fmla="*/ 567 h 724"/>
                  <a:gd name="T12" fmla="*/ 40 w 115"/>
                  <a:gd name="T13" fmla="*/ 604 h 724"/>
                  <a:gd name="T14" fmla="*/ 13 w 115"/>
                  <a:gd name="T15" fmla="*/ 686 h 724"/>
                  <a:gd name="T16" fmla="*/ 4 w 115"/>
                  <a:gd name="T17" fmla="*/ 677 h 7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5" h="724">
                    <a:moveTo>
                      <a:pt x="4" y="0"/>
                    </a:moveTo>
                    <a:cubicBezTo>
                      <a:pt x="7" y="52"/>
                      <a:pt x="6" y="104"/>
                      <a:pt x="13" y="156"/>
                    </a:cubicBezTo>
                    <a:cubicBezTo>
                      <a:pt x="19" y="203"/>
                      <a:pt x="53" y="250"/>
                      <a:pt x="68" y="293"/>
                    </a:cubicBezTo>
                    <a:cubicBezTo>
                      <a:pt x="91" y="362"/>
                      <a:pt x="61" y="271"/>
                      <a:pt x="86" y="357"/>
                    </a:cubicBezTo>
                    <a:cubicBezTo>
                      <a:pt x="91" y="376"/>
                      <a:pt x="104" y="412"/>
                      <a:pt x="104" y="412"/>
                    </a:cubicBezTo>
                    <a:cubicBezTo>
                      <a:pt x="100" y="464"/>
                      <a:pt x="115" y="524"/>
                      <a:pt x="86" y="567"/>
                    </a:cubicBezTo>
                    <a:cubicBezTo>
                      <a:pt x="75" y="583"/>
                      <a:pt x="54" y="590"/>
                      <a:pt x="40" y="604"/>
                    </a:cubicBezTo>
                    <a:cubicBezTo>
                      <a:pt x="19" y="668"/>
                      <a:pt x="28" y="641"/>
                      <a:pt x="13" y="686"/>
                    </a:cubicBezTo>
                    <a:cubicBezTo>
                      <a:pt x="0" y="724"/>
                      <a:pt x="4" y="722"/>
                      <a:pt x="4" y="677"/>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14" name="Rectangle 1079"/>
              <p:cNvSpPr>
                <a:spLocks noChangeArrowheads="1"/>
              </p:cNvSpPr>
              <p:nvPr/>
            </p:nvSpPr>
            <p:spPr bwMode="auto">
              <a:xfrm>
                <a:off x="1490" y="3446"/>
                <a:ext cx="1033" cy="183"/>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15" name="Line 1080"/>
              <p:cNvSpPr>
                <a:spLocks noChangeShapeType="1"/>
              </p:cNvSpPr>
              <p:nvPr/>
            </p:nvSpPr>
            <p:spPr bwMode="auto">
              <a:xfrm>
                <a:off x="1188" y="3813"/>
                <a:ext cx="1627"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16" name="Line 1083"/>
              <p:cNvSpPr>
                <a:spLocks noChangeShapeType="1"/>
              </p:cNvSpPr>
              <p:nvPr/>
            </p:nvSpPr>
            <p:spPr bwMode="auto">
              <a:xfrm>
                <a:off x="2514" y="4087"/>
                <a:ext cx="54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17" name="Line 1084"/>
              <p:cNvSpPr>
                <a:spLocks noChangeShapeType="1"/>
              </p:cNvSpPr>
              <p:nvPr/>
            </p:nvSpPr>
            <p:spPr bwMode="auto">
              <a:xfrm>
                <a:off x="2524" y="3428"/>
                <a:ext cx="54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18" name="Line 1085"/>
              <p:cNvSpPr>
                <a:spLocks noChangeShapeType="1"/>
              </p:cNvSpPr>
              <p:nvPr/>
            </p:nvSpPr>
            <p:spPr bwMode="auto">
              <a:xfrm>
                <a:off x="2825" y="3438"/>
                <a:ext cx="0" cy="649"/>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19" name="Line 1086"/>
              <p:cNvSpPr>
                <a:spLocks noChangeShapeType="1"/>
              </p:cNvSpPr>
              <p:nvPr/>
            </p:nvSpPr>
            <p:spPr bwMode="auto">
              <a:xfrm>
                <a:off x="2825" y="3319"/>
                <a:ext cx="0" cy="13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820" name="Line 1087"/>
              <p:cNvSpPr>
                <a:spLocks noChangeShapeType="1"/>
              </p:cNvSpPr>
              <p:nvPr/>
            </p:nvSpPr>
            <p:spPr bwMode="auto">
              <a:xfrm>
                <a:off x="2825" y="3328"/>
                <a:ext cx="82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0" name="TextBox 59"/>
            <p:cNvSpPr txBox="1">
              <a:spLocks noRot="1" noChangeAspect="1" noMove="1" noResize="1" noEditPoints="1" noAdjustHandles="1" noChangeArrowheads="1" noChangeShapeType="1" noTextEdit="1"/>
            </p:cNvSpPr>
            <p:nvPr/>
          </p:nvSpPr>
          <p:spPr>
            <a:xfrm>
              <a:off x="4327525" y="4569031"/>
              <a:ext cx="1739899" cy="471283"/>
            </a:xfrm>
            <a:prstGeom prst="rect">
              <a:avLst/>
            </a:prstGeom>
            <a:blipFill rotWithShape="1">
              <a:blip r:embed="rId3"/>
              <a:stretch>
                <a:fillRect b="-6494"/>
              </a:stretch>
            </a:blipFill>
          </p:spPr>
          <p:txBody>
            <a:bodyPr/>
            <a:lstStyle/>
            <a:p>
              <a:pPr>
                <a:defRPr/>
              </a:pPr>
              <a:r>
                <a:rPr lang="zh-CN" altLang="en-US">
                  <a:noFill/>
                </a:rPr>
                <a:t> </a:t>
              </a:r>
            </a:p>
          </p:txBody>
        </p:sp>
      </p:grpSp>
      <p:sp>
        <p:nvSpPr>
          <p:cNvPr id="62" name="Line 1082"/>
          <p:cNvSpPr>
            <a:spLocks noChangeShapeType="1"/>
          </p:cNvSpPr>
          <p:nvPr/>
        </p:nvSpPr>
        <p:spPr bwMode="auto">
          <a:xfrm flipH="1">
            <a:off x="3065463" y="2444750"/>
            <a:ext cx="0" cy="565150"/>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6564">
                                            <p:txEl>
                                              <p:pRg st="0" end="0"/>
                                            </p:txEl>
                                          </p:spTgt>
                                        </p:tgtEl>
                                        <p:attrNameLst>
                                          <p:attrName>style.visibility</p:attrName>
                                        </p:attrNameLst>
                                      </p:cBhvr>
                                      <p:to>
                                        <p:strVal val="visible"/>
                                      </p:to>
                                    </p:set>
                                    <p:animEffect transition="in" filter="wipe(left)">
                                      <p:cBhvr>
                                        <p:cTn id="7" dur="300"/>
                                        <p:tgtEl>
                                          <p:spTgt spid="6656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6565"/>
                                        </p:tgtEl>
                                        <p:attrNameLst>
                                          <p:attrName>style.visibility</p:attrName>
                                        </p:attrNameLst>
                                      </p:cBhvr>
                                      <p:to>
                                        <p:strVal val="visible"/>
                                      </p:to>
                                    </p:set>
                                    <p:animEffect transition="in" filter="wipe(left)">
                                      <p:cBhvr>
                                        <p:cTn id="12" dur="300"/>
                                        <p:tgtEl>
                                          <p:spTgt spid="665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6566"/>
                                        </p:tgtEl>
                                        <p:attrNameLst>
                                          <p:attrName>style.visibility</p:attrName>
                                        </p:attrNameLst>
                                      </p:cBhvr>
                                      <p:to>
                                        <p:strVal val="visible"/>
                                      </p:to>
                                    </p:set>
                                    <p:animEffect transition="in" filter="wipe(left)">
                                      <p:cBhvr>
                                        <p:cTn id="17" dur="300"/>
                                        <p:tgtEl>
                                          <p:spTgt spid="665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4" fill="hold" grpId="0" nodeType="click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p:cTn id="28" dur="500" fill="hold"/>
                                        <p:tgtEl>
                                          <p:spTgt spid="62"/>
                                        </p:tgtEl>
                                        <p:attrNameLst>
                                          <p:attrName>ppt_x</p:attrName>
                                        </p:attrNameLst>
                                      </p:cBhvr>
                                      <p:tavLst>
                                        <p:tav tm="0">
                                          <p:val>
                                            <p:strVal val="#ppt_x"/>
                                          </p:val>
                                        </p:tav>
                                        <p:tav tm="100000">
                                          <p:val>
                                            <p:strVal val="#ppt_x"/>
                                          </p:val>
                                        </p:tav>
                                      </p:tavLst>
                                    </p:anim>
                                    <p:anim calcmode="lin" valueType="num">
                                      <p:cBhvr>
                                        <p:cTn id="29" dur="500" fill="hold"/>
                                        <p:tgtEl>
                                          <p:spTgt spid="62"/>
                                        </p:tgtEl>
                                        <p:attrNameLst>
                                          <p:attrName>ppt_y</p:attrName>
                                        </p:attrNameLst>
                                      </p:cBhvr>
                                      <p:tavLst>
                                        <p:tav tm="0">
                                          <p:val>
                                            <p:strVal val="#ppt_y+#ppt_h/2"/>
                                          </p:val>
                                        </p:tav>
                                        <p:tav tm="100000">
                                          <p:val>
                                            <p:strVal val="#ppt_y"/>
                                          </p:val>
                                        </p:tav>
                                      </p:tavLst>
                                    </p:anim>
                                    <p:anim calcmode="lin" valueType="num">
                                      <p:cBhvr>
                                        <p:cTn id="30" dur="500" fill="hold"/>
                                        <p:tgtEl>
                                          <p:spTgt spid="62"/>
                                        </p:tgtEl>
                                        <p:attrNameLst>
                                          <p:attrName>ppt_w</p:attrName>
                                        </p:attrNameLst>
                                      </p:cBhvr>
                                      <p:tavLst>
                                        <p:tav tm="0">
                                          <p:val>
                                            <p:strVal val="#ppt_w"/>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66567"/>
                                        </p:tgtEl>
                                        <p:attrNameLst>
                                          <p:attrName>style.visibility</p:attrName>
                                        </p:attrNameLst>
                                      </p:cBhvr>
                                      <p:to>
                                        <p:strVal val="visible"/>
                                      </p:to>
                                    </p:set>
                                    <p:animEffect transition="in" filter="wipe(left)">
                                      <p:cBhvr>
                                        <p:cTn id="36" dur="300"/>
                                        <p:tgtEl>
                                          <p:spTgt spid="6656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66606"/>
                                        </p:tgtEl>
                                        <p:attrNameLst>
                                          <p:attrName>style.visibility</p:attrName>
                                        </p:attrNameLst>
                                      </p:cBhvr>
                                      <p:to>
                                        <p:strVal val="visible"/>
                                      </p:to>
                                    </p:set>
                                    <p:animEffect transition="in" filter="wipe(left)">
                                      <p:cBhvr>
                                        <p:cTn id="41" dur="300"/>
                                        <p:tgtEl>
                                          <p:spTgt spid="66606"/>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1" fill="hold" grpId="0" nodeType="clickEffect">
                                  <p:stCondLst>
                                    <p:cond delay="0"/>
                                  </p:stCondLst>
                                  <p:childTnLst>
                                    <p:set>
                                      <p:cBhvr>
                                        <p:cTn id="51" dur="1" fill="hold">
                                          <p:stCondLst>
                                            <p:cond delay="0"/>
                                          </p:stCondLst>
                                        </p:cTn>
                                        <p:tgtEl>
                                          <p:spTgt spid="66632"/>
                                        </p:tgtEl>
                                        <p:attrNameLst>
                                          <p:attrName>style.visibility</p:attrName>
                                        </p:attrNameLst>
                                      </p:cBhvr>
                                      <p:to>
                                        <p:strVal val="visible"/>
                                      </p:to>
                                    </p:set>
                                    <p:anim calcmode="lin" valueType="num">
                                      <p:cBhvr>
                                        <p:cTn id="52" dur="500" fill="hold"/>
                                        <p:tgtEl>
                                          <p:spTgt spid="66632"/>
                                        </p:tgtEl>
                                        <p:attrNameLst>
                                          <p:attrName>ppt_x</p:attrName>
                                        </p:attrNameLst>
                                      </p:cBhvr>
                                      <p:tavLst>
                                        <p:tav tm="0">
                                          <p:val>
                                            <p:strVal val="#ppt_x"/>
                                          </p:val>
                                        </p:tav>
                                        <p:tav tm="100000">
                                          <p:val>
                                            <p:strVal val="#ppt_x"/>
                                          </p:val>
                                        </p:tav>
                                      </p:tavLst>
                                    </p:anim>
                                    <p:anim calcmode="lin" valueType="num">
                                      <p:cBhvr>
                                        <p:cTn id="53" dur="500" fill="hold"/>
                                        <p:tgtEl>
                                          <p:spTgt spid="66632"/>
                                        </p:tgtEl>
                                        <p:attrNameLst>
                                          <p:attrName>ppt_y</p:attrName>
                                        </p:attrNameLst>
                                      </p:cBhvr>
                                      <p:tavLst>
                                        <p:tav tm="0">
                                          <p:val>
                                            <p:strVal val="#ppt_y-#ppt_h/2"/>
                                          </p:val>
                                        </p:tav>
                                        <p:tav tm="100000">
                                          <p:val>
                                            <p:strVal val="#ppt_y"/>
                                          </p:val>
                                        </p:tav>
                                      </p:tavLst>
                                    </p:anim>
                                    <p:anim calcmode="lin" valueType="num">
                                      <p:cBhvr>
                                        <p:cTn id="54" dur="500" fill="hold"/>
                                        <p:tgtEl>
                                          <p:spTgt spid="66632"/>
                                        </p:tgtEl>
                                        <p:attrNameLst>
                                          <p:attrName>ppt_w</p:attrName>
                                        </p:attrNameLst>
                                      </p:cBhvr>
                                      <p:tavLst>
                                        <p:tav tm="0">
                                          <p:val>
                                            <p:strVal val="#ppt_w"/>
                                          </p:val>
                                        </p:tav>
                                        <p:tav tm="100000">
                                          <p:val>
                                            <p:strVal val="#ppt_w"/>
                                          </p:val>
                                        </p:tav>
                                      </p:tavLst>
                                    </p:anim>
                                    <p:anim calcmode="lin" valueType="num">
                                      <p:cBhvr>
                                        <p:cTn id="55" dur="500" fill="hold"/>
                                        <p:tgtEl>
                                          <p:spTgt spid="66632"/>
                                        </p:tgtEl>
                                        <p:attrNameLst>
                                          <p:attrName>ppt_h</p:attrName>
                                        </p:attrNameLst>
                                      </p:cBhvr>
                                      <p:tavLst>
                                        <p:tav tm="0">
                                          <p:val>
                                            <p:fltVal val="0"/>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66633"/>
                                        </p:tgtEl>
                                        <p:attrNameLst>
                                          <p:attrName>style.visibility</p:attrName>
                                        </p:attrNameLst>
                                      </p:cBhvr>
                                      <p:to>
                                        <p:strVal val="visible"/>
                                      </p:to>
                                    </p:set>
                                    <p:animEffect transition="in" filter="wipe(left)">
                                      <p:cBhvr>
                                        <p:cTn id="60" dur="300"/>
                                        <p:tgtEl>
                                          <p:spTgt spid="666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build="p" autoUpdateAnimBg="0"/>
      <p:bldP spid="66565" grpId="0" autoUpdateAnimBg="0"/>
      <p:bldP spid="66566" grpId="0" autoUpdateAnimBg="0"/>
      <p:bldP spid="66567" grpId="0" autoUpdateAnimBg="0"/>
      <p:bldP spid="66606" grpId="0" autoUpdateAnimBg="0"/>
      <p:bldP spid="66632" grpId="0" animBg="1"/>
      <p:bldP spid="66633" grpId="0" autoUpdateAnimBg="0"/>
      <p:bldP spid="6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E5E09E1-3359-4E7C-9754-E62F7127680A}" type="slidenum">
              <a:rPr kumimoji="0" lang="zh-CN" altLang="en-US" sz="2000" smtClean="0">
                <a:solidFill>
                  <a:srgbClr val="0000FF"/>
                </a:solidFill>
              </a:rPr>
              <a:pPr eaLnBrk="1" hangingPunct="1"/>
              <a:t>33</a:t>
            </a:fld>
            <a:endParaRPr kumimoji="0" lang="en-US" altLang="zh-CN" sz="2000" smtClean="0">
              <a:solidFill>
                <a:srgbClr val="0000FF"/>
              </a:solidFill>
            </a:endParaRPr>
          </a:p>
        </p:txBody>
      </p:sp>
      <p:sp>
        <p:nvSpPr>
          <p:cNvPr id="13317" name="Text Box 5"/>
          <p:cNvSpPr txBox="1">
            <a:spLocks noChangeArrowheads="1"/>
          </p:cNvSpPr>
          <p:nvPr/>
        </p:nvSpPr>
        <p:spPr bwMode="auto">
          <a:xfrm>
            <a:off x="616496" y="515811"/>
            <a:ext cx="6640513"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例11.7  图11.10为对开齿轮箱的一部分。</a:t>
            </a:r>
          </a:p>
        </p:txBody>
      </p:sp>
      <p:sp>
        <p:nvSpPr>
          <p:cNvPr id="13319" name="Text Box 7"/>
          <p:cNvSpPr txBox="1">
            <a:spLocks noChangeArrowheads="1"/>
          </p:cNvSpPr>
          <p:nvPr/>
        </p:nvSpPr>
        <p:spPr bwMode="auto">
          <a:xfrm>
            <a:off x="632045" y="1801753"/>
            <a:ext cx="38560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解：(1) 画尺寸链图 </a:t>
            </a:r>
          </a:p>
        </p:txBody>
      </p:sp>
      <p:sp>
        <p:nvSpPr>
          <p:cNvPr id="13380" name="Rectangle 68"/>
          <p:cNvSpPr>
            <a:spLocks noChangeArrowheads="1"/>
          </p:cNvSpPr>
          <p:nvPr/>
        </p:nvSpPr>
        <p:spPr bwMode="auto">
          <a:xfrm>
            <a:off x="641723" y="1412048"/>
            <a:ext cx="7715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t>计算各组成环的公差和上、下偏差。</a:t>
            </a:r>
          </a:p>
        </p:txBody>
      </p:sp>
      <p:sp>
        <p:nvSpPr>
          <p:cNvPr id="13407" name="Text Box 95"/>
          <p:cNvSpPr txBox="1">
            <a:spLocks noChangeArrowheads="1"/>
          </p:cNvSpPr>
          <p:nvPr/>
        </p:nvSpPr>
        <p:spPr bwMode="auto">
          <a:xfrm>
            <a:off x="3493328" y="1791569"/>
            <a:ext cx="442036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按装配顺序画尺寸链图如下。</a:t>
            </a:r>
          </a:p>
        </p:txBody>
      </p:sp>
      <p:sp>
        <p:nvSpPr>
          <p:cNvPr id="13408" name="Rectangle 96"/>
          <p:cNvSpPr>
            <a:spLocks noChangeArrowheads="1"/>
          </p:cNvSpPr>
          <p:nvPr/>
        </p:nvSpPr>
        <p:spPr bwMode="auto">
          <a:xfrm>
            <a:off x="665535" y="963666"/>
            <a:ext cx="72481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b="1" i="1" dirty="0"/>
              <a:t>A</a:t>
            </a:r>
            <a:r>
              <a:rPr lang="en-US" altLang="zh-CN" b="1" baseline="-30000" dirty="0"/>
              <a:t>0</a:t>
            </a:r>
            <a:r>
              <a:rPr lang="en-US" altLang="zh-CN" b="1" dirty="0"/>
              <a:t>=1~1.75, </a:t>
            </a:r>
            <a:r>
              <a:rPr lang="en-US" altLang="zh-CN" b="1" i="1" dirty="0"/>
              <a:t>A</a:t>
            </a:r>
            <a:r>
              <a:rPr lang="en-US" altLang="zh-CN" b="1" baseline="-30000" dirty="0"/>
              <a:t>1</a:t>
            </a:r>
            <a:r>
              <a:rPr lang="en-US" altLang="zh-CN" b="1" dirty="0"/>
              <a:t>=101、</a:t>
            </a:r>
            <a:r>
              <a:rPr lang="en-US" altLang="zh-CN" b="1" i="1" dirty="0"/>
              <a:t>A</a:t>
            </a:r>
            <a:r>
              <a:rPr lang="en-US" altLang="zh-CN" b="1" baseline="-30000" dirty="0"/>
              <a:t>2</a:t>
            </a:r>
            <a:r>
              <a:rPr lang="en-US" altLang="zh-CN" b="1" dirty="0"/>
              <a:t>=50、</a:t>
            </a:r>
            <a:r>
              <a:rPr lang="en-US" altLang="zh-CN" b="1" i="1" dirty="0"/>
              <a:t>A</a:t>
            </a:r>
            <a:r>
              <a:rPr lang="en-US" altLang="zh-CN" b="1" baseline="-30000" dirty="0"/>
              <a:t>3</a:t>
            </a:r>
            <a:r>
              <a:rPr lang="en-US" altLang="zh-CN" b="1" dirty="0"/>
              <a:t>=</a:t>
            </a:r>
            <a:r>
              <a:rPr lang="en-US" altLang="zh-CN" b="1" i="1" dirty="0"/>
              <a:t>A</a:t>
            </a:r>
            <a:r>
              <a:rPr lang="en-US" altLang="zh-CN" b="1" baseline="-30000" dirty="0"/>
              <a:t>5</a:t>
            </a:r>
            <a:r>
              <a:rPr lang="en-US" altLang="zh-CN" b="1" dirty="0"/>
              <a:t>=5、</a:t>
            </a:r>
            <a:r>
              <a:rPr lang="en-US" altLang="zh-CN" b="1" i="1" dirty="0"/>
              <a:t>A</a:t>
            </a:r>
            <a:r>
              <a:rPr lang="en-US" altLang="zh-CN" b="1" baseline="-30000" dirty="0"/>
              <a:t>4</a:t>
            </a:r>
            <a:r>
              <a:rPr lang="en-US" altLang="zh-CN" b="1" dirty="0"/>
              <a:t>=140。</a:t>
            </a:r>
            <a:endParaRPr lang="zh-CN" altLang="en-US" b="1" dirty="0"/>
          </a:p>
        </p:txBody>
      </p:sp>
      <p:grpSp>
        <p:nvGrpSpPr>
          <p:cNvPr id="13414" name="Group 102"/>
          <p:cNvGrpSpPr>
            <a:grpSpLocks/>
          </p:cNvGrpSpPr>
          <p:nvPr/>
        </p:nvGrpSpPr>
        <p:grpSpPr bwMode="auto">
          <a:xfrm>
            <a:off x="4390637" y="2918856"/>
            <a:ext cx="3976688" cy="2517775"/>
            <a:chOff x="2686" y="1672"/>
            <a:chExt cx="2505" cy="1586"/>
          </a:xfrm>
        </p:grpSpPr>
        <p:grpSp>
          <p:nvGrpSpPr>
            <p:cNvPr id="34827" name="Group 101"/>
            <p:cNvGrpSpPr>
              <a:grpSpLocks/>
            </p:cNvGrpSpPr>
            <p:nvPr/>
          </p:nvGrpSpPr>
          <p:grpSpPr bwMode="auto">
            <a:xfrm>
              <a:off x="2686" y="1672"/>
              <a:ext cx="2505" cy="1205"/>
              <a:chOff x="2650" y="1672"/>
              <a:chExt cx="2505" cy="1205"/>
            </a:xfrm>
          </p:grpSpPr>
          <p:sp>
            <p:nvSpPr>
              <p:cNvPr id="34829" name="Line 74"/>
              <p:cNvSpPr>
                <a:spLocks noChangeShapeType="1"/>
              </p:cNvSpPr>
              <p:nvPr/>
            </p:nvSpPr>
            <p:spPr bwMode="auto">
              <a:xfrm>
                <a:off x="3020" y="1799"/>
                <a:ext cx="0" cy="106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0" name="Line 75"/>
              <p:cNvSpPr>
                <a:spLocks noChangeShapeType="1"/>
              </p:cNvSpPr>
              <p:nvPr/>
            </p:nvSpPr>
            <p:spPr bwMode="auto">
              <a:xfrm>
                <a:off x="4301" y="2550"/>
                <a:ext cx="0" cy="3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1" name="Line 76"/>
              <p:cNvSpPr>
                <a:spLocks noChangeShapeType="1"/>
              </p:cNvSpPr>
              <p:nvPr/>
            </p:nvSpPr>
            <p:spPr bwMode="auto">
              <a:xfrm>
                <a:off x="4819" y="1844"/>
                <a:ext cx="0" cy="103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2" name="Line 77"/>
              <p:cNvSpPr>
                <a:spLocks noChangeShapeType="1"/>
              </p:cNvSpPr>
              <p:nvPr/>
            </p:nvSpPr>
            <p:spPr bwMode="auto">
              <a:xfrm>
                <a:off x="3020" y="2740"/>
                <a:ext cx="1271"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3" name="Line 78"/>
              <p:cNvSpPr>
                <a:spLocks noChangeShapeType="1"/>
              </p:cNvSpPr>
              <p:nvPr/>
            </p:nvSpPr>
            <p:spPr bwMode="auto">
              <a:xfrm>
                <a:off x="4300" y="2749"/>
                <a:ext cx="503"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4" name="Line 79"/>
              <p:cNvSpPr>
                <a:spLocks noChangeShapeType="1"/>
              </p:cNvSpPr>
              <p:nvPr/>
            </p:nvSpPr>
            <p:spPr bwMode="auto">
              <a:xfrm>
                <a:off x="4254" y="1881"/>
                <a:ext cx="0" cy="26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5" name="Line 80"/>
              <p:cNvSpPr>
                <a:spLocks noChangeShapeType="1"/>
              </p:cNvSpPr>
              <p:nvPr/>
            </p:nvSpPr>
            <p:spPr bwMode="auto">
              <a:xfrm>
                <a:off x="4593" y="1891"/>
                <a:ext cx="0" cy="30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6" name="Line 81"/>
              <p:cNvSpPr>
                <a:spLocks noChangeShapeType="1"/>
              </p:cNvSpPr>
              <p:nvPr/>
            </p:nvSpPr>
            <p:spPr bwMode="auto">
              <a:xfrm>
                <a:off x="3257" y="1835"/>
                <a:ext cx="0" cy="39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7" name="Line 82"/>
              <p:cNvSpPr>
                <a:spLocks noChangeShapeType="1"/>
              </p:cNvSpPr>
              <p:nvPr/>
            </p:nvSpPr>
            <p:spPr bwMode="auto">
              <a:xfrm>
                <a:off x="3258" y="2018"/>
                <a:ext cx="987"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8" name="Line 83"/>
              <p:cNvSpPr>
                <a:spLocks noChangeShapeType="1"/>
              </p:cNvSpPr>
              <p:nvPr/>
            </p:nvSpPr>
            <p:spPr bwMode="auto">
              <a:xfrm>
                <a:off x="4255" y="2027"/>
                <a:ext cx="320"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9" name="Line 84"/>
              <p:cNvSpPr>
                <a:spLocks noChangeShapeType="1"/>
              </p:cNvSpPr>
              <p:nvPr/>
            </p:nvSpPr>
            <p:spPr bwMode="auto">
              <a:xfrm>
                <a:off x="4812" y="2045"/>
                <a:ext cx="274"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40" name="Line 85"/>
              <p:cNvSpPr>
                <a:spLocks noChangeShapeType="1"/>
              </p:cNvSpPr>
              <p:nvPr/>
            </p:nvSpPr>
            <p:spPr bwMode="auto">
              <a:xfrm>
                <a:off x="2718" y="2026"/>
                <a:ext cx="33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41" name="Text Box 86"/>
              <p:cNvSpPr txBox="1">
                <a:spLocks noChangeArrowheads="1"/>
              </p:cNvSpPr>
              <p:nvPr/>
            </p:nvSpPr>
            <p:spPr bwMode="auto">
              <a:xfrm>
                <a:off x="3526" y="2393"/>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1</a:t>
                </a:r>
              </a:p>
            </p:txBody>
          </p:sp>
          <p:sp>
            <p:nvSpPr>
              <p:cNvPr id="34842" name="Text Box 87"/>
              <p:cNvSpPr txBox="1">
                <a:spLocks noChangeArrowheads="1"/>
              </p:cNvSpPr>
              <p:nvPr/>
            </p:nvSpPr>
            <p:spPr bwMode="auto">
              <a:xfrm>
                <a:off x="4377" y="2393"/>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2</a:t>
                </a:r>
              </a:p>
            </p:txBody>
          </p:sp>
          <p:sp>
            <p:nvSpPr>
              <p:cNvPr id="34843" name="Text Box 88"/>
              <p:cNvSpPr txBox="1">
                <a:spLocks noChangeArrowheads="1"/>
              </p:cNvSpPr>
              <p:nvPr/>
            </p:nvSpPr>
            <p:spPr bwMode="auto">
              <a:xfrm>
                <a:off x="4826" y="1699"/>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5</a:t>
                </a:r>
              </a:p>
            </p:txBody>
          </p:sp>
          <p:sp>
            <p:nvSpPr>
              <p:cNvPr id="34844" name="Text Box 89"/>
              <p:cNvSpPr txBox="1">
                <a:spLocks noChangeArrowheads="1"/>
              </p:cNvSpPr>
              <p:nvPr/>
            </p:nvSpPr>
            <p:spPr bwMode="auto">
              <a:xfrm>
                <a:off x="3601" y="1681"/>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4</a:t>
                </a:r>
              </a:p>
            </p:txBody>
          </p:sp>
          <p:sp>
            <p:nvSpPr>
              <p:cNvPr id="34845" name="Text Box 90"/>
              <p:cNvSpPr txBox="1">
                <a:spLocks noChangeArrowheads="1"/>
              </p:cNvSpPr>
              <p:nvPr/>
            </p:nvSpPr>
            <p:spPr bwMode="auto">
              <a:xfrm>
                <a:off x="2650" y="1672"/>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3</a:t>
                </a:r>
              </a:p>
            </p:txBody>
          </p:sp>
          <p:sp>
            <p:nvSpPr>
              <p:cNvPr id="34846" name="Text Box 91"/>
              <p:cNvSpPr txBox="1">
                <a:spLocks noChangeArrowheads="1"/>
              </p:cNvSpPr>
              <p:nvPr/>
            </p:nvSpPr>
            <p:spPr bwMode="auto">
              <a:xfrm>
                <a:off x="4259" y="1681"/>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0</a:t>
                </a:r>
              </a:p>
            </p:txBody>
          </p:sp>
        </p:grpSp>
        <p:sp>
          <p:nvSpPr>
            <p:cNvPr id="34828" name="Text Box 97"/>
            <p:cNvSpPr txBox="1">
              <a:spLocks noChangeArrowheads="1"/>
            </p:cNvSpPr>
            <p:nvPr/>
          </p:nvSpPr>
          <p:spPr bwMode="auto">
            <a:xfrm>
              <a:off x="3142" y="2970"/>
              <a:ext cx="16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例11.7 的尺寸链图</a:t>
              </a:r>
            </a:p>
          </p:txBody>
        </p:sp>
      </p:grpSp>
      <p:pic>
        <p:nvPicPr>
          <p:cNvPr id="35879" name="Picture 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450" y="2306857"/>
            <a:ext cx="3692525" cy="4141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Line 100"/>
          <p:cNvSpPr>
            <a:spLocks noChangeShapeType="1"/>
          </p:cNvSpPr>
          <p:nvPr/>
        </p:nvSpPr>
        <p:spPr bwMode="auto">
          <a:xfrm>
            <a:off x="1349375" y="4222817"/>
            <a:ext cx="0" cy="156686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317"/>
                                        </p:tgtEl>
                                        <p:attrNameLst>
                                          <p:attrName>style.visibility</p:attrName>
                                        </p:attrNameLst>
                                      </p:cBhvr>
                                      <p:to>
                                        <p:strVal val="visible"/>
                                      </p:to>
                                    </p:set>
                                    <p:animEffect transition="in" filter="wipe(left)">
                                      <p:cBhvr>
                                        <p:cTn id="7" dur="300"/>
                                        <p:tgtEl>
                                          <p:spTgt spid="133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5879"/>
                                        </p:tgtEl>
                                        <p:attrNameLst>
                                          <p:attrName>style.visibility</p:attrName>
                                        </p:attrNameLst>
                                      </p:cBhvr>
                                      <p:to>
                                        <p:strVal val="visible"/>
                                      </p:to>
                                    </p:set>
                                    <p:anim calcmode="lin" valueType="num">
                                      <p:cBhvr additive="base">
                                        <p:cTn id="12" dur="500" fill="hold"/>
                                        <p:tgtEl>
                                          <p:spTgt spid="35879"/>
                                        </p:tgtEl>
                                        <p:attrNameLst>
                                          <p:attrName>ppt_x</p:attrName>
                                        </p:attrNameLst>
                                      </p:cBhvr>
                                      <p:tavLst>
                                        <p:tav tm="0">
                                          <p:val>
                                            <p:strVal val="#ppt_x"/>
                                          </p:val>
                                        </p:tav>
                                        <p:tav tm="100000">
                                          <p:val>
                                            <p:strVal val="#ppt_x"/>
                                          </p:val>
                                        </p:tav>
                                      </p:tavLst>
                                    </p:anim>
                                    <p:anim calcmode="lin" valueType="num">
                                      <p:cBhvr additive="base">
                                        <p:cTn id="13" dur="500" fill="hold"/>
                                        <p:tgtEl>
                                          <p:spTgt spid="3587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3408"/>
                                        </p:tgtEl>
                                        <p:attrNameLst>
                                          <p:attrName>style.visibility</p:attrName>
                                        </p:attrNameLst>
                                      </p:cBhvr>
                                      <p:to>
                                        <p:strVal val="visible"/>
                                      </p:to>
                                    </p:set>
                                    <p:animEffect transition="in" filter="wipe(left)">
                                      <p:cBhvr>
                                        <p:cTn id="18" dur="300"/>
                                        <p:tgtEl>
                                          <p:spTgt spid="1340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3380"/>
                                        </p:tgtEl>
                                        <p:attrNameLst>
                                          <p:attrName>style.visibility</p:attrName>
                                        </p:attrNameLst>
                                      </p:cBhvr>
                                      <p:to>
                                        <p:strVal val="visible"/>
                                      </p:to>
                                    </p:set>
                                    <p:animEffect transition="in" filter="wipe(left)">
                                      <p:cBhvr>
                                        <p:cTn id="23" dur="300"/>
                                        <p:tgtEl>
                                          <p:spTgt spid="1338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319"/>
                                        </p:tgtEl>
                                        <p:attrNameLst>
                                          <p:attrName>style.visibility</p:attrName>
                                        </p:attrNameLst>
                                      </p:cBhvr>
                                      <p:to>
                                        <p:strVal val="visible"/>
                                      </p:to>
                                    </p:set>
                                    <p:animEffect transition="in" filter="wipe(left)">
                                      <p:cBhvr>
                                        <p:cTn id="28" dur="300"/>
                                        <p:tgtEl>
                                          <p:spTgt spid="1331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3407"/>
                                        </p:tgtEl>
                                        <p:attrNameLst>
                                          <p:attrName>style.visibility</p:attrName>
                                        </p:attrNameLst>
                                      </p:cBhvr>
                                      <p:to>
                                        <p:strVal val="visible"/>
                                      </p:to>
                                    </p:set>
                                    <p:animEffect transition="in" filter="wipe(left)">
                                      <p:cBhvr>
                                        <p:cTn id="33" dur="300"/>
                                        <p:tgtEl>
                                          <p:spTgt spid="1340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1"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ppt_x</p:attrName>
                                        </p:attrNameLst>
                                      </p:cBhvr>
                                      <p:tavLst>
                                        <p:tav tm="0">
                                          <p:val>
                                            <p:strVal val="#ppt_x"/>
                                          </p:val>
                                        </p:tav>
                                        <p:tav tm="100000">
                                          <p:val>
                                            <p:strVal val="#ppt_x"/>
                                          </p:val>
                                        </p:tav>
                                      </p:tavLst>
                                    </p:anim>
                                    <p:anim calcmode="lin" valueType="num">
                                      <p:cBhvr>
                                        <p:cTn id="39" dur="500" fill="hold"/>
                                        <p:tgtEl>
                                          <p:spTgt spid="40"/>
                                        </p:tgtEl>
                                        <p:attrNameLst>
                                          <p:attrName>ppt_y</p:attrName>
                                        </p:attrNameLst>
                                      </p:cBhvr>
                                      <p:tavLst>
                                        <p:tav tm="0">
                                          <p:val>
                                            <p:strVal val="#ppt_y-#ppt_h/2"/>
                                          </p:val>
                                        </p:tav>
                                        <p:tav tm="100000">
                                          <p:val>
                                            <p:strVal val="#ppt_y"/>
                                          </p:val>
                                        </p:tav>
                                      </p:tavLst>
                                    </p:anim>
                                    <p:anim calcmode="lin" valueType="num">
                                      <p:cBhvr>
                                        <p:cTn id="40" dur="500" fill="hold"/>
                                        <p:tgtEl>
                                          <p:spTgt spid="40"/>
                                        </p:tgtEl>
                                        <p:attrNameLst>
                                          <p:attrName>ppt_w</p:attrName>
                                        </p:attrNameLst>
                                      </p:cBhvr>
                                      <p:tavLst>
                                        <p:tav tm="0">
                                          <p:val>
                                            <p:strVal val="#ppt_w"/>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2" fill="hold" nodeType="clickEffect">
                                  <p:stCondLst>
                                    <p:cond delay="0"/>
                                  </p:stCondLst>
                                  <p:childTnLst>
                                    <p:set>
                                      <p:cBhvr>
                                        <p:cTn id="45" dur="1" fill="hold">
                                          <p:stCondLst>
                                            <p:cond delay="0"/>
                                          </p:stCondLst>
                                        </p:cTn>
                                        <p:tgtEl>
                                          <p:spTgt spid="13414"/>
                                        </p:tgtEl>
                                        <p:attrNameLst>
                                          <p:attrName>style.visibility</p:attrName>
                                        </p:attrNameLst>
                                      </p:cBhvr>
                                      <p:to>
                                        <p:strVal val="visible"/>
                                      </p:to>
                                    </p:set>
                                    <p:anim calcmode="lin" valueType="num">
                                      <p:cBhvr additive="base">
                                        <p:cTn id="46" dur="2000" fill="hold"/>
                                        <p:tgtEl>
                                          <p:spTgt spid="13414"/>
                                        </p:tgtEl>
                                        <p:attrNameLst>
                                          <p:attrName>ppt_x</p:attrName>
                                        </p:attrNameLst>
                                      </p:cBhvr>
                                      <p:tavLst>
                                        <p:tav tm="0">
                                          <p:val>
                                            <p:strVal val="1+#ppt_w/2"/>
                                          </p:val>
                                        </p:tav>
                                        <p:tav tm="100000">
                                          <p:val>
                                            <p:strVal val="#ppt_x"/>
                                          </p:val>
                                        </p:tav>
                                      </p:tavLst>
                                    </p:anim>
                                    <p:anim calcmode="lin" valueType="num">
                                      <p:cBhvr additive="base">
                                        <p:cTn id="47" dur="2000" fill="hold"/>
                                        <p:tgtEl>
                                          <p:spTgt spid="134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utoUpdateAnimBg="0"/>
      <p:bldP spid="13319" grpId="0" autoUpdateAnimBg="0"/>
      <p:bldP spid="13380" grpId="0" autoUpdateAnimBg="0"/>
      <p:bldP spid="13407" grpId="0" autoUpdateAnimBg="0"/>
      <p:bldP spid="13408" grpId="0" autoUpdateAnimBg="0"/>
      <p:bldP spid="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6E540FB-52ED-4146-B174-3F8EC65CBD2B}" type="slidenum">
              <a:rPr kumimoji="0" lang="zh-CN" altLang="en-US" sz="2000" smtClean="0">
                <a:solidFill>
                  <a:srgbClr val="0000FF"/>
                </a:solidFill>
              </a:rPr>
              <a:pPr eaLnBrk="1" hangingPunct="1"/>
              <a:t>34</a:t>
            </a:fld>
            <a:endParaRPr kumimoji="0" lang="en-US" altLang="zh-CN" sz="2000" smtClean="0">
              <a:solidFill>
                <a:srgbClr val="0000FF"/>
              </a:solidFill>
            </a:endParaRPr>
          </a:p>
        </p:txBody>
      </p:sp>
      <p:sp>
        <p:nvSpPr>
          <p:cNvPr id="68612" name="Text Box 1028"/>
          <p:cNvSpPr txBox="1">
            <a:spLocks noChangeArrowheads="1"/>
          </p:cNvSpPr>
          <p:nvPr/>
        </p:nvSpPr>
        <p:spPr bwMode="auto">
          <a:xfrm>
            <a:off x="683756" y="512135"/>
            <a:ext cx="6431284"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(2) 判断</a:t>
            </a:r>
            <a:r>
              <a:rPr lang="en-US" altLang="zh-CN" sz="2800" b="1" i="1" dirty="0"/>
              <a:t>A</a:t>
            </a:r>
            <a:r>
              <a:rPr lang="en-US" altLang="zh-CN" sz="2800" b="1" baseline="-30000" dirty="0"/>
              <a:t>0</a:t>
            </a:r>
            <a:r>
              <a:rPr lang="en-US" altLang="zh-CN" sz="2800" b="1" dirty="0"/>
              <a:t>、</a:t>
            </a:r>
            <a:r>
              <a:rPr lang="en-US" altLang="zh-CN" sz="2800" b="1" i="1" dirty="0"/>
              <a:t>A</a:t>
            </a:r>
            <a:r>
              <a:rPr lang="en-US" altLang="zh-CN" sz="2800" b="1" i="1" baseline="-30000" dirty="0"/>
              <a:t>i</a:t>
            </a:r>
            <a:r>
              <a:rPr lang="en-US" altLang="zh-CN" sz="2800" b="1" baseline="-30000" dirty="0"/>
              <a:t>(+)</a:t>
            </a:r>
            <a:r>
              <a:rPr lang="en-US" altLang="zh-CN" sz="2800" b="1" dirty="0"/>
              <a:t>、</a:t>
            </a:r>
            <a:r>
              <a:rPr lang="en-US" altLang="zh-CN" sz="2800" b="1" i="1" dirty="0"/>
              <a:t>A</a:t>
            </a:r>
            <a:r>
              <a:rPr lang="en-US" altLang="zh-CN" sz="2800" b="1" i="1" baseline="-30000" dirty="0"/>
              <a:t>i</a:t>
            </a:r>
            <a:r>
              <a:rPr lang="en-US" altLang="zh-CN" sz="2800" b="1" baseline="-30000" dirty="0"/>
              <a:t>(-)</a:t>
            </a:r>
            <a:r>
              <a:rPr lang="en-US" altLang="zh-CN" sz="2800" b="1" dirty="0"/>
              <a:t> (</a:t>
            </a:r>
            <a:r>
              <a:rPr lang="zh-CN" altLang="en-US" sz="2800" b="1" dirty="0"/>
              <a:t>见尺寸链图）</a:t>
            </a:r>
          </a:p>
        </p:txBody>
      </p:sp>
      <p:sp>
        <p:nvSpPr>
          <p:cNvPr id="68613" name="Text Box 1029"/>
          <p:cNvSpPr txBox="1">
            <a:spLocks noChangeArrowheads="1"/>
          </p:cNvSpPr>
          <p:nvPr/>
        </p:nvSpPr>
        <p:spPr bwMode="auto">
          <a:xfrm>
            <a:off x="498797" y="5067504"/>
            <a:ext cx="71707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(3) 计算各组成环公差和上、下偏差 </a:t>
            </a:r>
          </a:p>
        </p:txBody>
      </p:sp>
      <p:sp>
        <p:nvSpPr>
          <p:cNvPr id="68614" name="Text Box 1030"/>
          <p:cNvSpPr txBox="1">
            <a:spLocks noChangeArrowheads="1"/>
          </p:cNvSpPr>
          <p:nvPr/>
        </p:nvSpPr>
        <p:spPr bwMode="auto">
          <a:xfrm>
            <a:off x="830584" y="5689804"/>
            <a:ext cx="36623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① 确定协调环：</a:t>
            </a:r>
          </a:p>
        </p:txBody>
      </p:sp>
      <p:sp>
        <p:nvSpPr>
          <p:cNvPr id="68615" name="Text Box 1031"/>
          <p:cNvSpPr txBox="1">
            <a:spLocks noChangeArrowheads="1"/>
          </p:cNvSpPr>
          <p:nvPr/>
        </p:nvSpPr>
        <p:spPr bwMode="auto">
          <a:xfrm>
            <a:off x="3800797" y="5764417"/>
            <a:ext cx="34115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选</a:t>
            </a:r>
            <a:r>
              <a:rPr lang="en-US" altLang="zh-CN" sz="2800" b="1" i="1"/>
              <a:t>A</a:t>
            </a:r>
            <a:r>
              <a:rPr lang="en-US" altLang="zh-CN" sz="2800" b="1" baseline="-30000"/>
              <a:t>4</a:t>
            </a:r>
            <a:r>
              <a:rPr lang="zh-CN" altLang="en-US" sz="2800" b="1"/>
              <a:t>为协调环</a:t>
            </a:r>
          </a:p>
        </p:txBody>
      </p:sp>
      <p:grpSp>
        <p:nvGrpSpPr>
          <p:cNvPr id="68635" name="Group 1051"/>
          <p:cNvGrpSpPr>
            <a:grpSpLocks/>
          </p:cNvGrpSpPr>
          <p:nvPr/>
        </p:nvGrpSpPr>
        <p:grpSpPr bwMode="auto">
          <a:xfrm>
            <a:off x="4692972" y="2446542"/>
            <a:ext cx="3890962" cy="2517775"/>
            <a:chOff x="2704" y="2008"/>
            <a:chExt cx="2451" cy="1586"/>
          </a:xfrm>
        </p:grpSpPr>
        <p:grpSp>
          <p:nvGrpSpPr>
            <p:cNvPr id="35862" name="Group 1052"/>
            <p:cNvGrpSpPr>
              <a:grpSpLocks/>
            </p:cNvGrpSpPr>
            <p:nvPr/>
          </p:nvGrpSpPr>
          <p:grpSpPr bwMode="auto">
            <a:xfrm>
              <a:off x="2704" y="2008"/>
              <a:ext cx="2451" cy="1205"/>
              <a:chOff x="2893" y="1693"/>
              <a:chExt cx="2451" cy="1205"/>
            </a:xfrm>
          </p:grpSpPr>
          <p:sp>
            <p:nvSpPr>
              <p:cNvPr id="35864" name="Line 1053"/>
              <p:cNvSpPr>
                <a:spLocks noChangeShapeType="1"/>
              </p:cNvSpPr>
              <p:nvPr/>
            </p:nvSpPr>
            <p:spPr bwMode="auto">
              <a:xfrm>
                <a:off x="3209" y="1829"/>
                <a:ext cx="0" cy="106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5" name="Line 1054"/>
              <p:cNvSpPr>
                <a:spLocks noChangeShapeType="1"/>
              </p:cNvSpPr>
              <p:nvPr/>
            </p:nvSpPr>
            <p:spPr bwMode="auto">
              <a:xfrm>
                <a:off x="4490" y="2571"/>
                <a:ext cx="0" cy="3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6" name="Line 1055"/>
              <p:cNvSpPr>
                <a:spLocks noChangeShapeType="1"/>
              </p:cNvSpPr>
              <p:nvPr/>
            </p:nvSpPr>
            <p:spPr bwMode="auto">
              <a:xfrm>
                <a:off x="5008" y="1865"/>
                <a:ext cx="0" cy="103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7" name="Line 1056"/>
              <p:cNvSpPr>
                <a:spLocks noChangeShapeType="1"/>
              </p:cNvSpPr>
              <p:nvPr/>
            </p:nvSpPr>
            <p:spPr bwMode="auto">
              <a:xfrm>
                <a:off x="3209" y="2761"/>
                <a:ext cx="1271"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8" name="Line 1057"/>
              <p:cNvSpPr>
                <a:spLocks noChangeShapeType="1"/>
              </p:cNvSpPr>
              <p:nvPr/>
            </p:nvSpPr>
            <p:spPr bwMode="auto">
              <a:xfrm>
                <a:off x="4489" y="2770"/>
                <a:ext cx="503"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9" name="Line 1058"/>
              <p:cNvSpPr>
                <a:spLocks noChangeShapeType="1"/>
              </p:cNvSpPr>
              <p:nvPr/>
            </p:nvSpPr>
            <p:spPr bwMode="auto">
              <a:xfrm>
                <a:off x="4443" y="1902"/>
                <a:ext cx="0" cy="26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0" name="Line 1059"/>
              <p:cNvSpPr>
                <a:spLocks noChangeShapeType="1"/>
              </p:cNvSpPr>
              <p:nvPr/>
            </p:nvSpPr>
            <p:spPr bwMode="auto">
              <a:xfrm>
                <a:off x="4782" y="1912"/>
                <a:ext cx="0" cy="30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1" name="Line 1060"/>
              <p:cNvSpPr>
                <a:spLocks noChangeShapeType="1"/>
              </p:cNvSpPr>
              <p:nvPr/>
            </p:nvSpPr>
            <p:spPr bwMode="auto">
              <a:xfrm>
                <a:off x="3446" y="1856"/>
                <a:ext cx="0" cy="39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2" name="Line 1061"/>
              <p:cNvSpPr>
                <a:spLocks noChangeShapeType="1"/>
              </p:cNvSpPr>
              <p:nvPr/>
            </p:nvSpPr>
            <p:spPr bwMode="auto">
              <a:xfrm>
                <a:off x="3447" y="2039"/>
                <a:ext cx="987"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3" name="Line 1062"/>
              <p:cNvSpPr>
                <a:spLocks noChangeShapeType="1"/>
              </p:cNvSpPr>
              <p:nvPr/>
            </p:nvSpPr>
            <p:spPr bwMode="auto">
              <a:xfrm>
                <a:off x="4444" y="2048"/>
                <a:ext cx="320"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4" name="Line 1063"/>
              <p:cNvSpPr>
                <a:spLocks noChangeShapeType="1"/>
              </p:cNvSpPr>
              <p:nvPr/>
            </p:nvSpPr>
            <p:spPr bwMode="auto">
              <a:xfrm>
                <a:off x="5001" y="2066"/>
                <a:ext cx="274"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5" name="Line 1064"/>
              <p:cNvSpPr>
                <a:spLocks noChangeShapeType="1"/>
              </p:cNvSpPr>
              <p:nvPr/>
            </p:nvSpPr>
            <p:spPr bwMode="auto">
              <a:xfrm>
                <a:off x="2907" y="2047"/>
                <a:ext cx="33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76" name="Text Box 1065"/>
              <p:cNvSpPr txBox="1">
                <a:spLocks noChangeArrowheads="1"/>
              </p:cNvSpPr>
              <p:nvPr/>
            </p:nvSpPr>
            <p:spPr bwMode="auto">
              <a:xfrm>
                <a:off x="3715" y="2414"/>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1</a:t>
                </a:r>
              </a:p>
            </p:txBody>
          </p:sp>
          <p:sp>
            <p:nvSpPr>
              <p:cNvPr id="35877" name="Text Box 1066"/>
              <p:cNvSpPr txBox="1">
                <a:spLocks noChangeArrowheads="1"/>
              </p:cNvSpPr>
              <p:nvPr/>
            </p:nvSpPr>
            <p:spPr bwMode="auto">
              <a:xfrm>
                <a:off x="4566" y="2414"/>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2</a:t>
                </a:r>
              </a:p>
            </p:txBody>
          </p:sp>
          <p:sp>
            <p:nvSpPr>
              <p:cNvPr id="35878" name="Text Box 1067"/>
              <p:cNvSpPr txBox="1">
                <a:spLocks noChangeArrowheads="1"/>
              </p:cNvSpPr>
              <p:nvPr/>
            </p:nvSpPr>
            <p:spPr bwMode="auto">
              <a:xfrm>
                <a:off x="5015" y="1720"/>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5</a:t>
                </a:r>
              </a:p>
            </p:txBody>
          </p:sp>
          <p:sp>
            <p:nvSpPr>
              <p:cNvPr id="35879" name="Text Box 1068"/>
              <p:cNvSpPr txBox="1">
                <a:spLocks noChangeArrowheads="1"/>
              </p:cNvSpPr>
              <p:nvPr/>
            </p:nvSpPr>
            <p:spPr bwMode="auto">
              <a:xfrm>
                <a:off x="3790" y="1702"/>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4</a:t>
                </a:r>
              </a:p>
            </p:txBody>
          </p:sp>
          <p:sp>
            <p:nvSpPr>
              <p:cNvPr id="35880" name="Text Box 1069"/>
              <p:cNvSpPr txBox="1">
                <a:spLocks noChangeArrowheads="1"/>
              </p:cNvSpPr>
              <p:nvPr/>
            </p:nvSpPr>
            <p:spPr bwMode="auto">
              <a:xfrm>
                <a:off x="2893" y="1693"/>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3</a:t>
                </a:r>
              </a:p>
            </p:txBody>
          </p:sp>
          <p:sp>
            <p:nvSpPr>
              <p:cNvPr id="35881" name="Text Box 1070"/>
              <p:cNvSpPr txBox="1">
                <a:spLocks noChangeArrowheads="1"/>
              </p:cNvSpPr>
              <p:nvPr/>
            </p:nvSpPr>
            <p:spPr bwMode="auto">
              <a:xfrm>
                <a:off x="4448" y="1702"/>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0</a:t>
                </a:r>
              </a:p>
            </p:txBody>
          </p:sp>
        </p:grpSp>
        <p:sp>
          <p:nvSpPr>
            <p:cNvPr id="35863" name="Text Box 1071"/>
            <p:cNvSpPr txBox="1">
              <a:spLocks noChangeArrowheads="1"/>
            </p:cNvSpPr>
            <p:nvPr/>
          </p:nvSpPr>
          <p:spPr bwMode="auto">
            <a:xfrm>
              <a:off x="3142" y="3306"/>
              <a:ext cx="16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例11.7 的尺寸链图</a:t>
              </a:r>
            </a:p>
          </p:txBody>
        </p:sp>
      </p:grpSp>
      <p:sp>
        <p:nvSpPr>
          <p:cNvPr id="68656" name="Text Box 1072"/>
          <p:cNvSpPr txBox="1">
            <a:spLocks noChangeArrowheads="1"/>
          </p:cNvSpPr>
          <p:nvPr/>
        </p:nvSpPr>
        <p:spPr bwMode="auto">
          <a:xfrm>
            <a:off x="753843" y="1116217"/>
            <a:ext cx="62611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在尺寸链图中各个环上画箭头,</a:t>
            </a:r>
          </a:p>
        </p:txBody>
      </p:sp>
      <p:sp>
        <p:nvSpPr>
          <p:cNvPr id="68657" name="Line 1073"/>
          <p:cNvSpPr>
            <a:spLocks noChangeShapeType="1"/>
          </p:cNvSpPr>
          <p:nvPr/>
        </p:nvSpPr>
        <p:spPr bwMode="auto">
          <a:xfrm>
            <a:off x="5813747" y="3670504"/>
            <a:ext cx="871537"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59" name="Line 1075"/>
          <p:cNvSpPr>
            <a:spLocks noChangeShapeType="1"/>
          </p:cNvSpPr>
          <p:nvPr/>
        </p:nvSpPr>
        <p:spPr bwMode="auto">
          <a:xfrm flipV="1">
            <a:off x="7266309" y="3656217"/>
            <a:ext cx="536575" cy="396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0" name="Line 1076"/>
          <p:cNvSpPr>
            <a:spLocks noChangeShapeType="1"/>
          </p:cNvSpPr>
          <p:nvPr/>
        </p:nvSpPr>
        <p:spPr bwMode="auto">
          <a:xfrm>
            <a:off x="7996559" y="2479879"/>
            <a:ext cx="701675" cy="2540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1" name="Line 1077"/>
          <p:cNvSpPr>
            <a:spLocks noChangeShapeType="1"/>
          </p:cNvSpPr>
          <p:nvPr/>
        </p:nvSpPr>
        <p:spPr bwMode="auto">
          <a:xfrm>
            <a:off x="7107559" y="2505279"/>
            <a:ext cx="465138" cy="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2" name="Line 1078"/>
          <p:cNvSpPr>
            <a:spLocks noChangeShapeType="1"/>
          </p:cNvSpPr>
          <p:nvPr/>
        </p:nvSpPr>
        <p:spPr bwMode="auto">
          <a:xfrm>
            <a:off x="5993134" y="2503692"/>
            <a:ext cx="711200" cy="14287"/>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3" name="Line 1079"/>
          <p:cNvSpPr>
            <a:spLocks noChangeShapeType="1"/>
          </p:cNvSpPr>
          <p:nvPr/>
        </p:nvSpPr>
        <p:spPr bwMode="auto">
          <a:xfrm>
            <a:off x="4673922" y="2475117"/>
            <a:ext cx="581025" cy="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4" name="Text Box 1080"/>
          <p:cNvSpPr txBox="1">
            <a:spLocks noChangeArrowheads="1"/>
          </p:cNvSpPr>
          <p:nvPr/>
        </p:nvSpPr>
        <p:spPr bwMode="auto">
          <a:xfrm>
            <a:off x="648022" y="2138077"/>
            <a:ext cx="38179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由装配图可见</a:t>
            </a:r>
          </a:p>
        </p:txBody>
      </p:sp>
      <p:sp>
        <p:nvSpPr>
          <p:cNvPr id="68666" name="Text Box 1082"/>
          <p:cNvSpPr txBox="1">
            <a:spLocks noChangeArrowheads="1"/>
          </p:cNvSpPr>
          <p:nvPr/>
        </p:nvSpPr>
        <p:spPr bwMode="auto">
          <a:xfrm>
            <a:off x="608334" y="2587829"/>
            <a:ext cx="3910013"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装配后自然形成的间隙</a:t>
            </a:r>
            <a:r>
              <a:rPr lang="en-US" altLang="zh-CN" sz="2800" b="1" i="1" dirty="0"/>
              <a:t>A</a:t>
            </a:r>
            <a:r>
              <a:rPr lang="en-US" altLang="zh-CN" sz="2800" b="1" baseline="-25000" dirty="0"/>
              <a:t>0</a:t>
            </a:r>
            <a:r>
              <a:rPr lang="zh-CN" altLang="en-US" sz="2800" b="1" dirty="0"/>
              <a:t>为封闭环。</a:t>
            </a:r>
          </a:p>
        </p:txBody>
      </p:sp>
      <p:sp>
        <p:nvSpPr>
          <p:cNvPr id="68667" name="Text Box 1083"/>
          <p:cNvSpPr txBox="1">
            <a:spLocks noChangeArrowheads="1"/>
          </p:cNvSpPr>
          <p:nvPr/>
        </p:nvSpPr>
        <p:spPr bwMode="auto">
          <a:xfrm>
            <a:off x="616272" y="3697492"/>
            <a:ext cx="22590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增环为：</a:t>
            </a:r>
          </a:p>
        </p:txBody>
      </p:sp>
      <p:graphicFrame>
        <p:nvGraphicFramePr>
          <p:cNvPr id="68668" name="Object 1084"/>
          <p:cNvGraphicFramePr>
            <a:graphicFrameLocks noChangeAspect="1"/>
          </p:cNvGraphicFramePr>
          <p:nvPr>
            <p:extLst>
              <p:ext uri="{D42A27DB-BD31-4B8C-83A1-F6EECF244321}">
                <p14:modId xmlns:p14="http://schemas.microsoft.com/office/powerpoint/2010/main" val="976531484"/>
              </p:ext>
            </p:extLst>
          </p:nvPr>
        </p:nvGraphicFramePr>
        <p:xfrm>
          <a:off x="2232347" y="3641929"/>
          <a:ext cx="1970087" cy="749300"/>
        </p:xfrm>
        <a:graphic>
          <a:graphicData uri="http://schemas.openxmlformats.org/presentationml/2006/ole">
            <mc:AlternateContent xmlns:mc="http://schemas.openxmlformats.org/markup-compatibility/2006">
              <mc:Choice xmlns:v="urn:schemas-microsoft-com:vml" Requires="v">
                <p:oleObj spid="_x0000_s36020" name="Equation" r:id="rId3" imgW="634725" imgH="241195" progId="Equation.3">
                  <p:embed/>
                </p:oleObj>
              </mc:Choice>
              <mc:Fallback>
                <p:oleObj name="Equation" r:id="rId3" imgW="634725" imgH="241195" progId="Equation.3">
                  <p:embed/>
                  <p:pic>
                    <p:nvPicPr>
                      <p:cNvPr id="0" name="Object 108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2347" y="3641929"/>
                        <a:ext cx="1970087" cy="74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69" name="Text Box 1085"/>
          <p:cNvSpPr txBox="1">
            <a:spLocks noChangeArrowheads="1"/>
          </p:cNvSpPr>
          <p:nvPr/>
        </p:nvSpPr>
        <p:spPr bwMode="auto">
          <a:xfrm>
            <a:off x="619447" y="4369004"/>
            <a:ext cx="2168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减环为：</a:t>
            </a:r>
          </a:p>
        </p:txBody>
      </p:sp>
      <p:graphicFrame>
        <p:nvGraphicFramePr>
          <p:cNvPr id="68670" name="Object 1086"/>
          <p:cNvGraphicFramePr>
            <a:graphicFrameLocks noChangeAspect="1"/>
          </p:cNvGraphicFramePr>
          <p:nvPr>
            <p:extLst>
              <p:ext uri="{D42A27DB-BD31-4B8C-83A1-F6EECF244321}">
                <p14:modId xmlns:p14="http://schemas.microsoft.com/office/powerpoint/2010/main" val="2079350427"/>
              </p:ext>
            </p:extLst>
          </p:nvPr>
        </p:nvGraphicFramePr>
        <p:xfrm>
          <a:off x="2176784" y="4397579"/>
          <a:ext cx="2517775" cy="630238"/>
        </p:xfrm>
        <a:graphic>
          <a:graphicData uri="http://schemas.openxmlformats.org/presentationml/2006/ole">
            <mc:AlternateContent xmlns:mc="http://schemas.openxmlformats.org/markup-compatibility/2006">
              <mc:Choice xmlns:v="urn:schemas-microsoft-com:vml" Requires="v">
                <p:oleObj spid="_x0000_s36021" name="Equation" r:id="rId5" imgW="965200" imgH="241300" progId="Equation.3">
                  <p:embed/>
                </p:oleObj>
              </mc:Choice>
              <mc:Fallback>
                <p:oleObj name="Equation" r:id="rId5" imgW="965200" imgH="241300" progId="Equation.3">
                  <p:embed/>
                  <p:pic>
                    <p:nvPicPr>
                      <p:cNvPr id="0" name="Object 10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6784" y="4397579"/>
                        <a:ext cx="2517775" cy="630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71" name="Rectangle 1087"/>
          <p:cNvSpPr>
            <a:spLocks noChangeArrowheads="1"/>
          </p:cNvSpPr>
          <p:nvPr/>
        </p:nvSpPr>
        <p:spPr bwMode="auto">
          <a:xfrm>
            <a:off x="744318" y="1614692"/>
            <a:ext cx="6929438"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b="1" dirty="0"/>
              <a:t>使所画各箭头依次彼此头尾相连。</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8612">
                                            <p:txEl>
                                              <p:pRg st="0" end="0"/>
                                            </p:txEl>
                                          </p:spTgt>
                                        </p:tgtEl>
                                        <p:attrNameLst>
                                          <p:attrName>style.visibility</p:attrName>
                                        </p:attrNameLst>
                                      </p:cBhvr>
                                      <p:to>
                                        <p:strVal val="visible"/>
                                      </p:to>
                                    </p:set>
                                    <p:animEffect transition="in" filter="wipe(left)">
                                      <p:cBhvr>
                                        <p:cTn id="7" dur="300"/>
                                        <p:tgtEl>
                                          <p:spTgt spid="6861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68635"/>
                                        </p:tgtEl>
                                        <p:attrNameLst>
                                          <p:attrName>style.visibility</p:attrName>
                                        </p:attrNameLst>
                                      </p:cBhvr>
                                      <p:to>
                                        <p:strVal val="visible"/>
                                      </p:to>
                                    </p:set>
                                    <p:anim calcmode="lin" valueType="num">
                                      <p:cBhvr additive="base">
                                        <p:cTn id="12" dur="500" fill="hold"/>
                                        <p:tgtEl>
                                          <p:spTgt spid="68635"/>
                                        </p:tgtEl>
                                        <p:attrNameLst>
                                          <p:attrName>ppt_x</p:attrName>
                                        </p:attrNameLst>
                                      </p:cBhvr>
                                      <p:tavLst>
                                        <p:tav tm="0">
                                          <p:val>
                                            <p:strVal val="1+#ppt_w/2"/>
                                          </p:val>
                                        </p:tav>
                                        <p:tav tm="100000">
                                          <p:val>
                                            <p:strVal val="#ppt_x"/>
                                          </p:val>
                                        </p:tav>
                                      </p:tavLst>
                                    </p:anim>
                                    <p:anim calcmode="lin" valueType="num">
                                      <p:cBhvr additive="base">
                                        <p:cTn id="13" dur="500" fill="hold"/>
                                        <p:tgtEl>
                                          <p:spTgt spid="6863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8656"/>
                                        </p:tgtEl>
                                        <p:attrNameLst>
                                          <p:attrName>style.visibility</p:attrName>
                                        </p:attrNameLst>
                                      </p:cBhvr>
                                      <p:to>
                                        <p:strVal val="visible"/>
                                      </p:to>
                                    </p:set>
                                    <p:animEffect transition="in" filter="wipe(left)">
                                      <p:cBhvr>
                                        <p:cTn id="18" dur="300"/>
                                        <p:tgtEl>
                                          <p:spTgt spid="6865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8671"/>
                                        </p:tgtEl>
                                        <p:attrNameLst>
                                          <p:attrName>style.visibility</p:attrName>
                                        </p:attrNameLst>
                                      </p:cBhvr>
                                      <p:to>
                                        <p:strVal val="visible"/>
                                      </p:to>
                                    </p:set>
                                    <p:animEffect transition="in" filter="wipe(left)">
                                      <p:cBhvr>
                                        <p:cTn id="23" dur="300"/>
                                        <p:tgtEl>
                                          <p:spTgt spid="6867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68657"/>
                                        </p:tgtEl>
                                        <p:attrNameLst>
                                          <p:attrName>style.visibility</p:attrName>
                                        </p:attrNameLst>
                                      </p:cBhvr>
                                      <p:to>
                                        <p:strVal val="visible"/>
                                      </p:to>
                                    </p:set>
                                    <p:anim calcmode="lin" valueType="num">
                                      <p:cBhvr>
                                        <p:cTn id="28" dur="500" fill="hold"/>
                                        <p:tgtEl>
                                          <p:spTgt spid="68657"/>
                                        </p:tgtEl>
                                        <p:attrNameLst>
                                          <p:attrName>ppt_x</p:attrName>
                                        </p:attrNameLst>
                                      </p:cBhvr>
                                      <p:tavLst>
                                        <p:tav tm="0">
                                          <p:val>
                                            <p:strVal val="#ppt_x-#ppt_w/2"/>
                                          </p:val>
                                        </p:tav>
                                        <p:tav tm="100000">
                                          <p:val>
                                            <p:strVal val="#ppt_x"/>
                                          </p:val>
                                        </p:tav>
                                      </p:tavLst>
                                    </p:anim>
                                    <p:anim calcmode="lin" valueType="num">
                                      <p:cBhvr>
                                        <p:cTn id="29" dur="500" fill="hold"/>
                                        <p:tgtEl>
                                          <p:spTgt spid="68657"/>
                                        </p:tgtEl>
                                        <p:attrNameLst>
                                          <p:attrName>ppt_y</p:attrName>
                                        </p:attrNameLst>
                                      </p:cBhvr>
                                      <p:tavLst>
                                        <p:tav tm="0">
                                          <p:val>
                                            <p:strVal val="#ppt_y"/>
                                          </p:val>
                                        </p:tav>
                                        <p:tav tm="100000">
                                          <p:val>
                                            <p:strVal val="#ppt_y"/>
                                          </p:val>
                                        </p:tav>
                                      </p:tavLst>
                                    </p:anim>
                                    <p:anim calcmode="lin" valueType="num">
                                      <p:cBhvr>
                                        <p:cTn id="30" dur="500" fill="hold"/>
                                        <p:tgtEl>
                                          <p:spTgt spid="68657"/>
                                        </p:tgtEl>
                                        <p:attrNameLst>
                                          <p:attrName>ppt_w</p:attrName>
                                        </p:attrNameLst>
                                      </p:cBhvr>
                                      <p:tavLst>
                                        <p:tav tm="0">
                                          <p:val>
                                            <p:fltVal val="0"/>
                                          </p:val>
                                        </p:tav>
                                        <p:tav tm="100000">
                                          <p:val>
                                            <p:strVal val="#ppt_w"/>
                                          </p:val>
                                        </p:tav>
                                      </p:tavLst>
                                    </p:anim>
                                    <p:anim calcmode="lin" valueType="num">
                                      <p:cBhvr>
                                        <p:cTn id="31" dur="500" fill="hold"/>
                                        <p:tgtEl>
                                          <p:spTgt spid="68657"/>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8" fill="hold" grpId="0" nodeType="clickEffect">
                                  <p:stCondLst>
                                    <p:cond delay="0"/>
                                  </p:stCondLst>
                                  <p:childTnLst>
                                    <p:set>
                                      <p:cBhvr>
                                        <p:cTn id="35" dur="1" fill="hold">
                                          <p:stCondLst>
                                            <p:cond delay="0"/>
                                          </p:stCondLst>
                                        </p:cTn>
                                        <p:tgtEl>
                                          <p:spTgt spid="68659"/>
                                        </p:tgtEl>
                                        <p:attrNameLst>
                                          <p:attrName>style.visibility</p:attrName>
                                        </p:attrNameLst>
                                      </p:cBhvr>
                                      <p:to>
                                        <p:strVal val="visible"/>
                                      </p:to>
                                    </p:set>
                                    <p:anim calcmode="lin" valueType="num">
                                      <p:cBhvr>
                                        <p:cTn id="36" dur="500" fill="hold"/>
                                        <p:tgtEl>
                                          <p:spTgt spid="68659"/>
                                        </p:tgtEl>
                                        <p:attrNameLst>
                                          <p:attrName>ppt_x</p:attrName>
                                        </p:attrNameLst>
                                      </p:cBhvr>
                                      <p:tavLst>
                                        <p:tav tm="0">
                                          <p:val>
                                            <p:strVal val="#ppt_x-#ppt_w/2"/>
                                          </p:val>
                                        </p:tav>
                                        <p:tav tm="100000">
                                          <p:val>
                                            <p:strVal val="#ppt_x"/>
                                          </p:val>
                                        </p:tav>
                                      </p:tavLst>
                                    </p:anim>
                                    <p:anim calcmode="lin" valueType="num">
                                      <p:cBhvr>
                                        <p:cTn id="37" dur="500" fill="hold"/>
                                        <p:tgtEl>
                                          <p:spTgt spid="68659"/>
                                        </p:tgtEl>
                                        <p:attrNameLst>
                                          <p:attrName>ppt_y</p:attrName>
                                        </p:attrNameLst>
                                      </p:cBhvr>
                                      <p:tavLst>
                                        <p:tav tm="0">
                                          <p:val>
                                            <p:strVal val="#ppt_y"/>
                                          </p:val>
                                        </p:tav>
                                        <p:tav tm="100000">
                                          <p:val>
                                            <p:strVal val="#ppt_y"/>
                                          </p:val>
                                        </p:tav>
                                      </p:tavLst>
                                    </p:anim>
                                    <p:anim calcmode="lin" valueType="num">
                                      <p:cBhvr>
                                        <p:cTn id="38" dur="500" fill="hold"/>
                                        <p:tgtEl>
                                          <p:spTgt spid="68659"/>
                                        </p:tgtEl>
                                        <p:attrNameLst>
                                          <p:attrName>ppt_w</p:attrName>
                                        </p:attrNameLst>
                                      </p:cBhvr>
                                      <p:tavLst>
                                        <p:tav tm="0">
                                          <p:val>
                                            <p:fltVal val="0"/>
                                          </p:val>
                                        </p:tav>
                                        <p:tav tm="100000">
                                          <p:val>
                                            <p:strVal val="#ppt_w"/>
                                          </p:val>
                                        </p:tav>
                                      </p:tavLst>
                                    </p:anim>
                                    <p:anim calcmode="lin" valueType="num">
                                      <p:cBhvr>
                                        <p:cTn id="39" dur="500" fill="hold"/>
                                        <p:tgtEl>
                                          <p:spTgt spid="68659"/>
                                        </p:tgtEl>
                                        <p:attrNameLst>
                                          <p:attrName>ppt_h</p:attrName>
                                        </p:attrNameLst>
                                      </p:cBhvr>
                                      <p:tavLst>
                                        <p:tav tm="0">
                                          <p:val>
                                            <p:strVal val="#ppt_h"/>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2" fill="hold" grpId="0" nodeType="clickEffect">
                                  <p:stCondLst>
                                    <p:cond delay="0"/>
                                  </p:stCondLst>
                                  <p:childTnLst>
                                    <p:set>
                                      <p:cBhvr>
                                        <p:cTn id="43" dur="1" fill="hold">
                                          <p:stCondLst>
                                            <p:cond delay="0"/>
                                          </p:stCondLst>
                                        </p:cTn>
                                        <p:tgtEl>
                                          <p:spTgt spid="68660"/>
                                        </p:tgtEl>
                                        <p:attrNameLst>
                                          <p:attrName>style.visibility</p:attrName>
                                        </p:attrNameLst>
                                      </p:cBhvr>
                                      <p:to>
                                        <p:strVal val="visible"/>
                                      </p:to>
                                    </p:set>
                                    <p:anim calcmode="lin" valueType="num">
                                      <p:cBhvr>
                                        <p:cTn id="44" dur="500" fill="hold"/>
                                        <p:tgtEl>
                                          <p:spTgt spid="68660"/>
                                        </p:tgtEl>
                                        <p:attrNameLst>
                                          <p:attrName>ppt_x</p:attrName>
                                        </p:attrNameLst>
                                      </p:cBhvr>
                                      <p:tavLst>
                                        <p:tav tm="0">
                                          <p:val>
                                            <p:strVal val="#ppt_x+#ppt_w/2"/>
                                          </p:val>
                                        </p:tav>
                                        <p:tav tm="100000">
                                          <p:val>
                                            <p:strVal val="#ppt_x"/>
                                          </p:val>
                                        </p:tav>
                                      </p:tavLst>
                                    </p:anim>
                                    <p:anim calcmode="lin" valueType="num">
                                      <p:cBhvr>
                                        <p:cTn id="45" dur="500" fill="hold"/>
                                        <p:tgtEl>
                                          <p:spTgt spid="68660"/>
                                        </p:tgtEl>
                                        <p:attrNameLst>
                                          <p:attrName>ppt_y</p:attrName>
                                        </p:attrNameLst>
                                      </p:cBhvr>
                                      <p:tavLst>
                                        <p:tav tm="0">
                                          <p:val>
                                            <p:strVal val="#ppt_y"/>
                                          </p:val>
                                        </p:tav>
                                        <p:tav tm="100000">
                                          <p:val>
                                            <p:strVal val="#ppt_y"/>
                                          </p:val>
                                        </p:tav>
                                      </p:tavLst>
                                    </p:anim>
                                    <p:anim calcmode="lin" valueType="num">
                                      <p:cBhvr>
                                        <p:cTn id="46" dur="500" fill="hold"/>
                                        <p:tgtEl>
                                          <p:spTgt spid="68660"/>
                                        </p:tgtEl>
                                        <p:attrNameLst>
                                          <p:attrName>ppt_w</p:attrName>
                                        </p:attrNameLst>
                                      </p:cBhvr>
                                      <p:tavLst>
                                        <p:tav tm="0">
                                          <p:val>
                                            <p:fltVal val="0"/>
                                          </p:val>
                                        </p:tav>
                                        <p:tav tm="100000">
                                          <p:val>
                                            <p:strVal val="#ppt_w"/>
                                          </p:val>
                                        </p:tav>
                                      </p:tavLst>
                                    </p:anim>
                                    <p:anim calcmode="lin" valueType="num">
                                      <p:cBhvr>
                                        <p:cTn id="47" dur="500" fill="hold"/>
                                        <p:tgtEl>
                                          <p:spTgt spid="68660"/>
                                        </p:tgtEl>
                                        <p:attrNameLst>
                                          <p:attrName>ppt_h</p:attrName>
                                        </p:attrNameLst>
                                      </p:cBhvr>
                                      <p:tavLst>
                                        <p:tav tm="0">
                                          <p:val>
                                            <p:strVal val="#ppt_h"/>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2" fill="hold" grpId="0" nodeType="clickEffect">
                                  <p:stCondLst>
                                    <p:cond delay="0"/>
                                  </p:stCondLst>
                                  <p:childTnLst>
                                    <p:set>
                                      <p:cBhvr>
                                        <p:cTn id="51" dur="1" fill="hold">
                                          <p:stCondLst>
                                            <p:cond delay="0"/>
                                          </p:stCondLst>
                                        </p:cTn>
                                        <p:tgtEl>
                                          <p:spTgt spid="68661"/>
                                        </p:tgtEl>
                                        <p:attrNameLst>
                                          <p:attrName>style.visibility</p:attrName>
                                        </p:attrNameLst>
                                      </p:cBhvr>
                                      <p:to>
                                        <p:strVal val="visible"/>
                                      </p:to>
                                    </p:set>
                                    <p:anim calcmode="lin" valueType="num">
                                      <p:cBhvr>
                                        <p:cTn id="52" dur="500" fill="hold"/>
                                        <p:tgtEl>
                                          <p:spTgt spid="68661"/>
                                        </p:tgtEl>
                                        <p:attrNameLst>
                                          <p:attrName>ppt_x</p:attrName>
                                        </p:attrNameLst>
                                      </p:cBhvr>
                                      <p:tavLst>
                                        <p:tav tm="0">
                                          <p:val>
                                            <p:strVal val="#ppt_x+#ppt_w/2"/>
                                          </p:val>
                                        </p:tav>
                                        <p:tav tm="100000">
                                          <p:val>
                                            <p:strVal val="#ppt_x"/>
                                          </p:val>
                                        </p:tav>
                                      </p:tavLst>
                                    </p:anim>
                                    <p:anim calcmode="lin" valueType="num">
                                      <p:cBhvr>
                                        <p:cTn id="53" dur="500" fill="hold"/>
                                        <p:tgtEl>
                                          <p:spTgt spid="68661"/>
                                        </p:tgtEl>
                                        <p:attrNameLst>
                                          <p:attrName>ppt_y</p:attrName>
                                        </p:attrNameLst>
                                      </p:cBhvr>
                                      <p:tavLst>
                                        <p:tav tm="0">
                                          <p:val>
                                            <p:strVal val="#ppt_y"/>
                                          </p:val>
                                        </p:tav>
                                        <p:tav tm="100000">
                                          <p:val>
                                            <p:strVal val="#ppt_y"/>
                                          </p:val>
                                        </p:tav>
                                      </p:tavLst>
                                    </p:anim>
                                    <p:anim calcmode="lin" valueType="num">
                                      <p:cBhvr>
                                        <p:cTn id="54" dur="500" fill="hold"/>
                                        <p:tgtEl>
                                          <p:spTgt spid="68661"/>
                                        </p:tgtEl>
                                        <p:attrNameLst>
                                          <p:attrName>ppt_w</p:attrName>
                                        </p:attrNameLst>
                                      </p:cBhvr>
                                      <p:tavLst>
                                        <p:tav tm="0">
                                          <p:val>
                                            <p:fltVal val="0"/>
                                          </p:val>
                                        </p:tav>
                                        <p:tav tm="100000">
                                          <p:val>
                                            <p:strVal val="#ppt_w"/>
                                          </p:val>
                                        </p:tav>
                                      </p:tavLst>
                                    </p:anim>
                                    <p:anim calcmode="lin" valueType="num">
                                      <p:cBhvr>
                                        <p:cTn id="55" dur="500" fill="hold"/>
                                        <p:tgtEl>
                                          <p:spTgt spid="68661"/>
                                        </p:tgtEl>
                                        <p:attrNameLst>
                                          <p:attrName>ppt_h</p:attrName>
                                        </p:attrNameLst>
                                      </p:cBhvr>
                                      <p:tavLst>
                                        <p:tav tm="0">
                                          <p:val>
                                            <p:strVal val="#ppt_h"/>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2" fill="hold" grpId="0" nodeType="clickEffect">
                                  <p:stCondLst>
                                    <p:cond delay="0"/>
                                  </p:stCondLst>
                                  <p:childTnLst>
                                    <p:set>
                                      <p:cBhvr>
                                        <p:cTn id="59" dur="1" fill="hold">
                                          <p:stCondLst>
                                            <p:cond delay="0"/>
                                          </p:stCondLst>
                                        </p:cTn>
                                        <p:tgtEl>
                                          <p:spTgt spid="68662"/>
                                        </p:tgtEl>
                                        <p:attrNameLst>
                                          <p:attrName>style.visibility</p:attrName>
                                        </p:attrNameLst>
                                      </p:cBhvr>
                                      <p:to>
                                        <p:strVal val="visible"/>
                                      </p:to>
                                    </p:set>
                                    <p:anim calcmode="lin" valueType="num">
                                      <p:cBhvr>
                                        <p:cTn id="60" dur="500" fill="hold"/>
                                        <p:tgtEl>
                                          <p:spTgt spid="68662"/>
                                        </p:tgtEl>
                                        <p:attrNameLst>
                                          <p:attrName>ppt_x</p:attrName>
                                        </p:attrNameLst>
                                      </p:cBhvr>
                                      <p:tavLst>
                                        <p:tav tm="0">
                                          <p:val>
                                            <p:strVal val="#ppt_x+#ppt_w/2"/>
                                          </p:val>
                                        </p:tav>
                                        <p:tav tm="100000">
                                          <p:val>
                                            <p:strVal val="#ppt_x"/>
                                          </p:val>
                                        </p:tav>
                                      </p:tavLst>
                                    </p:anim>
                                    <p:anim calcmode="lin" valueType="num">
                                      <p:cBhvr>
                                        <p:cTn id="61" dur="500" fill="hold"/>
                                        <p:tgtEl>
                                          <p:spTgt spid="68662"/>
                                        </p:tgtEl>
                                        <p:attrNameLst>
                                          <p:attrName>ppt_y</p:attrName>
                                        </p:attrNameLst>
                                      </p:cBhvr>
                                      <p:tavLst>
                                        <p:tav tm="0">
                                          <p:val>
                                            <p:strVal val="#ppt_y"/>
                                          </p:val>
                                        </p:tav>
                                        <p:tav tm="100000">
                                          <p:val>
                                            <p:strVal val="#ppt_y"/>
                                          </p:val>
                                        </p:tav>
                                      </p:tavLst>
                                    </p:anim>
                                    <p:anim calcmode="lin" valueType="num">
                                      <p:cBhvr>
                                        <p:cTn id="62" dur="500" fill="hold"/>
                                        <p:tgtEl>
                                          <p:spTgt spid="68662"/>
                                        </p:tgtEl>
                                        <p:attrNameLst>
                                          <p:attrName>ppt_w</p:attrName>
                                        </p:attrNameLst>
                                      </p:cBhvr>
                                      <p:tavLst>
                                        <p:tav tm="0">
                                          <p:val>
                                            <p:fltVal val="0"/>
                                          </p:val>
                                        </p:tav>
                                        <p:tav tm="100000">
                                          <p:val>
                                            <p:strVal val="#ppt_w"/>
                                          </p:val>
                                        </p:tav>
                                      </p:tavLst>
                                    </p:anim>
                                    <p:anim calcmode="lin" valueType="num">
                                      <p:cBhvr>
                                        <p:cTn id="63" dur="500" fill="hold"/>
                                        <p:tgtEl>
                                          <p:spTgt spid="68662"/>
                                        </p:tgtEl>
                                        <p:attrNameLst>
                                          <p:attrName>ppt_h</p:attrName>
                                        </p:attrNameLst>
                                      </p:cBhvr>
                                      <p:tavLst>
                                        <p:tav tm="0">
                                          <p:val>
                                            <p:strVal val="#ppt_h"/>
                                          </p:val>
                                        </p:tav>
                                        <p:tav tm="100000">
                                          <p:val>
                                            <p:strVal val="#ppt_h"/>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17" presetClass="entr" presetSubtype="2" fill="hold" grpId="0" nodeType="clickEffect">
                                  <p:stCondLst>
                                    <p:cond delay="0"/>
                                  </p:stCondLst>
                                  <p:childTnLst>
                                    <p:set>
                                      <p:cBhvr>
                                        <p:cTn id="67" dur="1" fill="hold">
                                          <p:stCondLst>
                                            <p:cond delay="0"/>
                                          </p:stCondLst>
                                        </p:cTn>
                                        <p:tgtEl>
                                          <p:spTgt spid="68663"/>
                                        </p:tgtEl>
                                        <p:attrNameLst>
                                          <p:attrName>style.visibility</p:attrName>
                                        </p:attrNameLst>
                                      </p:cBhvr>
                                      <p:to>
                                        <p:strVal val="visible"/>
                                      </p:to>
                                    </p:set>
                                    <p:anim calcmode="lin" valueType="num">
                                      <p:cBhvr>
                                        <p:cTn id="68" dur="500" fill="hold"/>
                                        <p:tgtEl>
                                          <p:spTgt spid="68663"/>
                                        </p:tgtEl>
                                        <p:attrNameLst>
                                          <p:attrName>ppt_x</p:attrName>
                                        </p:attrNameLst>
                                      </p:cBhvr>
                                      <p:tavLst>
                                        <p:tav tm="0">
                                          <p:val>
                                            <p:strVal val="#ppt_x+#ppt_w/2"/>
                                          </p:val>
                                        </p:tav>
                                        <p:tav tm="100000">
                                          <p:val>
                                            <p:strVal val="#ppt_x"/>
                                          </p:val>
                                        </p:tav>
                                      </p:tavLst>
                                    </p:anim>
                                    <p:anim calcmode="lin" valueType="num">
                                      <p:cBhvr>
                                        <p:cTn id="69" dur="500" fill="hold"/>
                                        <p:tgtEl>
                                          <p:spTgt spid="68663"/>
                                        </p:tgtEl>
                                        <p:attrNameLst>
                                          <p:attrName>ppt_y</p:attrName>
                                        </p:attrNameLst>
                                      </p:cBhvr>
                                      <p:tavLst>
                                        <p:tav tm="0">
                                          <p:val>
                                            <p:strVal val="#ppt_y"/>
                                          </p:val>
                                        </p:tav>
                                        <p:tav tm="100000">
                                          <p:val>
                                            <p:strVal val="#ppt_y"/>
                                          </p:val>
                                        </p:tav>
                                      </p:tavLst>
                                    </p:anim>
                                    <p:anim calcmode="lin" valueType="num">
                                      <p:cBhvr>
                                        <p:cTn id="70" dur="500" fill="hold"/>
                                        <p:tgtEl>
                                          <p:spTgt spid="68663"/>
                                        </p:tgtEl>
                                        <p:attrNameLst>
                                          <p:attrName>ppt_w</p:attrName>
                                        </p:attrNameLst>
                                      </p:cBhvr>
                                      <p:tavLst>
                                        <p:tav tm="0">
                                          <p:val>
                                            <p:fltVal val="0"/>
                                          </p:val>
                                        </p:tav>
                                        <p:tav tm="100000">
                                          <p:val>
                                            <p:strVal val="#ppt_w"/>
                                          </p:val>
                                        </p:tav>
                                      </p:tavLst>
                                    </p:anim>
                                    <p:anim calcmode="lin" valueType="num">
                                      <p:cBhvr>
                                        <p:cTn id="71" dur="500" fill="hold"/>
                                        <p:tgtEl>
                                          <p:spTgt spid="68663"/>
                                        </p:tgtEl>
                                        <p:attrNameLst>
                                          <p:attrName>ppt_h</p:attrName>
                                        </p:attrNameLst>
                                      </p:cBhvr>
                                      <p:tavLst>
                                        <p:tav tm="0">
                                          <p:val>
                                            <p:strVal val="#ppt_h"/>
                                          </p:val>
                                        </p:tav>
                                        <p:tav tm="100000">
                                          <p:val>
                                            <p:strVal val="#ppt_h"/>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8" fill="hold" grpId="0" nodeType="clickEffect">
                                  <p:stCondLst>
                                    <p:cond delay="0"/>
                                  </p:stCondLst>
                                  <p:iterate type="wd">
                                    <p:tmPct val="100000"/>
                                  </p:iterate>
                                  <p:childTnLst>
                                    <p:set>
                                      <p:cBhvr>
                                        <p:cTn id="75" dur="1" fill="hold">
                                          <p:stCondLst>
                                            <p:cond delay="0"/>
                                          </p:stCondLst>
                                        </p:cTn>
                                        <p:tgtEl>
                                          <p:spTgt spid="68664"/>
                                        </p:tgtEl>
                                        <p:attrNameLst>
                                          <p:attrName>style.visibility</p:attrName>
                                        </p:attrNameLst>
                                      </p:cBhvr>
                                      <p:to>
                                        <p:strVal val="visible"/>
                                      </p:to>
                                    </p:set>
                                    <p:animEffect transition="in" filter="wipe(left)">
                                      <p:cBhvr>
                                        <p:cTn id="76" dur="300"/>
                                        <p:tgtEl>
                                          <p:spTgt spid="68664"/>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grpId="0" nodeType="clickEffect">
                                  <p:stCondLst>
                                    <p:cond delay="0"/>
                                  </p:stCondLst>
                                  <p:iterate type="wd">
                                    <p:tmPct val="100000"/>
                                  </p:iterate>
                                  <p:childTnLst>
                                    <p:set>
                                      <p:cBhvr>
                                        <p:cTn id="80" dur="1" fill="hold">
                                          <p:stCondLst>
                                            <p:cond delay="0"/>
                                          </p:stCondLst>
                                        </p:cTn>
                                        <p:tgtEl>
                                          <p:spTgt spid="68666"/>
                                        </p:tgtEl>
                                        <p:attrNameLst>
                                          <p:attrName>style.visibility</p:attrName>
                                        </p:attrNameLst>
                                      </p:cBhvr>
                                      <p:to>
                                        <p:strVal val="visible"/>
                                      </p:to>
                                    </p:set>
                                    <p:animEffect transition="in" filter="wipe(left)">
                                      <p:cBhvr>
                                        <p:cTn id="81" dur="300"/>
                                        <p:tgtEl>
                                          <p:spTgt spid="68666"/>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8" fill="hold" grpId="0" nodeType="clickEffect">
                                  <p:stCondLst>
                                    <p:cond delay="0"/>
                                  </p:stCondLst>
                                  <p:iterate type="wd">
                                    <p:tmPct val="100000"/>
                                  </p:iterate>
                                  <p:childTnLst>
                                    <p:set>
                                      <p:cBhvr>
                                        <p:cTn id="85" dur="1" fill="hold">
                                          <p:stCondLst>
                                            <p:cond delay="0"/>
                                          </p:stCondLst>
                                        </p:cTn>
                                        <p:tgtEl>
                                          <p:spTgt spid="68667"/>
                                        </p:tgtEl>
                                        <p:attrNameLst>
                                          <p:attrName>style.visibility</p:attrName>
                                        </p:attrNameLst>
                                      </p:cBhvr>
                                      <p:to>
                                        <p:strVal val="visible"/>
                                      </p:to>
                                    </p:set>
                                    <p:animEffect transition="in" filter="wipe(left)">
                                      <p:cBhvr>
                                        <p:cTn id="86" dur="300"/>
                                        <p:tgtEl>
                                          <p:spTgt spid="68667"/>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22" presetClass="entr" presetSubtype="8" fill="hold" nodeType="clickEffect">
                                  <p:stCondLst>
                                    <p:cond delay="0"/>
                                  </p:stCondLst>
                                  <p:childTnLst>
                                    <p:set>
                                      <p:cBhvr>
                                        <p:cTn id="90" dur="1" fill="hold">
                                          <p:stCondLst>
                                            <p:cond delay="0"/>
                                          </p:stCondLst>
                                        </p:cTn>
                                        <p:tgtEl>
                                          <p:spTgt spid="68668"/>
                                        </p:tgtEl>
                                        <p:attrNameLst>
                                          <p:attrName>style.visibility</p:attrName>
                                        </p:attrNameLst>
                                      </p:cBhvr>
                                      <p:to>
                                        <p:strVal val="visible"/>
                                      </p:to>
                                    </p:set>
                                    <p:animEffect transition="in" filter="wipe(left)">
                                      <p:cBhvr>
                                        <p:cTn id="91" dur="500"/>
                                        <p:tgtEl>
                                          <p:spTgt spid="68668"/>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22" presetClass="entr" presetSubtype="8" fill="hold" grpId="0" nodeType="clickEffect">
                                  <p:stCondLst>
                                    <p:cond delay="0"/>
                                  </p:stCondLst>
                                  <p:iterate type="wd">
                                    <p:tmPct val="100000"/>
                                  </p:iterate>
                                  <p:childTnLst>
                                    <p:set>
                                      <p:cBhvr>
                                        <p:cTn id="95" dur="1" fill="hold">
                                          <p:stCondLst>
                                            <p:cond delay="0"/>
                                          </p:stCondLst>
                                        </p:cTn>
                                        <p:tgtEl>
                                          <p:spTgt spid="68669"/>
                                        </p:tgtEl>
                                        <p:attrNameLst>
                                          <p:attrName>style.visibility</p:attrName>
                                        </p:attrNameLst>
                                      </p:cBhvr>
                                      <p:to>
                                        <p:strVal val="visible"/>
                                      </p:to>
                                    </p:set>
                                    <p:animEffect transition="in" filter="wipe(left)">
                                      <p:cBhvr>
                                        <p:cTn id="96" dur="300"/>
                                        <p:tgtEl>
                                          <p:spTgt spid="68669"/>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2" presetClass="entr" presetSubtype="8" fill="hold" nodeType="clickEffect">
                                  <p:stCondLst>
                                    <p:cond delay="0"/>
                                  </p:stCondLst>
                                  <p:childTnLst>
                                    <p:set>
                                      <p:cBhvr>
                                        <p:cTn id="100" dur="1" fill="hold">
                                          <p:stCondLst>
                                            <p:cond delay="0"/>
                                          </p:stCondLst>
                                        </p:cTn>
                                        <p:tgtEl>
                                          <p:spTgt spid="68670"/>
                                        </p:tgtEl>
                                        <p:attrNameLst>
                                          <p:attrName>style.visibility</p:attrName>
                                        </p:attrNameLst>
                                      </p:cBhvr>
                                      <p:to>
                                        <p:strVal val="visible"/>
                                      </p:to>
                                    </p:set>
                                    <p:animEffect transition="in" filter="wipe(left)">
                                      <p:cBhvr>
                                        <p:cTn id="101" dur="500"/>
                                        <p:tgtEl>
                                          <p:spTgt spid="68670"/>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22" presetClass="entr" presetSubtype="8" fill="hold" grpId="0" nodeType="clickEffect">
                                  <p:stCondLst>
                                    <p:cond delay="0"/>
                                  </p:stCondLst>
                                  <p:iterate type="wd">
                                    <p:tmPct val="100000"/>
                                  </p:iterate>
                                  <p:childTnLst>
                                    <p:set>
                                      <p:cBhvr>
                                        <p:cTn id="105" dur="1" fill="hold">
                                          <p:stCondLst>
                                            <p:cond delay="0"/>
                                          </p:stCondLst>
                                        </p:cTn>
                                        <p:tgtEl>
                                          <p:spTgt spid="68613">
                                            <p:txEl>
                                              <p:pRg st="0" end="0"/>
                                            </p:txEl>
                                          </p:spTgt>
                                        </p:tgtEl>
                                        <p:attrNameLst>
                                          <p:attrName>style.visibility</p:attrName>
                                        </p:attrNameLst>
                                      </p:cBhvr>
                                      <p:to>
                                        <p:strVal val="visible"/>
                                      </p:to>
                                    </p:set>
                                    <p:animEffect transition="in" filter="wipe(left)">
                                      <p:cBhvr>
                                        <p:cTn id="106" dur="300"/>
                                        <p:tgtEl>
                                          <p:spTgt spid="68613">
                                            <p:txEl>
                                              <p:pRg st="0" end="0"/>
                                            </p:txEl>
                                          </p:spTgt>
                                        </p:tgtEl>
                                      </p:cBhvr>
                                    </p:animEffec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22" presetClass="entr" presetSubtype="8" fill="hold" grpId="0" nodeType="clickEffect">
                                  <p:stCondLst>
                                    <p:cond delay="0"/>
                                  </p:stCondLst>
                                  <p:iterate type="wd">
                                    <p:tmPct val="100000"/>
                                  </p:iterate>
                                  <p:childTnLst>
                                    <p:set>
                                      <p:cBhvr>
                                        <p:cTn id="110" dur="1" fill="hold">
                                          <p:stCondLst>
                                            <p:cond delay="0"/>
                                          </p:stCondLst>
                                        </p:cTn>
                                        <p:tgtEl>
                                          <p:spTgt spid="68614">
                                            <p:txEl>
                                              <p:pRg st="0" end="0"/>
                                            </p:txEl>
                                          </p:spTgt>
                                        </p:tgtEl>
                                        <p:attrNameLst>
                                          <p:attrName>style.visibility</p:attrName>
                                        </p:attrNameLst>
                                      </p:cBhvr>
                                      <p:to>
                                        <p:strVal val="visible"/>
                                      </p:to>
                                    </p:set>
                                    <p:animEffect transition="in" filter="wipe(left)">
                                      <p:cBhvr>
                                        <p:cTn id="111" dur="300"/>
                                        <p:tgtEl>
                                          <p:spTgt spid="68614">
                                            <p:txEl>
                                              <p:pRg st="0" end="0"/>
                                            </p:txEl>
                                          </p:spTgt>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22" presetClass="entr" presetSubtype="8" fill="hold" grpId="0" nodeType="clickEffect">
                                  <p:stCondLst>
                                    <p:cond delay="0"/>
                                  </p:stCondLst>
                                  <p:iterate type="wd">
                                    <p:tmPct val="100000"/>
                                  </p:iterate>
                                  <p:childTnLst>
                                    <p:set>
                                      <p:cBhvr>
                                        <p:cTn id="115" dur="1" fill="hold">
                                          <p:stCondLst>
                                            <p:cond delay="0"/>
                                          </p:stCondLst>
                                        </p:cTn>
                                        <p:tgtEl>
                                          <p:spTgt spid="68615"/>
                                        </p:tgtEl>
                                        <p:attrNameLst>
                                          <p:attrName>style.visibility</p:attrName>
                                        </p:attrNameLst>
                                      </p:cBhvr>
                                      <p:to>
                                        <p:strVal val="visible"/>
                                      </p:to>
                                    </p:set>
                                    <p:animEffect transition="in" filter="wipe(left)">
                                      <p:cBhvr>
                                        <p:cTn id="116" dur="300"/>
                                        <p:tgtEl>
                                          <p:spTgt spid="68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build="p" autoUpdateAnimBg="0"/>
      <p:bldP spid="68613" grpId="0" build="p" autoUpdateAnimBg="0"/>
      <p:bldP spid="68614" grpId="0" build="p" autoUpdateAnimBg="0"/>
      <p:bldP spid="68615" grpId="0" autoUpdateAnimBg="0"/>
      <p:bldP spid="68656" grpId="0" autoUpdateAnimBg="0"/>
      <p:bldP spid="68657" grpId="0" animBg="1"/>
      <p:bldP spid="68659" grpId="0" animBg="1"/>
      <p:bldP spid="68660" grpId="0" animBg="1"/>
      <p:bldP spid="68661" grpId="0" animBg="1"/>
      <p:bldP spid="68662" grpId="0" animBg="1"/>
      <p:bldP spid="68663" grpId="0" animBg="1"/>
      <p:bldP spid="68664" grpId="0" autoUpdateAnimBg="0"/>
      <p:bldP spid="68666" grpId="0" autoUpdateAnimBg="0"/>
      <p:bldP spid="68667" grpId="0" autoUpdateAnimBg="0"/>
      <p:bldP spid="68669" grpId="0" autoUpdateAnimBg="0"/>
      <p:bldP spid="68671"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A23FEBE-77B2-473D-A3CC-55AA4D1A85A9}" type="slidenum">
              <a:rPr kumimoji="0" lang="zh-CN" altLang="en-US" sz="2000" smtClean="0">
                <a:solidFill>
                  <a:srgbClr val="0000FF"/>
                </a:solidFill>
              </a:rPr>
              <a:pPr eaLnBrk="1" hangingPunct="1"/>
              <a:t>35</a:t>
            </a:fld>
            <a:endParaRPr kumimoji="0" lang="en-US" altLang="zh-CN" sz="2000" smtClean="0">
              <a:solidFill>
                <a:srgbClr val="0000FF"/>
              </a:solidFill>
            </a:endParaRPr>
          </a:p>
        </p:txBody>
      </p:sp>
      <p:sp>
        <p:nvSpPr>
          <p:cNvPr id="19482" name="Text Box 26"/>
          <p:cNvSpPr txBox="1">
            <a:spLocks noChangeArrowheads="1"/>
          </p:cNvSpPr>
          <p:nvPr/>
        </p:nvSpPr>
        <p:spPr bwMode="auto">
          <a:xfrm>
            <a:off x="176213" y="346836"/>
            <a:ext cx="8658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② 计算封闭环的公称尺寸</a:t>
            </a:r>
            <a:r>
              <a:rPr lang="en-US" altLang="zh-CN" b="1" dirty="0"/>
              <a:t> </a:t>
            </a:r>
            <a:r>
              <a:rPr lang="en-US" altLang="zh-CN" b="1" i="1" dirty="0"/>
              <a:t>A</a:t>
            </a:r>
            <a:r>
              <a:rPr lang="en-US" altLang="zh-CN" b="1" baseline="-30000" dirty="0"/>
              <a:t>0</a:t>
            </a:r>
            <a:r>
              <a:rPr lang="en-US" altLang="zh-CN" b="1" dirty="0"/>
              <a:t>、</a:t>
            </a:r>
            <a:r>
              <a:rPr lang="zh-CN" altLang="en-US" b="1" dirty="0"/>
              <a:t>极限偏差</a:t>
            </a:r>
            <a:r>
              <a:rPr lang="en-US" altLang="zh-CN" b="1" dirty="0"/>
              <a:t>ES</a:t>
            </a:r>
            <a:r>
              <a:rPr lang="en-US" altLang="zh-CN" b="1" baseline="-30000" dirty="0"/>
              <a:t>0</a:t>
            </a:r>
            <a:r>
              <a:rPr lang="en-US" altLang="zh-CN" b="1" dirty="0"/>
              <a:t>、EI</a:t>
            </a:r>
            <a:r>
              <a:rPr lang="en-US" altLang="zh-CN" b="1" baseline="-30000" dirty="0"/>
              <a:t>0</a:t>
            </a:r>
            <a:r>
              <a:rPr lang="zh-CN" altLang="en-US" b="1" dirty="0"/>
              <a:t>及公差</a:t>
            </a:r>
            <a:r>
              <a:rPr lang="en-US" altLang="zh-CN" b="1" i="1" dirty="0"/>
              <a:t>T</a:t>
            </a:r>
            <a:r>
              <a:rPr lang="en-US" altLang="zh-CN" b="1" baseline="-30000" dirty="0"/>
              <a:t>0</a:t>
            </a:r>
            <a:r>
              <a:rPr lang="en-US" altLang="zh-CN" b="1" dirty="0"/>
              <a:t> </a:t>
            </a:r>
            <a:endParaRPr lang="zh-CN" altLang="en-US" b="1" dirty="0"/>
          </a:p>
        </p:txBody>
      </p:sp>
      <p:sp>
        <p:nvSpPr>
          <p:cNvPr id="19508" name="Text Box 52"/>
          <p:cNvSpPr txBox="1">
            <a:spLocks noChangeArrowheads="1"/>
          </p:cNvSpPr>
          <p:nvPr/>
        </p:nvSpPr>
        <p:spPr bwMode="auto">
          <a:xfrm>
            <a:off x="2708879" y="2109665"/>
            <a:ext cx="4530136"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cs typeface="Times New Roman" pitchFamily="18" charset="0"/>
              </a:rPr>
              <a:t>= (101+50)–(5+140+5) = </a:t>
            </a:r>
            <a:r>
              <a:rPr lang="en-US" altLang="zh-CN" sz="2800" b="1" dirty="0">
                <a:solidFill>
                  <a:srgbClr val="FF3300"/>
                </a:solidFill>
                <a:cs typeface="Times New Roman" pitchFamily="18" charset="0"/>
              </a:rPr>
              <a:t>1</a:t>
            </a:r>
            <a:endParaRPr lang="zh-CN" altLang="en-US" sz="2800" b="1" dirty="0">
              <a:solidFill>
                <a:srgbClr val="FF3300"/>
              </a:solidFill>
              <a:cs typeface="Times New Roman" pitchFamily="18" charset="0"/>
            </a:endParaRPr>
          </a:p>
        </p:txBody>
      </p:sp>
      <p:sp>
        <p:nvSpPr>
          <p:cNvPr id="19511" name="Text Box 55"/>
          <p:cNvSpPr txBox="1">
            <a:spLocks noChangeArrowheads="1"/>
          </p:cNvSpPr>
          <p:nvPr/>
        </p:nvSpPr>
        <p:spPr bwMode="auto">
          <a:xfrm>
            <a:off x="3545475" y="3183938"/>
            <a:ext cx="2692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=1.75</a:t>
            </a:r>
            <a:r>
              <a:rPr lang="en-US" altLang="zh-CN" sz="2800" b="1" dirty="0">
                <a:cs typeface="Times New Roman" pitchFamily="18" charset="0"/>
              </a:rPr>
              <a:t>–1= </a:t>
            </a:r>
            <a:r>
              <a:rPr lang="en-US" altLang="zh-CN" sz="2800" b="1" dirty="0">
                <a:solidFill>
                  <a:srgbClr val="FF3300"/>
                </a:solidFill>
                <a:cs typeface="Times New Roman" pitchFamily="18" charset="0"/>
              </a:rPr>
              <a:t>+</a:t>
            </a:r>
            <a:r>
              <a:rPr lang="en-US" altLang="zh-CN" sz="2800" b="1" dirty="0">
                <a:solidFill>
                  <a:srgbClr val="FF3300"/>
                </a:solidFill>
              </a:rPr>
              <a:t>0.75</a:t>
            </a:r>
          </a:p>
        </p:txBody>
      </p:sp>
      <p:sp>
        <p:nvSpPr>
          <p:cNvPr id="19516" name="Text Box 60"/>
          <p:cNvSpPr txBox="1">
            <a:spLocks noChangeArrowheads="1"/>
          </p:cNvSpPr>
          <p:nvPr/>
        </p:nvSpPr>
        <p:spPr bwMode="auto">
          <a:xfrm>
            <a:off x="3227439" y="4202820"/>
            <a:ext cx="18954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=1</a:t>
            </a:r>
            <a:r>
              <a:rPr lang="en-US" altLang="zh-CN" sz="2800" b="1" dirty="0">
                <a:cs typeface="Times New Roman" pitchFamily="18" charset="0"/>
              </a:rPr>
              <a:t>–1 =</a:t>
            </a:r>
            <a:r>
              <a:rPr lang="en-US" altLang="zh-CN" sz="2800" b="1" dirty="0">
                <a:solidFill>
                  <a:srgbClr val="FF3300"/>
                </a:solidFill>
                <a:cs typeface="Times New Roman" pitchFamily="18" charset="0"/>
              </a:rPr>
              <a:t> 0</a:t>
            </a:r>
            <a:endParaRPr lang="en-US" altLang="zh-CN" sz="2800" b="1" dirty="0">
              <a:solidFill>
                <a:srgbClr val="FF3300"/>
              </a:solidFill>
            </a:endParaRPr>
          </a:p>
        </p:txBody>
      </p:sp>
      <p:sp>
        <p:nvSpPr>
          <p:cNvPr id="19519" name="Text Box 63"/>
          <p:cNvSpPr txBox="1">
            <a:spLocks noChangeArrowheads="1"/>
          </p:cNvSpPr>
          <p:nvPr/>
        </p:nvSpPr>
        <p:spPr bwMode="auto">
          <a:xfrm>
            <a:off x="2457062" y="5329064"/>
            <a:ext cx="2967038"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cs typeface="Times New Roman" pitchFamily="18" charset="0"/>
              </a:rPr>
              <a:t> = | </a:t>
            </a:r>
            <a:r>
              <a:rPr lang="en-US" altLang="zh-CN" sz="2800" b="1" dirty="0">
                <a:cs typeface="Times New Roman" pitchFamily="18" charset="0"/>
              </a:rPr>
              <a:t>(+0.75)–0 | </a:t>
            </a:r>
          </a:p>
          <a:p>
            <a:pPr eaLnBrk="1" hangingPunct="1">
              <a:spcBef>
                <a:spcPct val="50000"/>
              </a:spcBef>
            </a:pPr>
            <a:r>
              <a:rPr lang="zh-CN" altLang="en-US" sz="2800" b="1" dirty="0">
                <a:cs typeface="Times New Roman" pitchFamily="18" charset="0"/>
              </a:rPr>
              <a:t> =  </a:t>
            </a:r>
            <a:r>
              <a:rPr lang="zh-CN" altLang="en-US" sz="2800" b="1" dirty="0">
                <a:solidFill>
                  <a:srgbClr val="FF3300"/>
                </a:solidFill>
                <a:cs typeface="Times New Roman" pitchFamily="18" charset="0"/>
              </a:rPr>
              <a:t>0.75</a:t>
            </a:r>
            <a:endParaRPr lang="zh-CN" altLang="en-US" sz="2800" b="1" dirty="0">
              <a:solidFill>
                <a:srgbClr val="FF3300"/>
              </a:solidFill>
            </a:endParaRPr>
          </a:p>
        </p:txBody>
      </p:sp>
      <p:graphicFrame>
        <p:nvGraphicFramePr>
          <p:cNvPr id="19530" name="Object 74"/>
          <p:cNvGraphicFramePr>
            <a:graphicFrameLocks noChangeAspect="1"/>
          </p:cNvGraphicFramePr>
          <p:nvPr>
            <p:extLst>
              <p:ext uri="{D42A27DB-BD31-4B8C-83A1-F6EECF244321}">
                <p14:modId xmlns:p14="http://schemas.microsoft.com/office/powerpoint/2010/main" val="1804691410"/>
              </p:ext>
            </p:extLst>
          </p:nvPr>
        </p:nvGraphicFramePr>
        <p:xfrm>
          <a:off x="611188" y="838375"/>
          <a:ext cx="4952661" cy="596790"/>
        </p:xfrm>
        <a:graphic>
          <a:graphicData uri="http://schemas.openxmlformats.org/presentationml/2006/ole">
            <mc:AlternateContent xmlns:mc="http://schemas.openxmlformats.org/markup-compatibility/2006">
              <mc:Choice xmlns:v="urn:schemas-microsoft-com:vml" Requires="v">
                <p:oleObj spid="_x0000_s37250" name="公式" r:id="rId3" imgW="2108200" imgH="254000" progId="Equation.3">
                  <p:embed/>
                </p:oleObj>
              </mc:Choice>
              <mc:Fallback>
                <p:oleObj name="公式" r:id="rId3" imgW="2108200" imgH="254000" progId="Equation.3">
                  <p:embed/>
                  <p:pic>
                    <p:nvPicPr>
                      <p:cNvPr id="0" name="Object 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838375"/>
                        <a:ext cx="4952661" cy="596790"/>
                      </a:xfrm>
                      <a:prstGeom prst="rect">
                        <a:avLst/>
                      </a:prstGeom>
                      <a:noFill/>
                      <a:ln>
                        <a:noFill/>
                      </a:ln>
                      <a:effectLst/>
                      <a:extLst/>
                    </p:spPr>
                  </p:pic>
                </p:oleObj>
              </mc:Fallback>
            </mc:AlternateContent>
          </a:graphicData>
        </a:graphic>
      </p:graphicFrame>
      <p:graphicFrame>
        <p:nvGraphicFramePr>
          <p:cNvPr id="19531" name="Object 75"/>
          <p:cNvGraphicFramePr>
            <a:graphicFrameLocks noChangeAspect="1"/>
          </p:cNvGraphicFramePr>
          <p:nvPr>
            <p:extLst>
              <p:ext uri="{D42A27DB-BD31-4B8C-83A1-F6EECF244321}">
                <p14:modId xmlns:p14="http://schemas.microsoft.com/office/powerpoint/2010/main" val="1797983911"/>
              </p:ext>
            </p:extLst>
          </p:nvPr>
        </p:nvGraphicFramePr>
        <p:xfrm>
          <a:off x="2725805" y="1506711"/>
          <a:ext cx="4834370" cy="625573"/>
        </p:xfrm>
        <a:graphic>
          <a:graphicData uri="http://schemas.openxmlformats.org/presentationml/2006/ole">
            <mc:AlternateContent xmlns:mc="http://schemas.openxmlformats.org/markup-compatibility/2006">
              <mc:Choice xmlns:v="urn:schemas-microsoft-com:vml" Requires="v">
                <p:oleObj spid="_x0000_s37251" name="Equation" r:id="rId5" imgW="2235200" imgH="241300" progId="Equation.3">
                  <p:embed/>
                </p:oleObj>
              </mc:Choice>
              <mc:Fallback>
                <p:oleObj name="Equation" r:id="rId5" imgW="2235200" imgH="241300" progId="Equation.3">
                  <p:embed/>
                  <p:pic>
                    <p:nvPicPr>
                      <p:cNvPr id="0" name="Object 7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25805" y="1506711"/>
                        <a:ext cx="4834370" cy="625573"/>
                      </a:xfrm>
                      <a:prstGeom prst="rect">
                        <a:avLst/>
                      </a:prstGeom>
                      <a:noFill/>
                      <a:ln>
                        <a:noFill/>
                      </a:ln>
                      <a:effectLst/>
                      <a:extLst/>
                    </p:spPr>
                  </p:pic>
                </p:oleObj>
              </mc:Fallback>
            </mc:AlternateContent>
          </a:graphicData>
        </a:graphic>
      </p:graphicFrame>
      <p:graphicFrame>
        <p:nvGraphicFramePr>
          <p:cNvPr id="19533" name="Object 77"/>
          <p:cNvGraphicFramePr>
            <a:graphicFrameLocks noChangeAspect="1"/>
          </p:cNvGraphicFramePr>
          <p:nvPr>
            <p:extLst>
              <p:ext uri="{D42A27DB-BD31-4B8C-83A1-F6EECF244321}">
                <p14:modId xmlns:p14="http://schemas.microsoft.com/office/powerpoint/2010/main" val="3490264842"/>
              </p:ext>
            </p:extLst>
          </p:nvPr>
        </p:nvGraphicFramePr>
        <p:xfrm>
          <a:off x="508000" y="2637838"/>
          <a:ext cx="5008563" cy="588963"/>
        </p:xfrm>
        <a:graphic>
          <a:graphicData uri="http://schemas.openxmlformats.org/presentationml/2006/ole">
            <mc:AlternateContent xmlns:mc="http://schemas.openxmlformats.org/markup-compatibility/2006">
              <mc:Choice xmlns:v="urn:schemas-microsoft-com:vml" Requires="v">
                <p:oleObj spid="_x0000_s37252" name="公式" r:id="rId7" imgW="1943100" imgH="228600" progId="Equation.3">
                  <p:embed/>
                </p:oleObj>
              </mc:Choice>
              <mc:Fallback>
                <p:oleObj name="公式" r:id="rId7" imgW="1943100" imgH="228600" progId="Equation.3">
                  <p:embed/>
                  <p:pic>
                    <p:nvPicPr>
                      <p:cNvPr id="0" name="Object 7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000" y="2637838"/>
                        <a:ext cx="5008563" cy="588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534" name="Object 78"/>
          <p:cNvGraphicFramePr>
            <a:graphicFrameLocks noChangeAspect="1"/>
          </p:cNvGraphicFramePr>
          <p:nvPr>
            <p:extLst>
              <p:ext uri="{D42A27DB-BD31-4B8C-83A1-F6EECF244321}">
                <p14:modId xmlns:p14="http://schemas.microsoft.com/office/powerpoint/2010/main" val="1472855688"/>
              </p:ext>
            </p:extLst>
          </p:nvPr>
        </p:nvGraphicFramePr>
        <p:xfrm>
          <a:off x="533460" y="3641993"/>
          <a:ext cx="4446588" cy="573088"/>
        </p:xfrm>
        <a:graphic>
          <a:graphicData uri="http://schemas.openxmlformats.org/presentationml/2006/ole">
            <mc:AlternateContent xmlns:mc="http://schemas.openxmlformats.org/markup-compatibility/2006">
              <mc:Choice xmlns:v="urn:schemas-microsoft-com:vml" Requires="v">
                <p:oleObj spid="_x0000_s37253" name="公式" r:id="rId9" imgW="1892300" imgH="228600" progId="Equation.3">
                  <p:embed/>
                </p:oleObj>
              </mc:Choice>
              <mc:Fallback>
                <p:oleObj name="公式" r:id="rId9" imgW="1892300" imgH="228600" progId="Equation.3">
                  <p:embed/>
                  <p:pic>
                    <p:nvPicPr>
                      <p:cNvPr id="0" name="Object 7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60" y="3641993"/>
                        <a:ext cx="4446588" cy="573088"/>
                      </a:xfrm>
                      <a:prstGeom prst="rect">
                        <a:avLst/>
                      </a:prstGeom>
                      <a:noFill/>
                      <a:ln>
                        <a:noFill/>
                      </a:ln>
                      <a:effectLst/>
                      <a:extLst/>
                    </p:spPr>
                  </p:pic>
                </p:oleObj>
              </mc:Fallback>
            </mc:AlternateContent>
          </a:graphicData>
        </a:graphic>
      </p:graphicFrame>
      <p:graphicFrame>
        <p:nvGraphicFramePr>
          <p:cNvPr id="19535" name="Object 79"/>
          <p:cNvGraphicFramePr>
            <a:graphicFrameLocks noChangeAspect="1"/>
          </p:cNvGraphicFramePr>
          <p:nvPr>
            <p:extLst>
              <p:ext uri="{D42A27DB-BD31-4B8C-83A1-F6EECF244321}">
                <p14:modId xmlns:p14="http://schemas.microsoft.com/office/powerpoint/2010/main" val="1852255955"/>
              </p:ext>
            </p:extLst>
          </p:nvPr>
        </p:nvGraphicFramePr>
        <p:xfrm>
          <a:off x="602862" y="4690889"/>
          <a:ext cx="4448175" cy="800100"/>
        </p:xfrm>
        <a:graphic>
          <a:graphicData uri="http://schemas.openxmlformats.org/presentationml/2006/ole">
            <mc:AlternateContent xmlns:mc="http://schemas.openxmlformats.org/markup-compatibility/2006">
              <mc:Choice xmlns:v="urn:schemas-microsoft-com:vml" Requires="v">
                <p:oleObj spid="_x0000_s37254" name="公式" r:id="rId11" imgW="1409088" imgH="253890" progId="Equation.3">
                  <p:embed/>
                </p:oleObj>
              </mc:Choice>
              <mc:Fallback>
                <p:oleObj name="公式" r:id="rId11" imgW="1409088" imgH="253890" progId="Equation.3">
                  <p:embed/>
                  <p:pic>
                    <p:nvPicPr>
                      <p:cNvPr id="0" name="Object 7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2862" y="4690889"/>
                        <a:ext cx="4448175" cy="80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9563" name="Group 107"/>
          <p:cNvGrpSpPr>
            <a:grpSpLocks/>
          </p:cNvGrpSpPr>
          <p:nvPr/>
        </p:nvGrpSpPr>
        <p:grpSpPr bwMode="auto">
          <a:xfrm>
            <a:off x="5108473" y="3900942"/>
            <a:ext cx="3579813" cy="2292350"/>
            <a:chOff x="3125" y="2734"/>
            <a:chExt cx="2535" cy="1621"/>
          </a:xfrm>
        </p:grpSpPr>
        <p:grpSp>
          <p:nvGrpSpPr>
            <p:cNvPr id="36878" name="Group 80"/>
            <p:cNvGrpSpPr>
              <a:grpSpLocks/>
            </p:cNvGrpSpPr>
            <p:nvPr/>
          </p:nvGrpSpPr>
          <p:grpSpPr bwMode="auto">
            <a:xfrm>
              <a:off x="3137" y="2734"/>
              <a:ext cx="2451" cy="1621"/>
              <a:chOff x="2704" y="2008"/>
              <a:chExt cx="2451" cy="1621"/>
            </a:xfrm>
          </p:grpSpPr>
          <p:grpSp>
            <p:nvGrpSpPr>
              <p:cNvPr id="36885" name="Group 81"/>
              <p:cNvGrpSpPr>
                <a:grpSpLocks/>
              </p:cNvGrpSpPr>
              <p:nvPr/>
            </p:nvGrpSpPr>
            <p:grpSpPr bwMode="auto">
              <a:xfrm>
                <a:off x="2704" y="2008"/>
                <a:ext cx="2451" cy="1205"/>
                <a:chOff x="2893" y="1693"/>
                <a:chExt cx="2451" cy="1205"/>
              </a:xfrm>
            </p:grpSpPr>
            <p:sp>
              <p:nvSpPr>
                <p:cNvPr id="36887" name="Line 82"/>
                <p:cNvSpPr>
                  <a:spLocks noChangeShapeType="1"/>
                </p:cNvSpPr>
                <p:nvPr/>
              </p:nvSpPr>
              <p:spPr bwMode="auto">
                <a:xfrm>
                  <a:off x="3209" y="1829"/>
                  <a:ext cx="0" cy="106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8" name="Line 83"/>
                <p:cNvSpPr>
                  <a:spLocks noChangeShapeType="1"/>
                </p:cNvSpPr>
                <p:nvPr/>
              </p:nvSpPr>
              <p:spPr bwMode="auto">
                <a:xfrm>
                  <a:off x="4490" y="2571"/>
                  <a:ext cx="0" cy="3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9" name="Line 84"/>
                <p:cNvSpPr>
                  <a:spLocks noChangeShapeType="1"/>
                </p:cNvSpPr>
                <p:nvPr/>
              </p:nvSpPr>
              <p:spPr bwMode="auto">
                <a:xfrm>
                  <a:off x="5008" y="1865"/>
                  <a:ext cx="0" cy="103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0" name="Line 85"/>
                <p:cNvSpPr>
                  <a:spLocks noChangeShapeType="1"/>
                </p:cNvSpPr>
                <p:nvPr/>
              </p:nvSpPr>
              <p:spPr bwMode="auto">
                <a:xfrm>
                  <a:off x="3209" y="2761"/>
                  <a:ext cx="1271"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1" name="Line 86"/>
                <p:cNvSpPr>
                  <a:spLocks noChangeShapeType="1"/>
                </p:cNvSpPr>
                <p:nvPr/>
              </p:nvSpPr>
              <p:spPr bwMode="auto">
                <a:xfrm>
                  <a:off x="4489" y="2770"/>
                  <a:ext cx="503"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2" name="Line 87"/>
                <p:cNvSpPr>
                  <a:spLocks noChangeShapeType="1"/>
                </p:cNvSpPr>
                <p:nvPr/>
              </p:nvSpPr>
              <p:spPr bwMode="auto">
                <a:xfrm>
                  <a:off x="4443" y="1902"/>
                  <a:ext cx="0" cy="26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3" name="Line 88"/>
                <p:cNvSpPr>
                  <a:spLocks noChangeShapeType="1"/>
                </p:cNvSpPr>
                <p:nvPr/>
              </p:nvSpPr>
              <p:spPr bwMode="auto">
                <a:xfrm>
                  <a:off x="4782" y="1912"/>
                  <a:ext cx="0" cy="30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4" name="Line 89"/>
                <p:cNvSpPr>
                  <a:spLocks noChangeShapeType="1"/>
                </p:cNvSpPr>
                <p:nvPr/>
              </p:nvSpPr>
              <p:spPr bwMode="auto">
                <a:xfrm>
                  <a:off x="3446" y="1856"/>
                  <a:ext cx="0" cy="39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5" name="Line 90"/>
                <p:cNvSpPr>
                  <a:spLocks noChangeShapeType="1"/>
                </p:cNvSpPr>
                <p:nvPr/>
              </p:nvSpPr>
              <p:spPr bwMode="auto">
                <a:xfrm>
                  <a:off x="3447" y="2039"/>
                  <a:ext cx="987"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6" name="Line 91"/>
                <p:cNvSpPr>
                  <a:spLocks noChangeShapeType="1"/>
                </p:cNvSpPr>
                <p:nvPr/>
              </p:nvSpPr>
              <p:spPr bwMode="auto">
                <a:xfrm>
                  <a:off x="4444" y="2048"/>
                  <a:ext cx="320"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7" name="Line 92"/>
                <p:cNvSpPr>
                  <a:spLocks noChangeShapeType="1"/>
                </p:cNvSpPr>
                <p:nvPr/>
              </p:nvSpPr>
              <p:spPr bwMode="auto">
                <a:xfrm>
                  <a:off x="5001" y="2066"/>
                  <a:ext cx="274"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8" name="Line 93"/>
                <p:cNvSpPr>
                  <a:spLocks noChangeShapeType="1"/>
                </p:cNvSpPr>
                <p:nvPr/>
              </p:nvSpPr>
              <p:spPr bwMode="auto">
                <a:xfrm>
                  <a:off x="2907" y="2047"/>
                  <a:ext cx="33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9" name="Text Box 94"/>
                <p:cNvSpPr txBox="1">
                  <a:spLocks noChangeArrowheads="1"/>
                </p:cNvSpPr>
                <p:nvPr/>
              </p:nvSpPr>
              <p:spPr bwMode="auto">
                <a:xfrm>
                  <a:off x="3715" y="2414"/>
                  <a:ext cx="370"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1</a:t>
                  </a:r>
                </a:p>
              </p:txBody>
            </p:sp>
            <p:sp>
              <p:nvSpPr>
                <p:cNvPr id="36900" name="Text Box 95"/>
                <p:cNvSpPr txBox="1">
                  <a:spLocks noChangeArrowheads="1"/>
                </p:cNvSpPr>
                <p:nvPr/>
              </p:nvSpPr>
              <p:spPr bwMode="auto">
                <a:xfrm>
                  <a:off x="4566" y="2414"/>
                  <a:ext cx="370"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2</a:t>
                  </a:r>
                </a:p>
              </p:txBody>
            </p:sp>
            <p:sp>
              <p:nvSpPr>
                <p:cNvPr id="36901" name="Text Box 96"/>
                <p:cNvSpPr txBox="1">
                  <a:spLocks noChangeArrowheads="1"/>
                </p:cNvSpPr>
                <p:nvPr/>
              </p:nvSpPr>
              <p:spPr bwMode="auto">
                <a:xfrm>
                  <a:off x="5015" y="1720"/>
                  <a:ext cx="329" cy="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5</a:t>
                  </a:r>
                </a:p>
              </p:txBody>
            </p:sp>
            <p:sp>
              <p:nvSpPr>
                <p:cNvPr id="36902" name="Text Box 97"/>
                <p:cNvSpPr txBox="1">
                  <a:spLocks noChangeArrowheads="1"/>
                </p:cNvSpPr>
                <p:nvPr/>
              </p:nvSpPr>
              <p:spPr bwMode="auto">
                <a:xfrm>
                  <a:off x="3790" y="1702"/>
                  <a:ext cx="370"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4</a:t>
                  </a:r>
                </a:p>
              </p:txBody>
            </p:sp>
            <p:sp>
              <p:nvSpPr>
                <p:cNvPr id="36903" name="Text Box 98"/>
                <p:cNvSpPr txBox="1">
                  <a:spLocks noChangeArrowheads="1"/>
                </p:cNvSpPr>
                <p:nvPr/>
              </p:nvSpPr>
              <p:spPr bwMode="auto">
                <a:xfrm>
                  <a:off x="2893" y="1693"/>
                  <a:ext cx="370"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3</a:t>
                  </a:r>
                </a:p>
              </p:txBody>
            </p:sp>
            <p:sp>
              <p:nvSpPr>
                <p:cNvPr id="36904" name="Text Box 99"/>
                <p:cNvSpPr txBox="1">
                  <a:spLocks noChangeArrowheads="1"/>
                </p:cNvSpPr>
                <p:nvPr/>
              </p:nvSpPr>
              <p:spPr bwMode="auto">
                <a:xfrm>
                  <a:off x="4448" y="1702"/>
                  <a:ext cx="329" cy="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0</a:t>
                  </a:r>
                </a:p>
              </p:txBody>
            </p:sp>
          </p:grpSp>
          <p:sp>
            <p:nvSpPr>
              <p:cNvPr id="36886" name="Text Box 100"/>
              <p:cNvSpPr txBox="1">
                <a:spLocks noChangeArrowheads="1"/>
              </p:cNvSpPr>
              <p:nvPr/>
            </p:nvSpPr>
            <p:spPr bwMode="auto">
              <a:xfrm>
                <a:off x="3143" y="3306"/>
                <a:ext cx="1857"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例11.7 的尺寸链图</a:t>
                </a:r>
              </a:p>
            </p:txBody>
          </p:sp>
        </p:grpSp>
        <p:sp>
          <p:nvSpPr>
            <p:cNvPr id="36879" name="Line 101"/>
            <p:cNvSpPr>
              <a:spLocks noChangeShapeType="1"/>
            </p:cNvSpPr>
            <p:nvPr/>
          </p:nvSpPr>
          <p:spPr bwMode="auto">
            <a:xfrm>
              <a:off x="3843" y="3505"/>
              <a:ext cx="549"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0" name="Line 102"/>
            <p:cNvSpPr>
              <a:spLocks noChangeShapeType="1"/>
            </p:cNvSpPr>
            <p:nvPr/>
          </p:nvSpPr>
          <p:spPr bwMode="auto">
            <a:xfrm flipV="1">
              <a:off x="4758" y="3496"/>
              <a:ext cx="338" cy="25"/>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1" name="Line 103"/>
            <p:cNvSpPr>
              <a:spLocks noChangeShapeType="1"/>
            </p:cNvSpPr>
            <p:nvPr/>
          </p:nvSpPr>
          <p:spPr bwMode="auto">
            <a:xfrm>
              <a:off x="5218" y="2755"/>
              <a:ext cx="442" cy="16"/>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2" name="Line 104"/>
            <p:cNvSpPr>
              <a:spLocks noChangeShapeType="1"/>
            </p:cNvSpPr>
            <p:nvPr/>
          </p:nvSpPr>
          <p:spPr bwMode="auto">
            <a:xfrm>
              <a:off x="4658" y="2771"/>
              <a:ext cx="293" cy="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3" name="Line 105"/>
            <p:cNvSpPr>
              <a:spLocks noChangeShapeType="1"/>
            </p:cNvSpPr>
            <p:nvPr/>
          </p:nvSpPr>
          <p:spPr bwMode="auto">
            <a:xfrm>
              <a:off x="3956" y="2770"/>
              <a:ext cx="448" cy="9"/>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4" name="Line 106"/>
            <p:cNvSpPr>
              <a:spLocks noChangeShapeType="1"/>
            </p:cNvSpPr>
            <p:nvPr/>
          </p:nvSpPr>
          <p:spPr bwMode="auto">
            <a:xfrm>
              <a:off x="3125" y="2752"/>
              <a:ext cx="366" cy="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9482">
                                            <p:txEl>
                                              <p:pRg st="0" end="0"/>
                                            </p:txEl>
                                          </p:spTgt>
                                        </p:tgtEl>
                                        <p:attrNameLst>
                                          <p:attrName>style.visibility</p:attrName>
                                        </p:attrNameLst>
                                      </p:cBhvr>
                                      <p:to>
                                        <p:strVal val="visible"/>
                                      </p:to>
                                    </p:set>
                                    <p:animEffect transition="in" filter="wipe(left)">
                                      <p:cBhvr>
                                        <p:cTn id="7" dur="300"/>
                                        <p:tgtEl>
                                          <p:spTgt spid="1948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9530"/>
                                        </p:tgtEl>
                                        <p:attrNameLst>
                                          <p:attrName>style.visibility</p:attrName>
                                        </p:attrNameLst>
                                      </p:cBhvr>
                                      <p:to>
                                        <p:strVal val="visible"/>
                                      </p:to>
                                    </p:set>
                                    <p:animEffect transition="in" filter="wipe(left)">
                                      <p:cBhvr>
                                        <p:cTn id="12" dur="500"/>
                                        <p:tgtEl>
                                          <p:spTgt spid="195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9563"/>
                                        </p:tgtEl>
                                        <p:attrNameLst>
                                          <p:attrName>style.visibility</p:attrName>
                                        </p:attrNameLst>
                                      </p:cBhvr>
                                      <p:to>
                                        <p:strVal val="visible"/>
                                      </p:to>
                                    </p:set>
                                    <p:anim calcmode="lin" valueType="num">
                                      <p:cBhvr additive="base">
                                        <p:cTn id="17" dur="500" fill="hold"/>
                                        <p:tgtEl>
                                          <p:spTgt spid="19563"/>
                                        </p:tgtEl>
                                        <p:attrNameLst>
                                          <p:attrName>ppt_x</p:attrName>
                                        </p:attrNameLst>
                                      </p:cBhvr>
                                      <p:tavLst>
                                        <p:tav tm="0">
                                          <p:val>
                                            <p:strVal val="1+#ppt_w/2"/>
                                          </p:val>
                                        </p:tav>
                                        <p:tav tm="100000">
                                          <p:val>
                                            <p:strVal val="#ppt_x"/>
                                          </p:val>
                                        </p:tav>
                                      </p:tavLst>
                                    </p:anim>
                                    <p:anim calcmode="lin" valueType="num">
                                      <p:cBhvr additive="base">
                                        <p:cTn id="18" dur="500" fill="hold"/>
                                        <p:tgtEl>
                                          <p:spTgt spid="1956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9531"/>
                                        </p:tgtEl>
                                        <p:attrNameLst>
                                          <p:attrName>style.visibility</p:attrName>
                                        </p:attrNameLst>
                                      </p:cBhvr>
                                      <p:to>
                                        <p:strVal val="visible"/>
                                      </p:to>
                                    </p:set>
                                    <p:animEffect transition="in" filter="wipe(left)">
                                      <p:cBhvr>
                                        <p:cTn id="23" dur="500"/>
                                        <p:tgtEl>
                                          <p:spTgt spid="1953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9508"/>
                                        </p:tgtEl>
                                        <p:attrNameLst>
                                          <p:attrName>style.visibility</p:attrName>
                                        </p:attrNameLst>
                                      </p:cBhvr>
                                      <p:to>
                                        <p:strVal val="visible"/>
                                      </p:to>
                                    </p:set>
                                    <p:animEffect transition="in" filter="wipe(left)">
                                      <p:cBhvr>
                                        <p:cTn id="28" dur="300"/>
                                        <p:tgtEl>
                                          <p:spTgt spid="1950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9533"/>
                                        </p:tgtEl>
                                        <p:attrNameLst>
                                          <p:attrName>style.visibility</p:attrName>
                                        </p:attrNameLst>
                                      </p:cBhvr>
                                      <p:to>
                                        <p:strVal val="visible"/>
                                      </p:to>
                                    </p:set>
                                    <p:animEffect transition="in" filter="wipe(left)">
                                      <p:cBhvr>
                                        <p:cTn id="33" dur="500"/>
                                        <p:tgtEl>
                                          <p:spTgt spid="1953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9511"/>
                                        </p:tgtEl>
                                        <p:attrNameLst>
                                          <p:attrName>style.visibility</p:attrName>
                                        </p:attrNameLst>
                                      </p:cBhvr>
                                      <p:to>
                                        <p:strVal val="visible"/>
                                      </p:to>
                                    </p:set>
                                    <p:animEffect transition="in" filter="wipe(left)">
                                      <p:cBhvr>
                                        <p:cTn id="38" dur="300"/>
                                        <p:tgtEl>
                                          <p:spTgt spid="1951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9534"/>
                                        </p:tgtEl>
                                        <p:attrNameLst>
                                          <p:attrName>style.visibility</p:attrName>
                                        </p:attrNameLst>
                                      </p:cBhvr>
                                      <p:to>
                                        <p:strVal val="visible"/>
                                      </p:to>
                                    </p:set>
                                    <p:animEffect transition="in" filter="wipe(left)">
                                      <p:cBhvr>
                                        <p:cTn id="43" dur="500"/>
                                        <p:tgtEl>
                                          <p:spTgt spid="1953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9516"/>
                                        </p:tgtEl>
                                        <p:attrNameLst>
                                          <p:attrName>style.visibility</p:attrName>
                                        </p:attrNameLst>
                                      </p:cBhvr>
                                      <p:to>
                                        <p:strVal val="visible"/>
                                      </p:to>
                                    </p:set>
                                    <p:animEffect transition="in" filter="wipe(left)">
                                      <p:cBhvr>
                                        <p:cTn id="48" dur="300"/>
                                        <p:tgtEl>
                                          <p:spTgt spid="1951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19535"/>
                                        </p:tgtEl>
                                        <p:attrNameLst>
                                          <p:attrName>style.visibility</p:attrName>
                                        </p:attrNameLst>
                                      </p:cBhvr>
                                      <p:to>
                                        <p:strVal val="visible"/>
                                      </p:to>
                                    </p:set>
                                    <p:animEffect transition="in" filter="wipe(left)">
                                      <p:cBhvr>
                                        <p:cTn id="53" dur="500"/>
                                        <p:tgtEl>
                                          <p:spTgt spid="1953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9519"/>
                                        </p:tgtEl>
                                        <p:attrNameLst>
                                          <p:attrName>style.visibility</p:attrName>
                                        </p:attrNameLst>
                                      </p:cBhvr>
                                      <p:to>
                                        <p:strVal val="visible"/>
                                      </p:to>
                                    </p:set>
                                    <p:animEffect transition="in" filter="wipe(left)">
                                      <p:cBhvr>
                                        <p:cTn id="58" dur="300"/>
                                        <p:tgtEl>
                                          <p:spTgt spid="19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2" grpId="0" build="p" autoUpdateAnimBg="0"/>
      <p:bldP spid="19508" grpId="0" autoUpdateAnimBg="0"/>
      <p:bldP spid="19511" grpId="0" autoUpdateAnimBg="0"/>
      <p:bldP spid="19516" grpId="0" autoUpdateAnimBg="0"/>
      <p:bldP spid="19519"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0C40F67-A615-48B0-94F8-9915195E26FE}" type="slidenum">
              <a:rPr kumimoji="0" lang="zh-CN" altLang="en-US" sz="2000" smtClean="0">
                <a:solidFill>
                  <a:srgbClr val="0000FF"/>
                </a:solidFill>
              </a:rPr>
              <a:pPr eaLnBrk="1" hangingPunct="1"/>
              <a:t>36</a:t>
            </a:fld>
            <a:endParaRPr kumimoji="0" lang="en-US" altLang="zh-CN" sz="2000" smtClean="0">
              <a:solidFill>
                <a:srgbClr val="0000FF"/>
              </a:solidFill>
            </a:endParaRPr>
          </a:p>
        </p:txBody>
      </p:sp>
      <p:sp>
        <p:nvSpPr>
          <p:cNvPr id="70660" name="Text Box 4"/>
          <p:cNvSpPr txBox="1">
            <a:spLocks noChangeArrowheads="1"/>
          </p:cNvSpPr>
          <p:nvPr/>
        </p:nvSpPr>
        <p:spPr bwMode="auto">
          <a:xfrm>
            <a:off x="528638" y="677189"/>
            <a:ext cx="422989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dirty="0"/>
              <a:t>③ </a:t>
            </a:r>
            <a:r>
              <a:rPr lang="zh-CN" altLang="en-US" b="1" dirty="0"/>
              <a:t>计算</a:t>
            </a:r>
            <a:r>
              <a:rPr lang="en-US" altLang="zh-CN" b="1" i="1" dirty="0" smtClean="0"/>
              <a:t>T</a:t>
            </a:r>
            <a:r>
              <a:rPr lang="en-US" altLang="zh-CN" b="1" i="1" baseline="-30000" dirty="0" smtClean="0"/>
              <a:t>i   </a:t>
            </a:r>
            <a:r>
              <a:rPr lang="en-US" altLang="zh-CN" b="1" dirty="0" smtClean="0"/>
              <a:t>(</a:t>
            </a:r>
            <a:r>
              <a:rPr lang="zh-CN" altLang="en-US" b="1" dirty="0"/>
              <a:t>用</a:t>
            </a:r>
            <a:r>
              <a:rPr lang="zh-CN" altLang="en-US" b="1" dirty="0">
                <a:solidFill>
                  <a:srgbClr val="FF3300"/>
                </a:solidFill>
              </a:rPr>
              <a:t>相等公差法</a:t>
            </a:r>
            <a:r>
              <a:rPr lang="zh-CN" altLang="en-US" b="1" dirty="0"/>
              <a:t>)</a:t>
            </a:r>
          </a:p>
        </p:txBody>
      </p:sp>
      <p:sp>
        <p:nvSpPr>
          <p:cNvPr id="70663" name="Text Box 7"/>
          <p:cNvSpPr txBox="1">
            <a:spLocks noChangeArrowheads="1"/>
          </p:cNvSpPr>
          <p:nvPr/>
        </p:nvSpPr>
        <p:spPr bwMode="auto">
          <a:xfrm>
            <a:off x="893273" y="4909768"/>
            <a:ext cx="5811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按式</a:t>
            </a:r>
            <a:r>
              <a:rPr lang="en-US" altLang="zh-CN" b="1" dirty="0"/>
              <a:t>(11.6) </a:t>
            </a:r>
            <a:r>
              <a:rPr lang="zh-CN" altLang="en-US" b="1" dirty="0"/>
              <a:t>计算协调环公差为</a:t>
            </a:r>
            <a:endParaRPr lang="zh-CN" altLang="en-US" sz="2800" b="1" dirty="0"/>
          </a:p>
        </p:txBody>
      </p:sp>
      <p:sp>
        <p:nvSpPr>
          <p:cNvPr id="70664" name="Text Box 8"/>
          <p:cNvSpPr txBox="1">
            <a:spLocks noChangeArrowheads="1"/>
          </p:cNvSpPr>
          <p:nvPr/>
        </p:nvSpPr>
        <p:spPr bwMode="auto">
          <a:xfrm>
            <a:off x="912696" y="3515747"/>
            <a:ext cx="6242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根据加工的难易和尺寸大小进行调整为</a:t>
            </a:r>
            <a:r>
              <a:rPr lang="en-US" altLang="zh-CN" b="1" dirty="0"/>
              <a:t>：</a:t>
            </a:r>
          </a:p>
        </p:txBody>
      </p:sp>
      <p:grpSp>
        <p:nvGrpSpPr>
          <p:cNvPr id="70677" name="Group 21"/>
          <p:cNvGrpSpPr>
            <a:grpSpLocks/>
          </p:cNvGrpSpPr>
          <p:nvPr/>
        </p:nvGrpSpPr>
        <p:grpSpPr bwMode="auto">
          <a:xfrm>
            <a:off x="4497388" y="967701"/>
            <a:ext cx="3890962" cy="2517775"/>
            <a:chOff x="2704" y="2008"/>
            <a:chExt cx="2451" cy="1586"/>
          </a:xfrm>
        </p:grpSpPr>
        <p:grpSp>
          <p:nvGrpSpPr>
            <p:cNvPr id="37901" name="Group 22"/>
            <p:cNvGrpSpPr>
              <a:grpSpLocks/>
            </p:cNvGrpSpPr>
            <p:nvPr/>
          </p:nvGrpSpPr>
          <p:grpSpPr bwMode="auto">
            <a:xfrm>
              <a:off x="2704" y="2008"/>
              <a:ext cx="2451" cy="1205"/>
              <a:chOff x="2893" y="1693"/>
              <a:chExt cx="2451" cy="1205"/>
            </a:xfrm>
          </p:grpSpPr>
          <p:sp>
            <p:nvSpPr>
              <p:cNvPr id="37903" name="Line 23"/>
              <p:cNvSpPr>
                <a:spLocks noChangeShapeType="1"/>
              </p:cNvSpPr>
              <p:nvPr/>
            </p:nvSpPr>
            <p:spPr bwMode="auto">
              <a:xfrm>
                <a:off x="3209" y="1829"/>
                <a:ext cx="0" cy="106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4" name="Line 24"/>
              <p:cNvSpPr>
                <a:spLocks noChangeShapeType="1"/>
              </p:cNvSpPr>
              <p:nvPr/>
            </p:nvSpPr>
            <p:spPr bwMode="auto">
              <a:xfrm>
                <a:off x="4490" y="2571"/>
                <a:ext cx="0" cy="3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5" name="Line 25"/>
              <p:cNvSpPr>
                <a:spLocks noChangeShapeType="1"/>
              </p:cNvSpPr>
              <p:nvPr/>
            </p:nvSpPr>
            <p:spPr bwMode="auto">
              <a:xfrm>
                <a:off x="5008" y="1865"/>
                <a:ext cx="0" cy="103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6" name="Line 26"/>
              <p:cNvSpPr>
                <a:spLocks noChangeShapeType="1"/>
              </p:cNvSpPr>
              <p:nvPr/>
            </p:nvSpPr>
            <p:spPr bwMode="auto">
              <a:xfrm>
                <a:off x="3209" y="2761"/>
                <a:ext cx="1271"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7" name="Line 27"/>
              <p:cNvSpPr>
                <a:spLocks noChangeShapeType="1"/>
              </p:cNvSpPr>
              <p:nvPr/>
            </p:nvSpPr>
            <p:spPr bwMode="auto">
              <a:xfrm>
                <a:off x="4489" y="2770"/>
                <a:ext cx="503"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8" name="Line 28"/>
              <p:cNvSpPr>
                <a:spLocks noChangeShapeType="1"/>
              </p:cNvSpPr>
              <p:nvPr/>
            </p:nvSpPr>
            <p:spPr bwMode="auto">
              <a:xfrm>
                <a:off x="4443" y="1902"/>
                <a:ext cx="0" cy="26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9" name="Line 29"/>
              <p:cNvSpPr>
                <a:spLocks noChangeShapeType="1"/>
              </p:cNvSpPr>
              <p:nvPr/>
            </p:nvSpPr>
            <p:spPr bwMode="auto">
              <a:xfrm>
                <a:off x="4782" y="1912"/>
                <a:ext cx="0" cy="30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0" name="Line 30"/>
              <p:cNvSpPr>
                <a:spLocks noChangeShapeType="1"/>
              </p:cNvSpPr>
              <p:nvPr/>
            </p:nvSpPr>
            <p:spPr bwMode="auto">
              <a:xfrm>
                <a:off x="3446" y="1856"/>
                <a:ext cx="0" cy="39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1" name="Line 31"/>
              <p:cNvSpPr>
                <a:spLocks noChangeShapeType="1"/>
              </p:cNvSpPr>
              <p:nvPr/>
            </p:nvSpPr>
            <p:spPr bwMode="auto">
              <a:xfrm>
                <a:off x="3447" y="2039"/>
                <a:ext cx="987"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2" name="Line 32"/>
              <p:cNvSpPr>
                <a:spLocks noChangeShapeType="1"/>
              </p:cNvSpPr>
              <p:nvPr/>
            </p:nvSpPr>
            <p:spPr bwMode="auto">
              <a:xfrm>
                <a:off x="4444" y="2048"/>
                <a:ext cx="320"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3" name="Line 33"/>
              <p:cNvSpPr>
                <a:spLocks noChangeShapeType="1"/>
              </p:cNvSpPr>
              <p:nvPr/>
            </p:nvSpPr>
            <p:spPr bwMode="auto">
              <a:xfrm>
                <a:off x="5001" y="2066"/>
                <a:ext cx="274"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4" name="Line 34"/>
              <p:cNvSpPr>
                <a:spLocks noChangeShapeType="1"/>
              </p:cNvSpPr>
              <p:nvPr/>
            </p:nvSpPr>
            <p:spPr bwMode="auto">
              <a:xfrm>
                <a:off x="2907" y="2047"/>
                <a:ext cx="33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5" name="Text Box 35"/>
              <p:cNvSpPr txBox="1">
                <a:spLocks noChangeArrowheads="1"/>
              </p:cNvSpPr>
              <p:nvPr/>
            </p:nvSpPr>
            <p:spPr bwMode="auto">
              <a:xfrm>
                <a:off x="3715" y="2414"/>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1</a:t>
                </a:r>
              </a:p>
            </p:txBody>
          </p:sp>
          <p:sp>
            <p:nvSpPr>
              <p:cNvPr id="37916" name="Text Box 36"/>
              <p:cNvSpPr txBox="1">
                <a:spLocks noChangeArrowheads="1"/>
              </p:cNvSpPr>
              <p:nvPr/>
            </p:nvSpPr>
            <p:spPr bwMode="auto">
              <a:xfrm>
                <a:off x="4566" y="2414"/>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2</a:t>
                </a:r>
              </a:p>
            </p:txBody>
          </p:sp>
          <p:sp>
            <p:nvSpPr>
              <p:cNvPr id="37917" name="Text Box 37"/>
              <p:cNvSpPr txBox="1">
                <a:spLocks noChangeArrowheads="1"/>
              </p:cNvSpPr>
              <p:nvPr/>
            </p:nvSpPr>
            <p:spPr bwMode="auto">
              <a:xfrm>
                <a:off x="5015" y="1720"/>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5</a:t>
                </a:r>
              </a:p>
            </p:txBody>
          </p:sp>
          <p:sp>
            <p:nvSpPr>
              <p:cNvPr id="37918" name="Text Box 38"/>
              <p:cNvSpPr txBox="1">
                <a:spLocks noChangeArrowheads="1"/>
              </p:cNvSpPr>
              <p:nvPr/>
            </p:nvSpPr>
            <p:spPr bwMode="auto">
              <a:xfrm>
                <a:off x="3790" y="1702"/>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4</a:t>
                </a:r>
              </a:p>
            </p:txBody>
          </p:sp>
          <p:sp>
            <p:nvSpPr>
              <p:cNvPr id="37919" name="Text Box 39"/>
              <p:cNvSpPr txBox="1">
                <a:spLocks noChangeArrowheads="1"/>
              </p:cNvSpPr>
              <p:nvPr/>
            </p:nvSpPr>
            <p:spPr bwMode="auto">
              <a:xfrm>
                <a:off x="2893" y="1693"/>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3</a:t>
                </a:r>
              </a:p>
            </p:txBody>
          </p:sp>
          <p:sp>
            <p:nvSpPr>
              <p:cNvPr id="37920" name="Text Box 40"/>
              <p:cNvSpPr txBox="1">
                <a:spLocks noChangeArrowheads="1"/>
              </p:cNvSpPr>
              <p:nvPr/>
            </p:nvSpPr>
            <p:spPr bwMode="auto">
              <a:xfrm>
                <a:off x="4448" y="1702"/>
                <a:ext cx="3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A</a:t>
                </a:r>
                <a:r>
                  <a:rPr lang="en-US" altLang="zh-CN" sz="2800" baseline="-25000"/>
                  <a:t>0</a:t>
                </a:r>
              </a:p>
            </p:txBody>
          </p:sp>
        </p:grpSp>
        <p:sp>
          <p:nvSpPr>
            <p:cNvPr id="37902" name="Text Box 41"/>
            <p:cNvSpPr txBox="1">
              <a:spLocks noChangeArrowheads="1"/>
            </p:cNvSpPr>
            <p:nvPr/>
          </p:nvSpPr>
          <p:spPr bwMode="auto">
            <a:xfrm>
              <a:off x="3142" y="3306"/>
              <a:ext cx="16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例11.7 的尺寸链图</a:t>
              </a:r>
            </a:p>
          </p:txBody>
        </p:sp>
      </p:grpSp>
      <p:graphicFrame>
        <p:nvGraphicFramePr>
          <p:cNvPr id="70712" name="Object 56"/>
          <p:cNvGraphicFramePr>
            <a:graphicFrameLocks noChangeAspect="1"/>
          </p:cNvGraphicFramePr>
          <p:nvPr>
            <p:extLst>
              <p:ext uri="{D42A27DB-BD31-4B8C-83A1-F6EECF244321}">
                <p14:modId xmlns:p14="http://schemas.microsoft.com/office/powerpoint/2010/main" val="3168102833"/>
              </p:ext>
            </p:extLst>
          </p:nvPr>
        </p:nvGraphicFramePr>
        <p:xfrm>
          <a:off x="874274" y="1216939"/>
          <a:ext cx="2781800" cy="1144587"/>
        </p:xfrm>
        <a:graphic>
          <a:graphicData uri="http://schemas.openxmlformats.org/presentationml/2006/ole">
            <mc:AlternateContent xmlns:mc="http://schemas.openxmlformats.org/markup-compatibility/2006">
              <mc:Choice xmlns:v="urn:schemas-microsoft-com:vml" Requires="v">
                <p:oleObj spid="_x0000_s38341" name="Equation" r:id="rId3" imgW="1002865" imgH="393529" progId="Equation.3">
                  <p:embed/>
                </p:oleObj>
              </mc:Choice>
              <mc:Fallback>
                <p:oleObj name="Equation" r:id="rId3" imgW="1002865" imgH="393529" progId="Equation.3">
                  <p:embed/>
                  <p:pic>
                    <p:nvPicPr>
                      <p:cNvPr id="0" name="Object 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274" y="1216939"/>
                        <a:ext cx="2781800" cy="1144587"/>
                      </a:xfrm>
                      <a:prstGeom prst="rect">
                        <a:avLst/>
                      </a:prstGeom>
                      <a:noFill/>
                      <a:ln>
                        <a:noFill/>
                      </a:ln>
                      <a:effectLst/>
                      <a:extLst/>
                    </p:spPr>
                  </p:pic>
                </p:oleObj>
              </mc:Fallback>
            </mc:AlternateContent>
          </a:graphicData>
        </a:graphic>
      </p:graphicFrame>
      <p:graphicFrame>
        <p:nvGraphicFramePr>
          <p:cNvPr id="70713" name="Object 57"/>
          <p:cNvGraphicFramePr>
            <a:graphicFrameLocks noChangeAspect="1"/>
          </p:cNvGraphicFramePr>
          <p:nvPr>
            <p:extLst>
              <p:ext uri="{D42A27DB-BD31-4B8C-83A1-F6EECF244321}">
                <p14:modId xmlns:p14="http://schemas.microsoft.com/office/powerpoint/2010/main" val="2743642050"/>
              </p:ext>
            </p:extLst>
          </p:nvPr>
        </p:nvGraphicFramePr>
        <p:xfrm>
          <a:off x="1308100" y="2305964"/>
          <a:ext cx="2678113" cy="1220787"/>
        </p:xfrm>
        <a:graphic>
          <a:graphicData uri="http://schemas.openxmlformats.org/presentationml/2006/ole">
            <mc:AlternateContent xmlns:mc="http://schemas.openxmlformats.org/markup-compatibility/2006">
              <mc:Choice xmlns:v="urn:schemas-microsoft-com:vml" Requires="v">
                <p:oleObj spid="_x0000_s38342" name="Equation" r:id="rId5" imgW="863225" imgH="393529" progId="Equation.3">
                  <p:embed/>
                </p:oleObj>
              </mc:Choice>
              <mc:Fallback>
                <p:oleObj name="Equation" r:id="rId5" imgW="863225" imgH="393529" progId="Equation.3">
                  <p:embed/>
                  <p:pic>
                    <p:nvPicPr>
                      <p:cNvPr id="0" name="Object 5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8100" y="2305964"/>
                        <a:ext cx="2678113" cy="1220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0714" name="Object 58"/>
          <p:cNvGraphicFramePr>
            <a:graphicFrameLocks noChangeAspect="1"/>
          </p:cNvGraphicFramePr>
          <p:nvPr>
            <p:extLst>
              <p:ext uri="{D42A27DB-BD31-4B8C-83A1-F6EECF244321}">
                <p14:modId xmlns:p14="http://schemas.microsoft.com/office/powerpoint/2010/main" val="3496084141"/>
              </p:ext>
            </p:extLst>
          </p:nvPr>
        </p:nvGraphicFramePr>
        <p:xfrm>
          <a:off x="927927" y="4089117"/>
          <a:ext cx="1957388" cy="758825"/>
        </p:xfrm>
        <a:graphic>
          <a:graphicData uri="http://schemas.openxmlformats.org/presentationml/2006/ole">
            <mc:AlternateContent xmlns:mc="http://schemas.openxmlformats.org/markup-compatibility/2006">
              <mc:Choice xmlns:v="urn:schemas-microsoft-com:vml" Requires="v">
                <p:oleObj spid="_x0000_s38343" name="Equation" r:id="rId7" imgW="622030" imgH="241195" progId="Equation.3">
                  <p:embed/>
                </p:oleObj>
              </mc:Choice>
              <mc:Fallback>
                <p:oleObj name="Equation" r:id="rId7" imgW="622030" imgH="241195" progId="Equation.3">
                  <p:embed/>
                  <p:pic>
                    <p:nvPicPr>
                      <p:cNvPr id="0" name="Object 5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7927" y="4089117"/>
                        <a:ext cx="1957388"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0736" name="Object 80"/>
          <p:cNvGraphicFramePr>
            <a:graphicFrameLocks noChangeAspect="1"/>
          </p:cNvGraphicFramePr>
          <p:nvPr>
            <p:extLst>
              <p:ext uri="{D42A27DB-BD31-4B8C-83A1-F6EECF244321}">
                <p14:modId xmlns:p14="http://schemas.microsoft.com/office/powerpoint/2010/main" val="1882186774"/>
              </p:ext>
            </p:extLst>
          </p:nvPr>
        </p:nvGraphicFramePr>
        <p:xfrm>
          <a:off x="2979381" y="4089117"/>
          <a:ext cx="1997075" cy="758825"/>
        </p:xfrm>
        <a:graphic>
          <a:graphicData uri="http://schemas.openxmlformats.org/presentationml/2006/ole">
            <mc:AlternateContent xmlns:mc="http://schemas.openxmlformats.org/markup-compatibility/2006">
              <mc:Choice xmlns:v="urn:schemas-microsoft-com:vml" Requires="v">
                <p:oleObj spid="_x0000_s38344" name="Equation" r:id="rId9" imgW="634725" imgH="241195" progId="Equation.3">
                  <p:embed/>
                </p:oleObj>
              </mc:Choice>
              <mc:Fallback>
                <p:oleObj name="Equation" r:id="rId9" imgW="634725" imgH="241195" progId="Equation.3">
                  <p:embed/>
                  <p:pic>
                    <p:nvPicPr>
                      <p:cNvPr id="0" name="Object 8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79381" y="4089117"/>
                        <a:ext cx="1997075" cy="75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0737" name="Object 81"/>
          <p:cNvGraphicFramePr>
            <a:graphicFrameLocks noChangeAspect="1"/>
          </p:cNvGraphicFramePr>
          <p:nvPr>
            <p:extLst>
              <p:ext uri="{D42A27DB-BD31-4B8C-83A1-F6EECF244321}">
                <p14:modId xmlns:p14="http://schemas.microsoft.com/office/powerpoint/2010/main" val="1642414480"/>
              </p:ext>
            </p:extLst>
          </p:nvPr>
        </p:nvGraphicFramePr>
        <p:xfrm>
          <a:off x="5073768" y="4094369"/>
          <a:ext cx="3103562" cy="728662"/>
        </p:xfrm>
        <a:graphic>
          <a:graphicData uri="http://schemas.openxmlformats.org/presentationml/2006/ole">
            <mc:AlternateContent xmlns:mc="http://schemas.openxmlformats.org/markup-compatibility/2006">
              <mc:Choice xmlns:v="urn:schemas-microsoft-com:vml" Requires="v">
                <p:oleObj spid="_x0000_s38345" name="Equation" r:id="rId11" imgW="1028254" imgH="241195" progId="Equation.3">
                  <p:embed/>
                </p:oleObj>
              </mc:Choice>
              <mc:Fallback>
                <p:oleObj name="Equation" r:id="rId11" imgW="1028254" imgH="241195" progId="Equation.3">
                  <p:embed/>
                  <p:pic>
                    <p:nvPicPr>
                      <p:cNvPr id="0" name="Object 8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73768" y="4094369"/>
                        <a:ext cx="3103562" cy="728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0738" name="Object 82"/>
          <p:cNvGraphicFramePr>
            <a:graphicFrameLocks noChangeAspect="1"/>
          </p:cNvGraphicFramePr>
          <p:nvPr>
            <p:extLst>
              <p:ext uri="{D42A27DB-BD31-4B8C-83A1-F6EECF244321}">
                <p14:modId xmlns:p14="http://schemas.microsoft.com/office/powerpoint/2010/main" val="2674496297"/>
              </p:ext>
            </p:extLst>
          </p:nvPr>
        </p:nvGraphicFramePr>
        <p:xfrm>
          <a:off x="989891" y="5403346"/>
          <a:ext cx="6253162" cy="684213"/>
        </p:xfrm>
        <a:graphic>
          <a:graphicData uri="http://schemas.openxmlformats.org/presentationml/2006/ole">
            <mc:AlternateContent xmlns:mc="http://schemas.openxmlformats.org/markup-compatibility/2006">
              <mc:Choice xmlns:v="urn:schemas-microsoft-com:vml" Requires="v">
                <p:oleObj spid="_x0000_s38346" name="Equation" r:id="rId13" imgW="2298700" imgH="241300" progId="Equation.3">
                  <p:embed/>
                </p:oleObj>
              </mc:Choice>
              <mc:Fallback>
                <p:oleObj name="Equation" r:id="rId13" imgW="2298700" imgH="241300" progId="Equation.3">
                  <p:embed/>
                  <p:pic>
                    <p:nvPicPr>
                      <p:cNvPr id="0" name="Object 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89891" y="5403346"/>
                        <a:ext cx="6253162" cy="684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0660">
                                            <p:txEl>
                                              <p:pRg st="0" end="0"/>
                                            </p:txEl>
                                          </p:spTgt>
                                        </p:tgtEl>
                                        <p:attrNameLst>
                                          <p:attrName>style.visibility</p:attrName>
                                        </p:attrNameLst>
                                      </p:cBhvr>
                                      <p:to>
                                        <p:strVal val="visible"/>
                                      </p:to>
                                    </p:set>
                                    <p:animEffect transition="in" filter="wipe(left)">
                                      <p:cBhvr>
                                        <p:cTn id="7" dur="300"/>
                                        <p:tgtEl>
                                          <p:spTgt spid="7066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70677"/>
                                        </p:tgtEl>
                                        <p:attrNameLst>
                                          <p:attrName>style.visibility</p:attrName>
                                        </p:attrNameLst>
                                      </p:cBhvr>
                                      <p:to>
                                        <p:strVal val="visible"/>
                                      </p:to>
                                    </p:set>
                                    <p:anim calcmode="lin" valueType="num">
                                      <p:cBhvr additive="base">
                                        <p:cTn id="12" dur="500" fill="hold"/>
                                        <p:tgtEl>
                                          <p:spTgt spid="70677"/>
                                        </p:tgtEl>
                                        <p:attrNameLst>
                                          <p:attrName>ppt_x</p:attrName>
                                        </p:attrNameLst>
                                      </p:cBhvr>
                                      <p:tavLst>
                                        <p:tav tm="0">
                                          <p:val>
                                            <p:strVal val="1+#ppt_w/2"/>
                                          </p:val>
                                        </p:tav>
                                        <p:tav tm="100000">
                                          <p:val>
                                            <p:strVal val="#ppt_x"/>
                                          </p:val>
                                        </p:tav>
                                      </p:tavLst>
                                    </p:anim>
                                    <p:anim calcmode="lin" valueType="num">
                                      <p:cBhvr additive="base">
                                        <p:cTn id="13" dur="500" fill="hold"/>
                                        <p:tgtEl>
                                          <p:spTgt spid="7067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70712"/>
                                        </p:tgtEl>
                                        <p:attrNameLst>
                                          <p:attrName>style.visibility</p:attrName>
                                        </p:attrNameLst>
                                      </p:cBhvr>
                                      <p:to>
                                        <p:strVal val="visible"/>
                                      </p:to>
                                    </p:set>
                                    <p:animEffect transition="in" filter="wipe(left)">
                                      <p:cBhvr>
                                        <p:cTn id="18" dur="500"/>
                                        <p:tgtEl>
                                          <p:spTgt spid="7071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70713"/>
                                        </p:tgtEl>
                                        <p:attrNameLst>
                                          <p:attrName>style.visibility</p:attrName>
                                        </p:attrNameLst>
                                      </p:cBhvr>
                                      <p:to>
                                        <p:strVal val="visible"/>
                                      </p:to>
                                    </p:set>
                                    <p:animEffect transition="in" filter="wipe(left)">
                                      <p:cBhvr>
                                        <p:cTn id="23" dur="500"/>
                                        <p:tgtEl>
                                          <p:spTgt spid="7071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0664"/>
                                        </p:tgtEl>
                                        <p:attrNameLst>
                                          <p:attrName>style.visibility</p:attrName>
                                        </p:attrNameLst>
                                      </p:cBhvr>
                                      <p:to>
                                        <p:strVal val="visible"/>
                                      </p:to>
                                    </p:set>
                                    <p:animEffect transition="in" filter="wipe(left)">
                                      <p:cBhvr>
                                        <p:cTn id="28" dur="300"/>
                                        <p:tgtEl>
                                          <p:spTgt spid="7066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70714"/>
                                        </p:tgtEl>
                                        <p:attrNameLst>
                                          <p:attrName>style.visibility</p:attrName>
                                        </p:attrNameLst>
                                      </p:cBhvr>
                                      <p:to>
                                        <p:strVal val="visible"/>
                                      </p:to>
                                    </p:set>
                                    <p:animEffect transition="in" filter="wipe(left)">
                                      <p:cBhvr>
                                        <p:cTn id="33" dur="500"/>
                                        <p:tgtEl>
                                          <p:spTgt spid="7071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70736"/>
                                        </p:tgtEl>
                                        <p:attrNameLst>
                                          <p:attrName>style.visibility</p:attrName>
                                        </p:attrNameLst>
                                      </p:cBhvr>
                                      <p:to>
                                        <p:strVal val="visible"/>
                                      </p:to>
                                    </p:set>
                                    <p:animEffect transition="in" filter="wipe(left)">
                                      <p:cBhvr>
                                        <p:cTn id="38" dur="500"/>
                                        <p:tgtEl>
                                          <p:spTgt spid="7073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70737"/>
                                        </p:tgtEl>
                                        <p:attrNameLst>
                                          <p:attrName>style.visibility</p:attrName>
                                        </p:attrNameLst>
                                      </p:cBhvr>
                                      <p:to>
                                        <p:strVal val="visible"/>
                                      </p:to>
                                    </p:set>
                                    <p:animEffect transition="in" filter="wipe(left)">
                                      <p:cBhvr>
                                        <p:cTn id="43" dur="500"/>
                                        <p:tgtEl>
                                          <p:spTgt spid="7073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70663"/>
                                        </p:tgtEl>
                                        <p:attrNameLst>
                                          <p:attrName>style.visibility</p:attrName>
                                        </p:attrNameLst>
                                      </p:cBhvr>
                                      <p:to>
                                        <p:strVal val="visible"/>
                                      </p:to>
                                    </p:set>
                                    <p:animEffect transition="in" filter="wipe(left)">
                                      <p:cBhvr>
                                        <p:cTn id="48" dur="300"/>
                                        <p:tgtEl>
                                          <p:spTgt spid="7066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70738"/>
                                        </p:tgtEl>
                                        <p:attrNameLst>
                                          <p:attrName>style.visibility</p:attrName>
                                        </p:attrNameLst>
                                      </p:cBhvr>
                                      <p:to>
                                        <p:strVal val="visible"/>
                                      </p:to>
                                    </p:set>
                                    <p:animEffect transition="in" filter="wipe(left)">
                                      <p:cBhvr>
                                        <p:cTn id="53" dur="500"/>
                                        <p:tgtEl>
                                          <p:spTgt spid="70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build="p" autoUpdateAnimBg="0"/>
      <p:bldP spid="70663" grpId="0" autoUpdateAnimBg="0"/>
      <p:bldP spid="70664"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41F1A0B-4953-440A-B990-3FF06C0A27E9}" type="slidenum">
              <a:rPr kumimoji="0" lang="zh-CN" altLang="en-US" sz="2000" smtClean="0">
                <a:solidFill>
                  <a:srgbClr val="0000FF"/>
                </a:solidFill>
              </a:rPr>
              <a:pPr eaLnBrk="1" hangingPunct="1"/>
              <a:t>37</a:t>
            </a:fld>
            <a:endParaRPr kumimoji="0" lang="en-US" altLang="zh-CN" sz="2000" smtClean="0">
              <a:solidFill>
                <a:srgbClr val="0000FF"/>
              </a:solidFill>
            </a:endParaRPr>
          </a:p>
        </p:txBody>
      </p:sp>
      <p:sp>
        <p:nvSpPr>
          <p:cNvPr id="14338" name="Text Box 2"/>
          <p:cNvSpPr txBox="1">
            <a:spLocks noChangeArrowheads="1"/>
          </p:cNvSpPr>
          <p:nvPr/>
        </p:nvSpPr>
        <p:spPr bwMode="auto">
          <a:xfrm>
            <a:off x="320675" y="439181"/>
            <a:ext cx="8577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④ 确定除“协调环”外所有组成环的上、下极限偏差 </a:t>
            </a:r>
          </a:p>
        </p:txBody>
      </p:sp>
      <p:sp>
        <p:nvSpPr>
          <p:cNvPr id="14342" name="Text Box 6"/>
          <p:cNvSpPr txBox="1">
            <a:spLocks noChangeArrowheads="1"/>
          </p:cNvSpPr>
          <p:nvPr/>
        </p:nvSpPr>
        <p:spPr bwMode="auto">
          <a:xfrm>
            <a:off x="382588" y="2666444"/>
            <a:ext cx="734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⑤ 用中间计算方法计算协调环</a:t>
            </a:r>
            <a:r>
              <a:rPr lang="en-US" altLang="zh-CN" b="1" i="1"/>
              <a:t>A</a:t>
            </a:r>
            <a:r>
              <a:rPr lang="en-US" altLang="zh-CN" b="1" baseline="-30000"/>
              <a:t>4</a:t>
            </a:r>
            <a:r>
              <a:rPr lang="zh-CN" altLang="en-US" b="1"/>
              <a:t>的上、下极限偏差</a:t>
            </a:r>
            <a:endParaRPr lang="en-US" altLang="zh-CN" b="1"/>
          </a:p>
        </p:txBody>
      </p:sp>
      <p:graphicFrame>
        <p:nvGraphicFramePr>
          <p:cNvPr id="14353" name="Object 17"/>
          <p:cNvGraphicFramePr>
            <a:graphicFrameLocks noChangeAspect="1"/>
          </p:cNvGraphicFramePr>
          <p:nvPr>
            <p:extLst>
              <p:ext uri="{D42A27DB-BD31-4B8C-83A1-F6EECF244321}">
                <p14:modId xmlns:p14="http://schemas.microsoft.com/office/powerpoint/2010/main" val="1784958003"/>
              </p:ext>
            </p:extLst>
          </p:nvPr>
        </p:nvGraphicFramePr>
        <p:xfrm>
          <a:off x="517525" y="1455181"/>
          <a:ext cx="7926388" cy="555625"/>
        </p:xfrm>
        <a:graphic>
          <a:graphicData uri="http://schemas.openxmlformats.org/presentationml/2006/ole">
            <mc:AlternateContent xmlns:mc="http://schemas.openxmlformats.org/markup-compatibility/2006">
              <mc:Choice xmlns:v="urn:schemas-microsoft-com:vml" Requires="v">
                <p:oleObj spid="_x0000_s39478" name="公式" r:id="rId3" imgW="2895600" imgH="241300" progId="Equation.3">
                  <p:embed/>
                </p:oleObj>
              </mc:Choice>
              <mc:Fallback>
                <p:oleObj name="公式" r:id="rId3" imgW="2895600" imgH="241300"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525" y="1455181"/>
                        <a:ext cx="7926388" cy="555625"/>
                      </a:xfrm>
                      <a:prstGeom prst="rect">
                        <a:avLst/>
                      </a:prstGeom>
                      <a:solidFill>
                        <a:srgbClr val="FFFFCC"/>
                      </a:solidFill>
                      <a:ln w="9525">
                        <a:solidFill>
                          <a:srgbClr val="FFFFCC"/>
                        </a:solidFill>
                        <a:miter lim="800000"/>
                        <a:headEnd/>
                        <a:tailEnd/>
                      </a:ln>
                    </p:spPr>
                  </p:pic>
                </p:oleObj>
              </mc:Fallback>
            </mc:AlternateContent>
          </a:graphicData>
        </a:graphic>
      </p:graphicFrame>
      <p:graphicFrame>
        <p:nvGraphicFramePr>
          <p:cNvPr id="14359" name="Object 23"/>
          <p:cNvGraphicFramePr>
            <a:graphicFrameLocks noChangeAspect="1"/>
          </p:cNvGraphicFramePr>
          <p:nvPr>
            <p:extLst>
              <p:ext uri="{D42A27DB-BD31-4B8C-83A1-F6EECF244321}">
                <p14:modId xmlns:p14="http://schemas.microsoft.com/office/powerpoint/2010/main" val="874117528"/>
              </p:ext>
            </p:extLst>
          </p:nvPr>
        </p:nvGraphicFramePr>
        <p:xfrm>
          <a:off x="1612900" y="5754898"/>
          <a:ext cx="2603500" cy="787400"/>
        </p:xfrm>
        <a:graphic>
          <a:graphicData uri="http://schemas.openxmlformats.org/presentationml/2006/ole">
            <mc:AlternateContent xmlns:mc="http://schemas.openxmlformats.org/markup-compatibility/2006">
              <mc:Choice xmlns:v="urn:schemas-microsoft-com:vml" Requires="v">
                <p:oleObj spid="_x0000_s39479" name="Equation" r:id="rId5" imgW="825500" imgH="241300" progId="Equation.3">
                  <p:embed/>
                </p:oleObj>
              </mc:Choice>
              <mc:Fallback>
                <p:oleObj name="Equation" r:id="rId5" imgW="825500" imgH="241300" progId="Equation.3">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2900" y="5754898"/>
                        <a:ext cx="2603500" cy="7874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371" name="Text Box 35"/>
          <p:cNvSpPr txBox="1">
            <a:spLocks noChangeArrowheads="1"/>
          </p:cNvSpPr>
          <p:nvPr/>
        </p:nvSpPr>
        <p:spPr bwMode="auto">
          <a:xfrm>
            <a:off x="363538" y="874156"/>
            <a:ext cx="852487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 根据</a:t>
            </a:r>
            <a:r>
              <a:rPr lang="zh-CN" altLang="en-US" b="1">
                <a:solidFill>
                  <a:srgbClr val="FF3300"/>
                </a:solidFill>
              </a:rPr>
              <a:t>“偏差向体内原则”</a:t>
            </a:r>
            <a:r>
              <a:rPr lang="zh-CN" altLang="en-US" b="1"/>
              <a:t>确定各组成环的上、下极限偏差为</a:t>
            </a:r>
          </a:p>
        </p:txBody>
      </p:sp>
      <p:graphicFrame>
        <p:nvGraphicFramePr>
          <p:cNvPr id="14374" name="Object 38"/>
          <p:cNvGraphicFramePr>
            <a:graphicFrameLocks noChangeAspect="1"/>
          </p:cNvGraphicFramePr>
          <p:nvPr>
            <p:extLst>
              <p:ext uri="{D42A27DB-BD31-4B8C-83A1-F6EECF244321}">
                <p14:modId xmlns:p14="http://schemas.microsoft.com/office/powerpoint/2010/main" val="3168132459"/>
              </p:ext>
            </p:extLst>
          </p:nvPr>
        </p:nvGraphicFramePr>
        <p:xfrm>
          <a:off x="1017588" y="3152632"/>
          <a:ext cx="5843587" cy="576263"/>
        </p:xfrm>
        <a:graphic>
          <a:graphicData uri="http://schemas.openxmlformats.org/presentationml/2006/ole">
            <mc:AlternateContent xmlns:mc="http://schemas.openxmlformats.org/markup-compatibility/2006">
              <mc:Choice xmlns:v="urn:schemas-microsoft-com:vml" Requires="v">
                <p:oleObj spid="_x0000_s39480" name="Equation" r:id="rId7" imgW="2578100" imgH="254000" progId="Equation.3">
                  <p:embed/>
                </p:oleObj>
              </mc:Choice>
              <mc:Fallback>
                <p:oleObj name="Equation" r:id="rId7" imgW="2578100" imgH="254000" progId="Equation.3">
                  <p:embed/>
                  <p:pic>
                    <p:nvPicPr>
                      <p:cNvPr id="0"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7588" y="3152632"/>
                        <a:ext cx="5843587"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75" name="Object 39"/>
          <p:cNvGraphicFramePr>
            <a:graphicFrameLocks noChangeAspect="1"/>
          </p:cNvGraphicFramePr>
          <p:nvPr>
            <p:extLst>
              <p:ext uri="{D42A27DB-BD31-4B8C-83A1-F6EECF244321}">
                <p14:modId xmlns:p14="http://schemas.microsoft.com/office/powerpoint/2010/main" val="1997942064"/>
              </p:ext>
            </p:extLst>
          </p:nvPr>
        </p:nvGraphicFramePr>
        <p:xfrm>
          <a:off x="947738" y="3733657"/>
          <a:ext cx="5757862" cy="566738"/>
        </p:xfrm>
        <a:graphic>
          <a:graphicData uri="http://schemas.openxmlformats.org/presentationml/2006/ole">
            <mc:AlternateContent xmlns:mc="http://schemas.openxmlformats.org/markup-compatibility/2006">
              <mc:Choice xmlns:v="urn:schemas-microsoft-com:vml" Requires="v">
                <p:oleObj spid="_x0000_s39481" name="Equation" r:id="rId9" imgW="2578100" imgH="254000" progId="Equation.3">
                  <p:embed/>
                </p:oleObj>
              </mc:Choice>
              <mc:Fallback>
                <p:oleObj name="Equation" r:id="rId9" imgW="2578100" imgH="254000" progId="Equation.3">
                  <p:embed/>
                  <p:pic>
                    <p:nvPicPr>
                      <p:cNvPr id="0"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7738" y="3733657"/>
                        <a:ext cx="5757862" cy="566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76" name="Object 40"/>
          <p:cNvGraphicFramePr>
            <a:graphicFrameLocks noChangeAspect="1"/>
          </p:cNvGraphicFramePr>
          <p:nvPr>
            <p:extLst>
              <p:ext uri="{D42A27DB-BD31-4B8C-83A1-F6EECF244321}">
                <p14:modId xmlns:p14="http://schemas.microsoft.com/office/powerpoint/2010/main" val="3175442611"/>
              </p:ext>
            </p:extLst>
          </p:nvPr>
        </p:nvGraphicFramePr>
        <p:xfrm>
          <a:off x="2289175" y="4332145"/>
          <a:ext cx="5259388" cy="420687"/>
        </p:xfrm>
        <a:graphic>
          <a:graphicData uri="http://schemas.openxmlformats.org/presentationml/2006/ole">
            <mc:AlternateContent xmlns:mc="http://schemas.openxmlformats.org/markup-compatibility/2006">
              <mc:Choice xmlns:v="urn:schemas-microsoft-com:vml" Requires="v">
                <p:oleObj spid="_x0000_s39482" name="Equation" r:id="rId11" imgW="2540000" imgH="203200" progId="Equation.3">
                  <p:embed/>
                </p:oleObj>
              </mc:Choice>
              <mc:Fallback>
                <p:oleObj name="Equation" r:id="rId11" imgW="2540000" imgH="203200" progId="Equation.3">
                  <p:embed/>
                  <p:pic>
                    <p:nvPicPr>
                      <p:cNvPr id="0" name="Object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89175" y="4332145"/>
                        <a:ext cx="5259388" cy="420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77" name="Object 41"/>
          <p:cNvGraphicFramePr>
            <a:graphicFrameLocks noChangeAspect="1"/>
          </p:cNvGraphicFramePr>
          <p:nvPr>
            <p:extLst>
              <p:ext uri="{D42A27DB-BD31-4B8C-83A1-F6EECF244321}">
                <p14:modId xmlns:p14="http://schemas.microsoft.com/office/powerpoint/2010/main" val="1769963918"/>
              </p:ext>
            </p:extLst>
          </p:nvPr>
        </p:nvGraphicFramePr>
        <p:xfrm>
          <a:off x="2278063" y="4724257"/>
          <a:ext cx="2447925" cy="536575"/>
        </p:xfrm>
        <a:graphic>
          <a:graphicData uri="http://schemas.openxmlformats.org/presentationml/2006/ole">
            <mc:AlternateContent xmlns:mc="http://schemas.openxmlformats.org/markup-compatibility/2006">
              <mc:Choice xmlns:v="urn:schemas-microsoft-com:vml" Requires="v">
                <p:oleObj spid="_x0000_s39483" name="Equation" r:id="rId13" imgW="926698" imgH="203112" progId="Equation.3">
                  <p:embed/>
                </p:oleObj>
              </mc:Choice>
              <mc:Fallback>
                <p:oleObj name="Equation" r:id="rId13" imgW="926698" imgH="203112" progId="Equation.3">
                  <p:embed/>
                  <p:pic>
                    <p:nvPicPr>
                      <p:cNvPr id="0" name="Object 4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78063" y="4724257"/>
                        <a:ext cx="2447925" cy="53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78" name="Object 42"/>
          <p:cNvGraphicFramePr>
            <a:graphicFrameLocks noChangeAspect="1"/>
          </p:cNvGraphicFramePr>
          <p:nvPr>
            <p:extLst>
              <p:ext uri="{D42A27DB-BD31-4B8C-83A1-F6EECF244321}">
                <p14:modId xmlns:p14="http://schemas.microsoft.com/office/powerpoint/2010/main" val="176615265"/>
              </p:ext>
            </p:extLst>
          </p:nvPr>
        </p:nvGraphicFramePr>
        <p:xfrm>
          <a:off x="942975" y="5162761"/>
          <a:ext cx="6211888" cy="566737"/>
        </p:xfrm>
        <a:graphic>
          <a:graphicData uri="http://schemas.openxmlformats.org/presentationml/2006/ole">
            <mc:AlternateContent xmlns:mc="http://schemas.openxmlformats.org/markup-compatibility/2006">
              <mc:Choice xmlns:v="urn:schemas-microsoft-com:vml" Requires="v">
                <p:oleObj spid="_x0000_s39484" name="Equation" r:id="rId15" imgW="2781300" imgH="254000" progId="Equation.3">
                  <p:embed/>
                </p:oleObj>
              </mc:Choice>
              <mc:Fallback>
                <p:oleObj name="Equation" r:id="rId15" imgW="2781300" imgH="254000" progId="Equation.3">
                  <p:embed/>
                  <p:pic>
                    <p:nvPicPr>
                      <p:cNvPr id="0" name="Object 4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42975" y="5162761"/>
                        <a:ext cx="6211888" cy="566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79" name="Object 43"/>
          <p:cNvGraphicFramePr>
            <a:graphicFrameLocks noChangeAspect="1"/>
          </p:cNvGraphicFramePr>
          <p:nvPr>
            <p:extLst>
              <p:ext uri="{D42A27DB-BD31-4B8C-83A1-F6EECF244321}">
                <p14:modId xmlns:p14="http://schemas.microsoft.com/office/powerpoint/2010/main" val="2175414610"/>
              </p:ext>
            </p:extLst>
          </p:nvPr>
        </p:nvGraphicFramePr>
        <p:xfrm>
          <a:off x="527050" y="2074306"/>
          <a:ext cx="6616700" cy="584200"/>
        </p:xfrm>
        <a:graphic>
          <a:graphicData uri="http://schemas.openxmlformats.org/presentationml/2006/ole">
            <mc:AlternateContent xmlns:mc="http://schemas.openxmlformats.org/markup-compatibility/2006">
              <mc:Choice xmlns:v="urn:schemas-microsoft-com:vml" Requires="v">
                <p:oleObj spid="_x0000_s39485" name="公式" r:id="rId17" imgW="2298700" imgH="241300" progId="Equation.3">
                  <p:embed/>
                </p:oleObj>
              </mc:Choice>
              <mc:Fallback>
                <p:oleObj name="公式" r:id="rId17" imgW="2298700" imgH="241300" progId="Equation.3">
                  <p:embed/>
                  <p:pic>
                    <p:nvPicPr>
                      <p:cNvPr id="0" name="Object 4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27050" y="2074306"/>
                        <a:ext cx="6616700" cy="584200"/>
                      </a:xfrm>
                      <a:prstGeom prst="rect">
                        <a:avLst/>
                      </a:prstGeom>
                      <a:solidFill>
                        <a:srgbClr val="FFCCFF"/>
                      </a:solidFill>
                      <a:ln w="9525">
                        <a:solidFill>
                          <a:srgbClr val="FFFFCC"/>
                        </a:solidFill>
                        <a:miter lim="800000"/>
                        <a:headEnd/>
                        <a:tailEnd/>
                      </a:ln>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wipe(left)">
                                      <p:cBhvr>
                                        <p:cTn id="7" dur="300"/>
                                        <p:tgtEl>
                                          <p:spTgt spid="143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371"/>
                                        </p:tgtEl>
                                        <p:attrNameLst>
                                          <p:attrName>style.visibility</p:attrName>
                                        </p:attrNameLst>
                                      </p:cBhvr>
                                      <p:to>
                                        <p:strVal val="visible"/>
                                      </p:to>
                                    </p:set>
                                    <p:animEffect transition="in" filter="wipe(left)">
                                      <p:cBhvr>
                                        <p:cTn id="12" dur="300"/>
                                        <p:tgtEl>
                                          <p:spTgt spid="143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4353"/>
                                        </p:tgtEl>
                                        <p:attrNameLst>
                                          <p:attrName>style.visibility</p:attrName>
                                        </p:attrNameLst>
                                      </p:cBhvr>
                                      <p:to>
                                        <p:strVal val="visible"/>
                                      </p:to>
                                    </p:set>
                                    <p:animEffect transition="in" filter="wipe(left)">
                                      <p:cBhvr>
                                        <p:cTn id="17" dur="500"/>
                                        <p:tgtEl>
                                          <p:spTgt spid="143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4379"/>
                                        </p:tgtEl>
                                        <p:attrNameLst>
                                          <p:attrName>style.visibility</p:attrName>
                                        </p:attrNameLst>
                                      </p:cBhvr>
                                      <p:to>
                                        <p:strVal val="visible"/>
                                      </p:to>
                                    </p:set>
                                    <p:animEffect transition="in" filter="wipe(left)">
                                      <p:cBhvr>
                                        <p:cTn id="22" dur="500"/>
                                        <p:tgtEl>
                                          <p:spTgt spid="1437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4342">
                                            <p:txEl>
                                              <p:pRg st="0" end="0"/>
                                            </p:txEl>
                                          </p:spTgt>
                                        </p:tgtEl>
                                        <p:attrNameLst>
                                          <p:attrName>style.visibility</p:attrName>
                                        </p:attrNameLst>
                                      </p:cBhvr>
                                      <p:to>
                                        <p:strVal val="visible"/>
                                      </p:to>
                                    </p:set>
                                    <p:animEffect transition="in" filter="wipe(left)">
                                      <p:cBhvr>
                                        <p:cTn id="27" dur="300"/>
                                        <p:tgtEl>
                                          <p:spTgt spid="14342">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4374"/>
                                        </p:tgtEl>
                                        <p:attrNameLst>
                                          <p:attrName>style.visibility</p:attrName>
                                        </p:attrNameLst>
                                      </p:cBhvr>
                                      <p:to>
                                        <p:strVal val="visible"/>
                                      </p:to>
                                    </p:set>
                                    <p:animEffect transition="in" filter="wipe(left)">
                                      <p:cBhvr>
                                        <p:cTn id="32" dur="500"/>
                                        <p:tgtEl>
                                          <p:spTgt spid="1437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4375"/>
                                        </p:tgtEl>
                                        <p:attrNameLst>
                                          <p:attrName>style.visibility</p:attrName>
                                        </p:attrNameLst>
                                      </p:cBhvr>
                                      <p:to>
                                        <p:strVal val="visible"/>
                                      </p:to>
                                    </p:set>
                                    <p:animEffect transition="in" filter="wipe(left)">
                                      <p:cBhvr>
                                        <p:cTn id="37" dur="500"/>
                                        <p:tgtEl>
                                          <p:spTgt spid="1437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4376"/>
                                        </p:tgtEl>
                                        <p:attrNameLst>
                                          <p:attrName>style.visibility</p:attrName>
                                        </p:attrNameLst>
                                      </p:cBhvr>
                                      <p:to>
                                        <p:strVal val="visible"/>
                                      </p:to>
                                    </p:set>
                                    <p:animEffect transition="in" filter="wipe(left)">
                                      <p:cBhvr>
                                        <p:cTn id="42" dur="500"/>
                                        <p:tgtEl>
                                          <p:spTgt spid="1437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14377"/>
                                        </p:tgtEl>
                                        <p:attrNameLst>
                                          <p:attrName>style.visibility</p:attrName>
                                        </p:attrNameLst>
                                      </p:cBhvr>
                                      <p:to>
                                        <p:strVal val="visible"/>
                                      </p:to>
                                    </p:set>
                                    <p:animEffect transition="in" filter="wipe(left)">
                                      <p:cBhvr>
                                        <p:cTn id="47" dur="500"/>
                                        <p:tgtEl>
                                          <p:spTgt spid="1437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4378"/>
                                        </p:tgtEl>
                                        <p:attrNameLst>
                                          <p:attrName>style.visibility</p:attrName>
                                        </p:attrNameLst>
                                      </p:cBhvr>
                                      <p:to>
                                        <p:strVal val="visible"/>
                                      </p:to>
                                    </p:set>
                                    <p:animEffect transition="in" filter="wipe(left)">
                                      <p:cBhvr>
                                        <p:cTn id="52" dur="500"/>
                                        <p:tgtEl>
                                          <p:spTgt spid="1437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14359"/>
                                        </p:tgtEl>
                                        <p:attrNameLst>
                                          <p:attrName>style.visibility</p:attrName>
                                        </p:attrNameLst>
                                      </p:cBhvr>
                                      <p:to>
                                        <p:strVal val="visible"/>
                                      </p:to>
                                    </p:set>
                                    <p:animEffect transition="in" filter="wipe(left)">
                                      <p:cBhvr>
                                        <p:cTn id="57" dur="500"/>
                                        <p:tgtEl>
                                          <p:spTgt spid="14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autoUpdateAnimBg="0"/>
      <p:bldP spid="14342" grpId="0" build="p" autoUpdateAnimBg="0"/>
      <p:bldP spid="14371"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3C9AC11-46BA-471C-B610-ABA64DD81050}" type="slidenum">
              <a:rPr kumimoji="0" lang="zh-CN" altLang="en-US" sz="2000" smtClean="0">
                <a:solidFill>
                  <a:srgbClr val="0000FF"/>
                </a:solidFill>
              </a:rPr>
              <a:pPr eaLnBrk="1" hangingPunct="1"/>
              <a:t>38</a:t>
            </a:fld>
            <a:endParaRPr kumimoji="0" lang="en-US" altLang="zh-CN" sz="2000" smtClean="0">
              <a:solidFill>
                <a:srgbClr val="0000FF"/>
              </a:solidFill>
            </a:endParaRPr>
          </a:p>
        </p:txBody>
      </p:sp>
      <p:sp>
        <p:nvSpPr>
          <p:cNvPr id="72708" name="Text Box 1028"/>
          <p:cNvSpPr txBox="1">
            <a:spLocks noChangeArrowheads="1"/>
          </p:cNvSpPr>
          <p:nvPr/>
        </p:nvSpPr>
        <p:spPr bwMode="auto">
          <a:xfrm>
            <a:off x="623414" y="364358"/>
            <a:ext cx="36941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(4) 校核计算结果</a:t>
            </a:r>
            <a:r>
              <a:rPr lang="zh-CN" altLang="en-US" sz="2800" b="1" dirty="0"/>
              <a:t> </a:t>
            </a:r>
          </a:p>
        </p:txBody>
      </p:sp>
      <p:sp>
        <p:nvSpPr>
          <p:cNvPr id="72711" name="Text Box 1031"/>
          <p:cNvSpPr txBox="1">
            <a:spLocks noChangeArrowheads="1"/>
          </p:cNvSpPr>
          <p:nvPr/>
        </p:nvSpPr>
        <p:spPr bwMode="auto">
          <a:xfrm>
            <a:off x="581025" y="3451932"/>
            <a:ext cx="4819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计算无误，所以各尺寸为 </a:t>
            </a:r>
          </a:p>
        </p:txBody>
      </p:sp>
      <p:graphicFrame>
        <p:nvGraphicFramePr>
          <p:cNvPr id="72713" name="Object 1033"/>
          <p:cNvGraphicFramePr>
            <a:graphicFrameLocks noChangeAspect="1"/>
          </p:cNvGraphicFramePr>
          <p:nvPr>
            <p:extLst>
              <p:ext uri="{D42A27DB-BD31-4B8C-83A1-F6EECF244321}">
                <p14:modId xmlns:p14="http://schemas.microsoft.com/office/powerpoint/2010/main" val="3168837007"/>
              </p:ext>
            </p:extLst>
          </p:nvPr>
        </p:nvGraphicFramePr>
        <p:xfrm>
          <a:off x="1306513" y="3982157"/>
          <a:ext cx="2057400" cy="557213"/>
        </p:xfrm>
        <a:graphic>
          <a:graphicData uri="http://schemas.openxmlformats.org/presentationml/2006/ole">
            <mc:AlternateContent xmlns:mc="http://schemas.openxmlformats.org/markup-compatibility/2006">
              <mc:Choice xmlns:v="urn:schemas-microsoft-com:vml" Requires="v">
                <p:oleObj spid="_x0000_s40502" r:id="rId3" imgW="748975" imgH="241195" progId="Equation.3">
                  <p:embed/>
                </p:oleObj>
              </mc:Choice>
              <mc:Fallback>
                <p:oleObj r:id="rId3" imgW="748975" imgH="241195" progId="Equation.3">
                  <p:embed/>
                  <p:pic>
                    <p:nvPicPr>
                      <p:cNvPr id="0" name="Object 10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6513" y="3982157"/>
                        <a:ext cx="2057400" cy="55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2714" name="Object 1034"/>
          <p:cNvGraphicFramePr>
            <a:graphicFrameLocks noChangeAspect="1"/>
          </p:cNvGraphicFramePr>
          <p:nvPr>
            <p:extLst>
              <p:ext uri="{D42A27DB-BD31-4B8C-83A1-F6EECF244321}">
                <p14:modId xmlns:p14="http://schemas.microsoft.com/office/powerpoint/2010/main" val="3033037809"/>
              </p:ext>
            </p:extLst>
          </p:nvPr>
        </p:nvGraphicFramePr>
        <p:xfrm>
          <a:off x="3762375" y="3975807"/>
          <a:ext cx="1524000" cy="512763"/>
        </p:xfrm>
        <a:graphic>
          <a:graphicData uri="http://schemas.openxmlformats.org/presentationml/2006/ole">
            <mc:AlternateContent xmlns:mc="http://schemas.openxmlformats.org/markup-compatibility/2006">
              <mc:Choice xmlns:v="urn:schemas-microsoft-com:vml" Requires="v">
                <p:oleObj spid="_x0000_s40503" r:id="rId5" imgW="723586" imgH="241195" progId="Equation.3">
                  <p:embed/>
                </p:oleObj>
              </mc:Choice>
              <mc:Fallback>
                <p:oleObj r:id="rId5" imgW="723586" imgH="241195" progId="Equation.3">
                  <p:embed/>
                  <p:pic>
                    <p:nvPicPr>
                      <p:cNvPr id="0" name="Object 10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62375" y="3975807"/>
                        <a:ext cx="15240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2715" name="Object 1035"/>
          <p:cNvGraphicFramePr>
            <a:graphicFrameLocks noChangeAspect="1"/>
          </p:cNvGraphicFramePr>
          <p:nvPr>
            <p:extLst>
              <p:ext uri="{D42A27DB-BD31-4B8C-83A1-F6EECF244321}">
                <p14:modId xmlns:p14="http://schemas.microsoft.com/office/powerpoint/2010/main" val="159590316"/>
              </p:ext>
            </p:extLst>
          </p:nvPr>
        </p:nvGraphicFramePr>
        <p:xfrm>
          <a:off x="1349375" y="4560006"/>
          <a:ext cx="2209800" cy="547688"/>
        </p:xfrm>
        <a:graphic>
          <a:graphicData uri="http://schemas.openxmlformats.org/presentationml/2006/ole">
            <mc:AlternateContent xmlns:mc="http://schemas.openxmlformats.org/markup-compatibility/2006">
              <mc:Choice xmlns:v="urn:schemas-microsoft-com:vml" Requires="v">
                <p:oleObj spid="_x0000_s40504" r:id="rId7" imgW="990170" imgH="241195" progId="Equation.3">
                  <p:embed/>
                </p:oleObj>
              </mc:Choice>
              <mc:Fallback>
                <p:oleObj r:id="rId7" imgW="990170" imgH="241195" progId="Equation.3">
                  <p:embed/>
                  <p:pic>
                    <p:nvPicPr>
                      <p:cNvPr id="0" name="Object 10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9375" y="4560006"/>
                        <a:ext cx="220980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2716" name="Object 1036"/>
          <p:cNvGraphicFramePr>
            <a:graphicFrameLocks noChangeAspect="1"/>
          </p:cNvGraphicFramePr>
          <p:nvPr>
            <p:extLst>
              <p:ext uri="{D42A27DB-BD31-4B8C-83A1-F6EECF244321}">
                <p14:modId xmlns:p14="http://schemas.microsoft.com/office/powerpoint/2010/main" val="3094297665"/>
              </p:ext>
            </p:extLst>
          </p:nvPr>
        </p:nvGraphicFramePr>
        <p:xfrm>
          <a:off x="3776663" y="4577469"/>
          <a:ext cx="1676400" cy="498475"/>
        </p:xfrm>
        <a:graphic>
          <a:graphicData uri="http://schemas.openxmlformats.org/presentationml/2006/ole">
            <mc:AlternateContent xmlns:mc="http://schemas.openxmlformats.org/markup-compatibility/2006">
              <mc:Choice xmlns:v="urn:schemas-microsoft-com:vml" Requires="v">
                <p:oleObj spid="_x0000_s40505" r:id="rId9" imgW="838200" imgH="241300" progId="Equation.3">
                  <p:embed/>
                </p:oleObj>
              </mc:Choice>
              <mc:Fallback>
                <p:oleObj r:id="rId9" imgW="838200" imgH="241300" progId="Equation.3">
                  <p:embed/>
                  <p:pic>
                    <p:nvPicPr>
                      <p:cNvPr id="0" name="Object 103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76663" y="4577469"/>
                        <a:ext cx="16764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2728" name="Object 1048"/>
          <p:cNvGraphicFramePr>
            <a:graphicFrameLocks noChangeAspect="1"/>
          </p:cNvGraphicFramePr>
          <p:nvPr>
            <p:extLst>
              <p:ext uri="{D42A27DB-BD31-4B8C-83A1-F6EECF244321}">
                <p14:modId xmlns:p14="http://schemas.microsoft.com/office/powerpoint/2010/main" val="116205745"/>
              </p:ext>
            </p:extLst>
          </p:nvPr>
        </p:nvGraphicFramePr>
        <p:xfrm>
          <a:off x="633413" y="1441097"/>
          <a:ext cx="6229350" cy="1163637"/>
        </p:xfrm>
        <a:graphic>
          <a:graphicData uri="http://schemas.openxmlformats.org/presentationml/2006/ole">
            <mc:AlternateContent xmlns:mc="http://schemas.openxmlformats.org/markup-compatibility/2006">
              <mc:Choice xmlns:v="urn:schemas-microsoft-com:vml" Requires="v">
                <p:oleObj spid="_x0000_s40506" name="Equation" r:id="rId11" imgW="2311400" imgH="431800" progId="Equation.3">
                  <p:embed/>
                </p:oleObj>
              </mc:Choice>
              <mc:Fallback>
                <p:oleObj name="Equation" r:id="rId11" imgW="2311400" imgH="431800" progId="Equation.3">
                  <p:embed/>
                  <p:pic>
                    <p:nvPicPr>
                      <p:cNvPr id="0" name="Object 10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3413" y="1441097"/>
                        <a:ext cx="6229350" cy="1163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729" name="Object 1049"/>
          <p:cNvGraphicFramePr>
            <a:graphicFrameLocks noChangeAspect="1"/>
          </p:cNvGraphicFramePr>
          <p:nvPr>
            <p:extLst>
              <p:ext uri="{D42A27DB-BD31-4B8C-83A1-F6EECF244321}">
                <p14:modId xmlns:p14="http://schemas.microsoft.com/office/powerpoint/2010/main" val="1538571138"/>
              </p:ext>
            </p:extLst>
          </p:nvPr>
        </p:nvGraphicFramePr>
        <p:xfrm>
          <a:off x="1499420" y="2557463"/>
          <a:ext cx="5233987" cy="947737"/>
        </p:xfrm>
        <a:graphic>
          <a:graphicData uri="http://schemas.openxmlformats.org/presentationml/2006/ole">
            <mc:AlternateContent xmlns:mc="http://schemas.openxmlformats.org/markup-compatibility/2006">
              <mc:Choice xmlns:v="urn:schemas-microsoft-com:vml" Requires="v">
                <p:oleObj spid="_x0000_s40507" name="Equation" r:id="rId13" imgW="2247900" imgH="406400" progId="Equation.3">
                  <p:embed/>
                </p:oleObj>
              </mc:Choice>
              <mc:Fallback>
                <p:oleObj name="Equation" r:id="rId13" imgW="2247900" imgH="406400" progId="Equation.3">
                  <p:embed/>
                  <p:pic>
                    <p:nvPicPr>
                      <p:cNvPr id="0" name="Object 104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99420" y="2557463"/>
                        <a:ext cx="5233987" cy="947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735" name="Object 1055"/>
          <p:cNvGraphicFramePr>
            <a:graphicFrameLocks noChangeAspect="1"/>
          </p:cNvGraphicFramePr>
          <p:nvPr>
            <p:extLst>
              <p:ext uri="{D42A27DB-BD31-4B8C-83A1-F6EECF244321}">
                <p14:modId xmlns:p14="http://schemas.microsoft.com/office/powerpoint/2010/main" val="2898432434"/>
              </p:ext>
            </p:extLst>
          </p:nvPr>
        </p:nvGraphicFramePr>
        <p:xfrm>
          <a:off x="747713" y="867009"/>
          <a:ext cx="3148012" cy="649287"/>
        </p:xfrm>
        <a:graphic>
          <a:graphicData uri="http://schemas.openxmlformats.org/presentationml/2006/ole">
            <mc:AlternateContent xmlns:mc="http://schemas.openxmlformats.org/markup-compatibility/2006">
              <mc:Choice xmlns:v="urn:schemas-microsoft-com:vml" Requires="v">
                <p:oleObj spid="_x0000_s40508" name="Equation" r:id="rId15" imgW="1231366" imgH="253890" progId="Equation.3">
                  <p:embed/>
                </p:oleObj>
              </mc:Choice>
              <mc:Fallback>
                <p:oleObj name="Equation" r:id="rId15" imgW="1231366" imgH="253890" progId="Equation.3">
                  <p:embed/>
                  <p:pic>
                    <p:nvPicPr>
                      <p:cNvPr id="0" name="Object 105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47713" y="867009"/>
                        <a:ext cx="3148012" cy="649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736" name="Object 1056"/>
          <p:cNvGraphicFramePr>
            <a:graphicFrameLocks noChangeAspect="1"/>
          </p:cNvGraphicFramePr>
          <p:nvPr>
            <p:extLst>
              <p:ext uri="{D42A27DB-BD31-4B8C-83A1-F6EECF244321}">
                <p14:modId xmlns:p14="http://schemas.microsoft.com/office/powerpoint/2010/main" val="2408013438"/>
              </p:ext>
            </p:extLst>
          </p:nvPr>
        </p:nvGraphicFramePr>
        <p:xfrm>
          <a:off x="3933825" y="833671"/>
          <a:ext cx="2493963" cy="682625"/>
        </p:xfrm>
        <a:graphic>
          <a:graphicData uri="http://schemas.openxmlformats.org/presentationml/2006/ole">
            <mc:AlternateContent xmlns:mc="http://schemas.openxmlformats.org/markup-compatibility/2006">
              <mc:Choice xmlns:v="urn:schemas-microsoft-com:vml" Requires="v">
                <p:oleObj spid="_x0000_s40509" name="Equation" r:id="rId17" imgW="926698" imgH="253890" progId="Equation.3">
                  <p:embed/>
                </p:oleObj>
              </mc:Choice>
              <mc:Fallback>
                <p:oleObj name="Equation" r:id="rId17" imgW="926698" imgH="253890" progId="Equation.3">
                  <p:embed/>
                  <p:pic>
                    <p:nvPicPr>
                      <p:cNvPr id="0" name="Object 105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33825" y="833671"/>
                        <a:ext cx="2493963" cy="682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2738" name="Text Box 1058"/>
          <p:cNvSpPr txBox="1">
            <a:spLocks noChangeArrowheads="1"/>
          </p:cNvSpPr>
          <p:nvPr/>
        </p:nvSpPr>
        <p:spPr bwMode="auto">
          <a:xfrm>
            <a:off x="581025" y="5025204"/>
            <a:ext cx="7395357"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a:t>
            </a:r>
            <a:r>
              <a:rPr lang="zh-CN" altLang="en-US" b="1" dirty="0" smtClean="0"/>
              <a:t>由计算</a:t>
            </a:r>
            <a:r>
              <a:rPr lang="zh-CN" altLang="en-US" b="1" dirty="0"/>
              <a:t>可见，</a:t>
            </a:r>
            <a:r>
              <a:rPr lang="zh-CN" altLang="en-US" b="1" dirty="0">
                <a:solidFill>
                  <a:srgbClr val="FF3300"/>
                </a:solidFill>
              </a:rPr>
              <a:t>相等公差</a:t>
            </a:r>
            <a:r>
              <a:rPr lang="zh-CN" altLang="en-US" b="1" dirty="0"/>
              <a:t>法比较简单，但要求有经验，否则，主观随意性太大。</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08">
                                            <p:txEl>
                                              <p:pRg st="0" end="0"/>
                                            </p:txEl>
                                          </p:spTgt>
                                        </p:tgtEl>
                                        <p:attrNameLst>
                                          <p:attrName>style.visibility</p:attrName>
                                        </p:attrNameLst>
                                      </p:cBhvr>
                                      <p:to>
                                        <p:strVal val="visible"/>
                                      </p:to>
                                    </p:set>
                                    <p:animEffect transition="in" filter="wipe(left)">
                                      <p:cBhvr>
                                        <p:cTn id="7" dur="300"/>
                                        <p:tgtEl>
                                          <p:spTgt spid="727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2735"/>
                                        </p:tgtEl>
                                        <p:attrNameLst>
                                          <p:attrName>style.visibility</p:attrName>
                                        </p:attrNameLst>
                                      </p:cBhvr>
                                      <p:to>
                                        <p:strVal val="visible"/>
                                      </p:to>
                                    </p:set>
                                    <p:animEffect transition="in" filter="wipe(left)">
                                      <p:cBhvr>
                                        <p:cTn id="12" dur="500"/>
                                        <p:tgtEl>
                                          <p:spTgt spid="727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2736"/>
                                        </p:tgtEl>
                                        <p:attrNameLst>
                                          <p:attrName>style.visibility</p:attrName>
                                        </p:attrNameLst>
                                      </p:cBhvr>
                                      <p:to>
                                        <p:strVal val="visible"/>
                                      </p:to>
                                    </p:set>
                                    <p:animEffect transition="in" filter="wipe(left)">
                                      <p:cBhvr>
                                        <p:cTn id="17" dur="500"/>
                                        <p:tgtEl>
                                          <p:spTgt spid="727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2728"/>
                                        </p:tgtEl>
                                        <p:attrNameLst>
                                          <p:attrName>style.visibility</p:attrName>
                                        </p:attrNameLst>
                                      </p:cBhvr>
                                      <p:to>
                                        <p:strVal val="visible"/>
                                      </p:to>
                                    </p:set>
                                    <p:animEffect transition="in" filter="wipe(left)">
                                      <p:cBhvr>
                                        <p:cTn id="22" dur="500"/>
                                        <p:tgtEl>
                                          <p:spTgt spid="7272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2729"/>
                                        </p:tgtEl>
                                        <p:attrNameLst>
                                          <p:attrName>style.visibility</p:attrName>
                                        </p:attrNameLst>
                                      </p:cBhvr>
                                      <p:to>
                                        <p:strVal val="visible"/>
                                      </p:to>
                                    </p:set>
                                    <p:animEffect transition="in" filter="wipe(left)">
                                      <p:cBhvr>
                                        <p:cTn id="27" dur="500"/>
                                        <p:tgtEl>
                                          <p:spTgt spid="7272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2711"/>
                                        </p:tgtEl>
                                        <p:attrNameLst>
                                          <p:attrName>style.visibility</p:attrName>
                                        </p:attrNameLst>
                                      </p:cBhvr>
                                      <p:to>
                                        <p:strVal val="visible"/>
                                      </p:to>
                                    </p:set>
                                    <p:animEffect transition="in" filter="wipe(left)">
                                      <p:cBhvr>
                                        <p:cTn id="32" dur="300"/>
                                        <p:tgtEl>
                                          <p:spTgt spid="727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2713"/>
                                        </p:tgtEl>
                                        <p:attrNameLst>
                                          <p:attrName>style.visibility</p:attrName>
                                        </p:attrNameLst>
                                      </p:cBhvr>
                                      <p:to>
                                        <p:strVal val="visible"/>
                                      </p:to>
                                    </p:set>
                                    <p:animEffect transition="in" filter="wipe(left)">
                                      <p:cBhvr>
                                        <p:cTn id="37" dur="500"/>
                                        <p:tgtEl>
                                          <p:spTgt spid="7271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72714"/>
                                        </p:tgtEl>
                                        <p:attrNameLst>
                                          <p:attrName>style.visibility</p:attrName>
                                        </p:attrNameLst>
                                      </p:cBhvr>
                                      <p:to>
                                        <p:strVal val="visible"/>
                                      </p:to>
                                    </p:set>
                                    <p:animEffect transition="in" filter="wipe(left)">
                                      <p:cBhvr>
                                        <p:cTn id="42" dur="500"/>
                                        <p:tgtEl>
                                          <p:spTgt spid="7271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72715"/>
                                        </p:tgtEl>
                                        <p:attrNameLst>
                                          <p:attrName>style.visibility</p:attrName>
                                        </p:attrNameLst>
                                      </p:cBhvr>
                                      <p:to>
                                        <p:strVal val="visible"/>
                                      </p:to>
                                    </p:set>
                                    <p:animEffect transition="in" filter="wipe(left)">
                                      <p:cBhvr>
                                        <p:cTn id="47" dur="500"/>
                                        <p:tgtEl>
                                          <p:spTgt spid="7271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72716"/>
                                        </p:tgtEl>
                                        <p:attrNameLst>
                                          <p:attrName>style.visibility</p:attrName>
                                        </p:attrNameLst>
                                      </p:cBhvr>
                                      <p:to>
                                        <p:strVal val="visible"/>
                                      </p:to>
                                    </p:set>
                                    <p:animEffect transition="in" filter="wipe(left)">
                                      <p:cBhvr>
                                        <p:cTn id="52" dur="500"/>
                                        <p:tgtEl>
                                          <p:spTgt spid="7271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72738"/>
                                        </p:tgtEl>
                                        <p:attrNameLst>
                                          <p:attrName>style.visibility</p:attrName>
                                        </p:attrNameLst>
                                      </p:cBhvr>
                                      <p:to>
                                        <p:strVal val="visible"/>
                                      </p:to>
                                    </p:set>
                                    <p:animEffect transition="in" filter="wipe(left)">
                                      <p:cBhvr>
                                        <p:cTn id="57" dur="300"/>
                                        <p:tgtEl>
                                          <p:spTgt spid="72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build="p" autoUpdateAnimBg="0"/>
      <p:bldP spid="72711" grpId="0" autoUpdateAnimBg="0"/>
      <p:bldP spid="72738"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D869D93-FEB4-410C-87EF-77358FBB00E6}" type="slidenum">
              <a:rPr kumimoji="0" lang="zh-CN" altLang="en-US" sz="2000" smtClean="0">
                <a:solidFill>
                  <a:srgbClr val="0000FF"/>
                </a:solidFill>
              </a:rPr>
              <a:pPr eaLnBrk="1" hangingPunct="1"/>
              <a:t>39</a:t>
            </a:fld>
            <a:endParaRPr kumimoji="0" lang="en-US" altLang="zh-CN" sz="2000" smtClean="0">
              <a:solidFill>
                <a:srgbClr val="0000FF"/>
              </a:solidFill>
            </a:endParaRPr>
          </a:p>
        </p:txBody>
      </p:sp>
      <p:sp>
        <p:nvSpPr>
          <p:cNvPr id="74756" name="Text Box 1028"/>
          <p:cNvSpPr txBox="1">
            <a:spLocks noChangeArrowheads="1"/>
          </p:cNvSpPr>
          <p:nvPr/>
        </p:nvSpPr>
        <p:spPr bwMode="auto">
          <a:xfrm>
            <a:off x="800100" y="465279"/>
            <a:ext cx="517866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下面用</a:t>
            </a:r>
            <a:r>
              <a:rPr lang="zh-CN" altLang="en-US" b="1" dirty="0">
                <a:solidFill>
                  <a:srgbClr val="FF3300"/>
                </a:solidFill>
              </a:rPr>
              <a:t>相同等级法</a:t>
            </a:r>
            <a:r>
              <a:rPr lang="zh-CN" altLang="en-US" b="1" dirty="0"/>
              <a:t>解例11.7。</a:t>
            </a:r>
          </a:p>
        </p:txBody>
      </p:sp>
      <p:sp>
        <p:nvSpPr>
          <p:cNvPr id="74757" name="Text Box 1029"/>
          <p:cNvSpPr txBox="1">
            <a:spLocks noChangeArrowheads="1"/>
          </p:cNvSpPr>
          <p:nvPr/>
        </p:nvSpPr>
        <p:spPr bwMode="auto">
          <a:xfrm>
            <a:off x="800100" y="928889"/>
            <a:ext cx="6384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用</a:t>
            </a:r>
            <a:r>
              <a:rPr lang="zh-CN" altLang="en-US" b="1" dirty="0">
                <a:solidFill>
                  <a:srgbClr val="FF3300"/>
                </a:solidFill>
              </a:rPr>
              <a:t>相同等级法</a:t>
            </a:r>
            <a:r>
              <a:rPr lang="zh-CN" altLang="en-US" b="1" dirty="0"/>
              <a:t>解例11.7的基本步骤同上。</a:t>
            </a:r>
          </a:p>
        </p:txBody>
      </p:sp>
      <p:sp>
        <p:nvSpPr>
          <p:cNvPr id="74758" name="Text Box 1030"/>
          <p:cNvSpPr txBox="1">
            <a:spLocks noChangeArrowheads="1"/>
          </p:cNvSpPr>
          <p:nvPr/>
        </p:nvSpPr>
        <p:spPr bwMode="auto">
          <a:xfrm>
            <a:off x="568325" y="1398496"/>
            <a:ext cx="6395183"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dirty="0"/>
              <a:t>（1）</a:t>
            </a:r>
            <a:r>
              <a:rPr lang="zh-CN" altLang="en-US" b="1" dirty="0"/>
              <a:t>用相同等级法</a:t>
            </a:r>
            <a:r>
              <a:rPr lang="zh-CN" altLang="en-US" b="1" dirty="0">
                <a:solidFill>
                  <a:srgbClr val="FF3300"/>
                </a:solidFill>
              </a:rPr>
              <a:t>求组成环的公差</a:t>
            </a:r>
          </a:p>
        </p:txBody>
      </p:sp>
      <p:sp>
        <p:nvSpPr>
          <p:cNvPr id="74759" name="Text Box 1031"/>
          <p:cNvSpPr txBox="1">
            <a:spLocks noChangeArrowheads="1"/>
          </p:cNvSpPr>
          <p:nvPr/>
        </p:nvSpPr>
        <p:spPr bwMode="auto">
          <a:xfrm>
            <a:off x="638430" y="1871663"/>
            <a:ext cx="740830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根据式（11.8）和各组成环的公称尺寸，求平均公差等级系数</a:t>
            </a:r>
            <a:r>
              <a:rPr lang="en-US" altLang="zh-CN" b="1" i="1" dirty="0">
                <a:solidFill>
                  <a:srgbClr val="CC0066"/>
                </a:solidFill>
              </a:rPr>
              <a:t>a</a:t>
            </a:r>
            <a:r>
              <a:rPr lang="zh-CN" altLang="en-US" b="1" baseline="-25000" dirty="0">
                <a:solidFill>
                  <a:srgbClr val="CC0066"/>
                </a:solidFill>
              </a:rPr>
              <a:t>平均</a:t>
            </a:r>
          </a:p>
        </p:txBody>
      </p:sp>
      <p:graphicFrame>
        <p:nvGraphicFramePr>
          <p:cNvPr id="74760" name="Object 1032"/>
          <p:cNvGraphicFramePr>
            <a:graphicFrameLocks noChangeAspect="1"/>
          </p:cNvGraphicFramePr>
          <p:nvPr>
            <p:extLst>
              <p:ext uri="{D42A27DB-BD31-4B8C-83A1-F6EECF244321}">
                <p14:modId xmlns:p14="http://schemas.microsoft.com/office/powerpoint/2010/main" val="2376566970"/>
              </p:ext>
            </p:extLst>
          </p:nvPr>
        </p:nvGraphicFramePr>
        <p:xfrm>
          <a:off x="800100" y="3758905"/>
          <a:ext cx="5452745" cy="1395583"/>
        </p:xfrm>
        <a:graphic>
          <a:graphicData uri="http://schemas.openxmlformats.org/presentationml/2006/ole">
            <mc:AlternateContent xmlns:mc="http://schemas.openxmlformats.org/markup-compatibility/2006">
              <mc:Choice xmlns:v="urn:schemas-microsoft-com:vml" Requires="v">
                <p:oleObj spid="_x0000_s41109" name="Equation" r:id="rId3" imgW="2349500" imgH="622300" progId="Equation.3">
                  <p:embed/>
                </p:oleObj>
              </mc:Choice>
              <mc:Fallback>
                <p:oleObj name="Equation" r:id="rId3" imgW="2349500" imgH="622300" progId="Equation.3">
                  <p:embed/>
                  <p:pic>
                    <p:nvPicPr>
                      <p:cNvPr id="0" name="Object 10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 y="3758905"/>
                        <a:ext cx="5452745" cy="1395583"/>
                      </a:xfrm>
                      <a:prstGeom prst="rect">
                        <a:avLst/>
                      </a:prstGeom>
                      <a:noFill/>
                      <a:ln>
                        <a:noFill/>
                      </a:ln>
                      <a:effectLst/>
                      <a:extLst/>
                    </p:spPr>
                  </p:pic>
                </p:oleObj>
              </mc:Fallback>
            </mc:AlternateContent>
          </a:graphicData>
        </a:graphic>
      </p:graphicFrame>
      <p:sp>
        <p:nvSpPr>
          <p:cNvPr id="74761" name="Rectangle 1033"/>
          <p:cNvSpPr>
            <a:spLocks noChangeArrowheads="1"/>
          </p:cNvSpPr>
          <p:nvPr/>
        </p:nvSpPr>
        <p:spPr bwMode="auto">
          <a:xfrm>
            <a:off x="736855" y="2733795"/>
            <a:ext cx="7482681"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sz="2800" i="1" dirty="0"/>
              <a:t> </a:t>
            </a:r>
            <a:r>
              <a:rPr lang="en-US" altLang="zh-CN" b="1" i="1" dirty="0"/>
              <a:t>A</a:t>
            </a:r>
            <a:r>
              <a:rPr lang="en-US" altLang="zh-CN" b="1" baseline="-30000" dirty="0"/>
              <a:t>1</a:t>
            </a:r>
            <a:r>
              <a:rPr lang="en-US" altLang="zh-CN" b="1" dirty="0"/>
              <a:t>（</a:t>
            </a:r>
            <a:r>
              <a:rPr lang="en-US" altLang="zh-CN" b="1" i="1" dirty="0"/>
              <a:t>D</a:t>
            </a:r>
            <a:r>
              <a:rPr lang="en-US" altLang="zh-CN" b="1" baseline="-25000" dirty="0"/>
              <a:t>1</a:t>
            </a:r>
            <a:r>
              <a:rPr lang="en-US" altLang="zh-CN" b="1" dirty="0"/>
              <a:t>）=101、 </a:t>
            </a:r>
            <a:r>
              <a:rPr lang="en-US" altLang="zh-CN" b="1" i="1" dirty="0"/>
              <a:t>A</a:t>
            </a:r>
            <a:r>
              <a:rPr lang="en-US" altLang="zh-CN" b="1" baseline="-30000" dirty="0"/>
              <a:t>2 </a:t>
            </a:r>
            <a:r>
              <a:rPr lang="en-US" altLang="zh-CN" b="1" dirty="0"/>
              <a:t>（</a:t>
            </a:r>
            <a:r>
              <a:rPr lang="en-US" altLang="zh-CN" b="1" i="1" dirty="0"/>
              <a:t>D</a:t>
            </a:r>
            <a:r>
              <a:rPr lang="en-US" altLang="zh-CN" b="1" baseline="-25000" dirty="0"/>
              <a:t>2</a:t>
            </a:r>
            <a:r>
              <a:rPr lang="en-US" altLang="zh-CN" b="1" dirty="0"/>
              <a:t>）</a:t>
            </a:r>
            <a:r>
              <a:rPr lang="en-US" altLang="zh-CN" b="1" baseline="-30000" dirty="0"/>
              <a:t> </a:t>
            </a:r>
            <a:r>
              <a:rPr lang="en-US" altLang="zh-CN" b="1" dirty="0"/>
              <a:t>=50、 </a:t>
            </a:r>
            <a:r>
              <a:rPr lang="en-US" altLang="zh-CN" b="1" i="1" dirty="0"/>
              <a:t>A</a:t>
            </a:r>
            <a:r>
              <a:rPr lang="en-US" altLang="zh-CN" b="1" baseline="-30000" dirty="0"/>
              <a:t>3 </a:t>
            </a:r>
            <a:r>
              <a:rPr lang="en-US" altLang="zh-CN" b="1" dirty="0"/>
              <a:t>（</a:t>
            </a:r>
            <a:r>
              <a:rPr lang="en-US" altLang="zh-CN" b="1" i="1" dirty="0"/>
              <a:t>D</a:t>
            </a:r>
            <a:r>
              <a:rPr lang="en-US" altLang="zh-CN" b="1" baseline="-25000" dirty="0"/>
              <a:t>3</a:t>
            </a:r>
            <a:r>
              <a:rPr lang="en-US" altLang="zh-CN" b="1" dirty="0"/>
              <a:t>）</a:t>
            </a:r>
            <a:r>
              <a:rPr lang="en-US" altLang="zh-CN" b="1" baseline="-30000" dirty="0"/>
              <a:t> </a:t>
            </a:r>
            <a:r>
              <a:rPr lang="en-US" altLang="zh-CN" b="1" dirty="0"/>
              <a:t>= </a:t>
            </a:r>
            <a:r>
              <a:rPr lang="en-US" altLang="zh-CN" b="1" i="1" dirty="0"/>
              <a:t>A</a:t>
            </a:r>
            <a:r>
              <a:rPr lang="en-US" altLang="zh-CN" b="1" baseline="-30000" dirty="0"/>
              <a:t>5 </a:t>
            </a:r>
            <a:r>
              <a:rPr lang="en-US" altLang="zh-CN" b="1" dirty="0"/>
              <a:t>（</a:t>
            </a:r>
            <a:r>
              <a:rPr lang="en-US" altLang="zh-CN" b="1" i="1" dirty="0"/>
              <a:t>D</a:t>
            </a:r>
            <a:r>
              <a:rPr lang="en-US" altLang="zh-CN" b="1" baseline="-25000" dirty="0"/>
              <a:t>5</a:t>
            </a:r>
            <a:r>
              <a:rPr lang="en-US" altLang="zh-CN" b="1" dirty="0"/>
              <a:t>）</a:t>
            </a:r>
            <a:r>
              <a:rPr lang="en-US" altLang="zh-CN" b="1" baseline="-30000" dirty="0"/>
              <a:t> </a:t>
            </a:r>
            <a:r>
              <a:rPr lang="en-US" altLang="zh-CN" b="1" dirty="0"/>
              <a:t>= 5、 </a:t>
            </a:r>
            <a:r>
              <a:rPr lang="en-US" altLang="zh-CN" b="1" i="1" dirty="0"/>
              <a:t>A</a:t>
            </a:r>
            <a:r>
              <a:rPr lang="en-US" altLang="zh-CN" b="1" baseline="-30000" dirty="0"/>
              <a:t>4 </a:t>
            </a:r>
            <a:r>
              <a:rPr lang="en-US" altLang="zh-CN" b="1" dirty="0"/>
              <a:t>（</a:t>
            </a:r>
            <a:r>
              <a:rPr lang="en-US" altLang="zh-CN" b="1" i="1" dirty="0"/>
              <a:t>D</a:t>
            </a:r>
            <a:r>
              <a:rPr lang="en-US" altLang="zh-CN" b="1" baseline="-25000" dirty="0"/>
              <a:t>4</a:t>
            </a:r>
            <a:r>
              <a:rPr lang="en-US" altLang="zh-CN" b="1" dirty="0"/>
              <a:t>）</a:t>
            </a:r>
            <a:r>
              <a:rPr lang="en-US" altLang="zh-CN" b="1" baseline="-30000" dirty="0"/>
              <a:t> </a:t>
            </a:r>
            <a:r>
              <a:rPr lang="en-US" altLang="zh-CN" b="1" dirty="0"/>
              <a:t>=</a:t>
            </a:r>
            <a:r>
              <a:rPr lang="en-US" altLang="zh-CN" b="1" dirty="0" smtClean="0"/>
              <a:t>140 </a:t>
            </a:r>
            <a:r>
              <a:rPr lang="zh-CN" altLang="en-US" b="1" dirty="0" smtClean="0"/>
              <a:t>代入</a:t>
            </a:r>
            <a:r>
              <a:rPr lang="zh-CN" altLang="en-US" b="1" dirty="0"/>
              <a:t>式（11.8）</a:t>
            </a:r>
          </a:p>
        </p:txBody>
      </p:sp>
      <p:graphicFrame>
        <p:nvGraphicFramePr>
          <p:cNvPr id="74762" name="Object 1034"/>
          <p:cNvGraphicFramePr>
            <a:graphicFrameLocks noChangeAspect="1"/>
          </p:cNvGraphicFramePr>
          <p:nvPr>
            <p:extLst>
              <p:ext uri="{D42A27DB-BD31-4B8C-83A1-F6EECF244321}">
                <p14:modId xmlns:p14="http://schemas.microsoft.com/office/powerpoint/2010/main" val="3548703780"/>
              </p:ext>
            </p:extLst>
          </p:nvPr>
        </p:nvGraphicFramePr>
        <p:xfrm>
          <a:off x="1400650" y="5068806"/>
          <a:ext cx="5321300" cy="896938"/>
        </p:xfrm>
        <a:graphic>
          <a:graphicData uri="http://schemas.openxmlformats.org/presentationml/2006/ole">
            <mc:AlternateContent xmlns:mc="http://schemas.openxmlformats.org/markup-compatibility/2006">
              <mc:Choice xmlns:v="urn:schemas-microsoft-com:vml" Requires="v">
                <p:oleObj spid="_x0000_s41110" name="Equation" r:id="rId5" imgW="2336800" imgH="393700" progId="Equation.3">
                  <p:embed/>
                </p:oleObj>
              </mc:Choice>
              <mc:Fallback>
                <p:oleObj name="Equation" r:id="rId5" imgW="2336800" imgH="393700" progId="Equation.3">
                  <p:embed/>
                  <p:pic>
                    <p:nvPicPr>
                      <p:cNvPr id="0" name="Object 10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0650" y="5068806"/>
                        <a:ext cx="5321300" cy="896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4763" name="AutoShape 1035"/>
          <p:cNvSpPr>
            <a:spLocks noChangeArrowheads="1"/>
          </p:cNvSpPr>
          <p:nvPr/>
        </p:nvSpPr>
        <p:spPr bwMode="auto">
          <a:xfrm>
            <a:off x="6588836" y="5314292"/>
            <a:ext cx="2119068" cy="1016170"/>
          </a:xfrm>
          <a:prstGeom prst="notchedRightArrow">
            <a:avLst>
              <a:gd name="adj1" fmla="val 50000"/>
              <a:gd name="adj2" fmla="val 51190"/>
            </a:avLst>
          </a:prstGeom>
          <a:solidFill>
            <a:srgbClr val="FFFFCC"/>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t>查表11.1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4756"/>
                                        </p:tgtEl>
                                        <p:attrNameLst>
                                          <p:attrName>style.visibility</p:attrName>
                                        </p:attrNameLst>
                                      </p:cBhvr>
                                      <p:to>
                                        <p:strVal val="visible"/>
                                      </p:to>
                                    </p:set>
                                    <p:animEffect transition="in" filter="wipe(left)">
                                      <p:cBhvr>
                                        <p:cTn id="7" dur="300"/>
                                        <p:tgtEl>
                                          <p:spTgt spid="747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4757"/>
                                        </p:tgtEl>
                                        <p:attrNameLst>
                                          <p:attrName>style.visibility</p:attrName>
                                        </p:attrNameLst>
                                      </p:cBhvr>
                                      <p:to>
                                        <p:strVal val="visible"/>
                                      </p:to>
                                    </p:set>
                                    <p:animEffect transition="in" filter="wipe(left)">
                                      <p:cBhvr>
                                        <p:cTn id="12" dur="300"/>
                                        <p:tgtEl>
                                          <p:spTgt spid="747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4758"/>
                                        </p:tgtEl>
                                        <p:attrNameLst>
                                          <p:attrName>style.visibility</p:attrName>
                                        </p:attrNameLst>
                                      </p:cBhvr>
                                      <p:to>
                                        <p:strVal val="visible"/>
                                      </p:to>
                                    </p:set>
                                    <p:animEffect transition="in" filter="wipe(left)">
                                      <p:cBhvr>
                                        <p:cTn id="17" dur="300"/>
                                        <p:tgtEl>
                                          <p:spTgt spid="7475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4759"/>
                                        </p:tgtEl>
                                        <p:attrNameLst>
                                          <p:attrName>style.visibility</p:attrName>
                                        </p:attrNameLst>
                                      </p:cBhvr>
                                      <p:to>
                                        <p:strVal val="visible"/>
                                      </p:to>
                                    </p:set>
                                    <p:animEffect transition="in" filter="wipe(left)">
                                      <p:cBhvr>
                                        <p:cTn id="22" dur="300"/>
                                        <p:tgtEl>
                                          <p:spTgt spid="7475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4761"/>
                                        </p:tgtEl>
                                        <p:attrNameLst>
                                          <p:attrName>style.visibility</p:attrName>
                                        </p:attrNameLst>
                                      </p:cBhvr>
                                      <p:to>
                                        <p:strVal val="visible"/>
                                      </p:to>
                                    </p:set>
                                    <p:animEffect transition="in" filter="wipe(left)">
                                      <p:cBhvr>
                                        <p:cTn id="27" dur="300"/>
                                        <p:tgtEl>
                                          <p:spTgt spid="7476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4760"/>
                                        </p:tgtEl>
                                        <p:attrNameLst>
                                          <p:attrName>style.visibility</p:attrName>
                                        </p:attrNameLst>
                                      </p:cBhvr>
                                      <p:to>
                                        <p:strVal val="visible"/>
                                      </p:to>
                                    </p:set>
                                    <p:animEffect transition="in" filter="wipe(left)">
                                      <p:cBhvr>
                                        <p:cTn id="32" dur="500"/>
                                        <p:tgtEl>
                                          <p:spTgt spid="7476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4762"/>
                                        </p:tgtEl>
                                        <p:attrNameLst>
                                          <p:attrName>style.visibility</p:attrName>
                                        </p:attrNameLst>
                                      </p:cBhvr>
                                      <p:to>
                                        <p:strVal val="visible"/>
                                      </p:to>
                                    </p:set>
                                    <p:animEffect transition="in" filter="wipe(left)">
                                      <p:cBhvr>
                                        <p:cTn id="37" dur="500"/>
                                        <p:tgtEl>
                                          <p:spTgt spid="7476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8" fill="hold" grpId="0" nodeType="clickEffect">
                                  <p:stCondLst>
                                    <p:cond delay="0"/>
                                  </p:stCondLst>
                                  <p:iterate type="wd">
                                    <p:tmPct val="100000"/>
                                  </p:iterate>
                                  <p:childTnLst>
                                    <p:set>
                                      <p:cBhvr>
                                        <p:cTn id="41" dur="1" fill="hold">
                                          <p:stCondLst>
                                            <p:cond delay="0"/>
                                          </p:stCondLst>
                                        </p:cTn>
                                        <p:tgtEl>
                                          <p:spTgt spid="74763"/>
                                        </p:tgtEl>
                                        <p:attrNameLst>
                                          <p:attrName>style.visibility</p:attrName>
                                        </p:attrNameLst>
                                      </p:cBhvr>
                                      <p:to>
                                        <p:strVal val="visible"/>
                                      </p:to>
                                    </p:set>
                                    <p:anim calcmode="lin" valueType="num">
                                      <p:cBhvr>
                                        <p:cTn id="42" dur="300" fill="hold"/>
                                        <p:tgtEl>
                                          <p:spTgt spid="74763"/>
                                        </p:tgtEl>
                                        <p:attrNameLst>
                                          <p:attrName>ppt_x</p:attrName>
                                        </p:attrNameLst>
                                      </p:cBhvr>
                                      <p:tavLst>
                                        <p:tav tm="0">
                                          <p:val>
                                            <p:strVal val="#ppt_x-#ppt_w/2"/>
                                          </p:val>
                                        </p:tav>
                                        <p:tav tm="100000">
                                          <p:val>
                                            <p:strVal val="#ppt_x"/>
                                          </p:val>
                                        </p:tav>
                                      </p:tavLst>
                                    </p:anim>
                                    <p:anim calcmode="lin" valueType="num">
                                      <p:cBhvr>
                                        <p:cTn id="43" dur="300" fill="hold"/>
                                        <p:tgtEl>
                                          <p:spTgt spid="74763"/>
                                        </p:tgtEl>
                                        <p:attrNameLst>
                                          <p:attrName>ppt_y</p:attrName>
                                        </p:attrNameLst>
                                      </p:cBhvr>
                                      <p:tavLst>
                                        <p:tav tm="0">
                                          <p:val>
                                            <p:strVal val="#ppt_y"/>
                                          </p:val>
                                        </p:tav>
                                        <p:tav tm="100000">
                                          <p:val>
                                            <p:strVal val="#ppt_y"/>
                                          </p:val>
                                        </p:tav>
                                      </p:tavLst>
                                    </p:anim>
                                    <p:anim calcmode="lin" valueType="num">
                                      <p:cBhvr>
                                        <p:cTn id="44" dur="300" fill="hold"/>
                                        <p:tgtEl>
                                          <p:spTgt spid="74763"/>
                                        </p:tgtEl>
                                        <p:attrNameLst>
                                          <p:attrName>ppt_w</p:attrName>
                                        </p:attrNameLst>
                                      </p:cBhvr>
                                      <p:tavLst>
                                        <p:tav tm="0">
                                          <p:val>
                                            <p:fltVal val="0"/>
                                          </p:val>
                                        </p:tav>
                                        <p:tav tm="100000">
                                          <p:val>
                                            <p:strVal val="#ppt_w"/>
                                          </p:val>
                                        </p:tav>
                                      </p:tavLst>
                                    </p:anim>
                                    <p:anim calcmode="lin" valueType="num">
                                      <p:cBhvr>
                                        <p:cTn id="45" dur="300" fill="hold"/>
                                        <p:tgtEl>
                                          <p:spTgt spid="7476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utoUpdateAnimBg="0"/>
      <p:bldP spid="74757" grpId="0" autoUpdateAnimBg="0"/>
      <p:bldP spid="74758" grpId="0" autoUpdateAnimBg="0"/>
      <p:bldP spid="74759" grpId="0" autoUpdateAnimBg="0"/>
      <p:bldP spid="74761" grpId="0" autoUpdateAnimBg="0"/>
      <p:bldP spid="74763"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1A828F4-1E83-428A-88D2-4D04CA53AC3C}" type="slidenum">
              <a:rPr kumimoji="0" lang="zh-CN" altLang="en-US" sz="2000" smtClean="0">
                <a:solidFill>
                  <a:srgbClr val="0000FF"/>
                </a:solidFill>
              </a:rPr>
              <a:pPr eaLnBrk="1" hangingPunct="1"/>
              <a:t>4</a:t>
            </a:fld>
            <a:endParaRPr kumimoji="0" lang="en-US" altLang="zh-CN" sz="2000" smtClean="0">
              <a:solidFill>
                <a:srgbClr val="0000FF"/>
              </a:solidFill>
            </a:endParaRPr>
          </a:p>
        </p:txBody>
      </p:sp>
      <p:sp>
        <p:nvSpPr>
          <p:cNvPr id="39940" name="Text Box 4"/>
          <p:cNvSpPr txBox="1">
            <a:spLocks noChangeArrowheads="1"/>
          </p:cNvSpPr>
          <p:nvPr/>
        </p:nvSpPr>
        <p:spPr bwMode="auto">
          <a:xfrm>
            <a:off x="2225507" y="496382"/>
            <a:ext cx="479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  11.1 尺寸链的基本概念</a:t>
            </a:r>
            <a:r>
              <a:rPr lang="zh-CN" altLang="en-US" dirty="0"/>
              <a:t> </a:t>
            </a:r>
          </a:p>
        </p:txBody>
      </p:sp>
      <p:sp>
        <p:nvSpPr>
          <p:cNvPr id="39941" name="Text Box 5"/>
          <p:cNvSpPr txBox="1">
            <a:spLocks noChangeArrowheads="1"/>
          </p:cNvSpPr>
          <p:nvPr/>
        </p:nvSpPr>
        <p:spPr bwMode="auto">
          <a:xfrm>
            <a:off x="417344" y="1111623"/>
            <a:ext cx="6053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   11.1.1  尺寸链的定义和特征</a:t>
            </a:r>
            <a:r>
              <a:rPr lang="zh-CN" altLang="en-US"/>
              <a:t> </a:t>
            </a:r>
          </a:p>
        </p:txBody>
      </p:sp>
      <p:sp>
        <p:nvSpPr>
          <p:cNvPr id="39942" name="Text Box 6"/>
          <p:cNvSpPr txBox="1">
            <a:spLocks noChangeArrowheads="1"/>
          </p:cNvSpPr>
          <p:nvPr/>
        </p:nvSpPr>
        <p:spPr bwMode="auto">
          <a:xfrm>
            <a:off x="389749" y="2178423"/>
            <a:ext cx="4167188"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a:t>        </a:t>
            </a:r>
            <a:r>
              <a:rPr lang="zh-CN" altLang="en-US" b="1" dirty="0"/>
              <a:t>在机器装配或零件加工过程中，由</a:t>
            </a:r>
            <a:r>
              <a:rPr lang="zh-CN" altLang="en-US" b="1" dirty="0">
                <a:solidFill>
                  <a:srgbClr val="FF3300"/>
                </a:solidFill>
              </a:rPr>
              <a:t>相互连接的尺寸形 成的尺寸组，该尺寸组</a:t>
            </a:r>
            <a:r>
              <a:rPr lang="zh-CN" altLang="en-US" b="1" dirty="0"/>
              <a:t>称为</a:t>
            </a:r>
            <a:r>
              <a:rPr lang="zh-CN" altLang="en-US" b="1" dirty="0">
                <a:solidFill>
                  <a:srgbClr val="CC0066"/>
                </a:solidFill>
              </a:rPr>
              <a:t>尺寸链</a:t>
            </a:r>
            <a:r>
              <a:rPr lang="zh-CN" altLang="en-US" b="1" dirty="0"/>
              <a:t>。</a:t>
            </a:r>
            <a:r>
              <a:rPr lang="zh-CN" altLang="en-US" dirty="0"/>
              <a:t> </a:t>
            </a:r>
          </a:p>
        </p:txBody>
      </p:sp>
      <p:sp>
        <p:nvSpPr>
          <p:cNvPr id="39947" name="Text Box 11"/>
          <p:cNvSpPr txBox="1">
            <a:spLocks noChangeArrowheads="1"/>
          </p:cNvSpPr>
          <p:nvPr/>
        </p:nvSpPr>
        <p:spPr bwMode="auto">
          <a:xfrm>
            <a:off x="1010023" y="1692648"/>
            <a:ext cx="2635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solidFill>
                  <a:srgbClr val="FF3300"/>
                </a:solidFill>
              </a:rPr>
              <a:t>1.  定义：</a:t>
            </a:r>
          </a:p>
        </p:txBody>
      </p:sp>
      <p:grpSp>
        <p:nvGrpSpPr>
          <p:cNvPr id="39955" name="Group 19"/>
          <p:cNvGrpSpPr>
            <a:grpSpLocks/>
          </p:cNvGrpSpPr>
          <p:nvPr/>
        </p:nvGrpSpPr>
        <p:grpSpPr bwMode="auto">
          <a:xfrm>
            <a:off x="4859169" y="1025898"/>
            <a:ext cx="3352800" cy="5268912"/>
            <a:chOff x="2910" y="806"/>
            <a:chExt cx="2112" cy="3319"/>
          </a:xfrm>
        </p:grpSpPr>
        <p:pic>
          <p:nvPicPr>
            <p:cNvPr id="5132"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0" y="806"/>
              <a:ext cx="2100" cy="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33" name="Text Box 17"/>
            <p:cNvSpPr txBox="1">
              <a:spLocks noChangeArrowheads="1"/>
            </p:cNvSpPr>
            <p:nvPr/>
          </p:nvSpPr>
          <p:spPr bwMode="auto">
            <a:xfrm>
              <a:off x="2970" y="3837"/>
              <a:ext cx="20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a:t>图11.1  </a:t>
              </a:r>
              <a:r>
                <a:rPr lang="zh-CN" altLang="en-US">
                  <a:solidFill>
                    <a:srgbClr val="FF0000"/>
                  </a:solidFill>
                </a:rPr>
                <a:t>零件尺寸链</a:t>
              </a:r>
              <a:endParaRPr lang="en-US" altLang="zh-CN">
                <a:solidFill>
                  <a:srgbClr val="FF0000"/>
                </a:solidFill>
              </a:endParaRPr>
            </a:p>
          </p:txBody>
        </p:sp>
      </p:grpSp>
      <p:sp>
        <p:nvSpPr>
          <p:cNvPr id="39956" name="Line 20"/>
          <p:cNvSpPr>
            <a:spLocks noChangeShapeType="1"/>
          </p:cNvSpPr>
          <p:nvPr/>
        </p:nvSpPr>
        <p:spPr bwMode="auto">
          <a:xfrm>
            <a:off x="4989344" y="2299073"/>
            <a:ext cx="3086100" cy="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957" name="Line 21"/>
          <p:cNvSpPr>
            <a:spLocks noChangeShapeType="1"/>
          </p:cNvSpPr>
          <p:nvPr/>
        </p:nvSpPr>
        <p:spPr bwMode="auto">
          <a:xfrm>
            <a:off x="4932194" y="5593135"/>
            <a:ext cx="1930400" cy="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958" name="Rectangle 22"/>
          <p:cNvSpPr>
            <a:spLocks noChangeArrowheads="1"/>
          </p:cNvSpPr>
          <p:nvPr/>
        </p:nvSpPr>
        <p:spPr bwMode="auto">
          <a:xfrm>
            <a:off x="7027694" y="5158160"/>
            <a:ext cx="695325" cy="593725"/>
          </a:xfrm>
          <a:prstGeom prst="rect">
            <a:avLst/>
          </a:prstGeom>
          <a:noFill/>
          <a:ln w="57150">
            <a:solidFill>
              <a:srgbClr val="FF33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959" name="Text Box 23"/>
          <p:cNvSpPr txBox="1">
            <a:spLocks noChangeArrowheads="1"/>
          </p:cNvSpPr>
          <p:nvPr/>
        </p:nvSpPr>
        <p:spPr bwMode="auto">
          <a:xfrm>
            <a:off x="365008" y="4081835"/>
            <a:ext cx="4017962"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dirty="0"/>
              <a:t>        </a:t>
            </a:r>
            <a:r>
              <a:rPr lang="zh-CN" altLang="en-US" b="1" dirty="0"/>
              <a:t>如图11.1中由尺寸</a:t>
            </a:r>
            <a:r>
              <a:rPr lang="en-US" altLang="zh-CN" b="1" i="1" dirty="0"/>
              <a:t>A</a:t>
            </a:r>
            <a:r>
              <a:rPr lang="en-US" altLang="zh-CN" b="1" baseline="-25000" dirty="0"/>
              <a:t>1、</a:t>
            </a:r>
            <a:r>
              <a:rPr lang="en-US" altLang="zh-CN" b="1" i="1" dirty="0"/>
              <a:t>A</a:t>
            </a:r>
            <a:r>
              <a:rPr lang="en-US" altLang="zh-CN" b="1" baseline="-25000" dirty="0"/>
              <a:t>2</a:t>
            </a:r>
            <a:r>
              <a:rPr lang="zh-CN" altLang="en-US" b="1" dirty="0"/>
              <a:t>和</a:t>
            </a:r>
            <a:r>
              <a:rPr lang="en-US" altLang="zh-CN" b="1" i="1" dirty="0"/>
              <a:t>A</a:t>
            </a:r>
            <a:r>
              <a:rPr lang="en-US" altLang="zh-CN" b="1" baseline="-25000" dirty="0"/>
              <a:t>0</a:t>
            </a:r>
            <a:r>
              <a:rPr lang="zh-CN" altLang="en-US" b="1" dirty="0"/>
              <a:t>形成一个零件尺寸链。</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0">
                                            <p:txEl>
                                              <p:pRg st="0" end="0"/>
                                            </p:txEl>
                                          </p:spTgt>
                                        </p:tgtEl>
                                        <p:attrNameLst>
                                          <p:attrName>style.visibility</p:attrName>
                                        </p:attrNameLst>
                                      </p:cBhvr>
                                      <p:to>
                                        <p:strVal val="visible"/>
                                      </p:to>
                                    </p:set>
                                    <p:animEffect transition="in" filter="wipe(left)">
                                      <p:cBhvr>
                                        <p:cTn id="7" dur="300"/>
                                        <p:tgtEl>
                                          <p:spTgt spid="3994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9941">
                                            <p:txEl>
                                              <p:pRg st="0" end="0"/>
                                            </p:txEl>
                                          </p:spTgt>
                                        </p:tgtEl>
                                        <p:attrNameLst>
                                          <p:attrName>style.visibility</p:attrName>
                                        </p:attrNameLst>
                                      </p:cBhvr>
                                      <p:to>
                                        <p:strVal val="visible"/>
                                      </p:to>
                                    </p:set>
                                    <p:animEffect transition="in" filter="wipe(left)">
                                      <p:cBhvr>
                                        <p:cTn id="12" dur="300"/>
                                        <p:tgtEl>
                                          <p:spTgt spid="3994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9947">
                                            <p:txEl>
                                              <p:pRg st="0" end="0"/>
                                            </p:txEl>
                                          </p:spTgt>
                                        </p:tgtEl>
                                        <p:attrNameLst>
                                          <p:attrName>style.visibility</p:attrName>
                                        </p:attrNameLst>
                                      </p:cBhvr>
                                      <p:to>
                                        <p:strVal val="visible"/>
                                      </p:to>
                                    </p:set>
                                    <p:animEffect transition="in" filter="wipe(left)">
                                      <p:cBhvr>
                                        <p:cTn id="17" dur="300"/>
                                        <p:tgtEl>
                                          <p:spTgt spid="3994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9942"/>
                                        </p:tgtEl>
                                        <p:attrNameLst>
                                          <p:attrName>style.visibility</p:attrName>
                                        </p:attrNameLst>
                                      </p:cBhvr>
                                      <p:to>
                                        <p:strVal val="visible"/>
                                      </p:to>
                                    </p:set>
                                    <p:animEffect transition="in" filter="wipe(left)">
                                      <p:cBhvr>
                                        <p:cTn id="22" dur="300"/>
                                        <p:tgtEl>
                                          <p:spTgt spid="3994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39955"/>
                                        </p:tgtEl>
                                        <p:attrNameLst>
                                          <p:attrName>style.visibility</p:attrName>
                                        </p:attrNameLst>
                                      </p:cBhvr>
                                      <p:to>
                                        <p:strVal val="visible"/>
                                      </p:to>
                                    </p:set>
                                    <p:anim calcmode="lin" valueType="num">
                                      <p:cBhvr additive="base">
                                        <p:cTn id="27" dur="500" fill="hold"/>
                                        <p:tgtEl>
                                          <p:spTgt spid="39955"/>
                                        </p:tgtEl>
                                        <p:attrNameLst>
                                          <p:attrName>ppt_x</p:attrName>
                                        </p:attrNameLst>
                                      </p:cBhvr>
                                      <p:tavLst>
                                        <p:tav tm="0">
                                          <p:val>
                                            <p:strVal val="1+#ppt_w/2"/>
                                          </p:val>
                                        </p:tav>
                                        <p:tav tm="100000">
                                          <p:val>
                                            <p:strVal val="#ppt_x"/>
                                          </p:val>
                                        </p:tav>
                                      </p:tavLst>
                                    </p:anim>
                                    <p:anim calcmode="lin" valueType="num">
                                      <p:cBhvr additive="base">
                                        <p:cTn id="28" dur="500" fill="hold"/>
                                        <p:tgtEl>
                                          <p:spTgt spid="3995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39959"/>
                                        </p:tgtEl>
                                        <p:attrNameLst>
                                          <p:attrName>style.visibility</p:attrName>
                                        </p:attrNameLst>
                                      </p:cBhvr>
                                      <p:to>
                                        <p:strVal val="visible"/>
                                      </p:to>
                                    </p:set>
                                    <p:animEffect transition="in" filter="wipe(left)">
                                      <p:cBhvr>
                                        <p:cTn id="33" dur="300"/>
                                        <p:tgtEl>
                                          <p:spTgt spid="3995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39956"/>
                                        </p:tgtEl>
                                        <p:attrNameLst>
                                          <p:attrName>style.visibility</p:attrName>
                                        </p:attrNameLst>
                                      </p:cBhvr>
                                      <p:to>
                                        <p:strVal val="visible"/>
                                      </p:to>
                                    </p:set>
                                    <p:anim calcmode="lin" valueType="num">
                                      <p:cBhvr>
                                        <p:cTn id="38" dur="500" fill="hold"/>
                                        <p:tgtEl>
                                          <p:spTgt spid="39956"/>
                                        </p:tgtEl>
                                        <p:attrNameLst>
                                          <p:attrName>ppt_x</p:attrName>
                                        </p:attrNameLst>
                                      </p:cBhvr>
                                      <p:tavLst>
                                        <p:tav tm="0">
                                          <p:val>
                                            <p:strVal val="#ppt_x-#ppt_w/2"/>
                                          </p:val>
                                        </p:tav>
                                        <p:tav tm="100000">
                                          <p:val>
                                            <p:strVal val="#ppt_x"/>
                                          </p:val>
                                        </p:tav>
                                      </p:tavLst>
                                    </p:anim>
                                    <p:anim calcmode="lin" valueType="num">
                                      <p:cBhvr>
                                        <p:cTn id="39" dur="500" fill="hold"/>
                                        <p:tgtEl>
                                          <p:spTgt spid="39956"/>
                                        </p:tgtEl>
                                        <p:attrNameLst>
                                          <p:attrName>ppt_y</p:attrName>
                                        </p:attrNameLst>
                                      </p:cBhvr>
                                      <p:tavLst>
                                        <p:tav tm="0">
                                          <p:val>
                                            <p:strVal val="#ppt_y"/>
                                          </p:val>
                                        </p:tav>
                                        <p:tav tm="100000">
                                          <p:val>
                                            <p:strVal val="#ppt_y"/>
                                          </p:val>
                                        </p:tav>
                                      </p:tavLst>
                                    </p:anim>
                                    <p:anim calcmode="lin" valueType="num">
                                      <p:cBhvr>
                                        <p:cTn id="40" dur="500" fill="hold"/>
                                        <p:tgtEl>
                                          <p:spTgt spid="39956"/>
                                        </p:tgtEl>
                                        <p:attrNameLst>
                                          <p:attrName>ppt_w</p:attrName>
                                        </p:attrNameLst>
                                      </p:cBhvr>
                                      <p:tavLst>
                                        <p:tav tm="0">
                                          <p:val>
                                            <p:fltVal val="0"/>
                                          </p:val>
                                        </p:tav>
                                        <p:tav tm="100000">
                                          <p:val>
                                            <p:strVal val="#ppt_w"/>
                                          </p:val>
                                        </p:tav>
                                      </p:tavLst>
                                    </p:anim>
                                    <p:anim calcmode="lin" valueType="num">
                                      <p:cBhvr>
                                        <p:cTn id="41" dur="500" fill="hold"/>
                                        <p:tgtEl>
                                          <p:spTgt spid="39956"/>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7" presetClass="entr" presetSubtype="8" fill="hold" grpId="0" nodeType="clickEffect">
                                  <p:stCondLst>
                                    <p:cond delay="0"/>
                                  </p:stCondLst>
                                  <p:childTnLst>
                                    <p:set>
                                      <p:cBhvr>
                                        <p:cTn id="45" dur="1" fill="hold">
                                          <p:stCondLst>
                                            <p:cond delay="0"/>
                                          </p:stCondLst>
                                        </p:cTn>
                                        <p:tgtEl>
                                          <p:spTgt spid="39957"/>
                                        </p:tgtEl>
                                        <p:attrNameLst>
                                          <p:attrName>style.visibility</p:attrName>
                                        </p:attrNameLst>
                                      </p:cBhvr>
                                      <p:to>
                                        <p:strVal val="visible"/>
                                      </p:to>
                                    </p:set>
                                    <p:anim calcmode="lin" valueType="num">
                                      <p:cBhvr>
                                        <p:cTn id="46" dur="500" fill="hold"/>
                                        <p:tgtEl>
                                          <p:spTgt spid="39957"/>
                                        </p:tgtEl>
                                        <p:attrNameLst>
                                          <p:attrName>ppt_x</p:attrName>
                                        </p:attrNameLst>
                                      </p:cBhvr>
                                      <p:tavLst>
                                        <p:tav tm="0">
                                          <p:val>
                                            <p:strVal val="#ppt_x-#ppt_w/2"/>
                                          </p:val>
                                        </p:tav>
                                        <p:tav tm="100000">
                                          <p:val>
                                            <p:strVal val="#ppt_x"/>
                                          </p:val>
                                        </p:tav>
                                      </p:tavLst>
                                    </p:anim>
                                    <p:anim calcmode="lin" valueType="num">
                                      <p:cBhvr>
                                        <p:cTn id="47" dur="500" fill="hold"/>
                                        <p:tgtEl>
                                          <p:spTgt spid="39957"/>
                                        </p:tgtEl>
                                        <p:attrNameLst>
                                          <p:attrName>ppt_y</p:attrName>
                                        </p:attrNameLst>
                                      </p:cBhvr>
                                      <p:tavLst>
                                        <p:tav tm="0">
                                          <p:val>
                                            <p:strVal val="#ppt_y"/>
                                          </p:val>
                                        </p:tav>
                                        <p:tav tm="100000">
                                          <p:val>
                                            <p:strVal val="#ppt_y"/>
                                          </p:val>
                                        </p:tav>
                                      </p:tavLst>
                                    </p:anim>
                                    <p:anim calcmode="lin" valueType="num">
                                      <p:cBhvr>
                                        <p:cTn id="48" dur="500" fill="hold"/>
                                        <p:tgtEl>
                                          <p:spTgt spid="39957"/>
                                        </p:tgtEl>
                                        <p:attrNameLst>
                                          <p:attrName>ppt_w</p:attrName>
                                        </p:attrNameLst>
                                      </p:cBhvr>
                                      <p:tavLst>
                                        <p:tav tm="0">
                                          <p:val>
                                            <p:fltVal val="0"/>
                                          </p:val>
                                        </p:tav>
                                        <p:tav tm="100000">
                                          <p:val>
                                            <p:strVal val="#ppt_w"/>
                                          </p:val>
                                        </p:tav>
                                      </p:tavLst>
                                    </p:anim>
                                    <p:anim calcmode="lin" valueType="num">
                                      <p:cBhvr>
                                        <p:cTn id="49" dur="500" fill="hold"/>
                                        <p:tgtEl>
                                          <p:spTgt spid="39957"/>
                                        </p:tgtEl>
                                        <p:attrNameLst>
                                          <p:attrName>ppt_h</p:attrName>
                                        </p:attrNameLst>
                                      </p:cBhvr>
                                      <p:tavLst>
                                        <p:tav tm="0">
                                          <p:val>
                                            <p:strVal val="#ppt_h"/>
                                          </p:val>
                                        </p:tav>
                                        <p:tav tm="100000">
                                          <p:val>
                                            <p:strVal val="#ppt_h"/>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16" presetClass="entr" presetSubtype="42" fill="hold" grpId="0" nodeType="clickEffect">
                                  <p:stCondLst>
                                    <p:cond delay="0"/>
                                  </p:stCondLst>
                                  <p:childTnLst>
                                    <p:set>
                                      <p:cBhvr>
                                        <p:cTn id="53" dur="1" fill="hold">
                                          <p:stCondLst>
                                            <p:cond delay="0"/>
                                          </p:stCondLst>
                                        </p:cTn>
                                        <p:tgtEl>
                                          <p:spTgt spid="39958"/>
                                        </p:tgtEl>
                                        <p:attrNameLst>
                                          <p:attrName>style.visibility</p:attrName>
                                        </p:attrNameLst>
                                      </p:cBhvr>
                                      <p:to>
                                        <p:strVal val="visible"/>
                                      </p:to>
                                    </p:set>
                                    <p:animEffect transition="in" filter="barn(outHorizontal)">
                                      <p:cBhvr>
                                        <p:cTn id="54" dur="500"/>
                                        <p:tgtEl>
                                          <p:spTgt spid="39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uild="p" autoUpdateAnimBg="0"/>
      <p:bldP spid="39941" grpId="0" build="p" autoUpdateAnimBg="0"/>
      <p:bldP spid="39942" grpId="0" autoUpdateAnimBg="0"/>
      <p:bldP spid="39947" grpId="0" build="p" autoUpdateAnimBg="0"/>
      <p:bldP spid="39956" grpId="0" animBg="1"/>
      <p:bldP spid="39957" grpId="0" animBg="1"/>
      <p:bldP spid="39958" grpId="0" animBg="1"/>
      <p:bldP spid="39959"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93B12D1-2D39-4634-B39C-7198856DC721}" type="slidenum">
              <a:rPr kumimoji="0" lang="zh-CN" altLang="en-US" sz="2000" smtClean="0">
                <a:solidFill>
                  <a:srgbClr val="0000FF"/>
                </a:solidFill>
              </a:rPr>
              <a:pPr eaLnBrk="1" hangingPunct="1"/>
              <a:t>40</a:t>
            </a:fld>
            <a:endParaRPr kumimoji="0" lang="en-US" altLang="zh-CN" sz="2000" smtClean="0">
              <a:solidFill>
                <a:srgbClr val="0000FF"/>
              </a:solidFill>
            </a:endParaRPr>
          </a:p>
        </p:txBody>
      </p:sp>
      <p:sp>
        <p:nvSpPr>
          <p:cNvPr id="75780" name="Text Box 4"/>
          <p:cNvSpPr txBox="1">
            <a:spLocks noChangeArrowheads="1"/>
          </p:cNvSpPr>
          <p:nvPr/>
        </p:nvSpPr>
        <p:spPr bwMode="auto">
          <a:xfrm>
            <a:off x="2725738" y="336370"/>
            <a:ext cx="37782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 </a:t>
            </a:r>
            <a:r>
              <a:rPr lang="zh-CN" altLang="en-US" sz="2800" b="1"/>
              <a:t>根  据  </a:t>
            </a:r>
            <a:r>
              <a:rPr lang="en-US" altLang="zh-CN" sz="2800" b="1" i="1">
                <a:solidFill>
                  <a:srgbClr val="CC0066"/>
                </a:solidFill>
              </a:rPr>
              <a:t>a</a:t>
            </a:r>
            <a:r>
              <a:rPr lang="zh-CN" altLang="en-US" sz="2800" b="1" baseline="-25000">
                <a:solidFill>
                  <a:srgbClr val="CC0066"/>
                </a:solidFill>
              </a:rPr>
              <a:t>平均</a:t>
            </a:r>
            <a:r>
              <a:rPr lang="zh-CN" altLang="en-US" sz="2800" b="1" baseline="-25000"/>
              <a:t>  </a:t>
            </a:r>
            <a:r>
              <a:rPr lang="zh-CN" altLang="en-US" sz="2800" b="1"/>
              <a:t>=  97</a:t>
            </a:r>
            <a:endParaRPr lang="zh-CN" altLang="en-US" sz="2800" b="1" baseline="-25000"/>
          </a:p>
        </p:txBody>
      </p:sp>
      <p:sp>
        <p:nvSpPr>
          <p:cNvPr id="75782" name="Text Box 6"/>
          <p:cNvSpPr txBox="1">
            <a:spLocks noChangeArrowheads="1"/>
          </p:cNvSpPr>
          <p:nvPr/>
        </p:nvSpPr>
        <p:spPr bwMode="auto">
          <a:xfrm>
            <a:off x="805608" y="1654175"/>
            <a:ext cx="802891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各组成环（除协调环外）的公差为11级（</a:t>
            </a:r>
            <a:r>
              <a:rPr lang="en-US" altLang="zh-CN" sz="2800" b="1" i="1" dirty="0"/>
              <a:t>a</a:t>
            </a:r>
            <a:r>
              <a:rPr lang="en-US" altLang="zh-CN" sz="2800" b="1" dirty="0"/>
              <a:t>=100）</a:t>
            </a:r>
          </a:p>
        </p:txBody>
      </p:sp>
      <p:sp>
        <p:nvSpPr>
          <p:cNvPr id="75783" name="AutoShape 7"/>
          <p:cNvSpPr>
            <a:spLocks noChangeArrowheads="1"/>
          </p:cNvSpPr>
          <p:nvPr/>
        </p:nvSpPr>
        <p:spPr bwMode="auto">
          <a:xfrm>
            <a:off x="2299292" y="929656"/>
            <a:ext cx="3595074" cy="694690"/>
          </a:xfrm>
          <a:prstGeom prst="downArrow">
            <a:avLst>
              <a:gd name="adj1" fmla="val 50000"/>
              <a:gd name="adj2" fmla="val 25000"/>
            </a:avLst>
          </a:prstGeom>
          <a:solidFill>
            <a:srgbClr val="FFFFCC"/>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dirty="0">
                <a:solidFill>
                  <a:srgbClr val="FF3300"/>
                </a:solidFill>
              </a:rPr>
              <a:t>查表3.1</a:t>
            </a:r>
          </a:p>
        </p:txBody>
      </p:sp>
      <p:sp>
        <p:nvSpPr>
          <p:cNvPr id="75787" name="AutoShape 11"/>
          <p:cNvSpPr>
            <a:spLocks noChangeArrowheads="1"/>
          </p:cNvSpPr>
          <p:nvPr/>
        </p:nvSpPr>
        <p:spPr bwMode="auto">
          <a:xfrm>
            <a:off x="2159001" y="2255837"/>
            <a:ext cx="4227732" cy="1078205"/>
          </a:xfrm>
          <a:prstGeom prst="downArrow">
            <a:avLst>
              <a:gd name="adj1" fmla="val 50000"/>
              <a:gd name="adj2" fmla="val 25000"/>
            </a:avLst>
          </a:prstGeom>
          <a:solidFill>
            <a:srgbClr val="FFFFCC"/>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a:solidFill>
                  <a:srgbClr val="FF3300"/>
                </a:solidFill>
              </a:rPr>
              <a:t>查表3.2</a:t>
            </a:r>
          </a:p>
        </p:txBody>
      </p:sp>
      <p:graphicFrame>
        <p:nvGraphicFramePr>
          <p:cNvPr id="75788" name="Object 12"/>
          <p:cNvGraphicFramePr>
            <a:graphicFrameLocks noChangeAspect="1"/>
          </p:cNvGraphicFramePr>
          <p:nvPr>
            <p:extLst>
              <p:ext uri="{D42A27DB-BD31-4B8C-83A1-F6EECF244321}">
                <p14:modId xmlns:p14="http://schemas.microsoft.com/office/powerpoint/2010/main" val="1139295621"/>
              </p:ext>
            </p:extLst>
          </p:nvPr>
        </p:nvGraphicFramePr>
        <p:xfrm>
          <a:off x="1075535" y="3318416"/>
          <a:ext cx="6788320" cy="657947"/>
        </p:xfrm>
        <a:graphic>
          <a:graphicData uri="http://schemas.openxmlformats.org/presentationml/2006/ole">
            <mc:AlternateContent xmlns:mc="http://schemas.openxmlformats.org/markup-compatibility/2006">
              <mc:Choice xmlns:v="urn:schemas-microsoft-com:vml" Requires="v">
                <p:oleObj spid="_x0000_s42202" name="Equation" r:id="rId3" imgW="2336800" imgH="241300" progId="Equation.3">
                  <p:embed/>
                </p:oleObj>
              </mc:Choice>
              <mc:Fallback>
                <p:oleObj name="Equation" r:id="rId3" imgW="2336800" imgH="24130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535" y="3318416"/>
                        <a:ext cx="6788320" cy="657947"/>
                      </a:xfrm>
                      <a:prstGeom prst="rect">
                        <a:avLst/>
                      </a:prstGeom>
                      <a:noFill/>
                      <a:ln>
                        <a:noFill/>
                      </a:ln>
                      <a:effectLst/>
                      <a:extLst/>
                    </p:spPr>
                  </p:pic>
                </p:oleObj>
              </mc:Fallback>
            </mc:AlternateContent>
          </a:graphicData>
        </a:graphic>
      </p:graphicFrame>
      <p:sp>
        <p:nvSpPr>
          <p:cNvPr id="75789" name="Text Box 13"/>
          <p:cNvSpPr txBox="1">
            <a:spLocks noChangeArrowheads="1"/>
          </p:cNvSpPr>
          <p:nvPr/>
        </p:nvSpPr>
        <p:spPr bwMode="auto">
          <a:xfrm>
            <a:off x="972346" y="4144963"/>
            <a:ext cx="3441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协调环公差为</a:t>
            </a:r>
          </a:p>
        </p:txBody>
      </p:sp>
      <p:graphicFrame>
        <p:nvGraphicFramePr>
          <p:cNvPr id="75790" name="Object 14"/>
          <p:cNvGraphicFramePr>
            <a:graphicFrameLocks noChangeAspect="1"/>
          </p:cNvGraphicFramePr>
          <p:nvPr/>
        </p:nvGraphicFramePr>
        <p:xfrm>
          <a:off x="2990850" y="4092575"/>
          <a:ext cx="4795838" cy="735013"/>
        </p:xfrm>
        <a:graphic>
          <a:graphicData uri="http://schemas.openxmlformats.org/presentationml/2006/ole">
            <mc:AlternateContent xmlns:mc="http://schemas.openxmlformats.org/markup-compatibility/2006">
              <mc:Choice xmlns:v="urn:schemas-microsoft-com:vml" Requires="v">
                <p:oleObj spid="_x0000_s42203" name="Equation" r:id="rId5" imgW="1574800" imgH="241300" progId="Equation.3">
                  <p:embed/>
                </p:oleObj>
              </mc:Choice>
              <mc:Fallback>
                <p:oleObj name="Equation" r:id="rId5" imgW="1574800" imgH="241300" progId="Equation.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0850" y="4092575"/>
                        <a:ext cx="4795838" cy="735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5791" name="Object 15"/>
          <p:cNvGraphicFramePr>
            <a:graphicFrameLocks noChangeAspect="1"/>
          </p:cNvGraphicFramePr>
          <p:nvPr>
            <p:extLst>
              <p:ext uri="{D42A27DB-BD31-4B8C-83A1-F6EECF244321}">
                <p14:modId xmlns:p14="http://schemas.microsoft.com/office/powerpoint/2010/main" val="4107347001"/>
              </p:ext>
            </p:extLst>
          </p:nvPr>
        </p:nvGraphicFramePr>
        <p:xfrm>
          <a:off x="3613090" y="4730050"/>
          <a:ext cx="4448175" cy="1306512"/>
        </p:xfrm>
        <a:graphic>
          <a:graphicData uri="http://schemas.openxmlformats.org/presentationml/2006/ole">
            <mc:AlternateContent xmlns:mc="http://schemas.openxmlformats.org/markup-compatibility/2006">
              <mc:Choice xmlns:v="urn:schemas-microsoft-com:vml" Requires="v">
                <p:oleObj spid="_x0000_s42204" name="公式" r:id="rId7" imgW="1676400" imgH="431800" progId="Equation.3">
                  <p:embed/>
                </p:oleObj>
              </mc:Choice>
              <mc:Fallback>
                <p:oleObj name="公式" r:id="rId7" imgW="1676400" imgH="43180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13090" y="4730050"/>
                        <a:ext cx="4448175" cy="1306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5780"/>
                                        </p:tgtEl>
                                        <p:attrNameLst>
                                          <p:attrName>style.visibility</p:attrName>
                                        </p:attrNameLst>
                                      </p:cBhvr>
                                      <p:to>
                                        <p:strVal val="visible"/>
                                      </p:to>
                                    </p:set>
                                    <p:animEffect transition="in" filter="wipe(left)">
                                      <p:cBhvr>
                                        <p:cTn id="7" dur="300"/>
                                        <p:tgtEl>
                                          <p:spTgt spid="757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 fill="hold" grpId="0" nodeType="clickEffect">
                                  <p:stCondLst>
                                    <p:cond delay="0"/>
                                  </p:stCondLst>
                                  <p:iterate type="wd">
                                    <p:tmPct val="100000"/>
                                  </p:iterate>
                                  <p:childTnLst>
                                    <p:set>
                                      <p:cBhvr>
                                        <p:cTn id="11" dur="1" fill="hold">
                                          <p:stCondLst>
                                            <p:cond delay="0"/>
                                          </p:stCondLst>
                                        </p:cTn>
                                        <p:tgtEl>
                                          <p:spTgt spid="75783"/>
                                        </p:tgtEl>
                                        <p:attrNameLst>
                                          <p:attrName>style.visibility</p:attrName>
                                        </p:attrNameLst>
                                      </p:cBhvr>
                                      <p:to>
                                        <p:strVal val="visible"/>
                                      </p:to>
                                    </p:set>
                                    <p:anim calcmode="lin" valueType="num">
                                      <p:cBhvr>
                                        <p:cTn id="12" dur="300" fill="hold"/>
                                        <p:tgtEl>
                                          <p:spTgt spid="75783"/>
                                        </p:tgtEl>
                                        <p:attrNameLst>
                                          <p:attrName>ppt_x</p:attrName>
                                        </p:attrNameLst>
                                      </p:cBhvr>
                                      <p:tavLst>
                                        <p:tav tm="0">
                                          <p:val>
                                            <p:strVal val="#ppt_x"/>
                                          </p:val>
                                        </p:tav>
                                        <p:tav tm="100000">
                                          <p:val>
                                            <p:strVal val="#ppt_x"/>
                                          </p:val>
                                        </p:tav>
                                      </p:tavLst>
                                    </p:anim>
                                    <p:anim calcmode="lin" valueType="num">
                                      <p:cBhvr>
                                        <p:cTn id="13" dur="300" fill="hold"/>
                                        <p:tgtEl>
                                          <p:spTgt spid="75783"/>
                                        </p:tgtEl>
                                        <p:attrNameLst>
                                          <p:attrName>ppt_y</p:attrName>
                                        </p:attrNameLst>
                                      </p:cBhvr>
                                      <p:tavLst>
                                        <p:tav tm="0">
                                          <p:val>
                                            <p:strVal val="#ppt_y-#ppt_h/2"/>
                                          </p:val>
                                        </p:tav>
                                        <p:tav tm="100000">
                                          <p:val>
                                            <p:strVal val="#ppt_y"/>
                                          </p:val>
                                        </p:tav>
                                      </p:tavLst>
                                    </p:anim>
                                    <p:anim calcmode="lin" valueType="num">
                                      <p:cBhvr>
                                        <p:cTn id="14" dur="300" fill="hold"/>
                                        <p:tgtEl>
                                          <p:spTgt spid="75783"/>
                                        </p:tgtEl>
                                        <p:attrNameLst>
                                          <p:attrName>ppt_w</p:attrName>
                                        </p:attrNameLst>
                                      </p:cBhvr>
                                      <p:tavLst>
                                        <p:tav tm="0">
                                          <p:val>
                                            <p:strVal val="#ppt_w"/>
                                          </p:val>
                                        </p:tav>
                                        <p:tav tm="100000">
                                          <p:val>
                                            <p:strVal val="#ppt_w"/>
                                          </p:val>
                                        </p:tav>
                                      </p:tavLst>
                                    </p:anim>
                                    <p:anim calcmode="lin" valueType="num">
                                      <p:cBhvr>
                                        <p:cTn id="15" dur="300" fill="hold"/>
                                        <p:tgtEl>
                                          <p:spTgt spid="75783"/>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iterate type="wd">
                                    <p:tmPct val="100000"/>
                                  </p:iterate>
                                  <p:childTnLst>
                                    <p:set>
                                      <p:cBhvr>
                                        <p:cTn id="19" dur="1" fill="hold">
                                          <p:stCondLst>
                                            <p:cond delay="0"/>
                                          </p:stCondLst>
                                        </p:cTn>
                                        <p:tgtEl>
                                          <p:spTgt spid="75782"/>
                                        </p:tgtEl>
                                        <p:attrNameLst>
                                          <p:attrName>style.visibility</p:attrName>
                                        </p:attrNameLst>
                                      </p:cBhvr>
                                      <p:to>
                                        <p:strVal val="visible"/>
                                      </p:to>
                                    </p:set>
                                    <p:animEffect transition="in" filter="wipe(left)">
                                      <p:cBhvr>
                                        <p:cTn id="20" dur="300"/>
                                        <p:tgtEl>
                                          <p:spTgt spid="7578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 fill="hold" grpId="0" nodeType="clickEffect">
                                  <p:stCondLst>
                                    <p:cond delay="0"/>
                                  </p:stCondLst>
                                  <p:iterate type="wd">
                                    <p:tmPct val="100000"/>
                                  </p:iterate>
                                  <p:childTnLst>
                                    <p:set>
                                      <p:cBhvr>
                                        <p:cTn id="24" dur="1" fill="hold">
                                          <p:stCondLst>
                                            <p:cond delay="0"/>
                                          </p:stCondLst>
                                        </p:cTn>
                                        <p:tgtEl>
                                          <p:spTgt spid="75787"/>
                                        </p:tgtEl>
                                        <p:attrNameLst>
                                          <p:attrName>style.visibility</p:attrName>
                                        </p:attrNameLst>
                                      </p:cBhvr>
                                      <p:to>
                                        <p:strVal val="visible"/>
                                      </p:to>
                                    </p:set>
                                    <p:anim calcmode="lin" valueType="num">
                                      <p:cBhvr>
                                        <p:cTn id="25" dur="300" fill="hold"/>
                                        <p:tgtEl>
                                          <p:spTgt spid="75787"/>
                                        </p:tgtEl>
                                        <p:attrNameLst>
                                          <p:attrName>ppt_x</p:attrName>
                                        </p:attrNameLst>
                                      </p:cBhvr>
                                      <p:tavLst>
                                        <p:tav tm="0">
                                          <p:val>
                                            <p:strVal val="#ppt_x"/>
                                          </p:val>
                                        </p:tav>
                                        <p:tav tm="100000">
                                          <p:val>
                                            <p:strVal val="#ppt_x"/>
                                          </p:val>
                                        </p:tav>
                                      </p:tavLst>
                                    </p:anim>
                                    <p:anim calcmode="lin" valueType="num">
                                      <p:cBhvr>
                                        <p:cTn id="26" dur="300" fill="hold"/>
                                        <p:tgtEl>
                                          <p:spTgt spid="75787"/>
                                        </p:tgtEl>
                                        <p:attrNameLst>
                                          <p:attrName>ppt_y</p:attrName>
                                        </p:attrNameLst>
                                      </p:cBhvr>
                                      <p:tavLst>
                                        <p:tav tm="0">
                                          <p:val>
                                            <p:strVal val="#ppt_y-#ppt_h/2"/>
                                          </p:val>
                                        </p:tav>
                                        <p:tav tm="100000">
                                          <p:val>
                                            <p:strVal val="#ppt_y"/>
                                          </p:val>
                                        </p:tav>
                                      </p:tavLst>
                                    </p:anim>
                                    <p:anim calcmode="lin" valueType="num">
                                      <p:cBhvr>
                                        <p:cTn id="27" dur="300" fill="hold"/>
                                        <p:tgtEl>
                                          <p:spTgt spid="75787"/>
                                        </p:tgtEl>
                                        <p:attrNameLst>
                                          <p:attrName>ppt_w</p:attrName>
                                        </p:attrNameLst>
                                      </p:cBhvr>
                                      <p:tavLst>
                                        <p:tav tm="0">
                                          <p:val>
                                            <p:strVal val="#ppt_w"/>
                                          </p:val>
                                        </p:tav>
                                        <p:tav tm="100000">
                                          <p:val>
                                            <p:strVal val="#ppt_w"/>
                                          </p:val>
                                        </p:tav>
                                      </p:tavLst>
                                    </p:anim>
                                    <p:anim calcmode="lin" valueType="num">
                                      <p:cBhvr>
                                        <p:cTn id="28" dur="300" fill="hold"/>
                                        <p:tgtEl>
                                          <p:spTgt spid="75787"/>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75788"/>
                                        </p:tgtEl>
                                        <p:attrNameLst>
                                          <p:attrName>style.visibility</p:attrName>
                                        </p:attrNameLst>
                                      </p:cBhvr>
                                      <p:to>
                                        <p:strVal val="visible"/>
                                      </p:to>
                                    </p:set>
                                    <p:animEffect transition="in" filter="wipe(left)">
                                      <p:cBhvr>
                                        <p:cTn id="33" dur="500"/>
                                        <p:tgtEl>
                                          <p:spTgt spid="7578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75789"/>
                                        </p:tgtEl>
                                        <p:attrNameLst>
                                          <p:attrName>style.visibility</p:attrName>
                                        </p:attrNameLst>
                                      </p:cBhvr>
                                      <p:to>
                                        <p:strVal val="visible"/>
                                      </p:to>
                                    </p:set>
                                    <p:animEffect transition="in" filter="wipe(left)">
                                      <p:cBhvr>
                                        <p:cTn id="38" dur="300"/>
                                        <p:tgtEl>
                                          <p:spTgt spid="7578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75790"/>
                                        </p:tgtEl>
                                        <p:attrNameLst>
                                          <p:attrName>style.visibility</p:attrName>
                                        </p:attrNameLst>
                                      </p:cBhvr>
                                      <p:to>
                                        <p:strVal val="visible"/>
                                      </p:to>
                                    </p:set>
                                    <p:animEffect transition="in" filter="wipe(left)">
                                      <p:cBhvr>
                                        <p:cTn id="43" dur="500"/>
                                        <p:tgtEl>
                                          <p:spTgt spid="7579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75791"/>
                                        </p:tgtEl>
                                        <p:attrNameLst>
                                          <p:attrName>style.visibility</p:attrName>
                                        </p:attrNameLst>
                                      </p:cBhvr>
                                      <p:to>
                                        <p:strVal val="visible"/>
                                      </p:to>
                                    </p:set>
                                    <p:animEffect transition="in" filter="wipe(left)">
                                      <p:cBhvr>
                                        <p:cTn id="48" dur="500"/>
                                        <p:tgtEl>
                                          <p:spTgt spid="757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utoUpdateAnimBg="0"/>
      <p:bldP spid="75782" grpId="0" autoUpdateAnimBg="0"/>
      <p:bldP spid="75783" grpId="0" animBg="1" autoUpdateAnimBg="0"/>
      <p:bldP spid="75787" grpId="0" animBg="1" autoUpdateAnimBg="0"/>
      <p:bldP spid="75789"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01FF946-6C36-42C0-B3C3-B878BB0F469D}" type="slidenum">
              <a:rPr kumimoji="0" lang="zh-CN" altLang="en-US" sz="2000" smtClean="0">
                <a:solidFill>
                  <a:srgbClr val="0000FF"/>
                </a:solidFill>
              </a:rPr>
              <a:pPr eaLnBrk="1" hangingPunct="1"/>
              <a:t>41</a:t>
            </a:fld>
            <a:endParaRPr kumimoji="0" lang="en-US" altLang="zh-CN" sz="2000" smtClean="0">
              <a:solidFill>
                <a:srgbClr val="0000FF"/>
              </a:solidFill>
            </a:endParaRPr>
          </a:p>
        </p:txBody>
      </p:sp>
      <p:sp>
        <p:nvSpPr>
          <p:cNvPr id="78852" name="Text Box 4"/>
          <p:cNvSpPr txBox="1">
            <a:spLocks noChangeArrowheads="1"/>
          </p:cNvSpPr>
          <p:nvPr/>
        </p:nvSpPr>
        <p:spPr bwMode="auto">
          <a:xfrm>
            <a:off x="744573" y="595066"/>
            <a:ext cx="5637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（2）确定各组成环的极限偏差</a:t>
            </a:r>
          </a:p>
        </p:txBody>
      </p:sp>
      <p:sp>
        <p:nvSpPr>
          <p:cNvPr id="78853" name="Text Box 5"/>
          <p:cNvSpPr txBox="1">
            <a:spLocks noChangeArrowheads="1"/>
          </p:cNvSpPr>
          <p:nvPr/>
        </p:nvSpPr>
        <p:spPr bwMode="auto">
          <a:xfrm>
            <a:off x="412750" y="981302"/>
            <a:ext cx="84455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同样，按“</a:t>
            </a:r>
            <a:r>
              <a:rPr lang="zh-CN" altLang="en-US" b="1" dirty="0">
                <a:solidFill>
                  <a:srgbClr val="FF3300"/>
                </a:solidFill>
              </a:rPr>
              <a:t>偏差向体内原则</a:t>
            </a:r>
            <a:r>
              <a:rPr lang="zh-CN" altLang="en-US" b="1" dirty="0"/>
              <a:t>”确定各组成环的极限偏差。</a:t>
            </a:r>
          </a:p>
        </p:txBody>
      </p:sp>
      <p:graphicFrame>
        <p:nvGraphicFramePr>
          <p:cNvPr id="78854" name="Object 6"/>
          <p:cNvGraphicFramePr>
            <a:graphicFrameLocks noChangeAspect="1"/>
          </p:cNvGraphicFramePr>
          <p:nvPr>
            <p:extLst>
              <p:ext uri="{D42A27DB-BD31-4B8C-83A1-F6EECF244321}">
                <p14:modId xmlns:p14="http://schemas.microsoft.com/office/powerpoint/2010/main" val="1528610205"/>
              </p:ext>
            </p:extLst>
          </p:nvPr>
        </p:nvGraphicFramePr>
        <p:xfrm>
          <a:off x="1241425" y="1537988"/>
          <a:ext cx="6156325" cy="1671637"/>
        </p:xfrm>
        <a:graphic>
          <a:graphicData uri="http://schemas.openxmlformats.org/presentationml/2006/ole">
            <mc:AlternateContent xmlns:mc="http://schemas.openxmlformats.org/markup-compatibility/2006">
              <mc:Choice xmlns:v="urn:schemas-microsoft-com:vml" Requires="v">
                <p:oleObj spid="_x0000_s43086" name="Equation" r:id="rId3" imgW="1714500" imgH="482600" progId="Equation.3">
                  <p:embed/>
                </p:oleObj>
              </mc:Choice>
              <mc:Fallback>
                <p:oleObj name="Equation" r:id="rId3" imgW="1714500" imgH="4826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1425" y="1537988"/>
                        <a:ext cx="6156325" cy="1671637"/>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8855" name="Text Box 7"/>
          <p:cNvSpPr txBox="1">
            <a:spLocks noChangeArrowheads="1"/>
          </p:cNvSpPr>
          <p:nvPr/>
        </p:nvSpPr>
        <p:spPr bwMode="auto">
          <a:xfrm>
            <a:off x="670517" y="3171825"/>
            <a:ext cx="759618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除协调环外，各组成环均为标准公差和极限偏差，方便合理。</a:t>
            </a:r>
          </a:p>
        </p:txBody>
      </p:sp>
      <p:sp>
        <p:nvSpPr>
          <p:cNvPr id="78856" name="Text Box 8"/>
          <p:cNvSpPr txBox="1">
            <a:spLocks noChangeArrowheads="1"/>
          </p:cNvSpPr>
          <p:nvPr/>
        </p:nvSpPr>
        <p:spPr bwMode="auto">
          <a:xfrm>
            <a:off x="628314" y="4005796"/>
            <a:ext cx="741841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dirty="0"/>
              <a:t>        </a:t>
            </a:r>
            <a:r>
              <a:rPr lang="zh-CN" altLang="en-US" b="1" dirty="0">
                <a:solidFill>
                  <a:srgbClr val="FF3300"/>
                </a:solidFill>
              </a:rPr>
              <a:t>极值法可以保证完全互换，而且计算简单。它一般用于3~4个环，或精度要求不高的场合。</a:t>
            </a:r>
          </a:p>
        </p:txBody>
      </p:sp>
      <p:sp>
        <p:nvSpPr>
          <p:cNvPr id="78857" name="Text Box 9"/>
          <p:cNvSpPr txBox="1">
            <a:spLocks noChangeArrowheads="1"/>
          </p:cNvSpPr>
          <p:nvPr/>
        </p:nvSpPr>
        <p:spPr bwMode="auto">
          <a:xfrm>
            <a:off x="622673" y="4927667"/>
            <a:ext cx="743812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对于精度要求较高、环数较多的尺寸链，采用概率法比较合理。</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8852"/>
                                        </p:tgtEl>
                                        <p:attrNameLst>
                                          <p:attrName>style.visibility</p:attrName>
                                        </p:attrNameLst>
                                      </p:cBhvr>
                                      <p:to>
                                        <p:strVal val="visible"/>
                                      </p:to>
                                    </p:set>
                                    <p:animEffect transition="in" filter="wipe(left)">
                                      <p:cBhvr>
                                        <p:cTn id="7" dur="300"/>
                                        <p:tgtEl>
                                          <p:spTgt spid="788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8853"/>
                                        </p:tgtEl>
                                        <p:attrNameLst>
                                          <p:attrName>style.visibility</p:attrName>
                                        </p:attrNameLst>
                                      </p:cBhvr>
                                      <p:to>
                                        <p:strVal val="visible"/>
                                      </p:to>
                                    </p:set>
                                    <p:animEffect transition="in" filter="wipe(left)">
                                      <p:cBhvr>
                                        <p:cTn id="12" dur="300"/>
                                        <p:tgtEl>
                                          <p:spTgt spid="788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8854"/>
                                        </p:tgtEl>
                                        <p:attrNameLst>
                                          <p:attrName>style.visibility</p:attrName>
                                        </p:attrNameLst>
                                      </p:cBhvr>
                                      <p:to>
                                        <p:strVal val="visible"/>
                                      </p:to>
                                    </p:set>
                                    <p:animEffect transition="in" filter="wipe(left)">
                                      <p:cBhvr>
                                        <p:cTn id="17" dur="500"/>
                                        <p:tgtEl>
                                          <p:spTgt spid="788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8855"/>
                                        </p:tgtEl>
                                        <p:attrNameLst>
                                          <p:attrName>style.visibility</p:attrName>
                                        </p:attrNameLst>
                                      </p:cBhvr>
                                      <p:to>
                                        <p:strVal val="visible"/>
                                      </p:to>
                                    </p:set>
                                    <p:animEffect transition="in" filter="wipe(left)">
                                      <p:cBhvr>
                                        <p:cTn id="22" dur="300"/>
                                        <p:tgtEl>
                                          <p:spTgt spid="7885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8856"/>
                                        </p:tgtEl>
                                        <p:attrNameLst>
                                          <p:attrName>style.visibility</p:attrName>
                                        </p:attrNameLst>
                                      </p:cBhvr>
                                      <p:to>
                                        <p:strVal val="visible"/>
                                      </p:to>
                                    </p:set>
                                    <p:animEffect transition="in" filter="wipe(left)">
                                      <p:cBhvr>
                                        <p:cTn id="27" dur="300"/>
                                        <p:tgtEl>
                                          <p:spTgt spid="7885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8857"/>
                                        </p:tgtEl>
                                        <p:attrNameLst>
                                          <p:attrName>style.visibility</p:attrName>
                                        </p:attrNameLst>
                                      </p:cBhvr>
                                      <p:to>
                                        <p:strVal val="visible"/>
                                      </p:to>
                                    </p:set>
                                    <p:animEffect transition="in" filter="wipe(left)">
                                      <p:cBhvr>
                                        <p:cTn id="32" dur="300"/>
                                        <p:tgtEl>
                                          <p:spTgt spid="78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utoUpdateAnimBg="0"/>
      <p:bldP spid="78853" grpId="0" autoUpdateAnimBg="0"/>
      <p:bldP spid="78855" grpId="0" autoUpdateAnimBg="0"/>
      <p:bldP spid="78856" grpId="0" autoUpdateAnimBg="0"/>
      <p:bldP spid="78857"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3978996-B608-4E76-B2A3-AFB4F2457FCC}" type="slidenum">
              <a:rPr kumimoji="0" lang="zh-CN" altLang="en-US" sz="2000" smtClean="0">
                <a:solidFill>
                  <a:srgbClr val="0000FF"/>
                </a:solidFill>
              </a:rPr>
              <a:pPr eaLnBrk="1" hangingPunct="1"/>
              <a:t>42</a:t>
            </a:fld>
            <a:endParaRPr kumimoji="0" lang="en-US" altLang="zh-CN" sz="2000" smtClean="0">
              <a:solidFill>
                <a:srgbClr val="0000FF"/>
              </a:solidFill>
            </a:endParaRPr>
          </a:p>
        </p:txBody>
      </p:sp>
      <p:sp>
        <p:nvSpPr>
          <p:cNvPr id="22536" name="Text Box 8"/>
          <p:cNvSpPr txBox="1">
            <a:spLocks noChangeArrowheads="1"/>
          </p:cNvSpPr>
          <p:nvPr/>
        </p:nvSpPr>
        <p:spPr bwMode="auto">
          <a:xfrm>
            <a:off x="1044172" y="4312932"/>
            <a:ext cx="7416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solidFill>
                  <a:srgbClr val="0000FF"/>
                </a:solidFill>
              </a:rPr>
              <a:t>作业:</a:t>
            </a:r>
            <a:r>
              <a:rPr lang="zh-CN" altLang="en-US" sz="2800" b="1" dirty="0"/>
              <a:t> 思考题2、5，  作业题  1、2、 3</a:t>
            </a:r>
          </a:p>
        </p:txBody>
      </p:sp>
      <p:sp>
        <p:nvSpPr>
          <p:cNvPr id="22545" name="Text Box 17"/>
          <p:cNvSpPr txBox="1">
            <a:spLocks noChangeArrowheads="1"/>
          </p:cNvSpPr>
          <p:nvPr/>
        </p:nvSpPr>
        <p:spPr bwMode="auto">
          <a:xfrm>
            <a:off x="500063" y="771525"/>
            <a:ext cx="409857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200" b="1" dirty="0">
                <a:solidFill>
                  <a:srgbClr val="FF3300"/>
                </a:solidFill>
              </a:rPr>
              <a:t>本章重点:</a:t>
            </a:r>
          </a:p>
        </p:txBody>
      </p:sp>
      <p:sp>
        <p:nvSpPr>
          <p:cNvPr id="22546" name="Text Box 18"/>
          <p:cNvSpPr txBox="1">
            <a:spLocks noChangeArrowheads="1"/>
          </p:cNvSpPr>
          <p:nvPr/>
        </p:nvSpPr>
        <p:spPr bwMode="auto">
          <a:xfrm>
            <a:off x="602035" y="1647825"/>
            <a:ext cx="8386763" cy="2443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1.尺寸链图的画法；</a:t>
            </a:r>
          </a:p>
          <a:p>
            <a:pPr eaLnBrk="1" hangingPunct="1">
              <a:spcBef>
                <a:spcPct val="50000"/>
              </a:spcBef>
            </a:pPr>
            <a:r>
              <a:rPr lang="zh-CN" altLang="en-US" sz="2800" b="1"/>
              <a:t>2.尺寸链的组成以及封闭环和增减环的判别方法；</a:t>
            </a:r>
          </a:p>
          <a:p>
            <a:pPr eaLnBrk="1" hangingPunct="1">
              <a:spcBef>
                <a:spcPct val="50000"/>
              </a:spcBef>
            </a:pPr>
            <a:r>
              <a:rPr lang="zh-CN" altLang="en-US" sz="2800" b="1"/>
              <a:t>3.极值法解尺寸链的基本计算公式；</a:t>
            </a:r>
          </a:p>
          <a:p>
            <a:pPr eaLnBrk="1" hangingPunct="1">
              <a:spcBef>
                <a:spcPct val="50000"/>
              </a:spcBef>
            </a:pPr>
            <a:r>
              <a:rPr lang="zh-CN" altLang="en-US" sz="2800" b="1"/>
              <a:t>4.极值法计算尺寸链—正计算和中间计算。</a:t>
            </a:r>
          </a:p>
        </p:txBody>
      </p:sp>
      <p:sp>
        <p:nvSpPr>
          <p:cNvPr id="6" name="燕尾形箭头 5">
            <a:hlinkClick r:id="rId2" action="ppaction://hlinksldjump"/>
          </p:cNvPr>
          <p:cNvSpPr/>
          <p:nvPr/>
        </p:nvSpPr>
        <p:spPr bwMode="auto">
          <a:xfrm>
            <a:off x="717453" y="5856288"/>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2545">
                                            <p:txEl>
                                              <p:pRg st="0" end="0"/>
                                            </p:txEl>
                                          </p:spTgt>
                                        </p:tgtEl>
                                        <p:attrNameLst>
                                          <p:attrName>style.visibility</p:attrName>
                                        </p:attrNameLst>
                                      </p:cBhvr>
                                      <p:to>
                                        <p:strVal val="visible"/>
                                      </p:to>
                                    </p:set>
                                    <p:animEffect transition="in" filter="wipe(left)">
                                      <p:cBhvr>
                                        <p:cTn id="7" dur="500"/>
                                        <p:tgtEl>
                                          <p:spTgt spid="2254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46">
                                            <p:txEl>
                                              <p:pRg st="0" end="0"/>
                                            </p:txEl>
                                          </p:spTgt>
                                        </p:tgtEl>
                                        <p:attrNameLst>
                                          <p:attrName>style.visibility</p:attrName>
                                        </p:attrNameLst>
                                      </p:cBhvr>
                                      <p:to>
                                        <p:strVal val="visible"/>
                                      </p:to>
                                    </p:set>
                                    <p:animEffect transition="in" filter="wipe(left)">
                                      <p:cBhvr>
                                        <p:cTn id="12" dur="500"/>
                                        <p:tgtEl>
                                          <p:spTgt spid="2254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46">
                                            <p:txEl>
                                              <p:pRg st="1" end="1"/>
                                            </p:txEl>
                                          </p:spTgt>
                                        </p:tgtEl>
                                        <p:attrNameLst>
                                          <p:attrName>style.visibility</p:attrName>
                                        </p:attrNameLst>
                                      </p:cBhvr>
                                      <p:to>
                                        <p:strVal val="visible"/>
                                      </p:to>
                                    </p:set>
                                    <p:animEffect transition="in" filter="wipe(left)">
                                      <p:cBhvr>
                                        <p:cTn id="17" dur="500"/>
                                        <p:tgtEl>
                                          <p:spTgt spid="2254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46">
                                            <p:txEl>
                                              <p:pRg st="2" end="2"/>
                                            </p:txEl>
                                          </p:spTgt>
                                        </p:tgtEl>
                                        <p:attrNameLst>
                                          <p:attrName>style.visibility</p:attrName>
                                        </p:attrNameLst>
                                      </p:cBhvr>
                                      <p:to>
                                        <p:strVal val="visible"/>
                                      </p:to>
                                    </p:set>
                                    <p:animEffect transition="in" filter="wipe(left)">
                                      <p:cBhvr>
                                        <p:cTn id="22" dur="500"/>
                                        <p:tgtEl>
                                          <p:spTgt spid="22546">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46">
                                            <p:txEl>
                                              <p:pRg st="3" end="3"/>
                                            </p:txEl>
                                          </p:spTgt>
                                        </p:tgtEl>
                                        <p:attrNameLst>
                                          <p:attrName>style.visibility</p:attrName>
                                        </p:attrNameLst>
                                      </p:cBhvr>
                                      <p:to>
                                        <p:strVal val="visible"/>
                                      </p:to>
                                    </p:set>
                                    <p:animEffect transition="in" filter="wipe(left)">
                                      <p:cBhvr>
                                        <p:cTn id="27" dur="500"/>
                                        <p:tgtEl>
                                          <p:spTgt spid="22546">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6">
                                            <p:txEl>
                                              <p:pRg st="0" end="0"/>
                                            </p:txEl>
                                          </p:spTgt>
                                        </p:tgtEl>
                                        <p:attrNameLst>
                                          <p:attrName>style.visibility</p:attrName>
                                        </p:attrNameLst>
                                      </p:cBhvr>
                                      <p:to>
                                        <p:strVal val="visible"/>
                                      </p:to>
                                    </p:set>
                                    <p:animEffect transition="in" filter="wipe(left)">
                                      <p:cBhvr>
                                        <p:cTn id="32" dur="500"/>
                                        <p:tgtEl>
                                          <p:spTgt spid="225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6" grpId="0" build="p" autoUpdateAnimBg="0"/>
      <p:bldP spid="22545" grpId="0" build="p" autoUpdateAnimBg="0" advAuto="1000"/>
      <p:bldP spid="22546" grpId="0"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A96D03D-8622-4915-9D2A-D94210A30631}" type="slidenum">
              <a:rPr kumimoji="0" lang="zh-CN" altLang="en-US" sz="2000" smtClean="0">
                <a:solidFill>
                  <a:srgbClr val="0000FF"/>
                </a:solidFill>
              </a:rPr>
              <a:pPr eaLnBrk="1" hangingPunct="1"/>
              <a:t>43</a:t>
            </a:fld>
            <a:endParaRPr kumimoji="0" lang="en-US" altLang="zh-CN" sz="2000" smtClean="0">
              <a:solidFill>
                <a:srgbClr val="0000FF"/>
              </a:solidFill>
            </a:endParaRPr>
          </a:p>
        </p:txBody>
      </p:sp>
      <p:sp>
        <p:nvSpPr>
          <p:cNvPr id="23556" name="Text Box 4"/>
          <p:cNvSpPr txBox="1">
            <a:spLocks noChangeArrowheads="1"/>
          </p:cNvSpPr>
          <p:nvPr/>
        </p:nvSpPr>
        <p:spPr bwMode="auto">
          <a:xfrm>
            <a:off x="1701800" y="254881"/>
            <a:ext cx="4121951"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2800" b="1" dirty="0"/>
              <a:t>作 业 题 解 释</a:t>
            </a:r>
          </a:p>
        </p:txBody>
      </p:sp>
      <p:sp>
        <p:nvSpPr>
          <p:cNvPr id="46092" name="Text Box 5"/>
          <p:cNvSpPr txBox="1">
            <a:spLocks noRot="1" noChangeAspect="1" noMove="1" noResize="1" noEditPoints="1" noAdjustHandles="1" noChangeArrowheads="1" noChangeShapeType="1" noTextEdit="1"/>
          </p:cNvSpPr>
          <p:nvPr/>
        </p:nvSpPr>
        <p:spPr bwMode="auto">
          <a:xfrm>
            <a:off x="250825" y="711200"/>
            <a:ext cx="7643813" cy="1454694"/>
          </a:xfrm>
          <a:prstGeom prst="rect">
            <a:avLst/>
          </a:prstGeom>
          <a:blipFill rotWithShape="1">
            <a:blip r:embed="rId2"/>
            <a:stretch>
              <a:fillRect l="-1196" t="-2521" b="-630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pic>
        <p:nvPicPr>
          <p:cNvPr id="46098"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1938" y="2238375"/>
            <a:ext cx="3752850" cy="321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a:spLocks noRot="1" noChangeAspect="1" noMove="1" noResize="1" noEditPoints="1" noAdjustHandles="1" noChangeArrowheads="1" noChangeShapeType="1" noTextEdit="1"/>
          </p:cNvSpPr>
          <p:nvPr/>
        </p:nvSpPr>
        <p:spPr>
          <a:xfrm>
            <a:off x="681892" y="5908675"/>
            <a:ext cx="2039815" cy="489108"/>
          </a:xfrm>
          <a:prstGeom prst="rect">
            <a:avLst/>
          </a:prstGeom>
          <a:blipFill rotWithShape="1">
            <a:blip r:embed="rId4"/>
            <a:stretch>
              <a:fillRect l="-4790" t="-9877" b="-25926"/>
            </a:stretch>
          </a:blipFill>
        </p:spPr>
        <p:txBody>
          <a:bodyPr/>
          <a:lstStyle/>
          <a:p>
            <a:pPr>
              <a:defRPr/>
            </a:pPr>
            <a:r>
              <a:rPr lang="zh-CN" altLang="en-US">
                <a:noFill/>
              </a:rPr>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wipe(left)">
                                      <p:cBhvr>
                                        <p:cTn id="7" dur="500"/>
                                        <p:tgtEl>
                                          <p:spTgt spid="235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6092"/>
                                        </p:tgtEl>
                                        <p:attrNameLst>
                                          <p:attrName>style.visibility</p:attrName>
                                        </p:attrNameLst>
                                      </p:cBhvr>
                                      <p:to>
                                        <p:strVal val="visible"/>
                                      </p:to>
                                    </p:set>
                                    <p:animEffect transition="in" filter="wipe(up)">
                                      <p:cBhvr>
                                        <p:cTn id="12" dur="1250"/>
                                        <p:tgtEl>
                                          <p:spTgt spid="460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46098"/>
                                        </p:tgtEl>
                                        <p:attrNameLst>
                                          <p:attrName>style.visibility</p:attrName>
                                        </p:attrNameLst>
                                      </p:cBhvr>
                                      <p:to>
                                        <p:strVal val="visible"/>
                                      </p:to>
                                    </p:set>
                                    <p:anim calcmode="lin" valueType="num">
                                      <p:cBhvr additive="base">
                                        <p:cTn id="17" dur="500" fill="hold"/>
                                        <p:tgtEl>
                                          <p:spTgt spid="46098"/>
                                        </p:tgtEl>
                                        <p:attrNameLst>
                                          <p:attrName>ppt_x</p:attrName>
                                        </p:attrNameLst>
                                      </p:cBhvr>
                                      <p:tavLst>
                                        <p:tav tm="0">
                                          <p:val>
                                            <p:strVal val="0-#ppt_w/2"/>
                                          </p:val>
                                        </p:tav>
                                        <p:tav tm="100000">
                                          <p:val>
                                            <p:strVal val="#ppt_x"/>
                                          </p:val>
                                        </p:tav>
                                      </p:tavLst>
                                    </p:anim>
                                    <p:anim calcmode="lin" valueType="num">
                                      <p:cBhvr additive="base">
                                        <p:cTn id="18" dur="500" fill="hold"/>
                                        <p:tgtEl>
                                          <p:spTgt spid="4609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8094FBE-8019-4D7D-A306-0DBDF3532ABF}" type="slidenum">
              <a:rPr kumimoji="0" lang="zh-CN" altLang="en-US" sz="2000" smtClean="0">
                <a:solidFill>
                  <a:srgbClr val="0000FF"/>
                </a:solidFill>
              </a:rPr>
              <a:pPr eaLnBrk="1" hangingPunct="1"/>
              <a:t>44</a:t>
            </a:fld>
            <a:endParaRPr kumimoji="0" lang="en-US" altLang="zh-CN" sz="2000" smtClean="0">
              <a:solidFill>
                <a:srgbClr val="0000FF"/>
              </a:solidFill>
            </a:endParaRPr>
          </a:p>
        </p:txBody>
      </p:sp>
      <p:sp>
        <p:nvSpPr>
          <p:cNvPr id="80900" name="Text Box 4"/>
          <p:cNvSpPr txBox="1">
            <a:spLocks noChangeArrowheads="1"/>
          </p:cNvSpPr>
          <p:nvPr/>
        </p:nvSpPr>
        <p:spPr bwMode="auto">
          <a:xfrm>
            <a:off x="300038" y="540211"/>
            <a:ext cx="7421562"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sz="2800" b="1" dirty="0"/>
              <a:t>2.上题外圆镀铬时，镀层厚度是多少才能保证壁厚为5±0.05。</a:t>
            </a:r>
          </a:p>
        </p:txBody>
      </p:sp>
      <p:grpSp>
        <p:nvGrpSpPr>
          <p:cNvPr id="80956" name="Group 60"/>
          <p:cNvGrpSpPr>
            <a:grpSpLocks/>
          </p:cNvGrpSpPr>
          <p:nvPr/>
        </p:nvGrpSpPr>
        <p:grpSpPr bwMode="auto">
          <a:xfrm>
            <a:off x="4920663" y="1275877"/>
            <a:ext cx="2711450" cy="3756025"/>
            <a:chOff x="3542" y="666"/>
            <a:chExt cx="1708" cy="2366"/>
          </a:xfrm>
        </p:grpSpPr>
        <p:grpSp>
          <p:nvGrpSpPr>
            <p:cNvPr id="46089" name="Group 28"/>
            <p:cNvGrpSpPr>
              <a:grpSpLocks/>
            </p:cNvGrpSpPr>
            <p:nvPr/>
          </p:nvGrpSpPr>
          <p:grpSpPr bwMode="auto">
            <a:xfrm>
              <a:off x="3843" y="666"/>
              <a:ext cx="1168" cy="1992"/>
              <a:chOff x="3843" y="666"/>
              <a:chExt cx="1168" cy="1992"/>
            </a:xfrm>
          </p:grpSpPr>
          <p:sp>
            <p:nvSpPr>
              <p:cNvPr id="46104" name="Rectangle 9"/>
              <p:cNvSpPr>
                <a:spLocks noChangeArrowheads="1"/>
              </p:cNvSpPr>
              <p:nvPr/>
            </p:nvSpPr>
            <p:spPr bwMode="auto">
              <a:xfrm>
                <a:off x="3999" y="864"/>
                <a:ext cx="897" cy="1596"/>
              </a:xfrm>
              <a:prstGeom prst="rect">
                <a:avLst/>
              </a:prstGeom>
              <a:noFill/>
              <a:ln w="762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105" name="Line 10"/>
              <p:cNvSpPr>
                <a:spLocks noChangeShapeType="1"/>
              </p:cNvSpPr>
              <p:nvPr/>
            </p:nvSpPr>
            <p:spPr bwMode="auto">
              <a:xfrm>
                <a:off x="3999" y="1292"/>
                <a:ext cx="91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6" name="Line 11"/>
              <p:cNvSpPr>
                <a:spLocks noChangeShapeType="1"/>
              </p:cNvSpPr>
              <p:nvPr/>
            </p:nvSpPr>
            <p:spPr bwMode="auto">
              <a:xfrm>
                <a:off x="4007" y="2030"/>
                <a:ext cx="91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7" name="Line 12"/>
              <p:cNvSpPr>
                <a:spLocks noChangeShapeType="1"/>
              </p:cNvSpPr>
              <p:nvPr/>
            </p:nvSpPr>
            <p:spPr bwMode="auto">
              <a:xfrm>
                <a:off x="3843" y="1646"/>
                <a:ext cx="1168"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8" name="Rectangle 13"/>
              <p:cNvSpPr>
                <a:spLocks noChangeArrowheads="1"/>
              </p:cNvSpPr>
              <p:nvPr/>
            </p:nvSpPr>
            <p:spPr bwMode="auto">
              <a:xfrm>
                <a:off x="3999" y="2460"/>
                <a:ext cx="905" cy="198"/>
              </a:xfrm>
              <a:prstGeom prst="rect">
                <a:avLst/>
              </a:prstGeom>
              <a:solidFill>
                <a:schemeClr val="accent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109" name="Rectangle 14"/>
              <p:cNvSpPr>
                <a:spLocks noChangeArrowheads="1"/>
              </p:cNvSpPr>
              <p:nvPr/>
            </p:nvSpPr>
            <p:spPr bwMode="auto">
              <a:xfrm>
                <a:off x="3991" y="666"/>
                <a:ext cx="905" cy="198"/>
              </a:xfrm>
              <a:prstGeom prst="rect">
                <a:avLst/>
              </a:prstGeom>
              <a:solidFill>
                <a:schemeClr val="accent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110" name="Line 15"/>
              <p:cNvSpPr>
                <a:spLocks noChangeShapeType="1"/>
              </p:cNvSpPr>
              <p:nvPr/>
            </p:nvSpPr>
            <p:spPr bwMode="auto">
              <a:xfrm flipH="1">
                <a:off x="3999" y="856"/>
                <a:ext cx="230" cy="27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1" name="Line 16"/>
              <p:cNvSpPr>
                <a:spLocks noChangeShapeType="1"/>
              </p:cNvSpPr>
              <p:nvPr/>
            </p:nvSpPr>
            <p:spPr bwMode="auto">
              <a:xfrm flipH="1">
                <a:off x="4048" y="864"/>
                <a:ext cx="371" cy="4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2" name="Line 17"/>
              <p:cNvSpPr>
                <a:spLocks noChangeShapeType="1"/>
              </p:cNvSpPr>
              <p:nvPr/>
            </p:nvSpPr>
            <p:spPr bwMode="auto">
              <a:xfrm flipH="1">
                <a:off x="4293" y="849"/>
                <a:ext cx="371" cy="4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3" name="Line 18"/>
              <p:cNvSpPr>
                <a:spLocks noChangeShapeType="1"/>
              </p:cNvSpPr>
              <p:nvPr/>
            </p:nvSpPr>
            <p:spPr bwMode="auto">
              <a:xfrm flipH="1">
                <a:off x="4515" y="867"/>
                <a:ext cx="371" cy="4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4" name="Line 19"/>
              <p:cNvSpPr>
                <a:spLocks noChangeShapeType="1"/>
              </p:cNvSpPr>
              <p:nvPr/>
            </p:nvSpPr>
            <p:spPr bwMode="auto">
              <a:xfrm flipH="1">
                <a:off x="4740" y="1119"/>
                <a:ext cx="140" cy="16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5" name="Line 22"/>
              <p:cNvSpPr>
                <a:spLocks noChangeShapeType="1"/>
              </p:cNvSpPr>
              <p:nvPr/>
            </p:nvSpPr>
            <p:spPr bwMode="auto">
              <a:xfrm flipH="1">
                <a:off x="4016" y="2009"/>
                <a:ext cx="181" cy="23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6" name="Line 23"/>
              <p:cNvSpPr>
                <a:spLocks noChangeShapeType="1"/>
              </p:cNvSpPr>
              <p:nvPr/>
            </p:nvSpPr>
            <p:spPr bwMode="auto">
              <a:xfrm flipH="1">
                <a:off x="4049" y="2057"/>
                <a:ext cx="329" cy="39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7" name="Line 24"/>
              <p:cNvSpPr>
                <a:spLocks noChangeShapeType="1"/>
              </p:cNvSpPr>
              <p:nvPr/>
            </p:nvSpPr>
            <p:spPr bwMode="auto">
              <a:xfrm flipH="1">
                <a:off x="4312" y="2049"/>
                <a:ext cx="329" cy="39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8" name="Line 25"/>
              <p:cNvSpPr>
                <a:spLocks noChangeShapeType="1"/>
              </p:cNvSpPr>
              <p:nvPr/>
            </p:nvSpPr>
            <p:spPr bwMode="auto">
              <a:xfrm flipH="1">
                <a:off x="4542" y="2050"/>
                <a:ext cx="329" cy="39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19" name="Line 27"/>
              <p:cNvSpPr>
                <a:spLocks noChangeShapeType="1"/>
              </p:cNvSpPr>
              <p:nvPr/>
            </p:nvSpPr>
            <p:spPr bwMode="auto">
              <a:xfrm flipH="1">
                <a:off x="4748" y="2213"/>
                <a:ext cx="148" cy="23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6090" name="Group 40"/>
            <p:cNvGrpSpPr>
              <a:grpSpLocks/>
            </p:cNvGrpSpPr>
            <p:nvPr/>
          </p:nvGrpSpPr>
          <p:grpSpPr bwMode="auto">
            <a:xfrm>
              <a:off x="3542" y="2024"/>
              <a:ext cx="671" cy="429"/>
              <a:chOff x="3542" y="2024"/>
              <a:chExt cx="671" cy="429"/>
            </a:xfrm>
          </p:grpSpPr>
          <p:sp>
            <p:nvSpPr>
              <p:cNvPr id="46100" name="Line 31"/>
              <p:cNvSpPr>
                <a:spLocks noChangeShapeType="1"/>
              </p:cNvSpPr>
              <p:nvPr/>
            </p:nvSpPr>
            <p:spPr bwMode="auto">
              <a:xfrm>
                <a:off x="3777" y="2453"/>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1" name="Line 32"/>
              <p:cNvSpPr>
                <a:spLocks noChangeShapeType="1"/>
              </p:cNvSpPr>
              <p:nvPr/>
            </p:nvSpPr>
            <p:spPr bwMode="auto">
              <a:xfrm>
                <a:off x="3752" y="2025"/>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2" name="Line 34"/>
              <p:cNvSpPr>
                <a:spLocks noChangeShapeType="1"/>
              </p:cNvSpPr>
              <p:nvPr/>
            </p:nvSpPr>
            <p:spPr bwMode="auto">
              <a:xfrm>
                <a:off x="3876" y="2024"/>
                <a:ext cx="0" cy="412"/>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3" name="Text Box 37"/>
              <p:cNvSpPr txBox="1">
                <a:spLocks noChangeArrowheads="1"/>
              </p:cNvSpPr>
              <p:nvPr/>
            </p:nvSpPr>
            <p:spPr bwMode="auto">
              <a:xfrm rot="-5400000">
                <a:off x="3537" y="2058"/>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1</a:t>
                </a:r>
              </a:p>
            </p:txBody>
          </p:sp>
        </p:grpSp>
        <p:grpSp>
          <p:nvGrpSpPr>
            <p:cNvPr id="46091" name="Group 41"/>
            <p:cNvGrpSpPr>
              <a:grpSpLocks/>
            </p:cNvGrpSpPr>
            <p:nvPr/>
          </p:nvGrpSpPr>
          <p:grpSpPr bwMode="auto">
            <a:xfrm>
              <a:off x="3559" y="2658"/>
              <a:ext cx="646" cy="374"/>
              <a:chOff x="3559" y="2658"/>
              <a:chExt cx="646" cy="374"/>
            </a:xfrm>
          </p:grpSpPr>
          <p:sp>
            <p:nvSpPr>
              <p:cNvPr id="46097" name="Line 35"/>
              <p:cNvSpPr>
                <a:spLocks noChangeShapeType="1"/>
              </p:cNvSpPr>
              <p:nvPr/>
            </p:nvSpPr>
            <p:spPr bwMode="auto">
              <a:xfrm>
                <a:off x="3769" y="2666"/>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098" name="Line 36"/>
              <p:cNvSpPr>
                <a:spLocks noChangeShapeType="1"/>
              </p:cNvSpPr>
              <p:nvPr/>
            </p:nvSpPr>
            <p:spPr bwMode="auto">
              <a:xfrm>
                <a:off x="3893" y="2658"/>
                <a:ext cx="0" cy="296"/>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099" name="Text Box 38"/>
              <p:cNvSpPr txBox="1">
                <a:spLocks noChangeArrowheads="1"/>
              </p:cNvSpPr>
              <p:nvPr/>
            </p:nvSpPr>
            <p:spPr bwMode="auto">
              <a:xfrm rot="-5400000">
                <a:off x="3554" y="2740"/>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2</a:t>
                </a:r>
              </a:p>
            </p:txBody>
          </p:sp>
        </p:grpSp>
        <p:grpSp>
          <p:nvGrpSpPr>
            <p:cNvPr id="46092" name="Group 42"/>
            <p:cNvGrpSpPr>
              <a:grpSpLocks/>
            </p:cNvGrpSpPr>
            <p:nvPr/>
          </p:nvGrpSpPr>
          <p:grpSpPr bwMode="auto">
            <a:xfrm>
              <a:off x="4797" y="2016"/>
              <a:ext cx="453" cy="650"/>
              <a:chOff x="4797" y="2016"/>
              <a:chExt cx="453" cy="650"/>
            </a:xfrm>
          </p:grpSpPr>
          <p:sp>
            <p:nvSpPr>
              <p:cNvPr id="46093" name="Line 29"/>
              <p:cNvSpPr>
                <a:spLocks noChangeShapeType="1"/>
              </p:cNvSpPr>
              <p:nvPr/>
            </p:nvSpPr>
            <p:spPr bwMode="auto">
              <a:xfrm>
                <a:off x="4797" y="2024"/>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094" name="Line 30"/>
              <p:cNvSpPr>
                <a:spLocks noChangeShapeType="1"/>
              </p:cNvSpPr>
              <p:nvPr/>
            </p:nvSpPr>
            <p:spPr bwMode="auto">
              <a:xfrm>
                <a:off x="4814" y="2658"/>
                <a:ext cx="4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095" name="Line 33"/>
              <p:cNvSpPr>
                <a:spLocks noChangeShapeType="1"/>
              </p:cNvSpPr>
              <p:nvPr/>
            </p:nvSpPr>
            <p:spPr bwMode="auto">
              <a:xfrm>
                <a:off x="5168" y="2016"/>
                <a:ext cx="0" cy="65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096" name="Text Box 39"/>
              <p:cNvSpPr txBox="1">
                <a:spLocks noChangeArrowheads="1"/>
              </p:cNvSpPr>
              <p:nvPr/>
            </p:nvSpPr>
            <p:spPr bwMode="auto">
              <a:xfrm rot="-5400000">
                <a:off x="4846" y="2214"/>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3</a:t>
                </a:r>
              </a:p>
            </p:txBody>
          </p:sp>
        </p:grpSp>
      </p:grpSp>
      <p:sp>
        <p:nvSpPr>
          <p:cNvPr id="80943" name="Rectangle 47"/>
          <p:cNvSpPr>
            <a:spLocks noChangeArrowheads="1"/>
          </p:cNvSpPr>
          <p:nvPr/>
        </p:nvSpPr>
        <p:spPr bwMode="auto">
          <a:xfrm>
            <a:off x="654489" y="2342730"/>
            <a:ext cx="2857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dirty="0"/>
              <a:t>A</a:t>
            </a:r>
            <a:r>
              <a:rPr lang="en-US" altLang="zh-CN" sz="2800" b="1" baseline="-25000" dirty="0"/>
              <a:t>3</a:t>
            </a:r>
            <a:r>
              <a:rPr lang="en-US" altLang="zh-CN" sz="2800" b="1" dirty="0"/>
              <a:t>=5±0.05</a:t>
            </a:r>
          </a:p>
        </p:txBody>
      </p:sp>
      <p:sp>
        <p:nvSpPr>
          <p:cNvPr id="80944" name="Text Box 48"/>
          <p:cNvSpPr txBox="1">
            <a:spLocks noChangeArrowheads="1"/>
          </p:cNvSpPr>
          <p:nvPr/>
        </p:nvSpPr>
        <p:spPr bwMode="auto">
          <a:xfrm>
            <a:off x="654489" y="2883451"/>
            <a:ext cx="26050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求 </a:t>
            </a:r>
            <a:r>
              <a:rPr lang="en-US" altLang="zh-CN" sz="2800" b="1" i="1" dirty="0"/>
              <a:t>A</a:t>
            </a:r>
            <a:r>
              <a:rPr lang="en-US" altLang="zh-CN" sz="2800" b="1" baseline="-25000" dirty="0"/>
              <a:t>2 </a:t>
            </a:r>
            <a:r>
              <a:rPr lang="en-US" altLang="zh-CN" sz="2800" b="1" dirty="0"/>
              <a:t>= ？</a:t>
            </a:r>
            <a:endParaRPr lang="zh-CN" altLang="en-US" sz="2800" b="1" dirty="0"/>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014" y="1693390"/>
            <a:ext cx="25146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874" y="3573837"/>
            <a:ext cx="4286250"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wipe(left)">
                                      <p:cBhvr>
                                        <p:cTn id="7" dur="500"/>
                                        <p:tgtEl>
                                          <p:spTgt spid="809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80956"/>
                                        </p:tgtEl>
                                        <p:attrNameLst>
                                          <p:attrName>style.visibility</p:attrName>
                                        </p:attrNameLst>
                                      </p:cBhvr>
                                      <p:to>
                                        <p:strVal val="visible"/>
                                      </p:to>
                                    </p:set>
                                    <p:anim calcmode="lin" valueType="num">
                                      <p:cBhvr additive="base">
                                        <p:cTn id="12" dur="500" fill="hold"/>
                                        <p:tgtEl>
                                          <p:spTgt spid="80956"/>
                                        </p:tgtEl>
                                        <p:attrNameLst>
                                          <p:attrName>ppt_x</p:attrName>
                                        </p:attrNameLst>
                                      </p:cBhvr>
                                      <p:tavLst>
                                        <p:tav tm="0">
                                          <p:val>
                                            <p:strVal val="1+#ppt_w/2"/>
                                          </p:val>
                                        </p:tav>
                                        <p:tav tm="100000">
                                          <p:val>
                                            <p:strVal val="#ppt_x"/>
                                          </p:val>
                                        </p:tav>
                                      </p:tavLst>
                                    </p:anim>
                                    <p:anim calcmode="lin" valueType="num">
                                      <p:cBhvr additive="base">
                                        <p:cTn id="13" dur="500" fill="hold"/>
                                        <p:tgtEl>
                                          <p:spTgt spid="8095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5058"/>
                                        </p:tgtEl>
                                        <p:attrNameLst>
                                          <p:attrName>style.visibility</p:attrName>
                                        </p:attrNameLst>
                                      </p:cBhvr>
                                      <p:to>
                                        <p:strVal val="visible"/>
                                      </p:to>
                                    </p:set>
                                    <p:animEffect transition="in" filter="wipe(left)">
                                      <p:cBhvr>
                                        <p:cTn id="18" dur="500"/>
                                        <p:tgtEl>
                                          <p:spTgt spid="4505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0943"/>
                                        </p:tgtEl>
                                        <p:attrNameLst>
                                          <p:attrName>style.visibility</p:attrName>
                                        </p:attrNameLst>
                                      </p:cBhvr>
                                      <p:to>
                                        <p:strVal val="visible"/>
                                      </p:to>
                                    </p:set>
                                    <p:animEffect transition="in" filter="wipe(left)">
                                      <p:cBhvr>
                                        <p:cTn id="23" dur="500"/>
                                        <p:tgtEl>
                                          <p:spTgt spid="8094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0944"/>
                                        </p:tgtEl>
                                        <p:attrNameLst>
                                          <p:attrName>style.visibility</p:attrName>
                                        </p:attrNameLst>
                                      </p:cBhvr>
                                      <p:to>
                                        <p:strVal val="visible"/>
                                      </p:to>
                                    </p:set>
                                    <p:animEffect transition="in" filter="wipe(left)">
                                      <p:cBhvr>
                                        <p:cTn id="28" dur="500"/>
                                        <p:tgtEl>
                                          <p:spTgt spid="8094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5059"/>
                                        </p:tgtEl>
                                        <p:attrNameLst>
                                          <p:attrName>style.visibility</p:attrName>
                                        </p:attrNameLst>
                                      </p:cBhvr>
                                      <p:to>
                                        <p:strVal val="visible"/>
                                      </p:to>
                                    </p:set>
                                    <p:animEffect transition="in" filter="wipe(left)">
                                      <p:cBhvr>
                                        <p:cTn id="33"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autoUpdateAnimBg="0"/>
      <p:bldP spid="80943" grpId="0" autoUpdateAnimBg="0"/>
      <p:bldP spid="80944"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3"/>
          <p:cNvSpPr>
            <a:spLocks noGrp="1"/>
          </p:cNvSpPr>
          <p:nvPr>
            <p:ph type="sldNum" sz="quarter" idx="12"/>
          </p:nvPr>
        </p:nvSpPr>
        <p:spPr>
          <a:xfrm>
            <a:off x="7161349" y="12209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7E0FAA3-98F8-4674-9796-D0C6A2826900}" type="slidenum">
              <a:rPr kumimoji="0" lang="zh-CN" altLang="en-US" sz="2000" smtClean="0">
                <a:solidFill>
                  <a:srgbClr val="0000FF"/>
                </a:solidFill>
              </a:rPr>
              <a:pPr eaLnBrk="1" hangingPunct="1"/>
              <a:t>45</a:t>
            </a:fld>
            <a:endParaRPr kumimoji="0" lang="en-US" altLang="zh-CN" sz="2000" dirty="0" smtClean="0">
              <a:solidFill>
                <a:srgbClr val="0000FF"/>
              </a:solidFill>
            </a:endParaRPr>
          </a:p>
        </p:txBody>
      </p:sp>
      <p:sp>
        <p:nvSpPr>
          <p:cNvPr id="48220" name="Text Box 6"/>
          <p:cNvSpPr txBox="1">
            <a:spLocks noRot="1" noChangeAspect="1" noMove="1" noResize="1" noEditPoints="1" noAdjustHandles="1" noChangeArrowheads="1" noChangeShapeType="1" noTextEdit="1"/>
          </p:cNvSpPr>
          <p:nvPr/>
        </p:nvSpPr>
        <p:spPr bwMode="auto">
          <a:xfrm>
            <a:off x="330199" y="5532642"/>
            <a:ext cx="3906839" cy="471283"/>
          </a:xfrm>
          <a:prstGeom prst="rect">
            <a:avLst/>
          </a:prstGeom>
          <a:blipFill rotWithShape="1">
            <a:blip r:embed="rId3"/>
            <a:stretch>
              <a:fillRect l="-2340" t="-12987" b="-2467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48219" name="Text Box 10"/>
          <p:cNvSpPr txBox="1">
            <a:spLocks noRot="1" noChangeAspect="1" noMove="1" noResize="1" noEditPoints="1" noAdjustHandles="1" noChangeArrowheads="1" noChangeShapeType="1" noTextEdit="1"/>
          </p:cNvSpPr>
          <p:nvPr/>
        </p:nvSpPr>
        <p:spPr bwMode="auto">
          <a:xfrm>
            <a:off x="3085820" y="5530462"/>
            <a:ext cx="3068638" cy="473463"/>
          </a:xfrm>
          <a:prstGeom prst="rect">
            <a:avLst/>
          </a:prstGeom>
          <a:blipFill rotWithShape="1">
            <a:blip r:embed="rId4"/>
            <a:stretch>
              <a:fillRect l="-2976" t="-11538" b="-2948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96" name="燕尾形箭头 95">
            <a:hlinkClick r:id="rId5" action="ppaction://hlinksldjump"/>
          </p:cNvPr>
          <p:cNvSpPr/>
          <p:nvPr/>
        </p:nvSpPr>
        <p:spPr bwMode="auto">
          <a:xfrm>
            <a:off x="6807382" y="5850456"/>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grpSp>
        <p:nvGrpSpPr>
          <p:cNvPr id="4" name="组合 3"/>
          <p:cNvGrpSpPr/>
          <p:nvPr/>
        </p:nvGrpSpPr>
        <p:grpSpPr>
          <a:xfrm>
            <a:off x="3199083" y="2254874"/>
            <a:ext cx="2286000" cy="3043238"/>
            <a:chOff x="3114675" y="2209800"/>
            <a:chExt cx="2286000" cy="3043238"/>
          </a:xfrm>
        </p:grpSpPr>
        <p:grpSp>
          <p:nvGrpSpPr>
            <p:cNvPr id="47114" name="组合 3"/>
            <p:cNvGrpSpPr>
              <a:grpSpLocks/>
            </p:cNvGrpSpPr>
            <p:nvPr/>
          </p:nvGrpSpPr>
          <p:grpSpPr bwMode="auto">
            <a:xfrm>
              <a:off x="3114675" y="2209800"/>
              <a:ext cx="2286000" cy="3043238"/>
              <a:chOff x="3114675" y="2181225"/>
              <a:chExt cx="2286000" cy="3043238"/>
            </a:xfrm>
          </p:grpSpPr>
          <p:grpSp>
            <p:nvGrpSpPr>
              <p:cNvPr id="47116" name="Group 96"/>
              <p:cNvGrpSpPr>
                <a:grpSpLocks/>
              </p:cNvGrpSpPr>
              <p:nvPr/>
            </p:nvGrpSpPr>
            <p:grpSpPr bwMode="auto">
              <a:xfrm>
                <a:off x="3114675" y="2181225"/>
                <a:ext cx="2286000" cy="3043238"/>
                <a:chOff x="1962" y="1374"/>
                <a:chExt cx="1440" cy="1917"/>
              </a:xfrm>
            </p:grpSpPr>
            <p:sp>
              <p:nvSpPr>
                <p:cNvPr id="47120" name="Line 19"/>
                <p:cNvSpPr>
                  <a:spLocks noChangeShapeType="1"/>
                </p:cNvSpPr>
                <p:nvPr/>
              </p:nvSpPr>
              <p:spPr bwMode="auto">
                <a:xfrm>
                  <a:off x="2208" y="1390"/>
                  <a:ext cx="16" cy="139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21" name="Line 20"/>
                <p:cNvSpPr>
                  <a:spLocks noChangeShapeType="1"/>
                </p:cNvSpPr>
                <p:nvPr/>
              </p:nvSpPr>
              <p:spPr bwMode="auto">
                <a:xfrm>
                  <a:off x="3262" y="1398"/>
                  <a:ext cx="41" cy="1473"/>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22" name="Line 21"/>
                <p:cNvSpPr>
                  <a:spLocks noChangeShapeType="1"/>
                </p:cNvSpPr>
                <p:nvPr/>
              </p:nvSpPr>
              <p:spPr bwMode="auto">
                <a:xfrm>
                  <a:off x="3302" y="2798"/>
                  <a:ext cx="0" cy="46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23" name="Line 22"/>
                <p:cNvSpPr>
                  <a:spLocks noChangeShapeType="1"/>
                </p:cNvSpPr>
                <p:nvPr/>
              </p:nvSpPr>
              <p:spPr bwMode="auto">
                <a:xfrm>
                  <a:off x="2225" y="2767"/>
                  <a:ext cx="0" cy="502"/>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24" name="Line 23"/>
                <p:cNvSpPr>
                  <a:spLocks noChangeShapeType="1"/>
                </p:cNvSpPr>
                <p:nvPr/>
              </p:nvSpPr>
              <p:spPr bwMode="auto">
                <a:xfrm>
                  <a:off x="2201" y="2905"/>
                  <a:ext cx="1111"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25" name="Line 24"/>
                <p:cNvSpPr>
                  <a:spLocks noChangeShapeType="1"/>
                </p:cNvSpPr>
                <p:nvPr/>
              </p:nvSpPr>
              <p:spPr bwMode="auto">
                <a:xfrm>
                  <a:off x="2219" y="1711"/>
                  <a:ext cx="106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26" name="Line 25"/>
                <p:cNvSpPr>
                  <a:spLocks noChangeShapeType="1"/>
                </p:cNvSpPr>
                <p:nvPr/>
              </p:nvSpPr>
              <p:spPr bwMode="auto">
                <a:xfrm>
                  <a:off x="2191" y="1571"/>
                  <a:ext cx="1086"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27" name="Freeform 29"/>
                <p:cNvSpPr>
                  <a:spLocks/>
                </p:cNvSpPr>
                <p:nvPr/>
              </p:nvSpPr>
              <p:spPr bwMode="auto">
                <a:xfrm>
                  <a:off x="2208" y="1374"/>
                  <a:ext cx="1086" cy="84"/>
                </a:xfrm>
                <a:custGeom>
                  <a:avLst/>
                  <a:gdLst>
                    <a:gd name="T0" fmla="*/ 0 w 1086"/>
                    <a:gd name="T1" fmla="*/ 0 h 84"/>
                    <a:gd name="T2" fmla="*/ 98 w 1086"/>
                    <a:gd name="T3" fmla="*/ 33 h 84"/>
                    <a:gd name="T4" fmla="*/ 493 w 1086"/>
                    <a:gd name="T5" fmla="*/ 41 h 84"/>
                    <a:gd name="T6" fmla="*/ 609 w 1086"/>
                    <a:gd name="T7" fmla="*/ 16 h 84"/>
                    <a:gd name="T8" fmla="*/ 658 w 1086"/>
                    <a:gd name="T9" fmla="*/ 24 h 84"/>
                    <a:gd name="T10" fmla="*/ 707 w 1086"/>
                    <a:gd name="T11" fmla="*/ 41 h 84"/>
                    <a:gd name="T12" fmla="*/ 938 w 1086"/>
                    <a:gd name="T13" fmla="*/ 33 h 84"/>
                    <a:gd name="T14" fmla="*/ 1028 w 1086"/>
                    <a:gd name="T15" fmla="*/ 41 h 84"/>
                    <a:gd name="T16" fmla="*/ 1086 w 1086"/>
                    <a:gd name="T17" fmla="*/ 4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86" h="84">
                      <a:moveTo>
                        <a:pt x="0" y="0"/>
                      </a:moveTo>
                      <a:cubicBezTo>
                        <a:pt x="55" y="18"/>
                        <a:pt x="21" y="21"/>
                        <a:pt x="98" y="33"/>
                      </a:cubicBezTo>
                      <a:cubicBezTo>
                        <a:pt x="258" y="84"/>
                        <a:pt x="131" y="49"/>
                        <a:pt x="493" y="41"/>
                      </a:cubicBezTo>
                      <a:cubicBezTo>
                        <a:pt x="540" y="35"/>
                        <a:pt x="567" y="30"/>
                        <a:pt x="609" y="16"/>
                      </a:cubicBezTo>
                      <a:cubicBezTo>
                        <a:pt x="625" y="19"/>
                        <a:pt x="642" y="20"/>
                        <a:pt x="658" y="24"/>
                      </a:cubicBezTo>
                      <a:cubicBezTo>
                        <a:pt x="675" y="28"/>
                        <a:pt x="707" y="41"/>
                        <a:pt x="707" y="41"/>
                      </a:cubicBezTo>
                      <a:cubicBezTo>
                        <a:pt x="784" y="38"/>
                        <a:pt x="861" y="33"/>
                        <a:pt x="938" y="33"/>
                      </a:cubicBezTo>
                      <a:cubicBezTo>
                        <a:pt x="968" y="33"/>
                        <a:pt x="998" y="38"/>
                        <a:pt x="1028" y="41"/>
                      </a:cubicBezTo>
                      <a:cubicBezTo>
                        <a:pt x="1047" y="43"/>
                        <a:pt x="1086" y="49"/>
                        <a:pt x="1086" y="49"/>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28" name="Freeform 30"/>
                <p:cNvSpPr>
                  <a:spLocks/>
                </p:cNvSpPr>
                <p:nvPr/>
              </p:nvSpPr>
              <p:spPr bwMode="auto">
                <a:xfrm>
                  <a:off x="2282" y="3200"/>
                  <a:ext cx="1020" cy="91"/>
                </a:xfrm>
                <a:custGeom>
                  <a:avLst/>
                  <a:gdLst>
                    <a:gd name="T0" fmla="*/ 0 w 1020"/>
                    <a:gd name="T1" fmla="*/ 50 h 91"/>
                    <a:gd name="T2" fmla="*/ 288 w 1020"/>
                    <a:gd name="T3" fmla="*/ 58 h 91"/>
                    <a:gd name="T4" fmla="*/ 452 w 1020"/>
                    <a:gd name="T5" fmla="*/ 0 h 91"/>
                    <a:gd name="T6" fmla="*/ 633 w 1020"/>
                    <a:gd name="T7" fmla="*/ 42 h 91"/>
                    <a:gd name="T8" fmla="*/ 1020 w 1020"/>
                    <a:gd name="T9" fmla="*/ 1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0" h="91">
                      <a:moveTo>
                        <a:pt x="0" y="50"/>
                      </a:moveTo>
                      <a:cubicBezTo>
                        <a:pt x="125" y="91"/>
                        <a:pt x="32" y="67"/>
                        <a:pt x="288" y="58"/>
                      </a:cubicBezTo>
                      <a:cubicBezTo>
                        <a:pt x="345" y="44"/>
                        <a:pt x="397" y="21"/>
                        <a:pt x="452" y="0"/>
                      </a:cubicBezTo>
                      <a:cubicBezTo>
                        <a:pt x="518" y="24"/>
                        <a:pt x="563" y="34"/>
                        <a:pt x="633" y="42"/>
                      </a:cubicBezTo>
                      <a:cubicBezTo>
                        <a:pt x="754" y="81"/>
                        <a:pt x="904" y="75"/>
                        <a:pt x="1020" y="17"/>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29" name="Line 31"/>
                <p:cNvSpPr>
                  <a:spLocks noChangeShapeType="1"/>
                </p:cNvSpPr>
                <p:nvPr/>
              </p:nvSpPr>
              <p:spPr bwMode="auto">
                <a:xfrm flipH="1">
                  <a:off x="2265" y="1415"/>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0" name="Line 32"/>
                <p:cNvSpPr>
                  <a:spLocks noChangeShapeType="1"/>
                </p:cNvSpPr>
                <p:nvPr/>
              </p:nvSpPr>
              <p:spPr bwMode="auto">
                <a:xfrm flipH="1">
                  <a:off x="2381" y="1431"/>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1" name="Line 33"/>
                <p:cNvSpPr>
                  <a:spLocks noChangeShapeType="1"/>
                </p:cNvSpPr>
                <p:nvPr/>
              </p:nvSpPr>
              <p:spPr bwMode="auto">
                <a:xfrm flipH="1">
                  <a:off x="2521" y="1423"/>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2" name="Line 34"/>
                <p:cNvSpPr>
                  <a:spLocks noChangeShapeType="1"/>
                </p:cNvSpPr>
                <p:nvPr/>
              </p:nvSpPr>
              <p:spPr bwMode="auto">
                <a:xfrm flipH="1">
                  <a:off x="2670" y="1424"/>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3" name="Line 35"/>
                <p:cNvSpPr>
                  <a:spLocks noChangeShapeType="1"/>
                </p:cNvSpPr>
                <p:nvPr/>
              </p:nvSpPr>
              <p:spPr bwMode="auto">
                <a:xfrm flipH="1">
                  <a:off x="2826" y="1424"/>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4" name="Line 36"/>
                <p:cNvSpPr>
                  <a:spLocks noChangeShapeType="1"/>
                </p:cNvSpPr>
                <p:nvPr/>
              </p:nvSpPr>
              <p:spPr bwMode="auto">
                <a:xfrm flipH="1">
                  <a:off x="2966" y="1424"/>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5" name="Line 37"/>
                <p:cNvSpPr>
                  <a:spLocks noChangeShapeType="1"/>
                </p:cNvSpPr>
                <p:nvPr/>
              </p:nvSpPr>
              <p:spPr bwMode="auto">
                <a:xfrm flipH="1">
                  <a:off x="3131" y="1424"/>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6" name="Line 38"/>
                <p:cNvSpPr>
                  <a:spLocks noChangeShapeType="1"/>
                </p:cNvSpPr>
                <p:nvPr/>
              </p:nvSpPr>
              <p:spPr bwMode="auto">
                <a:xfrm flipH="1">
                  <a:off x="2290" y="2937"/>
                  <a:ext cx="132" cy="15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7" name="Line 40"/>
                <p:cNvSpPr>
                  <a:spLocks noChangeShapeType="1"/>
                </p:cNvSpPr>
                <p:nvPr/>
              </p:nvSpPr>
              <p:spPr bwMode="auto">
                <a:xfrm flipH="1">
                  <a:off x="2348" y="2921"/>
                  <a:ext cx="246" cy="35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8" name="Line 41"/>
                <p:cNvSpPr>
                  <a:spLocks noChangeShapeType="1"/>
                </p:cNvSpPr>
                <p:nvPr/>
              </p:nvSpPr>
              <p:spPr bwMode="auto">
                <a:xfrm flipH="1">
                  <a:off x="2570" y="2937"/>
                  <a:ext cx="205" cy="32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39" name="Line 42"/>
                <p:cNvSpPr>
                  <a:spLocks noChangeShapeType="1"/>
                </p:cNvSpPr>
                <p:nvPr/>
              </p:nvSpPr>
              <p:spPr bwMode="auto">
                <a:xfrm flipH="1">
                  <a:off x="2818" y="2929"/>
                  <a:ext cx="188"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40" name="Line 43"/>
                <p:cNvSpPr>
                  <a:spLocks noChangeShapeType="1"/>
                </p:cNvSpPr>
                <p:nvPr/>
              </p:nvSpPr>
              <p:spPr bwMode="auto">
                <a:xfrm flipH="1">
                  <a:off x="2991" y="2938"/>
                  <a:ext cx="205" cy="31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41" name="Line 45"/>
                <p:cNvSpPr>
                  <a:spLocks noChangeShapeType="1"/>
                </p:cNvSpPr>
                <p:nvPr/>
              </p:nvSpPr>
              <p:spPr bwMode="auto">
                <a:xfrm flipH="1">
                  <a:off x="3140" y="3027"/>
                  <a:ext cx="172" cy="24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42" name="Rectangle 47"/>
                <p:cNvSpPr>
                  <a:spLocks noChangeArrowheads="1"/>
                </p:cNvSpPr>
                <p:nvPr/>
              </p:nvSpPr>
              <p:spPr bwMode="auto">
                <a:xfrm>
                  <a:off x="2199" y="1591"/>
                  <a:ext cx="1093" cy="10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143" name="Rectangle 48"/>
                <p:cNvSpPr>
                  <a:spLocks noChangeArrowheads="1"/>
                </p:cNvSpPr>
                <p:nvPr/>
              </p:nvSpPr>
              <p:spPr bwMode="auto">
                <a:xfrm>
                  <a:off x="2230" y="2789"/>
                  <a:ext cx="1070" cy="116"/>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144" name="Line 55"/>
                <p:cNvSpPr>
                  <a:spLocks noChangeShapeType="1"/>
                </p:cNvSpPr>
                <p:nvPr/>
              </p:nvSpPr>
              <p:spPr bwMode="auto">
                <a:xfrm>
                  <a:off x="1962" y="2328"/>
                  <a:ext cx="1440"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7117" name="Group 105"/>
              <p:cNvGrpSpPr>
                <a:grpSpLocks/>
              </p:cNvGrpSpPr>
              <p:nvPr/>
            </p:nvGrpSpPr>
            <p:grpSpPr bwMode="auto">
              <a:xfrm>
                <a:off x="4432300" y="2728913"/>
                <a:ext cx="390" cy="1684338"/>
                <a:chOff x="2523" y="1728"/>
                <a:chExt cx="390" cy="1061"/>
              </a:xfrm>
            </p:grpSpPr>
            <p:sp>
              <p:nvSpPr>
                <p:cNvPr id="47118" name="Line 103"/>
                <p:cNvSpPr>
                  <a:spLocks noChangeShapeType="1"/>
                </p:cNvSpPr>
                <p:nvPr/>
              </p:nvSpPr>
              <p:spPr bwMode="auto">
                <a:xfrm>
                  <a:off x="2913" y="1728"/>
                  <a:ext cx="0" cy="1061"/>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 name="Text Box 104"/>
                <p:cNvSpPr txBox="1">
                  <a:spLocks noRot="1" noChangeAspect="1" noMove="1" noResize="1" noEditPoints="1" noAdjustHandles="1" noChangeArrowheads="1" noChangeShapeType="1" noTextEdit="1"/>
                </p:cNvSpPr>
                <p:nvPr/>
              </p:nvSpPr>
              <p:spPr bwMode="auto">
                <a:xfrm rot="16200000">
                  <a:off x="2183" y="2228"/>
                  <a:ext cx="680" cy="0"/>
                </a:xfrm>
                <a:prstGeom prst="rect">
                  <a:avLst/>
                </a:prstGeom>
                <a:blipFill rotWithShape="1">
                  <a:blip r:embed="rId6"/>
                  <a:stretch>
                    <a:fillRect l="-10526" t="-8475" r="-28947" b="-282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pSp>
        </p:grpSp>
        <mc:AlternateContent xmlns:mc="http://schemas.openxmlformats.org/markup-compatibility/2006" xmlns:a14="http://schemas.microsoft.com/office/drawing/2010/main">
          <mc:Choice Requires="a14">
            <p:sp>
              <p:nvSpPr>
                <p:cNvPr id="3" name="TextBox 2"/>
                <p:cNvSpPr txBox="1"/>
                <p:nvPr/>
              </p:nvSpPr>
              <p:spPr>
                <a:xfrm rot="16200000">
                  <a:off x="3455831" y="3347317"/>
                  <a:ext cx="1357924"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b="1" i="1" smtClean="0">
                            <a:latin typeface="Cambria Math"/>
                          </a:rPr>
                          <m:t>∅</m:t>
                        </m:r>
                        <m:r>
                          <a:rPr lang="en-US" altLang="zh-CN" b="1" i="1" smtClean="0">
                            <a:solidFill>
                              <a:srgbClr val="FF0000"/>
                            </a:solidFill>
                            <a:latin typeface="Cambria Math"/>
                          </a:rPr>
                          <m:t>𝟑𝟎</m:t>
                        </m:r>
                        <m:r>
                          <a:rPr lang="en-US" altLang="zh-CN" b="1" i="0" smtClean="0">
                            <a:solidFill>
                              <a:srgbClr val="FF0000"/>
                            </a:solidFill>
                            <a:latin typeface="Cambria Math"/>
                          </a:rPr>
                          <m:t>𝐇</m:t>
                        </m:r>
                        <m:r>
                          <a:rPr lang="en-US" altLang="zh-CN" b="1" i="1" smtClean="0">
                            <a:solidFill>
                              <a:srgbClr val="FF0000"/>
                            </a:solidFill>
                            <a:latin typeface="Cambria Math"/>
                          </a:rPr>
                          <m:t>𝟕</m:t>
                        </m:r>
                      </m:oMath>
                    </m:oMathPara>
                  </a14:m>
                  <a:endParaRPr lang="zh-CN" altLang="en-US" b="1" dirty="0">
                    <a:solidFill>
                      <a:srgbClr val="FF0000"/>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rot="16200000">
                  <a:off x="3455831" y="3347317"/>
                  <a:ext cx="1357924" cy="461665"/>
                </a:xfrm>
                <a:prstGeom prst="rect">
                  <a:avLst/>
                </a:prstGeom>
                <a:blipFill rotWithShape="1">
                  <a:blip r:embed="rId9"/>
                  <a:stretch>
                    <a:fillRect r="-5263"/>
                  </a:stretch>
                </a:blipFill>
              </p:spPr>
              <p:txBody>
                <a:bodyPr/>
                <a:lstStyle/>
                <a:p>
                  <a:r>
                    <a:rPr lang="zh-CN" altLang="en-US">
                      <a:noFill/>
                    </a:rPr>
                    <a:t> </a:t>
                  </a:r>
                </a:p>
              </p:txBody>
            </p:sp>
          </mc:Fallback>
        </mc:AlternateContent>
      </p:grpSp>
      <p:grpSp>
        <p:nvGrpSpPr>
          <p:cNvPr id="8" name="组合 7"/>
          <p:cNvGrpSpPr/>
          <p:nvPr/>
        </p:nvGrpSpPr>
        <p:grpSpPr>
          <a:xfrm>
            <a:off x="201613" y="2936167"/>
            <a:ext cx="3408362" cy="1499886"/>
            <a:chOff x="201613" y="2882899"/>
            <a:chExt cx="3408362" cy="1499886"/>
          </a:xfrm>
        </p:grpSpPr>
        <p:grpSp>
          <p:nvGrpSpPr>
            <p:cNvPr id="47145" name="组合 2"/>
            <p:cNvGrpSpPr>
              <a:grpSpLocks/>
            </p:cNvGrpSpPr>
            <p:nvPr/>
          </p:nvGrpSpPr>
          <p:grpSpPr bwMode="auto">
            <a:xfrm>
              <a:off x="201613" y="2882899"/>
              <a:ext cx="3408362" cy="1499886"/>
              <a:chOff x="88900" y="2882630"/>
              <a:chExt cx="3408363" cy="1500187"/>
            </a:xfrm>
          </p:grpSpPr>
          <p:sp>
            <p:nvSpPr>
              <p:cNvPr id="47147" name="Line 67"/>
              <p:cNvSpPr>
                <a:spLocks noChangeShapeType="1"/>
              </p:cNvSpPr>
              <p:nvPr/>
            </p:nvSpPr>
            <p:spPr bwMode="auto">
              <a:xfrm>
                <a:off x="88900" y="3709988"/>
                <a:ext cx="3408363"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7148" name="组合 1"/>
              <p:cNvGrpSpPr>
                <a:grpSpLocks/>
              </p:cNvGrpSpPr>
              <p:nvPr/>
            </p:nvGrpSpPr>
            <p:grpSpPr bwMode="auto">
              <a:xfrm>
                <a:off x="458788" y="2882630"/>
                <a:ext cx="2651125" cy="1500187"/>
                <a:chOff x="458788" y="2967038"/>
                <a:chExt cx="2651125" cy="1500187"/>
              </a:xfrm>
            </p:grpSpPr>
            <p:sp>
              <p:nvSpPr>
                <p:cNvPr id="47149" name="Line 58"/>
                <p:cNvSpPr>
                  <a:spLocks noChangeShapeType="1"/>
                </p:cNvSpPr>
                <p:nvPr/>
              </p:nvSpPr>
              <p:spPr bwMode="auto">
                <a:xfrm flipH="1">
                  <a:off x="484188" y="2967038"/>
                  <a:ext cx="157163" cy="144463"/>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50" name="Line 59"/>
                <p:cNvSpPr>
                  <a:spLocks noChangeShapeType="1"/>
                </p:cNvSpPr>
                <p:nvPr/>
              </p:nvSpPr>
              <p:spPr bwMode="auto">
                <a:xfrm flipH="1" flipV="1">
                  <a:off x="458788" y="4324351"/>
                  <a:ext cx="157163" cy="117475"/>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51" name="Line 60"/>
                <p:cNvSpPr>
                  <a:spLocks noChangeShapeType="1"/>
                </p:cNvSpPr>
                <p:nvPr/>
              </p:nvSpPr>
              <p:spPr bwMode="auto">
                <a:xfrm>
                  <a:off x="484188" y="3159126"/>
                  <a:ext cx="258762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7152" name="Group 61"/>
                <p:cNvGrpSpPr>
                  <a:grpSpLocks/>
                </p:cNvGrpSpPr>
                <p:nvPr/>
              </p:nvGrpSpPr>
              <p:grpSpPr bwMode="auto">
                <a:xfrm>
                  <a:off x="485775" y="3005138"/>
                  <a:ext cx="2624138" cy="1450975"/>
                  <a:chOff x="2411" y="1967"/>
                  <a:chExt cx="1653" cy="914"/>
                </a:xfrm>
              </p:grpSpPr>
              <p:sp>
                <p:nvSpPr>
                  <p:cNvPr id="47157" name="Rectangle 62"/>
                  <p:cNvSpPr>
                    <a:spLocks noChangeArrowheads="1"/>
                  </p:cNvSpPr>
                  <p:nvPr/>
                </p:nvSpPr>
                <p:spPr bwMode="auto">
                  <a:xfrm>
                    <a:off x="2525" y="1967"/>
                    <a:ext cx="1539" cy="914"/>
                  </a:xfrm>
                  <a:prstGeom prst="rect">
                    <a:avLst/>
                  </a:prstGeom>
                  <a:noFill/>
                  <a:ln w="762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158" name="Line 63"/>
                  <p:cNvSpPr>
                    <a:spLocks noChangeShapeType="1"/>
                  </p:cNvSpPr>
                  <p:nvPr/>
                </p:nvSpPr>
                <p:spPr bwMode="auto">
                  <a:xfrm>
                    <a:off x="2411" y="2026"/>
                    <a:ext cx="0" cy="78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59" name="Line 64"/>
                  <p:cNvSpPr>
                    <a:spLocks noChangeShapeType="1"/>
                  </p:cNvSpPr>
                  <p:nvPr/>
                </p:nvSpPr>
                <p:spPr bwMode="auto">
                  <a:xfrm>
                    <a:off x="2419" y="2779"/>
                    <a:ext cx="163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160" name="Rectangle 65"/>
                  <p:cNvSpPr>
                    <a:spLocks noChangeArrowheads="1"/>
                  </p:cNvSpPr>
                  <p:nvPr/>
                </p:nvSpPr>
                <p:spPr bwMode="auto">
                  <a:xfrm>
                    <a:off x="2494" y="1967"/>
                    <a:ext cx="1562" cy="81"/>
                  </a:xfrm>
                  <a:prstGeom prst="rect">
                    <a:avLst/>
                  </a:prstGeom>
                  <a:solidFill>
                    <a:srgbClr val="FF33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7153" name="Rectangle 66"/>
                <p:cNvSpPr>
                  <a:spLocks noChangeArrowheads="1"/>
                </p:cNvSpPr>
                <p:nvPr/>
              </p:nvSpPr>
              <p:spPr bwMode="auto">
                <a:xfrm>
                  <a:off x="604838" y="4294188"/>
                  <a:ext cx="2479675" cy="128588"/>
                </a:xfrm>
                <a:prstGeom prst="rect">
                  <a:avLst/>
                </a:prstGeom>
                <a:solidFill>
                  <a:srgbClr val="FF33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7154" name="Group 105"/>
                <p:cNvGrpSpPr>
                  <a:grpSpLocks/>
                </p:cNvGrpSpPr>
                <p:nvPr/>
              </p:nvGrpSpPr>
              <p:grpSpPr bwMode="auto">
                <a:xfrm>
                  <a:off x="1777610" y="2982119"/>
                  <a:ext cx="79765" cy="1485106"/>
                  <a:chOff x="2523" y="1728"/>
                  <a:chExt cx="390" cy="1061"/>
                </a:xfrm>
              </p:grpSpPr>
              <p:sp>
                <p:nvSpPr>
                  <p:cNvPr id="47155" name="Line 103"/>
                  <p:cNvSpPr>
                    <a:spLocks noChangeShapeType="1"/>
                  </p:cNvSpPr>
                  <p:nvPr/>
                </p:nvSpPr>
                <p:spPr bwMode="auto">
                  <a:xfrm>
                    <a:off x="2913" y="1728"/>
                    <a:ext cx="0" cy="1061"/>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5" name="Text Box 104"/>
                  <p:cNvSpPr txBox="1">
                    <a:spLocks noRot="1" noChangeAspect="1" noMove="1" noResize="1" noEditPoints="1" noAdjustHandles="1" noChangeArrowheads="1" noChangeShapeType="1" noTextEdit="1"/>
                  </p:cNvSpPr>
                  <p:nvPr/>
                </p:nvSpPr>
                <p:spPr bwMode="auto">
                  <a:xfrm rot="16200000">
                    <a:off x="2329" y="2082"/>
                    <a:ext cx="680" cy="291"/>
                  </a:xfrm>
                  <a:prstGeom prst="rect">
                    <a:avLst/>
                  </a:prstGeom>
                  <a:blipFill rotWithShape="1">
                    <a:blip r:embed="rId6"/>
                    <a:stretch>
                      <a:fillRect l="-10526" t="-8475" r="-28947" b="-2825"/>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pSp>
          </p:grpSp>
        </p:grpSp>
        <mc:AlternateContent xmlns:mc="http://schemas.openxmlformats.org/markup-compatibility/2006" xmlns:a14="http://schemas.microsoft.com/office/drawing/2010/main">
          <mc:Choice Requires="a14">
            <p:sp>
              <p:nvSpPr>
                <p:cNvPr id="99" name="TextBox 98"/>
                <p:cNvSpPr txBox="1"/>
                <p:nvPr/>
              </p:nvSpPr>
              <p:spPr>
                <a:xfrm rot="16200000">
                  <a:off x="1065039" y="3433347"/>
                  <a:ext cx="1357924"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en-US" sz="2000" b="1" i="1" smtClean="0">
                            <a:latin typeface="Cambria Math"/>
                          </a:rPr>
                          <m:t>∅</m:t>
                        </m:r>
                        <m:r>
                          <a:rPr lang="en-US" altLang="zh-CN" sz="2000" b="1" i="1" smtClean="0">
                            <a:solidFill>
                              <a:srgbClr val="FF0000"/>
                            </a:solidFill>
                            <a:latin typeface="Cambria Math"/>
                          </a:rPr>
                          <m:t>𝟑𝟎</m:t>
                        </m:r>
                        <m:r>
                          <a:rPr lang="en-US" altLang="zh-CN" sz="2000" b="1" i="0" smtClean="0">
                            <a:solidFill>
                              <a:srgbClr val="FF0000"/>
                            </a:solidFill>
                            <a:latin typeface="Cambria Math"/>
                          </a:rPr>
                          <m:t>𝐟</m:t>
                        </m:r>
                        <m:r>
                          <a:rPr lang="en-US" altLang="zh-CN" sz="2000" b="1" i="1" smtClean="0">
                            <a:solidFill>
                              <a:srgbClr val="FF0000"/>
                            </a:solidFill>
                            <a:latin typeface="Cambria Math"/>
                          </a:rPr>
                          <m:t>𝟕</m:t>
                        </m:r>
                      </m:oMath>
                    </m:oMathPara>
                  </a14:m>
                  <a:endParaRPr lang="zh-CN" altLang="en-US" sz="2000" b="1" dirty="0">
                    <a:solidFill>
                      <a:srgbClr val="FF0000"/>
                    </a:solidFill>
                  </a:endParaRPr>
                </a:p>
              </p:txBody>
            </p:sp>
          </mc:Choice>
          <mc:Fallback xmlns="">
            <p:sp>
              <p:nvSpPr>
                <p:cNvPr id="99" name="TextBox 98"/>
                <p:cNvSpPr txBox="1">
                  <a:spLocks noRot="1" noChangeAspect="1" noMove="1" noResize="1" noEditPoints="1" noAdjustHandles="1" noChangeArrowheads="1" noChangeShapeType="1" noTextEdit="1"/>
                </p:cNvSpPr>
                <p:nvPr/>
              </p:nvSpPr>
              <p:spPr>
                <a:xfrm rot="16200000">
                  <a:off x="1065039" y="3433347"/>
                  <a:ext cx="1357924" cy="400110"/>
                </a:xfrm>
                <a:prstGeom prst="rect">
                  <a:avLst/>
                </a:prstGeom>
                <a:blipFill rotWithShape="1">
                  <a:blip r:embed="rId10"/>
                  <a:stretch>
                    <a:fillRect r="-1515"/>
                  </a:stretch>
                </a:blipFill>
              </p:spPr>
              <p:txBody>
                <a:bodyPr/>
                <a:lstStyle/>
                <a:p>
                  <a:r>
                    <a:rPr lang="zh-CN" altLang="en-US">
                      <a:noFill/>
                    </a:rPr>
                    <a:t> </a:t>
                  </a:r>
                </a:p>
              </p:txBody>
            </p:sp>
          </mc:Fallback>
        </mc:AlternateContent>
      </p:grpSp>
      <p:pic>
        <p:nvPicPr>
          <p:cNvPr id="46082"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3131" y="445589"/>
            <a:ext cx="8343900"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8" name="Group 97"/>
          <p:cNvGrpSpPr>
            <a:grpSpLocks/>
          </p:cNvGrpSpPr>
          <p:nvPr/>
        </p:nvGrpSpPr>
        <p:grpSpPr bwMode="auto">
          <a:xfrm>
            <a:off x="5216662" y="2274029"/>
            <a:ext cx="3408362" cy="3043238"/>
            <a:chOff x="3477" y="1382"/>
            <a:chExt cx="2147" cy="1917"/>
          </a:xfrm>
        </p:grpSpPr>
        <p:sp>
          <p:nvSpPr>
            <p:cNvPr id="100" name="Line 14"/>
            <p:cNvSpPr>
              <a:spLocks noChangeShapeType="1"/>
            </p:cNvSpPr>
            <p:nvPr/>
          </p:nvSpPr>
          <p:spPr bwMode="auto">
            <a:xfrm flipH="1">
              <a:off x="3718" y="1871"/>
              <a:ext cx="99" cy="9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1" name="Line 15"/>
            <p:cNvSpPr>
              <a:spLocks noChangeShapeType="1"/>
            </p:cNvSpPr>
            <p:nvPr/>
          </p:nvSpPr>
          <p:spPr bwMode="auto">
            <a:xfrm flipH="1" flipV="1">
              <a:off x="3710" y="2718"/>
              <a:ext cx="99" cy="74"/>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 name="Line 17"/>
            <p:cNvSpPr>
              <a:spLocks noChangeShapeType="1"/>
            </p:cNvSpPr>
            <p:nvPr/>
          </p:nvSpPr>
          <p:spPr bwMode="auto">
            <a:xfrm>
              <a:off x="3726" y="1984"/>
              <a:ext cx="163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3" name="Group 52"/>
            <p:cNvGrpSpPr>
              <a:grpSpLocks/>
            </p:cNvGrpSpPr>
            <p:nvPr/>
          </p:nvGrpSpPr>
          <p:grpSpPr bwMode="auto">
            <a:xfrm>
              <a:off x="3727" y="1887"/>
              <a:ext cx="1653" cy="914"/>
              <a:chOff x="2411" y="1967"/>
              <a:chExt cx="1653" cy="914"/>
            </a:xfrm>
          </p:grpSpPr>
          <p:sp>
            <p:nvSpPr>
              <p:cNvPr id="131" name="Rectangle 13"/>
              <p:cNvSpPr>
                <a:spLocks noChangeArrowheads="1"/>
              </p:cNvSpPr>
              <p:nvPr/>
            </p:nvSpPr>
            <p:spPr bwMode="auto">
              <a:xfrm>
                <a:off x="2525" y="1967"/>
                <a:ext cx="1539" cy="914"/>
              </a:xfrm>
              <a:prstGeom prst="rect">
                <a:avLst/>
              </a:prstGeom>
              <a:noFill/>
              <a:ln w="762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2" name="Line 16"/>
              <p:cNvSpPr>
                <a:spLocks noChangeShapeType="1"/>
              </p:cNvSpPr>
              <p:nvPr/>
            </p:nvSpPr>
            <p:spPr bwMode="auto">
              <a:xfrm>
                <a:off x="2411" y="2026"/>
                <a:ext cx="0" cy="78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 name="Line 18"/>
              <p:cNvSpPr>
                <a:spLocks noChangeShapeType="1"/>
              </p:cNvSpPr>
              <p:nvPr/>
            </p:nvSpPr>
            <p:spPr bwMode="auto">
              <a:xfrm>
                <a:off x="2419" y="2779"/>
                <a:ext cx="163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4" name="Rectangle 49"/>
              <p:cNvSpPr>
                <a:spLocks noChangeArrowheads="1"/>
              </p:cNvSpPr>
              <p:nvPr/>
            </p:nvSpPr>
            <p:spPr bwMode="auto">
              <a:xfrm>
                <a:off x="2494" y="1967"/>
                <a:ext cx="1562" cy="81"/>
              </a:xfrm>
              <a:prstGeom prst="rect">
                <a:avLst/>
              </a:prstGeom>
              <a:solidFill>
                <a:srgbClr val="FF33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 name="Rectangle 50"/>
            <p:cNvSpPr>
              <a:spLocks noChangeArrowheads="1"/>
            </p:cNvSpPr>
            <p:nvPr/>
          </p:nvSpPr>
          <p:spPr bwMode="auto">
            <a:xfrm>
              <a:off x="3802" y="2699"/>
              <a:ext cx="1562" cy="81"/>
            </a:xfrm>
            <a:prstGeom prst="rect">
              <a:avLst/>
            </a:prstGeom>
            <a:solidFill>
              <a:srgbClr val="FF33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 name="Line 53"/>
            <p:cNvSpPr>
              <a:spLocks noChangeShapeType="1"/>
            </p:cNvSpPr>
            <p:nvPr/>
          </p:nvSpPr>
          <p:spPr bwMode="auto">
            <a:xfrm>
              <a:off x="3477" y="2331"/>
              <a:ext cx="2147"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 name="Line 69"/>
            <p:cNvSpPr>
              <a:spLocks noChangeShapeType="1"/>
            </p:cNvSpPr>
            <p:nvPr/>
          </p:nvSpPr>
          <p:spPr bwMode="auto">
            <a:xfrm>
              <a:off x="4059" y="1398"/>
              <a:ext cx="16" cy="139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7" name="Line 70"/>
            <p:cNvSpPr>
              <a:spLocks noChangeShapeType="1"/>
            </p:cNvSpPr>
            <p:nvPr/>
          </p:nvSpPr>
          <p:spPr bwMode="auto">
            <a:xfrm>
              <a:off x="5113" y="1406"/>
              <a:ext cx="41" cy="1473"/>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 name="Line 71"/>
            <p:cNvSpPr>
              <a:spLocks noChangeShapeType="1"/>
            </p:cNvSpPr>
            <p:nvPr/>
          </p:nvSpPr>
          <p:spPr bwMode="auto">
            <a:xfrm>
              <a:off x="5153" y="2806"/>
              <a:ext cx="0" cy="46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9" name="Line 72"/>
            <p:cNvSpPr>
              <a:spLocks noChangeShapeType="1"/>
            </p:cNvSpPr>
            <p:nvPr/>
          </p:nvSpPr>
          <p:spPr bwMode="auto">
            <a:xfrm>
              <a:off x="4076" y="2775"/>
              <a:ext cx="0" cy="502"/>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0" name="Line 73"/>
            <p:cNvSpPr>
              <a:spLocks noChangeShapeType="1"/>
            </p:cNvSpPr>
            <p:nvPr/>
          </p:nvSpPr>
          <p:spPr bwMode="auto">
            <a:xfrm>
              <a:off x="4052" y="2913"/>
              <a:ext cx="1111"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1" name="Line 74"/>
            <p:cNvSpPr>
              <a:spLocks noChangeShapeType="1"/>
            </p:cNvSpPr>
            <p:nvPr/>
          </p:nvSpPr>
          <p:spPr bwMode="auto">
            <a:xfrm>
              <a:off x="4054" y="1695"/>
              <a:ext cx="1062" cy="0"/>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 name="Line 75"/>
            <p:cNvSpPr>
              <a:spLocks noChangeShapeType="1"/>
            </p:cNvSpPr>
            <p:nvPr/>
          </p:nvSpPr>
          <p:spPr bwMode="auto">
            <a:xfrm>
              <a:off x="4042" y="1579"/>
              <a:ext cx="1086"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 name="Freeform 76"/>
            <p:cNvSpPr>
              <a:spLocks/>
            </p:cNvSpPr>
            <p:nvPr/>
          </p:nvSpPr>
          <p:spPr bwMode="auto">
            <a:xfrm>
              <a:off x="4059" y="1382"/>
              <a:ext cx="1086" cy="84"/>
            </a:xfrm>
            <a:custGeom>
              <a:avLst/>
              <a:gdLst>
                <a:gd name="T0" fmla="*/ 0 w 1086"/>
                <a:gd name="T1" fmla="*/ 0 h 84"/>
                <a:gd name="T2" fmla="*/ 98 w 1086"/>
                <a:gd name="T3" fmla="*/ 33 h 84"/>
                <a:gd name="T4" fmla="*/ 493 w 1086"/>
                <a:gd name="T5" fmla="*/ 41 h 84"/>
                <a:gd name="T6" fmla="*/ 609 w 1086"/>
                <a:gd name="T7" fmla="*/ 16 h 84"/>
                <a:gd name="T8" fmla="*/ 658 w 1086"/>
                <a:gd name="T9" fmla="*/ 24 h 84"/>
                <a:gd name="T10" fmla="*/ 707 w 1086"/>
                <a:gd name="T11" fmla="*/ 41 h 84"/>
                <a:gd name="T12" fmla="*/ 938 w 1086"/>
                <a:gd name="T13" fmla="*/ 33 h 84"/>
                <a:gd name="T14" fmla="*/ 1028 w 1086"/>
                <a:gd name="T15" fmla="*/ 41 h 84"/>
                <a:gd name="T16" fmla="*/ 1086 w 1086"/>
                <a:gd name="T17" fmla="*/ 49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86" h="84">
                  <a:moveTo>
                    <a:pt x="0" y="0"/>
                  </a:moveTo>
                  <a:cubicBezTo>
                    <a:pt x="55" y="18"/>
                    <a:pt x="21" y="21"/>
                    <a:pt x="98" y="33"/>
                  </a:cubicBezTo>
                  <a:cubicBezTo>
                    <a:pt x="258" y="84"/>
                    <a:pt x="131" y="49"/>
                    <a:pt x="493" y="41"/>
                  </a:cubicBezTo>
                  <a:cubicBezTo>
                    <a:pt x="540" y="35"/>
                    <a:pt x="567" y="30"/>
                    <a:pt x="609" y="16"/>
                  </a:cubicBezTo>
                  <a:cubicBezTo>
                    <a:pt x="625" y="19"/>
                    <a:pt x="642" y="20"/>
                    <a:pt x="658" y="24"/>
                  </a:cubicBezTo>
                  <a:cubicBezTo>
                    <a:pt x="675" y="28"/>
                    <a:pt x="707" y="41"/>
                    <a:pt x="707" y="41"/>
                  </a:cubicBezTo>
                  <a:cubicBezTo>
                    <a:pt x="784" y="38"/>
                    <a:pt x="861" y="33"/>
                    <a:pt x="938" y="33"/>
                  </a:cubicBezTo>
                  <a:cubicBezTo>
                    <a:pt x="968" y="33"/>
                    <a:pt x="998" y="38"/>
                    <a:pt x="1028" y="41"/>
                  </a:cubicBezTo>
                  <a:cubicBezTo>
                    <a:pt x="1047" y="43"/>
                    <a:pt x="1086" y="49"/>
                    <a:pt x="1086" y="49"/>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4" name="Freeform 77"/>
            <p:cNvSpPr>
              <a:spLocks/>
            </p:cNvSpPr>
            <p:nvPr/>
          </p:nvSpPr>
          <p:spPr bwMode="auto">
            <a:xfrm>
              <a:off x="4133" y="3208"/>
              <a:ext cx="1020" cy="91"/>
            </a:xfrm>
            <a:custGeom>
              <a:avLst/>
              <a:gdLst>
                <a:gd name="T0" fmla="*/ 0 w 1020"/>
                <a:gd name="T1" fmla="*/ 50 h 91"/>
                <a:gd name="T2" fmla="*/ 288 w 1020"/>
                <a:gd name="T3" fmla="*/ 58 h 91"/>
                <a:gd name="T4" fmla="*/ 452 w 1020"/>
                <a:gd name="T5" fmla="*/ 0 h 91"/>
                <a:gd name="T6" fmla="*/ 633 w 1020"/>
                <a:gd name="T7" fmla="*/ 42 h 91"/>
                <a:gd name="T8" fmla="*/ 1020 w 1020"/>
                <a:gd name="T9" fmla="*/ 17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0" h="91">
                  <a:moveTo>
                    <a:pt x="0" y="50"/>
                  </a:moveTo>
                  <a:cubicBezTo>
                    <a:pt x="125" y="91"/>
                    <a:pt x="32" y="67"/>
                    <a:pt x="288" y="58"/>
                  </a:cubicBezTo>
                  <a:cubicBezTo>
                    <a:pt x="345" y="44"/>
                    <a:pt x="397" y="21"/>
                    <a:pt x="452" y="0"/>
                  </a:cubicBezTo>
                  <a:cubicBezTo>
                    <a:pt x="518" y="24"/>
                    <a:pt x="563" y="34"/>
                    <a:pt x="633" y="42"/>
                  </a:cubicBezTo>
                  <a:cubicBezTo>
                    <a:pt x="754" y="81"/>
                    <a:pt x="904" y="75"/>
                    <a:pt x="1020" y="17"/>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5" name="Line 78"/>
            <p:cNvSpPr>
              <a:spLocks noChangeShapeType="1"/>
            </p:cNvSpPr>
            <p:nvPr/>
          </p:nvSpPr>
          <p:spPr bwMode="auto">
            <a:xfrm flipH="1">
              <a:off x="4116" y="1423"/>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6" name="Line 79"/>
            <p:cNvSpPr>
              <a:spLocks noChangeShapeType="1"/>
            </p:cNvSpPr>
            <p:nvPr/>
          </p:nvSpPr>
          <p:spPr bwMode="auto">
            <a:xfrm flipH="1">
              <a:off x="4232" y="1439"/>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 name="Line 80"/>
            <p:cNvSpPr>
              <a:spLocks noChangeShapeType="1"/>
            </p:cNvSpPr>
            <p:nvPr/>
          </p:nvSpPr>
          <p:spPr bwMode="auto">
            <a:xfrm flipH="1">
              <a:off x="4372" y="1431"/>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8" name="Line 81"/>
            <p:cNvSpPr>
              <a:spLocks noChangeShapeType="1"/>
            </p:cNvSpPr>
            <p:nvPr/>
          </p:nvSpPr>
          <p:spPr bwMode="auto">
            <a:xfrm flipH="1">
              <a:off x="4521" y="1432"/>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9" name="Line 82"/>
            <p:cNvSpPr>
              <a:spLocks noChangeShapeType="1"/>
            </p:cNvSpPr>
            <p:nvPr/>
          </p:nvSpPr>
          <p:spPr bwMode="auto">
            <a:xfrm flipH="1">
              <a:off x="4677" y="1432"/>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0" name="Line 83"/>
            <p:cNvSpPr>
              <a:spLocks noChangeShapeType="1"/>
            </p:cNvSpPr>
            <p:nvPr/>
          </p:nvSpPr>
          <p:spPr bwMode="auto">
            <a:xfrm flipH="1">
              <a:off x="4817" y="1432"/>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1" name="Line 84"/>
            <p:cNvSpPr>
              <a:spLocks noChangeShapeType="1"/>
            </p:cNvSpPr>
            <p:nvPr/>
          </p:nvSpPr>
          <p:spPr bwMode="auto">
            <a:xfrm flipH="1">
              <a:off x="4982" y="1432"/>
              <a:ext cx="50" cy="12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2" name="Line 85"/>
            <p:cNvSpPr>
              <a:spLocks noChangeShapeType="1"/>
            </p:cNvSpPr>
            <p:nvPr/>
          </p:nvSpPr>
          <p:spPr bwMode="auto">
            <a:xfrm flipH="1">
              <a:off x="4141" y="2945"/>
              <a:ext cx="132" cy="15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 name="Line 86"/>
            <p:cNvSpPr>
              <a:spLocks noChangeShapeType="1"/>
            </p:cNvSpPr>
            <p:nvPr/>
          </p:nvSpPr>
          <p:spPr bwMode="auto">
            <a:xfrm flipH="1">
              <a:off x="4199" y="2929"/>
              <a:ext cx="246" cy="35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4" name="Line 87"/>
            <p:cNvSpPr>
              <a:spLocks noChangeShapeType="1"/>
            </p:cNvSpPr>
            <p:nvPr/>
          </p:nvSpPr>
          <p:spPr bwMode="auto">
            <a:xfrm flipH="1">
              <a:off x="4421" y="2945"/>
              <a:ext cx="205" cy="32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5" name="Line 88"/>
            <p:cNvSpPr>
              <a:spLocks noChangeShapeType="1"/>
            </p:cNvSpPr>
            <p:nvPr/>
          </p:nvSpPr>
          <p:spPr bwMode="auto">
            <a:xfrm flipH="1">
              <a:off x="4669" y="2937"/>
              <a:ext cx="188"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6" name="Line 89"/>
            <p:cNvSpPr>
              <a:spLocks noChangeShapeType="1"/>
            </p:cNvSpPr>
            <p:nvPr/>
          </p:nvSpPr>
          <p:spPr bwMode="auto">
            <a:xfrm flipH="1">
              <a:off x="4842" y="2946"/>
              <a:ext cx="205" cy="31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7" name="Line 90"/>
            <p:cNvSpPr>
              <a:spLocks noChangeShapeType="1"/>
            </p:cNvSpPr>
            <p:nvPr/>
          </p:nvSpPr>
          <p:spPr bwMode="auto">
            <a:xfrm flipH="1">
              <a:off x="4991" y="3035"/>
              <a:ext cx="172" cy="24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8" name="Rectangle 91"/>
            <p:cNvSpPr>
              <a:spLocks noChangeArrowheads="1"/>
            </p:cNvSpPr>
            <p:nvPr/>
          </p:nvSpPr>
          <p:spPr bwMode="auto">
            <a:xfrm>
              <a:off x="4050" y="1591"/>
              <a:ext cx="1093" cy="10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9" name="Rectangle 92"/>
            <p:cNvSpPr>
              <a:spLocks noChangeArrowheads="1"/>
            </p:cNvSpPr>
            <p:nvPr/>
          </p:nvSpPr>
          <p:spPr bwMode="auto">
            <a:xfrm>
              <a:off x="4081" y="2797"/>
              <a:ext cx="1070" cy="116"/>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0" name="Line 93"/>
            <p:cNvSpPr>
              <a:spLocks noChangeShapeType="1"/>
            </p:cNvSpPr>
            <p:nvPr/>
          </p:nvSpPr>
          <p:spPr bwMode="auto">
            <a:xfrm>
              <a:off x="3813" y="2336"/>
              <a:ext cx="1440"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35" name="Group 102"/>
          <p:cNvGrpSpPr>
            <a:grpSpLocks/>
          </p:cNvGrpSpPr>
          <p:nvPr/>
        </p:nvGrpSpPr>
        <p:grpSpPr bwMode="auto">
          <a:xfrm>
            <a:off x="6231074" y="1412017"/>
            <a:ext cx="1420813" cy="3135312"/>
            <a:chOff x="4116" y="839"/>
            <a:chExt cx="895" cy="1975"/>
          </a:xfrm>
        </p:grpSpPr>
        <p:sp>
          <p:nvSpPr>
            <p:cNvPr id="136" name="Line 98"/>
            <p:cNvSpPr>
              <a:spLocks noChangeShapeType="1"/>
            </p:cNvSpPr>
            <p:nvPr/>
          </p:nvSpPr>
          <p:spPr bwMode="auto">
            <a:xfrm>
              <a:off x="4378" y="1703"/>
              <a:ext cx="0" cy="1111"/>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7" name="Line 99"/>
            <p:cNvSpPr>
              <a:spLocks noChangeShapeType="1"/>
            </p:cNvSpPr>
            <p:nvPr/>
          </p:nvSpPr>
          <p:spPr bwMode="auto">
            <a:xfrm>
              <a:off x="4378" y="1177"/>
              <a:ext cx="0" cy="6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8" name="Line 100"/>
            <p:cNvSpPr>
              <a:spLocks noChangeShapeType="1"/>
            </p:cNvSpPr>
            <p:nvPr/>
          </p:nvSpPr>
          <p:spPr bwMode="auto">
            <a:xfrm>
              <a:off x="4386" y="1185"/>
              <a:ext cx="469"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9" name="Text Box 101"/>
            <p:cNvSpPr txBox="1">
              <a:spLocks noRot="1" noChangeAspect="1" noMove="1" noResize="1" noEditPoints="1" noAdjustHandles="1" noChangeArrowheads="1" noChangeShapeType="1" noTextEdit="1"/>
            </p:cNvSpPr>
            <p:nvPr/>
          </p:nvSpPr>
          <p:spPr bwMode="auto">
            <a:xfrm>
              <a:off x="4116" y="839"/>
              <a:ext cx="895" cy="291"/>
            </a:xfrm>
            <a:prstGeom prst="rect">
              <a:avLst/>
            </a:prstGeom>
            <a:blipFill rotWithShape="1">
              <a:blip r:embed="rId12"/>
              <a:stretch>
                <a:fillRect l="-2575" t="-10526" r="-5579" b="-28947"/>
              </a:stretch>
            </a:blip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wipe(left)">
                                      <p:cBhvr>
                                        <p:cTn id="7" dur="500"/>
                                        <p:tgtEl>
                                          <p:spTgt spid="460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500" fill="hold"/>
                                        <p:tgtEl>
                                          <p:spTgt spid="98"/>
                                        </p:tgtEl>
                                        <p:attrNameLst>
                                          <p:attrName>ppt_x</p:attrName>
                                        </p:attrNameLst>
                                      </p:cBhvr>
                                      <p:tavLst>
                                        <p:tav tm="0">
                                          <p:val>
                                            <p:strVal val="1+#ppt_w/2"/>
                                          </p:val>
                                        </p:tav>
                                        <p:tav tm="100000">
                                          <p:val>
                                            <p:strVal val="#ppt_x"/>
                                          </p:val>
                                        </p:tav>
                                      </p:tavLst>
                                    </p:anim>
                                    <p:anim calcmode="lin" valueType="num">
                                      <p:cBhvr additive="base">
                                        <p:cTn id="13" dur="500" fill="hold"/>
                                        <p:tgtEl>
                                          <p:spTgt spid="9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nodeType="clickEffect">
                                  <p:stCondLst>
                                    <p:cond delay="0"/>
                                  </p:stCondLst>
                                  <p:childTnLst>
                                    <p:set>
                                      <p:cBhvr>
                                        <p:cTn id="17" dur="1" fill="hold">
                                          <p:stCondLst>
                                            <p:cond delay="0"/>
                                          </p:stCondLst>
                                        </p:cTn>
                                        <p:tgtEl>
                                          <p:spTgt spid="135"/>
                                        </p:tgtEl>
                                        <p:attrNameLst>
                                          <p:attrName>style.visibility</p:attrName>
                                        </p:attrNameLst>
                                      </p:cBhvr>
                                      <p:to>
                                        <p:strVal val="visible"/>
                                      </p:to>
                                    </p:set>
                                    <p:animEffect transition="in" filter="barn(outHorizontal)">
                                      <p:cBhvr>
                                        <p:cTn id="18" dur="500"/>
                                        <p:tgtEl>
                                          <p:spTgt spid="13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8220"/>
                                        </p:tgtEl>
                                        <p:attrNameLst>
                                          <p:attrName>style.visibility</p:attrName>
                                        </p:attrNameLst>
                                      </p:cBhvr>
                                      <p:to>
                                        <p:strVal val="visible"/>
                                      </p:to>
                                    </p:set>
                                    <p:animEffect transition="in" filter="wipe(left)">
                                      <p:cBhvr>
                                        <p:cTn id="35" dur="500"/>
                                        <p:tgtEl>
                                          <p:spTgt spid="4822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8219"/>
                                        </p:tgtEl>
                                        <p:attrNameLst>
                                          <p:attrName>style.visibility</p:attrName>
                                        </p:attrNameLst>
                                      </p:cBhvr>
                                      <p:to>
                                        <p:strVal val="visible"/>
                                      </p:to>
                                    </p:set>
                                    <p:animEffect transition="in" filter="wipe(left)">
                                      <p:cBhvr>
                                        <p:cTn id="40" dur="500"/>
                                        <p:tgtEl>
                                          <p:spTgt spid="48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EA3DC34-54AA-4620-BB4C-5B647427C9BC}" type="slidenum">
              <a:rPr kumimoji="0" lang="zh-CN" altLang="en-US" sz="2000" smtClean="0">
                <a:solidFill>
                  <a:srgbClr val="0000FF"/>
                </a:solidFill>
              </a:rPr>
              <a:pPr eaLnBrk="1" hangingPunct="1"/>
              <a:t>46</a:t>
            </a:fld>
            <a:endParaRPr kumimoji="0" lang="en-US" altLang="zh-CN" sz="2000" smtClean="0">
              <a:solidFill>
                <a:srgbClr val="0000FF"/>
              </a:solidFill>
            </a:endParaRPr>
          </a:p>
        </p:txBody>
      </p:sp>
      <p:sp>
        <p:nvSpPr>
          <p:cNvPr id="2" name="矩形 1"/>
          <p:cNvSpPr>
            <a:spLocks noChangeArrowheads="1"/>
          </p:cNvSpPr>
          <p:nvPr/>
        </p:nvSpPr>
        <p:spPr bwMode="auto">
          <a:xfrm>
            <a:off x="1101725" y="504439"/>
            <a:ext cx="5397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dirty="0"/>
              <a:t> </a:t>
            </a:r>
            <a:r>
              <a:rPr lang="en-US" altLang="zh-CN" b="1" dirty="0"/>
              <a:t>11. 3  </a:t>
            </a:r>
            <a:r>
              <a:rPr lang="zh-CN" altLang="en-US" b="1" dirty="0"/>
              <a:t>用概率法计算尺寸链   </a:t>
            </a:r>
            <a:endParaRPr lang="zh-CN" altLang="en-US" b="1" dirty="0">
              <a:solidFill>
                <a:srgbClr val="FF0000"/>
              </a:solidFill>
            </a:endParaRPr>
          </a:p>
        </p:txBody>
      </p:sp>
      <p:sp>
        <p:nvSpPr>
          <p:cNvPr id="4" name="矩形 2"/>
          <p:cNvSpPr>
            <a:spLocks noChangeArrowheads="1"/>
          </p:cNvSpPr>
          <p:nvPr/>
        </p:nvSpPr>
        <p:spPr bwMode="auto">
          <a:xfrm>
            <a:off x="203966" y="2898981"/>
            <a:ext cx="855712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t>          </a:t>
            </a:r>
            <a:r>
              <a:rPr lang="zh-CN" altLang="en-US" b="1" dirty="0" smtClean="0"/>
              <a:t>设形成</a:t>
            </a:r>
            <a:r>
              <a:rPr lang="zh-CN" altLang="en-US" b="1" dirty="0"/>
              <a:t>尺寸链的各组成环视为一系列独立的随机变量。 </a:t>
            </a:r>
          </a:p>
          <a:p>
            <a:r>
              <a:rPr lang="zh-CN" altLang="en-US" b="1" dirty="0"/>
              <a:t> </a:t>
            </a:r>
            <a:r>
              <a:rPr lang="zh-CN" altLang="en-US" b="1" dirty="0" smtClean="0"/>
              <a:t>假定</a:t>
            </a:r>
            <a:r>
              <a:rPr lang="zh-CN" altLang="en-US" b="1" dirty="0"/>
              <a:t>各组成环的尺寸都按正态分布</a:t>
            </a:r>
            <a:r>
              <a:rPr lang="en-US" altLang="zh-CN" b="1" dirty="0"/>
              <a:t>,</a:t>
            </a:r>
            <a:r>
              <a:rPr lang="zh-CN" altLang="en-US" b="1" dirty="0"/>
              <a:t>则封闭环也必按正态分布。由第 </a:t>
            </a:r>
            <a:r>
              <a:rPr lang="en-US" altLang="zh-CN" b="1" dirty="0"/>
              <a:t>2 </a:t>
            </a:r>
            <a:r>
              <a:rPr lang="zh-CN" altLang="en-US" b="1" dirty="0"/>
              <a:t>章中的误差理论可知</a:t>
            </a:r>
            <a:r>
              <a:rPr lang="en-US" altLang="zh-CN" b="1" dirty="0"/>
              <a:t>,</a:t>
            </a:r>
            <a:r>
              <a:rPr lang="zh-CN" altLang="en-US" b="1" dirty="0"/>
              <a:t>随机误差应按方和根法合成</a:t>
            </a:r>
            <a:r>
              <a:rPr lang="en-US" altLang="zh-CN" b="1" dirty="0"/>
              <a:t>,</a:t>
            </a:r>
            <a:r>
              <a:rPr lang="zh-CN" altLang="en-US" b="1" dirty="0"/>
              <a:t>故式</a:t>
            </a:r>
            <a:r>
              <a:rPr lang="en-US" altLang="zh-CN" b="1" dirty="0"/>
              <a:t>(11.6) </a:t>
            </a:r>
            <a:r>
              <a:rPr lang="zh-CN" altLang="en-US" b="1" dirty="0"/>
              <a:t>将变成</a:t>
            </a:r>
          </a:p>
        </p:txBody>
      </p:sp>
      <p:sp>
        <p:nvSpPr>
          <p:cNvPr id="3" name="矩形 2"/>
          <p:cNvSpPr/>
          <p:nvPr/>
        </p:nvSpPr>
        <p:spPr>
          <a:xfrm>
            <a:off x="854800" y="931484"/>
            <a:ext cx="7435655" cy="461665"/>
          </a:xfrm>
          <a:prstGeom prst="rect">
            <a:avLst/>
          </a:prstGeom>
        </p:spPr>
        <p:txBody>
          <a:bodyPr wrap="square">
            <a:spAutoFit/>
          </a:bodyPr>
          <a:lstStyle/>
          <a:p>
            <a:r>
              <a:rPr lang="en-US" altLang="zh-CN" b="1" dirty="0"/>
              <a:t>11. 3. 1  </a:t>
            </a:r>
            <a:r>
              <a:rPr lang="zh-CN" altLang="en-US" b="1" dirty="0"/>
              <a:t>概率法计算尺寸链的基本步骤和计算公式 </a:t>
            </a:r>
            <a:endParaRPr lang="en-US" altLang="zh-CN" b="1" dirty="0"/>
          </a:p>
        </p:txBody>
      </p:sp>
      <p:sp>
        <p:nvSpPr>
          <p:cNvPr id="5" name="矩形 4"/>
          <p:cNvSpPr/>
          <p:nvPr/>
        </p:nvSpPr>
        <p:spPr>
          <a:xfrm>
            <a:off x="203966" y="1373536"/>
            <a:ext cx="8292919" cy="1569660"/>
          </a:xfrm>
          <a:prstGeom prst="rect">
            <a:avLst/>
          </a:prstGeom>
        </p:spPr>
        <p:txBody>
          <a:bodyPr wrap="square">
            <a:spAutoFit/>
          </a:bodyPr>
          <a:lstStyle/>
          <a:p>
            <a:r>
              <a:rPr lang="zh-CN" altLang="en-US" b="1" dirty="0" smtClean="0"/>
              <a:t>         概率</a:t>
            </a:r>
            <a:r>
              <a:rPr lang="zh-CN" altLang="en-US" b="1" dirty="0"/>
              <a:t>法</a:t>
            </a:r>
            <a:r>
              <a:rPr lang="en-US" altLang="zh-CN" b="1" dirty="0"/>
              <a:t>(</a:t>
            </a:r>
            <a:r>
              <a:rPr lang="zh-CN" altLang="en-US" b="1" dirty="0"/>
              <a:t>大数互换法</a:t>
            </a:r>
            <a:r>
              <a:rPr lang="en-US" altLang="zh-CN" b="1" dirty="0"/>
              <a:t>) </a:t>
            </a:r>
            <a:r>
              <a:rPr lang="zh-CN" altLang="en-US" b="1" dirty="0"/>
              <a:t>是根据概率论的基本原理对尺寸链进行计算的方法。用概率法进行尺寸链计算和用极值法进行尺寸链计算的基本步骤是相同的</a:t>
            </a:r>
            <a:r>
              <a:rPr lang="en-US" altLang="zh-CN" b="1" dirty="0"/>
              <a:t>,</a:t>
            </a:r>
            <a:r>
              <a:rPr lang="zh-CN" altLang="en-US" b="1" dirty="0"/>
              <a:t>只是使用的有些数学关系式不同</a:t>
            </a:r>
            <a:r>
              <a:rPr lang="zh-CN" altLang="en-US" b="1" dirty="0" smtClean="0"/>
              <a:t>。</a:t>
            </a:r>
            <a:r>
              <a:rPr lang="en-US" altLang="zh-CN" b="1" dirty="0" smtClean="0"/>
              <a:t>        </a:t>
            </a:r>
            <a:endParaRPr lang="zh-CN" altLang="en-US" dirty="0"/>
          </a:p>
        </p:txBody>
      </p:sp>
      <p:sp>
        <p:nvSpPr>
          <p:cNvPr id="13" name="矩形 12"/>
          <p:cNvSpPr/>
          <p:nvPr/>
        </p:nvSpPr>
        <p:spPr>
          <a:xfrm>
            <a:off x="668214" y="5859036"/>
            <a:ext cx="7276148" cy="461665"/>
          </a:xfrm>
          <a:prstGeom prst="rect">
            <a:avLst/>
          </a:prstGeom>
        </p:spPr>
        <p:txBody>
          <a:bodyPr wrap="square">
            <a:spAutoFit/>
          </a:bodyPr>
          <a:lstStyle/>
          <a:p>
            <a:r>
              <a:rPr lang="zh-CN" altLang="en-US" b="1" dirty="0">
                <a:solidFill>
                  <a:srgbClr val="FF0000"/>
                </a:solidFill>
              </a:rPr>
              <a:t>即封闭环的公差为各组成环公差平方和的</a:t>
            </a:r>
            <a:r>
              <a:rPr lang="zh-CN" altLang="en-US" b="1" dirty="0" smtClean="0">
                <a:solidFill>
                  <a:srgbClr val="FF0000"/>
                </a:solidFill>
              </a:rPr>
              <a:t>平方根</a:t>
            </a:r>
            <a:r>
              <a:rPr lang="zh-CN" altLang="en-US" b="1" dirty="0" smtClean="0"/>
              <a:t>。</a:t>
            </a:r>
            <a:endParaRPr lang="zh-CN" altLang="en-US" b="1" dirty="0"/>
          </a:p>
        </p:txBody>
      </p:sp>
      <p:grpSp>
        <p:nvGrpSpPr>
          <p:cNvPr id="11" name="组合 10"/>
          <p:cNvGrpSpPr/>
          <p:nvPr/>
        </p:nvGrpSpPr>
        <p:grpSpPr>
          <a:xfrm>
            <a:off x="2306281" y="4215769"/>
            <a:ext cx="4840853" cy="1529201"/>
            <a:chOff x="2883069" y="4215769"/>
            <a:chExt cx="4840853" cy="1529201"/>
          </a:xfrm>
          <a:solidFill>
            <a:schemeClr val="accent1">
              <a:lumMod val="20000"/>
              <a:lumOff val="80000"/>
            </a:schemeClr>
          </a:solidFill>
        </p:grpSpPr>
        <mc:AlternateContent xmlns:mc="http://schemas.openxmlformats.org/markup-compatibility/2006" xmlns:a14="http://schemas.microsoft.com/office/drawing/2010/main">
          <mc:Choice Requires="a14">
            <p:sp>
              <p:nvSpPr>
                <p:cNvPr id="8" name="TextBox 7"/>
                <p:cNvSpPr txBox="1"/>
                <p:nvPr/>
              </p:nvSpPr>
              <p:spPr>
                <a:xfrm>
                  <a:off x="2883069" y="4215769"/>
                  <a:ext cx="2686929" cy="1529201"/>
                </a:xfrm>
                <a:prstGeom prst="rect">
                  <a:avLst/>
                </a:prstGeom>
                <a:grpFill/>
              </p:spPr>
              <p:txBody>
                <a:bodyPr wrap="square" rtlCol="0">
                  <a:spAutoFit/>
                </a:bodyPr>
                <a:lstStyle/>
                <a:p>
                  <a:pPr/>
                  <a14:m>
                    <m:oMathPara xmlns:m="http://schemas.openxmlformats.org/officeDocument/2006/math">
                      <m:oMathParaPr>
                        <m:jc m:val="left"/>
                      </m:oMathParaPr>
                      <m:oMath xmlns:m="http://schemas.openxmlformats.org/officeDocument/2006/math">
                        <m:r>
                          <a:rPr lang="en-US" altLang="zh-CN" b="0" i="1" smtClean="0">
                            <a:latin typeface="Cambria Math"/>
                          </a:rPr>
                          <m:t> </m:t>
                        </m:r>
                        <m:sSub>
                          <m:sSubPr>
                            <m:ctrlPr>
                              <a:rPr lang="en-US" altLang="zh-CN" b="0" i="1" smtClean="0">
                                <a:latin typeface="Cambria Math"/>
                              </a:rPr>
                            </m:ctrlPr>
                          </m:sSubPr>
                          <m:e>
                            <m:r>
                              <a:rPr lang="en-US" altLang="zh-CN" b="0" i="1" smtClean="0">
                                <a:latin typeface="Cambria Math"/>
                              </a:rPr>
                              <m:t>𝑇</m:t>
                            </m:r>
                          </m:e>
                          <m:sub>
                            <m:r>
                              <a:rPr lang="en-US" altLang="zh-CN" b="0" i="1" smtClean="0">
                                <a:latin typeface="Cambria Math"/>
                              </a:rPr>
                              <m:t>0</m:t>
                            </m:r>
                          </m:sub>
                        </m:sSub>
                        <m:r>
                          <a:rPr lang="en-US" altLang="zh-CN" b="0" i="1" smtClean="0">
                            <a:latin typeface="Cambria Math"/>
                          </a:rPr>
                          <m:t> =</m:t>
                        </m:r>
                        <m:rad>
                          <m:radPr>
                            <m:degHide m:val="on"/>
                            <m:ctrlPr>
                              <a:rPr lang="zh-CN" altLang="en-US" i="1" smtClean="0">
                                <a:latin typeface="Cambria Math"/>
                              </a:rPr>
                            </m:ctrlPr>
                          </m:radPr>
                          <m:deg/>
                          <m:e>
                            <m:nary>
                              <m:naryPr>
                                <m:chr m:val="∑"/>
                                <m:ctrlPr>
                                  <a:rPr lang="zh-CN" altLang="en-US" i="1" smtClean="0">
                                    <a:latin typeface="Cambria Math"/>
                                  </a:rPr>
                                </m:ctrlPr>
                              </m:naryPr>
                              <m:sub>
                                <m:r>
                                  <m:rPr>
                                    <m:brk m:alnAt="23"/>
                                  </m:rPr>
                                  <a:rPr lang="en-US" altLang="zh-CN" b="0" i="1" smtClean="0">
                                    <a:latin typeface="Cambria Math"/>
                                  </a:rPr>
                                  <m:t>𝑖</m:t>
                                </m:r>
                              </m:sub>
                              <m:sup>
                                <m:r>
                                  <a:rPr lang="en-US" altLang="zh-CN" b="0" i="1" smtClean="0">
                                    <a:latin typeface="Cambria Math"/>
                                  </a:rPr>
                                  <m:t>𝑛</m:t>
                                </m:r>
                                <m:r>
                                  <a:rPr lang="en-US" altLang="zh-CN" b="0" i="1" smtClean="0">
                                    <a:latin typeface="Cambria Math"/>
                                  </a:rPr>
                                  <m:t>−1</m:t>
                                </m:r>
                              </m:sup>
                              <m:e>
                                <m:sSubSup>
                                  <m:sSubSupPr>
                                    <m:ctrlPr>
                                      <a:rPr lang="en-US" altLang="zh-CN" i="1" smtClean="0">
                                        <a:latin typeface="Cambria Math"/>
                                      </a:rPr>
                                    </m:ctrlPr>
                                  </m:sSubSup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𝑖</m:t>
                                        </m:r>
                                      </m:sub>
                                    </m:sSub>
                                  </m:sub>
                                  <m:sup>
                                    <m:r>
                                      <a:rPr lang="en-US" altLang="zh-CN" b="0" i="1" smtClean="0">
                                        <a:latin typeface="Cambria Math"/>
                                      </a:rPr>
                                      <m:t>2</m:t>
                                    </m:r>
                                  </m:sup>
                                </m:sSubSup>
                              </m:e>
                            </m:nary>
                          </m:e>
                        </m:rad>
                      </m:oMath>
                    </m:oMathPara>
                  </a14:m>
                  <a:endParaRPr lang="zh-CN" alt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2883069" y="4215769"/>
                  <a:ext cx="2686929" cy="1529201"/>
                </a:xfrm>
                <a:prstGeom prst="rect">
                  <a:avLst/>
                </a:prstGeom>
                <a:blipFill rotWithShape="1">
                  <a:blip r:embed="rId2"/>
                  <a:stretch>
                    <a:fillRect/>
                  </a:stretch>
                </a:blipFill>
              </p:spPr>
              <p:txBody>
                <a:bodyPr/>
                <a:lstStyle/>
                <a:p>
                  <a:r>
                    <a:rPr lang="zh-CN" altLang="en-US">
                      <a:noFill/>
                    </a:rPr>
                    <a:t> </a:t>
                  </a:r>
                </a:p>
              </p:txBody>
            </p:sp>
          </mc:Fallback>
        </mc:AlternateContent>
        <p:sp>
          <p:nvSpPr>
            <p:cNvPr id="9" name="TextBox 8"/>
            <p:cNvSpPr txBox="1"/>
            <p:nvPr/>
          </p:nvSpPr>
          <p:spPr>
            <a:xfrm>
              <a:off x="6499225" y="4811150"/>
              <a:ext cx="1224697" cy="461665"/>
            </a:xfrm>
            <a:prstGeom prst="rect">
              <a:avLst/>
            </a:prstGeom>
            <a:grpFill/>
          </p:spPr>
          <p:txBody>
            <a:bodyPr wrap="square" rtlCol="0">
              <a:spAutoFit/>
            </a:bodyPr>
            <a:lstStyle/>
            <a:p>
              <a:r>
                <a:rPr lang="en-US" altLang="zh-CN" dirty="0" smtClean="0"/>
                <a:t>(11.9)</a:t>
              </a:r>
              <a:endParaRPr lang="zh-CN" altLang="en-US" dirty="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5"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47</a:t>
            </a:fld>
            <a:endParaRPr lang="en-US" altLang="zh-CN"/>
          </a:p>
        </p:txBody>
      </p:sp>
      <mc:AlternateContent xmlns:mc="http://schemas.openxmlformats.org/markup-compatibility/2006">
        <mc:Choice xmlns:a14="http://schemas.microsoft.com/office/drawing/2010/main" Requires="a14">
          <p:sp>
            <p:nvSpPr>
              <p:cNvPr id="3" name="矩形 2"/>
              <p:cNvSpPr/>
              <p:nvPr/>
            </p:nvSpPr>
            <p:spPr>
              <a:xfrm>
                <a:off x="225081" y="322719"/>
                <a:ext cx="8201466" cy="1233543"/>
              </a:xfrm>
              <a:prstGeom prst="rect">
                <a:avLst/>
              </a:prstGeom>
            </p:spPr>
            <p:txBody>
              <a:bodyPr wrap="square">
                <a:spAutoFit/>
              </a:bodyPr>
              <a:lstStyle/>
              <a:p>
                <a:r>
                  <a:rPr lang="zh-CN" altLang="en-US" b="1" dirty="0" smtClean="0"/>
                  <a:t>         又</a:t>
                </a:r>
                <a:r>
                  <a:rPr lang="zh-CN" altLang="en-US" b="1" dirty="0"/>
                  <a:t>假定各组成环尺寸分布中心都与公差带中心</a:t>
                </a:r>
                <a:r>
                  <a:rPr lang="zh-CN" altLang="en-US" b="1" dirty="0" smtClean="0"/>
                  <a:t>重合</a:t>
                </a:r>
                <a:r>
                  <a:rPr lang="en-US" altLang="zh-CN" b="1" dirty="0" smtClean="0"/>
                  <a:t>,</a:t>
                </a:r>
                <a:r>
                  <a:rPr lang="zh-CN" altLang="en-US" b="1" dirty="0" smtClean="0"/>
                  <a:t>如图</a:t>
                </a:r>
                <a:r>
                  <a:rPr lang="en-US" altLang="zh-CN" b="1" dirty="0" smtClean="0"/>
                  <a:t>11.11 </a:t>
                </a:r>
                <a:r>
                  <a:rPr lang="zh-CN" altLang="en-US" b="1" dirty="0" smtClean="0"/>
                  <a:t>所示</a:t>
                </a:r>
                <a:r>
                  <a:rPr lang="zh-CN" altLang="en-US" b="1" dirty="0"/>
                  <a:t>。</a:t>
                </a:r>
                <a:r>
                  <a:rPr lang="zh-CN" altLang="en-US" b="1" dirty="0" smtClean="0"/>
                  <a:t>于是</a:t>
                </a:r>
                <a:r>
                  <a:rPr lang="zh-CN" altLang="en-US" b="1" dirty="0">
                    <a:solidFill>
                      <a:srgbClr val="FF0000"/>
                    </a:solidFill>
                  </a:rPr>
                  <a:t>各</a:t>
                </a:r>
                <a:r>
                  <a:rPr lang="zh-CN" altLang="en-US" b="1" dirty="0" smtClean="0">
                    <a:solidFill>
                      <a:srgbClr val="FF0000"/>
                    </a:solidFill>
                  </a:rPr>
                  <a:t>组成环</a:t>
                </a:r>
                <a:r>
                  <a:rPr lang="zh-CN" altLang="en-US" b="1" dirty="0"/>
                  <a:t>的公称尺寸及</a:t>
                </a:r>
                <a:r>
                  <a:rPr lang="zh-CN" altLang="en-US" b="1" dirty="0" smtClean="0"/>
                  <a:t>极限偏差</a:t>
                </a:r>
                <a:r>
                  <a:rPr lang="en-US" altLang="zh-CN"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𝒊</m:t>
                        </m:r>
                      </m:sub>
                    </m:sSub>
                  </m:oMath>
                </a14:m>
                <a:r>
                  <a:rPr lang="en-US" altLang="zh-CN" b="1" dirty="0" smtClean="0"/>
                  <a:t>,</a:t>
                </a:r>
                <a14:m>
                  <m:oMath xmlns:m="http://schemas.openxmlformats.org/officeDocument/2006/math">
                    <m:sSub>
                      <m:sSubPr>
                        <m:ctrlPr>
                          <a:rPr lang="en-US" altLang="zh-CN" b="1" i="1" dirty="0" smtClean="0">
                            <a:latin typeface="Cambria Math"/>
                          </a:rPr>
                        </m:ctrlPr>
                      </m:sSubPr>
                      <m:e>
                        <m:r>
                          <a:rPr lang="en-US" altLang="zh-CN" b="1" i="0" dirty="0" smtClean="0">
                            <a:latin typeface="Cambria Math"/>
                          </a:rPr>
                          <m:t>𝐄𝐒</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𝒊</m:t>
                            </m:r>
                          </m:sub>
                        </m:sSub>
                      </m:sub>
                    </m:sSub>
                    <m:r>
                      <a:rPr lang="zh-CN" altLang="en-US" b="1" i="1" dirty="0" smtClean="0">
                        <a:latin typeface="Cambria Math"/>
                      </a:rPr>
                      <m:t>、</m:t>
                    </m:r>
                    <m:sSub>
                      <m:sSubPr>
                        <m:ctrlPr>
                          <a:rPr lang="en-US" altLang="zh-CN" b="1" i="1" dirty="0">
                            <a:latin typeface="Cambria Math"/>
                          </a:rPr>
                        </m:ctrlPr>
                      </m:sSubPr>
                      <m:e>
                        <m:r>
                          <a:rPr lang="en-US" altLang="zh-CN" b="1" i="0" dirty="0">
                            <a:latin typeface="Cambria Math"/>
                          </a:rPr>
                          <m:t>𝐄</m:t>
                        </m:r>
                        <m:r>
                          <a:rPr lang="zh-CN" altLang="en-US" b="1" i="0" dirty="0" smtClean="0">
                            <a:latin typeface="Cambria Math"/>
                          </a:rPr>
                          <m:t>𝐈</m:t>
                        </m:r>
                      </m:e>
                      <m:sub>
                        <m:sSub>
                          <m:sSubPr>
                            <m:ctrlPr>
                              <a:rPr lang="en-US" altLang="zh-CN" b="1" i="1" dirty="0">
                                <a:latin typeface="Cambria Math"/>
                              </a:rPr>
                            </m:ctrlPr>
                          </m:sSubPr>
                          <m:e>
                            <m:r>
                              <a:rPr lang="en-US" altLang="zh-CN" b="1" i="1" dirty="0">
                                <a:latin typeface="Cambria Math"/>
                              </a:rPr>
                              <m:t>𝑨</m:t>
                            </m:r>
                          </m:e>
                          <m:sub>
                            <m:r>
                              <a:rPr lang="en-US" altLang="zh-CN" b="1" i="1" dirty="0">
                                <a:latin typeface="Cambria Math"/>
                              </a:rPr>
                              <m:t>𝒊</m:t>
                            </m:r>
                          </m:sub>
                        </m:sSub>
                      </m:sub>
                    </m:sSub>
                  </m:oMath>
                </a14:m>
                <a:r>
                  <a:rPr lang="en-US" altLang="zh-CN" b="1" dirty="0" smtClean="0"/>
                  <a:t>)</a:t>
                </a:r>
                <a:r>
                  <a:rPr lang="zh-CN" altLang="en-US" b="1" dirty="0"/>
                  <a:t>可改写</a:t>
                </a:r>
                <a:r>
                  <a:rPr lang="zh-CN" altLang="en-US" b="1" dirty="0" smtClean="0"/>
                  <a:t>为</a:t>
                </a:r>
                <a:endParaRPr lang="zh-CN" altLang="en-US" b="1" dirty="0"/>
              </a:p>
            </p:txBody>
          </p:sp>
        </mc:Choice>
        <mc:Fallback>
          <p:sp>
            <p:nvSpPr>
              <p:cNvPr id="3" name="矩形 2"/>
              <p:cNvSpPr>
                <a:spLocks noRot="1" noChangeAspect="1" noMove="1" noResize="1" noEditPoints="1" noAdjustHandles="1" noChangeArrowheads="1" noChangeShapeType="1" noTextEdit="1"/>
              </p:cNvSpPr>
              <p:nvPr/>
            </p:nvSpPr>
            <p:spPr>
              <a:xfrm>
                <a:off x="225081" y="322719"/>
                <a:ext cx="8201466" cy="1233543"/>
              </a:xfrm>
              <a:prstGeom prst="rect">
                <a:avLst/>
              </a:prstGeom>
              <a:blipFill rotWithShape="1">
                <a:blip r:embed="rId3"/>
                <a:stretch>
                  <a:fillRect l="-1190" t="-5446" b="-8416"/>
                </a:stretch>
              </a:blipFill>
            </p:spPr>
            <p:txBody>
              <a:bodyPr/>
              <a:lstStyle/>
              <a:p>
                <a:r>
                  <a:rPr lang="zh-CN" altLang="en-US">
                    <a:noFill/>
                  </a:rPr>
                  <a:t> </a:t>
                </a:r>
              </a:p>
            </p:txBody>
          </p:sp>
        </mc:Fallback>
      </mc:AlternateContent>
      <p:pic>
        <p:nvPicPr>
          <p:cNvPr id="440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5215" y="1152758"/>
            <a:ext cx="2495550"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6" name="TextBox 5"/>
              <p:cNvSpPr txBox="1"/>
              <p:nvPr/>
            </p:nvSpPr>
            <p:spPr>
              <a:xfrm>
                <a:off x="1748487" y="1435255"/>
                <a:ext cx="3348111" cy="665503"/>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zh-CN" altLang="en-US" b="0" i="1" smtClean="0">
                            <a:latin typeface="Cambria Math"/>
                          </a:rPr>
                          <m:t>𝐴</m:t>
                        </m:r>
                      </m:e>
                      <m:sub>
                        <m:r>
                          <a:rPr lang="zh-CN" altLang="en-US" b="0" i="1" smtClean="0">
                            <a:latin typeface="Cambria Math"/>
                          </a:rPr>
                          <m:t>𝑖</m:t>
                        </m:r>
                      </m:sub>
                    </m:sSub>
                  </m:oMath>
                </a14:m>
                <a:r>
                  <a:rPr lang="zh-CN" altLang="en-US" dirty="0" smtClean="0"/>
                  <a:t>＋</a:t>
                </a:r>
                <a14:m>
                  <m:oMath xmlns:m="http://schemas.openxmlformats.org/officeDocument/2006/math">
                    <m:sSub>
                      <m:sSubPr>
                        <m:ctrlPr>
                          <a:rPr lang="en-US" altLang="zh-CN" i="1" dirty="0" smtClean="0">
                            <a:latin typeface="Cambria Math"/>
                            <a:ea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r>
                          <a:rPr lang="en-US" altLang="zh-CN" b="0" i="1" dirty="0" smtClean="0">
                            <a:latin typeface="Cambria Math"/>
                            <a:ea typeface="Cambria Math"/>
                          </a:rPr>
                          <m:t>0</m:t>
                        </m:r>
                      </m:sub>
                    </m:sSub>
                    <m:r>
                      <a:rPr lang="en-US" altLang="zh-CN" i="1" dirty="0" smtClean="0">
                        <a:latin typeface="Cambria Math"/>
                        <a:ea typeface="Cambria Math"/>
                      </a:rPr>
                      <m:t>±</m:t>
                    </m:r>
                    <m:f>
                      <m:fPr>
                        <m:ctrlPr>
                          <a:rPr lang="en-US" altLang="zh-CN" i="1" dirty="0" smtClean="0">
                            <a:latin typeface="Cambria Math"/>
                            <a:ea typeface="Cambria Math"/>
                          </a:rPr>
                        </m:ctrlPr>
                      </m:fPr>
                      <m:num>
                        <m:sSub>
                          <m:sSubPr>
                            <m:ctrlPr>
                              <a:rPr lang="en-US" altLang="zh-CN" i="1" dirty="0" smtClean="0">
                                <a:latin typeface="Cambria Math"/>
                                <a:ea typeface="Cambria Math"/>
                              </a:rPr>
                            </m:ctrlPr>
                          </m:sSubPr>
                          <m:e>
                            <m:r>
                              <a:rPr lang="zh-CN" altLang="en-US" b="0" i="1" dirty="0" smtClean="0">
                                <a:latin typeface="Cambria Math"/>
                                <a:ea typeface="Cambria Math"/>
                              </a:rPr>
                              <m:t>𝑇</m:t>
                            </m:r>
                          </m:e>
                          <m:sub>
                            <m:sSub>
                              <m:sSubPr>
                                <m:ctrlPr>
                                  <a:rPr lang="en-US" altLang="zh-CN" i="1" dirty="0" smtClean="0">
                                    <a:latin typeface="Cambria Math"/>
                                    <a:ea typeface="Cambria Math"/>
                                  </a:rPr>
                                </m:ctrlPr>
                              </m:sSubPr>
                              <m:e>
                                <m:r>
                                  <a:rPr lang="zh-CN" altLang="en-US" b="0" i="1" dirty="0" smtClean="0">
                                    <a:latin typeface="Cambria Math"/>
                                    <a:ea typeface="Cambria Math"/>
                                  </a:rPr>
                                  <m:t>𝐴</m:t>
                                </m:r>
                              </m:e>
                              <m:sub>
                                <m:r>
                                  <a:rPr lang="zh-CN" altLang="en-US" b="0" i="1" dirty="0" smtClean="0">
                                    <a:latin typeface="Cambria Math"/>
                                    <a:ea typeface="Cambria Math"/>
                                  </a:rPr>
                                  <m:t>𝑖</m:t>
                                </m:r>
                              </m:sub>
                            </m:sSub>
                          </m:sub>
                        </m:sSub>
                      </m:num>
                      <m:den>
                        <m:r>
                          <a:rPr lang="zh-CN" altLang="en-US" b="0" i="1" dirty="0" smtClean="0">
                            <a:latin typeface="Cambria Math"/>
                            <a:ea typeface="Cambria Math"/>
                          </a:rPr>
                          <m:t>２</m:t>
                        </m:r>
                      </m:den>
                    </m:f>
                  </m:oMath>
                </a14:m>
                <a:endParaRPr lang="zh-CN" altLang="en-US" dirty="0"/>
              </a:p>
            </p:txBody>
          </p:sp>
        </mc:Choice>
        <mc:Fallback>
          <p:sp>
            <p:nvSpPr>
              <p:cNvPr id="6" name="TextBox 5"/>
              <p:cNvSpPr txBox="1">
                <a:spLocks noRot="1" noChangeAspect="1" noMove="1" noResize="1" noEditPoints="1" noAdjustHandles="1" noChangeArrowheads="1" noChangeShapeType="1" noTextEdit="1"/>
              </p:cNvSpPr>
              <p:nvPr/>
            </p:nvSpPr>
            <p:spPr>
              <a:xfrm>
                <a:off x="1748487" y="1435255"/>
                <a:ext cx="3348111" cy="665503"/>
              </a:xfrm>
              <a:prstGeom prst="rect">
                <a:avLst/>
              </a:prstGeom>
              <a:blipFill rotWithShape="1">
                <a:blip r:embed="rId5"/>
                <a:stretch>
                  <a:fillRect b="-3636"/>
                </a:stretch>
              </a:blipFill>
            </p:spPr>
            <p:txBody>
              <a:bodyPr/>
              <a:lstStyle/>
              <a:p>
                <a:r>
                  <a:rPr lang="zh-CN" altLang="en-US">
                    <a:noFill/>
                  </a:rPr>
                  <a:t> </a:t>
                </a:r>
              </a:p>
            </p:txBody>
          </p:sp>
        </mc:Fallback>
      </mc:AlternateContent>
      <p:sp>
        <p:nvSpPr>
          <p:cNvPr id="7" name="矩形 6"/>
          <p:cNvSpPr/>
          <p:nvPr/>
        </p:nvSpPr>
        <p:spPr>
          <a:xfrm>
            <a:off x="450741" y="2022585"/>
            <a:ext cx="5943601" cy="461665"/>
          </a:xfrm>
          <a:prstGeom prst="rect">
            <a:avLst/>
          </a:prstGeom>
        </p:spPr>
        <p:txBody>
          <a:bodyPr wrap="square">
            <a:spAutoFit/>
          </a:bodyPr>
          <a:lstStyle/>
          <a:p>
            <a:r>
              <a:rPr lang="zh-CN" altLang="en-US" b="1" dirty="0">
                <a:solidFill>
                  <a:srgbClr val="FF0000"/>
                </a:solidFill>
              </a:rPr>
              <a:t>封闭环</a:t>
            </a:r>
            <a:r>
              <a:rPr lang="zh-CN" altLang="en-US" b="1" dirty="0"/>
              <a:t>的公称尺寸及</a:t>
            </a:r>
            <a:r>
              <a:rPr lang="zh-CN" altLang="en-US" b="1" dirty="0" smtClean="0"/>
              <a:t>极限偏差也改写为</a:t>
            </a:r>
            <a:endParaRPr lang="zh-CN" altLang="en-US" b="1" dirty="0"/>
          </a:p>
        </p:txBody>
      </p:sp>
      <mc:AlternateContent xmlns:mc="http://schemas.openxmlformats.org/markup-compatibility/2006">
        <mc:Choice xmlns:a14="http://schemas.microsoft.com/office/drawing/2010/main" Requires="a14">
          <p:sp>
            <p:nvSpPr>
              <p:cNvPr id="8" name="TextBox 7"/>
              <p:cNvSpPr txBox="1"/>
              <p:nvPr/>
            </p:nvSpPr>
            <p:spPr>
              <a:xfrm>
                <a:off x="1748485" y="2456114"/>
                <a:ext cx="3348111" cy="617348"/>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zh-CN" altLang="en-US" b="0" i="1" smtClean="0">
                            <a:latin typeface="Cambria Math"/>
                          </a:rPr>
                          <m:t>𝐴</m:t>
                        </m:r>
                      </m:e>
                      <m:sub>
                        <m:r>
                          <a:rPr lang="en-US" altLang="zh-CN" b="0" i="1" smtClean="0">
                            <a:latin typeface="Cambria Math"/>
                          </a:rPr>
                          <m:t>0</m:t>
                        </m:r>
                      </m:sub>
                    </m:sSub>
                  </m:oMath>
                </a14:m>
                <a:r>
                  <a:rPr lang="zh-CN" altLang="en-US"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r>
                          <a:rPr lang="en-US" altLang="zh-CN" b="0" i="1" dirty="0" smtClean="0">
                            <a:latin typeface="Cambria Math"/>
                          </a:rPr>
                          <m:t>0</m:t>
                        </m:r>
                      </m:sub>
                    </m:sSub>
                    <m:r>
                      <a:rPr lang="en-US" altLang="zh-CN" i="1" dirty="0" smtClean="0">
                        <a:latin typeface="Cambria Math"/>
                        <a:ea typeface="Cambria Math"/>
                      </a:rPr>
                      <m:t>±</m:t>
                    </m:r>
                    <m:f>
                      <m:fPr>
                        <m:ctrlPr>
                          <a:rPr lang="en-US" altLang="zh-CN" i="1" dirty="0" smtClean="0">
                            <a:latin typeface="Cambria Math"/>
                            <a:ea typeface="Cambria Math"/>
                          </a:rPr>
                        </m:ctrlPr>
                      </m:fPr>
                      <m:num>
                        <m:sSub>
                          <m:sSubPr>
                            <m:ctrlPr>
                              <a:rPr lang="en-US" altLang="zh-CN" i="1" dirty="0" smtClean="0">
                                <a:latin typeface="Cambria Math"/>
                                <a:ea typeface="Cambria Math"/>
                              </a:rPr>
                            </m:ctrlPr>
                          </m:sSubPr>
                          <m:e>
                            <m:r>
                              <a:rPr lang="zh-CN" altLang="en-US" b="0" i="1" dirty="0" smtClean="0">
                                <a:latin typeface="Cambria Math"/>
                                <a:ea typeface="Cambria Math"/>
                              </a:rPr>
                              <m:t>𝑇</m:t>
                            </m:r>
                          </m:e>
                          <m:sub>
                            <m:r>
                              <a:rPr lang="en-US" altLang="zh-CN" i="1" dirty="0" smtClean="0">
                                <a:latin typeface="Cambria Math"/>
                                <a:ea typeface="Cambria Math"/>
                              </a:rPr>
                              <m:t>0</m:t>
                            </m:r>
                          </m:sub>
                        </m:sSub>
                      </m:num>
                      <m:den>
                        <m:r>
                          <a:rPr lang="zh-CN" altLang="en-US" b="0" i="1" dirty="0" smtClean="0">
                            <a:latin typeface="Cambria Math"/>
                            <a:ea typeface="Cambria Math"/>
                          </a:rPr>
                          <m:t>２</m:t>
                        </m:r>
                      </m:den>
                    </m:f>
                  </m:oMath>
                </a14:m>
                <a:endParaRPr lang="zh-CN" altLang="en-US" dirty="0"/>
              </a:p>
            </p:txBody>
          </p:sp>
        </mc:Choice>
        <mc:Fallback>
          <p:sp>
            <p:nvSpPr>
              <p:cNvPr id="8" name="TextBox 7"/>
              <p:cNvSpPr txBox="1">
                <a:spLocks noRot="1" noChangeAspect="1" noMove="1" noResize="1" noEditPoints="1" noAdjustHandles="1" noChangeArrowheads="1" noChangeShapeType="1" noTextEdit="1"/>
              </p:cNvSpPr>
              <p:nvPr/>
            </p:nvSpPr>
            <p:spPr>
              <a:xfrm>
                <a:off x="1748485" y="2456114"/>
                <a:ext cx="3348111" cy="617348"/>
              </a:xfrm>
              <a:prstGeom prst="rect">
                <a:avLst/>
              </a:prstGeom>
              <a:blipFill rotWithShape="1">
                <a:blip r:embed="rId6"/>
                <a:stretch>
                  <a:fillRect b="-4950"/>
                </a:stretch>
              </a:blipFill>
            </p:spPr>
            <p:txBody>
              <a:bodyPr/>
              <a:lstStyle/>
              <a:p>
                <a:r>
                  <a:rPr lang="zh-CN" altLang="en-US">
                    <a:noFill/>
                  </a:rPr>
                  <a:t> </a:t>
                </a:r>
              </a:p>
            </p:txBody>
          </p:sp>
        </mc:Fallback>
      </mc:AlternateContent>
      <p:sp>
        <p:nvSpPr>
          <p:cNvPr id="9" name="矩形 8"/>
          <p:cNvSpPr/>
          <p:nvPr/>
        </p:nvSpPr>
        <p:spPr>
          <a:xfrm>
            <a:off x="443131" y="3163168"/>
            <a:ext cx="3443068" cy="461665"/>
          </a:xfrm>
          <a:prstGeom prst="rect">
            <a:avLst/>
          </a:prstGeom>
        </p:spPr>
        <p:txBody>
          <a:bodyPr wrap="square">
            <a:spAutoFit/>
          </a:bodyPr>
          <a:lstStyle/>
          <a:p>
            <a:r>
              <a:rPr lang="zh-CN" altLang="en-US" b="1" dirty="0" smtClean="0"/>
              <a:t>极值法式（</a:t>
            </a:r>
            <a:r>
              <a:rPr lang="en-US" altLang="zh-CN" b="1" dirty="0" smtClean="0"/>
              <a:t>11.1</a:t>
            </a:r>
            <a:r>
              <a:rPr lang="zh-CN" altLang="en-US" b="1" dirty="0" smtClean="0"/>
              <a:t>）</a:t>
            </a:r>
            <a:endParaRPr lang="zh-CN" altLang="en-US" b="1" dirty="0"/>
          </a:p>
        </p:txBody>
      </p:sp>
      <mc:AlternateContent xmlns:mc="http://schemas.openxmlformats.org/markup-compatibility/2006" xmlns:a14="http://schemas.microsoft.com/office/drawing/2010/main">
        <mc:Choice Requires="a14">
          <p:sp>
            <p:nvSpPr>
              <p:cNvPr id="11" name="TextBox 10"/>
              <p:cNvSpPr txBox="1"/>
              <p:nvPr/>
            </p:nvSpPr>
            <p:spPr>
              <a:xfrm>
                <a:off x="2996405" y="2963452"/>
                <a:ext cx="3587276" cy="87055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sz="1800" i="1" smtClean="0">
                              <a:latin typeface="Cambria Math"/>
                            </a:rPr>
                          </m:ctrlPr>
                        </m:sSubPr>
                        <m:e>
                          <m:r>
                            <a:rPr lang="en-US" altLang="zh-CN" sz="1800" b="0" i="1" smtClean="0">
                              <a:latin typeface="Cambria Math"/>
                            </a:rPr>
                            <m:t>𝐴</m:t>
                          </m:r>
                        </m:e>
                        <m:sub>
                          <m:r>
                            <a:rPr lang="en-US" altLang="zh-CN" sz="1800" b="0" i="1" smtClean="0">
                              <a:latin typeface="Cambria Math"/>
                            </a:rPr>
                            <m:t>0</m:t>
                          </m:r>
                        </m:sub>
                      </m:sSub>
                      <m:r>
                        <a:rPr lang="en-US" altLang="zh-CN" sz="1800" b="0" i="1" smtClean="0">
                          <a:latin typeface="Cambria Math"/>
                        </a:rPr>
                        <m:t>=</m:t>
                      </m:r>
                      <m:nary>
                        <m:naryPr>
                          <m:chr m:val="∑"/>
                          <m:ctrlPr>
                            <a:rPr lang="zh-CN" altLang="en-US" sz="1800" i="1" smtClean="0">
                              <a:latin typeface="Cambria Math"/>
                            </a:rPr>
                          </m:ctrlPr>
                        </m:naryPr>
                        <m:sub>
                          <m:r>
                            <m:rPr>
                              <m:brk m:alnAt="23"/>
                            </m:rPr>
                            <a:rPr lang="en-US" altLang="zh-CN" sz="1800" b="0" i="1" smtClean="0">
                              <a:latin typeface="Cambria Math"/>
                            </a:rPr>
                            <m:t>𝑖</m:t>
                          </m:r>
                          <m:r>
                            <a:rPr lang="en-US" altLang="zh-CN" sz="1800" b="0" i="1" smtClean="0">
                              <a:latin typeface="Cambria Math"/>
                            </a:rPr>
                            <m:t>=1</m:t>
                          </m:r>
                        </m:sub>
                        <m:sup>
                          <m:r>
                            <a:rPr lang="en-US" altLang="zh-CN" sz="1800" b="0" i="1" smtClean="0">
                              <a:latin typeface="Cambria Math"/>
                            </a:rPr>
                            <m:t>𝑚</m:t>
                          </m:r>
                        </m:sup>
                        <m:e>
                          <m:sSub>
                            <m:sSubPr>
                              <m:ctrlPr>
                                <a:rPr lang="en-US" altLang="zh-CN" sz="1800" i="1" smtClean="0">
                                  <a:latin typeface="Cambria Math"/>
                                </a:rPr>
                              </m:ctrlPr>
                            </m:sSubPr>
                            <m:e>
                              <m:r>
                                <a:rPr lang="en-US" altLang="zh-CN" sz="1800" b="0" i="1" smtClean="0">
                                  <a:latin typeface="Cambria Math"/>
                                </a:rPr>
                                <m:t>𝐴</m:t>
                              </m:r>
                            </m:e>
                            <m:sub>
                              <m:d>
                                <m:dPr>
                                  <m:ctrlPr>
                                    <a:rPr lang="en-US" altLang="zh-CN" sz="1800" b="0" i="1" smtClean="0">
                                      <a:latin typeface="Cambria Math"/>
                                    </a:rPr>
                                  </m:ctrlPr>
                                </m:dPr>
                                <m:e>
                                  <m:r>
                                    <a:rPr lang="en-US" altLang="zh-CN" sz="1800" b="0" i="1" smtClean="0">
                                      <a:latin typeface="Cambria Math"/>
                                    </a:rPr>
                                    <m:t>+</m:t>
                                  </m:r>
                                </m:e>
                              </m:d>
                              <m:r>
                                <a:rPr lang="en-US" altLang="zh-CN" sz="1800" b="0" i="1" smtClean="0">
                                  <a:latin typeface="Cambria Math"/>
                                </a:rPr>
                                <m:t>𝑖</m:t>
                              </m:r>
                            </m:sub>
                          </m:sSub>
                          <m:r>
                            <a:rPr lang="en-US" altLang="zh-CN" sz="1800" b="0" i="1" smtClean="0">
                              <a:latin typeface="Cambria Math"/>
                            </a:rPr>
                            <m:t>−</m:t>
                          </m:r>
                          <m:nary>
                            <m:naryPr>
                              <m:chr m:val="∑"/>
                              <m:ctrlPr>
                                <a:rPr lang="en-US" altLang="zh-CN" sz="1800" b="0" i="1" smtClean="0">
                                  <a:latin typeface="Cambria Math"/>
                                </a:rPr>
                              </m:ctrlPr>
                            </m:naryPr>
                            <m:sub>
                              <m:r>
                                <m:rPr>
                                  <m:brk m:alnAt="23"/>
                                </m:rPr>
                                <a:rPr lang="en-US" altLang="zh-CN" sz="1800" b="0" i="1" smtClean="0">
                                  <a:latin typeface="Cambria Math"/>
                                </a:rPr>
                                <m:t>𝑖</m:t>
                              </m:r>
                              <m:r>
                                <a:rPr lang="en-US" altLang="zh-CN" sz="1800" b="0" i="1" smtClean="0">
                                  <a:latin typeface="Cambria Math"/>
                                </a:rPr>
                                <m:t>=</m:t>
                              </m:r>
                              <m:r>
                                <a:rPr lang="en-US" altLang="zh-CN" sz="1800" b="0" i="1" smtClean="0">
                                  <a:latin typeface="Cambria Math"/>
                                </a:rPr>
                                <m:t>𝑚</m:t>
                              </m:r>
                              <m:r>
                                <a:rPr lang="en-US" altLang="zh-CN" sz="1800" b="0" i="1" smtClean="0">
                                  <a:latin typeface="Cambria Math"/>
                                </a:rPr>
                                <m:t>+1</m:t>
                              </m:r>
                            </m:sub>
                            <m:sup>
                              <m:r>
                                <a:rPr lang="en-US" altLang="zh-CN" sz="1800" b="0" i="1" smtClean="0">
                                  <a:latin typeface="Cambria Math"/>
                                </a:rPr>
                                <m:t>𝑛</m:t>
                              </m:r>
                              <m:r>
                                <a:rPr lang="en-US" altLang="zh-CN" sz="1800" b="0" i="1" smtClean="0">
                                  <a:latin typeface="Cambria Math"/>
                                </a:rPr>
                                <m:t>−1</m:t>
                              </m:r>
                            </m:sup>
                            <m:e>
                              <m:sSub>
                                <m:sSubPr>
                                  <m:ctrlPr>
                                    <a:rPr lang="en-US" altLang="zh-CN" sz="1800" b="0" i="1" smtClean="0">
                                      <a:latin typeface="Cambria Math"/>
                                    </a:rPr>
                                  </m:ctrlPr>
                                </m:sSubPr>
                                <m:e>
                                  <m:r>
                                    <a:rPr lang="en-US" altLang="zh-CN" sz="1800" b="0" i="1" smtClean="0">
                                      <a:latin typeface="Cambria Math"/>
                                    </a:rPr>
                                    <m:t>𝐴</m:t>
                                  </m:r>
                                </m:e>
                                <m:sub>
                                  <m:d>
                                    <m:dPr>
                                      <m:ctrlPr>
                                        <a:rPr lang="en-US" altLang="zh-CN" sz="1800" b="0" i="1" smtClean="0">
                                          <a:latin typeface="Cambria Math"/>
                                        </a:rPr>
                                      </m:ctrlPr>
                                    </m:dPr>
                                    <m:e>
                                      <m:r>
                                        <a:rPr lang="en-US" altLang="zh-CN" sz="1800" b="0" i="1" smtClean="0">
                                          <a:latin typeface="Cambria Math"/>
                                        </a:rPr>
                                        <m:t>−</m:t>
                                      </m:r>
                                    </m:e>
                                  </m:d>
                                  <m:r>
                                    <a:rPr lang="en-US" altLang="zh-CN" sz="1800" b="0" i="1" smtClean="0">
                                      <a:latin typeface="Cambria Math"/>
                                    </a:rPr>
                                    <m:t>𝑖</m:t>
                                  </m:r>
                                </m:sub>
                              </m:sSub>
                              <m:r>
                                <a:rPr lang="en-US" altLang="zh-CN" sz="1800" b="0" i="1" smtClean="0">
                                  <a:latin typeface="Cambria Math"/>
                                </a:rPr>
                                <m:t>  </m:t>
                              </m:r>
                            </m:e>
                          </m:nary>
                        </m:e>
                      </m:nary>
                    </m:oMath>
                  </m:oMathPara>
                </a14:m>
                <a:endParaRPr lang="zh-CN" altLang="en-US" sz="1800" dirty="0"/>
              </a:p>
            </p:txBody>
          </p:sp>
        </mc:Choice>
        <mc:Fallback xmlns="">
          <p:sp>
            <p:nvSpPr>
              <p:cNvPr id="11" name="TextBox 10"/>
              <p:cNvSpPr txBox="1">
                <a:spLocks noRot="1" noChangeAspect="1" noMove="1" noResize="1" noEditPoints="1" noAdjustHandles="1" noChangeArrowheads="1" noChangeShapeType="1" noTextEdit="1"/>
              </p:cNvSpPr>
              <p:nvPr/>
            </p:nvSpPr>
            <p:spPr>
              <a:xfrm>
                <a:off x="2996405" y="2963452"/>
                <a:ext cx="3587276" cy="870559"/>
              </a:xfrm>
              <a:prstGeom prst="rect">
                <a:avLst/>
              </a:prstGeom>
              <a:blipFill rotWithShape="1">
                <a:blip r:embed="rId7"/>
                <a:stretch>
                  <a:fillRect/>
                </a:stretch>
              </a:blipFill>
            </p:spPr>
            <p:txBody>
              <a:bodyPr/>
              <a:lstStyle/>
              <a:p>
                <a:r>
                  <a:rPr lang="zh-CN" altLang="en-US">
                    <a:noFill/>
                  </a:rPr>
                  <a:t> </a:t>
                </a:r>
              </a:p>
            </p:txBody>
          </p:sp>
        </mc:Fallback>
      </mc:AlternateContent>
      <p:sp>
        <p:nvSpPr>
          <p:cNvPr id="12" name="燕尾形箭头 11"/>
          <p:cNvSpPr/>
          <p:nvPr/>
        </p:nvSpPr>
        <p:spPr bwMode="auto">
          <a:xfrm rot="5400000">
            <a:off x="2441153" y="3758058"/>
            <a:ext cx="822819" cy="484632"/>
          </a:xfrm>
          <a:prstGeom prst="notchedRightArrow">
            <a:avLst/>
          </a:prstGeom>
          <a:solidFill>
            <a:srgbClr val="C00000"/>
          </a:solid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mc:AlternateContent xmlns:mc="http://schemas.openxmlformats.org/markup-compatibility/2006" xmlns:a14="http://schemas.microsoft.com/office/drawing/2010/main">
        <mc:Choice Requires="a14">
          <p:sp>
            <p:nvSpPr>
              <p:cNvPr id="15" name="TextBox 14"/>
              <p:cNvSpPr txBox="1"/>
              <p:nvPr/>
            </p:nvSpPr>
            <p:spPr>
              <a:xfrm>
                <a:off x="675238" y="4117185"/>
                <a:ext cx="5884557" cy="870559"/>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sz="1800" i="1" smtClean="0">
                              <a:latin typeface="Cambria Math"/>
                            </a:rPr>
                          </m:ctrlPr>
                        </m:sSubPr>
                        <m:e>
                          <m:r>
                            <a:rPr lang="en-US" altLang="zh-CN" sz="1800" b="0" i="1" smtClean="0">
                              <a:latin typeface="Cambria Math"/>
                            </a:rPr>
                            <m:t>𝐴</m:t>
                          </m:r>
                        </m:e>
                        <m:sub>
                          <m:r>
                            <a:rPr lang="en-US" altLang="zh-CN" sz="1800" b="0" i="1" smtClean="0">
                              <a:latin typeface="Cambria Math"/>
                            </a:rPr>
                            <m:t>0</m:t>
                          </m:r>
                        </m:sub>
                      </m:sSub>
                      <m:r>
                        <a:rPr lang="en-US" altLang="zh-CN" sz="1800" b="0" i="1" smtClean="0">
                          <a:latin typeface="Cambria Math"/>
                        </a:rPr>
                        <m:t>+ </m:t>
                      </m:r>
                      <m:sSub>
                        <m:sSubPr>
                          <m:ctrlPr>
                            <a:rPr lang="en-US" altLang="zh-CN" sz="1800" b="0" i="1" smtClean="0">
                              <a:latin typeface="Cambria Math"/>
                            </a:rPr>
                          </m:ctrlPr>
                        </m:sSubPr>
                        <m:e>
                          <m:r>
                            <a:rPr lang="en-US" altLang="zh-CN" sz="1800" b="0" i="1" smtClean="0">
                              <a:latin typeface="Cambria Math"/>
                              <a:ea typeface="Cambria Math"/>
                            </a:rPr>
                            <m:t>∆</m:t>
                          </m:r>
                          <m:r>
                            <a:rPr lang="en-US" altLang="zh-CN" sz="1800" b="0" i="1" smtClean="0">
                              <a:latin typeface="Cambria Math"/>
                            </a:rPr>
                            <m:t>0</m:t>
                          </m:r>
                        </m:e>
                        <m:sub>
                          <m:r>
                            <a:rPr lang="en-US" altLang="zh-CN" sz="1800" b="0" i="1" smtClean="0">
                              <a:latin typeface="Cambria Math"/>
                            </a:rPr>
                            <m:t>0</m:t>
                          </m:r>
                        </m:sub>
                      </m:sSub>
                      <m:r>
                        <a:rPr lang="en-US" altLang="zh-CN" sz="1800" b="0" i="1" smtClean="0">
                          <a:latin typeface="Cambria Math"/>
                        </a:rPr>
                        <m:t>=</m:t>
                      </m:r>
                      <m:nary>
                        <m:naryPr>
                          <m:chr m:val="∑"/>
                          <m:ctrlPr>
                            <a:rPr lang="zh-CN" altLang="en-US" sz="1800" i="1" smtClean="0">
                              <a:latin typeface="Cambria Math"/>
                            </a:rPr>
                          </m:ctrlPr>
                        </m:naryPr>
                        <m:sub>
                          <m:r>
                            <m:rPr>
                              <m:brk m:alnAt="23"/>
                            </m:rPr>
                            <a:rPr lang="en-US" altLang="zh-CN" sz="1800" b="0" i="1" smtClean="0">
                              <a:latin typeface="Cambria Math"/>
                            </a:rPr>
                            <m:t>𝑖</m:t>
                          </m:r>
                          <m:r>
                            <a:rPr lang="en-US" altLang="zh-CN" sz="1800" b="0" i="1" smtClean="0">
                              <a:latin typeface="Cambria Math"/>
                            </a:rPr>
                            <m:t>=1</m:t>
                          </m:r>
                        </m:sub>
                        <m:sup>
                          <m:r>
                            <a:rPr lang="en-US" altLang="zh-CN" sz="1800" b="0" i="1" smtClean="0">
                              <a:latin typeface="Cambria Math"/>
                            </a:rPr>
                            <m:t>𝑚</m:t>
                          </m:r>
                        </m:sup>
                        <m:e>
                          <m:r>
                            <a:rPr lang="en-US" altLang="zh-CN" sz="1800" b="0" i="1" smtClean="0">
                              <a:latin typeface="Cambria Math"/>
                            </a:rPr>
                            <m:t>[</m:t>
                          </m:r>
                          <m:sSub>
                            <m:sSubPr>
                              <m:ctrlPr>
                                <a:rPr lang="en-US" altLang="zh-CN" sz="1800" i="1" smtClean="0">
                                  <a:latin typeface="Cambria Math"/>
                                </a:rPr>
                              </m:ctrlPr>
                            </m:sSubPr>
                            <m:e>
                              <m:r>
                                <a:rPr lang="en-US" altLang="zh-CN" sz="1800" b="0" i="1" smtClean="0">
                                  <a:latin typeface="Cambria Math"/>
                                </a:rPr>
                                <m:t>𝐴</m:t>
                              </m:r>
                            </m:e>
                            <m:sub>
                              <m:d>
                                <m:dPr>
                                  <m:ctrlPr>
                                    <a:rPr lang="en-US" altLang="zh-CN" sz="1800" b="0" i="1" smtClean="0">
                                      <a:latin typeface="Cambria Math"/>
                                    </a:rPr>
                                  </m:ctrlPr>
                                </m:dPr>
                                <m:e>
                                  <m:r>
                                    <a:rPr lang="en-US" altLang="zh-CN" sz="1800" b="0" i="1" smtClean="0">
                                      <a:latin typeface="Cambria Math"/>
                                    </a:rPr>
                                    <m:t>+</m:t>
                                  </m:r>
                                </m:e>
                              </m:d>
                              <m:r>
                                <a:rPr lang="en-US" altLang="zh-CN" sz="1800" b="0" i="1" smtClean="0">
                                  <a:latin typeface="Cambria Math"/>
                                </a:rPr>
                                <m:t>𝑖</m:t>
                              </m:r>
                            </m:sub>
                          </m:sSub>
                          <m:r>
                            <a:rPr lang="en-US" altLang="zh-CN" sz="1800" b="0" i="1" smtClean="0">
                              <a:latin typeface="Cambria Math"/>
                            </a:rPr>
                            <m:t>+</m:t>
                          </m:r>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m:t>
                          </m:r>
                          <m:nary>
                            <m:naryPr>
                              <m:chr m:val="∑"/>
                              <m:ctrlPr>
                                <a:rPr lang="en-US" altLang="zh-CN" sz="1800" b="0" i="1" smtClean="0">
                                  <a:latin typeface="Cambria Math"/>
                                </a:rPr>
                              </m:ctrlPr>
                            </m:naryPr>
                            <m:sub>
                              <m:r>
                                <m:rPr>
                                  <m:brk m:alnAt="23"/>
                                </m:rPr>
                                <a:rPr lang="en-US" altLang="zh-CN" sz="1800" b="0" i="1" smtClean="0">
                                  <a:latin typeface="Cambria Math"/>
                                </a:rPr>
                                <m:t>𝑖</m:t>
                              </m:r>
                              <m:r>
                                <a:rPr lang="en-US" altLang="zh-CN" sz="1800" b="0" i="1" smtClean="0">
                                  <a:latin typeface="Cambria Math"/>
                                </a:rPr>
                                <m:t>=</m:t>
                              </m:r>
                              <m:r>
                                <a:rPr lang="en-US" altLang="zh-CN" sz="1800" b="0" i="1" smtClean="0">
                                  <a:latin typeface="Cambria Math"/>
                                </a:rPr>
                                <m:t>𝑚</m:t>
                              </m:r>
                              <m:r>
                                <a:rPr lang="en-US" altLang="zh-CN" sz="1800" b="0" i="1" smtClean="0">
                                  <a:latin typeface="Cambria Math"/>
                                </a:rPr>
                                <m:t>+1</m:t>
                              </m:r>
                            </m:sub>
                            <m:sup>
                              <m:r>
                                <a:rPr lang="en-US" altLang="zh-CN" sz="1800" b="0" i="1" smtClean="0">
                                  <a:latin typeface="Cambria Math"/>
                                </a:rPr>
                                <m:t>𝑛</m:t>
                              </m:r>
                              <m:r>
                                <a:rPr lang="en-US" altLang="zh-CN" sz="1800" b="0" i="1" smtClean="0">
                                  <a:latin typeface="Cambria Math"/>
                                </a:rPr>
                                <m:t>−1</m:t>
                              </m:r>
                            </m:sup>
                            <m:e>
                              <m:sSub>
                                <m:sSubPr>
                                  <m:ctrlPr>
                                    <a:rPr lang="en-US" altLang="zh-CN" sz="1800" b="0" i="1" smtClean="0">
                                      <a:latin typeface="Cambria Math"/>
                                    </a:rPr>
                                  </m:ctrlPr>
                                </m:sSubPr>
                                <m:e>
                                  <m:r>
                                    <a:rPr lang="en-US" altLang="zh-CN" sz="1800" b="0" i="1" smtClean="0">
                                      <a:latin typeface="Cambria Math"/>
                                    </a:rPr>
                                    <m:t>[</m:t>
                                  </m:r>
                                  <m:r>
                                    <a:rPr lang="en-US" altLang="zh-CN" sz="1800" b="0" i="1" smtClean="0">
                                      <a:latin typeface="Cambria Math"/>
                                    </a:rPr>
                                    <m:t>𝐴</m:t>
                                  </m:r>
                                </m:e>
                                <m:sub>
                                  <m:d>
                                    <m:dPr>
                                      <m:ctrlPr>
                                        <a:rPr lang="en-US" altLang="zh-CN" sz="1800" b="0" i="1" smtClean="0">
                                          <a:latin typeface="Cambria Math"/>
                                        </a:rPr>
                                      </m:ctrlPr>
                                    </m:dPr>
                                    <m:e>
                                      <m:r>
                                        <a:rPr lang="en-US" altLang="zh-CN" sz="1800" b="0" i="1" smtClean="0">
                                          <a:latin typeface="Cambria Math"/>
                                        </a:rPr>
                                        <m:t>−</m:t>
                                      </m:r>
                                    </m:e>
                                  </m:d>
                                  <m:r>
                                    <a:rPr lang="en-US" altLang="zh-CN" sz="1800" b="0" i="1" smtClean="0">
                                      <a:latin typeface="Cambria Math"/>
                                    </a:rPr>
                                    <m:t>𝑖</m:t>
                                  </m:r>
                                </m:sub>
                              </m:sSub>
                              <m:r>
                                <a:rPr lang="en-US" altLang="zh-CN" sz="1800" b="0" i="1" smtClean="0">
                                  <a:latin typeface="Cambria Math"/>
                                </a:rPr>
                                <m:t>+</m:t>
                              </m:r>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ea typeface="Cambria Math"/>
                                </a:rPr>
                                <m:t>]</m:t>
                              </m:r>
                              <m:r>
                                <a:rPr lang="en-US" altLang="zh-CN" sz="1800" b="0" i="1" smtClean="0">
                                  <a:latin typeface="Cambria Math"/>
                                </a:rPr>
                                <m:t>  </m:t>
                              </m:r>
                            </m:e>
                          </m:nary>
                        </m:e>
                      </m:nary>
                    </m:oMath>
                  </m:oMathPara>
                </a14:m>
                <a:endParaRPr lang="zh-CN" altLang="en-US" sz="1800" dirty="0"/>
              </a:p>
            </p:txBody>
          </p:sp>
        </mc:Choice>
        <mc:Fallback xmlns="">
          <p:sp>
            <p:nvSpPr>
              <p:cNvPr id="15" name="TextBox 14"/>
              <p:cNvSpPr txBox="1">
                <a:spLocks noRot="1" noChangeAspect="1" noMove="1" noResize="1" noEditPoints="1" noAdjustHandles="1" noChangeArrowheads="1" noChangeShapeType="1" noTextEdit="1"/>
              </p:cNvSpPr>
              <p:nvPr/>
            </p:nvSpPr>
            <p:spPr>
              <a:xfrm>
                <a:off x="675238" y="4117185"/>
                <a:ext cx="5884557" cy="870559"/>
              </a:xfrm>
              <a:prstGeom prst="rect">
                <a:avLst/>
              </a:prstGeom>
              <a:blipFill rotWithShape="1">
                <a:blip r:embed="rId8"/>
                <a:stretch>
                  <a:fillRect/>
                </a:stretch>
              </a:blipFill>
            </p:spPr>
            <p:txBody>
              <a:bodyPr/>
              <a:lstStyle/>
              <a:p>
                <a:r>
                  <a:rPr lang="zh-CN" altLang="en-US">
                    <a:noFill/>
                  </a:rPr>
                  <a:t> </a:t>
                </a:r>
              </a:p>
            </p:txBody>
          </p:sp>
        </mc:Fallback>
      </mc:AlternateContent>
      <p:sp>
        <p:nvSpPr>
          <p:cNvPr id="16" name="TextBox 15"/>
          <p:cNvSpPr txBox="1"/>
          <p:nvPr/>
        </p:nvSpPr>
        <p:spPr>
          <a:xfrm>
            <a:off x="404444" y="4988281"/>
            <a:ext cx="6900204" cy="461665"/>
          </a:xfrm>
          <a:prstGeom prst="rect">
            <a:avLst/>
          </a:prstGeom>
          <a:noFill/>
        </p:spPr>
        <p:txBody>
          <a:bodyPr wrap="square" rtlCol="0">
            <a:spAutoFit/>
          </a:bodyPr>
          <a:lstStyle/>
          <a:p>
            <a:r>
              <a:rPr lang="zh-CN" altLang="en-US" b="1" dirty="0"/>
              <a:t>上</a:t>
            </a:r>
            <a:r>
              <a:rPr lang="zh-CN" altLang="en-US" b="1" dirty="0" smtClean="0"/>
              <a:t>式两边分别减去式（</a:t>
            </a:r>
            <a:r>
              <a:rPr lang="en-US" altLang="zh-CN" b="1" dirty="0" smtClean="0"/>
              <a:t>11.1</a:t>
            </a:r>
            <a:r>
              <a:rPr lang="zh-CN" altLang="en-US" b="1" dirty="0" smtClean="0"/>
              <a:t>）两边得</a:t>
            </a:r>
            <a:endParaRPr lang="zh-CN" altLang="en-US" b="1" dirty="0"/>
          </a:p>
        </p:txBody>
      </p:sp>
      <mc:AlternateContent xmlns:mc="http://schemas.openxmlformats.org/markup-compatibility/2006" xmlns:a14="http://schemas.microsoft.com/office/drawing/2010/main">
        <mc:Choice Requires="a14">
          <p:sp>
            <p:nvSpPr>
              <p:cNvPr id="18" name="TextBox 17"/>
              <p:cNvSpPr txBox="1"/>
              <p:nvPr/>
            </p:nvSpPr>
            <p:spPr>
              <a:xfrm>
                <a:off x="829985" y="5548422"/>
                <a:ext cx="5884557" cy="870559"/>
              </a:xfrm>
              <a:prstGeom prst="rect">
                <a:avLst/>
              </a:prstGeom>
              <a:solidFill>
                <a:schemeClr val="accent1">
                  <a:lumMod val="20000"/>
                  <a:lumOff val="80000"/>
                </a:schemeClr>
              </a:solid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sz="1800" b="0" i="1" smtClean="0">
                              <a:latin typeface="Cambria Math"/>
                            </a:rPr>
                          </m:ctrlPr>
                        </m:sSubPr>
                        <m:e>
                          <m:r>
                            <a:rPr lang="en-US" altLang="zh-CN" sz="1800" b="0" i="1" smtClean="0">
                              <a:latin typeface="Cambria Math"/>
                              <a:ea typeface="Cambria Math"/>
                            </a:rPr>
                            <m:t>∆</m:t>
                          </m:r>
                          <m:r>
                            <a:rPr lang="en-US" altLang="zh-CN" sz="1800" b="0" i="1" smtClean="0">
                              <a:latin typeface="Cambria Math"/>
                            </a:rPr>
                            <m:t>0</m:t>
                          </m:r>
                        </m:e>
                        <m:sub>
                          <m:r>
                            <a:rPr lang="en-US" altLang="zh-CN" sz="1800" b="0" i="1" smtClean="0">
                              <a:latin typeface="Cambria Math"/>
                            </a:rPr>
                            <m:t>0</m:t>
                          </m:r>
                        </m:sub>
                      </m:sSub>
                      <m:r>
                        <a:rPr lang="en-US" altLang="zh-CN" sz="1800" b="0" i="1" smtClean="0">
                          <a:latin typeface="Cambria Math"/>
                        </a:rPr>
                        <m:t>=</m:t>
                      </m:r>
                      <m:nary>
                        <m:naryPr>
                          <m:chr m:val="∑"/>
                          <m:ctrlPr>
                            <a:rPr lang="zh-CN" altLang="en-US" sz="1800" i="1" smtClean="0">
                              <a:latin typeface="Cambria Math"/>
                            </a:rPr>
                          </m:ctrlPr>
                        </m:naryPr>
                        <m:sub>
                          <m:r>
                            <m:rPr>
                              <m:brk m:alnAt="23"/>
                            </m:rPr>
                            <a:rPr lang="en-US" altLang="zh-CN" sz="1800" b="0" i="1" smtClean="0">
                              <a:latin typeface="Cambria Math"/>
                            </a:rPr>
                            <m:t>𝑖</m:t>
                          </m:r>
                          <m:r>
                            <a:rPr lang="en-US" altLang="zh-CN" sz="1800" b="0" i="1" smtClean="0">
                              <a:latin typeface="Cambria Math"/>
                            </a:rPr>
                            <m:t>=1</m:t>
                          </m:r>
                        </m:sub>
                        <m:sup>
                          <m:r>
                            <a:rPr lang="en-US" altLang="zh-CN" sz="1800" b="0" i="1" smtClean="0">
                              <a:latin typeface="Cambria Math"/>
                            </a:rPr>
                            <m:t>𝑚</m:t>
                          </m:r>
                        </m:sup>
                        <m:e>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m:t>
                          </m:r>
                          <m:nary>
                            <m:naryPr>
                              <m:chr m:val="∑"/>
                              <m:ctrlPr>
                                <a:rPr lang="en-US" altLang="zh-CN" sz="1800" b="0" i="1" smtClean="0">
                                  <a:latin typeface="Cambria Math"/>
                                </a:rPr>
                              </m:ctrlPr>
                            </m:naryPr>
                            <m:sub>
                              <m:r>
                                <m:rPr>
                                  <m:brk m:alnAt="23"/>
                                </m:rPr>
                                <a:rPr lang="en-US" altLang="zh-CN" sz="1800" b="0" i="1" smtClean="0">
                                  <a:latin typeface="Cambria Math"/>
                                </a:rPr>
                                <m:t>𝑖</m:t>
                              </m:r>
                              <m:r>
                                <a:rPr lang="en-US" altLang="zh-CN" sz="1800" b="0" i="1" smtClean="0">
                                  <a:latin typeface="Cambria Math"/>
                                </a:rPr>
                                <m:t>=</m:t>
                              </m:r>
                              <m:r>
                                <a:rPr lang="en-US" altLang="zh-CN" sz="1800" b="0" i="1" smtClean="0">
                                  <a:latin typeface="Cambria Math"/>
                                </a:rPr>
                                <m:t>𝑚</m:t>
                              </m:r>
                              <m:r>
                                <a:rPr lang="en-US" altLang="zh-CN" sz="1800" b="0" i="1" smtClean="0">
                                  <a:latin typeface="Cambria Math"/>
                                </a:rPr>
                                <m:t>+1</m:t>
                              </m:r>
                            </m:sub>
                            <m:sup>
                              <m:r>
                                <a:rPr lang="en-US" altLang="zh-CN" sz="1800" b="0" i="1" smtClean="0">
                                  <a:latin typeface="Cambria Math"/>
                                </a:rPr>
                                <m:t>𝑛</m:t>
                              </m:r>
                              <m:r>
                                <a:rPr lang="en-US" altLang="zh-CN" sz="1800" b="0" i="1" smtClean="0">
                                  <a:latin typeface="Cambria Math"/>
                                </a:rPr>
                                <m:t>−1</m:t>
                              </m:r>
                            </m:sup>
                            <m:e>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                            </m:t>
                              </m:r>
                              <m:r>
                                <a:rPr lang="zh-CN" altLang="en-US" sz="1800" b="0" i="1" smtClean="0">
                                  <a:latin typeface="Cambria Math"/>
                                </a:rPr>
                                <m:t>（</m:t>
                              </m:r>
                              <m:r>
                                <a:rPr lang="en-US" altLang="zh-CN" sz="1800" b="0" i="1" smtClean="0">
                                  <a:latin typeface="Cambria Math"/>
                                </a:rPr>
                                <m:t>10.10</m:t>
                              </m:r>
                              <m:r>
                                <a:rPr lang="zh-CN" altLang="en-US" sz="1800" b="0" i="1" smtClean="0">
                                  <a:latin typeface="Cambria Math"/>
                                </a:rPr>
                                <m:t>）</m:t>
                              </m:r>
                              <m:r>
                                <a:rPr lang="en-US" altLang="zh-CN" sz="1800" b="0" i="1" smtClean="0">
                                  <a:latin typeface="Cambria Math"/>
                                </a:rPr>
                                <m:t> </m:t>
                              </m:r>
                            </m:e>
                          </m:nary>
                        </m:e>
                      </m:nary>
                    </m:oMath>
                  </m:oMathPara>
                </a14:m>
                <a:endParaRPr lang="zh-CN" altLang="en-US" sz="1800" dirty="0"/>
              </a:p>
            </p:txBody>
          </p:sp>
        </mc:Choice>
        <mc:Fallback xmlns="">
          <p:sp>
            <p:nvSpPr>
              <p:cNvPr id="18" name="TextBox 17"/>
              <p:cNvSpPr txBox="1">
                <a:spLocks noRot="1" noChangeAspect="1" noMove="1" noResize="1" noEditPoints="1" noAdjustHandles="1" noChangeArrowheads="1" noChangeShapeType="1" noTextEdit="1"/>
              </p:cNvSpPr>
              <p:nvPr/>
            </p:nvSpPr>
            <p:spPr>
              <a:xfrm>
                <a:off x="829985" y="5548422"/>
                <a:ext cx="5884557" cy="870559"/>
              </a:xfrm>
              <a:prstGeom prst="rect">
                <a:avLst/>
              </a:prstGeom>
              <a:blipFill rotWithShape="1">
                <a:blip r:embed="rId9"/>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123516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44034"/>
                                        </p:tgtEl>
                                        <p:attrNameLst>
                                          <p:attrName>style.visibility</p:attrName>
                                        </p:attrNameLst>
                                      </p:cBhvr>
                                      <p:to>
                                        <p:strVal val="visible"/>
                                      </p:to>
                                    </p:set>
                                    <p:anim calcmode="lin" valueType="num">
                                      <p:cBhvr additive="base">
                                        <p:cTn id="12" dur="500" fill="hold"/>
                                        <p:tgtEl>
                                          <p:spTgt spid="44034"/>
                                        </p:tgtEl>
                                        <p:attrNameLst>
                                          <p:attrName>ppt_x</p:attrName>
                                        </p:attrNameLst>
                                      </p:cBhvr>
                                      <p:tavLst>
                                        <p:tav tm="0">
                                          <p:val>
                                            <p:strVal val="1+#ppt_w/2"/>
                                          </p:val>
                                        </p:tav>
                                        <p:tav tm="100000">
                                          <p:val>
                                            <p:strVal val="#ppt_x"/>
                                          </p:val>
                                        </p:tav>
                                      </p:tavLst>
                                    </p:anim>
                                    <p:anim calcmode="lin" valueType="num">
                                      <p:cBhvr additive="base">
                                        <p:cTn id="13" dur="500" fill="hold"/>
                                        <p:tgtEl>
                                          <p:spTgt spid="44034"/>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1" grpId="0"/>
      <p:bldP spid="12" grpId="0" animBg="1"/>
      <p:bldP spid="15" grpId="0"/>
      <p:bldP spid="16" grpId="0"/>
      <p:bldP spid="1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AFD153A-666B-4AAF-BCC2-00FAA541631F}" type="slidenum">
              <a:rPr kumimoji="0" lang="zh-CN" altLang="en-US" sz="2000" smtClean="0">
                <a:solidFill>
                  <a:srgbClr val="0000FF"/>
                </a:solidFill>
              </a:rPr>
              <a:pPr eaLnBrk="1" hangingPunct="1"/>
              <a:t>48</a:t>
            </a:fld>
            <a:endParaRPr kumimoji="0" lang="en-US" altLang="zh-CN" sz="2000" smtClean="0">
              <a:solidFill>
                <a:srgbClr val="0000FF"/>
              </a:solidFill>
            </a:endParaRPr>
          </a:p>
        </p:txBody>
      </p:sp>
      <mc:AlternateContent xmlns:mc="http://schemas.openxmlformats.org/markup-compatibility/2006">
        <mc:Choice xmlns:a14="http://schemas.microsoft.com/office/drawing/2010/main" Requires="a14">
          <p:sp>
            <p:nvSpPr>
              <p:cNvPr id="5" name="TextBox 4"/>
              <p:cNvSpPr txBox="1"/>
              <p:nvPr/>
            </p:nvSpPr>
            <p:spPr>
              <a:xfrm>
                <a:off x="1223895" y="420960"/>
                <a:ext cx="5884557" cy="870559"/>
              </a:xfrm>
              <a:prstGeom prst="rect">
                <a:avLst/>
              </a:prstGeom>
              <a:solidFill>
                <a:schemeClr val="accent1">
                  <a:lumMod val="20000"/>
                  <a:lumOff val="80000"/>
                </a:schemeClr>
              </a:solid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sz="1800" b="0" i="1" smtClean="0">
                              <a:latin typeface="Cambria Math"/>
                            </a:rPr>
                          </m:ctrlPr>
                        </m:sSubPr>
                        <m:e>
                          <m:r>
                            <a:rPr lang="en-US" altLang="zh-CN" sz="1800" b="0" i="1" smtClean="0">
                              <a:latin typeface="Cambria Math"/>
                              <a:ea typeface="Cambria Math"/>
                            </a:rPr>
                            <m:t>∆</m:t>
                          </m:r>
                          <m:r>
                            <a:rPr lang="en-US" altLang="zh-CN" sz="1800" b="0" i="1" smtClean="0">
                              <a:latin typeface="Cambria Math"/>
                            </a:rPr>
                            <m:t>0</m:t>
                          </m:r>
                        </m:e>
                        <m:sub>
                          <m:r>
                            <a:rPr lang="en-US" altLang="zh-CN" sz="1800" b="0" i="1" smtClean="0">
                              <a:latin typeface="Cambria Math"/>
                            </a:rPr>
                            <m:t>0</m:t>
                          </m:r>
                        </m:sub>
                      </m:sSub>
                      <m:r>
                        <a:rPr lang="en-US" altLang="zh-CN" sz="1800" b="0" i="1" smtClean="0">
                          <a:latin typeface="Cambria Math"/>
                        </a:rPr>
                        <m:t>=</m:t>
                      </m:r>
                      <m:nary>
                        <m:naryPr>
                          <m:chr m:val="∑"/>
                          <m:ctrlPr>
                            <a:rPr lang="zh-CN" altLang="en-US" sz="1800" i="1" smtClean="0">
                              <a:latin typeface="Cambria Math"/>
                            </a:rPr>
                          </m:ctrlPr>
                        </m:naryPr>
                        <m:sub>
                          <m:r>
                            <m:rPr>
                              <m:brk m:alnAt="23"/>
                            </m:rPr>
                            <a:rPr lang="en-US" altLang="zh-CN" sz="1800" b="0" i="1" smtClean="0">
                              <a:latin typeface="Cambria Math"/>
                            </a:rPr>
                            <m:t>𝑖</m:t>
                          </m:r>
                          <m:r>
                            <a:rPr lang="en-US" altLang="zh-CN" sz="1800" b="0" i="1" smtClean="0">
                              <a:latin typeface="Cambria Math"/>
                            </a:rPr>
                            <m:t>=1</m:t>
                          </m:r>
                        </m:sub>
                        <m:sup>
                          <m:r>
                            <a:rPr lang="en-US" altLang="zh-CN" sz="1800" b="0" i="1" smtClean="0">
                              <a:latin typeface="Cambria Math"/>
                            </a:rPr>
                            <m:t>𝑚</m:t>
                          </m:r>
                        </m:sup>
                        <m:e>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m:t>
                          </m:r>
                          <m:nary>
                            <m:naryPr>
                              <m:chr m:val="∑"/>
                              <m:ctrlPr>
                                <a:rPr lang="en-US" altLang="zh-CN" sz="1800" b="0" i="1" smtClean="0">
                                  <a:latin typeface="Cambria Math"/>
                                </a:rPr>
                              </m:ctrlPr>
                            </m:naryPr>
                            <m:sub>
                              <m:r>
                                <m:rPr>
                                  <m:brk m:alnAt="23"/>
                                </m:rPr>
                                <a:rPr lang="en-US" altLang="zh-CN" sz="1800" b="0" i="1" smtClean="0">
                                  <a:latin typeface="Cambria Math"/>
                                </a:rPr>
                                <m:t>𝑖</m:t>
                              </m:r>
                              <m:r>
                                <a:rPr lang="en-US" altLang="zh-CN" sz="1800" b="0" i="1" smtClean="0">
                                  <a:latin typeface="Cambria Math"/>
                                </a:rPr>
                                <m:t>=</m:t>
                              </m:r>
                              <m:r>
                                <a:rPr lang="en-US" altLang="zh-CN" sz="1800" b="0" i="1" smtClean="0">
                                  <a:latin typeface="Cambria Math"/>
                                </a:rPr>
                                <m:t>𝑚</m:t>
                              </m:r>
                              <m:r>
                                <a:rPr lang="en-US" altLang="zh-CN" sz="1800" b="0" i="1" smtClean="0">
                                  <a:latin typeface="Cambria Math"/>
                                </a:rPr>
                                <m:t>+1</m:t>
                              </m:r>
                            </m:sub>
                            <m:sup>
                              <m:r>
                                <a:rPr lang="en-US" altLang="zh-CN" sz="1800" b="0" i="1" smtClean="0">
                                  <a:latin typeface="Cambria Math"/>
                                </a:rPr>
                                <m:t>𝑛</m:t>
                              </m:r>
                              <m:r>
                                <a:rPr lang="en-US" altLang="zh-CN" sz="1800" b="0" i="1" smtClean="0">
                                  <a:latin typeface="Cambria Math"/>
                                </a:rPr>
                                <m:t>−1</m:t>
                              </m:r>
                            </m:sup>
                            <m:e>
                              <m:r>
                                <a:rPr lang="en-US" altLang="zh-CN" sz="1800" b="0" i="1" smtClean="0">
                                  <a:latin typeface="Cambria Math"/>
                                  <a:ea typeface="Cambria Math"/>
                                </a:rPr>
                                <m:t>∆</m:t>
                              </m:r>
                              <m:sSub>
                                <m:sSubPr>
                                  <m:ctrlPr>
                                    <a:rPr lang="en-US" altLang="zh-CN" sz="1800" b="0" i="1" smtClean="0">
                                      <a:latin typeface="Cambria Math"/>
                                      <a:ea typeface="Cambria Math"/>
                                    </a:rPr>
                                  </m:ctrlPr>
                                </m:sSubPr>
                                <m:e>
                                  <m:r>
                                    <a:rPr lang="en-US" altLang="zh-CN" sz="1800" b="0" i="1" smtClean="0">
                                      <a:latin typeface="Cambria Math"/>
                                      <a:ea typeface="Cambria Math"/>
                                    </a:rPr>
                                    <m:t>0</m:t>
                                  </m:r>
                                </m:e>
                                <m:sub>
                                  <m:d>
                                    <m:dPr>
                                      <m:ctrlPr>
                                        <a:rPr lang="en-US" altLang="zh-CN" sz="1800" b="0" i="1" smtClean="0">
                                          <a:latin typeface="Cambria Math"/>
                                          <a:ea typeface="Cambria Math"/>
                                        </a:rPr>
                                      </m:ctrlPr>
                                    </m:dPr>
                                    <m:e>
                                      <m:r>
                                        <a:rPr lang="en-US" altLang="zh-CN" sz="1800" b="0" i="1" smtClean="0">
                                          <a:latin typeface="Cambria Math"/>
                                          <a:ea typeface="Cambria Math"/>
                                        </a:rPr>
                                        <m:t>−</m:t>
                                      </m:r>
                                    </m:e>
                                  </m:d>
                                  <m:r>
                                    <a:rPr lang="en-US" altLang="zh-CN" sz="1800" b="0" i="1" smtClean="0">
                                      <a:latin typeface="Cambria Math"/>
                                      <a:ea typeface="Cambria Math"/>
                                    </a:rPr>
                                    <m:t>𝑖</m:t>
                                  </m:r>
                                </m:sub>
                              </m:sSub>
                              <m:r>
                                <a:rPr lang="en-US" altLang="zh-CN" sz="1800" b="0" i="1" smtClean="0">
                                  <a:latin typeface="Cambria Math"/>
                                </a:rPr>
                                <m:t>                           </m:t>
                              </m:r>
                              <m:r>
                                <a:rPr lang="zh-CN" altLang="en-US" sz="1800" b="0" i="1" smtClean="0">
                                  <a:latin typeface="Cambria Math"/>
                                </a:rPr>
                                <m:t>（</m:t>
                              </m:r>
                              <m:r>
                                <a:rPr lang="en-US" altLang="zh-CN" sz="1800" b="0" i="1" smtClean="0">
                                  <a:latin typeface="Cambria Math"/>
                                </a:rPr>
                                <m:t>10.10</m:t>
                              </m:r>
                              <m:r>
                                <a:rPr lang="zh-CN" altLang="en-US" sz="1800" b="0" i="1" smtClean="0">
                                  <a:latin typeface="Cambria Math"/>
                                </a:rPr>
                                <m:t>）</m:t>
                              </m:r>
                              <m:r>
                                <a:rPr lang="en-US" altLang="zh-CN" sz="1800" b="0" i="1" smtClean="0">
                                  <a:latin typeface="Cambria Math"/>
                                </a:rPr>
                                <m:t> </m:t>
                              </m:r>
                            </m:e>
                          </m:nary>
                        </m:e>
                      </m:nary>
                    </m:oMath>
                  </m:oMathPara>
                </a14:m>
                <a:endParaRPr lang="zh-CN" altLang="en-US" sz="1800" dirty="0"/>
              </a:p>
            </p:txBody>
          </p:sp>
        </mc:Choice>
        <mc:Fallback>
          <p:sp>
            <p:nvSpPr>
              <p:cNvPr id="5" name="TextBox 4"/>
              <p:cNvSpPr txBox="1">
                <a:spLocks noRot="1" noChangeAspect="1" noMove="1" noResize="1" noEditPoints="1" noAdjustHandles="1" noChangeArrowheads="1" noChangeShapeType="1" noTextEdit="1"/>
              </p:cNvSpPr>
              <p:nvPr/>
            </p:nvSpPr>
            <p:spPr>
              <a:xfrm>
                <a:off x="1223895" y="420960"/>
                <a:ext cx="5884557" cy="870559"/>
              </a:xfrm>
              <a:prstGeom prst="rect">
                <a:avLst/>
              </a:prstGeom>
              <a:blipFill rotWithShape="1">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矩形 2"/>
              <p:cNvSpPr/>
              <p:nvPr/>
            </p:nvSpPr>
            <p:spPr>
              <a:xfrm>
                <a:off x="246160" y="1157656"/>
                <a:ext cx="7786468" cy="4707827"/>
              </a:xfrm>
              <a:prstGeom prst="rect">
                <a:avLst/>
              </a:prstGeom>
            </p:spPr>
            <p:txBody>
              <a:bodyPr wrap="square">
                <a:spAutoFit/>
              </a:bodyPr>
              <a:lstStyle/>
              <a:p>
                <a:pPr>
                  <a:lnSpc>
                    <a:spcPct val="150000"/>
                  </a:lnSpc>
                </a:pPr>
                <a:r>
                  <a:rPr lang="zh-CN" altLang="en-US" b="1" dirty="0"/>
                  <a:t>式中     </a:t>
                </a:r>
                <a14:m>
                  <m:oMath xmlns:m="http://schemas.openxmlformats.org/officeDocument/2006/math">
                    <m:r>
                      <a:rPr lang="zh-CN" altLang="en-US" b="1" i="1">
                        <a:latin typeface="Cambria Math"/>
                      </a:rPr>
                      <m:t>∆</m:t>
                    </m:r>
                    <m:sSub>
                      <m:sSubPr>
                        <m:ctrlPr>
                          <a:rPr lang="en-US" altLang="zh-CN" b="1" i="1">
                            <a:latin typeface="Cambria Math"/>
                          </a:rPr>
                        </m:ctrlPr>
                      </m:sSubPr>
                      <m:e>
                        <m:r>
                          <a:rPr lang="en-US" altLang="zh-CN" b="1" i="1">
                            <a:latin typeface="Cambria Math"/>
                          </a:rPr>
                          <m:t>𝟎</m:t>
                        </m:r>
                      </m:e>
                      <m:sub>
                        <m:d>
                          <m:dPr>
                            <m:begChr m:val="（"/>
                            <m:endChr m:val="）"/>
                            <m:ctrlPr>
                              <a:rPr lang="zh-CN" altLang="en-US" b="1" i="1">
                                <a:latin typeface="Cambria Math"/>
                              </a:rPr>
                            </m:ctrlPr>
                          </m:dPr>
                          <m:e>
                            <m:r>
                              <a:rPr lang="en-US" altLang="zh-CN" b="1" i="1">
                                <a:latin typeface="Cambria Math"/>
                              </a:rPr>
                              <m:t>+</m:t>
                            </m:r>
                          </m:e>
                        </m:d>
                        <m:r>
                          <a:rPr lang="en-US" altLang="zh-CN" b="1" i="1">
                            <a:latin typeface="Cambria Math"/>
                          </a:rPr>
                          <m:t>𝒊</m:t>
                        </m:r>
                      </m:sub>
                    </m:sSub>
                  </m:oMath>
                </a14:m>
                <a:r>
                  <a:rPr lang="zh-CN" altLang="en-US" b="1" dirty="0"/>
                  <a:t> </a:t>
                </a:r>
                <a:r>
                  <a:rPr lang="en-US" altLang="zh-CN" b="1" dirty="0"/>
                  <a:t>—— </a:t>
                </a:r>
                <a:r>
                  <a:rPr lang="zh-CN" altLang="en-US" b="1" dirty="0"/>
                  <a:t>尺寸链中第</a:t>
                </a:r>
                <a:r>
                  <a:rPr lang="en-US" altLang="zh-CN" b="1" i="1" dirty="0"/>
                  <a:t>i</a:t>
                </a:r>
                <a:r>
                  <a:rPr lang="en-US" altLang="zh-CN" b="1" dirty="0"/>
                  <a:t> </a:t>
                </a:r>
                <a:r>
                  <a:rPr lang="zh-CN" altLang="en-US" b="1" dirty="0"/>
                  <a:t>个增环的公差带中心</a:t>
                </a:r>
                <a:r>
                  <a:rPr lang="zh-CN" altLang="en-US" b="1" dirty="0" smtClean="0"/>
                  <a:t>至 </a:t>
                </a:r>
                <a:endParaRPr lang="en-US" altLang="zh-CN" b="1" dirty="0" smtClean="0"/>
              </a:p>
              <a:p>
                <a:pPr>
                  <a:lnSpc>
                    <a:spcPct val="150000"/>
                  </a:lnSpc>
                </a:pPr>
                <a:r>
                  <a:rPr lang="en-US" altLang="zh-CN" b="1" dirty="0"/>
                  <a:t> </a:t>
                </a:r>
                <a:r>
                  <a:rPr lang="en-US" altLang="zh-CN" b="1" dirty="0" smtClean="0"/>
                  <a:t>                              </a:t>
                </a:r>
                <a:r>
                  <a:rPr lang="zh-CN" altLang="en-US" b="1" dirty="0" smtClean="0"/>
                  <a:t>  其公称尺寸的</a:t>
                </a:r>
                <a:r>
                  <a:rPr lang="zh-CN" altLang="en-US" b="1" dirty="0"/>
                  <a:t>偏差量</a:t>
                </a:r>
                <a:r>
                  <a:rPr lang="en-US" altLang="zh-CN" b="1" dirty="0"/>
                  <a:t>; </a:t>
                </a:r>
              </a:p>
              <a:p>
                <a:pPr>
                  <a:lnSpc>
                    <a:spcPct val="150000"/>
                  </a:lnSpc>
                </a:pPr>
                <a:r>
                  <a:rPr lang="en-US" altLang="zh-CN" b="1" dirty="0" smtClean="0"/>
                  <a:t>             </a:t>
                </a:r>
                <a14:m>
                  <m:oMath xmlns:m="http://schemas.openxmlformats.org/officeDocument/2006/math">
                    <m:r>
                      <a:rPr lang="zh-CN" altLang="en-US" b="1" i="1">
                        <a:latin typeface="Cambria Math"/>
                      </a:rPr>
                      <m:t>∆</m:t>
                    </m:r>
                    <m:sSub>
                      <m:sSubPr>
                        <m:ctrlPr>
                          <a:rPr lang="en-US" altLang="zh-CN" b="1" i="1">
                            <a:latin typeface="Cambria Math"/>
                          </a:rPr>
                        </m:ctrlPr>
                      </m:sSubPr>
                      <m:e>
                        <m:r>
                          <a:rPr lang="en-US" altLang="zh-CN" b="1" i="1">
                            <a:latin typeface="Cambria Math"/>
                          </a:rPr>
                          <m:t>𝟎</m:t>
                        </m:r>
                      </m:e>
                      <m:sub>
                        <m:d>
                          <m:dPr>
                            <m:begChr m:val="（"/>
                            <m:endChr m:val="）"/>
                            <m:ctrlPr>
                              <a:rPr lang="zh-CN" altLang="en-US" b="1" i="1">
                                <a:latin typeface="Cambria Math"/>
                              </a:rPr>
                            </m:ctrlPr>
                          </m:dPr>
                          <m:e>
                            <m:r>
                              <a:rPr lang="en-US" altLang="zh-CN" b="1" i="1">
                                <a:latin typeface="Cambria Math"/>
                              </a:rPr>
                              <m:t>−</m:t>
                            </m:r>
                          </m:e>
                        </m:d>
                        <m:r>
                          <a:rPr lang="en-US" altLang="zh-CN" b="1" i="1">
                            <a:latin typeface="Cambria Math"/>
                          </a:rPr>
                          <m:t>𝒊</m:t>
                        </m:r>
                      </m:sub>
                    </m:sSub>
                  </m:oMath>
                </a14:m>
                <a:r>
                  <a:rPr lang="zh-CN" altLang="en-US" b="1" dirty="0"/>
                  <a:t> </a:t>
                </a:r>
                <a:r>
                  <a:rPr lang="en-US" altLang="zh-CN" b="1" dirty="0"/>
                  <a:t>—— </a:t>
                </a:r>
                <a:r>
                  <a:rPr lang="zh-CN" altLang="en-US" b="1" dirty="0"/>
                  <a:t>尺寸链中第</a:t>
                </a:r>
                <a:r>
                  <a:rPr lang="en-US" altLang="zh-CN" b="1" i="1" dirty="0"/>
                  <a:t>i</a:t>
                </a:r>
                <a:r>
                  <a:rPr lang="en-US" altLang="zh-CN" b="1" dirty="0"/>
                  <a:t> </a:t>
                </a:r>
                <a:r>
                  <a:rPr lang="zh-CN" altLang="en-US" b="1" dirty="0"/>
                  <a:t>个减环的公差带中心</a:t>
                </a:r>
                <a:r>
                  <a:rPr lang="zh-CN" altLang="en-US" b="1" dirty="0" smtClean="0"/>
                  <a:t>至</a:t>
                </a:r>
                <a:endParaRPr lang="en-US" altLang="zh-CN" b="1" dirty="0" smtClean="0"/>
              </a:p>
              <a:p>
                <a:pPr>
                  <a:lnSpc>
                    <a:spcPct val="150000"/>
                  </a:lnSpc>
                </a:pPr>
                <a:r>
                  <a:rPr lang="en-US" altLang="zh-CN" b="1" dirty="0" smtClean="0"/>
                  <a:t>                               </a:t>
                </a:r>
                <a:r>
                  <a:rPr lang="zh-CN" altLang="en-US" b="1" dirty="0" smtClean="0"/>
                  <a:t>  其公称尺寸的偏差量。</a:t>
                </a:r>
                <a:endParaRPr lang="en-US" altLang="zh-CN" b="1" dirty="0" smtClean="0"/>
              </a:p>
              <a:p>
                <a:pPr>
                  <a:lnSpc>
                    <a:spcPct val="150000"/>
                  </a:lnSpc>
                </a:pPr>
                <a:r>
                  <a:rPr lang="en-US" altLang="zh-CN" b="1" dirty="0" smtClean="0"/>
                  <a:t>        </a:t>
                </a:r>
                <a:r>
                  <a:rPr lang="zh-CN" altLang="en-US" b="1" dirty="0"/>
                  <a:t>有时上述参量的下角标中注有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𝒊</m:t>
                        </m:r>
                      </m:sub>
                    </m:sSub>
                    <m:r>
                      <a:rPr lang="zh-CN" altLang="en-US" b="1" i="1">
                        <a:latin typeface="Cambria Math"/>
                      </a:rPr>
                      <m:t>、</m:t>
                    </m:r>
                    <m:sSub>
                      <m:sSubPr>
                        <m:ctrlPr>
                          <a:rPr lang="en-US" altLang="zh-CN" b="1" i="1">
                            <a:latin typeface="Cambria Math"/>
                          </a:rPr>
                        </m:ctrlPr>
                      </m:sSubPr>
                      <m:e>
                        <m:r>
                          <a:rPr lang="en-US" altLang="zh-CN" b="1" i="1">
                            <a:latin typeface="Cambria Math"/>
                          </a:rPr>
                          <m:t>𝑨</m:t>
                        </m:r>
                      </m:e>
                      <m:sub>
                        <m:r>
                          <a:rPr lang="en-US" altLang="zh-CN" b="1" i="1">
                            <a:latin typeface="Cambria Math"/>
                          </a:rPr>
                          <m:t>𝒊</m:t>
                        </m:r>
                      </m:sub>
                    </m:sSub>
                    <m:r>
                      <a:rPr lang="en-US" altLang="zh-CN" b="1" i="1">
                        <a:latin typeface="Cambria Math"/>
                      </a:rPr>
                      <m:t> </m:t>
                    </m:r>
                    <m:r>
                      <a:rPr lang="en-US" altLang="zh-CN" b="1">
                        <a:latin typeface="Cambria Math"/>
                      </a:rPr>
                      <m:t>/</m:t>
                    </m:r>
                  </m:oMath>
                </a14:m>
                <a:r>
                  <a:rPr lang="en-US" altLang="zh-CN" b="1" dirty="0"/>
                  <a:t>2 </a:t>
                </a:r>
                <a:r>
                  <a:rPr lang="zh-CN" altLang="en-US" b="1" dirty="0"/>
                  <a:t>等符号</a:t>
                </a:r>
                <a:r>
                  <a:rPr lang="en-US" altLang="zh-CN" b="1" dirty="0"/>
                  <a:t>,</a:t>
                </a:r>
                <a:r>
                  <a:rPr lang="zh-CN" altLang="en-US" b="1" dirty="0"/>
                  <a:t>它们表示了尺寸链中有关环的上述参量值</a:t>
                </a:r>
                <a:r>
                  <a:rPr lang="en-US" altLang="zh-CN" b="1" dirty="0"/>
                  <a:t>,</a:t>
                </a:r>
                <a:r>
                  <a:rPr lang="zh-CN" altLang="en-US" b="1" dirty="0"/>
                  <a:t>如  </a:t>
                </a:r>
                <a14:m>
                  <m:oMath xmlns:m="http://schemas.openxmlformats.org/officeDocument/2006/math">
                    <m:sSub>
                      <m:sSubPr>
                        <m:ctrlPr>
                          <a:rPr lang="en-US" altLang="zh-CN" b="1" i="1">
                            <a:latin typeface="Cambria Math"/>
                          </a:rPr>
                        </m:ctrlPr>
                      </m:sSubPr>
                      <m:e>
                        <m:r>
                          <a:rPr lang="en-US" altLang="zh-CN" b="1" i="1">
                            <a:latin typeface="Cambria Math"/>
                            <a:ea typeface="Cambria Math"/>
                          </a:rPr>
                          <m:t>∆</m:t>
                        </m:r>
                        <m:r>
                          <a:rPr lang="en-US" altLang="zh-CN" b="1" i="1">
                            <a:latin typeface="Cambria Math"/>
                            <a:ea typeface="Cambria Math"/>
                          </a:rPr>
                          <m:t>𝟎</m:t>
                        </m:r>
                      </m:e>
                      <m:sub>
                        <m:sSub>
                          <m:sSubPr>
                            <m:ctrlPr>
                              <a:rPr lang="en-US" altLang="zh-CN" b="1" i="1">
                                <a:latin typeface="Cambria Math"/>
                              </a:rPr>
                            </m:ctrlPr>
                          </m:sSubPr>
                          <m:e>
                            <m:r>
                              <a:rPr lang="en-US" altLang="zh-CN" b="1" i="1">
                                <a:latin typeface="Cambria Math"/>
                              </a:rPr>
                              <m:t>𝑨</m:t>
                            </m:r>
                          </m:e>
                          <m:sub>
                            <m:r>
                              <a:rPr lang="en-US" altLang="zh-CN" b="1" i="1">
                                <a:latin typeface="Cambria Math"/>
                              </a:rPr>
                              <m:t>𝟏</m:t>
                            </m:r>
                            <m:r>
                              <a:rPr lang="en-US" altLang="zh-CN" b="1" i="1">
                                <a:latin typeface="Cambria Math"/>
                              </a:rPr>
                              <m:t>/</m:t>
                            </m:r>
                            <m:r>
                              <a:rPr lang="en-US" altLang="zh-CN" b="1" i="1">
                                <a:latin typeface="Cambria Math"/>
                              </a:rPr>
                              <m:t>𝟐</m:t>
                            </m:r>
                          </m:sub>
                        </m:sSub>
                      </m:sub>
                    </m:sSub>
                    <m:r>
                      <a:rPr lang="zh-CN" altLang="en-US" b="1" i="1">
                        <a:latin typeface="Cambria Math"/>
                      </a:rPr>
                      <m:t>、</m:t>
                    </m:r>
                    <m:sSub>
                      <m:sSubPr>
                        <m:ctrlPr>
                          <a:rPr lang="en-US" altLang="zh-CN" b="1" i="1">
                            <a:latin typeface="Cambria Math"/>
                          </a:rPr>
                        </m:ctrlPr>
                      </m:sSubPr>
                      <m:e>
                        <m:r>
                          <a:rPr lang="en-US" altLang="zh-CN" b="1" i="1">
                            <a:latin typeface="Cambria Math"/>
                            <a:ea typeface="Cambria Math"/>
                          </a:rPr>
                          <m:t>∆</m:t>
                        </m:r>
                        <m:r>
                          <a:rPr lang="en-US" altLang="zh-CN" b="1" i="1">
                            <a:latin typeface="Cambria Math"/>
                            <a:ea typeface="Cambria Math"/>
                          </a:rPr>
                          <m:t>𝟎</m:t>
                        </m:r>
                      </m:e>
                      <m:sub>
                        <m:sSub>
                          <m:sSubPr>
                            <m:ctrlPr>
                              <a:rPr lang="en-US" altLang="zh-CN" b="1" i="1">
                                <a:latin typeface="Cambria Math"/>
                              </a:rPr>
                            </m:ctrlPr>
                          </m:sSubPr>
                          <m:e>
                            <m:r>
                              <a:rPr lang="en-US" altLang="zh-CN" b="1" i="1">
                                <a:latin typeface="Cambria Math"/>
                              </a:rPr>
                              <m:t>𝑨</m:t>
                            </m:r>
                          </m:e>
                          <m:sub>
                            <m:r>
                              <a:rPr lang="en-US" altLang="zh-CN" b="1" i="1">
                                <a:latin typeface="Cambria Math"/>
                              </a:rPr>
                              <m:t>𝟐</m:t>
                            </m:r>
                          </m:sub>
                        </m:sSub>
                      </m:sub>
                    </m:sSub>
                  </m:oMath>
                </a14:m>
                <a:r>
                  <a:rPr lang="zh-CN" altLang="en-US" b="1" dirty="0"/>
                  <a:t>分别表示环</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𝟏</m:t>
                        </m:r>
                      </m:sub>
                    </m:sSub>
                    <m:r>
                      <a:rPr lang="en-US" altLang="zh-CN" b="1" i="1">
                        <a:latin typeface="Cambria Math"/>
                      </a:rPr>
                      <m:t> </m:t>
                    </m:r>
                    <m:r>
                      <a:rPr lang="en-US" altLang="zh-CN" b="1">
                        <a:latin typeface="Cambria Math"/>
                      </a:rPr>
                      <m:t>/</m:t>
                    </m:r>
                  </m:oMath>
                </a14:m>
                <a:r>
                  <a:rPr lang="en-US" altLang="zh-CN" b="1" dirty="0"/>
                  <a:t>2 </a:t>
                </a:r>
                <a:r>
                  <a:rPr lang="zh-CN" altLang="en-US" b="1" dirty="0"/>
                  <a:t>、</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a:latin typeface="Cambria Math"/>
                          </a:rPr>
                          <m:t>𝟐</m:t>
                        </m:r>
                      </m:sub>
                    </m:sSub>
                  </m:oMath>
                </a14:m>
                <a:r>
                  <a:rPr lang="zh-CN" altLang="en-US" b="1" dirty="0"/>
                  <a:t>的公差带中心至其公称尺寸的偏差量。</a:t>
                </a:r>
              </a:p>
            </p:txBody>
          </p:sp>
        </mc:Choice>
        <mc:Fallback xmlns="">
          <p:sp>
            <p:nvSpPr>
              <p:cNvPr id="3" name="矩形 2"/>
              <p:cNvSpPr>
                <a:spLocks noRot="1" noChangeAspect="1" noMove="1" noResize="1" noEditPoints="1" noAdjustHandles="1" noChangeArrowheads="1" noChangeShapeType="1" noTextEdit="1"/>
              </p:cNvSpPr>
              <p:nvPr/>
            </p:nvSpPr>
            <p:spPr>
              <a:xfrm>
                <a:off x="246160" y="1157656"/>
                <a:ext cx="7786468" cy="4707827"/>
              </a:xfrm>
              <a:prstGeom prst="rect">
                <a:avLst/>
              </a:prstGeom>
              <a:blipFill rotWithShape="1">
                <a:blip r:embed="rId5"/>
                <a:stretch>
                  <a:fillRect l="-1174" b="-130"/>
                </a:stretch>
              </a:blipFill>
            </p:spPr>
            <p:txBody>
              <a:bodyPr/>
              <a:lstStyle/>
              <a:p>
                <a:r>
                  <a:rPr lang="zh-CN" altLang="en-US">
                    <a:noFill/>
                  </a:rPr>
                  <a:t> </a:t>
                </a:r>
              </a:p>
            </p:txBody>
          </p:sp>
        </mc:Fallback>
      </mc:AlternateContent>
      <p:sp>
        <p:nvSpPr>
          <p:cNvPr id="7" name="燕尾形箭头 6">
            <a:hlinkClick r:id="rId6" action="ppaction://hlinksldjump"/>
          </p:cNvPr>
          <p:cNvSpPr/>
          <p:nvPr/>
        </p:nvSpPr>
        <p:spPr bwMode="auto">
          <a:xfrm>
            <a:off x="6752614" y="5856288"/>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par>
                                <p:cTn id="23" presetID="22" presetClass="entr" presetSubtype="8"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left)">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wipe(up)">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49</a:t>
            </a:fld>
            <a:endParaRPr lang="en-US" altLang="zh-CN"/>
          </a:p>
        </p:txBody>
      </p:sp>
      <p:sp>
        <p:nvSpPr>
          <p:cNvPr id="4" name="矩形 3"/>
          <p:cNvSpPr/>
          <p:nvPr/>
        </p:nvSpPr>
        <p:spPr>
          <a:xfrm>
            <a:off x="330591" y="901105"/>
            <a:ext cx="5943600" cy="461665"/>
          </a:xfrm>
          <a:prstGeom prst="rect">
            <a:avLst/>
          </a:prstGeom>
        </p:spPr>
        <p:txBody>
          <a:bodyPr wrap="square">
            <a:spAutoFit/>
          </a:bodyPr>
          <a:lstStyle/>
          <a:p>
            <a:r>
              <a:rPr lang="zh-CN" altLang="en-US" dirty="0"/>
              <a:t>例 </a:t>
            </a:r>
            <a:r>
              <a:rPr lang="en-US" altLang="zh-CN" dirty="0" smtClean="0"/>
              <a:t>11</a:t>
            </a:r>
            <a:r>
              <a:rPr lang="en-US" altLang="zh-CN" dirty="0"/>
              <a:t>. </a:t>
            </a:r>
            <a:r>
              <a:rPr lang="en-US" altLang="zh-CN" dirty="0" smtClean="0"/>
              <a:t>8  </a:t>
            </a:r>
            <a:r>
              <a:rPr lang="zh-CN" altLang="en-US" dirty="0" smtClean="0"/>
              <a:t>试用</a:t>
            </a:r>
            <a:r>
              <a:rPr lang="zh-CN" altLang="en-US" dirty="0"/>
              <a:t>概率法解</a:t>
            </a:r>
            <a:r>
              <a:rPr lang="zh-CN" altLang="en-US" dirty="0" smtClean="0"/>
              <a:t>例</a:t>
            </a:r>
            <a:r>
              <a:rPr lang="en-US" altLang="zh-CN" dirty="0" smtClean="0"/>
              <a:t>11</a:t>
            </a:r>
            <a:r>
              <a:rPr lang="en-US" altLang="zh-CN" dirty="0"/>
              <a:t>. </a:t>
            </a:r>
            <a:r>
              <a:rPr lang="en-US" altLang="zh-CN" dirty="0" smtClean="0"/>
              <a:t>3</a:t>
            </a:r>
            <a:r>
              <a:rPr lang="zh-CN" altLang="en-US" dirty="0" smtClean="0"/>
              <a:t>题。</a:t>
            </a:r>
            <a:endParaRPr lang="zh-CN" altLang="en-US" dirty="0"/>
          </a:p>
        </p:txBody>
      </p:sp>
      <p:sp>
        <p:nvSpPr>
          <p:cNvPr id="5" name="矩形 4"/>
          <p:cNvSpPr/>
          <p:nvPr/>
        </p:nvSpPr>
        <p:spPr>
          <a:xfrm>
            <a:off x="388448" y="3409192"/>
            <a:ext cx="2621230" cy="461665"/>
          </a:xfrm>
          <a:prstGeom prst="rect">
            <a:avLst/>
          </a:prstGeom>
        </p:spPr>
        <p:txBody>
          <a:bodyPr wrap="none">
            <a:spAutoFit/>
          </a:bodyPr>
          <a:lstStyle/>
          <a:p>
            <a:r>
              <a:rPr lang="zh-CN" altLang="en-US" dirty="0" smtClean="0"/>
              <a:t>解  </a:t>
            </a:r>
            <a:r>
              <a:rPr lang="en-US" altLang="zh-CN" dirty="0"/>
              <a:t>(1) </a:t>
            </a:r>
            <a:r>
              <a:rPr lang="zh-CN" altLang="en-US" dirty="0"/>
              <a:t>画尺寸链图</a:t>
            </a:r>
          </a:p>
        </p:txBody>
      </p:sp>
      <p:sp>
        <p:nvSpPr>
          <p:cNvPr id="6" name="Text Box 6"/>
          <p:cNvSpPr txBox="1">
            <a:spLocks noChangeArrowheads="1"/>
          </p:cNvSpPr>
          <p:nvPr/>
        </p:nvSpPr>
        <p:spPr bwMode="auto">
          <a:xfrm>
            <a:off x="332178" y="1333215"/>
            <a:ext cx="4618038"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例11.3 图11.7 加工顺序为:</a:t>
            </a:r>
          </a:p>
        </p:txBody>
      </p:sp>
      <p:sp>
        <p:nvSpPr>
          <p:cNvPr id="7" name="Rectangle 14"/>
          <p:cNvSpPr>
            <a:spLocks noChangeArrowheads="1"/>
          </p:cNvSpPr>
          <p:nvPr/>
        </p:nvSpPr>
        <p:spPr bwMode="auto">
          <a:xfrm>
            <a:off x="388448" y="2763312"/>
            <a:ext cx="2849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t>试求壁厚</a:t>
            </a:r>
            <a:r>
              <a:rPr lang="en-US" altLang="zh-CN" b="1" i="1" dirty="0">
                <a:solidFill>
                  <a:srgbClr val="FF3300"/>
                </a:solidFill>
              </a:rPr>
              <a:t>N</a:t>
            </a:r>
            <a:r>
              <a:rPr lang="en-US" altLang="zh-CN" b="1" dirty="0"/>
              <a:t>。</a:t>
            </a:r>
          </a:p>
        </p:txBody>
      </p:sp>
      <p:graphicFrame>
        <p:nvGraphicFramePr>
          <p:cNvPr id="8" name="Object 38"/>
          <p:cNvGraphicFramePr>
            <a:graphicFrameLocks noChangeAspect="1"/>
          </p:cNvGraphicFramePr>
          <p:nvPr>
            <p:extLst>
              <p:ext uri="{D42A27DB-BD31-4B8C-83A1-F6EECF244321}">
                <p14:modId xmlns:p14="http://schemas.microsoft.com/office/powerpoint/2010/main" val="649846999"/>
              </p:ext>
            </p:extLst>
          </p:nvPr>
        </p:nvGraphicFramePr>
        <p:xfrm>
          <a:off x="375212" y="1792416"/>
          <a:ext cx="5407025" cy="950912"/>
        </p:xfrm>
        <a:graphic>
          <a:graphicData uri="http://schemas.openxmlformats.org/presentationml/2006/ole">
            <mc:AlternateContent xmlns:mc="http://schemas.openxmlformats.org/markup-compatibility/2006">
              <mc:Choice xmlns:v="urn:schemas-microsoft-com:vml" Requires="v">
                <p:oleObj spid="_x0000_s44089" name="公式" r:id="rId3" imgW="2743200" imgH="482400" progId="Equation.3">
                  <p:embed/>
                </p:oleObj>
              </mc:Choice>
              <mc:Fallback>
                <p:oleObj name="公式" r:id="rId3" imgW="2743200" imgH="482400" progId="Equation.3">
                  <p:embed/>
                  <p:pic>
                    <p:nvPicPr>
                      <p:cNvPr id="0" name=""/>
                      <p:cNvPicPr>
                        <a:picLocks noChangeAspect="1" noChangeArrowheads="1"/>
                      </p:cNvPicPr>
                      <p:nvPr/>
                    </p:nvPicPr>
                    <p:blipFill>
                      <a:blip r:embed="rId4"/>
                      <a:srcRect/>
                      <a:stretch>
                        <a:fillRect/>
                      </a:stretch>
                    </p:blipFill>
                    <p:spPr bwMode="auto">
                      <a:xfrm>
                        <a:off x="375212" y="1792416"/>
                        <a:ext cx="5407025" cy="950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2" name="组合 41"/>
          <p:cNvGrpSpPr/>
          <p:nvPr/>
        </p:nvGrpSpPr>
        <p:grpSpPr>
          <a:xfrm>
            <a:off x="5742627" y="245333"/>
            <a:ext cx="3078064" cy="4828439"/>
            <a:chOff x="5742627" y="245333"/>
            <a:chExt cx="3078064" cy="4828439"/>
          </a:xfrm>
        </p:grpSpPr>
        <p:grpSp>
          <p:nvGrpSpPr>
            <p:cNvPr id="14" name="组合 13"/>
            <p:cNvGrpSpPr/>
            <p:nvPr/>
          </p:nvGrpSpPr>
          <p:grpSpPr>
            <a:xfrm>
              <a:off x="5742627" y="245333"/>
              <a:ext cx="3078064" cy="4705350"/>
              <a:chOff x="5742627" y="245333"/>
              <a:chExt cx="3078064" cy="4705350"/>
            </a:xfrm>
          </p:grpSpPr>
          <p:grpSp>
            <p:nvGrpSpPr>
              <p:cNvPr id="9" name="组合 8"/>
              <p:cNvGrpSpPr>
                <a:grpSpLocks/>
              </p:cNvGrpSpPr>
              <p:nvPr/>
            </p:nvGrpSpPr>
            <p:grpSpPr bwMode="auto">
              <a:xfrm>
                <a:off x="5831429" y="245333"/>
                <a:ext cx="2989262" cy="4705350"/>
                <a:chOff x="5662979" y="1229772"/>
                <a:chExt cx="2988652" cy="4706429"/>
              </a:xfrm>
            </p:grpSpPr>
            <p:pic>
              <p:nvPicPr>
                <p:cNvPr id="10"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2979" y="1229772"/>
                  <a:ext cx="2988652" cy="470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Line 34"/>
                <p:cNvSpPr>
                  <a:spLocks noChangeShapeType="1"/>
                </p:cNvSpPr>
                <p:nvPr/>
              </p:nvSpPr>
              <p:spPr bwMode="auto">
                <a:xfrm flipV="1">
                  <a:off x="6032888" y="2039549"/>
                  <a:ext cx="387350" cy="793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2" name="Line 30"/>
              <p:cNvSpPr>
                <a:spLocks noChangeShapeType="1"/>
              </p:cNvSpPr>
              <p:nvPr/>
            </p:nvSpPr>
            <p:spPr bwMode="auto">
              <a:xfrm>
                <a:off x="6331590" y="1061421"/>
                <a:ext cx="0" cy="406400"/>
              </a:xfrm>
              <a:prstGeom prst="line">
                <a:avLst/>
              </a:prstGeom>
              <a:noFill/>
              <a:ln w="28575">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Text Box 31"/>
              <p:cNvSpPr txBox="1">
                <a:spLocks noChangeArrowheads="1"/>
              </p:cNvSpPr>
              <p:nvPr/>
            </p:nvSpPr>
            <p:spPr bwMode="auto">
              <a:xfrm rot="16200000">
                <a:off x="5769614" y="1020146"/>
                <a:ext cx="404813"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dirty="0">
                    <a:solidFill>
                      <a:srgbClr val="FF3300"/>
                    </a:solidFill>
                  </a:rPr>
                  <a:t>N</a:t>
                </a:r>
              </a:p>
            </p:txBody>
          </p:sp>
        </p:grpSp>
        <p:sp>
          <p:nvSpPr>
            <p:cNvPr id="40" name="矩形 39"/>
            <p:cNvSpPr/>
            <p:nvPr/>
          </p:nvSpPr>
          <p:spPr>
            <a:xfrm>
              <a:off x="6476005" y="4612107"/>
              <a:ext cx="1633050" cy="461665"/>
            </a:xfrm>
            <a:prstGeom prst="rect">
              <a:avLst/>
            </a:prstGeom>
          </p:spPr>
          <p:txBody>
            <a:bodyPr wrap="square">
              <a:spAutoFit/>
            </a:bodyPr>
            <a:lstStyle/>
            <a:p>
              <a:r>
                <a:rPr lang="zh-CN" altLang="en-US" dirty="0" smtClean="0"/>
                <a:t>图</a:t>
              </a:r>
              <a:r>
                <a:rPr lang="en-US" altLang="zh-CN" dirty="0" smtClean="0"/>
                <a:t>11.7</a:t>
              </a:r>
              <a:endParaRPr lang="zh-CN" altLang="en-US" dirty="0"/>
            </a:p>
          </p:txBody>
        </p:sp>
      </p:grpSp>
      <p:grpSp>
        <p:nvGrpSpPr>
          <p:cNvPr id="43" name="组合 42"/>
          <p:cNvGrpSpPr/>
          <p:nvPr/>
        </p:nvGrpSpPr>
        <p:grpSpPr>
          <a:xfrm>
            <a:off x="3492924" y="2838080"/>
            <a:ext cx="2605088" cy="2794208"/>
            <a:chOff x="3492924" y="2444176"/>
            <a:chExt cx="2605088" cy="2794208"/>
          </a:xfrm>
        </p:grpSpPr>
        <p:grpSp>
          <p:nvGrpSpPr>
            <p:cNvPr id="39" name="组合 38"/>
            <p:cNvGrpSpPr/>
            <p:nvPr/>
          </p:nvGrpSpPr>
          <p:grpSpPr>
            <a:xfrm>
              <a:off x="3492924" y="2444176"/>
              <a:ext cx="2605088" cy="2359025"/>
              <a:chOff x="5349875" y="3990975"/>
              <a:chExt cx="2605088" cy="2359025"/>
            </a:xfrm>
          </p:grpSpPr>
          <p:grpSp>
            <p:nvGrpSpPr>
              <p:cNvPr id="15" name="Group 100"/>
              <p:cNvGrpSpPr>
                <a:grpSpLocks/>
              </p:cNvGrpSpPr>
              <p:nvPr/>
            </p:nvGrpSpPr>
            <p:grpSpPr bwMode="auto">
              <a:xfrm>
                <a:off x="6080125" y="3990975"/>
                <a:ext cx="1633538" cy="1579563"/>
                <a:chOff x="3542" y="2658"/>
                <a:chExt cx="1029" cy="995"/>
              </a:xfrm>
            </p:grpSpPr>
            <p:sp>
              <p:nvSpPr>
                <p:cNvPr id="16" name="Line 95"/>
                <p:cNvSpPr>
                  <a:spLocks noChangeShapeType="1"/>
                </p:cNvSpPr>
                <p:nvPr/>
              </p:nvSpPr>
              <p:spPr bwMode="auto">
                <a:xfrm>
                  <a:off x="4328" y="2658"/>
                  <a:ext cx="0" cy="99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97"/>
                <p:cNvSpPr>
                  <a:spLocks noChangeShapeType="1"/>
                </p:cNvSpPr>
                <p:nvPr/>
              </p:nvSpPr>
              <p:spPr bwMode="auto">
                <a:xfrm>
                  <a:off x="3542" y="2674"/>
                  <a:ext cx="102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Text Box 99"/>
                <p:cNvSpPr txBox="1">
                  <a:spLocks noChangeArrowheads="1"/>
                </p:cNvSpPr>
                <p:nvPr/>
              </p:nvSpPr>
              <p:spPr bwMode="auto">
                <a:xfrm rot="-5400000">
                  <a:off x="3875" y="3037"/>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dirty="0"/>
                    <a:t>A</a:t>
                  </a:r>
                  <a:r>
                    <a:rPr lang="en-US" altLang="zh-CN" b="1" baseline="-25000" dirty="0"/>
                    <a:t>1</a:t>
                  </a:r>
                  <a:r>
                    <a:rPr lang="en-US" altLang="zh-CN" b="1" dirty="0"/>
                    <a:t>/2</a:t>
                  </a:r>
                </a:p>
              </p:txBody>
            </p:sp>
          </p:grpSp>
          <p:grpSp>
            <p:nvGrpSpPr>
              <p:cNvPr id="19" name="Group 104"/>
              <p:cNvGrpSpPr>
                <a:grpSpLocks/>
              </p:cNvGrpSpPr>
              <p:nvPr/>
            </p:nvGrpSpPr>
            <p:grpSpPr bwMode="auto">
              <a:xfrm>
                <a:off x="5815013" y="4030663"/>
                <a:ext cx="730250" cy="730250"/>
                <a:chOff x="3375" y="2683"/>
                <a:chExt cx="460" cy="460"/>
              </a:xfrm>
            </p:grpSpPr>
            <p:sp>
              <p:nvSpPr>
                <p:cNvPr id="20" name="Line 101"/>
                <p:cNvSpPr>
                  <a:spLocks noChangeShapeType="1"/>
                </p:cNvSpPr>
                <p:nvPr/>
              </p:nvSpPr>
              <p:spPr bwMode="auto">
                <a:xfrm>
                  <a:off x="3686" y="2683"/>
                  <a:ext cx="0" cy="46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02"/>
                <p:cNvSpPr>
                  <a:spLocks noChangeShapeType="1"/>
                </p:cNvSpPr>
                <p:nvPr/>
              </p:nvSpPr>
              <p:spPr bwMode="auto">
                <a:xfrm>
                  <a:off x="3481" y="3136"/>
                  <a:ext cx="35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Text Box 103"/>
                <p:cNvSpPr txBox="1">
                  <a:spLocks noChangeArrowheads="1"/>
                </p:cNvSpPr>
                <p:nvPr/>
              </p:nvSpPr>
              <p:spPr bwMode="auto">
                <a:xfrm rot="-5400000">
                  <a:off x="3365" y="2772"/>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0</a:t>
                  </a:r>
                  <a:endParaRPr lang="en-US" altLang="zh-CN" b="1"/>
                </a:p>
              </p:txBody>
            </p:sp>
          </p:grpSp>
          <p:grpSp>
            <p:nvGrpSpPr>
              <p:cNvPr id="23" name="Group 111"/>
              <p:cNvGrpSpPr>
                <a:grpSpLocks/>
              </p:cNvGrpSpPr>
              <p:nvPr/>
            </p:nvGrpSpPr>
            <p:grpSpPr bwMode="auto">
              <a:xfrm>
                <a:off x="6807200" y="5802313"/>
                <a:ext cx="560388" cy="488950"/>
                <a:chOff x="4000" y="3799"/>
                <a:chExt cx="353" cy="308"/>
              </a:xfrm>
            </p:grpSpPr>
            <p:sp>
              <p:nvSpPr>
                <p:cNvPr id="24" name="Text Box 98"/>
                <p:cNvSpPr txBox="1">
                  <a:spLocks noChangeArrowheads="1"/>
                </p:cNvSpPr>
                <p:nvPr/>
              </p:nvSpPr>
              <p:spPr bwMode="auto">
                <a:xfrm rot="-5400000">
                  <a:off x="3990" y="3809"/>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3</a:t>
                  </a:r>
                  <a:endParaRPr lang="en-US" altLang="zh-CN" b="1"/>
                </a:p>
              </p:txBody>
            </p:sp>
            <p:sp>
              <p:nvSpPr>
                <p:cNvPr id="25" name="Line 108"/>
                <p:cNvSpPr>
                  <a:spLocks noChangeShapeType="1"/>
                </p:cNvSpPr>
                <p:nvPr/>
              </p:nvSpPr>
              <p:spPr bwMode="auto">
                <a:xfrm>
                  <a:off x="4353" y="3802"/>
                  <a:ext cx="0" cy="263"/>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 name="Line 112"/>
              <p:cNvSpPr>
                <a:spLocks noChangeShapeType="1"/>
              </p:cNvSpPr>
              <p:nvPr/>
            </p:nvSpPr>
            <p:spPr bwMode="auto">
              <a:xfrm>
                <a:off x="5851525" y="4025900"/>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113"/>
              <p:cNvSpPr>
                <a:spLocks noChangeShapeType="1"/>
              </p:cNvSpPr>
              <p:nvPr/>
            </p:nvSpPr>
            <p:spPr bwMode="auto">
              <a:xfrm>
                <a:off x="5654675" y="4873625"/>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116"/>
              <p:cNvSpPr>
                <a:spLocks noChangeShapeType="1"/>
              </p:cNvSpPr>
              <p:nvPr/>
            </p:nvSpPr>
            <p:spPr bwMode="auto">
              <a:xfrm flipV="1">
                <a:off x="6869113" y="5815013"/>
                <a:ext cx="26987" cy="5349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118"/>
              <p:cNvSpPr>
                <a:spLocks noChangeShapeType="1"/>
              </p:cNvSpPr>
              <p:nvPr/>
            </p:nvSpPr>
            <p:spPr bwMode="auto">
              <a:xfrm flipV="1">
                <a:off x="6780213" y="4340225"/>
                <a:ext cx="0" cy="9540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0" name="组合 29"/>
              <p:cNvGrpSpPr>
                <a:grpSpLocks/>
              </p:cNvGrpSpPr>
              <p:nvPr/>
            </p:nvGrpSpPr>
            <p:grpSpPr bwMode="auto">
              <a:xfrm>
                <a:off x="7081838" y="5294313"/>
                <a:ext cx="873125" cy="461962"/>
                <a:chOff x="7081838" y="5294313"/>
                <a:chExt cx="873655" cy="461665"/>
              </a:xfrm>
            </p:grpSpPr>
            <p:sp>
              <p:nvSpPr>
                <p:cNvPr id="31" name="Line 94"/>
                <p:cNvSpPr>
                  <a:spLocks noChangeShapeType="1"/>
                </p:cNvSpPr>
                <p:nvPr/>
              </p:nvSpPr>
              <p:spPr bwMode="auto">
                <a:xfrm>
                  <a:off x="7081838" y="5597526"/>
                  <a:ext cx="4048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TextBox 31"/>
                <p:cNvSpPr txBox="1">
                  <a:spLocks noRot="1" noChangeAspect="1" noMove="1" noResize="1" noEditPoints="1" noAdjustHandles="1" noChangeArrowheads="1" noChangeShapeType="1" noTextEdit="1"/>
                </p:cNvSpPr>
                <p:nvPr/>
              </p:nvSpPr>
              <p:spPr>
                <a:xfrm>
                  <a:off x="7388478" y="5294313"/>
                  <a:ext cx="567015" cy="461665"/>
                </a:xfrm>
                <a:prstGeom prst="rect">
                  <a:avLst/>
                </a:prstGeom>
                <a:blipFill rotWithShape="1">
                  <a:blip r:embed="rId6"/>
                  <a:stretch>
                    <a:fillRect b="-1316"/>
                  </a:stretch>
                </a:blipFill>
              </p:spPr>
              <p:txBody>
                <a:bodyPr/>
                <a:lstStyle/>
                <a:p>
                  <a:pPr>
                    <a:defRPr/>
                  </a:pPr>
                  <a:r>
                    <a:rPr lang="zh-CN" altLang="en-US">
                      <a:noFill/>
                    </a:rPr>
                    <a:t> </a:t>
                  </a:r>
                </a:p>
              </p:txBody>
            </p:sp>
          </p:grpSp>
          <p:grpSp>
            <p:nvGrpSpPr>
              <p:cNvPr id="33" name="组合 32"/>
              <p:cNvGrpSpPr>
                <a:grpSpLocks/>
              </p:cNvGrpSpPr>
              <p:nvPr/>
            </p:nvGrpSpPr>
            <p:grpSpPr bwMode="auto">
              <a:xfrm>
                <a:off x="5349875" y="4735513"/>
                <a:ext cx="2397125" cy="1304925"/>
                <a:chOff x="5349919" y="4735513"/>
                <a:chExt cx="2397083" cy="1304789"/>
              </a:xfrm>
            </p:grpSpPr>
            <p:grpSp>
              <p:nvGrpSpPr>
                <p:cNvPr id="34" name="Group 110"/>
                <p:cNvGrpSpPr>
                  <a:grpSpLocks/>
                </p:cNvGrpSpPr>
                <p:nvPr/>
              </p:nvGrpSpPr>
              <p:grpSpPr bwMode="auto">
                <a:xfrm>
                  <a:off x="5634039" y="4735513"/>
                  <a:ext cx="2112963" cy="1071562"/>
                  <a:chOff x="3261" y="3127"/>
                  <a:chExt cx="1331" cy="675"/>
                </a:xfrm>
              </p:grpSpPr>
              <p:sp>
                <p:nvSpPr>
                  <p:cNvPr id="36" name="Line 105"/>
                  <p:cNvSpPr>
                    <a:spLocks noChangeShapeType="1"/>
                  </p:cNvSpPr>
                  <p:nvPr/>
                </p:nvSpPr>
                <p:spPr bwMode="auto">
                  <a:xfrm>
                    <a:off x="3621" y="3127"/>
                    <a:ext cx="0" cy="666"/>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 name="Line 106"/>
                  <p:cNvSpPr>
                    <a:spLocks noChangeShapeType="1"/>
                  </p:cNvSpPr>
                  <p:nvPr/>
                </p:nvSpPr>
                <p:spPr bwMode="auto">
                  <a:xfrm>
                    <a:off x="3407" y="3802"/>
                    <a:ext cx="118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 name="Text Box 109"/>
                  <p:cNvSpPr txBox="1">
                    <a:spLocks noChangeArrowheads="1"/>
                  </p:cNvSpPr>
                  <p:nvPr/>
                </p:nvSpPr>
                <p:spPr bwMode="auto">
                  <a:xfrm rot="-5400000">
                    <a:off x="3176" y="3291"/>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2</a:t>
                    </a:r>
                    <a:r>
                      <a:rPr lang="en-US" altLang="zh-CN" b="1"/>
                      <a:t>/2</a:t>
                    </a:r>
                  </a:p>
                </p:txBody>
              </p:sp>
            </p:grpSp>
            <p:sp>
              <p:nvSpPr>
                <p:cNvPr id="35" name="矩形 34"/>
                <p:cNvSpPr>
                  <a:spLocks noRot="1" noChangeAspect="1" noMove="1" noResize="1" noEditPoints="1" noAdjustHandles="1" noChangeArrowheads="1" noChangeShapeType="1" noTextEdit="1"/>
                </p:cNvSpPr>
                <p:nvPr/>
              </p:nvSpPr>
              <p:spPr>
                <a:xfrm>
                  <a:off x="5349919" y="5578637"/>
                  <a:ext cx="574132" cy="461665"/>
                </a:xfrm>
                <a:prstGeom prst="rect">
                  <a:avLst/>
                </a:prstGeom>
                <a:blipFill rotWithShape="1">
                  <a:blip r:embed="rId7"/>
                  <a:stretch>
                    <a:fillRect b="-1316"/>
                  </a:stretch>
                </a:blipFill>
              </p:spPr>
              <p:txBody>
                <a:bodyPr/>
                <a:lstStyle/>
                <a:p>
                  <a:pPr>
                    <a:defRPr/>
                  </a:pPr>
                  <a:r>
                    <a:rPr lang="zh-CN" altLang="en-US">
                      <a:noFill/>
                    </a:rPr>
                    <a:t> </a:t>
                  </a:r>
                </a:p>
              </p:txBody>
            </p:sp>
          </p:grpSp>
        </p:grpSp>
        <p:sp>
          <p:nvSpPr>
            <p:cNvPr id="41" name="矩形 40"/>
            <p:cNvSpPr/>
            <p:nvPr/>
          </p:nvSpPr>
          <p:spPr>
            <a:xfrm>
              <a:off x="3703945" y="4869052"/>
              <a:ext cx="2380619" cy="369332"/>
            </a:xfrm>
            <a:prstGeom prst="rect">
              <a:avLst/>
            </a:prstGeom>
          </p:spPr>
          <p:txBody>
            <a:bodyPr wrap="square">
              <a:spAutoFit/>
            </a:bodyPr>
            <a:lstStyle/>
            <a:p>
              <a:r>
                <a:rPr lang="zh-CN" altLang="en-US" sz="1800" b="1" dirty="0" smtClean="0"/>
                <a:t>图</a:t>
              </a:r>
              <a:r>
                <a:rPr lang="en-US" altLang="zh-CN" sz="1800" b="1" dirty="0" smtClean="0"/>
                <a:t>11.7 </a:t>
              </a:r>
              <a:r>
                <a:rPr lang="zh-CN" altLang="en-US" sz="1800" b="1" dirty="0" smtClean="0"/>
                <a:t>（</a:t>
              </a:r>
              <a:r>
                <a:rPr lang="en-US" altLang="zh-CN" sz="1800" b="1" dirty="0" smtClean="0"/>
                <a:t>b) </a:t>
              </a:r>
              <a:r>
                <a:rPr lang="zh-CN" altLang="en-US" sz="1800" b="1" dirty="0" smtClean="0"/>
                <a:t>尺寸链图</a:t>
              </a:r>
              <a:endParaRPr lang="zh-CN" altLang="en-US" sz="1800" b="1" dirty="0"/>
            </a:p>
          </p:txBody>
        </p:sp>
      </p:grpSp>
      <p:sp>
        <p:nvSpPr>
          <p:cNvPr id="44" name="矩形 43"/>
          <p:cNvSpPr/>
          <p:nvPr/>
        </p:nvSpPr>
        <p:spPr>
          <a:xfrm>
            <a:off x="505128" y="3919594"/>
            <a:ext cx="3537342" cy="1200329"/>
          </a:xfrm>
          <a:prstGeom prst="rect">
            <a:avLst/>
          </a:prstGeom>
        </p:spPr>
        <p:txBody>
          <a:bodyPr wrap="square">
            <a:spAutoFit/>
          </a:bodyPr>
          <a:lstStyle/>
          <a:p>
            <a:pPr>
              <a:lnSpc>
                <a:spcPct val="150000"/>
              </a:lnSpc>
            </a:pPr>
            <a:r>
              <a:rPr lang="en-US" altLang="zh-CN" b="1" dirty="0" smtClean="0"/>
              <a:t>(2</a:t>
            </a:r>
            <a:r>
              <a:rPr lang="en-US" altLang="zh-CN" b="1" dirty="0"/>
              <a:t>) </a:t>
            </a:r>
            <a:r>
              <a:rPr lang="zh-CN" altLang="en-US" b="1" dirty="0"/>
              <a:t>确定封闭环</a:t>
            </a:r>
          </a:p>
          <a:p>
            <a:pPr>
              <a:lnSpc>
                <a:spcPct val="150000"/>
              </a:lnSpc>
            </a:pPr>
            <a:r>
              <a:rPr lang="en-US" altLang="zh-CN" b="1" dirty="0"/>
              <a:t>(3) </a:t>
            </a:r>
            <a:r>
              <a:rPr lang="zh-CN" altLang="en-US" b="1" dirty="0" smtClean="0"/>
              <a:t>确定增</a:t>
            </a:r>
            <a:r>
              <a:rPr lang="zh-CN" altLang="en-US" b="1" dirty="0"/>
              <a:t>环</a:t>
            </a:r>
            <a:r>
              <a:rPr lang="zh-CN" altLang="en-US" b="1" dirty="0" smtClean="0"/>
              <a:t>和减</a:t>
            </a:r>
            <a:r>
              <a:rPr lang="zh-CN" altLang="en-US" b="1" dirty="0"/>
              <a:t>环</a:t>
            </a:r>
            <a:endParaRPr lang="zh-CN" altLang="en-US" dirty="0"/>
          </a:p>
        </p:txBody>
      </p:sp>
      <p:sp>
        <p:nvSpPr>
          <p:cNvPr id="45" name="矩形 44"/>
          <p:cNvSpPr/>
          <p:nvPr/>
        </p:nvSpPr>
        <p:spPr>
          <a:xfrm>
            <a:off x="496142" y="5496802"/>
            <a:ext cx="4682707" cy="461665"/>
          </a:xfrm>
          <a:prstGeom prst="rect">
            <a:avLst/>
          </a:prstGeom>
        </p:spPr>
        <p:txBody>
          <a:bodyPr wrap="square">
            <a:spAutoFit/>
          </a:bodyPr>
          <a:lstStyle/>
          <a:p>
            <a:r>
              <a:rPr lang="zh-CN" altLang="en-US" b="1" dirty="0"/>
              <a:t>以上三步的解法同例 </a:t>
            </a:r>
            <a:r>
              <a:rPr lang="en-US" altLang="zh-CN" b="1" dirty="0" smtClean="0"/>
              <a:t>11.3</a:t>
            </a:r>
            <a:endParaRPr lang="zh-CN" altLang="en-US" dirty="0"/>
          </a:p>
        </p:txBody>
      </p:sp>
      <p:sp>
        <p:nvSpPr>
          <p:cNvPr id="46" name="Text Box 6"/>
          <p:cNvSpPr txBox="1">
            <a:spLocks noChangeArrowheads="1"/>
          </p:cNvSpPr>
          <p:nvPr/>
        </p:nvSpPr>
        <p:spPr bwMode="auto">
          <a:xfrm>
            <a:off x="332211" y="396259"/>
            <a:ext cx="4618038"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smtClean="0"/>
              <a:t>11</a:t>
            </a:r>
            <a:r>
              <a:rPr lang="zh-CN" altLang="en-US" b="1" dirty="0"/>
              <a:t>.3 </a:t>
            </a:r>
            <a:r>
              <a:rPr lang="en-US" altLang="zh-CN" b="1" dirty="0" smtClean="0"/>
              <a:t>.2 </a:t>
            </a:r>
            <a:r>
              <a:rPr lang="zh-CN" altLang="en-US" b="1" dirty="0" smtClean="0"/>
              <a:t>正计算（校核计算）</a:t>
            </a:r>
            <a:endParaRPr lang="zh-CN" altLang="en-US" b="1" dirty="0"/>
          </a:p>
        </p:txBody>
      </p:sp>
    </p:spTree>
    <p:extLst>
      <p:ext uri="{BB962C8B-B14F-4D97-AF65-F5344CB8AC3E}">
        <p14:creationId xmlns:p14="http://schemas.microsoft.com/office/powerpoint/2010/main" val="868871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
                                        </p:tgtEl>
                                        <p:attrNameLst>
                                          <p:attrName>style.visibility</p:attrName>
                                        </p:attrNameLst>
                                      </p:cBhvr>
                                      <p:to>
                                        <p:strVal val="visible"/>
                                      </p:to>
                                    </p:set>
                                    <p:animEffect transition="in" filter="wipe(left)">
                                      <p:cBhvr>
                                        <p:cTn id="7" dur="3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
                                        </p:tgtEl>
                                        <p:attrNameLst>
                                          <p:attrName>style.visibility</p:attrName>
                                        </p:attrNameLst>
                                      </p:cBhvr>
                                      <p:to>
                                        <p:strVal val="visible"/>
                                      </p:to>
                                    </p:set>
                                    <p:animEffect transition="in" filter="wipe(left)">
                                      <p:cBhvr>
                                        <p:cTn id="17" dur="3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1+#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2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
                                        </p:tgtEl>
                                        <p:attrNameLst>
                                          <p:attrName>style.visibility</p:attrName>
                                        </p:attrNameLst>
                                      </p:cBhvr>
                                      <p:to>
                                        <p:strVal val="visible"/>
                                      </p:to>
                                    </p:set>
                                    <p:animEffect transition="in" filter="wipe(left)">
                                      <p:cBhvr>
                                        <p:cTn id="33" dur="3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left)">
                                      <p:cBhvr>
                                        <p:cTn id="5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utoUpdateAnimBg="0"/>
      <p:bldP spid="7" grpId="0" autoUpdateAnimBg="0"/>
      <p:bldP spid="44" grpId="0"/>
      <p:bldP spid="45" grpId="0"/>
      <p:bldP spid="4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xfrm>
            <a:off x="7123586" y="10653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49769CF-D40B-488E-9C52-72B6936CD616}" type="slidenum">
              <a:rPr kumimoji="0" lang="zh-CN" altLang="en-US" sz="2000" smtClean="0">
                <a:solidFill>
                  <a:srgbClr val="0000FF"/>
                </a:solidFill>
              </a:rPr>
              <a:pPr eaLnBrk="1" hangingPunct="1"/>
              <a:t>5</a:t>
            </a:fld>
            <a:endParaRPr kumimoji="0" lang="en-US" altLang="zh-CN" sz="2000" dirty="0" smtClean="0">
              <a:solidFill>
                <a:srgbClr val="0000FF"/>
              </a:solidFill>
            </a:endParaRPr>
          </a:p>
        </p:txBody>
      </p:sp>
      <p:grpSp>
        <p:nvGrpSpPr>
          <p:cNvPr id="48148" name="Group 1044"/>
          <p:cNvGrpSpPr>
            <a:grpSpLocks/>
          </p:cNvGrpSpPr>
          <p:nvPr/>
        </p:nvGrpSpPr>
        <p:grpSpPr bwMode="auto">
          <a:xfrm>
            <a:off x="565962" y="4490871"/>
            <a:ext cx="1885950" cy="838200"/>
            <a:chOff x="537" y="3207"/>
            <a:chExt cx="1188" cy="528"/>
          </a:xfrm>
        </p:grpSpPr>
        <p:sp>
          <p:nvSpPr>
            <p:cNvPr id="6159" name="Text Box 1028"/>
            <p:cNvSpPr txBox="1">
              <a:spLocks noChangeArrowheads="1"/>
            </p:cNvSpPr>
            <p:nvPr/>
          </p:nvSpPr>
          <p:spPr bwMode="auto">
            <a:xfrm>
              <a:off x="537" y="3318"/>
              <a:ext cx="118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solidFill>
                    <a:srgbClr val="FF3300"/>
                  </a:solidFill>
                </a:rPr>
                <a:t>2.特征</a:t>
              </a:r>
              <a:r>
                <a:rPr lang="zh-CN" altLang="en-US" dirty="0"/>
                <a:t> </a:t>
              </a:r>
            </a:p>
          </p:txBody>
        </p:sp>
        <p:sp>
          <p:nvSpPr>
            <p:cNvPr id="6160" name="AutoShape 1029"/>
            <p:cNvSpPr>
              <a:spLocks/>
            </p:cNvSpPr>
            <p:nvPr/>
          </p:nvSpPr>
          <p:spPr bwMode="auto">
            <a:xfrm>
              <a:off x="1346" y="3207"/>
              <a:ext cx="175" cy="528"/>
            </a:xfrm>
            <a:prstGeom prst="leftBrace">
              <a:avLst>
                <a:gd name="adj1" fmla="val 25143"/>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8134" name="Text Box 1030"/>
          <p:cNvSpPr txBox="1">
            <a:spLocks noChangeArrowheads="1"/>
          </p:cNvSpPr>
          <p:nvPr/>
        </p:nvSpPr>
        <p:spPr bwMode="auto">
          <a:xfrm>
            <a:off x="2204207" y="4263636"/>
            <a:ext cx="5849938" cy="86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10000"/>
              </a:spcBef>
            </a:pPr>
            <a:r>
              <a:rPr lang="zh-CN" altLang="en-US" b="1" dirty="0"/>
              <a:t> 封闭性</a:t>
            </a:r>
            <a:r>
              <a:rPr lang="en-US" altLang="zh-CN" b="1" dirty="0" smtClean="0"/>
              <a:t>:  </a:t>
            </a:r>
            <a:r>
              <a:rPr lang="zh-CN" altLang="en-US" b="1" dirty="0" smtClean="0"/>
              <a:t>由 </a:t>
            </a:r>
            <a:r>
              <a:rPr lang="zh-CN" altLang="en-US" b="1" dirty="0"/>
              <a:t>一系列相互关联的尺寸连接</a:t>
            </a:r>
            <a:r>
              <a:rPr lang="zh-CN" altLang="en-US" b="1" dirty="0" smtClean="0"/>
              <a:t>成</a:t>
            </a:r>
            <a:r>
              <a:rPr lang="en-US" altLang="zh-CN" b="1" dirty="0"/>
              <a:t> </a:t>
            </a:r>
            <a:r>
              <a:rPr lang="en-US" altLang="zh-CN" b="1" dirty="0" smtClean="0"/>
              <a:t> </a:t>
            </a:r>
          </a:p>
          <a:p>
            <a:pPr eaLnBrk="1" hangingPunct="1">
              <a:spcBef>
                <a:spcPct val="10000"/>
              </a:spcBef>
            </a:pPr>
            <a:r>
              <a:rPr lang="zh-CN" altLang="en-US" b="1" dirty="0" smtClean="0"/>
              <a:t>                 的封闭</a:t>
            </a:r>
            <a:r>
              <a:rPr lang="zh-CN" altLang="en-US" b="1" dirty="0"/>
              <a:t>回路。</a:t>
            </a:r>
          </a:p>
        </p:txBody>
      </p:sp>
      <p:sp>
        <p:nvSpPr>
          <p:cNvPr id="48135" name="Text Box 1031"/>
          <p:cNvSpPr txBox="1">
            <a:spLocks noChangeArrowheads="1"/>
          </p:cNvSpPr>
          <p:nvPr/>
        </p:nvSpPr>
        <p:spPr bwMode="auto">
          <a:xfrm>
            <a:off x="2058988" y="4986171"/>
            <a:ext cx="6415087"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15000"/>
              </a:spcBef>
            </a:pPr>
            <a:r>
              <a:rPr lang="zh-CN" altLang="en-US" b="1" dirty="0"/>
              <a:t>  函数</a:t>
            </a:r>
            <a:r>
              <a:rPr lang="zh-CN" altLang="en-US" b="1" dirty="0" smtClean="0"/>
              <a:t>性：尺寸</a:t>
            </a:r>
            <a:r>
              <a:rPr lang="zh-CN" altLang="en-US" b="1" dirty="0"/>
              <a:t>链中的尺寸彼此间具有一定的</a:t>
            </a:r>
          </a:p>
          <a:p>
            <a:pPr eaLnBrk="1" hangingPunct="1">
              <a:spcBef>
                <a:spcPct val="15000"/>
              </a:spcBef>
            </a:pPr>
            <a:r>
              <a:rPr lang="zh-CN" altLang="en-US" b="1" dirty="0"/>
              <a:t>  </a:t>
            </a:r>
            <a:r>
              <a:rPr lang="zh-CN" altLang="en-US" b="1" dirty="0" smtClean="0"/>
              <a:t>                 函数</a:t>
            </a:r>
            <a:r>
              <a:rPr lang="zh-CN" altLang="en-US" b="1" dirty="0"/>
              <a:t>关系。</a:t>
            </a:r>
          </a:p>
        </p:txBody>
      </p:sp>
      <p:grpSp>
        <p:nvGrpSpPr>
          <p:cNvPr id="48139" name="Group 1035"/>
          <p:cNvGrpSpPr>
            <a:grpSpLocks/>
          </p:cNvGrpSpPr>
          <p:nvPr/>
        </p:nvGrpSpPr>
        <p:grpSpPr bwMode="auto">
          <a:xfrm>
            <a:off x="570433" y="397049"/>
            <a:ext cx="7716838" cy="3841272"/>
            <a:chOff x="326" y="199"/>
            <a:chExt cx="4808" cy="2539"/>
          </a:xfrm>
        </p:grpSpPr>
        <p:pic>
          <p:nvPicPr>
            <p:cNvPr id="6157" name="Picture 10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6" y="199"/>
              <a:ext cx="4808" cy="2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58" name="Text Box 1034"/>
            <p:cNvSpPr txBox="1">
              <a:spLocks noChangeArrowheads="1"/>
            </p:cNvSpPr>
            <p:nvPr/>
          </p:nvSpPr>
          <p:spPr bwMode="auto">
            <a:xfrm>
              <a:off x="1595" y="2395"/>
              <a:ext cx="2389"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图11.2 </a:t>
              </a:r>
              <a:r>
                <a:rPr lang="zh-CN" altLang="en-US" sz="2800" b="1" dirty="0">
                  <a:solidFill>
                    <a:srgbClr val="FF0000"/>
                  </a:solidFill>
                </a:rPr>
                <a:t>装配尺寸链</a:t>
              </a:r>
              <a:endParaRPr lang="en-US" altLang="zh-CN" sz="2800" b="1" dirty="0">
                <a:solidFill>
                  <a:srgbClr val="FF0000"/>
                </a:solidFill>
              </a:endParaRPr>
            </a:p>
          </p:txBody>
        </p:sp>
      </p:grpSp>
      <p:sp>
        <p:nvSpPr>
          <p:cNvPr id="48140" name="Line 1036"/>
          <p:cNvSpPr>
            <a:spLocks noChangeShapeType="1"/>
          </p:cNvSpPr>
          <p:nvPr/>
        </p:nvSpPr>
        <p:spPr bwMode="auto">
          <a:xfrm>
            <a:off x="932603" y="1635299"/>
            <a:ext cx="0" cy="639762"/>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1" name="Line 1037"/>
          <p:cNvSpPr>
            <a:spLocks noChangeShapeType="1"/>
          </p:cNvSpPr>
          <p:nvPr/>
        </p:nvSpPr>
        <p:spPr bwMode="auto">
          <a:xfrm>
            <a:off x="7955689" y="1466483"/>
            <a:ext cx="0" cy="639762"/>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2" name="Line 1038"/>
          <p:cNvSpPr>
            <a:spLocks noChangeShapeType="1"/>
          </p:cNvSpPr>
          <p:nvPr/>
        </p:nvSpPr>
        <p:spPr bwMode="auto">
          <a:xfrm>
            <a:off x="7966815" y="2292524"/>
            <a:ext cx="0" cy="66675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3" name="Rectangle 1039"/>
          <p:cNvSpPr>
            <a:spLocks noChangeArrowheads="1"/>
          </p:cNvSpPr>
          <p:nvPr/>
        </p:nvSpPr>
        <p:spPr bwMode="auto">
          <a:xfrm>
            <a:off x="3715490" y="746299"/>
            <a:ext cx="809625" cy="67945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6" name="Line 1042"/>
          <p:cNvSpPr>
            <a:spLocks noChangeShapeType="1"/>
          </p:cNvSpPr>
          <p:nvPr/>
        </p:nvSpPr>
        <p:spPr bwMode="auto">
          <a:xfrm>
            <a:off x="3732020" y="4170077"/>
            <a:ext cx="1973262"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48147" name="Object 1043"/>
          <p:cNvGraphicFramePr>
            <a:graphicFrameLocks noChangeAspect="1"/>
          </p:cNvGraphicFramePr>
          <p:nvPr>
            <p:extLst>
              <p:ext uri="{D42A27DB-BD31-4B8C-83A1-F6EECF244321}">
                <p14:modId xmlns:p14="http://schemas.microsoft.com/office/powerpoint/2010/main" val="3776442115"/>
              </p:ext>
            </p:extLst>
          </p:nvPr>
        </p:nvGraphicFramePr>
        <p:xfrm>
          <a:off x="5013377" y="5448339"/>
          <a:ext cx="2787650" cy="760413"/>
        </p:xfrm>
        <a:graphic>
          <a:graphicData uri="http://schemas.openxmlformats.org/presentationml/2006/ole">
            <mc:AlternateContent xmlns:mc="http://schemas.openxmlformats.org/markup-compatibility/2006">
              <mc:Choice xmlns:v="urn:schemas-microsoft-com:vml" Requires="v">
                <p:oleObj spid="_x0000_s6231" name="公式" r:id="rId5" imgW="838200" imgH="228600" progId="Equation.3">
                  <p:embed/>
                </p:oleObj>
              </mc:Choice>
              <mc:Fallback>
                <p:oleObj name="公式" r:id="rId5" imgW="838200" imgH="228600" progId="Equation.3">
                  <p:embed/>
                  <p:pic>
                    <p:nvPicPr>
                      <p:cNvPr id="0" name="Object 10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3377" y="5448339"/>
                        <a:ext cx="2787650" cy="76041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8139"/>
                                        </p:tgtEl>
                                        <p:attrNameLst>
                                          <p:attrName>style.visibility</p:attrName>
                                        </p:attrNameLst>
                                      </p:cBhvr>
                                      <p:to>
                                        <p:strVal val="visible"/>
                                      </p:to>
                                    </p:set>
                                    <p:anim calcmode="lin" valueType="num">
                                      <p:cBhvr additive="base">
                                        <p:cTn id="7" dur="500" fill="hold"/>
                                        <p:tgtEl>
                                          <p:spTgt spid="48139"/>
                                        </p:tgtEl>
                                        <p:attrNameLst>
                                          <p:attrName>ppt_x</p:attrName>
                                        </p:attrNameLst>
                                      </p:cBhvr>
                                      <p:tavLst>
                                        <p:tav tm="0">
                                          <p:val>
                                            <p:strVal val="0-#ppt_w/2"/>
                                          </p:val>
                                        </p:tav>
                                        <p:tav tm="100000">
                                          <p:val>
                                            <p:strVal val="#ppt_x"/>
                                          </p:val>
                                        </p:tav>
                                      </p:tavLst>
                                    </p:anim>
                                    <p:anim calcmode="lin" valueType="num">
                                      <p:cBhvr additive="base">
                                        <p:cTn id="8" dur="500" fill="hold"/>
                                        <p:tgtEl>
                                          <p:spTgt spid="4813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48140"/>
                                        </p:tgtEl>
                                        <p:attrNameLst>
                                          <p:attrName>style.visibility</p:attrName>
                                        </p:attrNameLst>
                                      </p:cBhvr>
                                      <p:to>
                                        <p:strVal val="visible"/>
                                      </p:to>
                                    </p:set>
                                    <p:animEffect transition="in" filter="barn(outHorizontal)">
                                      <p:cBhvr>
                                        <p:cTn id="13" dur="500"/>
                                        <p:tgtEl>
                                          <p:spTgt spid="4814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48141"/>
                                        </p:tgtEl>
                                        <p:attrNameLst>
                                          <p:attrName>style.visibility</p:attrName>
                                        </p:attrNameLst>
                                      </p:cBhvr>
                                      <p:to>
                                        <p:strVal val="visible"/>
                                      </p:to>
                                    </p:set>
                                    <p:animEffect transition="in" filter="barn(outHorizontal)">
                                      <p:cBhvr>
                                        <p:cTn id="18" dur="500"/>
                                        <p:tgtEl>
                                          <p:spTgt spid="4814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48142"/>
                                        </p:tgtEl>
                                        <p:attrNameLst>
                                          <p:attrName>style.visibility</p:attrName>
                                        </p:attrNameLst>
                                      </p:cBhvr>
                                      <p:to>
                                        <p:strVal val="visible"/>
                                      </p:to>
                                    </p:set>
                                    <p:animEffect transition="in" filter="barn(outHorizontal)">
                                      <p:cBhvr>
                                        <p:cTn id="23" dur="500"/>
                                        <p:tgtEl>
                                          <p:spTgt spid="4814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48143"/>
                                        </p:tgtEl>
                                        <p:attrNameLst>
                                          <p:attrName>style.visibility</p:attrName>
                                        </p:attrNameLst>
                                      </p:cBhvr>
                                      <p:to>
                                        <p:strVal val="visible"/>
                                      </p:to>
                                    </p:set>
                                    <p:animEffect transition="in" filter="barn(outHorizontal)">
                                      <p:cBhvr>
                                        <p:cTn id="28" dur="500"/>
                                        <p:tgtEl>
                                          <p:spTgt spid="4814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8" fill="hold" grpId="0" nodeType="clickEffect">
                                  <p:stCondLst>
                                    <p:cond delay="0"/>
                                  </p:stCondLst>
                                  <p:childTnLst>
                                    <p:set>
                                      <p:cBhvr>
                                        <p:cTn id="32" dur="1" fill="hold">
                                          <p:stCondLst>
                                            <p:cond delay="0"/>
                                          </p:stCondLst>
                                        </p:cTn>
                                        <p:tgtEl>
                                          <p:spTgt spid="48146"/>
                                        </p:tgtEl>
                                        <p:attrNameLst>
                                          <p:attrName>style.visibility</p:attrName>
                                        </p:attrNameLst>
                                      </p:cBhvr>
                                      <p:to>
                                        <p:strVal val="visible"/>
                                      </p:to>
                                    </p:set>
                                    <p:anim calcmode="lin" valueType="num">
                                      <p:cBhvr>
                                        <p:cTn id="33" dur="500" fill="hold"/>
                                        <p:tgtEl>
                                          <p:spTgt spid="48146"/>
                                        </p:tgtEl>
                                        <p:attrNameLst>
                                          <p:attrName>ppt_x</p:attrName>
                                        </p:attrNameLst>
                                      </p:cBhvr>
                                      <p:tavLst>
                                        <p:tav tm="0">
                                          <p:val>
                                            <p:strVal val="#ppt_x-#ppt_w/2"/>
                                          </p:val>
                                        </p:tav>
                                        <p:tav tm="100000">
                                          <p:val>
                                            <p:strVal val="#ppt_x"/>
                                          </p:val>
                                        </p:tav>
                                      </p:tavLst>
                                    </p:anim>
                                    <p:anim calcmode="lin" valueType="num">
                                      <p:cBhvr>
                                        <p:cTn id="34" dur="500" fill="hold"/>
                                        <p:tgtEl>
                                          <p:spTgt spid="48146"/>
                                        </p:tgtEl>
                                        <p:attrNameLst>
                                          <p:attrName>ppt_y</p:attrName>
                                        </p:attrNameLst>
                                      </p:cBhvr>
                                      <p:tavLst>
                                        <p:tav tm="0">
                                          <p:val>
                                            <p:strVal val="#ppt_y"/>
                                          </p:val>
                                        </p:tav>
                                        <p:tav tm="100000">
                                          <p:val>
                                            <p:strVal val="#ppt_y"/>
                                          </p:val>
                                        </p:tav>
                                      </p:tavLst>
                                    </p:anim>
                                    <p:anim calcmode="lin" valueType="num">
                                      <p:cBhvr>
                                        <p:cTn id="35" dur="500" fill="hold"/>
                                        <p:tgtEl>
                                          <p:spTgt spid="48146"/>
                                        </p:tgtEl>
                                        <p:attrNameLst>
                                          <p:attrName>ppt_w</p:attrName>
                                        </p:attrNameLst>
                                      </p:cBhvr>
                                      <p:tavLst>
                                        <p:tav tm="0">
                                          <p:val>
                                            <p:fltVal val="0"/>
                                          </p:val>
                                        </p:tav>
                                        <p:tav tm="100000">
                                          <p:val>
                                            <p:strVal val="#ppt_w"/>
                                          </p:val>
                                        </p:tav>
                                      </p:tavLst>
                                    </p:anim>
                                    <p:anim calcmode="lin" valueType="num">
                                      <p:cBhvr>
                                        <p:cTn id="36" dur="500" fill="hold"/>
                                        <p:tgtEl>
                                          <p:spTgt spid="48146"/>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48148"/>
                                        </p:tgtEl>
                                        <p:attrNameLst>
                                          <p:attrName>style.visibility</p:attrName>
                                        </p:attrNameLst>
                                      </p:cBhvr>
                                      <p:to>
                                        <p:strVal val="visible"/>
                                      </p:to>
                                    </p:set>
                                    <p:animEffect transition="in" filter="wipe(left)">
                                      <p:cBhvr>
                                        <p:cTn id="41" dur="2000"/>
                                        <p:tgtEl>
                                          <p:spTgt spid="4814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48134"/>
                                        </p:tgtEl>
                                        <p:attrNameLst>
                                          <p:attrName>style.visibility</p:attrName>
                                        </p:attrNameLst>
                                      </p:cBhvr>
                                      <p:to>
                                        <p:strVal val="visible"/>
                                      </p:to>
                                    </p:set>
                                    <p:animEffect transition="in" filter="wipe(left)">
                                      <p:cBhvr>
                                        <p:cTn id="46" dur="300"/>
                                        <p:tgtEl>
                                          <p:spTgt spid="4813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48135"/>
                                        </p:tgtEl>
                                        <p:attrNameLst>
                                          <p:attrName>style.visibility</p:attrName>
                                        </p:attrNameLst>
                                      </p:cBhvr>
                                      <p:to>
                                        <p:strVal val="visible"/>
                                      </p:to>
                                    </p:set>
                                    <p:animEffect transition="in" filter="wipe(left)">
                                      <p:cBhvr>
                                        <p:cTn id="51" dur="300"/>
                                        <p:tgtEl>
                                          <p:spTgt spid="48135"/>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nodeType="clickEffect">
                                  <p:stCondLst>
                                    <p:cond delay="0"/>
                                  </p:stCondLst>
                                  <p:childTnLst>
                                    <p:set>
                                      <p:cBhvr>
                                        <p:cTn id="55" dur="1" fill="hold">
                                          <p:stCondLst>
                                            <p:cond delay="0"/>
                                          </p:stCondLst>
                                        </p:cTn>
                                        <p:tgtEl>
                                          <p:spTgt spid="48147"/>
                                        </p:tgtEl>
                                        <p:attrNameLst>
                                          <p:attrName>style.visibility</p:attrName>
                                        </p:attrNameLst>
                                      </p:cBhvr>
                                      <p:to>
                                        <p:strVal val="visible"/>
                                      </p:to>
                                    </p:set>
                                    <p:animEffect transition="in" filter="wipe(left)">
                                      <p:cBhvr>
                                        <p:cTn id="56" dur="500"/>
                                        <p:tgtEl>
                                          <p:spTgt spid="48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autoUpdateAnimBg="0"/>
      <p:bldP spid="48135" grpId="0" autoUpdateAnimBg="0"/>
      <p:bldP spid="48140" grpId="0" animBg="1"/>
      <p:bldP spid="48141" grpId="0" animBg="1"/>
      <p:bldP spid="48142" grpId="0" animBg="1"/>
      <p:bldP spid="48143" grpId="0" animBg="1"/>
      <p:bldP spid="4814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6839490" y="88780"/>
            <a:ext cx="1905000" cy="457200"/>
          </a:xfrm>
        </p:spPr>
        <p:txBody>
          <a:bodyPr/>
          <a:lstStyle/>
          <a:p>
            <a:pPr>
              <a:defRPr/>
            </a:pPr>
            <a:fld id="{5E9F607A-22FE-41F6-8005-21C0059FFE27}" type="slidenum">
              <a:rPr lang="zh-CN" altLang="en-US" smtClean="0"/>
              <a:pPr>
                <a:defRPr/>
              </a:pPr>
              <a:t>50</a:t>
            </a:fld>
            <a:endParaRPr lang="en-US" altLang="zh-CN" dirty="0"/>
          </a:p>
        </p:txBody>
      </p:sp>
      <mc:AlternateContent xmlns:mc="http://schemas.openxmlformats.org/markup-compatibility/2006">
        <mc:Choice xmlns:a14="http://schemas.microsoft.com/office/drawing/2010/main" Requires="a14">
          <p:sp>
            <p:nvSpPr>
              <p:cNvPr id="3" name="矩形 2"/>
              <p:cNvSpPr/>
              <p:nvPr/>
            </p:nvSpPr>
            <p:spPr>
              <a:xfrm>
                <a:off x="189910" y="350798"/>
                <a:ext cx="5908101" cy="1754326"/>
              </a:xfrm>
              <a:prstGeom prst="rect">
                <a:avLst/>
              </a:prstGeom>
            </p:spPr>
            <p:txBody>
              <a:bodyPr wrap="square">
                <a:spAutoFit/>
              </a:bodyPr>
              <a:lstStyle/>
              <a:p>
                <a:pPr>
                  <a:lnSpc>
                    <a:spcPct val="150000"/>
                  </a:lnSpc>
                </a:pPr>
                <a:r>
                  <a:rPr lang="en-US" altLang="zh-CN" b="1" dirty="0" smtClean="0"/>
                  <a:t>(</a:t>
                </a:r>
                <a:r>
                  <a:rPr lang="en-US" altLang="zh-CN" b="1" dirty="0"/>
                  <a:t>4) </a:t>
                </a:r>
                <a:r>
                  <a:rPr lang="zh-CN" altLang="en-US" b="1" dirty="0" smtClean="0"/>
                  <a:t>计算</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𝟎</m:t>
                        </m:r>
                      </m:sub>
                    </m:sSub>
                  </m:oMath>
                </a14:m>
                <a:r>
                  <a:rPr lang="zh-CN" altLang="en-US" b="1" dirty="0"/>
                  <a:t>壁厚的公称尺寸及其</a:t>
                </a:r>
                <a:r>
                  <a:rPr lang="zh-CN" altLang="en-US" b="1" dirty="0" smtClean="0"/>
                  <a:t>上、下偏差</a:t>
                </a:r>
                <a:endParaRPr lang="en-US" altLang="zh-CN" b="1" dirty="0" smtClean="0"/>
              </a:p>
              <a:p>
                <a:pPr>
                  <a:lnSpc>
                    <a:spcPct val="150000"/>
                  </a:lnSpc>
                </a:pPr>
                <a:r>
                  <a:rPr lang="zh-CN" altLang="en-US" b="1" dirty="0" smtClean="0"/>
                  <a:t>① 将</a:t>
                </a:r>
                <a:r>
                  <a:rPr lang="zh-CN" altLang="en-US" b="1" dirty="0"/>
                  <a:t>组成环写成对称偏差</a:t>
                </a:r>
                <a:r>
                  <a:rPr lang="zh-CN" altLang="en-US" b="1" dirty="0" smtClean="0"/>
                  <a:t>形式</a:t>
                </a:r>
                <a:r>
                  <a:rPr lang="en-US" altLang="zh-CN" b="1" dirty="0" smtClean="0"/>
                  <a:t>,</a:t>
                </a:r>
                <a:r>
                  <a:rPr lang="zh-CN" altLang="en-US" b="1" dirty="0" smtClean="0"/>
                  <a:t>并</a:t>
                </a:r>
                <a:r>
                  <a:rPr lang="zh-CN" altLang="en-US" b="1" dirty="0"/>
                  <a:t>确定各组成环的公差带至其公称尺寸的偏差</a:t>
                </a:r>
                <a:r>
                  <a:rPr lang="zh-CN" altLang="en-US" b="1" dirty="0" smtClean="0"/>
                  <a:t>和公差</a:t>
                </a:r>
                <a:endParaRPr lang="zh-CN" altLang="en-US" b="1" dirty="0"/>
              </a:p>
            </p:txBody>
          </p:sp>
        </mc:Choice>
        <mc:Fallback>
          <p:sp>
            <p:nvSpPr>
              <p:cNvPr id="3" name="矩形 2"/>
              <p:cNvSpPr>
                <a:spLocks noRot="1" noChangeAspect="1" noMove="1" noResize="1" noEditPoints="1" noAdjustHandles="1" noChangeArrowheads="1" noChangeShapeType="1" noTextEdit="1"/>
              </p:cNvSpPr>
              <p:nvPr/>
            </p:nvSpPr>
            <p:spPr>
              <a:xfrm>
                <a:off x="189910" y="350798"/>
                <a:ext cx="5908101" cy="1754326"/>
              </a:xfrm>
              <a:prstGeom prst="rect">
                <a:avLst/>
              </a:prstGeom>
              <a:blipFill rotWithShape="1">
                <a:blip r:embed="rId2"/>
                <a:stretch>
                  <a:fillRect l="-1548" r="-1238" b="-2439"/>
                </a:stretch>
              </a:blipFill>
            </p:spPr>
            <p:txBody>
              <a:bodyPr/>
              <a:lstStyle/>
              <a:p>
                <a:r>
                  <a:rPr lang="zh-CN" altLang="en-US">
                    <a:noFill/>
                  </a:rPr>
                  <a:t> </a:t>
                </a:r>
              </a:p>
            </p:txBody>
          </p:sp>
        </mc:Fallback>
      </mc:AlternateContent>
      <p:grpSp>
        <p:nvGrpSpPr>
          <p:cNvPr id="4" name="组合 3"/>
          <p:cNvGrpSpPr/>
          <p:nvPr/>
        </p:nvGrpSpPr>
        <p:grpSpPr>
          <a:xfrm>
            <a:off x="5874634" y="466700"/>
            <a:ext cx="2605088" cy="2696550"/>
            <a:chOff x="3492924" y="2444176"/>
            <a:chExt cx="2605088" cy="2696550"/>
          </a:xfrm>
        </p:grpSpPr>
        <p:grpSp>
          <p:nvGrpSpPr>
            <p:cNvPr id="5" name="组合 4"/>
            <p:cNvGrpSpPr/>
            <p:nvPr/>
          </p:nvGrpSpPr>
          <p:grpSpPr>
            <a:xfrm>
              <a:off x="3492924" y="2444176"/>
              <a:ext cx="2605088" cy="2359025"/>
              <a:chOff x="5349875" y="3990975"/>
              <a:chExt cx="2605088" cy="2359025"/>
            </a:xfrm>
          </p:grpSpPr>
          <p:grpSp>
            <p:nvGrpSpPr>
              <p:cNvPr id="7" name="Group 100"/>
              <p:cNvGrpSpPr>
                <a:grpSpLocks/>
              </p:cNvGrpSpPr>
              <p:nvPr/>
            </p:nvGrpSpPr>
            <p:grpSpPr bwMode="auto">
              <a:xfrm>
                <a:off x="6080125" y="3990975"/>
                <a:ext cx="1633538" cy="1579563"/>
                <a:chOff x="3542" y="2658"/>
                <a:chExt cx="1029" cy="995"/>
              </a:xfrm>
            </p:grpSpPr>
            <p:sp>
              <p:nvSpPr>
                <p:cNvPr id="28" name="Line 95"/>
                <p:cNvSpPr>
                  <a:spLocks noChangeShapeType="1"/>
                </p:cNvSpPr>
                <p:nvPr/>
              </p:nvSpPr>
              <p:spPr bwMode="auto">
                <a:xfrm>
                  <a:off x="4328" y="2658"/>
                  <a:ext cx="0" cy="99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97"/>
                <p:cNvSpPr>
                  <a:spLocks noChangeShapeType="1"/>
                </p:cNvSpPr>
                <p:nvPr/>
              </p:nvSpPr>
              <p:spPr bwMode="auto">
                <a:xfrm>
                  <a:off x="3542" y="2674"/>
                  <a:ext cx="102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Text Box 99"/>
                <p:cNvSpPr txBox="1">
                  <a:spLocks noChangeArrowheads="1"/>
                </p:cNvSpPr>
                <p:nvPr/>
              </p:nvSpPr>
              <p:spPr bwMode="auto">
                <a:xfrm rot="-5400000">
                  <a:off x="3875" y="3037"/>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dirty="0"/>
                    <a:t>A</a:t>
                  </a:r>
                  <a:r>
                    <a:rPr lang="en-US" altLang="zh-CN" b="1" baseline="-25000" dirty="0"/>
                    <a:t>1</a:t>
                  </a:r>
                  <a:r>
                    <a:rPr lang="en-US" altLang="zh-CN" b="1" dirty="0"/>
                    <a:t>/2</a:t>
                  </a:r>
                </a:p>
              </p:txBody>
            </p:sp>
          </p:grpSp>
          <p:grpSp>
            <p:nvGrpSpPr>
              <p:cNvPr id="8" name="Group 104"/>
              <p:cNvGrpSpPr>
                <a:grpSpLocks/>
              </p:cNvGrpSpPr>
              <p:nvPr/>
            </p:nvGrpSpPr>
            <p:grpSpPr bwMode="auto">
              <a:xfrm>
                <a:off x="5815013" y="4030663"/>
                <a:ext cx="730250" cy="730250"/>
                <a:chOff x="3375" y="2683"/>
                <a:chExt cx="460" cy="460"/>
              </a:xfrm>
            </p:grpSpPr>
            <p:sp>
              <p:nvSpPr>
                <p:cNvPr id="25" name="Line 101"/>
                <p:cNvSpPr>
                  <a:spLocks noChangeShapeType="1"/>
                </p:cNvSpPr>
                <p:nvPr/>
              </p:nvSpPr>
              <p:spPr bwMode="auto">
                <a:xfrm>
                  <a:off x="3686" y="2683"/>
                  <a:ext cx="0" cy="46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102"/>
                <p:cNvSpPr>
                  <a:spLocks noChangeShapeType="1"/>
                </p:cNvSpPr>
                <p:nvPr/>
              </p:nvSpPr>
              <p:spPr bwMode="auto">
                <a:xfrm>
                  <a:off x="3481" y="3136"/>
                  <a:ext cx="35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Text Box 103"/>
                <p:cNvSpPr txBox="1">
                  <a:spLocks noChangeArrowheads="1"/>
                </p:cNvSpPr>
                <p:nvPr/>
              </p:nvSpPr>
              <p:spPr bwMode="auto">
                <a:xfrm rot="-5400000">
                  <a:off x="3365" y="2772"/>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0</a:t>
                  </a:r>
                  <a:endParaRPr lang="en-US" altLang="zh-CN" b="1"/>
                </a:p>
              </p:txBody>
            </p:sp>
          </p:grpSp>
          <p:grpSp>
            <p:nvGrpSpPr>
              <p:cNvPr id="9" name="Group 111"/>
              <p:cNvGrpSpPr>
                <a:grpSpLocks/>
              </p:cNvGrpSpPr>
              <p:nvPr/>
            </p:nvGrpSpPr>
            <p:grpSpPr bwMode="auto">
              <a:xfrm>
                <a:off x="6807200" y="5802313"/>
                <a:ext cx="560388" cy="488950"/>
                <a:chOff x="4000" y="3799"/>
                <a:chExt cx="353" cy="308"/>
              </a:xfrm>
            </p:grpSpPr>
            <p:sp>
              <p:nvSpPr>
                <p:cNvPr id="23" name="Text Box 98"/>
                <p:cNvSpPr txBox="1">
                  <a:spLocks noChangeArrowheads="1"/>
                </p:cNvSpPr>
                <p:nvPr/>
              </p:nvSpPr>
              <p:spPr bwMode="auto">
                <a:xfrm rot="-5400000">
                  <a:off x="3990" y="3809"/>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3</a:t>
                  </a:r>
                  <a:endParaRPr lang="en-US" altLang="zh-CN" b="1"/>
                </a:p>
              </p:txBody>
            </p:sp>
            <p:sp>
              <p:nvSpPr>
                <p:cNvPr id="24" name="Line 108"/>
                <p:cNvSpPr>
                  <a:spLocks noChangeShapeType="1"/>
                </p:cNvSpPr>
                <p:nvPr/>
              </p:nvSpPr>
              <p:spPr bwMode="auto">
                <a:xfrm>
                  <a:off x="4353" y="3802"/>
                  <a:ext cx="0" cy="263"/>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 name="Line 112"/>
              <p:cNvSpPr>
                <a:spLocks noChangeShapeType="1"/>
              </p:cNvSpPr>
              <p:nvPr/>
            </p:nvSpPr>
            <p:spPr bwMode="auto">
              <a:xfrm>
                <a:off x="5851525" y="4025900"/>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Line 113"/>
              <p:cNvSpPr>
                <a:spLocks noChangeShapeType="1"/>
              </p:cNvSpPr>
              <p:nvPr/>
            </p:nvSpPr>
            <p:spPr bwMode="auto">
              <a:xfrm>
                <a:off x="5654675" y="4873625"/>
                <a:ext cx="0" cy="61436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Line 116"/>
              <p:cNvSpPr>
                <a:spLocks noChangeShapeType="1"/>
              </p:cNvSpPr>
              <p:nvPr/>
            </p:nvSpPr>
            <p:spPr bwMode="auto">
              <a:xfrm flipV="1">
                <a:off x="6869113" y="5815013"/>
                <a:ext cx="26987" cy="5349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Line 118"/>
              <p:cNvSpPr>
                <a:spLocks noChangeShapeType="1"/>
              </p:cNvSpPr>
              <p:nvPr/>
            </p:nvSpPr>
            <p:spPr bwMode="auto">
              <a:xfrm flipV="1">
                <a:off x="6780213" y="4340225"/>
                <a:ext cx="0" cy="954088"/>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4" name="组合 13"/>
              <p:cNvGrpSpPr>
                <a:grpSpLocks/>
              </p:cNvGrpSpPr>
              <p:nvPr/>
            </p:nvGrpSpPr>
            <p:grpSpPr bwMode="auto">
              <a:xfrm>
                <a:off x="7081838" y="5294313"/>
                <a:ext cx="873125" cy="461962"/>
                <a:chOff x="7081838" y="5294313"/>
                <a:chExt cx="873655" cy="461665"/>
              </a:xfrm>
            </p:grpSpPr>
            <p:sp>
              <p:nvSpPr>
                <p:cNvPr id="21" name="Line 94"/>
                <p:cNvSpPr>
                  <a:spLocks noChangeShapeType="1"/>
                </p:cNvSpPr>
                <p:nvPr/>
              </p:nvSpPr>
              <p:spPr bwMode="auto">
                <a:xfrm>
                  <a:off x="7081838" y="5597526"/>
                  <a:ext cx="4048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TextBox 21"/>
                <p:cNvSpPr txBox="1">
                  <a:spLocks noRot="1" noChangeAspect="1" noMove="1" noResize="1" noEditPoints="1" noAdjustHandles="1" noChangeArrowheads="1" noChangeShapeType="1" noTextEdit="1"/>
                </p:cNvSpPr>
                <p:nvPr/>
              </p:nvSpPr>
              <p:spPr>
                <a:xfrm>
                  <a:off x="7388478" y="5294313"/>
                  <a:ext cx="567015" cy="461665"/>
                </a:xfrm>
                <a:prstGeom prst="rect">
                  <a:avLst/>
                </a:prstGeom>
                <a:blipFill rotWithShape="1">
                  <a:blip r:embed="rId3"/>
                  <a:stretch>
                    <a:fillRect b="-1316"/>
                  </a:stretch>
                </a:blipFill>
              </p:spPr>
              <p:txBody>
                <a:bodyPr/>
                <a:lstStyle/>
                <a:p>
                  <a:pPr>
                    <a:defRPr/>
                  </a:pPr>
                  <a:r>
                    <a:rPr lang="zh-CN" altLang="en-US">
                      <a:noFill/>
                    </a:rPr>
                    <a:t> </a:t>
                  </a:r>
                </a:p>
              </p:txBody>
            </p:sp>
          </p:grpSp>
          <p:grpSp>
            <p:nvGrpSpPr>
              <p:cNvPr id="15" name="组合 14"/>
              <p:cNvGrpSpPr>
                <a:grpSpLocks/>
              </p:cNvGrpSpPr>
              <p:nvPr/>
            </p:nvGrpSpPr>
            <p:grpSpPr bwMode="auto">
              <a:xfrm>
                <a:off x="5349875" y="4764093"/>
                <a:ext cx="2397125" cy="1276345"/>
                <a:chOff x="5349919" y="4764090"/>
                <a:chExt cx="2397083" cy="1276212"/>
              </a:xfrm>
            </p:grpSpPr>
            <p:grpSp>
              <p:nvGrpSpPr>
                <p:cNvPr id="16" name="Group 110"/>
                <p:cNvGrpSpPr>
                  <a:grpSpLocks/>
                </p:cNvGrpSpPr>
                <p:nvPr/>
              </p:nvGrpSpPr>
              <p:grpSpPr bwMode="auto">
                <a:xfrm>
                  <a:off x="5634039" y="4764090"/>
                  <a:ext cx="2112963" cy="1057275"/>
                  <a:chOff x="3261" y="3145"/>
                  <a:chExt cx="1331" cy="666"/>
                </a:xfrm>
              </p:grpSpPr>
              <p:sp>
                <p:nvSpPr>
                  <p:cNvPr id="18" name="Line 105"/>
                  <p:cNvSpPr>
                    <a:spLocks noChangeShapeType="1"/>
                  </p:cNvSpPr>
                  <p:nvPr/>
                </p:nvSpPr>
                <p:spPr bwMode="auto">
                  <a:xfrm>
                    <a:off x="3621" y="3145"/>
                    <a:ext cx="0" cy="666"/>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Line 106"/>
                  <p:cNvSpPr>
                    <a:spLocks noChangeShapeType="1"/>
                  </p:cNvSpPr>
                  <p:nvPr/>
                </p:nvSpPr>
                <p:spPr bwMode="auto">
                  <a:xfrm>
                    <a:off x="3407" y="3802"/>
                    <a:ext cx="118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Text Box 109"/>
                  <p:cNvSpPr txBox="1">
                    <a:spLocks noChangeArrowheads="1"/>
                  </p:cNvSpPr>
                  <p:nvPr/>
                </p:nvSpPr>
                <p:spPr bwMode="auto">
                  <a:xfrm rot="-5400000">
                    <a:off x="3176" y="3291"/>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r>
                      <a:rPr lang="en-US" altLang="zh-CN" b="1" baseline="-25000"/>
                      <a:t>2</a:t>
                    </a:r>
                    <a:r>
                      <a:rPr lang="en-US" altLang="zh-CN" b="1"/>
                      <a:t>/2</a:t>
                    </a:r>
                  </a:p>
                </p:txBody>
              </p:sp>
            </p:grpSp>
            <p:sp>
              <p:nvSpPr>
                <p:cNvPr id="17" name="矩形 16"/>
                <p:cNvSpPr>
                  <a:spLocks noRot="1" noChangeAspect="1" noMove="1" noResize="1" noEditPoints="1" noAdjustHandles="1" noChangeArrowheads="1" noChangeShapeType="1" noTextEdit="1"/>
                </p:cNvSpPr>
                <p:nvPr/>
              </p:nvSpPr>
              <p:spPr>
                <a:xfrm>
                  <a:off x="5349919" y="5578637"/>
                  <a:ext cx="574132" cy="461665"/>
                </a:xfrm>
                <a:prstGeom prst="rect">
                  <a:avLst/>
                </a:prstGeom>
                <a:blipFill rotWithShape="1">
                  <a:blip r:embed="rId4"/>
                  <a:stretch>
                    <a:fillRect b="-1316"/>
                  </a:stretch>
                </a:blipFill>
              </p:spPr>
              <p:txBody>
                <a:bodyPr/>
                <a:lstStyle/>
                <a:p>
                  <a:pPr>
                    <a:defRPr/>
                  </a:pPr>
                  <a:r>
                    <a:rPr lang="zh-CN" altLang="en-US">
                      <a:noFill/>
                    </a:rPr>
                    <a:t> </a:t>
                  </a:r>
                </a:p>
              </p:txBody>
            </p:sp>
          </p:grpSp>
        </p:grpSp>
        <p:sp>
          <p:nvSpPr>
            <p:cNvPr id="6" name="矩形 5"/>
            <p:cNvSpPr/>
            <p:nvPr/>
          </p:nvSpPr>
          <p:spPr>
            <a:xfrm>
              <a:off x="3703945" y="4771394"/>
              <a:ext cx="2380619" cy="369332"/>
            </a:xfrm>
            <a:prstGeom prst="rect">
              <a:avLst/>
            </a:prstGeom>
          </p:spPr>
          <p:txBody>
            <a:bodyPr wrap="square">
              <a:spAutoFit/>
            </a:bodyPr>
            <a:lstStyle/>
            <a:p>
              <a:r>
                <a:rPr lang="zh-CN" altLang="en-US" sz="1800" b="1" dirty="0" smtClean="0"/>
                <a:t>图</a:t>
              </a:r>
              <a:r>
                <a:rPr lang="en-US" altLang="zh-CN" sz="1800" b="1" dirty="0" smtClean="0"/>
                <a:t>11.7 </a:t>
              </a:r>
              <a:r>
                <a:rPr lang="zh-CN" altLang="en-US" sz="1800" b="1" dirty="0" smtClean="0"/>
                <a:t>（</a:t>
              </a:r>
              <a:r>
                <a:rPr lang="en-US" altLang="zh-CN" sz="1800" b="1" dirty="0" smtClean="0"/>
                <a:t>b) </a:t>
              </a:r>
              <a:r>
                <a:rPr lang="zh-CN" altLang="en-US" sz="1800" b="1" dirty="0" smtClean="0"/>
                <a:t>尺寸链图</a:t>
              </a:r>
              <a:endParaRPr lang="zh-CN" altLang="en-US" sz="1800" b="1" dirty="0"/>
            </a:p>
          </p:txBody>
        </p:sp>
      </p:grpSp>
      <mc:AlternateContent xmlns:mc="http://schemas.openxmlformats.org/markup-compatibility/2006">
        <mc:Choice xmlns:a14="http://schemas.microsoft.com/office/drawing/2010/main" Requires="a14">
          <p:sp>
            <p:nvSpPr>
              <p:cNvPr id="33" name="TextBox 32"/>
              <p:cNvSpPr txBox="1"/>
              <p:nvPr/>
            </p:nvSpPr>
            <p:spPr>
              <a:xfrm>
                <a:off x="407962" y="2034620"/>
                <a:ext cx="5690049" cy="614655"/>
              </a:xfrm>
              <a:prstGeom prst="rect">
                <a:avLst/>
              </a:prstGeom>
              <a:noFill/>
            </p:spPr>
            <p:txBody>
              <a:bodyPr wrap="square" rtlCol="0">
                <a:spAutoFit/>
              </a:bodyPr>
              <a:lstStyle/>
              <a:p>
                <a:r>
                  <a:rPr lang="zh-CN" altLang="en-US" dirty="0" smtClean="0">
                    <a:solidFill>
                      <a:srgbClr val="FF0000"/>
                    </a:solidFill>
                  </a:rPr>
                  <a:t>增</a:t>
                </a:r>
                <a:r>
                  <a:rPr lang="zh-CN" altLang="en-US" dirty="0">
                    <a:solidFill>
                      <a:srgbClr val="FF0000"/>
                    </a:solidFill>
                  </a:rPr>
                  <a:t>环</a:t>
                </a:r>
                <a:r>
                  <a:rPr lang="zh-CN" altLang="en-US" dirty="0" smtClean="0"/>
                  <a:t>：</a:t>
                </a:r>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m:t>
                        </m:r>
                      </m:sub>
                    </m:sSub>
                  </m:oMath>
                </a14:m>
                <a:r>
                  <a:rPr lang="en-US" altLang="zh-CN" dirty="0" smtClean="0"/>
                  <a:t>/2=</a:t>
                </a:r>
                <a14:m>
                  <m:oMath xmlns:m="http://schemas.openxmlformats.org/officeDocument/2006/math">
                    <m:sSubSup>
                      <m:sSubSupPr>
                        <m:ctrlPr>
                          <a:rPr lang="en-US" altLang="zh-CN" i="1" smtClean="0">
                            <a:latin typeface="Cambria Math"/>
                          </a:rPr>
                        </m:ctrlPr>
                      </m:sSubSupPr>
                      <m:e>
                        <m:r>
                          <a:rPr lang="en-US" altLang="zh-CN" b="0" i="1" smtClean="0">
                            <a:latin typeface="Cambria Math"/>
                          </a:rPr>
                          <m:t>35</m:t>
                        </m:r>
                      </m:e>
                      <m:sub>
                        <m:r>
                          <a:rPr lang="en-US" altLang="zh-CN" b="0" i="1" smtClean="0">
                            <a:latin typeface="Cambria Math"/>
                          </a:rPr>
                          <m:t>−0.04 </m:t>
                        </m:r>
                      </m:sub>
                      <m:sup>
                        <m:r>
                          <a:rPr lang="en-US" altLang="zh-CN" b="0" i="1" smtClean="0">
                            <a:latin typeface="Cambria Math"/>
                          </a:rPr>
                          <m:t>−0.02</m:t>
                        </m:r>
                      </m:sup>
                    </m:sSubSup>
                  </m:oMath>
                </a14:m>
                <a:r>
                  <a:rPr lang="en-US" altLang="zh-CN" dirty="0" smtClean="0"/>
                  <a:t>=35+</a:t>
                </a:r>
                <a:r>
                  <a:rPr lang="zh-CN" altLang="en-US" dirty="0" smtClean="0"/>
                  <a:t>（</a:t>
                </a:r>
                <a:r>
                  <a:rPr lang="en-US" altLang="zh-CN" dirty="0" smtClean="0"/>
                  <a:t>-0.03</a:t>
                </a:r>
                <a14:m>
                  <m:oMath xmlns:m="http://schemas.openxmlformats.org/officeDocument/2006/math">
                    <m:r>
                      <a:rPr lang="en-US" altLang="zh-CN" i="1" smtClean="0">
                        <a:latin typeface="Cambria Math"/>
                        <a:ea typeface="Cambria Math"/>
                      </a:rPr>
                      <m:t>±</m:t>
                    </m:r>
                    <m:f>
                      <m:fPr>
                        <m:ctrlPr>
                          <a:rPr lang="en-US" altLang="zh-CN" i="1" smtClean="0">
                            <a:latin typeface="Cambria Math"/>
                            <a:ea typeface="Cambria Math"/>
                          </a:rPr>
                        </m:ctrlPr>
                      </m:fPr>
                      <m:num>
                        <m:r>
                          <a:rPr lang="en-US" altLang="zh-CN" b="0" i="1" smtClean="0">
                            <a:latin typeface="Cambria Math"/>
                            <a:ea typeface="Cambria Math"/>
                          </a:rPr>
                          <m:t>0.02</m:t>
                        </m:r>
                      </m:num>
                      <m:den>
                        <m:r>
                          <a:rPr lang="en-US" altLang="zh-CN" b="0" i="1" smtClean="0">
                            <a:latin typeface="Cambria Math"/>
                            <a:ea typeface="Cambria Math"/>
                          </a:rPr>
                          <m:t>2</m:t>
                        </m:r>
                      </m:den>
                    </m:f>
                  </m:oMath>
                </a14:m>
                <a:r>
                  <a:rPr lang="zh-CN" altLang="en-US" dirty="0" smtClean="0"/>
                  <a:t>）</a:t>
                </a:r>
                <a:endParaRPr lang="zh-CN" altLang="en-US" dirty="0"/>
              </a:p>
            </p:txBody>
          </p:sp>
        </mc:Choice>
        <mc:Fallback>
          <p:sp>
            <p:nvSpPr>
              <p:cNvPr id="33" name="TextBox 32"/>
              <p:cNvSpPr txBox="1">
                <a:spLocks noRot="1" noChangeAspect="1" noMove="1" noResize="1" noEditPoints="1" noAdjustHandles="1" noChangeArrowheads="1" noChangeShapeType="1" noTextEdit="1"/>
              </p:cNvSpPr>
              <p:nvPr/>
            </p:nvSpPr>
            <p:spPr>
              <a:xfrm>
                <a:off x="407962" y="2034620"/>
                <a:ext cx="5690049" cy="614655"/>
              </a:xfrm>
              <a:prstGeom prst="rect">
                <a:avLst/>
              </a:prstGeom>
              <a:blipFill rotWithShape="1">
                <a:blip r:embed="rId5"/>
                <a:stretch>
                  <a:fillRect l="-1715" b="-891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450168" y="2535688"/>
                <a:ext cx="4403189" cy="532197"/>
              </a:xfrm>
              <a:prstGeom prst="rect">
                <a:avLst/>
              </a:prstGeom>
              <a:noFill/>
            </p:spPr>
            <p:txBody>
              <a:bodyPr wrap="square" rtlCol="0">
                <a:spAutoFit/>
              </a:bodyPr>
              <a:lstStyle/>
              <a:p>
                <a:r>
                  <a:rPr lang="zh-CN" altLang="en-US" dirty="0" smtClean="0"/>
                  <a:t>则有</a:t>
                </a:r>
                <a14:m>
                  <m:oMath xmlns:m="http://schemas.openxmlformats.org/officeDocument/2006/math">
                    <m:r>
                      <a:rPr lang="zh-CN" altLang="en-US" b="0" i="1" smtClean="0">
                        <a:latin typeface="Cambria Math"/>
                      </a:rPr>
                      <m:t>：</m:t>
                    </m:r>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d>
                          <m:dPr>
                            <m:begChr m:val="（"/>
                            <m:endChr m:val="）"/>
                            <m:ctrlPr>
                              <a:rPr lang="zh-CN" altLang="en-US" b="0" i="1" smtClean="0">
                                <a:latin typeface="Cambria Math"/>
                              </a:rPr>
                            </m:ctrlPr>
                          </m:dPr>
                          <m:e>
                            <m:r>
                              <a:rPr lang="en-US" altLang="zh-CN" b="0" i="1" smtClean="0">
                                <a:latin typeface="Cambria Math"/>
                              </a:rPr>
                              <m:t>+</m:t>
                            </m:r>
                          </m:e>
                        </m:d>
                        <m:r>
                          <a:rPr lang="en-US" altLang="zh-CN" b="0" i="1" smtClean="0">
                            <a:latin typeface="Cambria Math"/>
                          </a:rPr>
                          <m:t>1</m:t>
                        </m:r>
                      </m:sub>
                    </m:sSub>
                  </m:oMath>
                </a14:m>
                <a:r>
                  <a:rPr lang="zh-CN" altLang="en-US" dirty="0" smtClean="0"/>
                  <a:t> </a:t>
                </a:r>
                <a:r>
                  <a:rPr lang="en-US" altLang="zh-CN" dirty="0" smtClean="0"/>
                  <a:t>=</a:t>
                </a:r>
                <a14:m>
                  <m:oMath xmlns:m="http://schemas.openxmlformats.org/officeDocument/2006/math">
                    <m:r>
                      <a:rPr lang="en-US" altLang="zh-CN" i="1" dirty="0" smtClean="0">
                        <a:latin typeface="Cambria Math"/>
                        <a:ea typeface="Cambria Math"/>
                      </a:rPr>
                      <m:t>∆</m:t>
                    </m:r>
                    <m:sSub>
                      <m:sSubPr>
                        <m:ctrlPr>
                          <a:rPr lang="en-US" altLang="zh-CN" i="1" dirty="0" smtClean="0">
                            <a:latin typeface="Cambria Math"/>
                            <a:ea typeface="Cambria Math"/>
                          </a:rPr>
                        </m:ctrlPr>
                      </m:sSubPr>
                      <m:e>
                        <m:r>
                          <a:rPr lang="en-US" altLang="zh-CN" b="0" i="1" dirty="0" smtClean="0">
                            <a:latin typeface="Cambria Math"/>
                            <a:ea typeface="Cambria Math"/>
                          </a:rPr>
                          <m:t>0</m:t>
                        </m:r>
                      </m:e>
                      <m:sub>
                        <m:sSub>
                          <m:sSubPr>
                            <m:ctrlPr>
                              <a:rPr lang="en-US" altLang="zh-CN" i="1" dirty="0" smtClean="0">
                                <a:latin typeface="Cambria Math"/>
                                <a:ea typeface="Cambria Math"/>
                              </a:rPr>
                            </m:ctrlPr>
                          </m:sSubPr>
                          <m:e>
                            <m:r>
                              <a:rPr lang="en-US" altLang="zh-CN" b="0" i="1" dirty="0" smtClean="0">
                                <a:latin typeface="Cambria Math"/>
                                <a:ea typeface="Cambria Math"/>
                              </a:rPr>
                              <m:t>𝐴</m:t>
                            </m:r>
                          </m:e>
                          <m:sub>
                            <m:r>
                              <a:rPr lang="en-US" altLang="zh-CN" b="0" i="1" dirty="0" smtClean="0">
                                <a:latin typeface="Cambria Math"/>
                                <a:ea typeface="Cambria Math"/>
                              </a:rPr>
                              <m:t>1/2</m:t>
                            </m:r>
                          </m:sub>
                        </m:sSub>
                      </m:sub>
                    </m:sSub>
                  </m:oMath>
                </a14:m>
                <a:r>
                  <a:rPr lang="en-US" altLang="zh-CN" dirty="0" smtClean="0"/>
                  <a:t>=-0.03</a:t>
                </a:r>
                <a:endParaRPr lang="zh-CN" alt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450168" y="2535688"/>
                <a:ext cx="4403189" cy="532197"/>
              </a:xfrm>
              <a:prstGeom prst="rect">
                <a:avLst/>
              </a:prstGeom>
              <a:blipFill rotWithShape="1">
                <a:blip r:embed="rId6"/>
                <a:stretch>
                  <a:fillRect l="-2216" t="-12644" b="-1379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5" name="TextBox 34"/>
              <p:cNvSpPr txBox="1"/>
              <p:nvPr/>
            </p:nvSpPr>
            <p:spPr>
              <a:xfrm>
                <a:off x="4251790" y="2547380"/>
                <a:ext cx="2134943" cy="532197"/>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1/2</m:t>
                            </m:r>
                          </m:sub>
                        </m:sSub>
                      </m:sub>
                    </m:sSub>
                  </m:oMath>
                </a14:m>
                <a:r>
                  <a:rPr lang="zh-CN" altLang="en-US" dirty="0" smtClean="0"/>
                  <a:t> </a:t>
                </a:r>
                <a:r>
                  <a:rPr lang="en-US" altLang="zh-CN" dirty="0" smtClean="0"/>
                  <a:t>=0.02</a:t>
                </a:r>
                <a:endParaRPr lang="zh-CN" altLang="en-US" dirty="0"/>
              </a:p>
            </p:txBody>
          </p:sp>
        </mc:Choice>
        <mc:Fallback xmlns="">
          <p:sp>
            <p:nvSpPr>
              <p:cNvPr id="35" name="TextBox 34"/>
              <p:cNvSpPr txBox="1">
                <a:spLocks noRot="1" noChangeAspect="1" noMove="1" noResize="1" noEditPoints="1" noAdjustHandles="1" noChangeArrowheads="1" noChangeShapeType="1" noTextEdit="1"/>
              </p:cNvSpPr>
              <p:nvPr/>
            </p:nvSpPr>
            <p:spPr>
              <a:xfrm>
                <a:off x="4251790" y="2547380"/>
                <a:ext cx="2134943" cy="532197"/>
              </a:xfrm>
              <a:prstGeom prst="rect">
                <a:avLst/>
              </a:prstGeom>
              <a:blipFill rotWithShape="1">
                <a:blip r:embed="rId7"/>
                <a:stretch>
                  <a:fillRect l="-570" t="-9195" b="-1264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a:off x="492372" y="3074219"/>
                <a:ext cx="5690049" cy="61465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3</m:t>
                        </m:r>
                      </m:sub>
                    </m:sSub>
                  </m:oMath>
                </a14:m>
                <a:r>
                  <a:rPr lang="en-US" altLang="zh-CN" dirty="0" smtClean="0"/>
                  <a:t>=0</a:t>
                </a:r>
                <a14:m>
                  <m:oMath xmlns:m="http://schemas.openxmlformats.org/officeDocument/2006/math">
                    <m:r>
                      <a:rPr lang="en-US" altLang="zh-CN" i="1" smtClean="0">
                        <a:latin typeface="Cambria Math"/>
                        <a:ea typeface="Cambria Math"/>
                      </a:rPr>
                      <m:t>±</m:t>
                    </m:r>
                  </m:oMath>
                </a14:m>
                <a:r>
                  <a:rPr lang="en-US" altLang="zh-CN" dirty="0" smtClean="0"/>
                  <a:t>0.01=0+0</a:t>
                </a:r>
                <a14:m>
                  <m:oMath xmlns:m="http://schemas.openxmlformats.org/officeDocument/2006/math">
                    <m:r>
                      <a:rPr lang="en-US" altLang="zh-CN" i="1" dirty="0" smtClean="0">
                        <a:latin typeface="Cambria Math"/>
                        <a:ea typeface="Cambria Math"/>
                      </a:rPr>
                      <m:t>±</m:t>
                    </m:r>
                    <m:f>
                      <m:fPr>
                        <m:ctrlPr>
                          <a:rPr lang="en-US" altLang="zh-CN" i="1" dirty="0" smtClean="0">
                            <a:latin typeface="Cambria Math"/>
                            <a:ea typeface="Cambria Math"/>
                          </a:rPr>
                        </m:ctrlPr>
                      </m:fPr>
                      <m:num>
                        <m:r>
                          <a:rPr lang="en-US" altLang="zh-CN" b="0" i="1" dirty="0" smtClean="0">
                            <a:latin typeface="Cambria Math"/>
                            <a:ea typeface="Cambria Math"/>
                          </a:rPr>
                          <m:t>0.02</m:t>
                        </m:r>
                      </m:num>
                      <m:den>
                        <m:r>
                          <a:rPr lang="en-US" altLang="zh-CN" b="0" i="1" dirty="0" smtClean="0">
                            <a:latin typeface="Cambria Math"/>
                            <a:ea typeface="Cambria Math"/>
                          </a:rPr>
                          <m:t>2</m:t>
                        </m:r>
                      </m:den>
                    </m:f>
                  </m:oMath>
                </a14:m>
                <a:r>
                  <a:rPr lang="zh-CN" altLang="en-US" dirty="0" smtClean="0"/>
                  <a:t>，</a:t>
                </a:r>
                <a:r>
                  <a:rPr lang="zh-CN" altLang="en-US" dirty="0"/>
                  <a:t>则有</a:t>
                </a:r>
              </a:p>
            </p:txBody>
          </p:sp>
        </mc:Choice>
        <mc:Fallback xmlns="">
          <p:sp>
            <p:nvSpPr>
              <p:cNvPr id="36" name="TextBox 35"/>
              <p:cNvSpPr txBox="1">
                <a:spLocks noRot="1" noChangeAspect="1" noMove="1" noResize="1" noEditPoints="1" noAdjustHandles="1" noChangeArrowheads="1" noChangeShapeType="1" noTextEdit="1"/>
              </p:cNvSpPr>
              <p:nvPr/>
            </p:nvSpPr>
            <p:spPr>
              <a:xfrm>
                <a:off x="492372" y="3074219"/>
                <a:ext cx="5690049" cy="614655"/>
              </a:xfrm>
              <a:prstGeom prst="rect">
                <a:avLst/>
              </a:prstGeom>
              <a:blipFill rotWithShape="1">
                <a:blip r:embed="rId8"/>
                <a:stretch>
                  <a:fillRect b="-891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a:xfrm>
                <a:off x="4401853" y="3065942"/>
                <a:ext cx="2329572" cy="507960"/>
              </a:xfrm>
              <a:prstGeom prst="rect">
                <a:avLst/>
              </a:prstGeom>
              <a:noFill/>
            </p:spPr>
            <p:txBody>
              <a:bodyPr wrap="square" rtlCol="0">
                <a:spAutoFit/>
              </a:bodyPr>
              <a:lstStyle/>
              <a:p>
                <a14:m>
                  <m:oMath xmlns:m="http://schemas.openxmlformats.org/officeDocument/2006/math">
                    <m:r>
                      <a:rPr lang="en-US" altLang="zh-CN" b="0" i="1" smtClean="0">
                        <a:latin typeface="Cambria Math"/>
                        <a:ea typeface="Cambria Math"/>
                      </a:rPr>
                      <m:t>∆</m:t>
                    </m:r>
                    <m:sSub>
                      <m:sSubPr>
                        <m:ctrlPr>
                          <a:rPr lang="en-US" altLang="zh-CN" b="0" i="1" smtClean="0">
                            <a:latin typeface="Cambria Math"/>
                            <a:ea typeface="Cambria Math"/>
                          </a:rPr>
                        </m:ctrlPr>
                      </m:sSubPr>
                      <m:e>
                        <m:r>
                          <a:rPr lang="en-US" altLang="zh-CN" b="0" i="1" smtClean="0">
                            <a:latin typeface="Cambria Math"/>
                            <a:ea typeface="Cambria Math"/>
                          </a:rPr>
                          <m:t>0</m:t>
                        </m:r>
                      </m:e>
                      <m:sub>
                        <m:d>
                          <m:dPr>
                            <m:ctrlPr>
                              <a:rPr lang="en-US" altLang="zh-CN" b="0" i="1" smtClean="0">
                                <a:latin typeface="Cambria Math"/>
                                <a:ea typeface="Cambria Math"/>
                              </a:rPr>
                            </m:ctrlPr>
                          </m:dPr>
                          <m:e>
                            <m:r>
                              <a:rPr lang="en-US" altLang="zh-CN" b="0" i="1" smtClean="0">
                                <a:latin typeface="Cambria Math"/>
                                <a:ea typeface="Cambria Math"/>
                              </a:rPr>
                              <m:t>+</m:t>
                            </m:r>
                          </m:e>
                        </m:d>
                        <m:r>
                          <a:rPr lang="en-US" altLang="zh-CN" b="0" i="1" smtClean="0">
                            <a:latin typeface="Cambria Math"/>
                            <a:ea typeface="Cambria Math"/>
                          </a:rPr>
                          <m:t>3</m:t>
                        </m:r>
                      </m:sub>
                    </m:sSub>
                  </m:oMath>
                </a14:m>
                <a:r>
                  <a:rPr lang="zh-CN" altLang="en-US" dirty="0" smtClean="0"/>
                  <a:t> </a:t>
                </a:r>
                <a:r>
                  <a:rPr lang="en-US" altLang="zh-CN" dirty="0" smtClean="0"/>
                  <a:t>=</a:t>
                </a:r>
                <a14:m>
                  <m:oMath xmlns:m="http://schemas.openxmlformats.org/officeDocument/2006/math">
                    <m:r>
                      <a:rPr lang="en-US" altLang="zh-CN" i="1" dirty="0" smtClean="0">
                        <a:latin typeface="Cambria Math"/>
                        <a:ea typeface="Cambria Math"/>
                      </a:rPr>
                      <m:t>∆</m:t>
                    </m:r>
                    <m:sSub>
                      <m:sSubPr>
                        <m:ctrlPr>
                          <a:rPr lang="en-US" altLang="zh-CN" i="1" dirty="0" smtClean="0">
                            <a:latin typeface="Cambria Math"/>
                            <a:ea typeface="Cambria Math"/>
                          </a:rPr>
                        </m:ctrlPr>
                      </m:sSubPr>
                      <m:e>
                        <m:r>
                          <a:rPr lang="en-US" altLang="zh-CN" b="0" i="1" dirty="0" smtClean="0">
                            <a:latin typeface="Cambria Math"/>
                            <a:ea typeface="Cambria Math"/>
                          </a:rPr>
                          <m:t>0</m:t>
                        </m:r>
                      </m:e>
                      <m:sub>
                        <m:sSub>
                          <m:sSubPr>
                            <m:ctrlPr>
                              <a:rPr lang="en-US" altLang="zh-CN" i="1" dirty="0" smtClean="0">
                                <a:latin typeface="Cambria Math"/>
                                <a:ea typeface="Cambria Math"/>
                              </a:rPr>
                            </m:ctrlPr>
                          </m:sSubPr>
                          <m:e>
                            <m:r>
                              <a:rPr lang="en-US" altLang="zh-CN" b="0" i="1" dirty="0" smtClean="0">
                                <a:latin typeface="Cambria Math"/>
                                <a:ea typeface="Cambria Math"/>
                              </a:rPr>
                              <m:t>𝐴</m:t>
                            </m:r>
                          </m:e>
                          <m:sub>
                            <m:r>
                              <a:rPr lang="en-US" altLang="zh-CN" b="0" i="1" dirty="0" smtClean="0">
                                <a:latin typeface="Cambria Math"/>
                                <a:ea typeface="Cambria Math"/>
                              </a:rPr>
                              <m:t>3</m:t>
                            </m:r>
                          </m:sub>
                        </m:sSub>
                      </m:sub>
                    </m:sSub>
                  </m:oMath>
                </a14:m>
                <a:r>
                  <a:rPr lang="en-US" altLang="zh-CN" dirty="0" smtClean="0"/>
                  <a:t>=0</a:t>
                </a:r>
                <a:endParaRPr lang="zh-CN" altLang="en-US" dirty="0"/>
              </a:p>
            </p:txBody>
          </p:sp>
        </mc:Choice>
        <mc:Fallback xmlns="">
          <p:sp>
            <p:nvSpPr>
              <p:cNvPr id="37" name="TextBox 36"/>
              <p:cNvSpPr txBox="1">
                <a:spLocks noRot="1" noChangeAspect="1" noMove="1" noResize="1" noEditPoints="1" noAdjustHandles="1" noChangeArrowheads="1" noChangeShapeType="1" noTextEdit="1"/>
              </p:cNvSpPr>
              <p:nvPr/>
            </p:nvSpPr>
            <p:spPr>
              <a:xfrm>
                <a:off x="4401853" y="3065942"/>
                <a:ext cx="2329572" cy="507960"/>
              </a:xfrm>
              <a:prstGeom prst="rect">
                <a:avLst/>
              </a:prstGeom>
              <a:blipFill rotWithShape="1">
                <a:blip r:embed="rId9"/>
                <a:stretch>
                  <a:fillRect l="-524" t="-9639" b="-1807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8" name="TextBox 37"/>
              <p:cNvSpPr txBox="1"/>
              <p:nvPr/>
            </p:nvSpPr>
            <p:spPr>
              <a:xfrm>
                <a:off x="6711002" y="3078766"/>
                <a:ext cx="1721188" cy="495136"/>
              </a:xfrm>
              <a:prstGeom prst="rect">
                <a:avLst/>
              </a:prstGeom>
              <a:noFill/>
            </p:spPr>
            <p:txBody>
              <a:bodyPr wrap="square" rtlCol="0">
                <a:spAutoFit/>
              </a:bodyPr>
              <a:lstStyle/>
              <a:p>
                <a14:m>
                  <m:oMath xmlns:m="http://schemas.openxmlformats.org/officeDocument/2006/math">
                    <m:sSub>
                      <m:sSubPr>
                        <m:ctrlPr>
                          <a:rPr lang="en-US" altLang="zh-CN" b="0" i="1" smtClean="0">
                            <a:latin typeface="Cambria Math"/>
                            <a:ea typeface="Cambria Math"/>
                          </a:rPr>
                        </m:ctrlPr>
                      </m:sSubPr>
                      <m:e>
                        <m:r>
                          <a:rPr lang="en-US" altLang="zh-CN" b="0" i="1" smtClean="0">
                            <a:latin typeface="Cambria Math"/>
                            <a:ea typeface="Cambria Math"/>
                          </a:rPr>
                          <m:t>𝑇</m:t>
                        </m:r>
                      </m:e>
                      <m:sub>
                        <m:sSub>
                          <m:sSubPr>
                            <m:ctrlPr>
                              <a:rPr lang="en-US" altLang="zh-CN" b="0"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3</m:t>
                            </m:r>
                          </m:sub>
                        </m:sSub>
                      </m:sub>
                    </m:sSub>
                  </m:oMath>
                </a14:m>
                <a:r>
                  <a:rPr lang="zh-CN" altLang="en-US" dirty="0" smtClean="0"/>
                  <a:t> </a:t>
                </a:r>
                <a:r>
                  <a:rPr lang="en-US" altLang="zh-CN" dirty="0" smtClean="0"/>
                  <a:t>=0.02</a:t>
                </a:r>
                <a:endParaRPr lang="zh-CN" altLang="en-US" dirty="0"/>
              </a:p>
            </p:txBody>
          </p:sp>
        </mc:Choice>
        <mc:Fallback>
          <p:sp>
            <p:nvSpPr>
              <p:cNvPr id="38" name="TextBox 37"/>
              <p:cNvSpPr txBox="1">
                <a:spLocks noRot="1" noChangeAspect="1" noMove="1" noResize="1" noEditPoints="1" noAdjustHandles="1" noChangeArrowheads="1" noChangeShapeType="1" noTextEdit="1"/>
              </p:cNvSpPr>
              <p:nvPr/>
            </p:nvSpPr>
            <p:spPr>
              <a:xfrm>
                <a:off x="6711002" y="3078766"/>
                <a:ext cx="1721188" cy="495136"/>
              </a:xfrm>
              <a:prstGeom prst="rect">
                <a:avLst/>
              </a:prstGeom>
              <a:blipFill rotWithShape="1">
                <a:blip r:embed="rId10"/>
                <a:stretch>
                  <a:fillRect l="-1064" t="-9877" b="-209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9" name="TextBox 38"/>
              <p:cNvSpPr txBox="1"/>
              <p:nvPr/>
            </p:nvSpPr>
            <p:spPr>
              <a:xfrm>
                <a:off x="369276" y="3691407"/>
                <a:ext cx="7643261" cy="614655"/>
              </a:xfrm>
              <a:prstGeom prst="rect">
                <a:avLst/>
              </a:prstGeom>
              <a:noFill/>
            </p:spPr>
            <p:txBody>
              <a:bodyPr wrap="square" rtlCol="0">
                <a:spAutoFit/>
              </a:bodyPr>
              <a:lstStyle/>
              <a:p>
                <a:r>
                  <a:rPr lang="zh-CN" altLang="en-US" dirty="0" smtClean="0">
                    <a:solidFill>
                      <a:srgbClr val="FF0000"/>
                    </a:solidFill>
                  </a:rPr>
                  <a:t>减环</a:t>
                </a:r>
                <a:r>
                  <a:rPr lang="zh-CN" altLang="en-US" dirty="0" smtClean="0"/>
                  <a:t>：</a:t>
                </a:r>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2</m:t>
                        </m:r>
                      </m:sub>
                    </m:sSub>
                  </m:oMath>
                </a14:m>
                <a:r>
                  <a:rPr lang="en-US" altLang="zh-CN" dirty="0" smtClean="0"/>
                  <a:t>/2=</a:t>
                </a:r>
                <a14:m>
                  <m:oMath xmlns:m="http://schemas.openxmlformats.org/officeDocument/2006/math">
                    <m:sSubSup>
                      <m:sSubSupPr>
                        <m:ctrlPr>
                          <a:rPr lang="en-US" altLang="zh-CN" i="1" smtClean="0">
                            <a:latin typeface="Cambria Math"/>
                          </a:rPr>
                        </m:ctrlPr>
                      </m:sSubSupPr>
                      <m:e>
                        <m:r>
                          <a:rPr lang="en-US" altLang="zh-CN" b="0" i="1" smtClean="0">
                            <a:latin typeface="Cambria Math"/>
                          </a:rPr>
                          <m:t>30</m:t>
                        </m:r>
                      </m:e>
                      <m:sub>
                        <m:r>
                          <a:rPr lang="en-US" altLang="zh-CN" b="0" i="1" smtClean="0">
                            <a:latin typeface="Cambria Math"/>
                          </a:rPr>
                          <m:t>   0 </m:t>
                        </m:r>
                      </m:sub>
                      <m:sup>
                        <m:r>
                          <a:rPr lang="en-US" altLang="zh-CN" b="0" i="1" smtClean="0">
                            <a:latin typeface="Cambria Math"/>
                          </a:rPr>
                          <m:t>+0.03</m:t>
                        </m:r>
                      </m:sup>
                    </m:sSubSup>
                  </m:oMath>
                </a14:m>
                <a:r>
                  <a:rPr lang="en-US" altLang="zh-CN" dirty="0" smtClean="0"/>
                  <a:t>=30+</a:t>
                </a:r>
                <a:r>
                  <a:rPr lang="zh-CN" altLang="en-US" dirty="0" smtClean="0"/>
                  <a:t>（</a:t>
                </a:r>
                <a:r>
                  <a:rPr lang="en-US" altLang="zh-CN" dirty="0"/>
                  <a:t>+</a:t>
                </a:r>
                <a:r>
                  <a:rPr lang="en-US" altLang="zh-CN" dirty="0" smtClean="0"/>
                  <a:t>0.</a:t>
                </a:r>
                <a14:m>
                  <m:oMath xmlns:m="http://schemas.openxmlformats.org/officeDocument/2006/math">
                    <m:r>
                      <a:rPr lang="en-US" altLang="zh-CN" b="0" i="0" smtClean="0">
                        <a:latin typeface="Cambria Math"/>
                        <a:ea typeface="Cambria Math"/>
                      </a:rPr>
                      <m:t>015</m:t>
                    </m:r>
                    <m:r>
                      <a:rPr lang="zh-CN" altLang="en-US" b="0" i="1" smtClean="0">
                        <a:latin typeface="Cambria Math"/>
                        <a:ea typeface="Cambria Math"/>
                      </a:rPr>
                      <m:t>）</m:t>
                    </m:r>
                    <m:r>
                      <a:rPr lang="en-US" altLang="zh-CN" i="1" smtClean="0">
                        <a:latin typeface="Cambria Math"/>
                        <a:ea typeface="Cambria Math"/>
                      </a:rPr>
                      <m:t>±</m:t>
                    </m:r>
                    <m:f>
                      <m:fPr>
                        <m:ctrlPr>
                          <a:rPr lang="en-US" altLang="zh-CN" i="1" smtClean="0">
                            <a:latin typeface="Cambria Math"/>
                            <a:ea typeface="Cambria Math"/>
                          </a:rPr>
                        </m:ctrlPr>
                      </m:fPr>
                      <m:num>
                        <m:r>
                          <a:rPr lang="en-US" altLang="zh-CN" b="0" i="1" smtClean="0">
                            <a:latin typeface="Cambria Math"/>
                            <a:ea typeface="Cambria Math"/>
                          </a:rPr>
                          <m:t>0.03</m:t>
                        </m:r>
                      </m:num>
                      <m:den>
                        <m:r>
                          <a:rPr lang="en-US" altLang="zh-CN" b="0" i="1" smtClean="0">
                            <a:latin typeface="Cambria Math"/>
                            <a:ea typeface="Cambria Math"/>
                          </a:rPr>
                          <m:t>2</m:t>
                        </m:r>
                      </m:den>
                    </m:f>
                  </m:oMath>
                </a14:m>
                <a:r>
                  <a:rPr lang="zh-CN" altLang="en-US" dirty="0" smtClean="0"/>
                  <a:t> 则有</a:t>
                </a:r>
                <a:endParaRPr lang="zh-CN" altLang="en-US" dirty="0"/>
              </a:p>
            </p:txBody>
          </p:sp>
        </mc:Choice>
        <mc:Fallback xmlns="">
          <p:sp>
            <p:nvSpPr>
              <p:cNvPr id="39" name="TextBox 38"/>
              <p:cNvSpPr txBox="1">
                <a:spLocks noRot="1" noChangeAspect="1" noMove="1" noResize="1" noEditPoints="1" noAdjustHandles="1" noChangeArrowheads="1" noChangeShapeType="1" noTextEdit="1"/>
              </p:cNvSpPr>
              <p:nvPr/>
            </p:nvSpPr>
            <p:spPr>
              <a:xfrm>
                <a:off x="369276" y="3691407"/>
                <a:ext cx="7643261" cy="614655"/>
              </a:xfrm>
              <a:prstGeom prst="rect">
                <a:avLst/>
              </a:prstGeom>
              <a:blipFill rotWithShape="1">
                <a:blip r:embed="rId11"/>
                <a:stretch>
                  <a:fillRect l="-1277" b="-10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0" name="TextBox 39"/>
              <p:cNvSpPr txBox="1"/>
              <p:nvPr/>
            </p:nvSpPr>
            <p:spPr>
              <a:xfrm>
                <a:off x="478304" y="4251943"/>
                <a:ext cx="4403189" cy="532197"/>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d>
                          <m:dPr>
                            <m:begChr m:val="（"/>
                            <m:endChr m:val="）"/>
                            <m:ctrlPr>
                              <a:rPr lang="zh-CN" altLang="en-US" b="0" i="1" smtClean="0">
                                <a:latin typeface="Cambria Math"/>
                              </a:rPr>
                            </m:ctrlPr>
                          </m:dPr>
                          <m:e>
                            <m:r>
                              <a:rPr lang="en-US" altLang="zh-CN" b="0" i="1" smtClean="0">
                                <a:latin typeface="Cambria Math"/>
                              </a:rPr>
                              <m:t>−</m:t>
                            </m:r>
                          </m:e>
                        </m:d>
                        <m:r>
                          <a:rPr lang="en-US" altLang="zh-CN" b="0" i="1" smtClean="0">
                            <a:latin typeface="Cambria Math"/>
                          </a:rPr>
                          <m:t>2</m:t>
                        </m:r>
                      </m:sub>
                    </m:sSub>
                  </m:oMath>
                </a14:m>
                <a:r>
                  <a:rPr lang="zh-CN" altLang="en-US" dirty="0" smtClean="0"/>
                  <a:t> </a:t>
                </a:r>
                <a:r>
                  <a:rPr lang="en-US" altLang="zh-CN" dirty="0" smtClean="0"/>
                  <a:t>=</a:t>
                </a:r>
                <a14:m>
                  <m:oMath xmlns:m="http://schemas.openxmlformats.org/officeDocument/2006/math">
                    <m:r>
                      <a:rPr lang="en-US" altLang="zh-CN" i="1" dirty="0" smtClean="0">
                        <a:latin typeface="Cambria Math"/>
                        <a:ea typeface="Cambria Math"/>
                      </a:rPr>
                      <m:t>∆</m:t>
                    </m:r>
                    <m:sSub>
                      <m:sSubPr>
                        <m:ctrlPr>
                          <a:rPr lang="en-US" altLang="zh-CN" i="1" dirty="0" smtClean="0">
                            <a:latin typeface="Cambria Math"/>
                            <a:ea typeface="Cambria Math"/>
                          </a:rPr>
                        </m:ctrlPr>
                      </m:sSubPr>
                      <m:e>
                        <m:r>
                          <a:rPr lang="en-US" altLang="zh-CN" b="0" i="1" dirty="0" smtClean="0">
                            <a:latin typeface="Cambria Math"/>
                            <a:ea typeface="Cambria Math"/>
                          </a:rPr>
                          <m:t>0</m:t>
                        </m:r>
                      </m:e>
                      <m:sub>
                        <m:sSub>
                          <m:sSubPr>
                            <m:ctrlPr>
                              <a:rPr lang="en-US" altLang="zh-CN" i="1" dirty="0" smtClean="0">
                                <a:latin typeface="Cambria Math"/>
                                <a:ea typeface="Cambria Math"/>
                              </a:rPr>
                            </m:ctrlPr>
                          </m:sSubPr>
                          <m:e>
                            <m:r>
                              <a:rPr lang="en-US" altLang="zh-CN" b="0" i="1" dirty="0" smtClean="0">
                                <a:latin typeface="Cambria Math"/>
                                <a:ea typeface="Cambria Math"/>
                              </a:rPr>
                              <m:t>𝐴</m:t>
                            </m:r>
                          </m:e>
                          <m:sub>
                            <m:r>
                              <a:rPr lang="en-US" altLang="zh-CN" b="0" i="1" dirty="0" smtClean="0">
                                <a:latin typeface="Cambria Math"/>
                                <a:ea typeface="Cambria Math"/>
                              </a:rPr>
                              <m:t>2/2</m:t>
                            </m:r>
                          </m:sub>
                        </m:sSub>
                      </m:sub>
                    </m:sSub>
                  </m:oMath>
                </a14:m>
                <a:r>
                  <a:rPr lang="en-US" altLang="zh-CN" dirty="0" smtClean="0"/>
                  <a:t>=+0.015</a:t>
                </a:r>
                <a:endParaRPr lang="zh-CN" altLang="en-US" dirty="0"/>
              </a:p>
            </p:txBody>
          </p:sp>
        </mc:Choice>
        <mc:Fallback xmlns="">
          <p:sp>
            <p:nvSpPr>
              <p:cNvPr id="40" name="TextBox 39"/>
              <p:cNvSpPr txBox="1">
                <a:spLocks noRot="1" noChangeAspect="1" noMove="1" noResize="1" noEditPoints="1" noAdjustHandles="1" noChangeArrowheads="1" noChangeShapeType="1" noTextEdit="1"/>
              </p:cNvSpPr>
              <p:nvPr/>
            </p:nvSpPr>
            <p:spPr>
              <a:xfrm>
                <a:off x="478304" y="4251943"/>
                <a:ext cx="4403189" cy="532197"/>
              </a:xfrm>
              <a:prstGeom prst="rect">
                <a:avLst/>
              </a:prstGeom>
              <a:blipFill rotWithShape="1">
                <a:blip r:embed="rId12"/>
                <a:stretch>
                  <a:fillRect l="-277" t="-9091" b="-1136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1" name="TextBox 40"/>
              <p:cNvSpPr txBox="1"/>
              <p:nvPr/>
            </p:nvSpPr>
            <p:spPr>
              <a:xfrm>
                <a:off x="4020898" y="4251943"/>
                <a:ext cx="2933497" cy="532197"/>
              </a:xfrm>
              <a:prstGeom prst="rect">
                <a:avLst/>
              </a:prstGeom>
              <a:noFill/>
            </p:spPr>
            <p:txBody>
              <a:bodyPr wrap="square" rtlCol="0">
                <a:spAutoFit/>
              </a:bodyPr>
              <a:lstStyle/>
              <a:p>
                <a14:m>
                  <m:oMath xmlns:m="http://schemas.openxmlformats.org/officeDocument/2006/math">
                    <m:sSub>
                      <m:sSubPr>
                        <m:ctrlPr>
                          <a:rPr lang="en-US" altLang="zh-CN" b="0" i="1" smtClean="0">
                            <a:latin typeface="Cambria Math"/>
                            <a:ea typeface="Cambria Math"/>
                          </a:rPr>
                        </m:ctrlPr>
                      </m:sSubPr>
                      <m:e>
                        <m:r>
                          <a:rPr lang="en-US" altLang="zh-CN" b="0" i="1" smtClean="0">
                            <a:latin typeface="Cambria Math"/>
                            <a:ea typeface="Cambria Math"/>
                          </a:rPr>
                          <m:t>𝑇</m:t>
                        </m:r>
                      </m:e>
                      <m:sub>
                        <m:sSub>
                          <m:sSubPr>
                            <m:ctrlPr>
                              <a:rPr lang="en-US" altLang="zh-CN" b="0"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2/2</m:t>
                            </m:r>
                          </m:sub>
                        </m:sSub>
                      </m:sub>
                    </m:sSub>
                  </m:oMath>
                </a14:m>
                <a:r>
                  <a:rPr lang="zh-CN" altLang="en-US" dirty="0" smtClean="0"/>
                  <a:t> </a:t>
                </a:r>
                <a:r>
                  <a:rPr lang="en-US" altLang="zh-CN" dirty="0" smtClean="0"/>
                  <a:t>=0.03</a:t>
                </a:r>
                <a:endParaRPr lang="zh-CN" altLang="en-US" dirty="0"/>
              </a:p>
            </p:txBody>
          </p:sp>
        </mc:Choice>
        <mc:Fallback xmlns="">
          <p:sp>
            <p:nvSpPr>
              <p:cNvPr id="41" name="TextBox 40"/>
              <p:cNvSpPr txBox="1">
                <a:spLocks noRot="1" noChangeAspect="1" noMove="1" noResize="1" noEditPoints="1" noAdjustHandles="1" noChangeArrowheads="1" noChangeShapeType="1" noTextEdit="1"/>
              </p:cNvSpPr>
              <p:nvPr/>
            </p:nvSpPr>
            <p:spPr>
              <a:xfrm>
                <a:off x="4020898" y="4251943"/>
                <a:ext cx="2933497" cy="532197"/>
              </a:xfrm>
              <a:prstGeom prst="rect">
                <a:avLst/>
              </a:prstGeom>
              <a:blipFill rotWithShape="1">
                <a:blip r:embed="rId13"/>
                <a:stretch>
                  <a:fillRect l="-624" t="-9091" b="-11364"/>
                </a:stretch>
              </a:blipFill>
            </p:spPr>
            <p:txBody>
              <a:bodyPr/>
              <a:lstStyle/>
              <a:p>
                <a:r>
                  <a:rPr lang="zh-CN" altLang="en-US">
                    <a:noFill/>
                  </a:rPr>
                  <a:t> </a:t>
                </a:r>
              </a:p>
            </p:txBody>
          </p:sp>
        </mc:Fallback>
      </mc:AlternateContent>
      <p:sp>
        <p:nvSpPr>
          <p:cNvPr id="42" name="矩形 41"/>
          <p:cNvSpPr/>
          <p:nvPr/>
        </p:nvSpPr>
        <p:spPr>
          <a:xfrm>
            <a:off x="582968" y="4812221"/>
            <a:ext cx="6626023" cy="461665"/>
          </a:xfrm>
          <a:prstGeom prst="rect">
            <a:avLst/>
          </a:prstGeom>
        </p:spPr>
        <p:txBody>
          <a:bodyPr wrap="square">
            <a:spAutoFit/>
          </a:bodyPr>
          <a:lstStyle/>
          <a:p>
            <a:r>
              <a:rPr lang="zh-CN" altLang="en-US" b="1" dirty="0" smtClean="0"/>
              <a:t>② 求封闭环的公称尺寸</a:t>
            </a:r>
            <a:r>
              <a:rPr lang="en-US" altLang="zh-CN" b="1" dirty="0" smtClean="0"/>
              <a:t>【</a:t>
            </a:r>
            <a:r>
              <a:rPr lang="zh-CN" altLang="en-US" b="1" dirty="0" smtClean="0"/>
              <a:t>根据式（</a:t>
            </a:r>
            <a:r>
              <a:rPr lang="en-US" altLang="zh-CN" b="1" dirty="0" smtClean="0"/>
              <a:t>11.1</a:t>
            </a:r>
            <a:r>
              <a:rPr lang="zh-CN" altLang="en-US" b="1" dirty="0" smtClean="0"/>
              <a:t>）</a:t>
            </a:r>
            <a:r>
              <a:rPr lang="en-US" altLang="zh-CN" b="1" dirty="0" smtClean="0"/>
              <a:t>】</a:t>
            </a:r>
            <a:endParaRPr lang="zh-CN" altLang="en-US" dirty="0"/>
          </a:p>
        </p:txBody>
      </p:sp>
      <mc:AlternateContent xmlns:mc="http://schemas.openxmlformats.org/markup-compatibility/2006" xmlns:a14="http://schemas.microsoft.com/office/drawing/2010/main">
        <mc:Choice Requires="a14">
          <p:sp>
            <p:nvSpPr>
              <p:cNvPr id="43" name="TextBox 42"/>
              <p:cNvSpPr txBox="1"/>
              <p:nvPr/>
            </p:nvSpPr>
            <p:spPr>
              <a:xfrm>
                <a:off x="1153549" y="5301968"/>
                <a:ext cx="4165711" cy="616707"/>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sub>
                    </m:sSub>
                  </m:oMath>
                </a14:m>
                <a:r>
                  <a:rPr lang="en-US" altLang="zh-CN" dirty="0" smtClean="0"/>
                  <a:t>=(</a:t>
                </a:r>
                <a14:m>
                  <m:oMath xmlns:m="http://schemas.openxmlformats.org/officeDocument/2006/math">
                    <m:f>
                      <m:fPr>
                        <m:ctrlPr>
                          <a:rPr lang="en-US" altLang="zh-CN" i="1" dirty="0" smtClean="0">
                            <a:latin typeface="Cambria Math"/>
                          </a:rPr>
                        </m:ctrlPr>
                      </m:fPr>
                      <m:num>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m:t>
                            </m:r>
                          </m:sub>
                        </m:sSub>
                      </m:num>
                      <m:den>
                        <m:r>
                          <a:rPr lang="en-US" altLang="zh-CN" b="0" i="1" dirty="0" smtClean="0">
                            <a:latin typeface="Cambria Math"/>
                          </a:rPr>
                          <m:t>2</m:t>
                        </m:r>
                      </m:den>
                    </m:f>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oMath>
                </a14:m>
                <a:r>
                  <a:rPr lang="en-US" altLang="zh-CN" dirty="0" smtClean="0"/>
                  <a:t>) - </a:t>
                </a:r>
                <a14:m>
                  <m:oMath xmlns:m="http://schemas.openxmlformats.org/officeDocument/2006/math">
                    <m:f>
                      <m:fPr>
                        <m:ctrlPr>
                          <a:rPr lang="en-US" altLang="zh-CN" i="1" smtClean="0">
                            <a:latin typeface="Cambria Math"/>
                          </a:rPr>
                        </m:ctrlPr>
                      </m:fPr>
                      <m:num>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2</m:t>
                            </m:r>
                          </m:sub>
                        </m:sSub>
                      </m:num>
                      <m:den>
                        <m:r>
                          <a:rPr lang="en-US" altLang="zh-CN" b="0" i="1" smtClean="0">
                            <a:latin typeface="Cambria Math"/>
                          </a:rPr>
                          <m:t>2</m:t>
                        </m:r>
                      </m:den>
                    </m:f>
                    <m:r>
                      <a:rPr lang="en-US" altLang="zh-CN" i="1" smtClean="0">
                        <a:latin typeface="Cambria Math"/>
                      </a:rPr>
                      <m:t>=</m:t>
                    </m:r>
                  </m:oMath>
                </a14:m>
                <a:r>
                  <a:rPr lang="en-US" altLang="zh-CN" dirty="0" smtClean="0"/>
                  <a:t>35+0-30=</a:t>
                </a:r>
                <a:r>
                  <a:rPr lang="en-US" altLang="zh-CN" dirty="0" smtClean="0">
                    <a:solidFill>
                      <a:srgbClr val="FF0000"/>
                    </a:solidFill>
                  </a:rPr>
                  <a:t>5</a:t>
                </a:r>
                <a:endParaRPr lang="zh-CN" altLang="en-US" dirty="0">
                  <a:solidFill>
                    <a:srgbClr val="FF0000"/>
                  </a:solidFill>
                </a:endParaRPr>
              </a:p>
            </p:txBody>
          </p:sp>
        </mc:Choice>
        <mc:Fallback xmlns="">
          <p:sp>
            <p:nvSpPr>
              <p:cNvPr id="43" name="TextBox 42"/>
              <p:cNvSpPr txBox="1">
                <a:spLocks noRot="1" noChangeAspect="1" noMove="1" noResize="1" noEditPoints="1" noAdjustHandles="1" noChangeArrowheads="1" noChangeShapeType="1" noTextEdit="1"/>
              </p:cNvSpPr>
              <p:nvPr/>
            </p:nvSpPr>
            <p:spPr>
              <a:xfrm>
                <a:off x="1153549" y="5301968"/>
                <a:ext cx="4165711" cy="616707"/>
              </a:xfrm>
              <a:prstGeom prst="rect">
                <a:avLst/>
              </a:prstGeom>
              <a:blipFill rotWithShape="1">
                <a:blip r:embed="rId14"/>
                <a:stretch>
                  <a:fillRect b="-891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523069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left)">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left)">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left)">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500"/>
                                        <p:tgtEl>
                                          <p:spTgt spid="3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left)">
                                      <p:cBhvr>
                                        <p:cTn id="68" dur="500"/>
                                        <p:tgtEl>
                                          <p:spTgt spid="4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wipe(left)">
                                      <p:cBhvr>
                                        <p:cTn id="7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P spid="41" grpId="0"/>
      <p:bldP spid="42" grpId="0"/>
      <p:bldP spid="4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51</a:t>
            </a:fld>
            <a:endParaRPr lang="en-US" altLang="zh-CN"/>
          </a:p>
        </p:txBody>
      </p:sp>
      <p:sp>
        <p:nvSpPr>
          <p:cNvPr id="4" name="矩形 3"/>
          <p:cNvSpPr/>
          <p:nvPr/>
        </p:nvSpPr>
        <p:spPr>
          <a:xfrm>
            <a:off x="293745" y="375360"/>
            <a:ext cx="8357886" cy="461665"/>
          </a:xfrm>
          <a:prstGeom prst="rect">
            <a:avLst/>
          </a:prstGeom>
        </p:spPr>
        <p:txBody>
          <a:bodyPr wrap="square">
            <a:spAutoFit/>
          </a:bodyPr>
          <a:lstStyle/>
          <a:p>
            <a:r>
              <a:rPr lang="zh-CN" altLang="en-US" b="1" dirty="0" smtClean="0"/>
              <a:t>③  求封闭环的公差带至其公称尺寸的偏差</a:t>
            </a:r>
            <a:r>
              <a:rPr lang="en-US" altLang="zh-CN" b="1" dirty="0" smtClean="0"/>
              <a:t>【</a:t>
            </a:r>
            <a:r>
              <a:rPr lang="zh-CN" altLang="en-US" b="1" dirty="0" smtClean="0"/>
              <a:t>由式（</a:t>
            </a:r>
            <a:r>
              <a:rPr lang="en-US" altLang="zh-CN" b="1" dirty="0" smtClean="0"/>
              <a:t>10.10</a:t>
            </a:r>
            <a:r>
              <a:rPr lang="zh-CN" altLang="en-US" b="1" dirty="0" smtClean="0"/>
              <a:t>）</a:t>
            </a:r>
            <a:r>
              <a:rPr lang="en-US" altLang="zh-CN" b="1" dirty="0" smtClean="0"/>
              <a:t>】</a:t>
            </a:r>
            <a:endParaRPr lang="zh-CN" altLang="en-US" dirty="0"/>
          </a:p>
        </p:txBody>
      </p:sp>
      <mc:AlternateContent xmlns:mc="http://schemas.openxmlformats.org/markup-compatibility/2006">
        <mc:Choice xmlns:a14="http://schemas.microsoft.com/office/drawing/2010/main" Requires="a14">
          <p:sp>
            <p:nvSpPr>
              <p:cNvPr id="5" name="TextBox 4"/>
              <p:cNvSpPr txBox="1"/>
              <p:nvPr/>
            </p:nvSpPr>
            <p:spPr>
              <a:xfrm>
                <a:off x="506442" y="883688"/>
                <a:ext cx="8032647" cy="673326"/>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ea typeface="Cambria Math"/>
                          </a:rPr>
                          <m:t>∆</m:t>
                        </m:r>
                        <m:r>
                          <a:rPr lang="en-US" altLang="zh-CN" b="0" i="1" smtClean="0">
                            <a:latin typeface="Cambria Math"/>
                          </a:rPr>
                          <m:t>0</m:t>
                        </m:r>
                      </m:e>
                      <m:sub>
                        <m:r>
                          <a:rPr lang="en-US" altLang="zh-CN" b="0" i="1" smtClean="0">
                            <a:latin typeface="Cambria Math"/>
                          </a:rPr>
                          <m:t>0</m:t>
                        </m:r>
                      </m:sub>
                    </m:sSub>
                    <m:r>
                      <a:rPr lang="en-US" altLang="zh-CN" b="0" i="1" smtClean="0">
                        <a:latin typeface="Cambria Math"/>
                      </a:rPr>
                      <m:t>=</m:t>
                    </m:r>
                    <m:d>
                      <m:dPr>
                        <m:begChr m:val="（"/>
                        <m:endChr m:val="）"/>
                        <m:ctrlPr>
                          <a:rPr lang="zh-CN" altLang="en-US" b="0" i="1" smtClean="0">
                            <a:latin typeface="Cambria Math"/>
                          </a:rPr>
                        </m:ctrlPr>
                      </m:dPr>
                      <m:e>
                        <m:sSub>
                          <m:sSubPr>
                            <m:ctrlPr>
                              <a:rPr lang="en-US" altLang="zh-CN" b="0" i="1" smtClean="0">
                                <a:latin typeface="Cambria Math"/>
                              </a:rPr>
                            </m:ctrlPr>
                          </m:sSubPr>
                          <m:e>
                            <m:r>
                              <a:rPr lang="en-US" altLang="zh-CN" b="0" i="1" smtClean="0">
                                <a:latin typeface="Cambria Math"/>
                                <a:ea typeface="Cambria Math"/>
                              </a:rPr>
                              <m:t>∆</m:t>
                            </m:r>
                            <m:r>
                              <a:rPr lang="en-US" altLang="zh-CN" b="0" i="1" smtClean="0">
                                <a:latin typeface="Cambria Math"/>
                              </a:rPr>
                              <m:t>0</m:t>
                            </m:r>
                          </m:e>
                          <m:sub>
                            <m:f>
                              <m:fPr>
                                <m:ctrlPr>
                                  <a:rPr lang="en-US" altLang="zh-CN" b="0" i="1" smtClean="0">
                                    <a:latin typeface="Cambria Math"/>
                                  </a:rPr>
                                </m:ctrlPr>
                              </m:fPr>
                              <m:num>
                                <m:sSub>
                                  <m:sSubPr>
                                    <m:ctrlPr>
                                      <a:rPr lang="en-US" altLang="zh-CN" b="0" i="1" smtClean="0">
                                        <a:latin typeface="Cambria Math"/>
                                      </a:rPr>
                                    </m:ctrlPr>
                                  </m:sSubPr>
                                  <m:e>
                                    <m:r>
                                      <a:rPr lang="en-US" altLang="zh-CN" b="0" i="1" smtClean="0">
                                        <a:latin typeface="Cambria Math"/>
                                      </a:rPr>
                                      <m:t>𝐴</m:t>
                                    </m:r>
                                  </m:e>
                                  <m:sub>
                                    <m:r>
                                      <a:rPr lang="en-US" altLang="zh-CN" b="0" i="1" smtClean="0">
                                        <a:latin typeface="Cambria Math"/>
                                      </a:rPr>
                                      <m:t>1</m:t>
                                    </m:r>
                                  </m:sub>
                                </m:sSub>
                              </m:num>
                              <m:den>
                                <m:r>
                                  <a:rPr lang="en-US" altLang="zh-CN" b="0" i="1" smtClean="0">
                                    <a:latin typeface="Cambria Math"/>
                                  </a:rPr>
                                  <m:t>2</m:t>
                                </m:r>
                              </m:den>
                            </m:f>
                          </m:sub>
                        </m:sSub>
                        <m:r>
                          <a:rPr lang="en-US" altLang="zh-CN" b="0" i="1" smtClean="0">
                            <a:latin typeface="Cambria Math"/>
                          </a:rPr>
                          <m:t>+</m:t>
                        </m:r>
                        <m:sSub>
                          <m:sSubPr>
                            <m:ctrlPr>
                              <a:rPr lang="en-US" altLang="zh-CN" b="0" i="1" smtClean="0">
                                <a:latin typeface="Cambria Math"/>
                              </a:rPr>
                            </m:ctrlPr>
                          </m:sSubPr>
                          <m:e>
                            <m:r>
                              <a:rPr lang="en-US" altLang="zh-CN" b="0" i="1" smtClean="0">
                                <a:latin typeface="Cambria Math"/>
                                <a:ea typeface="Cambria Math"/>
                              </a:rPr>
                              <m:t>∆</m:t>
                            </m:r>
                            <m:r>
                              <a:rPr lang="en-US" altLang="zh-CN" b="0" i="1" smtClean="0">
                                <a:latin typeface="Cambria Math"/>
                              </a:rPr>
                              <m:t>0</m:t>
                            </m:r>
                          </m:e>
                          <m:sub>
                            <m:sSub>
                              <m:sSubPr>
                                <m:ctrlPr>
                                  <a:rPr lang="en-US" altLang="zh-CN" b="0" i="1" smtClean="0">
                                    <a:latin typeface="Cambria Math"/>
                                  </a:rPr>
                                </m:ctrlPr>
                              </m:sSubPr>
                              <m:e>
                                <m:r>
                                  <a:rPr lang="en-US" altLang="zh-CN" b="0" i="1" smtClean="0">
                                    <a:latin typeface="Cambria Math"/>
                                  </a:rPr>
                                  <m:t>𝐴</m:t>
                                </m:r>
                              </m:e>
                              <m:sub>
                                <m:r>
                                  <a:rPr lang="en-US" altLang="zh-CN" b="0" i="1" smtClean="0">
                                    <a:latin typeface="Cambria Math"/>
                                  </a:rPr>
                                  <m:t>3</m:t>
                                </m:r>
                              </m:sub>
                            </m:sSub>
                          </m:sub>
                        </m:sSub>
                      </m:e>
                    </m:d>
                    <m:r>
                      <a:rPr lang="en-US" altLang="zh-CN" b="0" i="1" smtClean="0">
                        <a:latin typeface="Cambria Math"/>
                      </a:rPr>
                      <m:t>−</m:t>
                    </m:r>
                    <m:r>
                      <a:rPr lang="en-US" altLang="zh-CN" b="0" i="1" smtClean="0">
                        <a:latin typeface="Cambria Math"/>
                        <a:ea typeface="Cambria Math"/>
                      </a:rPr>
                      <m:t>∆</m:t>
                    </m:r>
                    <m:sSub>
                      <m:sSubPr>
                        <m:ctrlPr>
                          <a:rPr lang="en-US" altLang="zh-CN" b="0" i="1" smtClean="0">
                            <a:latin typeface="Cambria Math"/>
                            <a:ea typeface="Cambria Math"/>
                          </a:rPr>
                        </m:ctrlPr>
                      </m:sSubPr>
                      <m:e>
                        <m:r>
                          <a:rPr lang="en-US" altLang="zh-CN" b="0" i="1" smtClean="0">
                            <a:latin typeface="Cambria Math"/>
                            <a:ea typeface="Cambria Math"/>
                          </a:rPr>
                          <m:t>0</m:t>
                        </m:r>
                      </m:e>
                      <m:sub>
                        <m:f>
                          <m:fPr>
                            <m:ctrlPr>
                              <a:rPr lang="en-US" altLang="zh-CN" b="0" i="1" smtClean="0">
                                <a:latin typeface="Cambria Math"/>
                                <a:ea typeface="Cambria Math"/>
                              </a:rPr>
                            </m:ctrlPr>
                          </m:fPr>
                          <m:num>
                            <m:sSub>
                              <m:sSubPr>
                                <m:ctrlPr>
                                  <a:rPr lang="en-US" altLang="zh-CN" b="0"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2    </m:t>
                                </m:r>
                              </m:sub>
                            </m:sSub>
                          </m:num>
                          <m:den>
                            <m:r>
                              <a:rPr lang="en-US" altLang="zh-CN" b="0" i="1" smtClean="0">
                                <a:latin typeface="Cambria Math"/>
                                <a:ea typeface="Cambria Math"/>
                              </a:rPr>
                              <m:t>2</m:t>
                            </m:r>
                          </m:den>
                        </m:f>
                      </m:sub>
                    </m:sSub>
                  </m:oMath>
                </a14:m>
                <a:r>
                  <a:rPr lang="zh-CN" altLang="en-US" dirty="0" smtClean="0"/>
                  <a:t>  </a:t>
                </a:r>
                <a:r>
                  <a:rPr lang="en-US" altLang="zh-CN" dirty="0" smtClean="0"/>
                  <a:t>=[(-0.03)+0]-(+0.015)=</a:t>
                </a:r>
                <a:r>
                  <a:rPr lang="en-US" altLang="zh-CN" dirty="0" smtClean="0">
                    <a:solidFill>
                      <a:srgbClr val="FF0000"/>
                    </a:solidFill>
                  </a:rPr>
                  <a:t>-0.045</a:t>
                </a:r>
                <a:endParaRPr lang="zh-CN" altLang="en-US" dirty="0">
                  <a:solidFill>
                    <a:srgbClr val="FF0000"/>
                  </a:solidFill>
                </a:endParaRPr>
              </a:p>
            </p:txBody>
          </p:sp>
        </mc:Choice>
        <mc:Fallback>
          <p:sp>
            <p:nvSpPr>
              <p:cNvPr id="5" name="TextBox 4"/>
              <p:cNvSpPr txBox="1">
                <a:spLocks noRot="1" noChangeAspect="1" noMove="1" noResize="1" noEditPoints="1" noAdjustHandles="1" noChangeArrowheads="1" noChangeShapeType="1" noTextEdit="1"/>
              </p:cNvSpPr>
              <p:nvPr/>
            </p:nvSpPr>
            <p:spPr>
              <a:xfrm>
                <a:off x="506442" y="883688"/>
                <a:ext cx="8032647" cy="673326"/>
              </a:xfrm>
              <a:prstGeom prst="rect">
                <a:avLst/>
              </a:prstGeom>
              <a:blipFill rotWithShape="1">
                <a:blip r:embed="rId2"/>
                <a:stretch>
                  <a:fillRect l="-152" t="-7273"/>
                </a:stretch>
              </a:blipFill>
            </p:spPr>
            <p:txBody>
              <a:bodyPr/>
              <a:lstStyle/>
              <a:p>
                <a:r>
                  <a:rPr lang="zh-CN" altLang="en-US">
                    <a:noFill/>
                  </a:rPr>
                  <a:t> </a:t>
                </a:r>
              </a:p>
            </p:txBody>
          </p:sp>
        </mc:Fallback>
      </mc:AlternateContent>
      <p:sp>
        <p:nvSpPr>
          <p:cNvPr id="7" name="矩形 6"/>
          <p:cNvSpPr/>
          <p:nvPr/>
        </p:nvSpPr>
        <p:spPr>
          <a:xfrm>
            <a:off x="293745" y="1532734"/>
            <a:ext cx="8357886" cy="461665"/>
          </a:xfrm>
          <a:prstGeom prst="rect">
            <a:avLst/>
          </a:prstGeom>
        </p:spPr>
        <p:txBody>
          <a:bodyPr wrap="square">
            <a:spAutoFit/>
          </a:bodyPr>
          <a:lstStyle/>
          <a:p>
            <a:r>
              <a:rPr lang="zh-CN" altLang="en-US" b="1" dirty="0"/>
              <a:t>④</a:t>
            </a:r>
            <a:r>
              <a:rPr lang="zh-CN" altLang="en-US" b="1" dirty="0" smtClean="0"/>
              <a:t>  求封闭环公差</a:t>
            </a:r>
            <a:r>
              <a:rPr lang="en-US" altLang="zh-CN" b="1" dirty="0" smtClean="0"/>
              <a:t>【</a:t>
            </a:r>
            <a:r>
              <a:rPr lang="zh-CN" altLang="en-US" b="1" dirty="0" smtClean="0"/>
              <a:t>由式（</a:t>
            </a:r>
            <a:r>
              <a:rPr lang="en-US" altLang="zh-CN" b="1" dirty="0" smtClean="0"/>
              <a:t>10.9</a:t>
            </a:r>
            <a:r>
              <a:rPr lang="zh-CN" altLang="en-US" b="1" dirty="0" smtClean="0"/>
              <a:t>）</a:t>
            </a:r>
            <a:r>
              <a:rPr lang="en-US" altLang="zh-CN" b="1" dirty="0" smtClean="0"/>
              <a:t>】</a:t>
            </a:r>
            <a:endParaRPr lang="zh-CN" altLang="en-US" dirty="0"/>
          </a:p>
        </p:txBody>
      </p:sp>
      <p:grpSp>
        <p:nvGrpSpPr>
          <p:cNvPr id="6" name="组合 5"/>
          <p:cNvGrpSpPr/>
          <p:nvPr/>
        </p:nvGrpSpPr>
        <p:grpSpPr>
          <a:xfrm>
            <a:off x="647108" y="2031486"/>
            <a:ext cx="8004523" cy="718658"/>
            <a:chOff x="647108" y="1800658"/>
            <a:chExt cx="8004523" cy="718658"/>
          </a:xfrm>
        </p:grpSpPr>
        <mc:AlternateContent xmlns:mc="http://schemas.openxmlformats.org/markup-compatibility/2006" xmlns:a14="http://schemas.microsoft.com/office/drawing/2010/main">
          <mc:Choice Requires="a14">
            <p:sp>
              <p:nvSpPr>
                <p:cNvPr id="8" name="TextBox 7"/>
                <p:cNvSpPr txBox="1"/>
                <p:nvPr/>
              </p:nvSpPr>
              <p:spPr>
                <a:xfrm>
                  <a:off x="647108" y="1800658"/>
                  <a:ext cx="7512154" cy="718658"/>
                </a:xfrm>
                <a:prstGeom prst="rect">
                  <a:avLst/>
                </a:prstGeom>
                <a:noFill/>
              </p:spPr>
              <p:txBody>
                <a:bodyPr wrap="square" rtlCol="0">
                  <a:spAutoFit/>
                </a:bodyPr>
                <a:lstStyle/>
                <a:p>
                  <a14:m>
                    <m:oMath xmlns:m="http://schemas.openxmlformats.org/officeDocument/2006/math">
                      <m:sSub>
                        <m:sSubPr>
                          <m:ctrlPr>
                            <a:rPr lang="en-US" altLang="zh-CN" sz="2000" i="1" smtClean="0">
                              <a:latin typeface="Cambria Math"/>
                            </a:rPr>
                          </m:ctrlPr>
                        </m:sSubPr>
                        <m:e>
                          <m:r>
                            <a:rPr lang="en-US" altLang="zh-CN" sz="2000" b="0" i="1" smtClean="0">
                              <a:latin typeface="Cambria Math"/>
                            </a:rPr>
                            <m:t>𝑇</m:t>
                          </m:r>
                        </m:e>
                        <m:sub>
                          <m:r>
                            <a:rPr lang="en-US" altLang="zh-CN" sz="2000" b="0" i="1" smtClean="0">
                              <a:latin typeface="Cambria Math"/>
                            </a:rPr>
                            <m:t>0</m:t>
                          </m:r>
                        </m:sub>
                      </m:sSub>
                    </m:oMath>
                  </a14:m>
                  <a:r>
                    <a:rPr lang="en-US" altLang="zh-CN" sz="2000" dirty="0" smtClean="0"/>
                    <a:t>= </a:t>
                  </a:r>
                  <a14:m>
                    <m:oMath xmlns:m="http://schemas.openxmlformats.org/officeDocument/2006/math">
                      <m:rad>
                        <m:radPr>
                          <m:degHide m:val="on"/>
                          <m:ctrlPr>
                            <a:rPr lang="en-US" altLang="zh-CN" sz="2000" i="1" dirty="0" smtClean="0">
                              <a:latin typeface="Cambria Math"/>
                            </a:rPr>
                          </m:ctrlPr>
                        </m:radPr>
                        <m:deg/>
                        <m:e>
                          <m:sSubSup>
                            <m:sSubSupPr>
                              <m:ctrlPr>
                                <a:rPr lang="en-US" altLang="zh-CN" sz="2000" i="1" dirty="0" smtClean="0">
                                  <a:latin typeface="Cambria Math"/>
                                </a:rPr>
                              </m:ctrlPr>
                            </m:sSubSupPr>
                            <m:e>
                              <m:r>
                                <a:rPr lang="en-US" altLang="zh-CN" sz="2000" b="0" i="1" dirty="0" smtClean="0">
                                  <a:latin typeface="Cambria Math"/>
                                </a:rPr>
                                <m:t>𝑇</m:t>
                              </m:r>
                            </m:e>
                            <m:sub>
                              <m:sSub>
                                <m:sSubPr>
                                  <m:ctrlPr>
                                    <a:rPr lang="en-US" altLang="zh-CN" sz="200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1/2</m:t>
                                  </m:r>
                                </m:sub>
                              </m:sSub>
                            </m:sub>
                            <m:sup>
                              <m:r>
                                <a:rPr lang="en-US" altLang="zh-CN" sz="2000" b="0" i="1" dirty="0" smtClean="0">
                                  <a:latin typeface="Cambria Math"/>
                                </a:rPr>
                                <m:t>2</m:t>
                              </m:r>
                            </m:sup>
                          </m:sSubSup>
                          <m:r>
                            <a:rPr lang="en-US" altLang="zh-CN" sz="2000" b="0" i="1" dirty="0" smtClean="0">
                              <a:latin typeface="Cambria Math"/>
                            </a:rPr>
                            <m:t>+</m:t>
                          </m:r>
                          <m:sSubSup>
                            <m:sSubSupPr>
                              <m:ctrlPr>
                                <a:rPr lang="en-US" altLang="zh-CN" sz="2000" i="1" dirty="0">
                                  <a:latin typeface="Cambria Math"/>
                                </a:rPr>
                              </m:ctrlPr>
                            </m:sSubSupPr>
                            <m:e>
                              <m:r>
                                <a:rPr lang="en-US" altLang="zh-CN" sz="2000" i="1" dirty="0">
                                  <a:latin typeface="Cambria Math"/>
                                </a:rPr>
                                <m:t>𝑇</m:t>
                              </m:r>
                            </m:e>
                            <m:sub>
                              <m:sSub>
                                <m:sSubPr>
                                  <m:ctrlPr>
                                    <a:rPr lang="en-US" altLang="zh-CN" sz="2000" i="1" dirty="0">
                                      <a:latin typeface="Cambria Math"/>
                                    </a:rPr>
                                  </m:ctrlPr>
                                </m:sSubPr>
                                <m:e>
                                  <m:r>
                                    <a:rPr lang="en-US" altLang="zh-CN" sz="2000" i="1" dirty="0">
                                      <a:latin typeface="Cambria Math"/>
                                    </a:rPr>
                                    <m:t>𝐴</m:t>
                                  </m:r>
                                </m:e>
                                <m:sub>
                                  <m:r>
                                    <a:rPr lang="en-US" altLang="zh-CN" sz="2000" b="0" i="1" dirty="0" smtClean="0">
                                      <a:latin typeface="Cambria Math"/>
                                    </a:rPr>
                                    <m:t>2</m:t>
                                  </m:r>
                                  <m:r>
                                    <a:rPr lang="en-US" altLang="zh-CN" sz="2000" i="1" dirty="0">
                                      <a:latin typeface="Cambria Math"/>
                                    </a:rPr>
                                    <m:t>/2</m:t>
                                  </m:r>
                                </m:sub>
                              </m:sSub>
                            </m:sub>
                            <m:sup>
                              <m:r>
                                <a:rPr lang="en-US" altLang="zh-CN" sz="2000" i="1" dirty="0">
                                  <a:latin typeface="Cambria Math"/>
                                </a:rPr>
                                <m:t>2</m:t>
                              </m:r>
                            </m:sup>
                          </m:sSubSup>
                          <m:r>
                            <a:rPr lang="en-US" altLang="zh-CN" sz="2000" b="0" i="1" dirty="0" smtClean="0">
                              <a:latin typeface="Cambria Math"/>
                            </a:rPr>
                            <m:t>+</m:t>
                          </m:r>
                          <m:sSubSup>
                            <m:sSubSupPr>
                              <m:ctrlPr>
                                <a:rPr lang="en-US" altLang="zh-CN" sz="2000" i="1" dirty="0">
                                  <a:latin typeface="Cambria Math"/>
                                </a:rPr>
                              </m:ctrlPr>
                            </m:sSubSupPr>
                            <m:e>
                              <m:r>
                                <a:rPr lang="en-US" altLang="zh-CN" sz="2000" i="1" dirty="0">
                                  <a:latin typeface="Cambria Math"/>
                                </a:rPr>
                                <m:t>𝑇</m:t>
                              </m:r>
                            </m:e>
                            <m:sub>
                              <m:sSub>
                                <m:sSubPr>
                                  <m:ctrlPr>
                                    <a:rPr lang="en-US" altLang="zh-CN" sz="2000" i="1" dirty="0">
                                      <a:latin typeface="Cambria Math"/>
                                    </a:rPr>
                                  </m:ctrlPr>
                                </m:sSubPr>
                                <m:e>
                                  <m:r>
                                    <a:rPr lang="en-US" altLang="zh-CN" sz="2000" i="1" dirty="0">
                                      <a:latin typeface="Cambria Math"/>
                                    </a:rPr>
                                    <m:t>𝐴</m:t>
                                  </m:r>
                                </m:e>
                                <m:sub>
                                  <m:r>
                                    <a:rPr lang="en-US" altLang="zh-CN" sz="2000" b="0" i="1" dirty="0" smtClean="0">
                                      <a:latin typeface="Cambria Math"/>
                                    </a:rPr>
                                    <m:t>3</m:t>
                                  </m:r>
                                </m:sub>
                              </m:sSub>
                            </m:sub>
                            <m:sup>
                              <m:r>
                                <a:rPr lang="en-US" altLang="zh-CN" sz="2000" i="1" dirty="0">
                                  <a:latin typeface="Cambria Math"/>
                                </a:rPr>
                                <m:t>2</m:t>
                              </m:r>
                            </m:sup>
                          </m:sSubSup>
                          <m:r>
                            <a:rPr lang="en-US" altLang="zh-CN" sz="2000" b="0" i="1" dirty="0" smtClean="0">
                              <a:latin typeface="Cambria Math"/>
                            </a:rPr>
                            <m:t> </m:t>
                          </m:r>
                        </m:e>
                      </m:rad>
                    </m:oMath>
                  </a14:m>
                  <a:r>
                    <a:rPr lang="zh-CN" altLang="en-US" sz="2000" dirty="0" smtClean="0"/>
                    <a:t> </a:t>
                  </a:r>
                  <a:r>
                    <a:rPr lang="en-US" altLang="zh-CN" sz="2000" dirty="0" smtClean="0"/>
                    <a:t>=</a:t>
                  </a:r>
                  <a14:m>
                    <m:oMath xmlns:m="http://schemas.openxmlformats.org/officeDocument/2006/math">
                      <m:rad>
                        <m:radPr>
                          <m:degHide m:val="on"/>
                          <m:ctrlPr>
                            <a:rPr lang="en-US" altLang="zh-CN" sz="2000" i="1" dirty="0" smtClean="0">
                              <a:latin typeface="Cambria Math"/>
                            </a:rPr>
                          </m:ctrlPr>
                        </m:radPr>
                        <m:deg/>
                        <m:e>
                          <m:r>
                            <a:rPr lang="en-US" altLang="zh-CN" sz="2000" b="0" i="1" dirty="0" smtClean="0">
                              <a:latin typeface="Cambria Math"/>
                            </a:rPr>
                            <m:t>(0.02</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r>
                            <a:rPr lang="en-US" altLang="zh-CN" sz="2000" b="0" i="1" dirty="0" smtClean="0">
                              <a:latin typeface="Cambria Math"/>
                            </a:rPr>
                            <m:t>+(0.02</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r>
                            <a:rPr lang="en-US" altLang="zh-CN" sz="2000" b="0" i="1" dirty="0" smtClean="0">
                              <a:latin typeface="Cambria Math"/>
                            </a:rPr>
                            <m:t>+(0.03</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e>
                      </m:rad>
                    </m:oMath>
                  </a14:m>
                  <a:endParaRPr lang="zh-CN" altLang="en-US" sz="2000" dirty="0"/>
                </a:p>
              </p:txBody>
            </p:sp>
          </mc:Choice>
          <mc:Fallback xmlns="">
            <p:sp>
              <p:nvSpPr>
                <p:cNvPr id="8" name="TextBox 7"/>
                <p:cNvSpPr txBox="1">
                  <a:spLocks noRot="1" noChangeAspect="1" noMove="1" noResize="1" noEditPoints="1" noAdjustHandles="1" noChangeArrowheads="1" noChangeShapeType="1" noTextEdit="1"/>
                </p:cNvSpPr>
                <p:nvPr/>
              </p:nvSpPr>
              <p:spPr>
                <a:xfrm>
                  <a:off x="647108" y="1800658"/>
                  <a:ext cx="7512154" cy="718658"/>
                </a:xfrm>
                <a:prstGeom prst="rect">
                  <a:avLst/>
                </a:prstGeom>
                <a:blipFill rotWithShape="1">
                  <a:blip r:embed="rId3"/>
                  <a:stretch>
                    <a:fillRect/>
                  </a:stretch>
                </a:blipFill>
              </p:spPr>
              <p:txBody>
                <a:bodyPr/>
                <a:lstStyle/>
                <a:p>
                  <a:r>
                    <a:rPr lang="zh-CN" altLang="en-US">
                      <a:noFill/>
                    </a:rPr>
                    <a:t> </a:t>
                  </a:r>
                </a:p>
              </p:txBody>
            </p:sp>
          </mc:Fallback>
        </mc:AlternateContent>
        <p:sp>
          <p:nvSpPr>
            <p:cNvPr id="9" name="TextBox 8"/>
            <p:cNvSpPr txBox="1"/>
            <p:nvPr/>
          </p:nvSpPr>
          <p:spPr>
            <a:xfrm>
              <a:off x="6893170" y="1929154"/>
              <a:ext cx="1758461" cy="461665"/>
            </a:xfrm>
            <a:prstGeom prst="rect">
              <a:avLst/>
            </a:prstGeom>
            <a:noFill/>
          </p:spPr>
          <p:txBody>
            <a:bodyPr wrap="square" rtlCol="0">
              <a:spAutoFit/>
            </a:bodyPr>
            <a:lstStyle/>
            <a:p>
              <a:r>
                <a:rPr lang="en-US" altLang="zh-CN" dirty="0" smtClean="0">
                  <a:solidFill>
                    <a:srgbClr val="FF0000"/>
                  </a:solidFill>
                </a:rPr>
                <a:t>= </a:t>
              </a:r>
              <a:r>
                <a:rPr lang="en-US" altLang="zh-CN" b="1" dirty="0" smtClean="0">
                  <a:solidFill>
                    <a:srgbClr val="FF0000"/>
                  </a:solidFill>
                </a:rPr>
                <a:t>004</a:t>
              </a:r>
              <a:endParaRPr lang="zh-CN" altLang="en-US" b="1" dirty="0">
                <a:solidFill>
                  <a:srgbClr val="FF0000"/>
                </a:solidFill>
              </a:endParaRPr>
            </a:p>
          </p:txBody>
        </p:sp>
      </p:grpSp>
      <p:sp>
        <p:nvSpPr>
          <p:cNvPr id="10" name="矩形 9"/>
          <p:cNvSpPr/>
          <p:nvPr/>
        </p:nvSpPr>
        <p:spPr>
          <a:xfrm>
            <a:off x="312145" y="2789242"/>
            <a:ext cx="6829868" cy="461665"/>
          </a:xfrm>
          <a:prstGeom prst="rect">
            <a:avLst/>
          </a:prstGeom>
        </p:spPr>
        <p:txBody>
          <a:bodyPr wrap="square">
            <a:spAutoFit/>
          </a:bodyPr>
          <a:lstStyle/>
          <a:p>
            <a:r>
              <a:rPr lang="zh-CN" altLang="en-US" dirty="0" smtClean="0"/>
              <a:t>⑤ </a:t>
            </a:r>
            <a:r>
              <a:rPr lang="zh-CN" altLang="en-US" b="1" dirty="0" smtClean="0"/>
              <a:t>将</a:t>
            </a:r>
            <a:r>
              <a:rPr lang="zh-CN" altLang="en-US" b="1" dirty="0"/>
              <a:t>封闭环尺寸整理成用极限偏差表达的</a:t>
            </a:r>
            <a:r>
              <a:rPr lang="zh-CN" altLang="en-US" b="1" dirty="0" smtClean="0"/>
              <a:t>形式</a:t>
            </a:r>
            <a:endParaRPr lang="zh-CN" altLang="en-US" b="1" dirty="0"/>
          </a:p>
        </p:txBody>
      </p:sp>
      <mc:AlternateContent xmlns:mc="http://schemas.openxmlformats.org/markup-compatibility/2006" xmlns:a14="http://schemas.microsoft.com/office/drawing/2010/main">
        <mc:Choice Requires="a14">
          <p:sp>
            <p:nvSpPr>
              <p:cNvPr id="11" name="矩形 10"/>
              <p:cNvSpPr/>
              <p:nvPr/>
            </p:nvSpPr>
            <p:spPr>
              <a:xfrm>
                <a:off x="766688" y="3126040"/>
                <a:ext cx="7005711" cy="614655"/>
              </a:xfrm>
              <a:prstGeom prst="rect">
                <a:avLst/>
              </a:prstGeom>
            </p:spPr>
            <p:txBody>
              <a:bodyPr wrap="square">
                <a:spAutoFit/>
              </a:bodyPr>
              <a:lstStyle/>
              <a:p>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𝟎</m:t>
                        </m:r>
                      </m:sub>
                    </m:sSub>
                  </m:oMath>
                </a14:m>
                <a:r>
                  <a:rPr lang="en-US" altLang="zh-CN" dirty="0" smtClean="0"/>
                  <a:t> = 5</a:t>
                </a:r>
                <a:r>
                  <a:rPr lang="en-US" altLang="zh-CN" dirty="0"/>
                  <a:t>+(-0.045)</a:t>
                </a:r>
                <a14:m>
                  <m:oMath xmlns:m="http://schemas.openxmlformats.org/officeDocument/2006/math">
                    <m:r>
                      <a:rPr lang="en-US" altLang="zh-CN" i="1" dirty="0" smtClean="0">
                        <a:latin typeface="Cambria Math"/>
                        <a:ea typeface="Cambria Math"/>
                      </a:rPr>
                      <m:t>±</m:t>
                    </m:r>
                    <m:f>
                      <m:fPr>
                        <m:ctrlPr>
                          <a:rPr lang="en-US" altLang="zh-CN" i="1" dirty="0" smtClean="0">
                            <a:latin typeface="Cambria Math"/>
                            <a:ea typeface="Cambria Math"/>
                          </a:rPr>
                        </m:ctrlPr>
                      </m:fPr>
                      <m:num>
                        <m:r>
                          <a:rPr lang="en-US" altLang="zh-CN" b="0" i="1" dirty="0" smtClean="0">
                            <a:latin typeface="Cambria Math"/>
                            <a:ea typeface="Cambria Math"/>
                          </a:rPr>
                          <m:t>0.04</m:t>
                        </m:r>
                      </m:num>
                      <m:den>
                        <m:r>
                          <a:rPr lang="en-US" altLang="zh-CN" b="0" i="1" dirty="0" smtClean="0">
                            <a:latin typeface="Cambria Math"/>
                            <a:ea typeface="Cambria Math"/>
                          </a:rPr>
                          <m:t>2</m:t>
                        </m:r>
                      </m:den>
                    </m:f>
                  </m:oMath>
                </a14:m>
                <a:r>
                  <a:rPr lang="en-US" altLang="zh-CN" dirty="0" smtClean="0"/>
                  <a:t>=4.955</a:t>
                </a:r>
                <a14:m>
                  <m:oMath xmlns:m="http://schemas.openxmlformats.org/officeDocument/2006/math">
                    <m:r>
                      <a:rPr lang="en-US" altLang="zh-CN" i="1" dirty="0" smtClean="0">
                        <a:latin typeface="Cambria Math"/>
                        <a:ea typeface="Cambria Math"/>
                      </a:rPr>
                      <m:t>±</m:t>
                    </m:r>
                  </m:oMath>
                </a14:m>
                <a:r>
                  <a:rPr lang="en-US" altLang="zh-CN" dirty="0"/>
                  <a:t>0.02</a:t>
                </a:r>
                <a:r>
                  <a:rPr lang="en-US" altLang="zh-CN" dirty="0" smtClean="0"/>
                  <a:t>=</a:t>
                </a:r>
                <a14:m>
                  <m:oMath xmlns:m="http://schemas.openxmlformats.org/officeDocument/2006/math">
                    <m:sSubSup>
                      <m:sSubSupPr>
                        <m:ctrlPr>
                          <a:rPr lang="en-US" altLang="zh-CN" i="1" dirty="0" smtClean="0">
                            <a:latin typeface="Cambria Math"/>
                          </a:rPr>
                        </m:ctrlPr>
                      </m:sSubSupPr>
                      <m:e>
                        <m:r>
                          <a:rPr lang="en-US" altLang="zh-CN" b="0" i="1" dirty="0" smtClean="0">
                            <a:latin typeface="Cambria Math"/>
                          </a:rPr>
                          <m:t>5</m:t>
                        </m:r>
                      </m:e>
                      <m:sub>
                        <m:r>
                          <a:rPr lang="en-US" altLang="zh-CN" b="0" i="1" dirty="0" smtClean="0">
                            <a:latin typeface="Cambria Math"/>
                          </a:rPr>
                          <m:t>−0.065</m:t>
                        </m:r>
                      </m:sub>
                      <m:sup>
                        <m:r>
                          <a:rPr lang="en-US" altLang="zh-CN" b="0" i="1" dirty="0" smtClean="0">
                            <a:latin typeface="Cambria Math"/>
                          </a:rPr>
                          <m:t>−0.025</m:t>
                        </m:r>
                      </m:sup>
                    </m:sSubSup>
                  </m:oMath>
                </a14:m>
                <a:endParaRPr lang="en-US" altLang="zh-CN" dirty="0"/>
              </a:p>
            </p:txBody>
          </p:sp>
        </mc:Choice>
        <mc:Fallback xmlns="">
          <p:sp>
            <p:nvSpPr>
              <p:cNvPr id="11" name="矩形 10"/>
              <p:cNvSpPr>
                <a:spLocks noRot="1" noChangeAspect="1" noMove="1" noResize="1" noEditPoints="1" noAdjustHandles="1" noChangeArrowheads="1" noChangeShapeType="1" noTextEdit="1"/>
              </p:cNvSpPr>
              <p:nvPr/>
            </p:nvSpPr>
            <p:spPr>
              <a:xfrm>
                <a:off x="766688" y="3126040"/>
                <a:ext cx="7005711" cy="614655"/>
              </a:xfrm>
              <a:prstGeom prst="rect">
                <a:avLst/>
              </a:prstGeom>
              <a:blipFill rotWithShape="1">
                <a:blip r:embed="rId4"/>
                <a:stretch>
                  <a:fillRect b="-8911"/>
                </a:stretch>
              </a:blipFill>
            </p:spPr>
            <p:txBody>
              <a:bodyPr/>
              <a:lstStyle/>
              <a:p>
                <a:r>
                  <a:rPr lang="zh-CN" altLang="en-US">
                    <a:noFill/>
                  </a:rPr>
                  <a:t> </a:t>
                </a:r>
              </a:p>
            </p:txBody>
          </p:sp>
        </mc:Fallback>
      </mc:AlternateContent>
      <p:sp>
        <p:nvSpPr>
          <p:cNvPr id="12" name="矩形 11"/>
          <p:cNvSpPr/>
          <p:nvPr/>
        </p:nvSpPr>
        <p:spPr>
          <a:xfrm>
            <a:off x="400925" y="3625281"/>
            <a:ext cx="3144133" cy="461665"/>
          </a:xfrm>
          <a:prstGeom prst="rect">
            <a:avLst/>
          </a:prstGeom>
        </p:spPr>
        <p:txBody>
          <a:bodyPr wrap="square">
            <a:spAutoFit/>
          </a:bodyPr>
          <a:lstStyle/>
          <a:p>
            <a:r>
              <a:rPr lang="en-US" altLang="zh-CN" dirty="0" smtClean="0"/>
              <a:t>(5)</a:t>
            </a:r>
            <a:r>
              <a:rPr lang="zh-CN" altLang="en-US" dirty="0" smtClean="0"/>
              <a:t> </a:t>
            </a:r>
            <a:r>
              <a:rPr lang="zh-CN" altLang="en-US" b="1" dirty="0" smtClean="0"/>
              <a:t>校核计算结果</a:t>
            </a:r>
            <a:endParaRPr lang="zh-CN" altLang="en-US" b="1" dirty="0"/>
          </a:p>
        </p:txBody>
      </p:sp>
      <mc:AlternateContent xmlns:mc="http://schemas.openxmlformats.org/markup-compatibility/2006">
        <mc:Choice xmlns:a14="http://schemas.microsoft.com/office/drawing/2010/main" Requires="a14">
          <p:sp>
            <p:nvSpPr>
              <p:cNvPr id="13" name="TextBox 12"/>
              <p:cNvSpPr txBox="1"/>
              <p:nvPr/>
            </p:nvSpPr>
            <p:spPr>
              <a:xfrm>
                <a:off x="766688" y="4090139"/>
                <a:ext cx="5896170"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0</m:t>
                        </m:r>
                      </m:sub>
                    </m:sSub>
                  </m:oMath>
                </a14:m>
                <a:r>
                  <a:rPr lang="en-US" altLang="zh-CN" dirty="0" smtClean="0"/>
                  <a:t>= </a:t>
                </a:r>
                <a14:m>
                  <m:oMath xmlns:m="http://schemas.openxmlformats.org/officeDocument/2006/math">
                    <m:sSub>
                      <m:sSubPr>
                        <m:ctrlPr>
                          <a:rPr lang="en-US" altLang="zh-CN" i="1" dirty="0" smtClean="0">
                            <a:latin typeface="Cambria Math"/>
                          </a:rPr>
                        </m:ctrlPr>
                      </m:sSubPr>
                      <m:e>
                        <m:r>
                          <m:rPr>
                            <m:sty m:val="p"/>
                          </m:rPr>
                          <a:rPr lang="en-US" altLang="zh-CN" b="0" i="0" dirty="0" smtClean="0">
                            <a:latin typeface="Cambria Math"/>
                          </a:rPr>
                          <m:t>ES</m:t>
                        </m:r>
                      </m:e>
                      <m:sub>
                        <m:r>
                          <a:rPr lang="en-US" altLang="zh-CN" b="0" i="1" dirty="0" smtClean="0">
                            <a:latin typeface="Cambria Math"/>
                          </a:rPr>
                          <m:t>0</m:t>
                        </m:r>
                      </m:sub>
                    </m:sSub>
                  </m:oMath>
                </a14:m>
                <a:r>
                  <a:rPr lang="zh-CN" altLang="en-US" dirty="0" smtClean="0"/>
                  <a:t> </a:t>
                </a:r>
                <a:r>
                  <a:rPr lang="en-US" altLang="zh-CN" dirty="0" smtClean="0"/>
                  <a:t>- </a:t>
                </a:r>
                <a14:m>
                  <m:oMath xmlns:m="http://schemas.openxmlformats.org/officeDocument/2006/math">
                    <m:sSub>
                      <m:sSubPr>
                        <m:ctrlPr>
                          <a:rPr lang="en-US" altLang="zh-CN" i="1" smtClean="0">
                            <a:latin typeface="Cambria Math"/>
                          </a:rPr>
                        </m:ctrlPr>
                      </m:sSubPr>
                      <m:e>
                        <m:r>
                          <m:rPr>
                            <m:sty m:val="p"/>
                          </m:rPr>
                          <a:rPr lang="en-US" altLang="zh-CN" b="0" i="0" smtClean="0">
                            <a:latin typeface="Cambria Math"/>
                          </a:rPr>
                          <m:t>EI</m:t>
                        </m:r>
                      </m:e>
                      <m:sub>
                        <m:r>
                          <a:rPr lang="en-US" altLang="zh-CN" b="0" i="1" smtClean="0">
                            <a:latin typeface="Cambria Math"/>
                          </a:rPr>
                          <m:t>0</m:t>
                        </m:r>
                      </m:sub>
                    </m:sSub>
                  </m:oMath>
                </a14:m>
                <a:r>
                  <a:rPr lang="en-US" altLang="zh-CN" dirty="0" smtClean="0"/>
                  <a:t> = (-0.025)-(-0.065)=0.04   </a:t>
                </a:r>
                <a:endParaRPr lang="zh-CN" altLang="en-US" dirty="0"/>
              </a:p>
            </p:txBody>
          </p:sp>
        </mc:Choice>
        <mc:Fallback>
          <p:sp>
            <p:nvSpPr>
              <p:cNvPr id="13" name="TextBox 12"/>
              <p:cNvSpPr txBox="1">
                <a:spLocks noRot="1" noChangeAspect="1" noMove="1" noResize="1" noEditPoints="1" noAdjustHandles="1" noChangeArrowheads="1" noChangeShapeType="1" noTextEdit="1"/>
              </p:cNvSpPr>
              <p:nvPr/>
            </p:nvSpPr>
            <p:spPr>
              <a:xfrm>
                <a:off x="766688" y="4090139"/>
                <a:ext cx="5896170" cy="461665"/>
              </a:xfrm>
              <a:prstGeom prst="rect">
                <a:avLst/>
              </a:prstGeom>
              <a:blipFill rotWithShape="1">
                <a:blip r:embed="rId5"/>
                <a:stretch>
                  <a:fillRect l="-310" t="-10526" b="-28947"/>
                </a:stretch>
              </a:blipFill>
            </p:spPr>
            <p:txBody>
              <a:bodyPr/>
              <a:lstStyle/>
              <a:p>
                <a:r>
                  <a:rPr lang="zh-CN" altLang="en-US">
                    <a:noFill/>
                  </a:rPr>
                  <a:t> </a:t>
                </a:r>
              </a:p>
            </p:txBody>
          </p:sp>
        </mc:Fallback>
      </mc:AlternateContent>
      <p:grpSp>
        <p:nvGrpSpPr>
          <p:cNvPr id="20" name="组合 19"/>
          <p:cNvGrpSpPr/>
          <p:nvPr/>
        </p:nvGrpSpPr>
        <p:grpSpPr>
          <a:xfrm>
            <a:off x="196932" y="4551803"/>
            <a:ext cx="8764184" cy="1648491"/>
            <a:chOff x="196932" y="4738241"/>
            <a:chExt cx="8764184" cy="1648491"/>
          </a:xfrm>
        </p:grpSpPr>
        <p:pic>
          <p:nvPicPr>
            <p:cNvPr id="4505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932" y="4738241"/>
              <a:ext cx="8044306" cy="1648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7976378" y="5925067"/>
              <a:ext cx="984738" cy="461665"/>
            </a:xfrm>
            <a:prstGeom prst="rect">
              <a:avLst/>
            </a:prstGeom>
            <a:noFill/>
          </p:spPr>
          <p:txBody>
            <a:bodyPr wrap="square" rtlCol="0">
              <a:spAutoFit/>
            </a:bodyPr>
            <a:lstStyle/>
            <a:p>
              <a:pPr algn="r"/>
              <a:r>
                <a:rPr lang="en-US" altLang="zh-CN" b="1" dirty="0" smtClean="0">
                  <a:solidFill>
                    <a:srgbClr val="FF0000"/>
                  </a:solidFill>
                </a:rPr>
                <a:t>0.04</a:t>
              </a:r>
              <a:endParaRPr lang="zh-CN" altLang="en-US" b="1" dirty="0">
                <a:solidFill>
                  <a:srgbClr val="FF0000"/>
                </a:solidFill>
              </a:endParaRPr>
            </a:p>
          </p:txBody>
        </p:sp>
      </p:grpSp>
    </p:spTree>
    <p:extLst>
      <p:ext uri="{BB962C8B-B14F-4D97-AF65-F5344CB8AC3E}">
        <p14:creationId xmlns:p14="http://schemas.microsoft.com/office/powerpoint/2010/main" val="3537057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52</a:t>
            </a:fld>
            <a:endParaRPr lang="en-US" altLang="zh-CN"/>
          </a:p>
        </p:txBody>
      </p:sp>
      <mc:AlternateContent xmlns:mc="http://schemas.openxmlformats.org/markup-compatibility/2006">
        <mc:Choice xmlns:a14="http://schemas.microsoft.com/office/drawing/2010/main" Requires="a14">
          <p:sp>
            <p:nvSpPr>
              <p:cNvPr id="3" name="矩形 2"/>
              <p:cNvSpPr/>
              <p:nvPr/>
            </p:nvSpPr>
            <p:spPr>
              <a:xfrm>
                <a:off x="308325" y="1585446"/>
                <a:ext cx="8001176" cy="2961003"/>
              </a:xfrm>
              <a:prstGeom prst="rect">
                <a:avLst/>
              </a:prstGeom>
            </p:spPr>
            <p:txBody>
              <a:bodyPr wrap="square">
                <a:spAutoFit/>
              </a:bodyPr>
              <a:lstStyle/>
              <a:p>
                <a:pPr>
                  <a:lnSpc>
                    <a:spcPct val="150000"/>
                  </a:lnSpc>
                </a:pPr>
                <a:r>
                  <a:rPr lang="zh-CN" altLang="en-US" b="1" dirty="0" smtClean="0"/>
                  <a:t>         校验结果说明计算无误</a:t>
                </a:r>
                <a:r>
                  <a:rPr lang="en-US" altLang="zh-CN" b="1" dirty="0" smtClean="0"/>
                  <a:t>,</a:t>
                </a:r>
                <a:r>
                  <a:rPr lang="zh-CN" altLang="en-US" b="1" dirty="0" smtClean="0"/>
                  <a:t>所以</a:t>
                </a:r>
                <a:r>
                  <a:rPr lang="zh-CN" altLang="en-US" b="1" dirty="0"/>
                  <a:t>壁</a:t>
                </a:r>
                <a:r>
                  <a:rPr lang="zh-CN" altLang="en-US" b="1" dirty="0" smtClean="0"/>
                  <a:t>厚</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𝟎</m:t>
                        </m:r>
                      </m:sub>
                    </m:sSub>
                  </m:oMath>
                </a14:m>
                <a:r>
                  <a:rPr lang="zh-CN" altLang="en-US" b="1" dirty="0" smtClean="0"/>
                  <a:t>为</a:t>
                </a:r>
                <a:endParaRPr lang="en-US" altLang="zh-CN" b="1" dirty="0" smtClean="0"/>
              </a:p>
              <a:p>
                <a:pPr>
                  <a:lnSpc>
                    <a:spcPct val="150000"/>
                  </a:lnSpc>
                </a:pPr>
                <a:r>
                  <a:rPr lang="en-US" altLang="zh-CN" b="1" dirty="0"/>
                  <a:t> </a:t>
                </a:r>
                <a:r>
                  <a:rPr lang="en-US" altLang="zh-CN" b="1" dirty="0" smtClean="0"/>
                  <a:t>                </a:t>
                </a:r>
                <a14:m>
                  <m:oMath xmlns:m="http://schemas.openxmlformats.org/officeDocument/2006/math">
                    <m:sSub>
                      <m:sSubPr>
                        <m:ctrlPr>
                          <a:rPr lang="en-US" altLang="zh-CN" b="1" i="1" dirty="0" smtClean="0">
                            <a:solidFill>
                              <a:srgbClr val="FF0000"/>
                            </a:solidFill>
                            <a:latin typeface="Cambria Math"/>
                          </a:rPr>
                        </m:ctrlPr>
                      </m:sSubPr>
                      <m:e>
                        <m:r>
                          <a:rPr lang="en-US" altLang="zh-CN" b="1" i="1" dirty="0" smtClean="0">
                            <a:solidFill>
                              <a:srgbClr val="FF0000"/>
                            </a:solidFill>
                            <a:latin typeface="Cambria Math"/>
                          </a:rPr>
                          <m:t>  </m:t>
                        </m:r>
                        <m:r>
                          <a:rPr lang="en-US" altLang="zh-CN" b="1" i="1" dirty="0" smtClean="0">
                            <a:solidFill>
                              <a:srgbClr val="FF0000"/>
                            </a:solidFill>
                            <a:latin typeface="Cambria Math"/>
                          </a:rPr>
                          <m:t>𝑨</m:t>
                        </m:r>
                      </m:e>
                      <m:sub>
                        <m:r>
                          <a:rPr lang="en-US" altLang="zh-CN" b="1" i="1" dirty="0" smtClean="0">
                            <a:solidFill>
                              <a:srgbClr val="FF0000"/>
                            </a:solidFill>
                            <a:latin typeface="Cambria Math"/>
                          </a:rPr>
                          <m:t>𝟎</m:t>
                        </m:r>
                      </m:sub>
                    </m:sSub>
                  </m:oMath>
                </a14:m>
                <a:r>
                  <a:rPr lang="en-US" altLang="zh-CN" b="1" dirty="0" smtClean="0">
                    <a:solidFill>
                      <a:srgbClr val="FF0000"/>
                    </a:solidFill>
                  </a:rPr>
                  <a:t> = </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𝟓</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𝟎𝟔𝟓</m:t>
                        </m:r>
                      </m:sub>
                      <m:sup>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𝟎𝟐𝟓</m:t>
                        </m:r>
                      </m:sup>
                    </m:sSubSup>
                  </m:oMath>
                </a14:m>
                <a:endParaRPr lang="en-US" altLang="zh-CN" b="1" dirty="0" smtClean="0"/>
              </a:p>
              <a:p>
                <a:pPr>
                  <a:lnSpc>
                    <a:spcPct val="150000"/>
                  </a:lnSpc>
                </a:pPr>
                <a:r>
                  <a:rPr lang="zh-CN" altLang="en-US" b="1" dirty="0" smtClean="0"/>
                  <a:t>         上面</a:t>
                </a:r>
                <a:r>
                  <a:rPr lang="zh-CN" altLang="en-US" b="1" dirty="0"/>
                  <a:t>结果与极值法求得的结果 </a:t>
                </a:r>
                <a14:m>
                  <m:oMath xmlns:m="http://schemas.openxmlformats.org/officeDocument/2006/math">
                    <m:sSub>
                      <m:sSubPr>
                        <m:ctrlPr>
                          <a:rPr lang="en-US" altLang="zh-CN" b="1" i="1" dirty="0">
                            <a:solidFill>
                              <a:srgbClr val="FF0000"/>
                            </a:solidFill>
                            <a:latin typeface="Cambria Math"/>
                          </a:rPr>
                        </m:ctrlPr>
                      </m:sSubPr>
                      <m:e>
                        <m:r>
                          <a:rPr lang="en-US" altLang="zh-CN" b="1" i="1" dirty="0">
                            <a:solidFill>
                              <a:srgbClr val="FF0000"/>
                            </a:solidFill>
                            <a:latin typeface="Cambria Math"/>
                          </a:rPr>
                          <m:t>𝑨</m:t>
                        </m:r>
                      </m:e>
                      <m:sub>
                        <m:r>
                          <a:rPr lang="en-US" altLang="zh-CN" b="1" i="1" dirty="0">
                            <a:solidFill>
                              <a:srgbClr val="FF0000"/>
                            </a:solidFill>
                            <a:latin typeface="Cambria Math"/>
                          </a:rPr>
                          <m:t>𝟎</m:t>
                        </m:r>
                      </m:sub>
                    </m:sSub>
                  </m:oMath>
                </a14:m>
                <a:r>
                  <a:rPr lang="en-US" altLang="zh-CN" b="1" dirty="0">
                    <a:solidFill>
                      <a:srgbClr val="FF0000"/>
                    </a:solidFill>
                  </a:rPr>
                  <a:t> = </a:t>
                </a:r>
                <a14:m>
                  <m:oMath xmlns:m="http://schemas.openxmlformats.org/officeDocument/2006/math">
                    <m:sSubSup>
                      <m:sSubSupPr>
                        <m:ctrlPr>
                          <a:rPr lang="en-US" altLang="zh-CN" b="1" i="1">
                            <a:solidFill>
                              <a:srgbClr val="FF0000"/>
                            </a:solidFill>
                            <a:latin typeface="Cambria Math"/>
                          </a:rPr>
                        </m:ctrlPr>
                      </m:sSubSupPr>
                      <m:e>
                        <m:r>
                          <a:rPr lang="en-US" altLang="zh-CN" b="1" i="1">
                            <a:solidFill>
                              <a:srgbClr val="FF0000"/>
                            </a:solidFill>
                            <a:latin typeface="Cambria Math"/>
                          </a:rPr>
                          <m:t>𝟓</m:t>
                        </m:r>
                      </m:e>
                      <m:sub>
                        <m:r>
                          <a:rPr lang="en-US" altLang="zh-CN" b="1" i="1">
                            <a:solidFill>
                              <a:srgbClr val="FF0000"/>
                            </a:solidFill>
                            <a:latin typeface="Cambria Math"/>
                          </a:rPr>
                          <m:t>−</m:t>
                        </m:r>
                        <m:r>
                          <a:rPr lang="en-US" altLang="zh-CN" b="1" i="1">
                            <a:solidFill>
                              <a:srgbClr val="FF0000"/>
                            </a:solidFill>
                            <a:latin typeface="Cambria Math"/>
                          </a:rPr>
                          <m:t>𝟎</m:t>
                        </m:r>
                        <m:r>
                          <a:rPr lang="en-US" altLang="zh-CN" b="1" i="1">
                            <a:solidFill>
                              <a:srgbClr val="FF0000"/>
                            </a:solidFill>
                            <a:latin typeface="Cambria Math"/>
                          </a:rPr>
                          <m:t>.</m:t>
                        </m:r>
                        <m:r>
                          <a:rPr lang="en-US" altLang="zh-CN" b="1" i="1">
                            <a:solidFill>
                              <a:srgbClr val="FF0000"/>
                            </a:solidFill>
                            <a:latin typeface="Cambria Math"/>
                          </a:rPr>
                          <m:t>𝟎𝟖</m:t>
                        </m:r>
                      </m:sub>
                      <m:sup>
                        <m:r>
                          <a:rPr lang="en-US" altLang="zh-CN" b="1" i="1">
                            <a:solidFill>
                              <a:srgbClr val="FF0000"/>
                            </a:solidFill>
                            <a:latin typeface="Cambria Math"/>
                          </a:rPr>
                          <m:t>−</m:t>
                        </m:r>
                        <m:r>
                          <a:rPr lang="en-US" altLang="zh-CN" b="1" i="1">
                            <a:solidFill>
                              <a:srgbClr val="FF0000"/>
                            </a:solidFill>
                            <a:latin typeface="Cambria Math"/>
                          </a:rPr>
                          <m:t>𝟎</m:t>
                        </m:r>
                        <m:r>
                          <a:rPr lang="en-US" altLang="zh-CN" b="1" i="1">
                            <a:solidFill>
                              <a:srgbClr val="FF0000"/>
                            </a:solidFill>
                            <a:latin typeface="Cambria Math"/>
                          </a:rPr>
                          <m:t>.</m:t>
                        </m:r>
                        <m:r>
                          <a:rPr lang="en-US" altLang="zh-CN" b="1" i="1">
                            <a:solidFill>
                              <a:srgbClr val="FF0000"/>
                            </a:solidFill>
                            <a:latin typeface="Cambria Math"/>
                          </a:rPr>
                          <m:t>𝟎𝟏</m:t>
                        </m:r>
                      </m:sup>
                    </m:sSubSup>
                  </m:oMath>
                </a14:m>
                <a:r>
                  <a:rPr lang="en-US" altLang="zh-CN" b="1" dirty="0" smtClean="0"/>
                  <a:t>(</a:t>
                </a:r>
                <a:r>
                  <a:rPr lang="zh-CN" altLang="en-US" b="1" dirty="0" smtClean="0"/>
                  <a:t>见</a:t>
                </a:r>
                <a:r>
                  <a:rPr lang="zh-CN" altLang="en-US" b="1" dirty="0"/>
                  <a:t>例 </a:t>
                </a:r>
                <a:r>
                  <a:rPr lang="en-US" altLang="zh-CN" b="1" dirty="0" smtClean="0"/>
                  <a:t>11.3</a:t>
                </a:r>
                <a:r>
                  <a:rPr lang="en-US" altLang="zh-CN" b="1" dirty="0"/>
                  <a:t>) </a:t>
                </a:r>
                <a:r>
                  <a:rPr lang="zh-CN" altLang="en-US" b="1" dirty="0" smtClean="0"/>
                  <a:t>比较</a:t>
                </a:r>
                <a:r>
                  <a:rPr lang="en-US" altLang="zh-CN" b="1" dirty="0" smtClean="0"/>
                  <a:t>,</a:t>
                </a:r>
                <a:r>
                  <a:rPr lang="zh-CN" altLang="en-US" b="1" dirty="0" smtClean="0"/>
                  <a:t>可以看出</a:t>
                </a:r>
                <a:r>
                  <a:rPr lang="en-US" altLang="zh-CN" b="1" dirty="0" smtClean="0"/>
                  <a:t>,</a:t>
                </a:r>
                <a:r>
                  <a:rPr lang="zh-CN" altLang="en-US" b="1" dirty="0" smtClean="0"/>
                  <a:t>在</a:t>
                </a:r>
                <a:r>
                  <a:rPr lang="zh-CN" altLang="en-US" b="1" dirty="0"/>
                  <a:t>组成环</a:t>
                </a:r>
                <a:r>
                  <a:rPr lang="zh-CN" altLang="en-US" b="1" dirty="0" smtClean="0"/>
                  <a:t>公差未</a:t>
                </a:r>
                <a:r>
                  <a:rPr lang="zh-CN" altLang="en-US" b="1" dirty="0"/>
                  <a:t>改变的情况</a:t>
                </a:r>
                <a:r>
                  <a:rPr lang="zh-CN" altLang="en-US" b="1" dirty="0" smtClean="0"/>
                  <a:t>下</a:t>
                </a:r>
                <a:r>
                  <a:rPr lang="en-US" altLang="zh-CN" b="1" dirty="0" smtClean="0"/>
                  <a:t>,</a:t>
                </a:r>
                <a:r>
                  <a:rPr lang="zh-CN" altLang="en-US" b="1" dirty="0" smtClean="0"/>
                  <a:t>应用</a:t>
                </a:r>
                <a:r>
                  <a:rPr lang="zh-CN" altLang="en-US" b="1" dirty="0"/>
                  <a:t>概率法解尺寸链使封闭环的公差缩小</a:t>
                </a:r>
                <a:r>
                  <a:rPr lang="zh-CN" altLang="en-US" b="1" dirty="0" smtClean="0"/>
                  <a:t>了</a:t>
                </a:r>
                <a:r>
                  <a:rPr lang="en-US" altLang="zh-CN" b="1" dirty="0" smtClean="0"/>
                  <a:t>,</a:t>
                </a:r>
                <a:r>
                  <a:rPr lang="zh-CN" altLang="en-US" b="1" dirty="0" smtClean="0"/>
                  <a:t>即</a:t>
                </a:r>
                <a:r>
                  <a:rPr lang="zh-CN" altLang="en-US" b="1" dirty="0"/>
                  <a:t>提高了</a:t>
                </a:r>
                <a:r>
                  <a:rPr lang="zh-CN" altLang="en-US" b="1" dirty="0" smtClean="0"/>
                  <a:t>使用性能。</a:t>
                </a:r>
                <a:endParaRPr lang="zh-CN" altLang="en-US" b="1" dirty="0"/>
              </a:p>
            </p:txBody>
          </p:sp>
        </mc:Choice>
        <mc:Fallback>
          <p:sp>
            <p:nvSpPr>
              <p:cNvPr id="3" name="矩形 2"/>
              <p:cNvSpPr>
                <a:spLocks noRot="1" noChangeAspect="1" noMove="1" noResize="1" noEditPoints="1" noAdjustHandles="1" noChangeArrowheads="1" noChangeShapeType="1" noTextEdit="1"/>
              </p:cNvSpPr>
              <p:nvPr/>
            </p:nvSpPr>
            <p:spPr>
              <a:xfrm>
                <a:off x="308325" y="1585446"/>
                <a:ext cx="8001176" cy="2961003"/>
              </a:xfrm>
              <a:prstGeom prst="rect">
                <a:avLst/>
              </a:prstGeom>
              <a:blipFill rotWithShape="1">
                <a:blip r:embed="rId2"/>
                <a:stretch>
                  <a:fillRect l="-1220" b="-1646"/>
                </a:stretch>
              </a:blipFill>
            </p:spPr>
            <p:txBody>
              <a:bodyPr/>
              <a:lstStyle/>
              <a:p>
                <a:r>
                  <a:rPr lang="zh-CN" altLang="en-US">
                    <a:noFill/>
                  </a:rPr>
                  <a:t> </a:t>
                </a:r>
              </a:p>
            </p:txBody>
          </p:sp>
        </mc:Fallback>
      </mc:AlternateContent>
      <p:sp>
        <p:nvSpPr>
          <p:cNvPr id="4" name="燕尾形箭头 3">
            <a:hlinkClick r:id="rId3" action="ppaction://hlinksldjump"/>
          </p:cNvPr>
          <p:cNvSpPr/>
          <p:nvPr/>
        </p:nvSpPr>
        <p:spPr bwMode="auto">
          <a:xfrm>
            <a:off x="6752614" y="5856288"/>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extLst>
      <p:ext uri="{BB962C8B-B14F-4D97-AF65-F5344CB8AC3E}">
        <p14:creationId xmlns:p14="http://schemas.microsoft.com/office/powerpoint/2010/main" val="3069304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left)">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53</a:t>
            </a:fld>
            <a:endParaRPr lang="en-US" altLang="zh-CN"/>
          </a:p>
        </p:txBody>
      </p:sp>
      <p:sp>
        <p:nvSpPr>
          <p:cNvPr id="3" name="Text Box 6"/>
          <p:cNvSpPr txBox="1">
            <a:spLocks noChangeArrowheads="1"/>
          </p:cNvSpPr>
          <p:nvPr/>
        </p:nvSpPr>
        <p:spPr bwMode="auto">
          <a:xfrm>
            <a:off x="784988" y="460591"/>
            <a:ext cx="513579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smtClean="0"/>
              <a:t>11</a:t>
            </a:r>
            <a:r>
              <a:rPr lang="zh-CN" altLang="en-US" b="1" dirty="0"/>
              <a:t>.3 </a:t>
            </a:r>
            <a:r>
              <a:rPr lang="en-US" altLang="zh-CN" b="1" dirty="0" smtClean="0"/>
              <a:t>.3 </a:t>
            </a:r>
            <a:r>
              <a:rPr lang="zh-CN" altLang="en-US" b="1" dirty="0" smtClean="0"/>
              <a:t>中间计算（工艺尺寸计算）</a:t>
            </a:r>
            <a:endParaRPr lang="zh-CN" altLang="en-US" b="1" dirty="0"/>
          </a:p>
        </p:txBody>
      </p:sp>
      <p:sp>
        <p:nvSpPr>
          <p:cNvPr id="4" name="矩形 3"/>
          <p:cNvSpPr/>
          <p:nvPr/>
        </p:nvSpPr>
        <p:spPr>
          <a:xfrm>
            <a:off x="739026" y="855314"/>
            <a:ext cx="5226148" cy="576248"/>
          </a:xfrm>
          <a:prstGeom prst="rect">
            <a:avLst/>
          </a:prstGeom>
        </p:spPr>
        <p:txBody>
          <a:bodyPr wrap="square">
            <a:spAutoFit/>
          </a:bodyPr>
          <a:lstStyle/>
          <a:p>
            <a:pPr>
              <a:lnSpc>
                <a:spcPct val="150000"/>
              </a:lnSpc>
            </a:pPr>
            <a:r>
              <a:rPr lang="zh-CN" altLang="en-US" b="1" dirty="0"/>
              <a:t>例 </a:t>
            </a:r>
            <a:r>
              <a:rPr lang="en-US" altLang="zh-CN" b="1" dirty="0" smtClean="0"/>
              <a:t>11</a:t>
            </a:r>
            <a:r>
              <a:rPr lang="en-US" altLang="zh-CN" b="1" dirty="0"/>
              <a:t>. </a:t>
            </a:r>
            <a:r>
              <a:rPr lang="en-US" altLang="zh-CN" b="1" dirty="0" smtClean="0"/>
              <a:t>9</a:t>
            </a:r>
            <a:r>
              <a:rPr lang="zh-CN" altLang="en-US" b="1" dirty="0"/>
              <a:t> </a:t>
            </a:r>
            <a:r>
              <a:rPr lang="zh-CN" altLang="en-US" b="1" dirty="0" smtClean="0"/>
              <a:t>试用</a:t>
            </a:r>
            <a:r>
              <a:rPr lang="zh-CN" altLang="en-US" b="1" dirty="0"/>
              <a:t>概率法解</a:t>
            </a:r>
            <a:r>
              <a:rPr lang="zh-CN" altLang="en-US" b="1" dirty="0" smtClean="0"/>
              <a:t>例</a:t>
            </a:r>
            <a:r>
              <a:rPr lang="en-US" altLang="zh-CN" b="1" dirty="0" smtClean="0"/>
              <a:t>11</a:t>
            </a:r>
            <a:r>
              <a:rPr lang="en-US" altLang="zh-CN" b="1" dirty="0"/>
              <a:t>. 6 </a:t>
            </a:r>
            <a:r>
              <a:rPr lang="zh-CN" altLang="en-US" b="1" dirty="0" smtClean="0"/>
              <a:t>题。</a:t>
            </a:r>
            <a:endParaRPr lang="en-US" altLang="zh-CN" b="1" dirty="0" smtClean="0"/>
          </a:p>
        </p:txBody>
      </p:sp>
      <p:pic>
        <p:nvPicPr>
          <p:cNvPr id="460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638" y="1495923"/>
            <a:ext cx="8409774" cy="262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488749" y="3492728"/>
            <a:ext cx="4572000" cy="2308324"/>
          </a:xfrm>
          <a:prstGeom prst="rect">
            <a:avLst/>
          </a:prstGeom>
        </p:spPr>
        <p:txBody>
          <a:bodyPr>
            <a:spAutoFit/>
          </a:bodyPr>
          <a:lstStyle/>
          <a:p>
            <a:pPr>
              <a:lnSpc>
                <a:spcPct val="150000"/>
              </a:lnSpc>
            </a:pPr>
            <a:r>
              <a:rPr lang="zh-CN" altLang="en-US" b="1" dirty="0"/>
              <a:t>解   </a:t>
            </a:r>
            <a:r>
              <a:rPr lang="en-US" altLang="zh-CN" b="1" dirty="0"/>
              <a:t>(1) </a:t>
            </a:r>
            <a:r>
              <a:rPr lang="zh-CN" altLang="en-US" b="1" dirty="0"/>
              <a:t>画尺寸链图</a:t>
            </a:r>
            <a:endParaRPr lang="en-US" altLang="zh-CN" b="1" dirty="0"/>
          </a:p>
          <a:p>
            <a:pPr>
              <a:lnSpc>
                <a:spcPct val="150000"/>
              </a:lnSpc>
            </a:pPr>
            <a:r>
              <a:rPr lang="en-US" altLang="zh-CN" b="1" dirty="0"/>
              <a:t>       (2) </a:t>
            </a:r>
            <a:r>
              <a:rPr lang="zh-CN" altLang="en-US" b="1" dirty="0"/>
              <a:t>确定封闭环</a:t>
            </a:r>
            <a:endParaRPr lang="en-US" altLang="zh-CN" b="1" dirty="0"/>
          </a:p>
          <a:p>
            <a:pPr>
              <a:lnSpc>
                <a:spcPct val="150000"/>
              </a:lnSpc>
            </a:pPr>
            <a:r>
              <a:rPr lang="en-US" altLang="zh-CN" b="1" dirty="0"/>
              <a:t>       (3) </a:t>
            </a:r>
            <a:r>
              <a:rPr lang="zh-CN" altLang="en-US" b="1" dirty="0"/>
              <a:t>确定增、减环</a:t>
            </a:r>
            <a:endParaRPr lang="en-US" altLang="zh-CN" b="1" dirty="0"/>
          </a:p>
          <a:p>
            <a:pPr>
              <a:lnSpc>
                <a:spcPct val="150000"/>
              </a:lnSpc>
            </a:pPr>
            <a:r>
              <a:rPr lang="en-US" altLang="zh-CN" b="1" dirty="0"/>
              <a:t>       </a:t>
            </a:r>
            <a:r>
              <a:rPr lang="zh-CN" altLang="en-US" b="1" dirty="0"/>
              <a:t>以上三步的解法同例 </a:t>
            </a:r>
            <a:r>
              <a:rPr lang="en-US" altLang="zh-CN" b="1" dirty="0"/>
              <a:t>11.6</a:t>
            </a:r>
            <a:r>
              <a:rPr lang="zh-CN" altLang="en-US" b="1" dirty="0"/>
              <a:t>。</a:t>
            </a:r>
          </a:p>
        </p:txBody>
      </p:sp>
    </p:spTree>
    <p:extLst>
      <p:ext uri="{BB962C8B-B14F-4D97-AF65-F5344CB8AC3E}">
        <p14:creationId xmlns:p14="http://schemas.microsoft.com/office/powerpoint/2010/main" val="6669554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
                                        </p:tgtEl>
                                        <p:attrNameLst>
                                          <p:attrName>style.visibility</p:attrName>
                                        </p:attrNameLst>
                                      </p:cBhvr>
                                      <p:to>
                                        <p:strVal val="visible"/>
                                      </p:to>
                                    </p:set>
                                    <p:animEffect transition="in" filter="wipe(left)">
                                      <p:cBhvr>
                                        <p:cTn id="7" dur="3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6083"/>
                                        </p:tgtEl>
                                        <p:attrNameLst>
                                          <p:attrName>style.visibility</p:attrName>
                                        </p:attrNameLst>
                                      </p:cBhvr>
                                      <p:to>
                                        <p:strVal val="visible"/>
                                      </p:to>
                                    </p:set>
                                    <p:animEffect transition="in" filter="wipe(up)">
                                      <p:cBhvr>
                                        <p:cTn id="17" dur="500"/>
                                        <p:tgtEl>
                                          <p:spTgt spid="4608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6821735" y="170707"/>
            <a:ext cx="1905000" cy="457200"/>
          </a:xfrm>
        </p:spPr>
        <p:txBody>
          <a:bodyPr/>
          <a:lstStyle/>
          <a:p>
            <a:pPr>
              <a:defRPr/>
            </a:pPr>
            <a:fld id="{5E9F607A-22FE-41F6-8005-21C0059FFE27}" type="slidenum">
              <a:rPr lang="zh-CN" altLang="en-US" smtClean="0"/>
              <a:pPr>
                <a:defRPr/>
              </a:pPr>
              <a:t>54</a:t>
            </a:fld>
            <a:endParaRPr lang="en-US" altLang="zh-CN"/>
          </a:p>
        </p:txBody>
      </p:sp>
      <p:grpSp>
        <p:nvGrpSpPr>
          <p:cNvPr id="4" name="组合 3"/>
          <p:cNvGrpSpPr/>
          <p:nvPr/>
        </p:nvGrpSpPr>
        <p:grpSpPr>
          <a:xfrm>
            <a:off x="5806053" y="598039"/>
            <a:ext cx="2731110" cy="2741619"/>
            <a:chOff x="6511364" y="811311"/>
            <a:chExt cx="2114111" cy="1971675"/>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1364" y="811311"/>
              <a:ext cx="208597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698201" y="2444432"/>
              <a:ext cx="1927274" cy="338554"/>
            </a:xfrm>
            <a:prstGeom prst="rect">
              <a:avLst/>
            </a:prstGeom>
            <a:solidFill>
              <a:schemeClr val="bg1"/>
            </a:solidFill>
          </p:spPr>
          <p:txBody>
            <a:bodyPr wrap="square" rtlCol="0">
              <a:spAutoFit/>
            </a:bodyPr>
            <a:lstStyle/>
            <a:p>
              <a:r>
                <a:rPr lang="zh-CN" altLang="en-US" sz="1600" b="1" dirty="0" smtClean="0"/>
                <a:t>例</a:t>
              </a:r>
              <a:r>
                <a:rPr lang="en-US" altLang="zh-CN" sz="1600" b="1" dirty="0" smtClean="0"/>
                <a:t>11.6  </a:t>
              </a:r>
              <a:r>
                <a:rPr lang="zh-CN" altLang="en-US" sz="1600" b="1" dirty="0" smtClean="0"/>
                <a:t>的尺寸链图</a:t>
              </a:r>
              <a:endParaRPr lang="zh-CN" altLang="en-US" sz="1600" b="1" dirty="0"/>
            </a:p>
          </p:txBody>
        </p:sp>
      </p:grpSp>
      <mc:AlternateContent xmlns:mc="http://schemas.openxmlformats.org/markup-compatibility/2006">
        <mc:Choice xmlns:a14="http://schemas.microsoft.com/office/drawing/2010/main" Requires="a14">
          <p:sp>
            <p:nvSpPr>
              <p:cNvPr id="5" name="矩形 4"/>
              <p:cNvSpPr/>
              <p:nvPr/>
            </p:nvSpPr>
            <p:spPr>
              <a:xfrm>
                <a:off x="344657" y="881317"/>
                <a:ext cx="5577840" cy="1938992"/>
              </a:xfrm>
              <a:prstGeom prst="rect">
                <a:avLst/>
              </a:prstGeom>
            </p:spPr>
            <p:txBody>
              <a:bodyPr wrap="square">
                <a:spAutoFit/>
              </a:bodyPr>
              <a:lstStyle/>
              <a:p>
                <a:r>
                  <a:rPr lang="en-US" altLang="zh-CN" b="1" dirty="0" smtClean="0"/>
                  <a:t>       (</a:t>
                </a:r>
                <a:r>
                  <a:rPr lang="en-US" altLang="zh-CN" b="1" dirty="0"/>
                  <a:t>4) </a:t>
                </a:r>
                <a:r>
                  <a:rPr lang="zh-CN" altLang="en-US" b="1" dirty="0" smtClean="0"/>
                  <a:t>计算</a:t>
                </a:r>
                <a:r>
                  <a:rPr lang="zh-CN" altLang="en-US" b="1" dirty="0"/>
                  <a:t>铣键槽的</a:t>
                </a:r>
                <a:r>
                  <a:rPr lang="zh-CN" altLang="en-US" b="1" dirty="0" smtClean="0"/>
                  <a:t>深度</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𝟐</m:t>
                        </m:r>
                      </m:sub>
                    </m:sSub>
                  </m:oMath>
                </a14:m>
                <a:r>
                  <a:rPr lang="zh-CN" altLang="en-US" b="1" dirty="0" smtClean="0"/>
                  <a:t>的</a:t>
                </a:r>
                <a:r>
                  <a:rPr lang="zh-CN" altLang="en-US" b="1" dirty="0"/>
                  <a:t>公称</a:t>
                </a:r>
                <a:r>
                  <a:rPr lang="zh-CN" altLang="en-US" b="1" dirty="0" smtClean="0"/>
                  <a:t>尺寸和上、下偏差</a:t>
                </a:r>
                <a:endParaRPr lang="en-US" altLang="zh-CN" b="1" dirty="0" smtClean="0"/>
              </a:p>
              <a:p>
                <a:r>
                  <a:rPr lang="zh-CN" altLang="en-US" b="1" dirty="0" smtClean="0"/>
                  <a:t>       ① 将</a:t>
                </a:r>
                <a:r>
                  <a:rPr lang="zh-CN" altLang="en-US" b="1" dirty="0"/>
                  <a:t>已知环写成对称偏差</a:t>
                </a:r>
                <a:r>
                  <a:rPr lang="zh-CN" altLang="en-US" b="1" dirty="0" smtClean="0"/>
                  <a:t>形式</a:t>
                </a:r>
                <a:r>
                  <a:rPr lang="en-US" altLang="zh-CN" b="1" dirty="0" smtClean="0"/>
                  <a:t>,</a:t>
                </a:r>
                <a:r>
                  <a:rPr lang="zh-CN" altLang="en-US" b="1" dirty="0" smtClean="0"/>
                  <a:t>并</a:t>
                </a:r>
                <a:r>
                  <a:rPr lang="zh-CN" altLang="en-US" b="1" dirty="0"/>
                  <a:t>确定各环的公差带中心至其公称尺寸的偏差</a:t>
                </a:r>
                <a:r>
                  <a:rPr lang="zh-CN" altLang="en-US" b="1" dirty="0" smtClean="0"/>
                  <a:t>和公差</a:t>
                </a:r>
                <a:endParaRPr lang="en-US" altLang="zh-CN" b="1" dirty="0" smtClean="0"/>
              </a:p>
            </p:txBody>
          </p:sp>
        </mc:Choice>
        <mc:Fallback>
          <p:sp>
            <p:nvSpPr>
              <p:cNvPr id="5" name="矩形 4"/>
              <p:cNvSpPr>
                <a:spLocks noRot="1" noChangeAspect="1" noMove="1" noResize="1" noEditPoints="1" noAdjustHandles="1" noChangeArrowheads="1" noChangeShapeType="1" noTextEdit="1"/>
              </p:cNvSpPr>
              <p:nvPr/>
            </p:nvSpPr>
            <p:spPr>
              <a:xfrm>
                <a:off x="344657" y="881317"/>
                <a:ext cx="5577840" cy="1938992"/>
              </a:xfrm>
              <a:prstGeom prst="rect">
                <a:avLst/>
              </a:prstGeom>
              <a:blipFill rotWithShape="1">
                <a:blip r:embed="rId3"/>
                <a:stretch>
                  <a:fillRect l="-1749" t="-3459" r="-219" b="-534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883476" y="2654794"/>
                <a:ext cx="7529004" cy="1373902"/>
              </a:xfrm>
              <a:prstGeom prst="rect">
                <a:avLst/>
              </a:prstGeom>
            </p:spPr>
            <p:txBody>
              <a:bodyPr wrap="square">
                <a:spAutoFit/>
              </a:bodyPr>
              <a:lstStyle/>
              <a:p>
                <a:pPr>
                  <a:lnSpc>
                    <a:spcPct val="150000"/>
                  </a:lnSpc>
                </a:pPr>
                <a:r>
                  <a:rPr lang="zh-CN" altLang="en-US" b="1" dirty="0" smtClean="0"/>
                  <a:t>封闭环</a:t>
                </a:r>
                <a:r>
                  <a:rPr lang="en-US" altLang="zh-CN" b="1" dirty="0" smtClean="0"/>
                  <a:t>: </a:t>
                </a: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𝑨</m:t>
                        </m:r>
                      </m:e>
                      <m:sub>
                        <m:r>
                          <a:rPr lang="en-US" altLang="zh-CN" b="1" i="1" smtClean="0">
                            <a:solidFill>
                              <a:srgbClr val="FF0000"/>
                            </a:solidFill>
                            <a:latin typeface="Cambria Math"/>
                          </a:rPr>
                          <m:t>𝟎</m:t>
                        </m:r>
                      </m:sub>
                    </m:sSub>
                  </m:oMath>
                </a14:m>
                <a:r>
                  <a:rPr lang="zh-CN" altLang="en-US" b="1" dirty="0" smtClean="0"/>
                  <a:t> </a:t>
                </a:r>
                <a:r>
                  <a:rPr lang="en-US" altLang="zh-CN" b="1" dirty="0" smtClean="0"/>
                  <a:t>=</a:t>
                </a:r>
                <a14:m>
                  <m:oMath xmlns:m="http://schemas.openxmlformats.org/officeDocument/2006/math">
                    <m:sSubSup>
                      <m:sSubSupPr>
                        <m:ctrlPr>
                          <a:rPr lang="en-US" altLang="zh-CN" b="1" i="1" dirty="0" smtClean="0">
                            <a:latin typeface="Cambria Math"/>
                          </a:rPr>
                        </m:ctrlPr>
                      </m:sSubSupPr>
                      <m:e>
                        <m:r>
                          <a:rPr lang="en-US" altLang="zh-CN" b="1" i="1" dirty="0" smtClean="0">
                            <a:latin typeface="Cambria Math"/>
                          </a:rPr>
                          <m:t>𝟔𝟐</m:t>
                        </m:r>
                      </m:e>
                      <m:sub>
                        <m:r>
                          <a:rPr lang="en-US" altLang="zh-CN" b="1" i="1" dirty="0" smtClean="0">
                            <a:latin typeface="Cambria Math"/>
                          </a:rPr>
                          <m:t>−</m:t>
                        </m:r>
                        <m:r>
                          <a:rPr lang="en-US" altLang="zh-CN" b="1" i="1" dirty="0" smtClean="0">
                            <a:latin typeface="Cambria Math"/>
                          </a:rPr>
                          <m:t>𝟎</m:t>
                        </m:r>
                        <m:r>
                          <a:rPr lang="en-US" altLang="zh-CN" b="1" i="1" dirty="0" smtClean="0">
                            <a:latin typeface="Cambria Math"/>
                          </a:rPr>
                          <m:t>.</m:t>
                        </m:r>
                        <m:r>
                          <a:rPr lang="en-US" altLang="zh-CN" b="1" i="1" dirty="0" smtClean="0">
                            <a:latin typeface="Cambria Math"/>
                          </a:rPr>
                          <m:t>𝟑</m:t>
                        </m:r>
                      </m:sub>
                      <m:sup>
                        <m:r>
                          <a:rPr lang="en-US" altLang="zh-CN" b="1" i="1" dirty="0" smtClean="0">
                            <a:latin typeface="Cambria Math"/>
                          </a:rPr>
                          <m:t>   </m:t>
                        </m:r>
                        <m:r>
                          <a:rPr lang="en-US" altLang="zh-CN" b="1" i="1" dirty="0" smtClean="0">
                            <a:latin typeface="Cambria Math"/>
                          </a:rPr>
                          <m:t>𝟎</m:t>
                        </m:r>
                      </m:sup>
                    </m:sSubSup>
                  </m:oMath>
                </a14:m>
                <a:r>
                  <a:rPr lang="zh-CN" altLang="en-US" b="1" dirty="0" smtClean="0"/>
                  <a:t> </a:t>
                </a:r>
                <a:r>
                  <a:rPr lang="en-US" altLang="zh-CN" b="1" dirty="0" smtClean="0"/>
                  <a:t>=62+(-0.15)</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𝟑</m:t>
                        </m:r>
                      </m:num>
                      <m:den>
                        <m:r>
                          <a:rPr lang="en-US" altLang="zh-CN" b="1" i="1" smtClean="0">
                            <a:latin typeface="Cambria Math"/>
                            <a:ea typeface="Cambria Math"/>
                          </a:rPr>
                          <m:t>𝟐</m:t>
                        </m:r>
                      </m:den>
                    </m:f>
                  </m:oMath>
                </a14:m>
                <a:r>
                  <a:rPr lang="zh-CN" altLang="en-US" b="1" dirty="0" smtClean="0"/>
                  <a:t> </a:t>
                </a:r>
                <a:endParaRPr lang="en-US" altLang="zh-CN" b="1" dirty="0" smtClean="0"/>
              </a:p>
              <a:p>
                <a:pPr>
                  <a:lnSpc>
                    <a:spcPct val="150000"/>
                  </a:lnSpc>
                </a:pPr>
                <a:r>
                  <a:rPr lang="zh-CN" altLang="en-US" b="1" dirty="0" smtClean="0"/>
                  <a:t>则</a:t>
                </a:r>
                <a:r>
                  <a:rPr lang="zh-CN" altLang="en-US" b="1" dirty="0" smtClean="0"/>
                  <a:t>有</a:t>
                </a:r>
                <a:endParaRPr lang="zh-CN" altLang="en-US" b="1" dirty="0"/>
              </a:p>
            </p:txBody>
          </p:sp>
        </mc:Choice>
        <mc:Fallback>
          <p:sp>
            <p:nvSpPr>
              <p:cNvPr id="7" name="矩形 6"/>
              <p:cNvSpPr>
                <a:spLocks noRot="1" noChangeAspect="1" noMove="1" noResize="1" noEditPoints="1" noAdjustHandles="1" noChangeArrowheads="1" noChangeShapeType="1" noTextEdit="1"/>
              </p:cNvSpPr>
              <p:nvPr/>
            </p:nvSpPr>
            <p:spPr>
              <a:xfrm>
                <a:off x="883476" y="2654794"/>
                <a:ext cx="7529004" cy="1373902"/>
              </a:xfrm>
              <a:prstGeom prst="rect">
                <a:avLst/>
              </a:prstGeom>
              <a:blipFill rotWithShape="1">
                <a:blip r:embed="rId4"/>
                <a:stretch>
                  <a:fillRect l="-1296" b="-75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TextBox 7"/>
              <p:cNvSpPr txBox="1"/>
              <p:nvPr/>
            </p:nvSpPr>
            <p:spPr>
              <a:xfrm>
                <a:off x="1969473" y="3556529"/>
                <a:ext cx="3840479"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r>
                          <a:rPr lang="en-US" altLang="zh-CN" b="0" i="1" smtClean="0">
                            <a:latin typeface="Cambria Math"/>
                          </a:rPr>
                          <m:t>0</m:t>
                        </m:r>
                      </m:sub>
                    </m:sSub>
                  </m:oMath>
                </a14:m>
                <a:r>
                  <a:rPr lang="en-US" altLang="zh-CN" dirty="0" smtClean="0"/>
                  <a:t>=-0.15</a:t>
                </a:r>
                <a:r>
                  <a:rPr lang="zh-CN" altLang="en-US" dirty="0" smtClean="0"/>
                  <a:t>，</a:t>
                </a:r>
                <a14:m>
                  <m:oMath xmlns:m="http://schemas.openxmlformats.org/officeDocument/2006/math">
                    <m:sSub>
                      <m:sSubPr>
                        <m:ctrlPr>
                          <a:rPr lang="en-US" altLang="zh-CN" i="1">
                            <a:latin typeface="Cambria Math"/>
                          </a:rPr>
                        </m:ctrlPr>
                      </m:sSubPr>
                      <m:e>
                        <m:r>
                          <a:rPr lang="en-US" altLang="zh-CN" b="0" i="1" smtClean="0">
                            <a:latin typeface="Cambria Math"/>
                          </a:rPr>
                          <m:t>𝑇</m:t>
                        </m:r>
                      </m:e>
                      <m:sub>
                        <m:r>
                          <a:rPr lang="en-US" altLang="zh-CN" i="1">
                            <a:latin typeface="Cambria Math"/>
                          </a:rPr>
                          <m:t>0</m:t>
                        </m:r>
                      </m:sub>
                    </m:sSub>
                  </m:oMath>
                </a14:m>
                <a:r>
                  <a:rPr lang="zh-CN" altLang="en-US" dirty="0" smtClean="0"/>
                  <a:t> </a:t>
                </a:r>
                <a:r>
                  <a:rPr lang="en-US" altLang="zh-CN" dirty="0" smtClean="0"/>
                  <a:t>= 0.3</a:t>
                </a:r>
                <a:endParaRPr lang="zh-CN" altLang="en-US" dirty="0"/>
              </a:p>
            </p:txBody>
          </p:sp>
        </mc:Choice>
        <mc:Fallback>
          <p:sp>
            <p:nvSpPr>
              <p:cNvPr id="8" name="TextBox 7"/>
              <p:cNvSpPr txBox="1">
                <a:spLocks noRot="1" noChangeAspect="1" noMove="1" noResize="1" noEditPoints="1" noAdjustHandles="1" noChangeArrowheads="1" noChangeShapeType="1" noTextEdit="1"/>
              </p:cNvSpPr>
              <p:nvPr/>
            </p:nvSpPr>
            <p:spPr>
              <a:xfrm>
                <a:off x="1969473" y="3556529"/>
                <a:ext cx="3840479" cy="461665"/>
              </a:xfrm>
              <a:prstGeom prst="rect">
                <a:avLst/>
              </a:prstGeom>
              <a:blipFill rotWithShape="1">
                <a:blip r:embed="rId5"/>
                <a:stretch>
                  <a:fillRect l="-317" t="-14474" b="-3026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矩形 9"/>
              <p:cNvSpPr/>
              <p:nvPr/>
            </p:nvSpPr>
            <p:spPr>
              <a:xfrm>
                <a:off x="869646" y="3732874"/>
                <a:ext cx="7529004" cy="823559"/>
              </a:xfrm>
              <a:prstGeom prst="rect">
                <a:avLst/>
              </a:prstGeom>
            </p:spPr>
            <p:txBody>
              <a:bodyPr wrap="square">
                <a:spAutoFit/>
              </a:bodyPr>
              <a:lstStyle/>
              <a:p>
                <a:pPr>
                  <a:lnSpc>
                    <a:spcPct val="150000"/>
                  </a:lnSpc>
                </a:pPr>
                <a:r>
                  <a:rPr lang="zh-CN" altLang="en-US" b="1" dirty="0" smtClean="0"/>
                  <a:t>增环</a:t>
                </a:r>
                <a:r>
                  <a:rPr lang="en-US" altLang="zh-CN" b="1" dirty="0" smtClean="0"/>
                  <a:t>:   </a:t>
                </a:r>
                <a14:m>
                  <m:oMath xmlns:m="http://schemas.openxmlformats.org/officeDocument/2006/math">
                    <m:sSub>
                      <m:sSubPr>
                        <m:ctrlPr>
                          <a:rPr lang="en-US" altLang="zh-CN" b="1" i="1" smtClean="0">
                            <a:solidFill>
                              <a:srgbClr val="FF0000"/>
                            </a:solidFill>
                            <a:latin typeface="Cambria Math"/>
                          </a:rPr>
                        </m:ctrlPr>
                      </m:sSubPr>
                      <m:e>
                        <m:r>
                          <a:rPr lang="en-US" altLang="zh-CN" b="1" i="1">
                            <a:solidFill>
                              <a:srgbClr val="FF0000"/>
                            </a:solidFill>
                            <a:latin typeface="Cambria Math"/>
                          </a:rPr>
                          <m:t>𝑨</m:t>
                        </m:r>
                      </m:e>
                      <m:sub>
                        <m:r>
                          <a:rPr lang="en-US" altLang="zh-CN" b="1" i="1" smtClean="0">
                            <a:solidFill>
                              <a:srgbClr val="FF0000"/>
                            </a:solidFill>
                            <a:latin typeface="Cambria Math"/>
                          </a:rPr>
                          <m:t>𝟑</m:t>
                        </m:r>
                        <m:r>
                          <a:rPr lang="en-US" altLang="zh-CN" b="1" i="1" smtClean="0">
                            <a:solidFill>
                              <a:srgbClr val="FF0000"/>
                            </a:solidFill>
                            <a:latin typeface="Cambria Math"/>
                          </a:rPr>
                          <m:t>/</m:t>
                        </m:r>
                        <m:r>
                          <a:rPr lang="en-US" altLang="zh-CN" b="1" i="1" smtClean="0">
                            <a:solidFill>
                              <a:srgbClr val="FF0000"/>
                            </a:solidFill>
                            <a:latin typeface="Cambria Math"/>
                          </a:rPr>
                          <m:t>𝟐</m:t>
                        </m:r>
                      </m:sub>
                    </m:sSub>
                  </m:oMath>
                </a14:m>
                <a:r>
                  <a:rPr lang="zh-CN" altLang="en-US" b="1" dirty="0" smtClean="0"/>
                  <a:t> </a:t>
                </a:r>
                <a:r>
                  <a:rPr lang="en-US" altLang="zh-CN" b="1" dirty="0" smtClean="0"/>
                  <a:t>=</a:t>
                </a:r>
                <a14:m>
                  <m:oMath xmlns:m="http://schemas.openxmlformats.org/officeDocument/2006/math">
                    <m:sSubSup>
                      <m:sSubSupPr>
                        <m:ctrlPr>
                          <a:rPr lang="en-US" altLang="zh-CN" b="1" i="1" dirty="0">
                            <a:latin typeface="Cambria Math"/>
                          </a:rPr>
                        </m:ctrlPr>
                      </m:sSubSupPr>
                      <m:e>
                        <m:r>
                          <a:rPr lang="en-US" altLang="zh-CN" b="1" i="1" dirty="0" smtClean="0">
                            <a:latin typeface="Cambria Math"/>
                          </a:rPr>
                          <m:t>𝟑𝟓</m:t>
                        </m:r>
                      </m:e>
                      <m:sub>
                        <m:r>
                          <a:rPr lang="en-US" altLang="zh-CN" b="1" i="1" dirty="0">
                            <a:latin typeface="Cambria Math"/>
                          </a:rPr>
                          <m:t>−</m:t>
                        </m:r>
                        <m:r>
                          <a:rPr lang="en-US" altLang="zh-CN" b="1" i="1" dirty="0">
                            <a:latin typeface="Cambria Math"/>
                          </a:rPr>
                          <m:t>𝟎</m:t>
                        </m:r>
                        <m:r>
                          <a:rPr lang="en-US" altLang="zh-CN" b="1" i="1" dirty="0">
                            <a:latin typeface="Cambria Math"/>
                          </a:rPr>
                          <m:t>.</m:t>
                        </m:r>
                        <m:r>
                          <a:rPr lang="en-US" altLang="zh-CN" b="1" i="1" dirty="0" smtClean="0">
                            <a:latin typeface="Cambria Math"/>
                          </a:rPr>
                          <m:t>𝟎</m:t>
                        </m:r>
                        <m:r>
                          <a:rPr lang="en-US" altLang="zh-CN" b="1" i="1" dirty="0">
                            <a:latin typeface="Cambria Math"/>
                          </a:rPr>
                          <m:t>𝟑</m:t>
                        </m:r>
                      </m:sub>
                      <m:sup>
                        <m:r>
                          <a:rPr lang="en-US" altLang="zh-CN" b="1" i="1" dirty="0">
                            <a:latin typeface="Cambria Math"/>
                          </a:rPr>
                          <m:t>   </m:t>
                        </m:r>
                        <m:r>
                          <a:rPr lang="en-US" altLang="zh-CN" b="1" i="1" dirty="0">
                            <a:latin typeface="Cambria Math"/>
                          </a:rPr>
                          <m:t>𝟎</m:t>
                        </m:r>
                      </m:sup>
                    </m:sSubSup>
                  </m:oMath>
                </a14:m>
                <a:r>
                  <a:rPr lang="en-US" altLang="zh-CN" b="1" dirty="0" smtClean="0"/>
                  <a:t>=35+(-0.015)</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𝟎𝟑</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a:t>
                </a:r>
                <a:endParaRPr lang="zh-CN" altLang="en-US" b="1" dirty="0"/>
              </a:p>
            </p:txBody>
          </p:sp>
        </mc:Choice>
        <mc:Fallback>
          <p:sp>
            <p:nvSpPr>
              <p:cNvPr id="10" name="矩形 9"/>
              <p:cNvSpPr>
                <a:spLocks noRot="1" noChangeAspect="1" noMove="1" noResize="1" noEditPoints="1" noAdjustHandles="1" noChangeArrowheads="1" noChangeShapeType="1" noTextEdit="1"/>
              </p:cNvSpPr>
              <p:nvPr/>
            </p:nvSpPr>
            <p:spPr>
              <a:xfrm>
                <a:off x="869646" y="3732874"/>
                <a:ext cx="7529004" cy="823559"/>
              </a:xfrm>
              <a:prstGeom prst="rect">
                <a:avLst/>
              </a:prstGeom>
              <a:blipFill rotWithShape="1">
                <a:blip r:embed="rId6"/>
                <a:stretch>
                  <a:fillRect l="-1296" b="-66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TextBox 10"/>
              <p:cNvSpPr txBox="1"/>
              <p:nvPr/>
            </p:nvSpPr>
            <p:spPr>
              <a:xfrm>
                <a:off x="1800656" y="4538491"/>
                <a:ext cx="4347156" cy="532197"/>
              </a:xfrm>
              <a:prstGeom prst="rect">
                <a:avLst/>
              </a:prstGeom>
              <a:noFill/>
            </p:spPr>
            <p:txBody>
              <a:bodyPr wrap="square" rtlCol="0">
                <a:spAutoFit/>
              </a:bodyPr>
              <a:lstStyle/>
              <a:p>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3/2</m:t>
                            </m:r>
                          </m:sub>
                        </m:sSub>
                      </m:sub>
                    </m:sSub>
                  </m:oMath>
                </a14:m>
                <a:r>
                  <a:rPr lang="en-US" altLang="zh-CN" dirty="0" smtClean="0"/>
                  <a:t>=-0.015</a:t>
                </a:r>
                <a:r>
                  <a:rPr lang="zh-CN" altLang="en-US" dirty="0" smtClean="0"/>
                  <a:t>，</a:t>
                </a:r>
                <a14:m>
                  <m:oMath xmlns:m="http://schemas.openxmlformats.org/officeDocument/2006/math">
                    <m:sSub>
                      <m:sSubPr>
                        <m:ctrlPr>
                          <a:rPr lang="en-US" altLang="zh-CN" i="1">
                            <a:latin typeface="Cambria Math"/>
                          </a:rPr>
                        </m:ctrlPr>
                      </m:sSubPr>
                      <m:e>
                        <m:r>
                          <a:rPr lang="en-US" altLang="zh-CN" b="0" i="1" smtClean="0">
                            <a:latin typeface="Cambria Math"/>
                          </a:rPr>
                          <m:t>𝑇</m:t>
                        </m:r>
                      </m:e>
                      <m:sub>
                        <m:sSub>
                          <m:sSubPr>
                            <m:ctrlPr>
                              <a:rPr lang="en-US" altLang="zh-CN"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3/2</m:t>
                            </m:r>
                          </m:sub>
                        </m:sSub>
                      </m:sub>
                    </m:sSub>
                  </m:oMath>
                </a14:m>
                <a:r>
                  <a:rPr lang="zh-CN" altLang="en-US" dirty="0" smtClean="0"/>
                  <a:t> </a:t>
                </a:r>
                <a:r>
                  <a:rPr lang="en-US" altLang="zh-CN" dirty="0" smtClean="0"/>
                  <a:t>= 0.03</a:t>
                </a:r>
                <a:endParaRPr lang="zh-CN" altLang="en-US" dirty="0"/>
              </a:p>
            </p:txBody>
          </p:sp>
        </mc:Choice>
        <mc:Fallback>
          <p:sp>
            <p:nvSpPr>
              <p:cNvPr id="11" name="TextBox 10"/>
              <p:cNvSpPr txBox="1">
                <a:spLocks noRot="1" noChangeAspect="1" noMove="1" noResize="1" noEditPoints="1" noAdjustHandles="1" noChangeArrowheads="1" noChangeShapeType="1" noTextEdit="1"/>
              </p:cNvSpPr>
              <p:nvPr/>
            </p:nvSpPr>
            <p:spPr>
              <a:xfrm>
                <a:off x="1800656" y="4538491"/>
                <a:ext cx="4347156" cy="532197"/>
              </a:xfrm>
              <a:prstGeom prst="rect">
                <a:avLst/>
              </a:prstGeom>
              <a:blipFill rotWithShape="1">
                <a:blip r:embed="rId7"/>
                <a:stretch>
                  <a:fillRect l="-281" t="-12644" b="-1379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矩形 8"/>
              <p:cNvSpPr/>
              <p:nvPr/>
            </p:nvSpPr>
            <p:spPr>
              <a:xfrm>
                <a:off x="1803850" y="5116580"/>
                <a:ext cx="4385932" cy="461665"/>
              </a:xfrm>
              <a:prstGeom prst="rect">
                <a:avLst/>
              </a:prstGeom>
            </p:spPr>
            <p:txBody>
              <a:bodyPr wrap="square">
                <a:spAutoFit/>
              </a:bodyPr>
              <a:lstStyle/>
              <a:p>
                <a14:m>
                  <m:oMath xmlns:m="http://schemas.openxmlformats.org/officeDocument/2006/math">
                    <m:sSub>
                      <m:sSubPr>
                        <m:ctrlPr>
                          <a:rPr lang="en-US" altLang="zh-CN" b="1" i="1" smtClean="0">
                            <a:solidFill>
                              <a:srgbClr val="FF0000"/>
                            </a:solidFill>
                            <a:latin typeface="Cambria Math"/>
                          </a:rPr>
                        </m:ctrlPr>
                      </m:sSubPr>
                      <m:e>
                        <m:r>
                          <a:rPr lang="en-US" altLang="zh-CN" b="1" i="1">
                            <a:solidFill>
                              <a:srgbClr val="FF0000"/>
                            </a:solidFill>
                            <a:latin typeface="Cambria Math"/>
                          </a:rPr>
                          <m:t>𝑨</m:t>
                        </m:r>
                      </m:e>
                      <m:sub>
                        <m:r>
                          <a:rPr lang="en-US" altLang="zh-CN" b="1" i="1" smtClean="0">
                            <a:solidFill>
                              <a:srgbClr val="FF0000"/>
                            </a:solidFill>
                            <a:latin typeface="Cambria Math"/>
                          </a:rPr>
                          <m:t>𝟐</m:t>
                        </m:r>
                      </m:sub>
                    </m:sSub>
                  </m:oMath>
                </a14:m>
                <a:r>
                  <a:rPr lang="zh-CN" altLang="en-US" dirty="0" smtClean="0"/>
                  <a:t> </a:t>
                </a:r>
                <a:r>
                  <a:rPr lang="zh-CN" altLang="en-US" b="1" dirty="0" smtClean="0"/>
                  <a:t>为要求的增环尺寸。</a:t>
                </a:r>
                <a:endParaRPr lang="zh-CN" altLang="en-US" b="1" dirty="0"/>
              </a:p>
            </p:txBody>
          </p:sp>
        </mc:Choice>
        <mc:Fallback>
          <p:sp>
            <p:nvSpPr>
              <p:cNvPr id="9" name="矩形 8"/>
              <p:cNvSpPr>
                <a:spLocks noRot="1" noChangeAspect="1" noMove="1" noResize="1" noEditPoints="1" noAdjustHandles="1" noChangeArrowheads="1" noChangeShapeType="1" noTextEdit="1"/>
              </p:cNvSpPr>
              <p:nvPr/>
            </p:nvSpPr>
            <p:spPr>
              <a:xfrm>
                <a:off x="1803850" y="5116580"/>
                <a:ext cx="4385932" cy="461665"/>
              </a:xfrm>
              <a:prstGeom prst="rect">
                <a:avLst/>
              </a:prstGeom>
              <a:blipFill rotWithShape="1">
                <a:blip r:embed="rId8"/>
                <a:stretch>
                  <a:fillRect l="-417" t="-14474" b="-25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p:cNvSpPr/>
              <p:nvPr/>
            </p:nvSpPr>
            <p:spPr>
              <a:xfrm>
                <a:off x="883476" y="5236058"/>
                <a:ext cx="7529004" cy="830997"/>
              </a:xfrm>
              <a:prstGeom prst="rect">
                <a:avLst/>
              </a:prstGeom>
            </p:spPr>
            <p:txBody>
              <a:bodyPr wrap="square">
                <a:spAutoFit/>
              </a:bodyPr>
              <a:lstStyle/>
              <a:p>
                <a:pPr>
                  <a:lnSpc>
                    <a:spcPct val="150000"/>
                  </a:lnSpc>
                </a:pPr>
                <a:r>
                  <a:rPr lang="zh-CN" altLang="en-US" b="1" dirty="0" smtClean="0"/>
                  <a:t>减环</a:t>
                </a:r>
                <a:r>
                  <a:rPr lang="en-US" altLang="zh-CN" b="1" dirty="0" smtClean="0"/>
                  <a:t>:   </a:t>
                </a:r>
                <a14:m>
                  <m:oMath xmlns:m="http://schemas.openxmlformats.org/officeDocument/2006/math">
                    <m:sSub>
                      <m:sSubPr>
                        <m:ctrlPr>
                          <a:rPr lang="en-US" altLang="zh-CN" b="1" i="1" smtClean="0">
                            <a:solidFill>
                              <a:srgbClr val="FF0000"/>
                            </a:solidFill>
                            <a:latin typeface="Cambria Math"/>
                          </a:rPr>
                        </m:ctrlPr>
                      </m:sSubPr>
                      <m:e>
                        <m:r>
                          <a:rPr lang="en-US" altLang="zh-CN" b="1" i="1">
                            <a:solidFill>
                              <a:srgbClr val="FF0000"/>
                            </a:solidFill>
                            <a:latin typeface="Cambria Math"/>
                          </a:rPr>
                          <m:t>𝑨</m:t>
                        </m:r>
                      </m:e>
                      <m:sub>
                        <m:r>
                          <a:rPr lang="en-US" altLang="zh-CN" b="1" i="1" smtClean="0">
                            <a:solidFill>
                              <a:srgbClr val="FF0000"/>
                            </a:solidFill>
                            <a:latin typeface="Cambria Math"/>
                          </a:rPr>
                          <m:t>𝟏</m:t>
                        </m:r>
                        <m:r>
                          <a:rPr lang="en-US" altLang="zh-CN" b="1" i="1" smtClean="0">
                            <a:solidFill>
                              <a:srgbClr val="FF0000"/>
                            </a:solidFill>
                            <a:latin typeface="Cambria Math"/>
                          </a:rPr>
                          <m:t>/</m:t>
                        </m:r>
                        <m:r>
                          <a:rPr lang="en-US" altLang="zh-CN" b="1" i="1" smtClean="0">
                            <a:solidFill>
                              <a:srgbClr val="FF0000"/>
                            </a:solidFill>
                            <a:latin typeface="Cambria Math"/>
                          </a:rPr>
                          <m:t>𝟐</m:t>
                        </m:r>
                      </m:sub>
                    </m:sSub>
                  </m:oMath>
                </a14:m>
                <a:r>
                  <a:rPr lang="zh-CN" altLang="en-US" b="1" dirty="0" smtClean="0"/>
                  <a:t> </a:t>
                </a:r>
                <a:r>
                  <a:rPr lang="en-US" altLang="zh-CN" b="1" dirty="0" smtClean="0"/>
                  <a:t>=</a:t>
                </a:r>
                <a14:m>
                  <m:oMath xmlns:m="http://schemas.openxmlformats.org/officeDocument/2006/math">
                    <m:sSubSup>
                      <m:sSubSupPr>
                        <m:ctrlPr>
                          <a:rPr lang="en-US" altLang="zh-CN" b="1" i="1" dirty="0">
                            <a:latin typeface="Cambria Math"/>
                          </a:rPr>
                        </m:ctrlPr>
                      </m:sSubSupPr>
                      <m:e>
                        <m:r>
                          <a:rPr lang="en-US" altLang="zh-CN" b="1" i="1" dirty="0" smtClean="0">
                            <a:latin typeface="Cambria Math"/>
                          </a:rPr>
                          <m:t>𝟑𝟓</m:t>
                        </m:r>
                        <m:r>
                          <a:rPr lang="en-US" altLang="zh-CN" b="1" i="1" dirty="0" smtClean="0">
                            <a:latin typeface="Cambria Math"/>
                          </a:rPr>
                          <m:t>.</m:t>
                        </m:r>
                        <m:r>
                          <a:rPr lang="en-US" altLang="zh-CN" b="1" i="1" dirty="0" smtClean="0">
                            <a:latin typeface="Cambria Math"/>
                          </a:rPr>
                          <m:t>𝟐𝟓</m:t>
                        </m:r>
                      </m:e>
                      <m:sub>
                        <m:r>
                          <a:rPr lang="en-US" altLang="zh-CN" b="1" i="1" dirty="0">
                            <a:latin typeface="Cambria Math"/>
                          </a:rPr>
                          <m:t>−</m:t>
                        </m:r>
                        <m:r>
                          <a:rPr lang="en-US" altLang="zh-CN" b="1" i="1" dirty="0">
                            <a:latin typeface="Cambria Math"/>
                          </a:rPr>
                          <m:t>𝟎</m:t>
                        </m:r>
                        <m:r>
                          <a:rPr lang="en-US" altLang="zh-CN" b="1" i="1" dirty="0">
                            <a:latin typeface="Cambria Math"/>
                          </a:rPr>
                          <m:t>.</m:t>
                        </m:r>
                        <m:r>
                          <a:rPr lang="en-US" altLang="zh-CN" b="1" i="1" dirty="0" smtClean="0">
                            <a:latin typeface="Cambria Math"/>
                          </a:rPr>
                          <m:t>𝟎𝟓</m:t>
                        </m:r>
                      </m:sub>
                      <m:sup>
                        <m:r>
                          <a:rPr lang="en-US" altLang="zh-CN" b="1" i="1" dirty="0">
                            <a:latin typeface="Cambria Math"/>
                          </a:rPr>
                          <m:t>   </m:t>
                        </m:r>
                        <m:r>
                          <a:rPr lang="en-US" altLang="zh-CN" b="1" i="1" dirty="0">
                            <a:latin typeface="Cambria Math"/>
                          </a:rPr>
                          <m:t>𝟎</m:t>
                        </m:r>
                      </m:sup>
                    </m:sSubSup>
                  </m:oMath>
                </a14:m>
                <a:r>
                  <a:rPr lang="en-US" altLang="zh-CN" b="1" dirty="0" smtClean="0"/>
                  <a:t>=35.25+(-0.025)</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𝟎𝟓</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a:t>
                </a:r>
                <a:endParaRPr lang="zh-CN" altLang="en-US" b="1" dirty="0"/>
              </a:p>
            </p:txBody>
          </p:sp>
        </mc:Choice>
        <mc:Fallback xmlns="">
          <p:sp>
            <p:nvSpPr>
              <p:cNvPr id="13" name="矩形 12"/>
              <p:cNvSpPr>
                <a:spLocks noRot="1" noChangeAspect="1" noMove="1" noResize="1" noEditPoints="1" noAdjustHandles="1" noChangeArrowheads="1" noChangeShapeType="1" noTextEdit="1"/>
              </p:cNvSpPr>
              <p:nvPr/>
            </p:nvSpPr>
            <p:spPr>
              <a:xfrm>
                <a:off x="883476" y="5236058"/>
                <a:ext cx="7529004" cy="830997"/>
              </a:xfrm>
              <a:prstGeom prst="rect">
                <a:avLst/>
              </a:prstGeom>
              <a:blipFill rotWithShape="1">
                <a:blip r:embed="rId9"/>
                <a:stretch>
                  <a:fillRect l="-1296" b="-661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 name="TextBox 13"/>
              <p:cNvSpPr txBox="1"/>
              <p:nvPr/>
            </p:nvSpPr>
            <p:spPr>
              <a:xfrm>
                <a:off x="1786590" y="5960519"/>
                <a:ext cx="4234376" cy="532197"/>
              </a:xfrm>
              <a:prstGeom prst="rect">
                <a:avLst/>
              </a:prstGeom>
              <a:noFill/>
            </p:spPr>
            <p:txBody>
              <a:bodyPr wrap="square" rtlCol="0">
                <a:spAutoFit/>
              </a:bodyPr>
              <a:lstStyle/>
              <a:p>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1/2</m:t>
                            </m:r>
                          </m:sub>
                        </m:sSub>
                      </m:sub>
                    </m:sSub>
                  </m:oMath>
                </a14:m>
                <a:r>
                  <a:rPr lang="en-US" altLang="zh-CN" dirty="0" smtClean="0"/>
                  <a:t>=-0.025</a:t>
                </a:r>
                <a:r>
                  <a:rPr lang="zh-CN" altLang="en-US" dirty="0" smtClean="0"/>
                  <a:t>，</a:t>
                </a:r>
                <a14:m>
                  <m:oMath xmlns:m="http://schemas.openxmlformats.org/officeDocument/2006/math">
                    <m:sSub>
                      <m:sSubPr>
                        <m:ctrlPr>
                          <a:rPr lang="en-US" altLang="zh-CN" i="1">
                            <a:latin typeface="Cambria Math"/>
                          </a:rPr>
                        </m:ctrlPr>
                      </m:sSubPr>
                      <m:e>
                        <m:r>
                          <a:rPr lang="en-US" altLang="zh-CN" b="0" i="1" smtClean="0">
                            <a:latin typeface="Cambria Math"/>
                          </a:rPr>
                          <m:t>𝑇</m:t>
                        </m:r>
                      </m:e>
                      <m:sub>
                        <m:sSub>
                          <m:sSubPr>
                            <m:ctrlPr>
                              <a:rPr lang="en-US" altLang="zh-CN" i="1" smtClean="0">
                                <a:latin typeface="Cambria Math"/>
                                <a:ea typeface="Cambria Math"/>
                              </a:rPr>
                            </m:ctrlPr>
                          </m:sSubPr>
                          <m:e>
                            <m:r>
                              <a:rPr lang="en-US" altLang="zh-CN" b="0" i="1" smtClean="0">
                                <a:latin typeface="Cambria Math"/>
                                <a:ea typeface="Cambria Math"/>
                              </a:rPr>
                              <m:t>𝐴</m:t>
                            </m:r>
                          </m:e>
                          <m:sub>
                            <m:r>
                              <a:rPr lang="en-US" altLang="zh-CN" b="0" i="1" smtClean="0">
                                <a:latin typeface="Cambria Math"/>
                                <a:ea typeface="Cambria Math"/>
                              </a:rPr>
                              <m:t>3/2</m:t>
                            </m:r>
                          </m:sub>
                        </m:sSub>
                      </m:sub>
                    </m:sSub>
                  </m:oMath>
                </a14:m>
                <a:r>
                  <a:rPr lang="zh-CN" altLang="en-US" dirty="0" smtClean="0"/>
                  <a:t> </a:t>
                </a:r>
                <a:r>
                  <a:rPr lang="en-US" altLang="zh-CN" dirty="0" smtClean="0"/>
                  <a:t>= 0.05</a:t>
                </a:r>
                <a:endParaRPr lang="zh-CN" altLang="en-US" dirty="0"/>
              </a:p>
            </p:txBody>
          </p:sp>
        </mc:Choice>
        <mc:Fallback>
          <p:sp>
            <p:nvSpPr>
              <p:cNvPr id="14" name="TextBox 13"/>
              <p:cNvSpPr txBox="1">
                <a:spLocks noRot="1" noChangeAspect="1" noMove="1" noResize="1" noEditPoints="1" noAdjustHandles="1" noChangeArrowheads="1" noChangeShapeType="1" noTextEdit="1"/>
              </p:cNvSpPr>
              <p:nvPr/>
            </p:nvSpPr>
            <p:spPr>
              <a:xfrm>
                <a:off x="1786590" y="5960519"/>
                <a:ext cx="4234376" cy="532197"/>
              </a:xfrm>
              <a:prstGeom prst="rect">
                <a:avLst/>
              </a:prstGeom>
              <a:blipFill rotWithShape="1">
                <a:blip r:embed="rId10"/>
                <a:stretch>
                  <a:fillRect l="-288" t="-12644" b="-1379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731278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p:bldP spid="11" grpId="0"/>
      <p:bldP spid="9" grpId="0"/>
      <p:bldP spid="13" grpId="0"/>
      <p:bldP spid="1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55</a:t>
            </a:fld>
            <a:endParaRPr lang="en-US" altLang="zh-CN"/>
          </a:p>
        </p:txBody>
      </p:sp>
      <p:grpSp>
        <p:nvGrpSpPr>
          <p:cNvPr id="3" name="组合 2"/>
          <p:cNvGrpSpPr/>
          <p:nvPr/>
        </p:nvGrpSpPr>
        <p:grpSpPr>
          <a:xfrm>
            <a:off x="5980825" y="429655"/>
            <a:ext cx="2731110" cy="2741619"/>
            <a:chOff x="6511364" y="811311"/>
            <a:chExt cx="2114111" cy="1971675"/>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1364" y="811311"/>
              <a:ext cx="208597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698201" y="2444432"/>
              <a:ext cx="1927274" cy="338554"/>
            </a:xfrm>
            <a:prstGeom prst="rect">
              <a:avLst/>
            </a:prstGeom>
            <a:solidFill>
              <a:schemeClr val="bg1"/>
            </a:solidFill>
          </p:spPr>
          <p:txBody>
            <a:bodyPr wrap="square" rtlCol="0">
              <a:spAutoFit/>
            </a:bodyPr>
            <a:lstStyle/>
            <a:p>
              <a:r>
                <a:rPr lang="zh-CN" altLang="en-US" sz="1600" b="1" dirty="0" smtClean="0"/>
                <a:t>例</a:t>
              </a:r>
              <a:r>
                <a:rPr lang="en-US" altLang="zh-CN" sz="1600" b="1" dirty="0" smtClean="0"/>
                <a:t>11.6  </a:t>
              </a:r>
              <a:r>
                <a:rPr lang="zh-CN" altLang="en-US" sz="1600" b="1" dirty="0" smtClean="0"/>
                <a:t>的尺寸链图</a:t>
              </a:r>
              <a:endParaRPr lang="zh-CN" altLang="en-US" sz="1600" b="1" dirty="0"/>
            </a:p>
          </p:txBody>
        </p:sp>
      </p:grpSp>
      <mc:AlternateContent xmlns:mc="http://schemas.openxmlformats.org/markup-compatibility/2006">
        <mc:Choice xmlns:a14="http://schemas.microsoft.com/office/drawing/2010/main" Requires="a14">
          <p:sp>
            <p:nvSpPr>
              <p:cNvPr id="7" name="矩形 6"/>
              <p:cNvSpPr/>
              <p:nvPr/>
            </p:nvSpPr>
            <p:spPr>
              <a:xfrm>
                <a:off x="456362" y="296485"/>
                <a:ext cx="5311392" cy="461665"/>
              </a:xfrm>
              <a:prstGeom prst="rect">
                <a:avLst/>
              </a:prstGeom>
            </p:spPr>
            <p:txBody>
              <a:bodyPr wrap="square">
                <a:spAutoFit/>
              </a:bodyPr>
              <a:lstStyle/>
              <a:p>
                <a:r>
                  <a:rPr lang="zh-CN" altLang="en-US" b="1" dirty="0" smtClean="0"/>
                  <a:t>② 求</a:t>
                </a:r>
                <a14:m>
                  <m:oMath xmlns:m="http://schemas.openxmlformats.org/officeDocument/2006/math">
                    <m:sSub>
                      <m:sSubPr>
                        <m:ctrlPr>
                          <a:rPr lang="en-US" altLang="zh-CN" b="1" i="1">
                            <a:solidFill>
                              <a:srgbClr val="FF0000"/>
                            </a:solidFill>
                            <a:latin typeface="Cambria Math"/>
                          </a:rPr>
                        </m:ctrlPr>
                      </m:sSubPr>
                      <m:e>
                        <m:r>
                          <a:rPr lang="en-US" altLang="zh-CN" b="1" i="1">
                            <a:solidFill>
                              <a:srgbClr val="FF0000"/>
                            </a:solidFill>
                            <a:latin typeface="Cambria Math"/>
                          </a:rPr>
                          <m:t>𝑨</m:t>
                        </m:r>
                      </m:e>
                      <m:sub>
                        <m:r>
                          <a:rPr lang="en-US" altLang="zh-CN" b="1" i="1" smtClean="0">
                            <a:solidFill>
                              <a:srgbClr val="FF0000"/>
                            </a:solidFill>
                            <a:latin typeface="Cambria Math"/>
                          </a:rPr>
                          <m:t>𝟐</m:t>
                        </m:r>
                      </m:sub>
                    </m:sSub>
                  </m:oMath>
                </a14:m>
                <a:r>
                  <a:rPr lang="zh-CN" altLang="en-US" b="1" dirty="0" smtClean="0"/>
                  <a:t> 的公称尺寸  根据式（</a:t>
                </a:r>
                <a:r>
                  <a:rPr lang="en-US" altLang="zh-CN" b="1" dirty="0" smtClean="0"/>
                  <a:t>11.1</a:t>
                </a:r>
                <a:r>
                  <a:rPr lang="zh-CN" altLang="en-US" b="1" dirty="0" smtClean="0"/>
                  <a:t>） </a:t>
                </a:r>
                <a:endParaRPr lang="zh-CN" altLang="en-US" dirty="0"/>
              </a:p>
            </p:txBody>
          </p:sp>
        </mc:Choice>
        <mc:Fallback>
          <p:sp>
            <p:nvSpPr>
              <p:cNvPr id="7" name="矩形 6"/>
              <p:cNvSpPr>
                <a:spLocks noRot="1" noChangeAspect="1" noMove="1" noResize="1" noEditPoints="1" noAdjustHandles="1" noChangeArrowheads="1" noChangeShapeType="1" noTextEdit="1"/>
              </p:cNvSpPr>
              <p:nvPr/>
            </p:nvSpPr>
            <p:spPr>
              <a:xfrm>
                <a:off x="456362" y="296485"/>
                <a:ext cx="5311392" cy="461665"/>
              </a:xfrm>
              <a:prstGeom prst="rect">
                <a:avLst/>
              </a:prstGeom>
              <a:blipFill rotWithShape="1">
                <a:blip r:embed="rId3"/>
                <a:stretch>
                  <a:fillRect l="-1837" t="-14667" b="-32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TextBox 7"/>
              <p:cNvSpPr txBox="1"/>
              <p:nvPr/>
            </p:nvSpPr>
            <p:spPr>
              <a:xfrm>
                <a:off x="928467" y="793318"/>
                <a:ext cx="3742007" cy="49481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a:latin typeface="Cambria Math"/>
                          </a:rPr>
                        </m:ctrlPr>
                      </m:sSubPr>
                      <m:e>
                        <m:r>
                          <a:rPr lang="en-US" altLang="zh-CN" i="1">
                            <a:latin typeface="Cambria Math"/>
                          </a:rPr>
                          <m:t>𝐴</m:t>
                        </m:r>
                      </m:e>
                      <m:sub>
                        <m:r>
                          <a:rPr lang="en-US" altLang="zh-CN" b="0" i="1" smtClean="0">
                            <a:latin typeface="Cambria Math"/>
                          </a:rPr>
                          <m:t>2</m:t>
                        </m:r>
                      </m:sub>
                    </m:sSub>
                  </m:oMath>
                </a14:m>
                <a:r>
                  <a:rPr lang="en-US" altLang="zh-CN" dirty="0" smtClean="0"/>
                  <a:t>+  </a:t>
                </a:r>
                <a14:m>
                  <m:oMath xmlns:m="http://schemas.openxmlformats.org/officeDocument/2006/math">
                    <m:sSub>
                      <m:sSubPr>
                        <m:ctrlPr>
                          <a:rPr lang="en-US" altLang="zh-CN" i="1">
                            <a:latin typeface="Cambria Math"/>
                          </a:rPr>
                        </m:ctrlPr>
                      </m:sSubPr>
                      <m:e>
                        <m:r>
                          <a:rPr lang="en-US" altLang="zh-CN" i="1">
                            <a:latin typeface="Cambria Math"/>
                          </a:rPr>
                          <m:t>𝐴</m:t>
                        </m:r>
                      </m:e>
                      <m:sub>
                        <m:r>
                          <a:rPr lang="en-US" altLang="zh-CN" b="0" i="1" smtClean="0">
                            <a:latin typeface="Cambria Math"/>
                          </a:rPr>
                          <m:t>3/2</m:t>
                        </m:r>
                      </m:sub>
                    </m:sSub>
                  </m:oMath>
                </a14:m>
                <a:r>
                  <a:rPr lang="en-US" altLang="zh-CN" dirty="0" smtClean="0"/>
                  <a:t> -</a:t>
                </a:r>
                <a:r>
                  <a:rPr lang="en-US" altLang="zh-CN" dirty="0"/>
                  <a:t> </a:t>
                </a:r>
                <a14:m>
                  <m:oMath xmlns:m="http://schemas.openxmlformats.org/officeDocument/2006/math">
                    <m:sSub>
                      <m:sSubPr>
                        <m:ctrlPr>
                          <a:rPr lang="en-US" altLang="zh-CN" i="1">
                            <a:latin typeface="Cambria Math"/>
                          </a:rPr>
                        </m:ctrlPr>
                      </m:sSubPr>
                      <m:e>
                        <m:r>
                          <a:rPr lang="en-US" altLang="zh-CN" i="1">
                            <a:latin typeface="Cambria Math"/>
                          </a:rPr>
                          <m:t>𝐴</m:t>
                        </m:r>
                      </m:e>
                      <m:sub>
                        <m:r>
                          <a:rPr lang="en-US" altLang="zh-CN" b="0" i="1" smtClean="0">
                            <a:latin typeface="Cambria Math"/>
                          </a:rPr>
                          <m:t>1</m:t>
                        </m:r>
                        <m:r>
                          <a:rPr lang="en-US" altLang="zh-CN" i="1">
                            <a:latin typeface="Cambria Math"/>
                          </a:rPr>
                          <m:t>/2</m:t>
                        </m:r>
                      </m:sub>
                    </m:sSub>
                  </m:oMath>
                </a14:m>
                <a:r>
                  <a:rPr lang="en-US" altLang="zh-CN" dirty="0" smtClean="0"/>
                  <a:t> </a:t>
                </a:r>
                <a:r>
                  <a:rPr lang="zh-CN" altLang="en-US" dirty="0" smtClean="0"/>
                  <a:t>则有</a:t>
                </a:r>
                <a:r>
                  <a:rPr lang="en-US" altLang="zh-CN" dirty="0" smtClean="0"/>
                  <a:t>       </a:t>
                </a:r>
                <a:endParaRPr lang="zh-CN" altLang="en-US" dirty="0"/>
              </a:p>
            </p:txBody>
          </p:sp>
        </mc:Choice>
        <mc:Fallback>
          <p:sp>
            <p:nvSpPr>
              <p:cNvPr id="8" name="TextBox 7"/>
              <p:cNvSpPr txBox="1">
                <a:spLocks noRot="1" noChangeAspect="1" noMove="1" noResize="1" noEditPoints="1" noAdjustHandles="1" noChangeArrowheads="1" noChangeShapeType="1" noTextEdit="1"/>
              </p:cNvSpPr>
              <p:nvPr/>
            </p:nvSpPr>
            <p:spPr>
              <a:xfrm>
                <a:off x="928467" y="793318"/>
                <a:ext cx="3742007" cy="494815"/>
              </a:xfrm>
              <a:prstGeom prst="rect">
                <a:avLst/>
              </a:prstGeom>
              <a:blipFill rotWithShape="1">
                <a:blip r:embed="rId4"/>
                <a:stretch>
                  <a:fillRect l="-326" t="-13580" b="-222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TextBox 8"/>
              <p:cNvSpPr txBox="1"/>
              <p:nvPr/>
            </p:nvSpPr>
            <p:spPr>
              <a:xfrm>
                <a:off x="773722" y="1147453"/>
                <a:ext cx="5120641" cy="1183722"/>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𝑨</m:t>
                        </m:r>
                      </m:e>
                      <m:sub>
                        <m:r>
                          <a:rPr lang="en-US" altLang="zh-CN" b="1" i="1" smtClean="0">
                            <a:solidFill>
                              <a:srgbClr val="FF0000"/>
                            </a:solidFill>
                            <a:latin typeface="Cambria Math"/>
                          </a:rPr>
                          <m:t>𝟐</m:t>
                        </m:r>
                      </m:sub>
                    </m:sSub>
                  </m:oMath>
                </a14:m>
                <a:r>
                  <a:rPr lang="en-US" altLang="zh-CN" b="1" dirty="0" smtClean="0"/>
                  <a:t>=</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𝟏</m:t>
                        </m:r>
                        <m:r>
                          <a:rPr lang="en-US" altLang="zh-CN" b="1" i="1" smtClean="0">
                            <a:latin typeface="Cambria Math"/>
                          </a:rPr>
                          <m:t>/</m:t>
                        </m:r>
                        <m:r>
                          <a:rPr lang="en-US" altLang="zh-CN" b="1" i="1" smtClean="0">
                            <a:latin typeface="Cambria Math"/>
                          </a:rPr>
                          <m:t>𝟐</m:t>
                        </m:r>
                      </m:sub>
                    </m:sSub>
                  </m:oMath>
                </a14:m>
                <a:r>
                  <a:rPr lang="en-US" altLang="zh-CN" b="1" dirty="0" smtClean="0"/>
                  <a:t> -</a:t>
                </a:r>
                <a:r>
                  <a:rPr lang="en-US" altLang="zh-CN" b="1" dirty="0"/>
                  <a:t> </a:t>
                </a:r>
                <a14:m>
                  <m:oMath xmlns:m="http://schemas.openxmlformats.org/officeDocument/2006/math">
                    <m:sSub>
                      <m:sSubPr>
                        <m:ctrlPr>
                          <a:rPr lang="en-US" altLang="zh-CN" b="1" i="1">
                            <a:latin typeface="Cambria Math"/>
                          </a:rPr>
                        </m:ctrlPr>
                      </m:sSubPr>
                      <m:e>
                        <m:r>
                          <a:rPr lang="en-US" altLang="zh-CN" b="1" i="1">
                            <a:latin typeface="Cambria Math"/>
                          </a:rPr>
                          <m:t>𝑨</m:t>
                        </m:r>
                      </m:e>
                      <m:sub>
                        <m:r>
                          <a:rPr lang="en-US" altLang="zh-CN" b="1" i="1" smtClean="0">
                            <a:latin typeface="Cambria Math"/>
                          </a:rPr>
                          <m:t>𝟑</m:t>
                        </m:r>
                        <m:r>
                          <a:rPr lang="en-US" altLang="zh-CN" b="1" i="1">
                            <a:latin typeface="Cambria Math"/>
                          </a:rPr>
                          <m:t>/</m:t>
                        </m:r>
                        <m:r>
                          <a:rPr lang="en-US" altLang="zh-CN" b="1" i="1">
                            <a:latin typeface="Cambria Math"/>
                          </a:rPr>
                          <m:t>𝟐</m:t>
                        </m:r>
                      </m:sub>
                    </m:sSub>
                  </m:oMath>
                </a14:m>
                <a:r>
                  <a:rPr lang="en-US" altLang="zh-CN" b="1" dirty="0" smtClean="0"/>
                  <a:t> + </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𝟎</m:t>
                        </m:r>
                      </m:sub>
                    </m:sSub>
                  </m:oMath>
                </a14:m>
                <a:r>
                  <a:rPr lang="zh-CN" altLang="en-US" b="1" dirty="0" smtClean="0"/>
                  <a:t> </a:t>
                </a:r>
                <a:r>
                  <a:rPr lang="en-US" altLang="zh-CN" b="1" dirty="0" smtClean="0"/>
                  <a:t>= </a:t>
                </a:r>
              </a:p>
              <a:p>
                <a:pPr>
                  <a:lnSpc>
                    <a:spcPct val="150000"/>
                  </a:lnSpc>
                </a:pPr>
                <a:r>
                  <a:rPr lang="en-US" altLang="zh-CN" b="1" dirty="0"/>
                  <a:t> </a:t>
                </a:r>
                <a:r>
                  <a:rPr lang="en-US" altLang="zh-CN" b="1" dirty="0" smtClean="0"/>
                  <a:t>     35.25 – 35 + 62  = 62.25 </a:t>
                </a:r>
                <a:endParaRPr lang="zh-CN" altLang="en-US" b="1" dirty="0"/>
              </a:p>
            </p:txBody>
          </p:sp>
        </mc:Choice>
        <mc:Fallback>
          <p:sp>
            <p:nvSpPr>
              <p:cNvPr id="9" name="TextBox 8"/>
              <p:cNvSpPr txBox="1">
                <a:spLocks noRot="1" noChangeAspect="1" noMove="1" noResize="1" noEditPoints="1" noAdjustHandles="1" noChangeArrowheads="1" noChangeShapeType="1" noTextEdit="1"/>
              </p:cNvSpPr>
              <p:nvPr/>
            </p:nvSpPr>
            <p:spPr>
              <a:xfrm>
                <a:off x="773722" y="1147453"/>
                <a:ext cx="5120641" cy="1183722"/>
              </a:xfrm>
              <a:prstGeom prst="rect">
                <a:avLst/>
              </a:prstGeom>
              <a:blipFill rotWithShape="1">
                <a:blip r:embed="rId5"/>
                <a:stretch>
                  <a:fillRect l="-357" b="-113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矩形 10"/>
              <p:cNvSpPr/>
              <p:nvPr/>
            </p:nvSpPr>
            <p:spPr>
              <a:xfrm>
                <a:off x="513469" y="2331175"/>
                <a:ext cx="5915703" cy="461665"/>
              </a:xfrm>
              <a:prstGeom prst="rect">
                <a:avLst/>
              </a:prstGeom>
            </p:spPr>
            <p:txBody>
              <a:bodyPr wrap="square">
                <a:spAutoFit/>
              </a:bodyPr>
              <a:lstStyle/>
              <a:p>
                <a:r>
                  <a:rPr lang="zh-CN" altLang="en-US" b="1" dirty="0" smtClean="0"/>
                  <a:t>③ 求</a:t>
                </a:r>
                <a14:m>
                  <m:oMath xmlns:m="http://schemas.openxmlformats.org/officeDocument/2006/math">
                    <m:sSub>
                      <m:sSubPr>
                        <m:ctrlPr>
                          <a:rPr lang="en-US" altLang="zh-CN" i="1" smtClean="0">
                            <a:solidFill>
                              <a:srgbClr val="FF0000"/>
                            </a:solidFill>
                            <a:latin typeface="Cambria Math"/>
                          </a:rPr>
                        </m:ctrlPr>
                      </m:sSubPr>
                      <m:e>
                        <m:r>
                          <a:rPr lang="en-US" altLang="zh-CN" i="1">
                            <a:solidFill>
                              <a:srgbClr val="FF0000"/>
                            </a:solidFill>
                            <a:latin typeface="Cambria Math"/>
                          </a:rPr>
                          <m:t>𝐴</m:t>
                        </m:r>
                      </m:e>
                      <m:sub>
                        <m:r>
                          <a:rPr lang="en-US" altLang="zh-CN" i="1">
                            <a:solidFill>
                              <a:srgbClr val="FF0000"/>
                            </a:solidFill>
                            <a:latin typeface="Cambria Math"/>
                          </a:rPr>
                          <m:t>2</m:t>
                        </m:r>
                      </m:sub>
                    </m:sSub>
                  </m:oMath>
                </a14:m>
                <a:r>
                  <a:rPr lang="zh-CN" altLang="en-US" b="1" dirty="0" smtClean="0"/>
                  <a:t>公差带</a:t>
                </a:r>
                <a:r>
                  <a:rPr lang="zh-CN" altLang="en-US" b="1" dirty="0"/>
                  <a:t>中心至其公称尺寸的</a:t>
                </a:r>
                <a:r>
                  <a:rPr lang="zh-CN" altLang="en-US" b="1" dirty="0" smtClean="0"/>
                  <a:t>偏差</a:t>
                </a:r>
                <a:r>
                  <a:rPr lang="zh-CN" altLang="en-US" dirty="0" smtClean="0"/>
                  <a:t> </a:t>
                </a:r>
                <a:endParaRPr lang="zh-CN" altLang="en-US" dirty="0"/>
              </a:p>
            </p:txBody>
          </p:sp>
        </mc:Choice>
        <mc:Fallback>
          <p:sp>
            <p:nvSpPr>
              <p:cNvPr id="11" name="矩形 10"/>
              <p:cNvSpPr>
                <a:spLocks noRot="1" noChangeAspect="1" noMove="1" noResize="1" noEditPoints="1" noAdjustHandles="1" noChangeArrowheads="1" noChangeShapeType="1" noTextEdit="1"/>
              </p:cNvSpPr>
              <p:nvPr/>
            </p:nvSpPr>
            <p:spPr>
              <a:xfrm>
                <a:off x="513469" y="2331175"/>
                <a:ext cx="5915703" cy="461665"/>
              </a:xfrm>
              <a:prstGeom prst="rect">
                <a:avLst/>
              </a:prstGeom>
              <a:blipFill rotWithShape="1">
                <a:blip r:embed="rId6"/>
                <a:stretch>
                  <a:fillRect l="-1545" t="-14474" b="-25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2" name="矩形 11"/>
              <p:cNvSpPr/>
              <p:nvPr/>
            </p:nvSpPr>
            <p:spPr>
              <a:xfrm>
                <a:off x="773722" y="2842485"/>
                <a:ext cx="6916031" cy="606448"/>
              </a:xfrm>
              <a:prstGeom prst="rect">
                <a:avLst/>
              </a:prstGeom>
            </p:spPr>
            <p:txBody>
              <a:bodyPr wrap="square">
                <a:spAutoFit/>
              </a:bodyPr>
              <a:lstStyle/>
              <a:p>
                <a:r>
                  <a:rPr lang="zh-CN" altLang="en-US" dirty="0" smtClean="0"/>
                  <a:t>由式</a:t>
                </a:r>
                <a:r>
                  <a:rPr lang="en-US" altLang="zh-CN" dirty="0" smtClean="0"/>
                  <a:t>(10.10)  </a:t>
                </a:r>
                <a14:m>
                  <m:oMath xmlns:m="http://schemas.openxmlformats.org/officeDocument/2006/math">
                    <m:r>
                      <a:rPr lang="en-US" altLang="zh-CN" i="1" smtClean="0">
                        <a:latin typeface="Cambria Math"/>
                        <a:ea typeface="Cambria Math"/>
                      </a:rPr>
                      <m:t>∆</m:t>
                    </m:r>
                    <m:sSub>
                      <m:sSubPr>
                        <m:ctrlPr>
                          <a:rPr lang="en-US" altLang="zh-CN" i="1" smtClean="0">
                            <a:latin typeface="Cambria Math"/>
                            <a:ea typeface="Cambria Math"/>
                          </a:rPr>
                        </m:ctrlPr>
                      </m:sSubPr>
                      <m:e>
                        <m:r>
                          <a:rPr lang="en-US" altLang="zh-CN" b="0" i="1" smtClean="0">
                            <a:latin typeface="Cambria Math"/>
                            <a:ea typeface="Cambria Math"/>
                          </a:rPr>
                          <m:t>0</m:t>
                        </m:r>
                      </m:e>
                      <m:sub>
                        <m:r>
                          <a:rPr lang="en-US" altLang="zh-CN" b="0" i="1" smtClean="0">
                            <a:latin typeface="Cambria Math"/>
                            <a:ea typeface="Cambria Math"/>
                          </a:rPr>
                          <m:t>0</m:t>
                        </m:r>
                      </m:sub>
                    </m:sSub>
                  </m:oMath>
                </a14:m>
                <a:r>
                  <a:rPr lang="zh-CN" altLang="en-US" dirty="0" smtClean="0"/>
                  <a:t> </a:t>
                </a:r>
                <a:r>
                  <a:rPr lang="en-US" altLang="zh-CN" dirty="0" smtClean="0"/>
                  <a:t>=</a:t>
                </a:r>
                <a:r>
                  <a:rPr lang="zh-CN" altLang="en-US" dirty="0" smtClean="0"/>
                  <a:t>（</a:t>
                </a:r>
                <a14:m>
                  <m:oMath xmlns:m="http://schemas.openxmlformats.org/officeDocument/2006/math">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3/2</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sub>
                    </m:sSub>
                  </m:oMath>
                </a14:m>
                <a:r>
                  <a:rPr lang="zh-CN" altLang="en-US" dirty="0" smtClean="0"/>
                  <a:t>）</a:t>
                </a:r>
                <a:r>
                  <a:rPr lang="en-US" altLang="zh-CN" dirty="0" smtClean="0"/>
                  <a:t>-</a:t>
                </a:r>
                <a14:m>
                  <m:oMath xmlns:m="http://schemas.openxmlformats.org/officeDocument/2006/math">
                    <m:sSub>
                      <m:sSubPr>
                        <m:ctrlPr>
                          <a:rPr lang="en-US" altLang="zh-CN" i="1" smtClean="0">
                            <a:latin typeface="Cambria Math"/>
                          </a:rPr>
                        </m:ctrlPr>
                      </m:sSubPr>
                      <m:e>
                        <m:r>
                          <a:rPr lang="en-US" altLang="zh-CN" i="1" smtClean="0">
                            <a:latin typeface="Cambria Math"/>
                            <a:ea typeface="Cambria Math"/>
                          </a:rPr>
                          <m:t>∆</m:t>
                        </m:r>
                        <m:r>
                          <a:rPr lang="en-US" altLang="zh-CN" b="0" i="1" smtClean="0">
                            <a:latin typeface="Cambria Math"/>
                            <a:ea typeface="Cambria Math"/>
                          </a:rPr>
                          <m:t>0</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1/2</m:t>
                            </m:r>
                          </m:sub>
                        </m:sSub>
                        <m:r>
                          <a:rPr lang="en-US" altLang="zh-CN" b="0" i="1" smtClean="0">
                            <a:latin typeface="Cambria Math"/>
                          </a:rPr>
                          <m:t>  </m:t>
                        </m:r>
                        <m:r>
                          <a:rPr lang="zh-CN" altLang="en-US" i="1">
                            <a:latin typeface="Cambria Math"/>
                          </a:rPr>
                          <m:t>则有</m:t>
                        </m:r>
                      </m:sub>
                    </m:sSub>
                  </m:oMath>
                </a14:m>
                <a:endParaRPr lang="zh-CN" altLang="en-US" dirty="0"/>
              </a:p>
            </p:txBody>
          </p:sp>
        </mc:Choice>
        <mc:Fallback>
          <p:sp>
            <p:nvSpPr>
              <p:cNvPr id="12" name="矩形 11"/>
              <p:cNvSpPr>
                <a:spLocks noRot="1" noChangeAspect="1" noMove="1" noResize="1" noEditPoints="1" noAdjustHandles="1" noChangeArrowheads="1" noChangeShapeType="1" noTextEdit="1"/>
              </p:cNvSpPr>
              <p:nvPr/>
            </p:nvSpPr>
            <p:spPr>
              <a:xfrm>
                <a:off x="773722" y="2842485"/>
                <a:ext cx="6916031" cy="606448"/>
              </a:xfrm>
              <a:prstGeom prst="rect">
                <a:avLst/>
              </a:prstGeom>
              <a:blipFill rotWithShape="1">
                <a:blip r:embed="rId7"/>
                <a:stretch>
                  <a:fillRect l="-1411" t="-11000" b="-7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772081" y="3189151"/>
                <a:ext cx="6233630" cy="1306127"/>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b="1" i="1" dirty="0" smtClean="0">
                            <a:latin typeface="Cambria Math"/>
                          </a:rPr>
                        </m:ctrlPr>
                      </m:sSubPr>
                      <m:e>
                        <m:r>
                          <a:rPr lang="en-US" altLang="zh-CN" b="1" i="1" dirty="0" smtClean="0">
                            <a:latin typeface="Cambria Math"/>
                            <a:ea typeface="Cambria Math"/>
                          </a:rPr>
                          <m:t>∆</m:t>
                        </m:r>
                        <m:r>
                          <a:rPr lang="en-US" altLang="zh-CN" b="1" i="1" dirty="0" smtClean="0">
                            <a:latin typeface="Cambria Math"/>
                            <a:ea typeface="Cambria Math"/>
                          </a:rPr>
                          <m:t>𝟎</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𝟐</m:t>
                            </m:r>
                          </m:sub>
                        </m:sSub>
                      </m:sub>
                    </m:sSub>
                  </m:oMath>
                </a14:m>
                <a:r>
                  <a:rPr lang="en-US" altLang="zh-CN"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r>
                              <a:rPr lang="en-US" altLang="zh-CN" b="1" i="1" smtClean="0">
                                <a:latin typeface="Cambria Math"/>
                              </a:rPr>
                              <m:t>/</m:t>
                            </m:r>
                            <m:r>
                              <a:rPr lang="en-US" altLang="zh-CN" b="1" i="1" smtClean="0">
                                <a:latin typeface="Cambria Math"/>
                              </a:rPr>
                              <m:t>𝟐</m:t>
                            </m:r>
                          </m:sub>
                        </m:sSub>
                      </m:sub>
                    </m:sSub>
                  </m:oMath>
                </a14:m>
                <a:r>
                  <a:rPr lang="en-US" altLang="zh-CN" b="1" dirty="0" smtClean="0"/>
                  <a:t> -</a:t>
                </a:r>
                <a:r>
                  <a:rPr lang="en-US" altLang="zh-CN" b="1" dirty="0"/>
                  <a:t> </a:t>
                </a:r>
                <a14:m>
                  <m:oMath xmlns:m="http://schemas.openxmlformats.org/officeDocument/2006/math">
                    <m:sSub>
                      <m:sSubPr>
                        <m:ctrlPr>
                          <a:rPr lang="en-US" altLang="zh-CN" b="1" i="1">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𝟑</m:t>
                            </m:r>
                            <m:r>
                              <a:rPr lang="en-US" altLang="zh-CN" b="1" i="1" smtClean="0">
                                <a:latin typeface="Cambria Math"/>
                              </a:rPr>
                              <m:t>/</m:t>
                            </m:r>
                            <m:r>
                              <a:rPr lang="en-US" altLang="zh-CN" b="1" i="1" smtClean="0">
                                <a:latin typeface="Cambria Math"/>
                              </a:rPr>
                              <m:t>𝟐</m:t>
                            </m:r>
                          </m:sub>
                        </m:sSub>
                      </m:sub>
                    </m:sSub>
                  </m:oMath>
                </a14:m>
                <a:r>
                  <a:rPr lang="en-US" altLang="zh-CN" b="1" dirty="0" smtClean="0"/>
                  <a:t> +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r>
                          <a:rPr lang="en-US" altLang="zh-CN" b="1" i="1" smtClean="0">
                            <a:latin typeface="Cambria Math"/>
                          </a:rPr>
                          <m:t>𝟎</m:t>
                        </m:r>
                      </m:sub>
                    </m:sSub>
                  </m:oMath>
                </a14:m>
                <a:r>
                  <a:rPr lang="zh-CN" altLang="en-US" b="1" dirty="0" smtClean="0"/>
                  <a:t> </a:t>
                </a:r>
                <a:r>
                  <a:rPr lang="en-US" altLang="zh-CN" b="1" dirty="0" smtClean="0"/>
                  <a:t>= </a:t>
                </a:r>
              </a:p>
              <a:p>
                <a:pPr>
                  <a:lnSpc>
                    <a:spcPct val="150000"/>
                  </a:lnSpc>
                </a:pPr>
                <a:r>
                  <a:rPr lang="en-US" altLang="zh-CN" b="1" dirty="0"/>
                  <a:t> </a:t>
                </a:r>
                <a:r>
                  <a:rPr lang="en-US" altLang="zh-CN" b="1" dirty="0" smtClean="0"/>
                  <a:t>        (-0.025) –(-0.015) +(-0.15)  = -0.16 </a:t>
                </a:r>
                <a:endParaRPr lang="zh-CN" altLang="en-US" b="1" dirty="0"/>
              </a:p>
            </p:txBody>
          </p:sp>
        </mc:Choice>
        <mc:Fallback xmlns="">
          <p:sp>
            <p:nvSpPr>
              <p:cNvPr id="14" name="TextBox 13"/>
              <p:cNvSpPr txBox="1">
                <a:spLocks noRot="1" noChangeAspect="1" noMove="1" noResize="1" noEditPoints="1" noAdjustHandles="1" noChangeArrowheads="1" noChangeShapeType="1" noTextEdit="1"/>
              </p:cNvSpPr>
              <p:nvPr/>
            </p:nvSpPr>
            <p:spPr>
              <a:xfrm>
                <a:off x="772081" y="3189151"/>
                <a:ext cx="6233630" cy="1306127"/>
              </a:xfrm>
              <a:prstGeom prst="rect">
                <a:avLst/>
              </a:prstGeom>
              <a:blipFill rotWithShape="1">
                <a:blip r:embed="rId8"/>
                <a:stretch>
                  <a:fillRect l="-294" b="-514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p:cNvSpPr/>
              <p:nvPr/>
            </p:nvSpPr>
            <p:spPr>
              <a:xfrm>
                <a:off x="701740" y="4472258"/>
                <a:ext cx="8076499" cy="843885"/>
              </a:xfrm>
              <a:prstGeom prst="rect">
                <a:avLst/>
              </a:prstGeom>
            </p:spPr>
            <p:txBody>
              <a:bodyPr wrap="square">
                <a:spAutoFit/>
              </a:bodyPr>
              <a:lstStyle/>
              <a:p>
                <a:r>
                  <a:rPr lang="zh-CN" altLang="en-US" b="1" dirty="0" smtClean="0"/>
                  <a:t>④ 求</a:t>
                </a:r>
                <a14:m>
                  <m:oMath xmlns:m="http://schemas.openxmlformats.org/officeDocument/2006/math">
                    <m:sSub>
                      <m:sSubPr>
                        <m:ctrlPr>
                          <a:rPr lang="en-US" altLang="zh-CN" i="1">
                            <a:solidFill>
                              <a:srgbClr val="FF0000"/>
                            </a:solidFill>
                            <a:latin typeface="Cambria Math"/>
                          </a:rPr>
                        </m:ctrlPr>
                      </m:sSubPr>
                      <m:e>
                        <m:r>
                          <a:rPr lang="en-US" altLang="zh-CN" i="1">
                            <a:solidFill>
                              <a:srgbClr val="FF0000"/>
                            </a:solidFill>
                            <a:latin typeface="Cambria Math"/>
                          </a:rPr>
                          <m:t>𝐴</m:t>
                        </m:r>
                      </m:e>
                      <m:sub>
                        <m:r>
                          <a:rPr lang="en-US" altLang="zh-CN" i="1">
                            <a:solidFill>
                              <a:srgbClr val="FF0000"/>
                            </a:solidFill>
                            <a:latin typeface="Cambria Math"/>
                          </a:rPr>
                          <m:t>2</m:t>
                        </m:r>
                      </m:sub>
                    </m:sSub>
                  </m:oMath>
                </a14:m>
                <a:r>
                  <a:rPr lang="zh-CN" altLang="en-US" dirty="0" smtClean="0"/>
                  <a:t> </a:t>
                </a:r>
                <a:r>
                  <a:rPr lang="zh-CN" altLang="en-US" b="1" dirty="0" smtClean="0"/>
                  <a:t>的公差  根据式（</a:t>
                </a:r>
                <a:r>
                  <a:rPr lang="en-US" altLang="zh-CN" b="1" dirty="0" smtClean="0"/>
                  <a:t>10.9</a:t>
                </a:r>
                <a:r>
                  <a:rPr lang="zh-CN" altLang="en-US"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𝑻</m:t>
                        </m:r>
                      </m:e>
                      <m:sub>
                        <m:r>
                          <a:rPr lang="en-US" altLang="zh-CN" b="1" i="1" smtClean="0">
                            <a:latin typeface="Cambria Math"/>
                          </a:rPr>
                          <m:t>𝟎</m:t>
                        </m:r>
                      </m:sub>
                    </m:sSub>
                  </m:oMath>
                </a14:m>
                <a:r>
                  <a:rPr lang="en-US" altLang="zh-CN" b="1" dirty="0" smtClean="0"/>
                  <a:t>=</a:t>
                </a:r>
                <a14:m>
                  <m:oMath xmlns:m="http://schemas.openxmlformats.org/officeDocument/2006/math">
                    <m:rad>
                      <m:radPr>
                        <m:degHide m:val="on"/>
                        <m:ctrlPr>
                          <a:rPr lang="en-US" altLang="zh-CN" b="1" i="1" dirty="0" smtClean="0">
                            <a:latin typeface="Cambria Math"/>
                          </a:rPr>
                        </m:ctrlPr>
                      </m:radPr>
                      <m:deg/>
                      <m:e>
                        <m:sSubSup>
                          <m:sSubSupPr>
                            <m:ctrlPr>
                              <a:rPr lang="en-US" altLang="zh-CN" b="1" i="1" dirty="0" smtClean="0">
                                <a:latin typeface="Cambria Math"/>
                              </a:rPr>
                            </m:ctrlPr>
                          </m:sSubSupPr>
                          <m:e>
                            <m:r>
                              <a:rPr lang="en-US" altLang="zh-CN" b="1" i="1" dirty="0" smtClean="0">
                                <a:latin typeface="Cambria Math"/>
                              </a:rPr>
                              <m:t>𝑻</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𝟏</m:t>
                                </m:r>
                                <m:r>
                                  <a:rPr lang="en-US" altLang="zh-CN" b="1" i="1" dirty="0" smtClean="0">
                                    <a:latin typeface="Cambria Math"/>
                                  </a:rPr>
                                  <m:t>/</m:t>
                                </m:r>
                                <m:r>
                                  <a:rPr lang="en-US" altLang="zh-CN" b="1" i="1" dirty="0" smtClean="0">
                                    <a:latin typeface="Cambria Math"/>
                                  </a:rPr>
                                  <m:t>𝟐</m:t>
                                </m:r>
                              </m:sub>
                            </m:sSub>
                          </m:sub>
                          <m:sup>
                            <m:r>
                              <a:rPr lang="en-US" altLang="zh-CN" b="1" i="1" dirty="0" smtClean="0">
                                <a:latin typeface="Cambria Math"/>
                              </a:rPr>
                              <m:t>𝟐</m:t>
                            </m:r>
                          </m:sup>
                        </m:sSubSup>
                        <m:r>
                          <a:rPr lang="en-US" altLang="zh-CN" b="1" i="1" dirty="0" smtClean="0">
                            <a:latin typeface="Cambria Math"/>
                          </a:rPr>
                          <m:t>+</m:t>
                        </m:r>
                        <m:sSubSup>
                          <m:sSubSupPr>
                            <m:ctrlPr>
                              <a:rPr lang="en-US" altLang="zh-CN" b="1" i="1" dirty="0" smtClean="0">
                                <a:latin typeface="Cambria Math"/>
                              </a:rPr>
                            </m:ctrlPr>
                          </m:sSubSupPr>
                          <m:e>
                            <m:r>
                              <a:rPr lang="en-US" altLang="zh-CN" b="1" i="1" dirty="0" smtClean="0">
                                <a:latin typeface="Cambria Math"/>
                              </a:rPr>
                              <m:t>𝑻</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𝟐</m:t>
                                </m:r>
                              </m:sub>
                            </m:sSub>
                          </m:sub>
                          <m:sup>
                            <m:r>
                              <a:rPr lang="en-US" altLang="zh-CN" b="1" i="1" dirty="0" smtClean="0">
                                <a:latin typeface="Cambria Math"/>
                              </a:rPr>
                              <m:t>𝟐</m:t>
                            </m:r>
                          </m:sup>
                        </m:sSubSup>
                        <m:r>
                          <a:rPr lang="en-US" altLang="zh-CN" b="1" i="1" dirty="0" smtClean="0">
                            <a:latin typeface="Cambria Math"/>
                          </a:rPr>
                          <m:t>+</m:t>
                        </m:r>
                        <m:sSubSup>
                          <m:sSubSupPr>
                            <m:ctrlPr>
                              <a:rPr lang="en-US" altLang="zh-CN" b="1" i="1" dirty="0">
                                <a:latin typeface="Cambria Math"/>
                              </a:rPr>
                            </m:ctrlPr>
                          </m:sSubSupPr>
                          <m:e>
                            <m:r>
                              <a:rPr lang="en-US" altLang="zh-CN" b="1" i="1" dirty="0">
                                <a:latin typeface="Cambria Math"/>
                              </a:rPr>
                              <m:t>𝑻</m:t>
                            </m:r>
                          </m:e>
                          <m:sub>
                            <m:sSub>
                              <m:sSubPr>
                                <m:ctrlPr>
                                  <a:rPr lang="en-US" altLang="zh-CN" b="1" i="1" dirty="0">
                                    <a:latin typeface="Cambria Math"/>
                                  </a:rPr>
                                </m:ctrlPr>
                              </m:sSubPr>
                              <m:e>
                                <m:r>
                                  <a:rPr lang="en-US" altLang="zh-CN" b="1" i="1" dirty="0">
                                    <a:latin typeface="Cambria Math"/>
                                  </a:rPr>
                                  <m:t>𝑨</m:t>
                                </m:r>
                              </m:e>
                              <m:sub>
                                <m:r>
                                  <a:rPr lang="en-US" altLang="zh-CN" b="1" i="1" dirty="0" smtClean="0">
                                    <a:latin typeface="Cambria Math"/>
                                  </a:rPr>
                                  <m:t>𝟑</m:t>
                                </m:r>
                                <m:r>
                                  <a:rPr lang="en-US" altLang="zh-CN" b="1" i="1" dirty="0">
                                    <a:latin typeface="Cambria Math"/>
                                  </a:rPr>
                                  <m:t>/</m:t>
                                </m:r>
                                <m:r>
                                  <a:rPr lang="en-US" altLang="zh-CN" b="1" i="1" dirty="0">
                                    <a:latin typeface="Cambria Math"/>
                                  </a:rPr>
                                  <m:t>𝟐</m:t>
                                </m:r>
                              </m:sub>
                            </m:sSub>
                          </m:sub>
                          <m:sup>
                            <m:r>
                              <a:rPr lang="en-US" altLang="zh-CN" b="1" i="1" dirty="0">
                                <a:latin typeface="Cambria Math"/>
                              </a:rPr>
                              <m:t>𝟐</m:t>
                            </m:r>
                          </m:sup>
                        </m:sSubSup>
                      </m:e>
                    </m:rad>
                  </m:oMath>
                </a14:m>
                <a:endParaRPr lang="zh-CN" altLang="en-US" b="1" dirty="0"/>
              </a:p>
            </p:txBody>
          </p:sp>
        </mc:Choice>
        <mc:Fallback xmlns="">
          <p:sp>
            <p:nvSpPr>
              <p:cNvPr id="16" name="矩形 15"/>
              <p:cNvSpPr>
                <a:spLocks noRot="1" noChangeAspect="1" noMove="1" noResize="1" noEditPoints="1" noAdjustHandles="1" noChangeArrowheads="1" noChangeShapeType="1" noTextEdit="1"/>
              </p:cNvSpPr>
              <p:nvPr/>
            </p:nvSpPr>
            <p:spPr>
              <a:xfrm>
                <a:off x="701740" y="4472258"/>
                <a:ext cx="8076499" cy="843885"/>
              </a:xfrm>
              <a:prstGeom prst="rect">
                <a:avLst/>
              </a:prstGeom>
              <a:blipFill rotWithShape="1">
                <a:blip r:embed="rId9"/>
                <a:stretch>
                  <a:fillRect l="-11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p:cNvSpPr/>
              <p:nvPr/>
            </p:nvSpPr>
            <p:spPr>
              <a:xfrm>
                <a:off x="701739" y="5263692"/>
                <a:ext cx="7949892" cy="718658"/>
              </a:xfrm>
              <a:prstGeom prst="rect">
                <a:avLst/>
              </a:prstGeom>
            </p:spPr>
            <p:txBody>
              <a:bodyPr wrap="square">
                <a:spAutoFit/>
              </a:bodyPr>
              <a:lstStyle/>
              <a:p>
                <a:r>
                  <a:rPr lang="zh-CN" altLang="en-US" b="1" dirty="0" smtClean="0"/>
                  <a:t>则有</a:t>
                </a:r>
                <a14:m>
                  <m:oMath xmlns:m="http://schemas.openxmlformats.org/officeDocument/2006/math">
                    <m:sSub>
                      <m:sSubPr>
                        <m:ctrlPr>
                          <a:rPr lang="en-US" altLang="zh-CN" sz="2000" b="1" i="1" dirty="0" smtClean="0">
                            <a:latin typeface="Cambria Math"/>
                          </a:rPr>
                        </m:ctrlPr>
                      </m:sSubPr>
                      <m:e>
                        <m:r>
                          <a:rPr lang="en-US" altLang="zh-CN" sz="2000" b="1" i="1" dirty="0" smtClean="0">
                            <a:latin typeface="Cambria Math"/>
                          </a:rPr>
                          <m:t>  </m:t>
                        </m:r>
                        <m:r>
                          <a:rPr lang="en-US" altLang="zh-CN" sz="2000" b="1" i="1" dirty="0" smtClean="0">
                            <a:latin typeface="Cambria Math"/>
                          </a:rPr>
                          <m:t>𝑻</m:t>
                        </m:r>
                      </m:e>
                      <m:sub>
                        <m:sSub>
                          <m:sSubPr>
                            <m:ctrlPr>
                              <a:rPr lang="en-US" altLang="zh-CN" sz="2000" b="1" i="1" dirty="0" smtClean="0">
                                <a:latin typeface="Cambria Math"/>
                              </a:rPr>
                            </m:ctrlPr>
                          </m:sSubPr>
                          <m:e>
                            <m:r>
                              <a:rPr lang="en-US" altLang="zh-CN" sz="2000" b="1" i="1" dirty="0" smtClean="0">
                                <a:latin typeface="Cambria Math"/>
                              </a:rPr>
                              <m:t>𝑨</m:t>
                            </m:r>
                          </m:e>
                          <m:sub>
                            <m:r>
                              <a:rPr lang="en-US" altLang="zh-CN" sz="2000" b="1" i="1" dirty="0" smtClean="0">
                                <a:latin typeface="Cambria Math"/>
                              </a:rPr>
                              <m:t>𝟐</m:t>
                            </m:r>
                          </m:sub>
                        </m:sSub>
                      </m:sub>
                    </m:sSub>
                  </m:oMath>
                </a14:m>
                <a:r>
                  <a:rPr lang="en-US" altLang="zh-CN" sz="2000" b="1" dirty="0" smtClean="0"/>
                  <a:t>=</a:t>
                </a:r>
                <a14:m>
                  <m:oMath xmlns:m="http://schemas.openxmlformats.org/officeDocument/2006/math">
                    <m:rad>
                      <m:radPr>
                        <m:degHide m:val="on"/>
                        <m:ctrlPr>
                          <a:rPr lang="en-US" altLang="zh-CN" sz="2000" b="1" i="1" dirty="0" smtClean="0">
                            <a:latin typeface="Cambria Math"/>
                          </a:rPr>
                        </m:ctrlPr>
                      </m:radPr>
                      <m:deg/>
                      <m:e>
                        <m:sSubSup>
                          <m:sSubSupPr>
                            <m:ctrlPr>
                              <a:rPr lang="en-US" altLang="zh-CN" sz="2000" b="1" i="1" dirty="0" smtClean="0">
                                <a:latin typeface="Cambria Math"/>
                              </a:rPr>
                            </m:ctrlPr>
                          </m:sSubSupPr>
                          <m:e>
                            <m:r>
                              <a:rPr lang="en-US" altLang="zh-CN" sz="2000" b="1" i="1" dirty="0" smtClean="0">
                                <a:latin typeface="Cambria Math"/>
                              </a:rPr>
                              <m:t>𝑻</m:t>
                            </m:r>
                          </m:e>
                          <m:sub>
                            <m:r>
                              <a:rPr lang="en-US" altLang="zh-CN" sz="2000" b="1" i="1" dirty="0" smtClean="0">
                                <a:latin typeface="Cambria Math"/>
                              </a:rPr>
                              <m:t>𝟎</m:t>
                            </m:r>
                          </m:sub>
                          <m:sup>
                            <m:r>
                              <a:rPr lang="en-US" altLang="zh-CN" sz="2000" b="1" i="1" dirty="0" smtClean="0">
                                <a:latin typeface="Cambria Math"/>
                              </a:rPr>
                              <m:t>𝟐</m:t>
                            </m:r>
                          </m:sup>
                        </m:sSubSup>
                        <m:r>
                          <a:rPr lang="en-US" altLang="zh-CN" sz="2000" b="1" i="1" dirty="0" smtClean="0">
                            <a:latin typeface="Cambria Math"/>
                          </a:rPr>
                          <m:t>−</m:t>
                        </m:r>
                        <m:sSubSup>
                          <m:sSubSupPr>
                            <m:ctrlPr>
                              <a:rPr lang="en-US" altLang="zh-CN" sz="2000" b="1" i="1" dirty="0" smtClean="0">
                                <a:latin typeface="Cambria Math"/>
                              </a:rPr>
                            </m:ctrlPr>
                          </m:sSubSupPr>
                          <m:e>
                            <m:r>
                              <a:rPr lang="en-US" altLang="zh-CN" sz="2000" b="1" i="1" dirty="0" smtClean="0">
                                <a:latin typeface="Cambria Math"/>
                              </a:rPr>
                              <m:t>𝑻</m:t>
                            </m:r>
                          </m:e>
                          <m:sub>
                            <m:sSub>
                              <m:sSubPr>
                                <m:ctrlPr>
                                  <a:rPr lang="en-US" altLang="zh-CN" sz="2000" b="1" i="1" dirty="0" smtClean="0">
                                    <a:latin typeface="Cambria Math"/>
                                  </a:rPr>
                                </m:ctrlPr>
                              </m:sSubPr>
                              <m:e>
                                <m:r>
                                  <a:rPr lang="en-US" altLang="zh-CN" sz="2000" b="1" i="1" dirty="0" smtClean="0">
                                    <a:latin typeface="Cambria Math"/>
                                  </a:rPr>
                                  <m:t>𝑨</m:t>
                                </m:r>
                              </m:e>
                              <m:sub>
                                <m:f>
                                  <m:fPr>
                                    <m:ctrlPr>
                                      <a:rPr lang="en-US" altLang="zh-CN" sz="2000" b="1" i="1" dirty="0" smtClean="0">
                                        <a:latin typeface="Cambria Math"/>
                                      </a:rPr>
                                    </m:ctrlPr>
                                  </m:fPr>
                                  <m:num>
                                    <m:r>
                                      <a:rPr lang="en-US" altLang="zh-CN" sz="2000" b="1" i="1" dirty="0" smtClean="0">
                                        <a:latin typeface="Cambria Math"/>
                                      </a:rPr>
                                      <m:t>𝟏</m:t>
                                    </m:r>
                                  </m:num>
                                  <m:den>
                                    <m:r>
                                      <a:rPr lang="en-US" altLang="zh-CN" sz="2000" b="1" i="1" dirty="0" smtClean="0">
                                        <a:latin typeface="Cambria Math"/>
                                      </a:rPr>
                                      <m:t>𝟐</m:t>
                                    </m:r>
                                  </m:den>
                                </m:f>
                              </m:sub>
                            </m:sSub>
                          </m:sub>
                          <m:sup>
                            <m:r>
                              <a:rPr lang="en-US" altLang="zh-CN" sz="2000" b="1" i="1" dirty="0" smtClean="0">
                                <a:latin typeface="Cambria Math"/>
                              </a:rPr>
                              <m:t>𝟐</m:t>
                            </m:r>
                          </m:sup>
                        </m:sSubSup>
                        <m:r>
                          <a:rPr lang="en-US" altLang="zh-CN" sz="2000" b="1" i="1" dirty="0" smtClean="0">
                            <a:latin typeface="Cambria Math"/>
                          </a:rPr>
                          <m:t>−</m:t>
                        </m:r>
                        <m:sSubSup>
                          <m:sSubSupPr>
                            <m:ctrlPr>
                              <a:rPr lang="en-US" altLang="zh-CN" sz="2000" b="1" i="1" dirty="0">
                                <a:latin typeface="Cambria Math"/>
                              </a:rPr>
                            </m:ctrlPr>
                          </m:sSubSupPr>
                          <m:e>
                            <m:r>
                              <a:rPr lang="en-US" altLang="zh-CN" sz="2000" b="1" i="1" dirty="0">
                                <a:latin typeface="Cambria Math"/>
                              </a:rPr>
                              <m:t>𝑻</m:t>
                            </m:r>
                          </m:e>
                          <m:sub>
                            <m:sSub>
                              <m:sSubPr>
                                <m:ctrlPr>
                                  <a:rPr lang="en-US" altLang="zh-CN" sz="2000" b="1" i="1" dirty="0">
                                    <a:latin typeface="Cambria Math"/>
                                  </a:rPr>
                                </m:ctrlPr>
                              </m:sSubPr>
                              <m:e>
                                <m:r>
                                  <a:rPr lang="en-US" altLang="zh-CN" sz="2000" b="1" i="1" dirty="0">
                                    <a:latin typeface="Cambria Math"/>
                                  </a:rPr>
                                  <m:t>𝑨</m:t>
                                </m:r>
                              </m:e>
                              <m:sub>
                                <m:f>
                                  <m:fPr>
                                    <m:ctrlPr>
                                      <a:rPr lang="en-US" altLang="zh-CN" sz="2000" b="1" i="1" dirty="0">
                                        <a:latin typeface="Cambria Math"/>
                                      </a:rPr>
                                    </m:ctrlPr>
                                  </m:fPr>
                                  <m:num>
                                    <m:r>
                                      <a:rPr lang="en-US" altLang="zh-CN" sz="2000" b="1" i="1" dirty="0" smtClean="0">
                                        <a:latin typeface="Cambria Math"/>
                                      </a:rPr>
                                      <m:t>𝟑</m:t>
                                    </m:r>
                                  </m:num>
                                  <m:den>
                                    <m:r>
                                      <a:rPr lang="en-US" altLang="zh-CN" sz="2000" b="1" i="1" dirty="0">
                                        <a:latin typeface="Cambria Math"/>
                                      </a:rPr>
                                      <m:t>𝟐</m:t>
                                    </m:r>
                                  </m:den>
                                </m:f>
                              </m:sub>
                            </m:sSub>
                          </m:sub>
                          <m:sup>
                            <m:r>
                              <a:rPr lang="en-US" altLang="zh-CN" sz="2000" b="1" i="1" dirty="0">
                                <a:latin typeface="Cambria Math"/>
                              </a:rPr>
                              <m:t>𝟐</m:t>
                            </m:r>
                          </m:sup>
                        </m:sSubSup>
                      </m:e>
                    </m:rad>
                    <m:r>
                      <a:rPr lang="en-US" altLang="zh-CN" sz="2000" b="1" i="1" dirty="0" smtClean="0">
                        <a:latin typeface="Cambria Math"/>
                        <a:ea typeface="Cambria Math"/>
                      </a:rPr>
                      <m:t>=</m:t>
                    </m:r>
                    <m:rad>
                      <m:radPr>
                        <m:degHide m:val="on"/>
                        <m:ctrlPr>
                          <a:rPr lang="en-US" altLang="zh-CN" sz="2000" b="1" i="1" dirty="0" smtClean="0">
                            <a:latin typeface="Cambria Math"/>
                            <a:ea typeface="Cambria Math"/>
                          </a:rPr>
                        </m:ctrlPr>
                      </m:radPr>
                      <m:deg/>
                      <m:e>
                        <m:sSup>
                          <m:sSupPr>
                            <m:ctrlPr>
                              <a:rPr lang="en-US" altLang="zh-CN" sz="2000" b="1" i="1" dirty="0" smtClean="0">
                                <a:latin typeface="Cambria Math"/>
                                <a:ea typeface="Cambria Math"/>
                              </a:rPr>
                            </m:ctrlPr>
                          </m:sSupPr>
                          <m:e>
                            <m:r>
                              <a:rPr lang="en-US" altLang="zh-CN" sz="2000" b="1" i="1" dirty="0" smtClean="0">
                                <a:latin typeface="Cambria Math"/>
                                <a:ea typeface="Cambria Math"/>
                              </a:rPr>
                              <m:t>𝟎</m:t>
                            </m:r>
                            <m:r>
                              <a:rPr lang="en-US" altLang="zh-CN" sz="2000" b="1" i="1" dirty="0" smtClean="0">
                                <a:latin typeface="Cambria Math"/>
                                <a:ea typeface="Cambria Math"/>
                              </a:rPr>
                              <m:t>.</m:t>
                            </m:r>
                            <m:r>
                              <a:rPr lang="en-US" altLang="zh-CN" sz="2000" b="1" i="1" dirty="0" smtClean="0">
                                <a:latin typeface="Cambria Math"/>
                                <a:ea typeface="Cambria Math"/>
                              </a:rPr>
                              <m:t>𝟑</m:t>
                            </m:r>
                          </m:e>
                          <m:sup>
                            <m:r>
                              <a:rPr lang="en-US" altLang="zh-CN" sz="2000" b="1" i="1" dirty="0" smtClean="0">
                                <a:latin typeface="Cambria Math"/>
                                <a:ea typeface="Cambria Math"/>
                              </a:rPr>
                              <m:t>𝟐</m:t>
                            </m:r>
                          </m:sup>
                        </m:sSup>
                        <m:r>
                          <a:rPr lang="en-US" altLang="zh-CN" sz="2000" b="1" i="1" dirty="0" smtClean="0">
                            <a:latin typeface="Cambria Math"/>
                            <a:ea typeface="Cambria Math"/>
                          </a:rPr>
                          <m:t>−</m:t>
                        </m:r>
                        <m:sSup>
                          <m:sSupPr>
                            <m:ctrlPr>
                              <a:rPr lang="en-US" altLang="zh-CN" sz="2000" b="1" i="1" dirty="0" smtClean="0">
                                <a:latin typeface="Cambria Math"/>
                                <a:ea typeface="Cambria Math"/>
                              </a:rPr>
                            </m:ctrlPr>
                          </m:sSupPr>
                          <m:e>
                            <m:r>
                              <a:rPr lang="en-US" altLang="zh-CN" sz="2000" b="1" i="1" dirty="0" smtClean="0">
                                <a:latin typeface="Cambria Math"/>
                                <a:ea typeface="Cambria Math"/>
                              </a:rPr>
                              <m:t>𝟎</m:t>
                            </m:r>
                            <m:r>
                              <a:rPr lang="en-US" altLang="zh-CN" sz="2000" b="1" i="1" dirty="0" smtClean="0">
                                <a:latin typeface="Cambria Math"/>
                                <a:ea typeface="Cambria Math"/>
                              </a:rPr>
                              <m:t>.</m:t>
                            </m:r>
                            <m:r>
                              <a:rPr lang="en-US" altLang="zh-CN" sz="2000" b="1" i="1" dirty="0" smtClean="0">
                                <a:latin typeface="Cambria Math"/>
                                <a:ea typeface="Cambria Math"/>
                              </a:rPr>
                              <m:t>𝟎𝟓</m:t>
                            </m:r>
                          </m:e>
                          <m:sup>
                            <m:r>
                              <a:rPr lang="en-US" altLang="zh-CN" sz="2000" b="1" i="1" dirty="0" smtClean="0">
                                <a:latin typeface="Cambria Math"/>
                                <a:ea typeface="Cambria Math"/>
                              </a:rPr>
                              <m:t>𝟐</m:t>
                            </m:r>
                          </m:sup>
                        </m:sSup>
                        <m:r>
                          <a:rPr lang="en-US" altLang="zh-CN" sz="2000" b="1" i="1" dirty="0" smtClean="0">
                            <a:latin typeface="Cambria Math"/>
                            <a:ea typeface="Cambria Math"/>
                          </a:rPr>
                          <m:t>−</m:t>
                        </m:r>
                        <m:sSup>
                          <m:sSupPr>
                            <m:ctrlPr>
                              <a:rPr lang="en-US" altLang="zh-CN" sz="2000" b="1" i="1" dirty="0" smtClean="0">
                                <a:latin typeface="Cambria Math"/>
                                <a:ea typeface="Cambria Math"/>
                              </a:rPr>
                            </m:ctrlPr>
                          </m:sSupPr>
                          <m:e>
                            <m:r>
                              <a:rPr lang="en-US" altLang="zh-CN" sz="2000" b="1" i="1" dirty="0" smtClean="0">
                                <a:latin typeface="Cambria Math"/>
                                <a:ea typeface="Cambria Math"/>
                              </a:rPr>
                              <m:t>𝟎</m:t>
                            </m:r>
                            <m:r>
                              <a:rPr lang="en-US" altLang="zh-CN" sz="2000" b="1" i="1" dirty="0" smtClean="0">
                                <a:latin typeface="Cambria Math"/>
                                <a:ea typeface="Cambria Math"/>
                              </a:rPr>
                              <m:t>.</m:t>
                            </m:r>
                            <m:r>
                              <a:rPr lang="en-US" altLang="zh-CN" sz="2000" b="1" i="1" dirty="0" smtClean="0">
                                <a:latin typeface="Cambria Math"/>
                                <a:ea typeface="Cambria Math"/>
                              </a:rPr>
                              <m:t>𝟎𝟑</m:t>
                            </m:r>
                          </m:e>
                          <m:sup>
                            <m:r>
                              <a:rPr lang="en-US" altLang="zh-CN" sz="2000" b="1" i="1" dirty="0" smtClean="0">
                                <a:latin typeface="Cambria Math"/>
                                <a:ea typeface="Cambria Math"/>
                              </a:rPr>
                              <m:t>𝟐</m:t>
                            </m:r>
                          </m:sup>
                        </m:sSup>
                      </m:e>
                    </m:rad>
                    <m:r>
                      <a:rPr lang="en-US" altLang="zh-CN" sz="2000" b="1" i="1" dirty="0" smtClean="0">
                        <a:latin typeface="Cambria Math"/>
                        <a:ea typeface="Cambria Math"/>
                      </a:rPr>
                      <m:t>=</m:t>
                    </m:r>
                    <m:r>
                      <a:rPr lang="en-US" altLang="zh-CN" sz="2000" b="1" i="1" dirty="0" smtClean="0">
                        <a:latin typeface="Cambria Math"/>
                        <a:ea typeface="Cambria Math"/>
                      </a:rPr>
                      <m:t>𝟎</m:t>
                    </m:r>
                    <m:r>
                      <a:rPr lang="en-US" altLang="zh-CN" sz="2000" b="1" i="1" dirty="0" smtClean="0">
                        <a:latin typeface="Cambria Math"/>
                        <a:ea typeface="Cambria Math"/>
                      </a:rPr>
                      <m:t>.</m:t>
                    </m:r>
                    <m:r>
                      <a:rPr lang="en-US" altLang="zh-CN" sz="2000" b="1" i="1" dirty="0" smtClean="0">
                        <a:latin typeface="Cambria Math"/>
                        <a:ea typeface="Cambria Math"/>
                      </a:rPr>
                      <m:t>𝟐𝟗𝟒</m:t>
                    </m:r>
                  </m:oMath>
                </a14:m>
                <a:endParaRPr lang="zh-CN" altLang="en-US" sz="2000" b="1" dirty="0"/>
              </a:p>
            </p:txBody>
          </p:sp>
        </mc:Choice>
        <mc:Fallback>
          <p:sp>
            <p:nvSpPr>
              <p:cNvPr id="17" name="矩形 16"/>
              <p:cNvSpPr>
                <a:spLocks noRot="1" noChangeAspect="1" noMove="1" noResize="1" noEditPoints="1" noAdjustHandles="1" noChangeArrowheads="1" noChangeShapeType="1" noTextEdit="1"/>
              </p:cNvSpPr>
              <p:nvPr/>
            </p:nvSpPr>
            <p:spPr>
              <a:xfrm>
                <a:off x="701739" y="5263692"/>
                <a:ext cx="7949892" cy="718658"/>
              </a:xfrm>
              <a:prstGeom prst="rect">
                <a:avLst/>
              </a:prstGeom>
              <a:blipFill rotWithShape="1">
                <a:blip r:embed="rId10"/>
                <a:stretch>
                  <a:fillRect l="-1150" t="-508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23841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1"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2" grpId="0"/>
      <p:bldP spid="14" grpId="0"/>
      <p:bldP spid="16" grpId="0"/>
      <p:bldP spid="17" grpId="0"/>
      <p:bldP spid="17"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56</a:t>
            </a:fld>
            <a:endParaRPr lang="en-US" altLang="zh-CN"/>
          </a:p>
        </p:txBody>
      </p:sp>
      <mc:AlternateContent xmlns:mc="http://schemas.openxmlformats.org/markup-compatibility/2006">
        <mc:Choice xmlns:a14="http://schemas.microsoft.com/office/drawing/2010/main" Requires="a14">
          <p:sp>
            <p:nvSpPr>
              <p:cNvPr id="3" name="矩形 2"/>
              <p:cNvSpPr/>
              <p:nvPr/>
            </p:nvSpPr>
            <p:spPr>
              <a:xfrm>
                <a:off x="473270" y="160823"/>
                <a:ext cx="5814988" cy="419695"/>
              </a:xfrm>
              <a:prstGeom prst="rect">
                <a:avLst/>
              </a:prstGeom>
            </p:spPr>
            <p:txBody>
              <a:bodyPr wrap="square">
                <a:spAutoFit/>
              </a:bodyPr>
              <a:lstStyle/>
              <a:p>
                <a:r>
                  <a:rPr lang="zh-CN" altLang="en-US" b="1" dirty="0" smtClean="0"/>
                  <a:t>⑤ 把 </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r>
                      <a:rPr lang="zh-CN" altLang="en-US" b="1" i="1">
                        <a:latin typeface="Cambria Math"/>
                      </a:rPr>
                      <m:t>整理成</m:t>
                    </m:r>
                    <m:r>
                      <a:rPr lang="en-US" altLang="zh-CN" b="1" i="1" smtClean="0">
                        <a:latin typeface="Cambria Math"/>
                      </a:rPr>
                      <m:t> </m:t>
                    </m:r>
                    <m:r>
                      <a:rPr lang="zh-CN" altLang="en-US" b="1" i="1" smtClean="0">
                        <a:latin typeface="Cambria Math"/>
                      </a:rPr>
                      <m:t>用</m:t>
                    </m:r>
                    <m:r>
                      <a:rPr lang="zh-CN" altLang="en-US" b="1" i="1">
                        <a:latin typeface="Cambria Math"/>
                      </a:rPr>
                      <m:t>极限偏差</m:t>
                    </m:r>
                    <m:r>
                      <a:rPr lang="zh-CN" altLang="en-US" b="1" i="1" smtClean="0">
                        <a:latin typeface="Cambria Math"/>
                      </a:rPr>
                      <m:t>表达的</m:t>
                    </m:r>
                    <m:r>
                      <a:rPr lang="zh-CN" altLang="en-US" b="1" i="1">
                        <a:latin typeface="Cambria Math"/>
                      </a:rPr>
                      <m:t>形式</m:t>
                    </m:r>
                  </m:oMath>
                </a14:m>
                <a:endParaRPr lang="zh-CN" altLang="en-US" dirty="0"/>
              </a:p>
            </p:txBody>
          </p:sp>
        </mc:Choice>
        <mc:Fallback>
          <p:sp>
            <p:nvSpPr>
              <p:cNvPr id="3" name="矩形 2"/>
              <p:cNvSpPr>
                <a:spLocks noRot="1" noChangeAspect="1" noMove="1" noResize="1" noEditPoints="1" noAdjustHandles="1" noChangeArrowheads="1" noChangeShapeType="1" noTextEdit="1"/>
              </p:cNvSpPr>
              <p:nvPr/>
            </p:nvSpPr>
            <p:spPr>
              <a:xfrm>
                <a:off x="473270" y="160823"/>
                <a:ext cx="5814988" cy="419695"/>
              </a:xfrm>
              <a:prstGeom prst="rect">
                <a:avLst/>
              </a:prstGeom>
              <a:blipFill rotWithShape="1">
                <a:blip r:embed="rId2"/>
                <a:stretch>
                  <a:fillRect l="-1677" t="-15942" b="-3768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矩形 3"/>
              <p:cNvSpPr/>
              <p:nvPr/>
            </p:nvSpPr>
            <p:spPr>
              <a:xfrm>
                <a:off x="571745" y="617940"/>
                <a:ext cx="7629721" cy="558777"/>
              </a:xfrm>
              <a:prstGeom prst="rect">
                <a:avLst/>
              </a:prstGeom>
            </p:spPr>
            <p:txBody>
              <a:bodyPr wrap="square">
                <a:spAutoFit/>
              </a:bodyPr>
              <a:lstStyle/>
              <a:p>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oMath>
                </a14:m>
                <a:r>
                  <a:rPr lang="en-US" altLang="zh-CN" dirty="0" smtClean="0"/>
                  <a:t>=62.25+</a:t>
                </a:r>
                <a:r>
                  <a:rPr lang="zh-CN" altLang="en-US" dirty="0" smtClean="0"/>
                  <a:t>（</a:t>
                </a:r>
                <a:r>
                  <a:rPr lang="en-US" altLang="zh-CN" dirty="0" smtClean="0"/>
                  <a:t>-0.16</a:t>
                </a:r>
                <a:r>
                  <a:rPr lang="zh-CN" altLang="en-US" dirty="0" smtClean="0"/>
                  <a:t>）</a:t>
                </a:r>
                <a14:m>
                  <m:oMath xmlns:m="http://schemas.openxmlformats.org/officeDocument/2006/math">
                    <m:r>
                      <a:rPr lang="en-US" altLang="zh-CN" i="1" smtClean="0">
                        <a:latin typeface="Cambria Math"/>
                        <a:ea typeface="Cambria Math"/>
                      </a:rPr>
                      <m:t>±</m:t>
                    </m:r>
                    <m:f>
                      <m:fPr>
                        <m:ctrlPr>
                          <a:rPr lang="en-US" altLang="zh-CN" i="1" smtClean="0">
                            <a:latin typeface="Cambria Math"/>
                            <a:ea typeface="Cambria Math"/>
                          </a:rPr>
                        </m:ctrlPr>
                      </m:fPr>
                      <m:num>
                        <m:r>
                          <a:rPr lang="en-US" altLang="zh-CN" b="0" i="1" smtClean="0">
                            <a:latin typeface="Cambria Math"/>
                            <a:ea typeface="Cambria Math"/>
                          </a:rPr>
                          <m:t>0.294</m:t>
                        </m:r>
                      </m:num>
                      <m:den>
                        <m:r>
                          <a:rPr lang="en-US" altLang="zh-CN" b="0" i="1" smtClean="0">
                            <a:latin typeface="Cambria Math"/>
                            <a:ea typeface="Cambria Math"/>
                          </a:rPr>
                          <m:t>2</m:t>
                        </m:r>
                      </m:den>
                    </m:f>
                  </m:oMath>
                </a14:m>
                <a:r>
                  <a:rPr lang="en-US" altLang="zh-CN" dirty="0" smtClean="0"/>
                  <a:t>=62.09</a:t>
                </a:r>
                <a14:m>
                  <m:oMath xmlns:m="http://schemas.openxmlformats.org/officeDocument/2006/math">
                    <m:r>
                      <a:rPr lang="en-US" altLang="zh-CN" i="1" dirty="0" smtClean="0">
                        <a:latin typeface="Cambria Math"/>
                        <a:ea typeface="Cambria Math"/>
                      </a:rPr>
                      <m:t>±</m:t>
                    </m:r>
                    <m:r>
                      <a:rPr lang="en-US" altLang="zh-CN" b="0" i="1" dirty="0" smtClean="0">
                        <a:latin typeface="Cambria Math"/>
                        <a:ea typeface="Cambria Math"/>
                      </a:rPr>
                      <m:t>0.147=</m:t>
                    </m:r>
                    <m:sSubSup>
                      <m:sSubSupPr>
                        <m:ctrlPr>
                          <a:rPr lang="en-US" altLang="zh-CN" b="0" i="1" dirty="0" smtClean="0">
                            <a:latin typeface="Cambria Math"/>
                            <a:ea typeface="Cambria Math"/>
                          </a:rPr>
                        </m:ctrlPr>
                      </m:sSubSupPr>
                      <m:e>
                        <m:r>
                          <a:rPr lang="en-US" altLang="zh-CN" b="0" i="1" dirty="0" smtClean="0">
                            <a:latin typeface="Cambria Math"/>
                            <a:ea typeface="Cambria Math"/>
                          </a:rPr>
                          <m:t>62.2</m:t>
                        </m:r>
                      </m:e>
                      <m:sub>
                        <m:r>
                          <a:rPr lang="en-US" altLang="zh-CN" b="0" i="1" dirty="0" smtClean="0">
                            <a:latin typeface="Cambria Math"/>
                            <a:ea typeface="Cambria Math"/>
                          </a:rPr>
                          <m:t>−0.257</m:t>
                        </m:r>
                      </m:sub>
                      <m:sup>
                        <m:r>
                          <a:rPr lang="en-US" altLang="zh-CN" b="0" i="1" dirty="0" smtClean="0">
                            <a:latin typeface="Cambria Math"/>
                            <a:ea typeface="Cambria Math"/>
                          </a:rPr>
                          <m:t>+0.037</m:t>
                        </m:r>
                      </m:sup>
                    </m:sSubSup>
                  </m:oMath>
                </a14:m>
                <a:endParaRPr lang="zh-CN" altLang="en-US" dirty="0"/>
              </a:p>
            </p:txBody>
          </p:sp>
        </mc:Choice>
        <mc:Fallback>
          <p:sp>
            <p:nvSpPr>
              <p:cNvPr id="4" name="矩形 3"/>
              <p:cNvSpPr>
                <a:spLocks noRot="1" noChangeAspect="1" noMove="1" noResize="1" noEditPoints="1" noAdjustHandles="1" noChangeArrowheads="1" noChangeShapeType="1" noTextEdit="1"/>
              </p:cNvSpPr>
              <p:nvPr/>
            </p:nvSpPr>
            <p:spPr>
              <a:xfrm>
                <a:off x="571745" y="617940"/>
                <a:ext cx="7629721" cy="558777"/>
              </a:xfrm>
              <a:prstGeom prst="rect">
                <a:avLst/>
              </a:prstGeom>
              <a:blipFill rotWithShape="1">
                <a:blip r:embed="rId3"/>
                <a:stretch>
                  <a:fillRect b="-19565"/>
                </a:stretch>
              </a:blipFill>
            </p:spPr>
            <p:txBody>
              <a:bodyPr/>
              <a:lstStyle/>
              <a:p>
                <a:r>
                  <a:rPr lang="zh-CN" altLang="en-US">
                    <a:noFill/>
                  </a:rPr>
                  <a:t> </a:t>
                </a:r>
              </a:p>
            </p:txBody>
          </p:sp>
        </mc:Fallback>
      </mc:AlternateContent>
      <p:sp>
        <p:nvSpPr>
          <p:cNvPr id="5" name="矩形 4"/>
          <p:cNvSpPr/>
          <p:nvPr/>
        </p:nvSpPr>
        <p:spPr>
          <a:xfrm>
            <a:off x="402929" y="1131486"/>
            <a:ext cx="5814988" cy="419695"/>
          </a:xfrm>
          <a:prstGeom prst="rect">
            <a:avLst/>
          </a:prstGeom>
        </p:spPr>
        <p:txBody>
          <a:bodyPr wrap="square">
            <a:spAutoFit/>
          </a:bodyPr>
          <a:lstStyle/>
          <a:p>
            <a:r>
              <a:rPr lang="zh-CN" altLang="en-US" b="1" dirty="0" smtClean="0"/>
              <a:t>（</a:t>
            </a:r>
            <a:r>
              <a:rPr lang="en-US" altLang="zh-CN" b="1" dirty="0" smtClean="0"/>
              <a:t>5</a:t>
            </a:r>
            <a:r>
              <a:rPr lang="zh-CN" altLang="en-US" b="1" dirty="0" smtClean="0"/>
              <a:t>）校验计算结果</a:t>
            </a:r>
            <a:endParaRPr lang="zh-CN" altLang="en-US" dirty="0"/>
          </a:p>
        </p:txBody>
      </p:sp>
      <mc:AlternateContent xmlns:mc="http://schemas.openxmlformats.org/markup-compatibility/2006">
        <mc:Choice xmlns:a14="http://schemas.microsoft.com/office/drawing/2010/main" Requires="a14">
          <p:sp>
            <p:nvSpPr>
              <p:cNvPr id="6" name="矩形 5"/>
              <p:cNvSpPr/>
              <p:nvPr/>
            </p:nvSpPr>
            <p:spPr>
              <a:xfrm>
                <a:off x="686798" y="1522127"/>
                <a:ext cx="7061982" cy="419695"/>
              </a:xfrm>
              <a:prstGeom prst="rect">
                <a:avLst/>
              </a:prstGeom>
            </p:spPr>
            <p:txBody>
              <a:bodyPr wrap="square">
                <a:spAutoFit/>
              </a:bodyPr>
              <a:lstStyle/>
              <a:p>
                <a:r>
                  <a:rPr lang="zh-CN" altLang="en-US" b="1" dirty="0" smtClean="0"/>
                  <a:t>由已知</a:t>
                </a:r>
                <a14:m>
                  <m:oMath xmlns:m="http://schemas.openxmlformats.org/officeDocument/2006/math">
                    <m:r>
                      <a:rPr lang="zh-CN" altLang="en-US" b="1" i="1">
                        <a:latin typeface="Cambria Math"/>
                      </a:rPr>
                      <m:t>条件</m:t>
                    </m:r>
                    <m:r>
                      <a:rPr lang="zh-CN" altLang="en-US" b="1" i="1" smtClean="0">
                        <a:latin typeface="Cambria Math"/>
                      </a:rPr>
                      <m:t>可得：</m:t>
                    </m:r>
                    <m:sSub>
                      <m:sSubPr>
                        <m:ctrlPr>
                          <a:rPr lang="en-US" altLang="zh-CN" b="1" i="1" smtClean="0">
                            <a:latin typeface="Cambria Math"/>
                          </a:rPr>
                        </m:ctrlPr>
                      </m:sSubPr>
                      <m:e>
                        <m:r>
                          <a:rPr lang="en-US" altLang="zh-CN" b="1" i="1" smtClean="0">
                            <a:latin typeface="Cambria Math"/>
                          </a:rPr>
                          <m:t>𝑻</m:t>
                        </m:r>
                      </m:e>
                      <m:sub>
                        <m:r>
                          <a:rPr lang="en-US" altLang="zh-CN" b="1" i="1" smtClean="0">
                            <a:latin typeface="Cambria Math"/>
                          </a:rPr>
                          <m:t>𝟎</m:t>
                        </m:r>
                      </m:sub>
                    </m:sSub>
                  </m:oMath>
                </a14:m>
                <a:r>
                  <a:rPr lang="en-US" altLang="zh-CN" dirty="0" smtClean="0"/>
                  <a:t>=</a:t>
                </a:r>
                <a14:m>
                  <m:oMath xmlns:m="http://schemas.openxmlformats.org/officeDocument/2006/math">
                    <m:sSub>
                      <m:sSubPr>
                        <m:ctrlPr>
                          <a:rPr lang="en-US" altLang="zh-CN" b="0" i="1" dirty="0" smtClean="0">
                            <a:latin typeface="Cambria Math"/>
                            <a:ea typeface="Cambria Math"/>
                          </a:rPr>
                        </m:ctrlPr>
                      </m:sSubPr>
                      <m:e>
                        <m:r>
                          <m:rPr>
                            <m:sty m:val="p"/>
                          </m:rPr>
                          <a:rPr lang="en-US" altLang="zh-CN" b="0" i="0" dirty="0" smtClean="0">
                            <a:latin typeface="Cambria Math"/>
                            <a:ea typeface="Cambria Math"/>
                          </a:rPr>
                          <m:t>ES</m:t>
                        </m:r>
                      </m:e>
                      <m:sub>
                        <m:r>
                          <a:rPr lang="en-US" altLang="zh-CN" b="0" i="1" dirty="0" smtClean="0">
                            <a:latin typeface="Cambria Math"/>
                            <a:ea typeface="Cambria Math"/>
                          </a:rPr>
                          <m:t>0</m:t>
                        </m:r>
                      </m:sub>
                    </m:sSub>
                    <m:r>
                      <a:rPr lang="en-US" altLang="zh-CN" b="0" i="1" dirty="0" smtClean="0">
                        <a:latin typeface="Cambria Math"/>
                        <a:ea typeface="Cambria Math"/>
                      </a:rPr>
                      <m:t>−</m:t>
                    </m:r>
                    <m:sSub>
                      <m:sSubPr>
                        <m:ctrlPr>
                          <a:rPr lang="en-US" altLang="zh-CN" i="1" dirty="0">
                            <a:latin typeface="Cambria Math"/>
                            <a:ea typeface="Cambria Math"/>
                          </a:rPr>
                        </m:ctrlPr>
                      </m:sSubPr>
                      <m:e>
                        <m:r>
                          <m:rPr>
                            <m:sty m:val="p"/>
                          </m:rPr>
                          <a:rPr lang="en-US" altLang="zh-CN" dirty="0">
                            <a:latin typeface="Cambria Math"/>
                            <a:ea typeface="Cambria Math"/>
                          </a:rPr>
                          <m:t>E</m:t>
                        </m:r>
                        <m:r>
                          <m:rPr>
                            <m:sty m:val="p"/>
                          </m:rPr>
                          <a:rPr lang="en-US" altLang="zh-CN" b="0" i="0" dirty="0" smtClean="0">
                            <a:latin typeface="Cambria Math"/>
                            <a:ea typeface="Cambria Math"/>
                          </a:rPr>
                          <m:t>I</m:t>
                        </m:r>
                      </m:e>
                      <m:sub>
                        <m:r>
                          <a:rPr lang="en-US" altLang="zh-CN" i="1" dirty="0">
                            <a:latin typeface="Cambria Math"/>
                            <a:ea typeface="Cambria Math"/>
                          </a:rPr>
                          <m:t>0</m:t>
                        </m:r>
                      </m:sub>
                    </m:sSub>
                    <m:r>
                      <a:rPr lang="en-US" altLang="zh-CN" b="0" i="1" dirty="0" smtClean="0">
                        <a:latin typeface="Cambria Math"/>
                        <a:ea typeface="Cambria Math"/>
                      </a:rPr>
                      <m:t>=0−</m:t>
                    </m:r>
                    <m:d>
                      <m:dPr>
                        <m:ctrlPr>
                          <a:rPr lang="en-US" altLang="zh-CN" b="0" i="1" dirty="0" smtClean="0">
                            <a:latin typeface="Cambria Math"/>
                            <a:ea typeface="Cambria Math"/>
                          </a:rPr>
                        </m:ctrlPr>
                      </m:dPr>
                      <m:e>
                        <m:r>
                          <a:rPr lang="en-US" altLang="zh-CN" b="0" i="1" dirty="0" smtClean="0">
                            <a:latin typeface="Cambria Math"/>
                            <a:ea typeface="Cambria Math"/>
                          </a:rPr>
                          <m:t>−0.3</m:t>
                        </m:r>
                      </m:e>
                    </m:d>
                    <m:r>
                      <a:rPr lang="en-US" altLang="zh-CN" b="0" i="1" dirty="0" smtClean="0">
                        <a:latin typeface="Cambria Math"/>
                        <a:ea typeface="Cambria Math"/>
                      </a:rPr>
                      <m:t>=</m:t>
                    </m:r>
                    <m:r>
                      <a:rPr lang="en-US" altLang="zh-CN" b="0" i="1" dirty="0" smtClean="0">
                        <a:solidFill>
                          <a:srgbClr val="FF0000"/>
                        </a:solidFill>
                        <a:latin typeface="Cambria Math"/>
                        <a:ea typeface="Cambria Math"/>
                      </a:rPr>
                      <m:t>0.3</m:t>
                    </m:r>
                  </m:oMath>
                </a14:m>
                <a:endParaRPr lang="zh-CN" altLang="en-US" dirty="0">
                  <a:solidFill>
                    <a:srgbClr val="FF0000"/>
                  </a:solidFill>
                </a:endParaRPr>
              </a:p>
            </p:txBody>
          </p:sp>
        </mc:Choice>
        <mc:Fallback>
          <p:sp>
            <p:nvSpPr>
              <p:cNvPr id="6" name="矩形 5"/>
              <p:cNvSpPr>
                <a:spLocks noRot="1" noChangeAspect="1" noMove="1" noResize="1" noEditPoints="1" noAdjustHandles="1" noChangeArrowheads="1" noChangeShapeType="1" noTextEdit="1"/>
              </p:cNvSpPr>
              <p:nvPr/>
            </p:nvSpPr>
            <p:spPr>
              <a:xfrm>
                <a:off x="686798" y="1522127"/>
                <a:ext cx="7061982" cy="419695"/>
              </a:xfrm>
              <a:prstGeom prst="rect">
                <a:avLst/>
              </a:prstGeom>
              <a:blipFill rotWithShape="1">
                <a:blip r:embed="rId4"/>
                <a:stretch>
                  <a:fillRect l="-1382" t="-15942" b="-4347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714934" y="1957535"/>
                <a:ext cx="4982481" cy="419695"/>
              </a:xfrm>
              <a:prstGeom prst="rect">
                <a:avLst/>
              </a:prstGeom>
            </p:spPr>
            <p:txBody>
              <a:bodyPr wrap="square">
                <a:spAutoFit/>
              </a:bodyPr>
              <a:lstStyle/>
              <a:p>
                <a:r>
                  <a:rPr lang="zh-CN" altLang="en-US" b="1" dirty="0" smtClean="0"/>
                  <a:t>把计算结果代入式（</a:t>
                </a:r>
                <a:r>
                  <a:rPr lang="en-US" altLang="zh-CN" b="1" dirty="0" smtClean="0"/>
                  <a:t>10.9</a:t>
                </a:r>
                <a:r>
                  <a:rPr lang="zh-CN" altLang="en-US" b="1" dirty="0" smtClean="0"/>
                  <a:t>）</a:t>
                </a:r>
                <a14:m>
                  <m:oMath xmlns:m="http://schemas.openxmlformats.org/officeDocument/2006/math">
                    <m:r>
                      <a:rPr lang="zh-CN" altLang="en-US" b="1" i="1" smtClean="0">
                        <a:latin typeface="Cambria Math"/>
                      </a:rPr>
                      <m:t>得：</m:t>
                    </m:r>
                  </m:oMath>
                </a14:m>
                <a:endParaRPr lang="zh-CN" altLang="en-US" dirty="0"/>
              </a:p>
            </p:txBody>
          </p:sp>
        </mc:Choice>
        <mc:Fallback>
          <p:sp>
            <p:nvSpPr>
              <p:cNvPr id="7" name="矩形 6"/>
              <p:cNvSpPr>
                <a:spLocks noRot="1" noChangeAspect="1" noMove="1" noResize="1" noEditPoints="1" noAdjustHandles="1" noChangeArrowheads="1" noChangeShapeType="1" noTextEdit="1"/>
              </p:cNvSpPr>
              <p:nvPr/>
            </p:nvSpPr>
            <p:spPr>
              <a:xfrm>
                <a:off x="714934" y="1957535"/>
                <a:ext cx="4982481" cy="419695"/>
              </a:xfrm>
              <a:prstGeom prst="rect">
                <a:avLst/>
              </a:prstGeom>
              <a:blipFill rotWithShape="1">
                <a:blip r:embed="rId5"/>
                <a:stretch>
                  <a:fillRect l="-1834" t="-15942" b="-43478"/>
                </a:stretch>
              </a:blipFill>
            </p:spPr>
            <p:txBody>
              <a:bodyPr/>
              <a:lstStyle/>
              <a:p>
                <a:r>
                  <a:rPr lang="zh-CN" altLang="en-US">
                    <a:noFill/>
                  </a:rPr>
                  <a:t> </a:t>
                </a:r>
              </a:p>
            </p:txBody>
          </p:sp>
        </mc:Fallback>
      </mc:AlternateContent>
      <p:grpSp>
        <p:nvGrpSpPr>
          <p:cNvPr id="10" name="组合 9"/>
          <p:cNvGrpSpPr/>
          <p:nvPr/>
        </p:nvGrpSpPr>
        <p:grpSpPr>
          <a:xfrm>
            <a:off x="6153669" y="1853042"/>
            <a:ext cx="2731110" cy="2741619"/>
            <a:chOff x="6511364" y="811311"/>
            <a:chExt cx="2114111" cy="1971675"/>
          </a:xfrm>
        </p:grpSpPr>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1364" y="811311"/>
              <a:ext cx="208597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698201" y="2444432"/>
              <a:ext cx="1927274" cy="338554"/>
            </a:xfrm>
            <a:prstGeom prst="rect">
              <a:avLst/>
            </a:prstGeom>
            <a:solidFill>
              <a:schemeClr val="bg1"/>
            </a:solidFill>
          </p:spPr>
          <p:txBody>
            <a:bodyPr wrap="square" rtlCol="0">
              <a:spAutoFit/>
            </a:bodyPr>
            <a:lstStyle/>
            <a:p>
              <a:r>
                <a:rPr lang="zh-CN" altLang="en-US" sz="1600" b="1" dirty="0" smtClean="0"/>
                <a:t>例</a:t>
              </a:r>
              <a:r>
                <a:rPr lang="en-US" altLang="zh-CN" sz="1600" b="1" dirty="0" smtClean="0"/>
                <a:t>11.6  </a:t>
              </a:r>
              <a:r>
                <a:rPr lang="zh-CN" altLang="en-US" sz="1600" b="1" dirty="0" smtClean="0"/>
                <a:t>的尺寸链图</a:t>
              </a:r>
              <a:endParaRPr lang="zh-CN" altLang="en-US" sz="1600" b="1" dirty="0"/>
            </a:p>
          </p:txBody>
        </p:sp>
      </p:grpSp>
      <p:grpSp>
        <p:nvGrpSpPr>
          <p:cNvPr id="15" name="组合 14"/>
          <p:cNvGrpSpPr/>
          <p:nvPr/>
        </p:nvGrpSpPr>
        <p:grpSpPr>
          <a:xfrm>
            <a:off x="757138" y="2488684"/>
            <a:ext cx="6262640" cy="2089062"/>
            <a:chOff x="757138" y="2601228"/>
            <a:chExt cx="6262640" cy="2089062"/>
          </a:xfrm>
        </p:grpSpPr>
        <mc:AlternateContent xmlns:mc="http://schemas.openxmlformats.org/markup-compatibility/2006" xmlns:a14="http://schemas.microsoft.com/office/drawing/2010/main">
          <mc:Choice Requires="a14">
            <p:sp>
              <p:nvSpPr>
                <p:cNvPr id="9" name="TextBox 8"/>
                <p:cNvSpPr txBox="1"/>
                <p:nvPr/>
              </p:nvSpPr>
              <p:spPr>
                <a:xfrm>
                  <a:off x="757138" y="2601228"/>
                  <a:ext cx="6262640" cy="1524776"/>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sz="2000" i="1" smtClean="0">
                              <a:latin typeface="Cambria Math"/>
                            </a:rPr>
                          </m:ctrlPr>
                        </m:sSubPr>
                        <m:e>
                          <m:r>
                            <a:rPr lang="en-US" altLang="zh-CN" sz="2000" b="0" i="1" smtClean="0">
                              <a:latin typeface="Cambria Math"/>
                            </a:rPr>
                            <m:t>𝑇</m:t>
                          </m:r>
                        </m:e>
                        <m:sub>
                          <m:r>
                            <a:rPr lang="en-US" altLang="zh-CN" sz="2000" b="0" i="1" smtClean="0">
                              <a:latin typeface="Cambria Math"/>
                            </a:rPr>
                            <m:t>0</m:t>
                          </m:r>
                        </m:sub>
                      </m:sSub>
                    </m:oMath>
                  </a14:m>
                  <a:r>
                    <a:rPr lang="en-US" altLang="zh-CN" sz="2000" dirty="0" smtClean="0"/>
                    <a:t>= </a:t>
                  </a:r>
                  <a14:m>
                    <m:oMath xmlns:m="http://schemas.openxmlformats.org/officeDocument/2006/math">
                      <m:rad>
                        <m:radPr>
                          <m:degHide m:val="on"/>
                          <m:ctrlPr>
                            <a:rPr lang="en-US" altLang="zh-CN" sz="2000" i="1" dirty="0" smtClean="0">
                              <a:latin typeface="Cambria Math"/>
                            </a:rPr>
                          </m:ctrlPr>
                        </m:radPr>
                        <m:deg/>
                        <m:e>
                          <m:sSubSup>
                            <m:sSubSupPr>
                              <m:ctrlPr>
                                <a:rPr lang="en-US" altLang="zh-CN" sz="2000" i="1" dirty="0" smtClean="0">
                                  <a:latin typeface="Cambria Math"/>
                                </a:rPr>
                              </m:ctrlPr>
                            </m:sSubSupPr>
                            <m:e>
                              <m:r>
                                <a:rPr lang="en-US" altLang="zh-CN" sz="2000" b="0" i="1" dirty="0" smtClean="0">
                                  <a:latin typeface="Cambria Math"/>
                                </a:rPr>
                                <m:t>𝑇</m:t>
                              </m:r>
                            </m:e>
                            <m:sub>
                              <m:sSub>
                                <m:sSubPr>
                                  <m:ctrlPr>
                                    <a:rPr lang="en-US" altLang="zh-CN" sz="200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1/2</m:t>
                                  </m:r>
                                </m:sub>
                              </m:sSub>
                            </m:sub>
                            <m:sup>
                              <m:r>
                                <a:rPr lang="en-US" altLang="zh-CN" sz="2000" b="0" i="1" dirty="0" smtClean="0">
                                  <a:latin typeface="Cambria Math"/>
                                </a:rPr>
                                <m:t>2</m:t>
                              </m:r>
                            </m:sup>
                          </m:sSubSup>
                          <m:r>
                            <a:rPr lang="en-US" altLang="zh-CN" sz="2000" b="0" i="1" dirty="0" smtClean="0">
                              <a:latin typeface="Cambria Math"/>
                            </a:rPr>
                            <m:t>+</m:t>
                          </m:r>
                          <m:sSubSup>
                            <m:sSubSupPr>
                              <m:ctrlPr>
                                <a:rPr lang="en-US" altLang="zh-CN" sz="2000" i="1" dirty="0">
                                  <a:latin typeface="Cambria Math"/>
                                </a:rPr>
                              </m:ctrlPr>
                            </m:sSubSupPr>
                            <m:e>
                              <m:r>
                                <a:rPr lang="en-US" altLang="zh-CN" sz="2000" i="1" dirty="0">
                                  <a:latin typeface="Cambria Math"/>
                                </a:rPr>
                                <m:t>𝑇</m:t>
                              </m:r>
                            </m:e>
                            <m:sub>
                              <m:sSub>
                                <m:sSubPr>
                                  <m:ctrlPr>
                                    <a:rPr lang="en-US" altLang="zh-CN" sz="2000" i="1" dirty="0">
                                      <a:latin typeface="Cambria Math"/>
                                    </a:rPr>
                                  </m:ctrlPr>
                                </m:sSubPr>
                                <m:e>
                                  <m:r>
                                    <a:rPr lang="en-US" altLang="zh-CN" sz="2000" i="1" dirty="0">
                                      <a:latin typeface="Cambria Math"/>
                                    </a:rPr>
                                    <m:t>𝐴</m:t>
                                  </m:r>
                                </m:e>
                                <m:sub>
                                  <m:r>
                                    <a:rPr lang="en-US" altLang="zh-CN" sz="2000" b="0" i="1" dirty="0" smtClean="0">
                                      <a:latin typeface="Cambria Math"/>
                                    </a:rPr>
                                    <m:t>3</m:t>
                                  </m:r>
                                  <m:r>
                                    <a:rPr lang="en-US" altLang="zh-CN" sz="2000" i="1" dirty="0">
                                      <a:latin typeface="Cambria Math"/>
                                    </a:rPr>
                                    <m:t>/2</m:t>
                                  </m:r>
                                </m:sub>
                              </m:sSub>
                            </m:sub>
                            <m:sup>
                              <m:r>
                                <a:rPr lang="en-US" altLang="zh-CN" sz="2000" i="1" dirty="0">
                                  <a:latin typeface="Cambria Math"/>
                                </a:rPr>
                                <m:t>2</m:t>
                              </m:r>
                            </m:sup>
                          </m:sSubSup>
                          <m:r>
                            <a:rPr lang="en-US" altLang="zh-CN" sz="2000" b="0" i="1" dirty="0" smtClean="0">
                              <a:latin typeface="Cambria Math"/>
                            </a:rPr>
                            <m:t>+</m:t>
                          </m:r>
                          <m:sSubSup>
                            <m:sSubSupPr>
                              <m:ctrlPr>
                                <a:rPr lang="en-US" altLang="zh-CN" sz="2000" i="1" dirty="0">
                                  <a:latin typeface="Cambria Math"/>
                                </a:rPr>
                              </m:ctrlPr>
                            </m:sSubSupPr>
                            <m:e>
                              <m:r>
                                <a:rPr lang="en-US" altLang="zh-CN" sz="2000" i="1" dirty="0">
                                  <a:latin typeface="Cambria Math"/>
                                </a:rPr>
                                <m:t>𝑇</m:t>
                              </m:r>
                            </m:e>
                            <m:sub>
                              <m:sSub>
                                <m:sSubPr>
                                  <m:ctrlPr>
                                    <a:rPr lang="en-US" altLang="zh-CN" sz="2000" i="1" dirty="0">
                                      <a:latin typeface="Cambria Math"/>
                                    </a:rPr>
                                  </m:ctrlPr>
                                </m:sSubPr>
                                <m:e>
                                  <m:r>
                                    <a:rPr lang="en-US" altLang="zh-CN" sz="2000" i="1" dirty="0">
                                      <a:latin typeface="Cambria Math"/>
                                    </a:rPr>
                                    <m:t>𝐴</m:t>
                                  </m:r>
                                </m:e>
                                <m:sub>
                                  <m:r>
                                    <a:rPr lang="en-US" altLang="zh-CN" sz="2000" b="0" i="1" dirty="0" smtClean="0">
                                      <a:latin typeface="Cambria Math"/>
                                    </a:rPr>
                                    <m:t>2</m:t>
                                  </m:r>
                                </m:sub>
                              </m:sSub>
                            </m:sub>
                            <m:sup>
                              <m:r>
                                <a:rPr lang="en-US" altLang="zh-CN" sz="2000" i="1" dirty="0">
                                  <a:latin typeface="Cambria Math"/>
                                </a:rPr>
                                <m:t>2</m:t>
                              </m:r>
                            </m:sup>
                          </m:sSubSup>
                          <m:r>
                            <a:rPr lang="en-US" altLang="zh-CN" sz="2000" b="0" i="1" dirty="0" smtClean="0">
                              <a:latin typeface="Cambria Math"/>
                            </a:rPr>
                            <m:t> </m:t>
                          </m:r>
                        </m:e>
                      </m:rad>
                    </m:oMath>
                  </a14:m>
                  <a:r>
                    <a:rPr lang="zh-CN" altLang="en-US" sz="2000" dirty="0" smtClean="0"/>
                    <a:t>    </a:t>
                  </a:r>
                  <a:endParaRPr lang="en-US" altLang="zh-CN" sz="2000" dirty="0" smtClean="0"/>
                </a:p>
                <a:p>
                  <a:pPr>
                    <a:lnSpc>
                      <a:spcPct val="150000"/>
                    </a:lnSpc>
                  </a:pPr>
                  <a:r>
                    <a:rPr lang="en-US" altLang="zh-CN" sz="2000" dirty="0" smtClean="0"/>
                    <a:t>    =</a:t>
                  </a:r>
                  <a14:m>
                    <m:oMath xmlns:m="http://schemas.openxmlformats.org/officeDocument/2006/math">
                      <m:rad>
                        <m:radPr>
                          <m:degHide m:val="on"/>
                          <m:ctrlPr>
                            <a:rPr lang="en-US" altLang="zh-CN" sz="2000" i="1" dirty="0" smtClean="0">
                              <a:latin typeface="Cambria Math"/>
                            </a:rPr>
                          </m:ctrlPr>
                        </m:radPr>
                        <m:deg/>
                        <m:e>
                          <m:r>
                            <a:rPr lang="en-US" altLang="zh-CN" sz="2000" b="0" i="1" dirty="0" smtClean="0">
                              <a:latin typeface="Cambria Math"/>
                            </a:rPr>
                            <m:t>(0.05</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r>
                            <a:rPr lang="en-US" altLang="zh-CN" sz="2000" b="0" i="1" dirty="0" smtClean="0">
                              <a:latin typeface="Cambria Math"/>
                            </a:rPr>
                            <m:t>+[</m:t>
                          </m:r>
                          <m:d>
                            <m:dPr>
                              <m:ctrlPr>
                                <a:rPr lang="en-US" altLang="zh-CN" sz="2000" b="0" i="1" dirty="0" smtClean="0">
                                  <a:latin typeface="Cambria Math"/>
                                </a:rPr>
                              </m:ctrlPr>
                            </m:dPr>
                            <m:e>
                              <m:r>
                                <a:rPr lang="en-US" altLang="zh-CN" sz="2000" b="0" i="1" dirty="0" smtClean="0">
                                  <a:latin typeface="Cambria Math"/>
                                </a:rPr>
                                <m:t>+0.037</m:t>
                              </m:r>
                            </m:e>
                          </m:d>
                          <m:r>
                            <a:rPr lang="en-US" altLang="zh-CN" sz="2000" b="0" i="1" dirty="0" smtClean="0">
                              <a:latin typeface="Cambria Math"/>
                            </a:rPr>
                            <m:t>−(−0.257)</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r>
                            <a:rPr lang="en-US" altLang="zh-CN" sz="2000" b="0" i="1" dirty="0" smtClean="0">
                              <a:latin typeface="Cambria Math"/>
                            </a:rPr>
                            <m:t> +(0.03</m:t>
                          </m:r>
                          <m:sSup>
                            <m:sSupPr>
                              <m:ctrlPr>
                                <a:rPr lang="en-US" altLang="zh-CN" sz="2000" b="0" i="1" dirty="0" smtClean="0">
                                  <a:latin typeface="Cambria Math"/>
                                </a:rPr>
                              </m:ctrlPr>
                            </m:sSupPr>
                            <m:e>
                              <m:r>
                                <a:rPr lang="en-US" altLang="zh-CN" sz="2000" b="0" i="1" dirty="0" smtClean="0">
                                  <a:latin typeface="Cambria Math"/>
                                </a:rPr>
                                <m:t>)</m:t>
                              </m:r>
                            </m:e>
                            <m:sup>
                              <m:r>
                                <a:rPr lang="en-US" altLang="zh-CN" sz="2000" b="0" i="1" dirty="0" smtClean="0">
                                  <a:latin typeface="Cambria Math"/>
                                </a:rPr>
                                <m:t>2</m:t>
                              </m:r>
                            </m:sup>
                          </m:sSup>
                        </m:e>
                      </m:rad>
                    </m:oMath>
                  </a14:m>
                  <a:endParaRPr lang="zh-CN" altLang="en-US" sz="2000" dirty="0"/>
                </a:p>
              </p:txBody>
            </p:sp>
          </mc:Choice>
          <mc:Fallback xmlns="">
            <p:sp>
              <p:nvSpPr>
                <p:cNvPr id="9" name="TextBox 8"/>
                <p:cNvSpPr txBox="1">
                  <a:spLocks noRot="1" noChangeAspect="1" noMove="1" noResize="1" noEditPoints="1" noAdjustHandles="1" noChangeArrowheads="1" noChangeShapeType="1" noTextEdit="1"/>
                </p:cNvSpPr>
                <p:nvPr/>
              </p:nvSpPr>
              <p:spPr>
                <a:xfrm>
                  <a:off x="757138" y="2601228"/>
                  <a:ext cx="6262640" cy="1524776"/>
                </a:xfrm>
                <a:prstGeom prst="rect">
                  <a:avLst/>
                </a:prstGeom>
                <a:blipFill rotWithShape="1">
                  <a:blip r:embed="rId7"/>
                  <a:stretch>
                    <a:fillRect b="-5600"/>
                  </a:stretch>
                </a:blipFill>
              </p:spPr>
              <p:txBody>
                <a:bodyPr/>
                <a:lstStyle/>
                <a:p>
                  <a:r>
                    <a:rPr lang="zh-CN" altLang="en-US">
                      <a:noFill/>
                    </a:rPr>
                    <a:t> </a:t>
                  </a:r>
                </a:p>
              </p:txBody>
            </p:sp>
          </mc:Fallback>
        </mc:AlternateContent>
        <p:sp>
          <p:nvSpPr>
            <p:cNvPr id="14" name="TextBox 13"/>
            <p:cNvSpPr txBox="1"/>
            <p:nvPr/>
          </p:nvSpPr>
          <p:spPr>
            <a:xfrm>
              <a:off x="1026942" y="4228625"/>
              <a:ext cx="1069144" cy="461665"/>
            </a:xfrm>
            <a:prstGeom prst="rect">
              <a:avLst/>
            </a:prstGeom>
            <a:noFill/>
          </p:spPr>
          <p:txBody>
            <a:bodyPr wrap="square" rtlCol="0">
              <a:spAutoFit/>
            </a:bodyPr>
            <a:lstStyle/>
            <a:p>
              <a:r>
                <a:rPr lang="en-US" altLang="zh-CN" dirty="0" smtClean="0"/>
                <a:t>= </a:t>
              </a:r>
              <a:r>
                <a:rPr lang="en-US" altLang="zh-CN" dirty="0" smtClean="0">
                  <a:solidFill>
                    <a:srgbClr val="FF0000"/>
                  </a:solidFill>
                </a:rPr>
                <a:t>0.3</a:t>
              </a:r>
              <a:endParaRPr lang="zh-CN" altLang="en-US" dirty="0">
                <a:solidFill>
                  <a:srgbClr val="FF0000"/>
                </a:solidFill>
              </a:endParaRPr>
            </a:p>
          </p:txBody>
        </p:sp>
      </p:grpSp>
      <mc:AlternateContent xmlns:mc="http://schemas.openxmlformats.org/markup-compatibility/2006">
        <mc:Choice xmlns:a14="http://schemas.microsoft.com/office/drawing/2010/main" Requires="a14">
          <p:sp>
            <p:nvSpPr>
              <p:cNvPr id="16" name="矩形 15"/>
              <p:cNvSpPr/>
              <p:nvPr/>
            </p:nvSpPr>
            <p:spPr>
              <a:xfrm>
                <a:off x="771205" y="4494127"/>
                <a:ext cx="8127642" cy="494623"/>
              </a:xfrm>
              <a:prstGeom prst="rect">
                <a:avLst/>
              </a:prstGeom>
            </p:spPr>
            <p:txBody>
              <a:bodyPr wrap="square">
                <a:spAutoFit/>
              </a:bodyPr>
              <a:lstStyle/>
              <a:p>
                <a:r>
                  <a:rPr lang="zh-CN" altLang="en-US" b="1" dirty="0" smtClean="0"/>
                  <a:t>校验结果说明计算无误</a:t>
                </a:r>
                <a:r>
                  <a:rPr lang="en-US" altLang="zh-CN" b="1" dirty="0"/>
                  <a:t>,</a:t>
                </a:r>
                <a:r>
                  <a:rPr lang="zh-CN" altLang="en-US" b="1" dirty="0"/>
                  <a:t>所以铣键槽的深度</a:t>
                </a:r>
                <a:r>
                  <a:rPr lang="en-US" altLang="zh-CN" b="1" dirty="0" smtClean="0"/>
                  <a:t>:</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𝟔𝟐</m:t>
                        </m:r>
                        <m:r>
                          <a:rPr lang="en-US" altLang="zh-CN" b="1" i="1" smtClean="0">
                            <a:solidFill>
                              <a:srgbClr val="FF0000"/>
                            </a:solidFill>
                            <a:latin typeface="Cambria Math"/>
                          </a:rPr>
                          <m:t>.</m:t>
                        </m:r>
                        <m:r>
                          <a:rPr lang="en-US" altLang="zh-CN" b="1" i="1" smtClean="0">
                            <a:solidFill>
                              <a:srgbClr val="FF0000"/>
                            </a:solidFill>
                            <a:latin typeface="Cambria Math"/>
                          </a:rPr>
                          <m:t>𝟐</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𝟐𝟓𝟕</m:t>
                        </m:r>
                      </m:sub>
                      <m:sup>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𝟎𝟑𝟕</m:t>
                        </m:r>
                      </m:sup>
                    </m:sSubSup>
                  </m:oMath>
                </a14:m>
                <a:endParaRPr lang="en-US" altLang="zh-CN" b="1" dirty="0"/>
              </a:p>
            </p:txBody>
          </p:sp>
        </mc:Choice>
        <mc:Fallback>
          <p:sp>
            <p:nvSpPr>
              <p:cNvPr id="16" name="矩形 15"/>
              <p:cNvSpPr>
                <a:spLocks noRot="1" noChangeAspect="1" noMove="1" noResize="1" noEditPoints="1" noAdjustHandles="1" noChangeArrowheads="1" noChangeShapeType="1" noTextEdit="1"/>
              </p:cNvSpPr>
              <p:nvPr/>
            </p:nvSpPr>
            <p:spPr>
              <a:xfrm>
                <a:off x="771205" y="4494127"/>
                <a:ext cx="8127642" cy="494623"/>
              </a:xfrm>
              <a:prstGeom prst="rect">
                <a:avLst/>
              </a:prstGeom>
              <a:blipFill rotWithShape="1">
                <a:blip r:embed="rId8"/>
                <a:stretch>
                  <a:fillRect l="-1200" t="-8642" b="-271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7" name="矩形 16"/>
              <p:cNvSpPr/>
              <p:nvPr/>
            </p:nvSpPr>
            <p:spPr>
              <a:xfrm>
                <a:off x="119566" y="5001700"/>
                <a:ext cx="8194439" cy="1183466"/>
              </a:xfrm>
              <a:prstGeom prst="rect">
                <a:avLst/>
              </a:prstGeom>
            </p:spPr>
            <p:txBody>
              <a:bodyPr wrap="square">
                <a:spAutoFit/>
              </a:bodyPr>
              <a:lstStyle/>
              <a:p>
                <a:pPr>
                  <a:lnSpc>
                    <a:spcPts val="2880"/>
                  </a:lnSpc>
                </a:pPr>
                <a:r>
                  <a:rPr lang="zh-CN" altLang="en-US" b="1" dirty="0" smtClean="0"/>
                  <a:t>         将</a:t>
                </a:r>
                <a:r>
                  <a:rPr lang="zh-CN" altLang="en-US" b="1" dirty="0"/>
                  <a:t>上面结果与极值法求得的结果 </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𝟔𝟐</m:t>
                        </m:r>
                        <m:r>
                          <a:rPr lang="en-US" altLang="zh-CN" b="1" i="1" smtClean="0">
                            <a:solidFill>
                              <a:srgbClr val="FF0000"/>
                            </a:solidFill>
                            <a:latin typeface="Cambria Math"/>
                          </a:rPr>
                          <m:t>.</m:t>
                        </m:r>
                        <m:r>
                          <a:rPr lang="en-US" altLang="zh-CN" b="1" i="1" smtClean="0">
                            <a:solidFill>
                              <a:srgbClr val="FF0000"/>
                            </a:solidFill>
                            <a:latin typeface="Cambria Math"/>
                          </a:rPr>
                          <m:t>𝟐</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𝟐𝟐</m:t>
                        </m:r>
                      </m:sub>
                      <m:sup>
                        <m:r>
                          <a:rPr lang="en-US" altLang="zh-CN" b="1" i="1" smtClean="0">
                            <a:solidFill>
                              <a:srgbClr val="FF0000"/>
                            </a:solidFill>
                            <a:latin typeface="Cambria Math"/>
                          </a:rPr>
                          <m:t>   </m:t>
                        </m:r>
                        <m:r>
                          <a:rPr lang="en-US" altLang="zh-CN" b="1" i="1" smtClean="0">
                            <a:solidFill>
                              <a:srgbClr val="FF0000"/>
                            </a:solidFill>
                            <a:latin typeface="Cambria Math"/>
                          </a:rPr>
                          <m:t>𝟎</m:t>
                        </m:r>
                      </m:sup>
                    </m:sSubSup>
                  </m:oMath>
                </a14:m>
                <a:r>
                  <a:rPr lang="en-US" altLang="zh-CN" b="1" dirty="0" smtClean="0">
                    <a:solidFill>
                      <a:srgbClr val="FF0000"/>
                    </a:solidFill>
                  </a:rPr>
                  <a:t>(</a:t>
                </a:r>
                <a:r>
                  <a:rPr lang="zh-CN" altLang="en-US" b="1" dirty="0" smtClean="0"/>
                  <a:t>见</a:t>
                </a:r>
                <a:r>
                  <a:rPr lang="zh-CN" altLang="en-US" b="1" dirty="0"/>
                  <a:t>例 </a:t>
                </a:r>
                <a:r>
                  <a:rPr lang="en-US" altLang="zh-CN" b="1" dirty="0" smtClean="0"/>
                  <a:t>11.6</a:t>
                </a:r>
                <a:r>
                  <a:rPr lang="en-US" altLang="zh-CN" b="1" dirty="0"/>
                  <a:t>) </a:t>
                </a:r>
                <a:r>
                  <a:rPr lang="zh-CN" altLang="en-US" b="1" dirty="0" smtClean="0"/>
                  <a:t>比较</a:t>
                </a:r>
                <a:r>
                  <a:rPr lang="en-US" altLang="zh-CN" b="1" dirty="0" smtClean="0"/>
                  <a:t>,</a:t>
                </a:r>
                <a:r>
                  <a:rPr lang="zh-CN" altLang="en-US" b="1" dirty="0" smtClean="0"/>
                  <a:t>可以看出</a:t>
                </a:r>
                <a:r>
                  <a:rPr lang="en-US" altLang="zh-CN" b="1" dirty="0" smtClean="0"/>
                  <a:t>,</a:t>
                </a:r>
                <a:r>
                  <a:rPr lang="zh-CN" altLang="en-US" b="1" dirty="0" smtClean="0"/>
                  <a:t>在</a:t>
                </a:r>
                <a:r>
                  <a:rPr lang="zh-CN" altLang="en-US" b="1" dirty="0"/>
                  <a:t>相同</a:t>
                </a:r>
                <a:r>
                  <a:rPr lang="zh-CN" altLang="en-US" b="1" dirty="0" smtClean="0"/>
                  <a:t>条件下</a:t>
                </a:r>
                <a:r>
                  <a:rPr lang="en-US" altLang="zh-CN" b="1" dirty="0" smtClean="0"/>
                  <a:t>,</a:t>
                </a:r>
                <a:r>
                  <a:rPr lang="zh-CN" altLang="en-US" b="1" dirty="0" smtClean="0"/>
                  <a:t>应用</a:t>
                </a:r>
                <a:r>
                  <a:rPr lang="zh-CN" altLang="en-US" b="1" dirty="0"/>
                  <a:t>概率法进行计算使组成环的公差扩大</a:t>
                </a:r>
                <a:r>
                  <a:rPr lang="zh-CN" altLang="en-US" b="1" dirty="0" smtClean="0"/>
                  <a:t>了</a:t>
                </a:r>
                <a:r>
                  <a:rPr lang="en-US" altLang="zh-CN" b="1" dirty="0" smtClean="0"/>
                  <a:t>,</a:t>
                </a:r>
                <a:r>
                  <a:rPr lang="zh-CN" altLang="en-US" b="1" dirty="0" smtClean="0"/>
                  <a:t>这</a:t>
                </a:r>
                <a:r>
                  <a:rPr lang="zh-CN" altLang="en-US" b="1" dirty="0"/>
                  <a:t>对于加工比较</a:t>
                </a:r>
                <a:r>
                  <a:rPr lang="zh-CN" altLang="en-US" b="1" dirty="0" smtClean="0"/>
                  <a:t>有利。</a:t>
                </a:r>
                <a:endParaRPr lang="zh-CN" altLang="en-US" b="1" dirty="0"/>
              </a:p>
            </p:txBody>
          </p:sp>
        </mc:Choice>
        <mc:Fallback>
          <p:sp>
            <p:nvSpPr>
              <p:cNvPr id="17" name="矩形 16"/>
              <p:cNvSpPr>
                <a:spLocks noRot="1" noChangeAspect="1" noMove="1" noResize="1" noEditPoints="1" noAdjustHandles="1" noChangeArrowheads="1" noChangeShapeType="1" noTextEdit="1"/>
              </p:cNvSpPr>
              <p:nvPr/>
            </p:nvSpPr>
            <p:spPr>
              <a:xfrm>
                <a:off x="119566" y="5001700"/>
                <a:ext cx="8194439" cy="1183466"/>
              </a:xfrm>
              <a:prstGeom prst="rect">
                <a:avLst/>
              </a:prstGeom>
              <a:blipFill rotWithShape="1">
                <a:blip r:embed="rId9"/>
                <a:stretch>
                  <a:fillRect l="-1190" t="-6154" b="-10769"/>
                </a:stretch>
              </a:blipFill>
            </p:spPr>
            <p:txBody>
              <a:bodyPr/>
              <a:lstStyle/>
              <a:p>
                <a:r>
                  <a:rPr lang="zh-CN" altLang="en-US">
                    <a:noFill/>
                  </a:rPr>
                  <a:t> </a:t>
                </a:r>
              </a:p>
            </p:txBody>
          </p:sp>
        </mc:Fallback>
      </mc:AlternateContent>
      <p:sp>
        <p:nvSpPr>
          <p:cNvPr id="18" name="燕尾形箭头 17">
            <a:hlinkClick r:id="rId10" action="ppaction://hlinksldjump"/>
          </p:cNvPr>
          <p:cNvSpPr/>
          <p:nvPr/>
        </p:nvSpPr>
        <p:spPr bwMode="auto">
          <a:xfrm>
            <a:off x="6752614" y="5940696"/>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extLst>
      <p:ext uri="{BB962C8B-B14F-4D97-AF65-F5344CB8AC3E}">
        <p14:creationId xmlns:p14="http://schemas.microsoft.com/office/powerpoint/2010/main" val="39768849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6" grpId="0"/>
      <p:bldP spid="1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57</a:t>
            </a:fld>
            <a:endParaRPr lang="en-US" altLang="zh-CN"/>
          </a:p>
        </p:txBody>
      </p:sp>
      <p:sp>
        <p:nvSpPr>
          <p:cNvPr id="4" name="矩形 3"/>
          <p:cNvSpPr/>
          <p:nvPr/>
        </p:nvSpPr>
        <p:spPr>
          <a:xfrm>
            <a:off x="471271" y="343423"/>
            <a:ext cx="7083083" cy="1130246"/>
          </a:xfrm>
          <a:prstGeom prst="rect">
            <a:avLst/>
          </a:prstGeom>
        </p:spPr>
        <p:txBody>
          <a:bodyPr wrap="square">
            <a:spAutoFit/>
          </a:bodyPr>
          <a:lstStyle/>
          <a:p>
            <a:pPr>
              <a:lnSpc>
                <a:spcPct val="150000"/>
              </a:lnSpc>
            </a:pPr>
            <a:r>
              <a:rPr lang="en-US" altLang="zh-CN" b="1" dirty="0"/>
              <a:t>11. 3. </a:t>
            </a:r>
            <a:r>
              <a:rPr lang="en-US" altLang="zh-CN" b="1" dirty="0" smtClean="0"/>
              <a:t>4</a:t>
            </a:r>
            <a:r>
              <a:rPr lang="zh-CN" altLang="en-US" b="1" dirty="0" smtClean="0"/>
              <a:t> 反计算</a:t>
            </a:r>
            <a:r>
              <a:rPr lang="en-US" altLang="zh-CN" b="1" dirty="0" smtClean="0"/>
              <a:t>(</a:t>
            </a:r>
            <a:r>
              <a:rPr lang="zh-CN" altLang="en-US" b="1" dirty="0" smtClean="0"/>
              <a:t>设计计算</a:t>
            </a:r>
            <a:r>
              <a:rPr lang="en-US" altLang="zh-CN" b="1" dirty="0" smtClean="0"/>
              <a:t>)</a:t>
            </a:r>
            <a:endParaRPr lang="en-US" altLang="zh-CN" b="1" dirty="0"/>
          </a:p>
          <a:p>
            <a:pPr>
              <a:lnSpc>
                <a:spcPct val="150000"/>
              </a:lnSpc>
            </a:pPr>
            <a:r>
              <a:rPr lang="zh-CN" altLang="en-US" b="1" dirty="0"/>
              <a:t>例 </a:t>
            </a:r>
            <a:r>
              <a:rPr lang="en-US" altLang="zh-CN" b="1" dirty="0" smtClean="0"/>
              <a:t>11</a:t>
            </a:r>
            <a:r>
              <a:rPr lang="en-US" altLang="zh-CN" b="1" dirty="0"/>
              <a:t>. </a:t>
            </a:r>
            <a:r>
              <a:rPr lang="en-US" altLang="zh-CN" b="1" dirty="0" smtClean="0"/>
              <a:t>10</a:t>
            </a:r>
            <a:r>
              <a:rPr lang="zh-CN" altLang="en-US" b="1" dirty="0" smtClean="0"/>
              <a:t> 试用</a:t>
            </a:r>
            <a:r>
              <a:rPr lang="zh-CN" altLang="en-US" b="1" dirty="0"/>
              <a:t>概率法解</a:t>
            </a:r>
            <a:r>
              <a:rPr lang="zh-CN" altLang="en-US" b="1" dirty="0" smtClean="0"/>
              <a:t>例</a:t>
            </a:r>
            <a:r>
              <a:rPr lang="en-US" altLang="zh-CN" b="1" dirty="0" smtClean="0"/>
              <a:t>11</a:t>
            </a:r>
            <a:r>
              <a:rPr lang="en-US" altLang="zh-CN" b="1" dirty="0"/>
              <a:t>. 7 </a:t>
            </a:r>
            <a:r>
              <a:rPr lang="zh-CN" altLang="en-US" b="1" dirty="0" smtClean="0"/>
              <a:t>题。</a:t>
            </a:r>
            <a:endParaRPr lang="en-US" altLang="zh-CN" b="1" dirty="0" smtClean="0"/>
          </a:p>
        </p:txBody>
      </p:sp>
      <p:sp>
        <p:nvSpPr>
          <p:cNvPr id="5" name="矩形 4"/>
          <p:cNvSpPr/>
          <p:nvPr/>
        </p:nvSpPr>
        <p:spPr>
          <a:xfrm>
            <a:off x="316523" y="2330889"/>
            <a:ext cx="5226148" cy="2308324"/>
          </a:xfrm>
          <a:prstGeom prst="rect">
            <a:avLst/>
          </a:prstGeom>
        </p:spPr>
        <p:txBody>
          <a:bodyPr wrap="square">
            <a:spAutoFit/>
          </a:bodyPr>
          <a:lstStyle/>
          <a:p>
            <a:pPr>
              <a:lnSpc>
                <a:spcPct val="150000"/>
              </a:lnSpc>
            </a:pPr>
            <a:r>
              <a:rPr lang="zh-CN" altLang="en-US" b="1" dirty="0" smtClean="0"/>
              <a:t>解  </a:t>
            </a:r>
            <a:r>
              <a:rPr lang="en-US" altLang="zh-CN" b="1" dirty="0"/>
              <a:t>(1) </a:t>
            </a:r>
            <a:r>
              <a:rPr lang="zh-CN" altLang="en-US" b="1" dirty="0"/>
              <a:t>画尺寸链</a:t>
            </a:r>
            <a:r>
              <a:rPr lang="zh-CN" altLang="en-US" b="1" dirty="0" smtClean="0"/>
              <a:t>图  </a:t>
            </a:r>
            <a:endParaRPr lang="en-US" altLang="zh-CN" b="1" dirty="0" smtClean="0"/>
          </a:p>
          <a:p>
            <a:pPr>
              <a:lnSpc>
                <a:spcPct val="150000"/>
              </a:lnSpc>
            </a:pPr>
            <a:r>
              <a:rPr lang="en-US" altLang="zh-CN" b="1" dirty="0"/>
              <a:t> </a:t>
            </a:r>
            <a:r>
              <a:rPr lang="en-US" altLang="zh-CN" b="1" dirty="0" smtClean="0"/>
              <a:t>     (</a:t>
            </a:r>
            <a:r>
              <a:rPr lang="en-US" altLang="zh-CN" b="1" dirty="0"/>
              <a:t>2) </a:t>
            </a:r>
            <a:r>
              <a:rPr lang="zh-CN" altLang="en-US" b="1" dirty="0"/>
              <a:t>确定封闭</a:t>
            </a:r>
            <a:r>
              <a:rPr lang="zh-CN" altLang="en-US" b="1" dirty="0" smtClean="0"/>
              <a:t>环</a:t>
            </a:r>
            <a:endParaRPr lang="en-US" altLang="zh-CN" b="1" dirty="0" smtClean="0"/>
          </a:p>
          <a:p>
            <a:pPr>
              <a:lnSpc>
                <a:spcPct val="150000"/>
              </a:lnSpc>
            </a:pPr>
            <a:r>
              <a:rPr lang="en-US" altLang="zh-CN" b="1" dirty="0"/>
              <a:t> </a:t>
            </a:r>
            <a:r>
              <a:rPr lang="en-US" altLang="zh-CN" b="1" dirty="0" smtClean="0"/>
              <a:t>     (</a:t>
            </a:r>
            <a:r>
              <a:rPr lang="en-US" altLang="zh-CN" b="1" dirty="0"/>
              <a:t>3) </a:t>
            </a:r>
            <a:r>
              <a:rPr lang="zh-CN" altLang="en-US" b="1" dirty="0"/>
              <a:t>确定增、减</a:t>
            </a:r>
            <a:r>
              <a:rPr lang="zh-CN" altLang="en-US" b="1" dirty="0" smtClean="0"/>
              <a:t>环</a:t>
            </a:r>
            <a:endParaRPr lang="en-US" altLang="zh-CN" b="1" dirty="0" smtClean="0"/>
          </a:p>
          <a:p>
            <a:pPr>
              <a:lnSpc>
                <a:spcPct val="150000"/>
              </a:lnSpc>
            </a:pPr>
            <a:r>
              <a:rPr lang="en-US" altLang="zh-CN" b="1" dirty="0"/>
              <a:t> </a:t>
            </a:r>
            <a:r>
              <a:rPr lang="en-US" altLang="zh-CN" b="1" dirty="0" smtClean="0"/>
              <a:t>     </a:t>
            </a:r>
            <a:r>
              <a:rPr lang="zh-CN" altLang="en-US" b="1" dirty="0" smtClean="0"/>
              <a:t>以上</a:t>
            </a:r>
            <a:r>
              <a:rPr lang="zh-CN" altLang="en-US" b="1" dirty="0"/>
              <a:t>三步的解法同例 </a:t>
            </a:r>
            <a:r>
              <a:rPr lang="en-US" altLang="zh-CN" b="1" dirty="0"/>
              <a:t>11.7</a:t>
            </a:r>
            <a:r>
              <a:rPr lang="zh-CN" altLang="en-US" b="1" dirty="0"/>
              <a:t>。</a:t>
            </a: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495" y="1462677"/>
            <a:ext cx="8410575"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511" y="4849073"/>
            <a:ext cx="3001586" cy="1281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9414" y="2076450"/>
            <a:ext cx="2667000"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81494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5058"/>
                                        </p:tgtEl>
                                        <p:attrNameLst>
                                          <p:attrName>style.visibility</p:attrName>
                                        </p:attrNameLst>
                                      </p:cBhvr>
                                      <p:to>
                                        <p:strVal val="visible"/>
                                      </p:to>
                                    </p:set>
                                    <p:animEffect transition="in" filter="wipe(left)">
                                      <p:cBhvr>
                                        <p:cTn id="12" dur="500"/>
                                        <p:tgtEl>
                                          <p:spTgt spid="4505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45062"/>
                                        </p:tgtEl>
                                        <p:attrNameLst>
                                          <p:attrName>style.visibility</p:attrName>
                                        </p:attrNameLst>
                                      </p:cBhvr>
                                      <p:to>
                                        <p:strVal val="visible"/>
                                      </p:to>
                                    </p:set>
                                    <p:anim calcmode="lin" valueType="num">
                                      <p:cBhvr additive="base">
                                        <p:cTn id="17" dur="500" fill="hold"/>
                                        <p:tgtEl>
                                          <p:spTgt spid="45062"/>
                                        </p:tgtEl>
                                        <p:attrNameLst>
                                          <p:attrName>ppt_x</p:attrName>
                                        </p:attrNameLst>
                                      </p:cBhvr>
                                      <p:tavLst>
                                        <p:tav tm="0">
                                          <p:val>
                                            <p:strVal val="1+#ppt_w/2"/>
                                          </p:val>
                                        </p:tav>
                                        <p:tav tm="100000">
                                          <p:val>
                                            <p:strVal val="#ppt_x"/>
                                          </p:val>
                                        </p:tav>
                                      </p:tavLst>
                                    </p:anim>
                                    <p:anim calcmode="lin" valueType="num">
                                      <p:cBhvr additive="base">
                                        <p:cTn id="18" dur="500" fill="hold"/>
                                        <p:tgtEl>
                                          <p:spTgt spid="4506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5061"/>
                                        </p:tgtEl>
                                        <p:attrNameLst>
                                          <p:attrName>style.visibility</p:attrName>
                                        </p:attrNameLst>
                                      </p:cBhvr>
                                      <p:to>
                                        <p:strVal val="visible"/>
                                      </p:to>
                                    </p:set>
                                    <p:anim calcmode="lin" valueType="num">
                                      <p:cBhvr additive="base">
                                        <p:cTn id="28" dur="500" fill="hold"/>
                                        <p:tgtEl>
                                          <p:spTgt spid="45061"/>
                                        </p:tgtEl>
                                        <p:attrNameLst>
                                          <p:attrName>ppt_x</p:attrName>
                                        </p:attrNameLst>
                                      </p:cBhvr>
                                      <p:tavLst>
                                        <p:tav tm="0">
                                          <p:val>
                                            <p:strVal val="#ppt_x"/>
                                          </p:val>
                                        </p:tav>
                                        <p:tav tm="100000">
                                          <p:val>
                                            <p:strVal val="#ppt_x"/>
                                          </p:val>
                                        </p:tav>
                                      </p:tavLst>
                                    </p:anim>
                                    <p:anim calcmode="lin" valueType="num">
                                      <p:cBhvr additive="base">
                                        <p:cTn id="29"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7309340" y="0"/>
            <a:ext cx="1905000" cy="457200"/>
          </a:xfrm>
        </p:spPr>
        <p:txBody>
          <a:bodyPr/>
          <a:lstStyle/>
          <a:p>
            <a:pPr>
              <a:defRPr/>
            </a:pPr>
            <a:fld id="{5E9F607A-22FE-41F6-8005-21C0059FFE27}" type="slidenum">
              <a:rPr lang="zh-CN" altLang="en-US" smtClean="0"/>
              <a:pPr>
                <a:defRPr/>
              </a:pPr>
              <a:t>58</a:t>
            </a:fld>
            <a:endParaRPr lang="en-US" altLang="zh-CN"/>
          </a:p>
        </p:txBody>
      </p:sp>
      <mc:AlternateContent xmlns:mc="http://schemas.openxmlformats.org/markup-compatibility/2006">
        <mc:Choice xmlns:a14="http://schemas.microsoft.com/office/drawing/2010/main" Requires="a14">
          <p:sp>
            <p:nvSpPr>
              <p:cNvPr id="3" name="矩形 2"/>
              <p:cNvSpPr/>
              <p:nvPr/>
            </p:nvSpPr>
            <p:spPr>
              <a:xfrm>
                <a:off x="482127" y="310260"/>
                <a:ext cx="5431696" cy="2308324"/>
              </a:xfrm>
              <a:prstGeom prst="rect">
                <a:avLst/>
              </a:prstGeom>
            </p:spPr>
            <p:txBody>
              <a:bodyPr wrap="square">
                <a:spAutoFit/>
              </a:bodyPr>
              <a:lstStyle/>
              <a:p>
                <a:pPr>
                  <a:lnSpc>
                    <a:spcPct val="150000"/>
                  </a:lnSpc>
                </a:pPr>
                <a:r>
                  <a:rPr lang="en-US" altLang="zh-CN" b="1" dirty="0" smtClean="0"/>
                  <a:t>(4) </a:t>
                </a:r>
                <a:r>
                  <a:rPr lang="zh-CN" altLang="en-US" b="1" dirty="0" smtClean="0"/>
                  <a:t>计算</a:t>
                </a:r>
                <a:r>
                  <a:rPr lang="zh-CN" altLang="en-US" b="1" dirty="0"/>
                  <a:t>各组成环的</a:t>
                </a:r>
                <a:r>
                  <a:rPr lang="zh-CN" altLang="en-US" b="1" dirty="0" smtClean="0"/>
                  <a:t>上、下偏差</a:t>
                </a:r>
                <a:endParaRPr lang="en-US" altLang="zh-CN" b="1" dirty="0" smtClean="0"/>
              </a:p>
              <a:p>
                <a:pPr>
                  <a:lnSpc>
                    <a:spcPct val="150000"/>
                  </a:lnSpc>
                </a:pPr>
                <a:r>
                  <a:rPr lang="zh-CN" altLang="en-US" b="1" dirty="0" smtClean="0"/>
                  <a:t>① 选定</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𝟒</m:t>
                        </m:r>
                      </m:sub>
                    </m:sSub>
                  </m:oMath>
                </a14:m>
                <a:r>
                  <a:rPr lang="zh-CN" altLang="en-US" b="1" dirty="0" smtClean="0"/>
                  <a:t>为“协调环”</a:t>
                </a:r>
                <a:endParaRPr lang="en-US" altLang="zh-CN" b="1" dirty="0" smtClean="0"/>
              </a:p>
              <a:p>
                <a:pPr>
                  <a:lnSpc>
                    <a:spcPct val="150000"/>
                  </a:lnSpc>
                </a:pPr>
                <a:r>
                  <a:rPr lang="zh-CN" altLang="en-US" b="1" dirty="0"/>
                  <a:t>②</a:t>
                </a:r>
                <a:r>
                  <a:rPr lang="zh-CN" altLang="en-US" b="1" dirty="0" smtClean="0"/>
                  <a:t> 计算</a:t>
                </a:r>
                <a:r>
                  <a:rPr lang="zh-CN" altLang="en-US" b="1" dirty="0"/>
                  <a:t>封闭环的公称尺寸和</a:t>
                </a:r>
                <a:r>
                  <a:rPr lang="zh-CN" altLang="en-US" b="1" dirty="0" smtClean="0"/>
                  <a:t>上、下偏差</a:t>
                </a:r>
                <a:r>
                  <a:rPr lang="zh-CN" altLang="en-US" b="1" dirty="0"/>
                  <a:t>及</a:t>
                </a:r>
                <a:r>
                  <a:rPr lang="zh-CN" altLang="en-US" b="1" dirty="0" smtClean="0"/>
                  <a:t>公差</a:t>
                </a:r>
                <a:r>
                  <a:rPr lang="zh-CN" altLang="en-US" b="1" dirty="0"/>
                  <a:t>。</a:t>
                </a:r>
                <a:r>
                  <a:rPr lang="zh-CN" altLang="en-US" b="1" dirty="0" smtClean="0"/>
                  <a:t>由</a:t>
                </a:r>
                <a:r>
                  <a:rPr lang="zh-CN" altLang="en-US" b="1" dirty="0" smtClean="0"/>
                  <a:t>式</a:t>
                </a:r>
                <a:r>
                  <a:rPr lang="en-US" altLang="zh-CN" b="1" dirty="0" smtClean="0"/>
                  <a:t>(11.1</a:t>
                </a:r>
                <a:r>
                  <a:rPr lang="en-US" altLang="zh-CN" b="1" dirty="0"/>
                  <a:t>) </a:t>
                </a:r>
                <a:r>
                  <a:rPr lang="zh-CN" altLang="en-US" b="1" dirty="0" smtClean="0"/>
                  <a:t>得</a:t>
                </a:r>
                <a:endParaRPr lang="zh-CN" altLang="en-US" b="1" dirty="0"/>
              </a:p>
            </p:txBody>
          </p:sp>
        </mc:Choice>
        <mc:Fallback>
          <p:sp>
            <p:nvSpPr>
              <p:cNvPr id="3" name="矩形 2"/>
              <p:cNvSpPr>
                <a:spLocks noRot="1" noChangeAspect="1" noMove="1" noResize="1" noEditPoints="1" noAdjustHandles="1" noChangeArrowheads="1" noChangeShapeType="1" noTextEdit="1"/>
              </p:cNvSpPr>
              <p:nvPr/>
            </p:nvSpPr>
            <p:spPr>
              <a:xfrm>
                <a:off x="482127" y="310260"/>
                <a:ext cx="5431696" cy="2308324"/>
              </a:xfrm>
              <a:prstGeom prst="rect">
                <a:avLst/>
              </a:prstGeom>
              <a:blipFill rotWithShape="1">
                <a:blip r:embed="rId2"/>
                <a:stretch>
                  <a:fillRect l="-1684" b="-2375"/>
                </a:stretch>
              </a:blipFill>
            </p:spPr>
            <p:txBody>
              <a:bodyPr/>
              <a:lstStyle/>
              <a:p>
                <a:r>
                  <a:rPr lang="zh-CN" altLang="en-US">
                    <a:noFill/>
                  </a:rPr>
                  <a:t> </a:t>
                </a:r>
              </a:p>
            </p:txBody>
          </p:sp>
        </mc:Fallback>
      </mc:AlternateContent>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0161" y="399510"/>
            <a:ext cx="3001586" cy="1281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6" name="TextBox 5"/>
              <p:cNvSpPr txBox="1"/>
              <p:nvPr/>
            </p:nvSpPr>
            <p:spPr>
              <a:xfrm>
                <a:off x="514555" y="2426848"/>
                <a:ext cx="7339820"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m:t>
                        </m:r>
                        <m:r>
                          <a:rPr lang="en-US" altLang="zh-CN" b="0" i="1" dirty="0" smtClean="0">
                            <a:latin typeface="Cambria Math"/>
                          </a:rPr>
                          <m:t>𝐴</m:t>
                        </m:r>
                      </m:e>
                      <m:sub>
                        <m:r>
                          <a:rPr lang="en-US" altLang="zh-CN" b="0" i="1" dirty="0" smtClean="0">
                            <a:latin typeface="Cambria Math"/>
                          </a:rPr>
                          <m:t>1</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oMath>
                </a14:m>
                <a:r>
                  <a:rPr lang="en-US" altLang="zh-CN" dirty="0" smtClean="0"/>
                  <a:t>) - (</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4</m:t>
                        </m:r>
                      </m:sub>
                    </m:sSub>
                  </m:oMath>
                </a14:m>
                <a:r>
                  <a:rPr lang="en-US" altLang="zh-CN" dirty="0" smtClean="0"/>
                  <a:t>+</a:t>
                </a:r>
                <a14:m>
                  <m:oMath xmlns:m="http://schemas.openxmlformats.org/officeDocument/2006/math">
                    <m:sSub>
                      <m:sSubPr>
                        <m:ctrlPr>
                          <a:rPr lang="en-US" altLang="zh-CN" i="1" dirty="0">
                            <a:latin typeface="Cambria Math"/>
                          </a:rPr>
                        </m:ctrlPr>
                      </m:sSubPr>
                      <m:e>
                        <m:r>
                          <a:rPr lang="en-US" altLang="zh-CN" i="1" dirty="0">
                            <a:latin typeface="Cambria Math"/>
                          </a:rPr>
                          <m:t>𝐴</m:t>
                        </m:r>
                      </m:e>
                      <m:sub>
                        <m:r>
                          <a:rPr lang="en-US" altLang="zh-CN" b="0" i="1" dirty="0" smtClean="0">
                            <a:latin typeface="Cambria Math"/>
                          </a:rPr>
                          <m:t>5</m:t>
                        </m:r>
                      </m:sub>
                    </m:sSub>
                  </m:oMath>
                </a14:m>
                <a:r>
                  <a:rPr lang="en-US" altLang="zh-CN" dirty="0" smtClean="0"/>
                  <a:t>)=(101+50)-(5+140+5)=</a:t>
                </a:r>
                <a:r>
                  <a:rPr lang="en-US" altLang="zh-CN" dirty="0" smtClean="0">
                    <a:solidFill>
                      <a:srgbClr val="FF0000"/>
                    </a:solidFill>
                  </a:rPr>
                  <a:t>1</a:t>
                </a:r>
                <a:r>
                  <a:rPr lang="en-US" altLang="zh-CN" dirty="0" smtClean="0"/>
                  <a:t>mm</a:t>
                </a:r>
                <a:endParaRPr lang="zh-CN" altLang="en-US" dirty="0"/>
              </a:p>
            </p:txBody>
          </p:sp>
        </mc:Choice>
        <mc:Fallback>
          <p:sp>
            <p:nvSpPr>
              <p:cNvPr id="6" name="TextBox 5"/>
              <p:cNvSpPr txBox="1">
                <a:spLocks noRot="1" noChangeAspect="1" noMove="1" noResize="1" noEditPoints="1" noAdjustHandles="1" noChangeArrowheads="1" noChangeShapeType="1" noTextEdit="1"/>
              </p:cNvSpPr>
              <p:nvPr/>
            </p:nvSpPr>
            <p:spPr>
              <a:xfrm>
                <a:off x="514555" y="2426848"/>
                <a:ext cx="7339820" cy="461665"/>
              </a:xfrm>
              <a:prstGeom prst="rect">
                <a:avLst/>
              </a:prstGeom>
              <a:blipFill rotWithShape="1">
                <a:blip r:embed="rId4"/>
                <a:stretch>
                  <a:fillRect l="-166" t="-10526" b="-2894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TextBox 6"/>
              <p:cNvSpPr txBox="1"/>
              <p:nvPr/>
            </p:nvSpPr>
            <p:spPr>
              <a:xfrm>
                <a:off x="92517" y="2965106"/>
                <a:ext cx="5281334"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zh-CN" altLang="en-US" i="1">
                            <a:latin typeface="Cambria Math"/>
                          </a:rPr>
                          <m:t>则有</m:t>
                        </m:r>
                        <m:r>
                          <a:rPr lang="zh-CN" altLang="en-US" b="0" i="1" smtClean="0">
                            <a:latin typeface="Cambria Math"/>
                          </a:rPr>
                          <m:t>：</m:t>
                        </m:r>
                        <m:r>
                          <m:rPr>
                            <m:sty m:val="p"/>
                          </m:rPr>
                          <a:rPr lang="en-US" altLang="zh-CN" b="0" i="0" smtClean="0">
                            <a:latin typeface="Cambria Math"/>
                          </a:rPr>
                          <m:t>ES</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max</m:t>
                        </m:r>
                      </m:sub>
                    </m:sSub>
                    <m:r>
                      <a:rPr lang="en-US" altLang="zh-CN" b="0" i="1" dirty="0" smtClean="0">
                        <a:latin typeface="Cambria Math"/>
                      </a:rPr>
                      <m:t>−</m:t>
                    </m:r>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sub>
                    </m:sSub>
                  </m:oMath>
                </a14:m>
                <a:r>
                  <a:rPr lang="en-US" altLang="zh-CN" dirty="0" smtClean="0"/>
                  <a:t>=1.75-1=</a:t>
                </a:r>
                <a:r>
                  <a:rPr lang="en-US" altLang="zh-CN" dirty="0" smtClean="0">
                    <a:solidFill>
                      <a:srgbClr val="FF0000"/>
                    </a:solidFill>
                  </a:rPr>
                  <a:t>+0.75</a:t>
                </a:r>
                <a:endParaRPr lang="zh-CN" altLang="en-US" dirty="0">
                  <a:solidFill>
                    <a:srgbClr val="FF0000"/>
                  </a:solidFill>
                </a:endParaRPr>
              </a:p>
            </p:txBody>
          </p:sp>
        </mc:Choice>
        <mc:Fallback>
          <p:sp>
            <p:nvSpPr>
              <p:cNvPr id="7" name="TextBox 6"/>
              <p:cNvSpPr txBox="1">
                <a:spLocks noRot="1" noChangeAspect="1" noMove="1" noResize="1" noEditPoints="1" noAdjustHandles="1" noChangeArrowheads="1" noChangeShapeType="1" noTextEdit="1"/>
              </p:cNvSpPr>
              <p:nvPr/>
            </p:nvSpPr>
            <p:spPr>
              <a:xfrm>
                <a:off x="92517" y="2965106"/>
                <a:ext cx="5281334" cy="461665"/>
              </a:xfrm>
              <a:prstGeom prst="rect">
                <a:avLst/>
              </a:prstGeom>
              <a:blipFill rotWithShape="1">
                <a:blip r:embed="rId5"/>
                <a:stretch>
                  <a:fillRect l="-923" t="-10526" b="-2894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TextBox 7"/>
              <p:cNvSpPr txBox="1"/>
              <p:nvPr/>
            </p:nvSpPr>
            <p:spPr>
              <a:xfrm>
                <a:off x="5409814" y="2972428"/>
                <a:ext cx="3677596"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m:rPr>
                            <m:sty m:val="p"/>
                          </m:rPr>
                          <a:rPr lang="en-US" altLang="zh-CN" b="0" i="0" smtClean="0">
                            <a:latin typeface="Cambria Math"/>
                          </a:rPr>
                          <m:t>EI</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min</m:t>
                        </m:r>
                      </m:sub>
                    </m:sSub>
                    <m:r>
                      <a:rPr lang="en-US" altLang="zh-CN" b="0" i="1" dirty="0" smtClean="0">
                        <a:latin typeface="Cambria Math"/>
                      </a:rPr>
                      <m:t>−</m:t>
                    </m:r>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sub>
                    </m:sSub>
                  </m:oMath>
                </a14:m>
                <a:r>
                  <a:rPr lang="en-US" altLang="zh-CN" dirty="0" smtClean="0"/>
                  <a:t>=1-1=</a:t>
                </a:r>
                <a:r>
                  <a:rPr lang="en-US" altLang="zh-CN" dirty="0" smtClean="0">
                    <a:solidFill>
                      <a:srgbClr val="FF0000"/>
                    </a:solidFill>
                  </a:rPr>
                  <a:t>0</a:t>
                </a:r>
                <a:endParaRPr lang="zh-CN" altLang="en-US" dirty="0">
                  <a:solidFill>
                    <a:srgbClr val="FF0000"/>
                  </a:solidFill>
                </a:endParaRPr>
              </a:p>
            </p:txBody>
          </p:sp>
        </mc:Choice>
        <mc:Fallback>
          <p:sp>
            <p:nvSpPr>
              <p:cNvPr id="8" name="TextBox 7"/>
              <p:cNvSpPr txBox="1">
                <a:spLocks noRot="1" noChangeAspect="1" noMove="1" noResize="1" noEditPoints="1" noAdjustHandles="1" noChangeArrowheads="1" noChangeShapeType="1" noTextEdit="1"/>
              </p:cNvSpPr>
              <p:nvPr/>
            </p:nvSpPr>
            <p:spPr>
              <a:xfrm>
                <a:off x="5409814" y="2972428"/>
                <a:ext cx="3677596" cy="461665"/>
              </a:xfrm>
              <a:prstGeom prst="rect">
                <a:avLst/>
              </a:prstGeom>
              <a:blipFill rotWithShape="1">
                <a:blip r:embed="rId6"/>
                <a:stretch>
                  <a:fillRect l="-331" t="-10667" b="-306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TextBox 8"/>
              <p:cNvSpPr txBox="1"/>
              <p:nvPr/>
            </p:nvSpPr>
            <p:spPr>
              <a:xfrm>
                <a:off x="1091350" y="3461541"/>
                <a:ext cx="4999981"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max</m:t>
                        </m:r>
                      </m:sub>
                    </m:sSub>
                    <m:r>
                      <a:rPr lang="en-US" altLang="zh-CN" b="0" i="1" dirty="0" smtClean="0">
                        <a:latin typeface="Cambria Math"/>
                      </a:rPr>
                      <m:t>−</m:t>
                    </m:r>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min</m:t>
                        </m:r>
                      </m:sub>
                    </m:sSub>
                  </m:oMath>
                </a14:m>
                <a:r>
                  <a:rPr lang="en-US" altLang="zh-CN" dirty="0" smtClean="0"/>
                  <a:t>=1.75-1=</a:t>
                </a:r>
                <a:r>
                  <a:rPr lang="en-US" altLang="zh-CN" dirty="0" smtClean="0">
                    <a:solidFill>
                      <a:srgbClr val="FF0000"/>
                    </a:solidFill>
                  </a:rPr>
                  <a:t>0.75</a:t>
                </a:r>
                <a:r>
                  <a:rPr lang="en-US" altLang="zh-CN" dirty="0" smtClean="0"/>
                  <a:t>mm</a:t>
                </a:r>
                <a:endParaRPr lang="zh-CN" altLang="en-US" dirty="0"/>
              </a:p>
            </p:txBody>
          </p:sp>
        </mc:Choice>
        <mc:Fallback>
          <p:sp>
            <p:nvSpPr>
              <p:cNvPr id="9" name="TextBox 8"/>
              <p:cNvSpPr txBox="1">
                <a:spLocks noRot="1" noChangeAspect="1" noMove="1" noResize="1" noEditPoints="1" noAdjustHandles="1" noChangeArrowheads="1" noChangeShapeType="1" noTextEdit="1"/>
              </p:cNvSpPr>
              <p:nvPr/>
            </p:nvSpPr>
            <p:spPr>
              <a:xfrm>
                <a:off x="1091350" y="3461541"/>
                <a:ext cx="4999981" cy="461665"/>
              </a:xfrm>
              <a:prstGeom prst="rect">
                <a:avLst/>
              </a:prstGeom>
              <a:blipFill rotWithShape="1">
                <a:blip r:embed="rId7"/>
                <a:stretch>
                  <a:fillRect l="-244" t="-10526" b="-28947"/>
                </a:stretch>
              </a:blipFill>
            </p:spPr>
            <p:txBody>
              <a:bodyPr/>
              <a:lstStyle/>
              <a:p>
                <a:r>
                  <a:rPr lang="zh-CN" altLang="en-US">
                    <a:noFill/>
                  </a:rPr>
                  <a:t> </a:t>
                </a:r>
              </a:p>
            </p:txBody>
          </p:sp>
        </mc:Fallback>
      </mc:AlternateContent>
      <p:sp>
        <p:nvSpPr>
          <p:cNvPr id="10" name="矩形 9"/>
          <p:cNvSpPr/>
          <p:nvPr/>
        </p:nvSpPr>
        <p:spPr>
          <a:xfrm>
            <a:off x="514555" y="3859347"/>
            <a:ext cx="5126591" cy="461665"/>
          </a:xfrm>
          <a:prstGeom prst="rect">
            <a:avLst/>
          </a:prstGeom>
        </p:spPr>
        <p:txBody>
          <a:bodyPr wrap="square">
            <a:spAutoFit/>
          </a:bodyPr>
          <a:lstStyle/>
          <a:p>
            <a:r>
              <a:rPr lang="zh-CN" altLang="en-US" b="1" dirty="0" smtClean="0"/>
              <a:t>③ 确定各组成环公差</a:t>
            </a:r>
            <a:endParaRPr lang="zh-CN" altLang="en-US" dirty="0"/>
          </a:p>
        </p:txBody>
      </p:sp>
      <mc:AlternateContent xmlns:mc="http://schemas.openxmlformats.org/markup-compatibility/2006" xmlns:a14="http://schemas.microsoft.com/office/drawing/2010/main">
        <mc:Choice Requires="a14">
          <p:sp>
            <p:nvSpPr>
              <p:cNvPr id="11" name="矩形 10"/>
              <p:cNvSpPr/>
              <p:nvPr/>
            </p:nvSpPr>
            <p:spPr>
              <a:xfrm>
                <a:off x="63300" y="4277617"/>
                <a:ext cx="8813414" cy="1200329"/>
              </a:xfrm>
              <a:prstGeom prst="rect">
                <a:avLst/>
              </a:prstGeom>
            </p:spPr>
            <p:txBody>
              <a:bodyPr wrap="square">
                <a:spAutoFit/>
              </a:bodyPr>
              <a:lstStyle/>
              <a:p>
                <a:pPr>
                  <a:lnSpc>
                    <a:spcPct val="150000"/>
                  </a:lnSpc>
                </a:pPr>
                <a:r>
                  <a:rPr lang="zh-CN" altLang="en-US" b="1" dirty="0" smtClean="0"/>
                  <a:t>        设</a:t>
                </a:r>
                <a:r>
                  <a:rPr lang="zh-CN" altLang="en-US" b="1" dirty="0"/>
                  <a:t>各组成环的公差相等且等于平均公差</a:t>
                </a:r>
                <a:r>
                  <a:rPr lang="zh-CN" altLang="en-US" b="1" dirty="0" smtClean="0"/>
                  <a:t>值</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𝑻</m:t>
                        </m:r>
                      </m:e>
                      <m:sub>
                        <m:r>
                          <a:rPr lang="en-US" altLang="zh-CN" b="1" i="0" dirty="0" smtClean="0">
                            <a:latin typeface="Cambria Math"/>
                          </a:rPr>
                          <m:t>𝐚𝐯</m:t>
                        </m:r>
                      </m:sub>
                    </m:sSub>
                  </m:oMath>
                </a14:m>
                <a:r>
                  <a:rPr lang="en-US" altLang="zh-CN" b="1" dirty="0" smtClean="0"/>
                  <a:t> ,</a:t>
                </a:r>
                <a:r>
                  <a:rPr lang="zh-CN" altLang="en-US" b="1" dirty="0" smtClean="0"/>
                  <a:t>根据式</a:t>
                </a:r>
                <a:r>
                  <a:rPr lang="en-US" altLang="zh-CN" b="1" dirty="0" smtClean="0"/>
                  <a:t>(11.9</a:t>
                </a:r>
                <a:r>
                  <a:rPr lang="en-US" altLang="zh-CN" b="1" dirty="0"/>
                  <a:t>) </a:t>
                </a:r>
                <a:r>
                  <a:rPr lang="zh-CN" altLang="en-US" b="1" dirty="0" smtClean="0"/>
                  <a:t>首先</a:t>
                </a:r>
                <a:r>
                  <a:rPr lang="zh-CN" altLang="en-US" b="1" dirty="0"/>
                  <a:t>算出此时各组成环的平均公差值为</a:t>
                </a:r>
              </a:p>
            </p:txBody>
          </p:sp>
        </mc:Choice>
        <mc:Fallback xmlns="">
          <p:sp>
            <p:nvSpPr>
              <p:cNvPr id="11" name="矩形 10"/>
              <p:cNvSpPr>
                <a:spLocks noRot="1" noChangeAspect="1" noMove="1" noResize="1" noEditPoints="1" noAdjustHandles="1" noChangeArrowheads="1" noChangeShapeType="1" noTextEdit="1"/>
              </p:cNvSpPr>
              <p:nvPr/>
            </p:nvSpPr>
            <p:spPr>
              <a:xfrm>
                <a:off x="63300" y="4277617"/>
                <a:ext cx="8813414" cy="1200329"/>
              </a:xfrm>
              <a:prstGeom prst="rect">
                <a:avLst/>
              </a:prstGeom>
              <a:blipFill rotWithShape="1">
                <a:blip r:embed="rId8"/>
                <a:stretch>
                  <a:fillRect l="-1037" b="-355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1091349" y="5443071"/>
                <a:ext cx="4999981" cy="653384"/>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m:rPr>
                            <m:sty m:val="p"/>
                          </m:rPr>
                          <a:rPr lang="en-US" altLang="zh-CN" b="0" i="0" smtClean="0">
                            <a:latin typeface="Cambria Math"/>
                          </a:rPr>
                          <m:t>av</m:t>
                        </m:r>
                      </m:sub>
                    </m:sSub>
                  </m:oMath>
                </a14:m>
                <a:r>
                  <a:rPr lang="en-US" altLang="zh-CN" dirty="0" smtClean="0"/>
                  <a:t> = </a:t>
                </a:r>
                <a14:m>
                  <m:oMath xmlns:m="http://schemas.openxmlformats.org/officeDocument/2006/math">
                    <m:f>
                      <m:fPr>
                        <m:ctrlPr>
                          <a:rPr lang="en-US" altLang="zh-CN" i="1" dirty="0" smtClean="0">
                            <a:latin typeface="Cambria Math"/>
                          </a:rPr>
                        </m:ctrlPr>
                      </m:fPr>
                      <m:num>
                        <m:sSub>
                          <m:sSubPr>
                            <m:ctrlPr>
                              <a:rPr lang="en-US" altLang="zh-CN" i="1" dirty="0" smtClean="0">
                                <a:latin typeface="Cambria Math"/>
                              </a:rPr>
                            </m:ctrlPr>
                          </m:sSubPr>
                          <m:e>
                            <m:r>
                              <a:rPr lang="en-US" altLang="zh-CN" b="0" i="1" dirty="0" smtClean="0">
                                <a:latin typeface="Cambria Math"/>
                              </a:rPr>
                              <m:t>𝑇</m:t>
                            </m:r>
                          </m:e>
                          <m:sub>
                            <m:r>
                              <a:rPr lang="en-US" altLang="zh-CN" b="0" i="1" dirty="0" smtClean="0">
                                <a:latin typeface="Cambria Math"/>
                              </a:rPr>
                              <m:t>0</m:t>
                            </m:r>
                          </m:sub>
                        </m:sSub>
                      </m:num>
                      <m:den>
                        <m:rad>
                          <m:radPr>
                            <m:degHide m:val="on"/>
                            <m:ctrlPr>
                              <a:rPr lang="en-US" altLang="zh-CN" i="1" dirty="0" smtClean="0">
                                <a:latin typeface="Cambria Math"/>
                              </a:rPr>
                            </m:ctrlPr>
                          </m:radPr>
                          <m:deg/>
                          <m:e>
                            <m:r>
                              <a:rPr lang="en-US" altLang="zh-CN" b="0" i="1" dirty="0" smtClean="0">
                                <a:latin typeface="Cambria Math"/>
                              </a:rPr>
                              <m:t>𝑛</m:t>
                            </m:r>
                            <m:r>
                              <a:rPr lang="en-US" altLang="zh-CN" b="0" i="1" dirty="0" smtClean="0">
                                <a:latin typeface="Cambria Math"/>
                              </a:rPr>
                              <m:t>−1</m:t>
                            </m:r>
                          </m:e>
                        </m:rad>
                      </m:den>
                    </m:f>
                  </m:oMath>
                </a14:m>
                <a:r>
                  <a:rPr lang="zh-CN" altLang="en-US" dirty="0" smtClean="0"/>
                  <a:t> </a:t>
                </a:r>
                <a:r>
                  <a:rPr lang="en-US" altLang="zh-CN" dirty="0" smtClean="0"/>
                  <a:t>=</a:t>
                </a:r>
                <a14:m>
                  <m:oMath xmlns:m="http://schemas.openxmlformats.org/officeDocument/2006/math">
                    <m:f>
                      <m:fPr>
                        <m:ctrlPr>
                          <a:rPr lang="en-US" altLang="zh-CN" i="1" dirty="0" smtClean="0">
                            <a:latin typeface="Cambria Math"/>
                          </a:rPr>
                        </m:ctrlPr>
                      </m:fPr>
                      <m:num>
                        <m:r>
                          <a:rPr lang="en-US" altLang="zh-CN" b="0" i="1" dirty="0" smtClean="0">
                            <a:latin typeface="Cambria Math"/>
                          </a:rPr>
                          <m:t>0.75</m:t>
                        </m:r>
                      </m:num>
                      <m:den>
                        <m:rad>
                          <m:radPr>
                            <m:degHide m:val="on"/>
                            <m:ctrlPr>
                              <a:rPr lang="en-US" altLang="zh-CN" i="1" dirty="0" smtClean="0">
                                <a:latin typeface="Cambria Math"/>
                              </a:rPr>
                            </m:ctrlPr>
                          </m:radPr>
                          <m:deg/>
                          <m:e>
                            <m:r>
                              <a:rPr lang="en-US" altLang="zh-CN" b="0" i="1" dirty="0" smtClean="0">
                                <a:latin typeface="Cambria Math"/>
                              </a:rPr>
                              <m:t>6−1</m:t>
                            </m:r>
                          </m:e>
                        </m:rad>
                      </m:den>
                    </m:f>
                  </m:oMath>
                </a14:m>
                <a:r>
                  <a:rPr lang="zh-CN" altLang="en-US" dirty="0" smtClean="0"/>
                  <a:t> </a:t>
                </a:r>
                <a14:m>
                  <m:oMath xmlns:m="http://schemas.openxmlformats.org/officeDocument/2006/math">
                    <m:r>
                      <a:rPr lang="zh-CN" altLang="en-US" i="1" dirty="0" smtClean="0">
                        <a:latin typeface="Cambria Math"/>
                      </a:rPr>
                      <m:t>≈</m:t>
                    </m:r>
                    <m:r>
                      <a:rPr lang="en-US" altLang="zh-CN" b="0" i="1" dirty="0" smtClean="0">
                        <a:latin typeface="Cambria Math"/>
                      </a:rPr>
                      <m:t>0.34</m:t>
                    </m:r>
                    <m:r>
                      <m:rPr>
                        <m:sty m:val="p"/>
                      </m:rPr>
                      <a:rPr lang="en-US" altLang="zh-CN" b="0" i="0" dirty="0" smtClean="0">
                        <a:latin typeface="Cambria Math"/>
                      </a:rPr>
                      <m:t>mm</m:t>
                    </m:r>
                  </m:oMath>
                </a14:m>
                <a:endParaRPr lang="zh-CN" alt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1091349" y="5443071"/>
                <a:ext cx="4999981" cy="653384"/>
              </a:xfrm>
              <a:prstGeom prst="rect">
                <a:avLst/>
              </a:prstGeom>
              <a:blipFill rotWithShape="1">
                <a:blip r:embed="rId9"/>
                <a:stretch>
                  <a:fillRect b="-373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901945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P spid="11"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59</a:t>
            </a:fld>
            <a:endParaRPr lang="en-US" altLang="zh-CN"/>
          </a:p>
        </p:txBody>
      </p:sp>
      <mc:AlternateContent xmlns:mc="http://schemas.openxmlformats.org/markup-compatibility/2006">
        <mc:Choice xmlns:a14="http://schemas.microsoft.com/office/drawing/2010/main" Requires="a14">
          <p:sp>
            <p:nvSpPr>
              <p:cNvPr id="4" name="TextBox 3"/>
              <p:cNvSpPr txBox="1"/>
              <p:nvPr/>
            </p:nvSpPr>
            <p:spPr>
              <a:xfrm>
                <a:off x="725591" y="290476"/>
                <a:ext cx="4999981" cy="653384"/>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m:rPr>
                            <m:sty m:val="p"/>
                          </m:rPr>
                          <a:rPr lang="en-US" altLang="zh-CN" b="0" i="0" smtClean="0">
                            <a:latin typeface="Cambria Math"/>
                          </a:rPr>
                          <m:t>av</m:t>
                        </m:r>
                      </m:sub>
                    </m:sSub>
                  </m:oMath>
                </a14:m>
                <a:r>
                  <a:rPr lang="en-US" altLang="zh-CN" dirty="0" smtClean="0"/>
                  <a:t> = </a:t>
                </a:r>
                <a14:m>
                  <m:oMath xmlns:m="http://schemas.openxmlformats.org/officeDocument/2006/math">
                    <m:f>
                      <m:fPr>
                        <m:ctrlPr>
                          <a:rPr lang="en-US" altLang="zh-CN" i="1" dirty="0" smtClean="0">
                            <a:latin typeface="Cambria Math"/>
                          </a:rPr>
                        </m:ctrlPr>
                      </m:fPr>
                      <m:num>
                        <m:sSub>
                          <m:sSubPr>
                            <m:ctrlPr>
                              <a:rPr lang="en-US" altLang="zh-CN" i="1" dirty="0" smtClean="0">
                                <a:latin typeface="Cambria Math"/>
                              </a:rPr>
                            </m:ctrlPr>
                          </m:sSubPr>
                          <m:e>
                            <m:r>
                              <a:rPr lang="en-US" altLang="zh-CN" b="0" i="1" dirty="0" smtClean="0">
                                <a:latin typeface="Cambria Math"/>
                              </a:rPr>
                              <m:t>𝑇</m:t>
                            </m:r>
                          </m:e>
                          <m:sub>
                            <m:r>
                              <a:rPr lang="en-US" altLang="zh-CN" b="0" i="1" dirty="0" smtClean="0">
                                <a:latin typeface="Cambria Math"/>
                              </a:rPr>
                              <m:t>0</m:t>
                            </m:r>
                          </m:sub>
                        </m:sSub>
                      </m:num>
                      <m:den>
                        <m:rad>
                          <m:radPr>
                            <m:degHide m:val="on"/>
                            <m:ctrlPr>
                              <a:rPr lang="en-US" altLang="zh-CN" i="1" dirty="0" smtClean="0">
                                <a:latin typeface="Cambria Math"/>
                              </a:rPr>
                            </m:ctrlPr>
                          </m:radPr>
                          <m:deg/>
                          <m:e>
                            <m:r>
                              <a:rPr lang="en-US" altLang="zh-CN" b="0" i="1" dirty="0" smtClean="0">
                                <a:latin typeface="Cambria Math"/>
                              </a:rPr>
                              <m:t>𝑛</m:t>
                            </m:r>
                            <m:r>
                              <a:rPr lang="en-US" altLang="zh-CN" b="0" i="1" dirty="0" smtClean="0">
                                <a:latin typeface="Cambria Math"/>
                              </a:rPr>
                              <m:t>−1</m:t>
                            </m:r>
                          </m:e>
                        </m:rad>
                      </m:den>
                    </m:f>
                  </m:oMath>
                </a14:m>
                <a:r>
                  <a:rPr lang="zh-CN" altLang="en-US" dirty="0" smtClean="0"/>
                  <a:t> </a:t>
                </a:r>
                <a:r>
                  <a:rPr lang="en-US" altLang="zh-CN" dirty="0" smtClean="0"/>
                  <a:t>=</a:t>
                </a:r>
                <a14:m>
                  <m:oMath xmlns:m="http://schemas.openxmlformats.org/officeDocument/2006/math">
                    <m:f>
                      <m:fPr>
                        <m:ctrlPr>
                          <a:rPr lang="en-US" altLang="zh-CN" i="1" dirty="0" smtClean="0">
                            <a:latin typeface="Cambria Math"/>
                          </a:rPr>
                        </m:ctrlPr>
                      </m:fPr>
                      <m:num>
                        <m:r>
                          <a:rPr lang="en-US" altLang="zh-CN" b="0" i="1" dirty="0" smtClean="0">
                            <a:latin typeface="Cambria Math"/>
                          </a:rPr>
                          <m:t>0.75</m:t>
                        </m:r>
                      </m:num>
                      <m:den>
                        <m:rad>
                          <m:radPr>
                            <m:degHide m:val="on"/>
                            <m:ctrlPr>
                              <a:rPr lang="en-US" altLang="zh-CN" i="1" dirty="0" smtClean="0">
                                <a:latin typeface="Cambria Math"/>
                              </a:rPr>
                            </m:ctrlPr>
                          </m:radPr>
                          <m:deg/>
                          <m:e>
                            <m:r>
                              <a:rPr lang="en-US" altLang="zh-CN" b="0" i="1" dirty="0" smtClean="0">
                                <a:latin typeface="Cambria Math"/>
                              </a:rPr>
                              <m:t>6−1</m:t>
                            </m:r>
                          </m:e>
                        </m:rad>
                      </m:den>
                    </m:f>
                  </m:oMath>
                </a14:m>
                <a:r>
                  <a:rPr lang="zh-CN" altLang="en-US" dirty="0" smtClean="0"/>
                  <a:t> </a:t>
                </a:r>
                <a14:m>
                  <m:oMath xmlns:m="http://schemas.openxmlformats.org/officeDocument/2006/math">
                    <m:r>
                      <a:rPr lang="zh-CN" altLang="en-US" i="1" dirty="0" smtClean="0">
                        <a:latin typeface="Cambria Math"/>
                      </a:rPr>
                      <m:t>≈</m:t>
                    </m:r>
                    <m:r>
                      <a:rPr lang="en-US" altLang="zh-CN" b="0" i="1" dirty="0" smtClean="0">
                        <a:latin typeface="Cambria Math"/>
                      </a:rPr>
                      <m:t>0.34</m:t>
                    </m:r>
                    <m:r>
                      <m:rPr>
                        <m:sty m:val="p"/>
                      </m:rPr>
                      <a:rPr lang="en-US" altLang="zh-CN" b="0" i="0" dirty="0" smtClean="0">
                        <a:latin typeface="Cambria Math"/>
                      </a:rPr>
                      <m:t>mm</m:t>
                    </m:r>
                  </m:oMath>
                </a14:m>
                <a:endParaRPr lang="zh-CN" altLang="en-US" dirty="0"/>
              </a:p>
            </p:txBody>
          </p:sp>
        </mc:Choice>
        <mc:Fallback>
          <p:sp>
            <p:nvSpPr>
              <p:cNvPr id="4" name="TextBox 3"/>
              <p:cNvSpPr txBox="1">
                <a:spLocks noRot="1" noChangeAspect="1" noMove="1" noResize="1" noEditPoints="1" noAdjustHandles="1" noChangeArrowheads="1" noChangeShapeType="1" noTextEdit="1"/>
              </p:cNvSpPr>
              <p:nvPr/>
            </p:nvSpPr>
            <p:spPr>
              <a:xfrm>
                <a:off x="725591" y="290476"/>
                <a:ext cx="4999981" cy="653384"/>
              </a:xfrm>
              <a:prstGeom prst="rect">
                <a:avLst/>
              </a:prstGeom>
              <a:blipFill rotWithShape="1">
                <a:blip r:embed="rId2"/>
                <a:stretch>
                  <a:fillRect b="-3738"/>
                </a:stretch>
              </a:blipFill>
            </p:spPr>
            <p:txBody>
              <a:bodyPr/>
              <a:lstStyle/>
              <a:p>
                <a:r>
                  <a:rPr lang="zh-CN" altLang="en-US">
                    <a:noFill/>
                  </a:rPr>
                  <a:t> </a:t>
                </a:r>
              </a:p>
            </p:txBody>
          </p:sp>
        </mc:Fallback>
      </mc:AlternateContent>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1381" y="386260"/>
            <a:ext cx="3001586" cy="1281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6" name="矩形 5"/>
              <p:cNvSpPr/>
              <p:nvPr/>
            </p:nvSpPr>
            <p:spPr>
              <a:xfrm>
                <a:off x="119590" y="834320"/>
                <a:ext cx="5296486" cy="1684244"/>
              </a:xfrm>
              <a:prstGeom prst="rect">
                <a:avLst/>
              </a:prstGeom>
            </p:spPr>
            <p:txBody>
              <a:bodyPr wrap="square">
                <a:spAutoFit/>
              </a:bodyPr>
              <a:lstStyle/>
              <a:p>
                <a:pPr>
                  <a:lnSpc>
                    <a:spcPct val="150000"/>
                  </a:lnSpc>
                </a:pPr>
                <a:r>
                  <a:rPr lang="zh-CN" altLang="en-US" b="1" dirty="0" smtClean="0"/>
                  <a:t>        同理</a:t>
                </a:r>
                <a:r>
                  <a:rPr lang="en-US" altLang="zh-CN" b="1" dirty="0" smtClean="0"/>
                  <a:t>,</a:t>
                </a:r>
                <a:r>
                  <a:rPr lang="zh-CN" altLang="en-US" b="1" dirty="0" smtClean="0"/>
                  <a:t>以</a:t>
                </a:r>
                <a14:m>
                  <m:oMath xmlns:m="http://schemas.openxmlformats.org/officeDocument/2006/math">
                    <m:sSub>
                      <m:sSubPr>
                        <m:ctrlPr>
                          <a:rPr lang="en-US" altLang="zh-CN" b="1" i="1" smtClean="0">
                            <a:latin typeface="Cambria Math"/>
                          </a:rPr>
                        </m:ctrlPr>
                      </m:sSubPr>
                      <m:e>
                        <m:r>
                          <a:rPr lang="en-US" altLang="zh-CN" b="1" i="1" smtClean="0">
                            <a:latin typeface="Cambria Math"/>
                          </a:rPr>
                          <m:t>𝑻</m:t>
                        </m:r>
                      </m:e>
                      <m:sub>
                        <m:r>
                          <a:rPr lang="en-US" altLang="zh-CN" b="1" i="0" smtClean="0">
                            <a:latin typeface="Cambria Math"/>
                          </a:rPr>
                          <m:t>𝐚𝐯</m:t>
                        </m:r>
                      </m:sub>
                    </m:sSub>
                  </m:oMath>
                </a14:m>
                <a:r>
                  <a:rPr lang="zh-CN" altLang="en-US" b="1" dirty="0" smtClean="0"/>
                  <a:t>为参考</a:t>
                </a:r>
                <a:r>
                  <a:rPr lang="en-US" altLang="zh-CN" b="1" dirty="0" smtClean="0"/>
                  <a:t>,</a:t>
                </a:r>
                <a:r>
                  <a:rPr lang="zh-CN" altLang="en-US" b="1" dirty="0" smtClean="0"/>
                  <a:t>按</a:t>
                </a:r>
                <a:r>
                  <a:rPr lang="zh-CN" altLang="en-US" b="1" dirty="0"/>
                  <a:t>各组成环加工的难易</a:t>
                </a:r>
                <a:r>
                  <a:rPr lang="zh-CN" altLang="en-US" b="1" dirty="0" smtClean="0"/>
                  <a:t>程度</a:t>
                </a:r>
                <a:r>
                  <a:rPr lang="en-US" altLang="zh-CN" b="1" dirty="0" smtClean="0"/>
                  <a:t>,</a:t>
                </a:r>
                <a:r>
                  <a:rPr lang="zh-CN" altLang="en-US" b="1" dirty="0" smtClean="0"/>
                  <a:t>调整</a:t>
                </a:r>
                <a:r>
                  <a:rPr lang="zh-CN" altLang="en-US" b="1" dirty="0"/>
                  <a:t>各环</a:t>
                </a:r>
                <a:r>
                  <a:rPr lang="zh-CN" altLang="en-US" b="1" dirty="0" smtClean="0"/>
                  <a:t>公差</a:t>
                </a:r>
                <a:r>
                  <a:rPr lang="en-US" altLang="zh-CN" b="1" dirty="0" smtClean="0"/>
                  <a:t>,</a:t>
                </a:r>
                <a:r>
                  <a:rPr lang="zh-CN" altLang="en-US" b="1" dirty="0" smtClean="0"/>
                  <a:t>并</a:t>
                </a:r>
                <a:r>
                  <a:rPr lang="zh-CN" altLang="en-US" b="1" dirty="0"/>
                  <a:t>考虑选用</a:t>
                </a:r>
                <a:r>
                  <a:rPr lang="zh-CN" altLang="en-US" b="1" dirty="0" smtClean="0"/>
                  <a:t>标准</a:t>
                </a:r>
                <a:r>
                  <a:rPr lang="zh-CN" altLang="en-US" b="1" dirty="0"/>
                  <a:t>公差</a:t>
                </a:r>
                <a:r>
                  <a:rPr lang="zh-CN" altLang="en-US" b="1" dirty="0" smtClean="0"/>
                  <a:t>表</a:t>
                </a:r>
                <a:r>
                  <a:rPr lang="en-US" altLang="zh-CN" b="1" dirty="0" smtClean="0"/>
                  <a:t>3.2</a:t>
                </a:r>
                <a:r>
                  <a:rPr lang="zh-CN" altLang="en-US" b="1" dirty="0" smtClean="0"/>
                  <a:t>，则有</a:t>
                </a:r>
                <a:endParaRPr lang="zh-CN" altLang="en-US" b="1" dirty="0"/>
              </a:p>
            </p:txBody>
          </p:sp>
        </mc:Choice>
        <mc:Fallback>
          <p:sp>
            <p:nvSpPr>
              <p:cNvPr id="6" name="矩形 5"/>
              <p:cNvSpPr>
                <a:spLocks noRot="1" noChangeAspect="1" noMove="1" noResize="1" noEditPoints="1" noAdjustHandles="1" noChangeArrowheads="1" noChangeShapeType="1" noTextEdit="1"/>
              </p:cNvSpPr>
              <p:nvPr/>
            </p:nvSpPr>
            <p:spPr>
              <a:xfrm>
                <a:off x="119590" y="834320"/>
                <a:ext cx="5296486" cy="1684244"/>
              </a:xfrm>
              <a:prstGeom prst="rect">
                <a:avLst/>
              </a:prstGeom>
              <a:blipFill rotWithShape="1">
                <a:blip r:embed="rId4"/>
                <a:stretch>
                  <a:fillRect l="-1843" r="-1037" b="-79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62715" y="2420906"/>
                <a:ext cx="1856950" cy="49340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m:t>
                            </m:r>
                          </m:sub>
                        </m:sSub>
                      </m:sub>
                    </m:sSub>
                  </m:oMath>
                </a14:m>
                <a:r>
                  <a:rPr lang="en-US" altLang="zh-CN" dirty="0" smtClean="0"/>
                  <a:t>=0.54</a:t>
                </a:r>
                <a:endParaRPr lang="zh-CN" alt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462715" y="2420906"/>
                <a:ext cx="1856950" cy="493405"/>
              </a:xfrm>
              <a:prstGeom prst="rect">
                <a:avLst/>
              </a:prstGeom>
              <a:blipFill rotWithShape="1">
                <a:blip r:embed="rId5"/>
                <a:stretch>
                  <a:fillRect l="-984" t="-9877" b="-209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1920580" y="2420906"/>
                <a:ext cx="1856950" cy="49340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2</m:t>
                            </m:r>
                          </m:sub>
                        </m:sSub>
                      </m:sub>
                    </m:sSub>
                  </m:oMath>
                </a14:m>
                <a:r>
                  <a:rPr lang="en-US" altLang="zh-CN" dirty="0" smtClean="0"/>
                  <a:t>=0.39</a:t>
                </a:r>
                <a:endParaRPr lang="zh-CN" alt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1920580" y="2420906"/>
                <a:ext cx="1856950" cy="493405"/>
              </a:xfrm>
              <a:prstGeom prst="rect">
                <a:avLst/>
              </a:prstGeom>
              <a:blipFill rotWithShape="1">
                <a:blip r:embed="rId6"/>
                <a:stretch>
                  <a:fillRect l="-656" t="-9877" b="-20988"/>
                </a:stretch>
              </a:blipFill>
            </p:spPr>
            <p:txBody>
              <a:bodyPr/>
              <a:lstStyle/>
              <a:p>
                <a:r>
                  <a:rPr lang="zh-CN" altLang="en-US">
                    <a:noFill/>
                  </a:rPr>
                  <a:t> </a:t>
                </a:r>
              </a:p>
            </p:txBody>
          </p:sp>
        </mc:Fallback>
      </mc:AlternateContent>
      <p:pic>
        <p:nvPicPr>
          <p:cNvPr id="4505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82511" y="1831552"/>
            <a:ext cx="5295900"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1" name="TextBox 10"/>
              <p:cNvSpPr txBox="1"/>
              <p:nvPr/>
            </p:nvSpPr>
            <p:spPr>
              <a:xfrm>
                <a:off x="504919" y="2916426"/>
                <a:ext cx="2549475" cy="495520"/>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3</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𝑇</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5</m:t>
                            </m:r>
                          </m:sub>
                        </m:sSub>
                      </m:sub>
                    </m:sSub>
                  </m:oMath>
                </a14:m>
                <a:r>
                  <a:rPr lang="en-US" altLang="zh-CN" dirty="0" smtClean="0"/>
                  <a:t>=0.048</a:t>
                </a:r>
                <a:endParaRPr lang="zh-CN" alt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504919" y="2916426"/>
                <a:ext cx="2549475" cy="495520"/>
              </a:xfrm>
              <a:prstGeom prst="rect">
                <a:avLst/>
              </a:prstGeom>
              <a:blipFill rotWithShape="1">
                <a:blip r:embed="rId8"/>
                <a:stretch>
                  <a:fillRect l="-718" t="-9756" b="-19512"/>
                </a:stretch>
              </a:blipFill>
            </p:spPr>
            <p:txBody>
              <a:bodyPr/>
              <a:lstStyle/>
              <a:p>
                <a:r>
                  <a:rPr lang="zh-CN" altLang="en-US">
                    <a:noFill/>
                  </a:rPr>
                  <a:t> </a:t>
                </a:r>
              </a:p>
            </p:txBody>
          </p:sp>
        </mc:Fallback>
      </mc:AlternateContent>
      <p:sp>
        <p:nvSpPr>
          <p:cNvPr id="8" name="椭圆 7"/>
          <p:cNvSpPr/>
          <p:nvPr/>
        </p:nvSpPr>
        <p:spPr bwMode="auto">
          <a:xfrm>
            <a:off x="7248612" y="4603621"/>
            <a:ext cx="590843" cy="457200"/>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14" name="椭圆 13"/>
          <p:cNvSpPr/>
          <p:nvPr/>
        </p:nvSpPr>
        <p:spPr bwMode="auto">
          <a:xfrm>
            <a:off x="7248611" y="4142902"/>
            <a:ext cx="590843" cy="327073"/>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15" name="椭圆 14"/>
          <p:cNvSpPr/>
          <p:nvPr/>
        </p:nvSpPr>
        <p:spPr bwMode="auto">
          <a:xfrm>
            <a:off x="6443007" y="3084309"/>
            <a:ext cx="590843" cy="457200"/>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mc:AlternateContent xmlns:mc="http://schemas.openxmlformats.org/markup-compatibility/2006" xmlns:a14="http://schemas.microsoft.com/office/drawing/2010/main">
        <mc:Choice Requires="a14">
          <p:sp>
            <p:nvSpPr>
              <p:cNvPr id="10" name="矩形 9"/>
              <p:cNvSpPr/>
              <p:nvPr/>
            </p:nvSpPr>
            <p:spPr>
              <a:xfrm>
                <a:off x="91454" y="3445488"/>
                <a:ext cx="3397089" cy="1197828"/>
              </a:xfrm>
              <a:prstGeom prst="rect">
                <a:avLst/>
              </a:prstGeom>
            </p:spPr>
            <p:txBody>
              <a:bodyPr wrap="square">
                <a:spAutoFit/>
              </a:bodyPr>
              <a:lstStyle/>
              <a:p>
                <a:pPr>
                  <a:lnSpc>
                    <a:spcPct val="150000"/>
                  </a:lnSpc>
                </a:pPr>
                <a:r>
                  <a:rPr lang="zh-CN" altLang="en-US" b="1" dirty="0" smtClean="0"/>
                  <a:t>     为了满足式</a:t>
                </a:r>
                <a:r>
                  <a:rPr lang="en-US" altLang="zh-CN" b="1" dirty="0" smtClean="0"/>
                  <a:t>(11.9</a:t>
                </a:r>
                <a:r>
                  <a:rPr lang="en-US" altLang="zh-CN" b="1" dirty="0"/>
                  <a:t>) </a:t>
                </a:r>
                <a:r>
                  <a:rPr lang="zh-CN" altLang="en-US" b="1" dirty="0" smtClean="0"/>
                  <a:t>的要求</a:t>
                </a:r>
                <a:r>
                  <a:rPr lang="en-US" altLang="zh-CN" b="1" dirty="0" smtClean="0"/>
                  <a:t>,</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𝑻</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𝟒</m:t>
                            </m:r>
                          </m:sub>
                        </m:sSub>
                      </m:sub>
                    </m:sSub>
                  </m:oMath>
                </a14:m>
                <a:r>
                  <a:rPr lang="zh-CN" altLang="en-US" b="1" dirty="0" smtClean="0"/>
                  <a:t>应</a:t>
                </a:r>
                <a:r>
                  <a:rPr lang="zh-CN" altLang="en-US" b="1" dirty="0"/>
                  <a:t>进行</a:t>
                </a:r>
                <a:r>
                  <a:rPr lang="zh-CN" altLang="en-US" b="1" dirty="0" smtClean="0"/>
                  <a:t>计算</a:t>
                </a:r>
                <a:r>
                  <a:rPr lang="en-US" altLang="zh-CN" b="1" dirty="0" smtClean="0"/>
                  <a:t>,</a:t>
                </a:r>
                <a:r>
                  <a:rPr lang="zh-CN" altLang="en-US" b="1" dirty="0" smtClean="0"/>
                  <a:t>即</a:t>
                </a:r>
                <a:endParaRPr lang="zh-CN" altLang="en-US" b="1" dirty="0"/>
              </a:p>
            </p:txBody>
          </p:sp>
        </mc:Choice>
        <mc:Fallback xmlns="">
          <p:sp>
            <p:nvSpPr>
              <p:cNvPr id="10" name="矩形 9"/>
              <p:cNvSpPr>
                <a:spLocks noRot="1" noChangeAspect="1" noMove="1" noResize="1" noEditPoints="1" noAdjustHandles="1" noChangeArrowheads="1" noChangeShapeType="1" noTextEdit="1"/>
              </p:cNvSpPr>
              <p:nvPr/>
            </p:nvSpPr>
            <p:spPr>
              <a:xfrm>
                <a:off x="91454" y="3445488"/>
                <a:ext cx="3397089" cy="1197828"/>
              </a:xfrm>
              <a:prstGeom prst="rect">
                <a:avLst/>
              </a:prstGeom>
              <a:blipFill rotWithShape="1">
                <a:blip r:embed="rId9"/>
                <a:stretch>
                  <a:fillRect l="-2693" b="-812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223344" y="4648160"/>
                <a:ext cx="3554165" cy="718658"/>
              </a:xfrm>
              <a:prstGeom prst="rect">
                <a:avLst/>
              </a:prstGeom>
              <a:noFill/>
            </p:spPr>
            <p:txBody>
              <a:bodyPr wrap="square" rtlCol="0">
                <a:spAutoFit/>
              </a:bodyPr>
              <a:lstStyle/>
              <a:p>
                <a14:m>
                  <m:oMath xmlns:m="http://schemas.openxmlformats.org/officeDocument/2006/math">
                    <m:sSub>
                      <m:sSubPr>
                        <m:ctrlPr>
                          <a:rPr lang="en-US" altLang="zh-CN" sz="2000" i="1" smtClean="0">
                            <a:latin typeface="Cambria Math"/>
                          </a:rPr>
                        </m:ctrlPr>
                      </m:sSubPr>
                      <m:e>
                        <m:r>
                          <a:rPr lang="en-US" altLang="zh-CN" sz="2000" b="0" i="1" smtClean="0">
                            <a:latin typeface="Cambria Math"/>
                          </a:rPr>
                          <m:t>𝑇</m:t>
                        </m:r>
                      </m:e>
                      <m:sub>
                        <m:sSub>
                          <m:sSubPr>
                            <m:ctrlPr>
                              <a:rPr lang="en-US" altLang="zh-CN" sz="2000" i="1" smtClean="0">
                                <a:latin typeface="Cambria Math"/>
                              </a:rPr>
                            </m:ctrlPr>
                          </m:sSubPr>
                          <m:e>
                            <m:r>
                              <a:rPr lang="en-US" altLang="zh-CN" sz="2000" b="0" i="1" smtClean="0">
                                <a:latin typeface="Cambria Math"/>
                              </a:rPr>
                              <m:t>𝐴</m:t>
                            </m:r>
                          </m:e>
                          <m:sub>
                            <m:r>
                              <a:rPr lang="en-US" altLang="zh-CN" sz="2000" b="0" i="1" smtClean="0">
                                <a:latin typeface="Cambria Math"/>
                              </a:rPr>
                              <m:t>4</m:t>
                            </m:r>
                          </m:sub>
                        </m:sSub>
                      </m:sub>
                    </m:sSub>
                  </m:oMath>
                </a14:m>
                <a:r>
                  <a:rPr lang="en-US" altLang="zh-CN" sz="2000" dirty="0" smtClean="0"/>
                  <a:t>=</a:t>
                </a:r>
                <a14:m>
                  <m:oMath xmlns:m="http://schemas.openxmlformats.org/officeDocument/2006/math">
                    <m:rad>
                      <m:radPr>
                        <m:degHide m:val="on"/>
                        <m:ctrlPr>
                          <a:rPr lang="en-US" altLang="zh-CN" sz="2000" i="1" dirty="0" smtClean="0">
                            <a:latin typeface="Cambria Math"/>
                          </a:rPr>
                        </m:ctrlPr>
                      </m:radPr>
                      <m:deg/>
                      <m:e>
                        <m:sSubSup>
                          <m:sSubSupPr>
                            <m:ctrlPr>
                              <a:rPr lang="en-US" altLang="zh-CN" sz="2000" i="1" dirty="0" smtClean="0">
                                <a:latin typeface="Cambria Math"/>
                              </a:rPr>
                            </m:ctrlPr>
                          </m:sSubSupPr>
                          <m:e>
                            <m:r>
                              <a:rPr lang="en-US" altLang="zh-CN" sz="2000" b="0" i="1" dirty="0" smtClean="0">
                                <a:latin typeface="Cambria Math"/>
                              </a:rPr>
                              <m:t>𝑇</m:t>
                            </m:r>
                          </m:e>
                          <m:sub>
                            <m:r>
                              <a:rPr lang="en-US" altLang="zh-CN" sz="2000" b="0" i="1" dirty="0" smtClean="0">
                                <a:latin typeface="Cambria Math"/>
                              </a:rPr>
                              <m:t>0</m:t>
                            </m:r>
                          </m:sub>
                          <m:sup>
                            <m:r>
                              <a:rPr lang="en-US" altLang="zh-CN" sz="2000" b="0" i="1" dirty="0" smtClean="0">
                                <a:latin typeface="Cambria Math"/>
                              </a:rPr>
                              <m:t>2</m:t>
                            </m:r>
                          </m:sup>
                        </m:sSubSup>
                        <m:r>
                          <a:rPr lang="en-US" altLang="zh-CN" sz="2000" b="0" i="1" dirty="0" smtClean="0">
                            <a:latin typeface="Cambria Math"/>
                          </a:rPr>
                          <m:t>−</m:t>
                        </m:r>
                        <m:d>
                          <m:dPr>
                            <m:ctrlPr>
                              <a:rPr lang="en-US" altLang="zh-CN" sz="2000" b="0" i="1" dirty="0" smtClean="0">
                                <a:latin typeface="Cambria Math"/>
                              </a:rPr>
                            </m:ctrlPr>
                          </m:dPr>
                          <m:e>
                            <m:sSubSup>
                              <m:sSubSupPr>
                                <m:ctrlPr>
                                  <a:rPr lang="en-US" altLang="zh-CN" sz="2000" b="0" i="1" dirty="0" smtClean="0">
                                    <a:latin typeface="Cambria Math"/>
                                  </a:rPr>
                                </m:ctrlPr>
                              </m:sSubSupPr>
                              <m:e>
                                <m:r>
                                  <a:rPr lang="en-US" altLang="zh-CN" sz="2000" b="0" i="1" dirty="0" smtClean="0">
                                    <a:latin typeface="Cambria Math"/>
                                  </a:rPr>
                                  <m:t>𝐴</m:t>
                                </m:r>
                              </m:e>
                              <m:sub>
                                <m:sSub>
                                  <m:sSubPr>
                                    <m:ctrlPr>
                                      <a:rPr lang="en-US" altLang="zh-CN" sz="2000" b="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1</m:t>
                                    </m:r>
                                  </m:sub>
                                </m:sSub>
                              </m:sub>
                              <m:sup>
                                <m:r>
                                  <a:rPr lang="en-US" altLang="zh-CN" sz="2000" b="0" i="1" dirty="0" smtClean="0">
                                    <a:latin typeface="Cambria Math"/>
                                  </a:rPr>
                                  <m:t>2</m:t>
                                </m:r>
                              </m:sup>
                            </m:sSubSup>
                            <m:r>
                              <a:rPr lang="en-US" altLang="zh-CN" sz="2000" b="0" i="1" dirty="0" smtClean="0">
                                <a:latin typeface="Cambria Math"/>
                              </a:rPr>
                              <m:t>+</m:t>
                            </m:r>
                            <m:sSubSup>
                              <m:sSubSupPr>
                                <m:ctrlPr>
                                  <a:rPr lang="en-US" altLang="zh-CN" sz="2000" b="0" i="1" dirty="0" smtClean="0">
                                    <a:latin typeface="Cambria Math"/>
                                  </a:rPr>
                                </m:ctrlPr>
                              </m:sSubSupPr>
                              <m:e>
                                <m:r>
                                  <a:rPr lang="en-US" altLang="zh-CN" sz="2000" b="0" i="1" dirty="0" smtClean="0">
                                    <a:latin typeface="Cambria Math"/>
                                  </a:rPr>
                                  <m:t>𝐴</m:t>
                                </m:r>
                              </m:e>
                              <m:sub>
                                <m:sSub>
                                  <m:sSubPr>
                                    <m:ctrlPr>
                                      <a:rPr lang="en-US" altLang="zh-CN" sz="2000" b="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2</m:t>
                                    </m:r>
                                  </m:sub>
                                </m:sSub>
                              </m:sub>
                              <m:sup>
                                <m:r>
                                  <a:rPr lang="en-US" altLang="zh-CN" sz="2000" b="0" i="1" dirty="0" smtClean="0">
                                    <a:latin typeface="Cambria Math"/>
                                  </a:rPr>
                                  <m:t>2</m:t>
                                </m:r>
                              </m:sup>
                            </m:sSubSup>
                            <m:r>
                              <a:rPr lang="en-US" altLang="zh-CN" sz="2000" b="0" i="1" dirty="0" smtClean="0">
                                <a:latin typeface="Cambria Math"/>
                              </a:rPr>
                              <m:t>+2</m:t>
                            </m:r>
                            <m:sSubSup>
                              <m:sSubSupPr>
                                <m:ctrlPr>
                                  <a:rPr lang="en-US" altLang="zh-CN" sz="2000" b="0" i="1" dirty="0" smtClean="0">
                                    <a:latin typeface="Cambria Math"/>
                                  </a:rPr>
                                </m:ctrlPr>
                              </m:sSubSupPr>
                              <m:e>
                                <m:r>
                                  <a:rPr lang="en-US" altLang="zh-CN" sz="2000" b="0" i="1" dirty="0" smtClean="0">
                                    <a:latin typeface="Cambria Math"/>
                                  </a:rPr>
                                  <m:t>𝑇</m:t>
                                </m:r>
                              </m:e>
                              <m:sub>
                                <m:sSub>
                                  <m:sSubPr>
                                    <m:ctrlPr>
                                      <a:rPr lang="en-US" altLang="zh-CN" sz="2000" b="0" i="1" dirty="0" smtClean="0">
                                        <a:latin typeface="Cambria Math"/>
                                      </a:rPr>
                                    </m:ctrlPr>
                                  </m:sSubPr>
                                  <m:e>
                                    <m:r>
                                      <a:rPr lang="en-US" altLang="zh-CN" sz="2000" b="0" i="1" dirty="0" smtClean="0">
                                        <a:latin typeface="Cambria Math"/>
                                      </a:rPr>
                                      <m:t>𝐴</m:t>
                                    </m:r>
                                  </m:e>
                                  <m:sub>
                                    <m:r>
                                      <a:rPr lang="en-US" altLang="zh-CN" sz="2000" b="0" i="1" dirty="0" smtClean="0">
                                        <a:latin typeface="Cambria Math"/>
                                      </a:rPr>
                                      <m:t>3</m:t>
                                    </m:r>
                                  </m:sub>
                                </m:sSub>
                              </m:sub>
                              <m:sup>
                                <m:r>
                                  <a:rPr lang="en-US" altLang="zh-CN" sz="2000" b="0" i="1" dirty="0" smtClean="0">
                                    <a:latin typeface="Cambria Math"/>
                                  </a:rPr>
                                  <m:t>2</m:t>
                                </m:r>
                              </m:sup>
                            </m:sSubSup>
                          </m:e>
                        </m:d>
                      </m:e>
                    </m:rad>
                  </m:oMath>
                </a14:m>
                <a:endParaRPr lang="zh-CN" altLang="en-US" sz="2000" dirty="0"/>
              </a:p>
            </p:txBody>
          </p:sp>
        </mc:Choice>
        <mc:Fallback xmlns="">
          <p:sp>
            <p:nvSpPr>
              <p:cNvPr id="12" name="TextBox 11"/>
              <p:cNvSpPr txBox="1">
                <a:spLocks noRot="1" noChangeAspect="1" noMove="1" noResize="1" noEditPoints="1" noAdjustHandles="1" noChangeArrowheads="1" noChangeShapeType="1" noTextEdit="1"/>
              </p:cNvSpPr>
              <p:nvPr/>
            </p:nvSpPr>
            <p:spPr>
              <a:xfrm>
                <a:off x="223344" y="4648160"/>
                <a:ext cx="3554165" cy="718658"/>
              </a:xfrm>
              <a:prstGeom prst="rect">
                <a:avLst/>
              </a:prstGeom>
              <a:blipFill rotWithShape="1">
                <a:blip r:embed="rId10"/>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TextBox 2"/>
              <p:cNvSpPr txBox="1"/>
              <p:nvPr/>
            </p:nvSpPr>
            <p:spPr>
              <a:xfrm>
                <a:off x="451874" y="5397862"/>
                <a:ext cx="6074420" cy="54803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a:rPr>
                        <m:t>=</m:t>
                      </m:r>
                      <m:rad>
                        <m:radPr>
                          <m:degHide m:val="on"/>
                          <m:ctrlPr>
                            <a:rPr lang="zh-CN" altLang="en-US" i="1" smtClean="0">
                              <a:latin typeface="Cambria Math"/>
                            </a:rPr>
                          </m:ctrlPr>
                        </m:radPr>
                        <m:deg/>
                        <m:e>
                          <m:sSup>
                            <m:sSupPr>
                              <m:ctrlPr>
                                <a:rPr lang="en-US" altLang="zh-CN" i="1" smtClean="0">
                                  <a:latin typeface="Cambria Math"/>
                                </a:rPr>
                              </m:ctrlPr>
                            </m:sSupPr>
                            <m:e>
                              <m:r>
                                <a:rPr lang="en-US" altLang="zh-CN" b="0" i="1" smtClean="0">
                                  <a:latin typeface="Cambria Math"/>
                                </a:rPr>
                                <m:t>0.75</m:t>
                              </m:r>
                            </m:e>
                            <m:sup>
                              <m:r>
                                <a:rPr lang="en-US" altLang="zh-CN" b="0" i="1" smtClean="0">
                                  <a:latin typeface="Cambria Math"/>
                                </a:rPr>
                                <m:t>2</m:t>
                              </m:r>
                            </m:sup>
                          </m:sSup>
                          <m:r>
                            <a:rPr lang="en-US" altLang="zh-CN" b="0" i="1" smtClean="0">
                              <a:latin typeface="Cambria Math"/>
                            </a:rPr>
                            <m:t>−</m:t>
                          </m:r>
                          <m:r>
                            <a:rPr lang="zh-CN" altLang="en-US" b="0" i="1" smtClean="0">
                              <a:latin typeface="Cambria Math"/>
                            </a:rPr>
                            <m:t>（</m:t>
                          </m:r>
                          <m:sSup>
                            <m:sSupPr>
                              <m:ctrlPr>
                                <a:rPr lang="en-US" altLang="zh-CN" b="0" i="1" smtClean="0">
                                  <a:latin typeface="Cambria Math"/>
                                </a:rPr>
                              </m:ctrlPr>
                            </m:sSupPr>
                            <m:e>
                              <m:r>
                                <a:rPr lang="en-US" altLang="zh-CN" b="0" i="1" smtClean="0">
                                  <a:latin typeface="Cambria Math"/>
                                </a:rPr>
                                <m:t>0.54</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0.39</m:t>
                              </m:r>
                            </m:e>
                            <m:sup>
                              <m:r>
                                <a:rPr lang="en-US" altLang="zh-CN" b="0" i="1" smtClean="0">
                                  <a:latin typeface="Cambria Math"/>
                                </a:rPr>
                                <m:t>2</m:t>
                              </m:r>
                            </m:sup>
                          </m:sSup>
                          <m:r>
                            <a:rPr lang="en-US" altLang="zh-CN" b="0" i="1" smtClean="0">
                              <a:latin typeface="Cambria Math"/>
                            </a:rPr>
                            <m:t>+2</m:t>
                          </m:r>
                          <m:r>
                            <a:rPr lang="az-Cyrl-AZ" altLang="zh-CN" b="0" i="1" smtClean="0">
                              <a:latin typeface="Cambria Math"/>
                              <a:ea typeface="Cambria Math"/>
                            </a:rPr>
                            <m:t>×</m:t>
                          </m:r>
                          <m:sSup>
                            <m:sSupPr>
                              <m:ctrlPr>
                                <a:rPr lang="en-US" altLang="zh-CN" b="0" i="1" smtClean="0">
                                  <a:latin typeface="Cambria Math"/>
                                </a:rPr>
                              </m:ctrlPr>
                            </m:sSupPr>
                            <m:e>
                              <m:r>
                                <a:rPr lang="en-US" altLang="zh-CN" b="0" i="1" smtClean="0">
                                  <a:latin typeface="Cambria Math"/>
                                </a:rPr>
                                <m:t>0.048</m:t>
                              </m:r>
                            </m:e>
                            <m:sup>
                              <m:r>
                                <a:rPr lang="en-US" altLang="zh-CN" b="0" i="1" smtClean="0">
                                  <a:latin typeface="Cambria Math"/>
                                </a:rPr>
                                <m:t>2</m:t>
                              </m:r>
                            </m:sup>
                          </m:sSup>
                          <m:r>
                            <a:rPr lang="zh-CN" altLang="en-US" b="0" i="1" smtClean="0">
                              <a:latin typeface="Cambria Math"/>
                            </a:rPr>
                            <m:t>）</m:t>
                          </m:r>
                        </m:e>
                      </m:rad>
                    </m:oMath>
                  </m:oMathPara>
                </a14:m>
                <a:endParaRPr lang="zh-CN" altLang="en-US" dirty="0"/>
              </a:p>
            </p:txBody>
          </p:sp>
        </mc:Choice>
        <mc:Fallback xmlns="">
          <p:sp>
            <p:nvSpPr>
              <p:cNvPr id="3" name="TextBox 2"/>
              <p:cNvSpPr txBox="1">
                <a:spLocks noRot="1" noChangeAspect="1" noMove="1" noResize="1" noEditPoints="1" noAdjustHandles="1" noChangeArrowheads="1" noChangeShapeType="1" noTextEdit="1"/>
              </p:cNvSpPr>
              <p:nvPr/>
            </p:nvSpPr>
            <p:spPr>
              <a:xfrm>
                <a:off x="451874" y="5397862"/>
                <a:ext cx="6074420" cy="548035"/>
              </a:xfrm>
              <a:prstGeom prst="rect">
                <a:avLst/>
              </a:prstGeom>
              <a:blipFill rotWithShape="1">
                <a:blip r:embed="rId11"/>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6479346" y="5453411"/>
                <a:ext cx="1544159" cy="523220"/>
              </a:xfrm>
              <a:prstGeom prst="rect">
                <a:avLst/>
              </a:prstGeom>
              <a:noFill/>
            </p:spPr>
            <p:txBody>
              <a:bodyPr wrap="square" rtlCol="0">
                <a:spAutoFit/>
              </a:bodyPr>
              <a:lstStyle/>
              <a:p>
                <a14:m>
                  <m:oMath xmlns:m="http://schemas.openxmlformats.org/officeDocument/2006/math">
                    <m:r>
                      <a:rPr lang="zh-CN" altLang="en-US" sz="2800" b="1" i="1" smtClean="0">
                        <a:solidFill>
                          <a:srgbClr val="FF0000"/>
                        </a:solidFill>
                        <a:latin typeface="Cambria Math"/>
                      </a:rPr>
                      <m:t>≈</m:t>
                    </m:r>
                  </m:oMath>
                </a14:m>
                <a:r>
                  <a:rPr lang="en-US" altLang="zh-CN" sz="2800" b="1" dirty="0" smtClean="0">
                    <a:solidFill>
                      <a:srgbClr val="FF0000"/>
                    </a:solidFill>
                  </a:rPr>
                  <a:t>0.34</a:t>
                </a:r>
                <a:endParaRPr lang="zh-CN" altLang="en-US" sz="2800" b="1" dirty="0">
                  <a:solidFill>
                    <a:srgbClr val="FF0000"/>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6479346" y="5453411"/>
                <a:ext cx="1544159" cy="523220"/>
              </a:xfrm>
              <a:prstGeom prst="rect">
                <a:avLst/>
              </a:prstGeom>
              <a:blipFill rotWithShape="1">
                <a:blip r:embed="rId12"/>
                <a:stretch>
                  <a:fillRect t="-11765" b="-329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333227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5059"/>
                                        </p:tgtEl>
                                        <p:attrNameLst>
                                          <p:attrName>style.visibility</p:attrName>
                                        </p:attrNameLst>
                                      </p:cBhvr>
                                      <p:to>
                                        <p:strVal val="visible"/>
                                      </p:to>
                                    </p:set>
                                    <p:anim calcmode="lin" valueType="num">
                                      <p:cBhvr additive="base">
                                        <p:cTn id="23" dur="500" fill="hold"/>
                                        <p:tgtEl>
                                          <p:spTgt spid="45059"/>
                                        </p:tgtEl>
                                        <p:attrNameLst>
                                          <p:attrName>ppt_x</p:attrName>
                                        </p:attrNameLst>
                                      </p:cBhvr>
                                      <p:tavLst>
                                        <p:tav tm="0">
                                          <p:val>
                                            <p:strVal val="1+#ppt_w/2"/>
                                          </p:val>
                                        </p:tav>
                                        <p:tav tm="100000">
                                          <p:val>
                                            <p:strVal val="#ppt_x"/>
                                          </p:val>
                                        </p:tav>
                                      </p:tavLst>
                                    </p:anim>
                                    <p:anim calcmode="lin" valueType="num">
                                      <p:cBhvr additive="base">
                                        <p:cTn id="24" dur="500" fill="hold"/>
                                        <p:tgtEl>
                                          <p:spTgt spid="4505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style.rotation</p:attrName>
                                        </p:attrNameLst>
                                      </p:cBhvr>
                                      <p:tavLst>
                                        <p:tav tm="0">
                                          <p:val>
                                            <p:fltVal val="90"/>
                                          </p:val>
                                        </p:tav>
                                        <p:tav tm="100000">
                                          <p:val>
                                            <p:fltVal val="0"/>
                                          </p:val>
                                        </p:tav>
                                      </p:tavLst>
                                    </p:anim>
                                    <p:animEffect transition="in" filter="fade">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heel(8)">
                                      <p:cBhvr>
                                        <p:cTn id="47" dur="2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3"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heel(3)">
                                      <p:cBhvr>
                                        <p:cTn id="57" dur="2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500"/>
                                        <p:tgtEl>
                                          <p:spTgt spid="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1" grpId="0"/>
      <p:bldP spid="8" grpId="0" animBg="1"/>
      <p:bldP spid="14" grpId="0" animBg="1"/>
      <p:bldP spid="15" grpId="0" animBg="1"/>
      <p:bldP spid="10" grpId="0"/>
      <p:bldP spid="12" grpId="0"/>
      <p:bldP spid="3"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514CBCE-399B-4EB5-8044-D4335293BE1A}" type="slidenum">
              <a:rPr kumimoji="0" lang="zh-CN" altLang="en-US" sz="2000" smtClean="0">
                <a:solidFill>
                  <a:srgbClr val="0000FF"/>
                </a:solidFill>
              </a:rPr>
              <a:pPr eaLnBrk="1" hangingPunct="1"/>
              <a:t>6</a:t>
            </a:fld>
            <a:endParaRPr kumimoji="0" lang="en-US" altLang="zh-CN" sz="2000" smtClean="0">
              <a:solidFill>
                <a:srgbClr val="0000FF"/>
              </a:solidFill>
            </a:endParaRPr>
          </a:p>
        </p:txBody>
      </p:sp>
      <p:sp>
        <p:nvSpPr>
          <p:cNvPr id="5122" name="Text Box 2"/>
          <p:cNvSpPr txBox="1">
            <a:spLocks noChangeArrowheads="1"/>
          </p:cNvSpPr>
          <p:nvPr/>
        </p:nvSpPr>
        <p:spPr bwMode="auto">
          <a:xfrm>
            <a:off x="682625" y="1076361"/>
            <a:ext cx="22971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1  .组成：</a:t>
            </a:r>
          </a:p>
        </p:txBody>
      </p:sp>
      <p:sp>
        <p:nvSpPr>
          <p:cNvPr id="5127" name="Text Box 7"/>
          <p:cNvSpPr txBox="1">
            <a:spLocks noChangeArrowheads="1"/>
          </p:cNvSpPr>
          <p:nvPr/>
        </p:nvSpPr>
        <p:spPr bwMode="auto">
          <a:xfrm>
            <a:off x="3248025" y="1616111"/>
            <a:ext cx="3833813" cy="116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i="1">
                <a:solidFill>
                  <a:srgbClr val="FF3300"/>
                </a:solidFill>
              </a:rPr>
              <a:t>A</a:t>
            </a:r>
            <a:r>
              <a:rPr lang="en-US" altLang="zh-CN" sz="2800" b="1" baseline="-30000">
                <a:solidFill>
                  <a:srgbClr val="FF3300"/>
                </a:solidFill>
              </a:rPr>
              <a:t>0 </a:t>
            </a:r>
            <a:r>
              <a:rPr lang="zh-CN" altLang="en-US" sz="2800" b="1"/>
              <a:t>装配或加工后</a:t>
            </a:r>
          </a:p>
          <a:p>
            <a:pPr eaLnBrk="1" hangingPunct="1">
              <a:spcBef>
                <a:spcPct val="50000"/>
              </a:spcBef>
            </a:pPr>
            <a:r>
              <a:rPr lang="zh-CN" altLang="en-US" sz="2800" b="1"/>
              <a:t>自然形成 的尺寸。</a:t>
            </a:r>
            <a:endParaRPr lang="en-US" altLang="zh-CN" sz="2800" b="1"/>
          </a:p>
        </p:txBody>
      </p:sp>
      <p:sp>
        <p:nvSpPr>
          <p:cNvPr id="5130" name="Text Box 10"/>
          <p:cNvSpPr txBox="1">
            <a:spLocks noChangeArrowheads="1"/>
          </p:cNvSpPr>
          <p:nvPr/>
        </p:nvSpPr>
        <p:spPr bwMode="auto">
          <a:xfrm>
            <a:off x="3816350" y="4683161"/>
            <a:ext cx="2106613" cy="112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solidFill>
                  <a:srgbClr val="FF3300"/>
                </a:solidFill>
              </a:rPr>
              <a:t>减环</a:t>
            </a:r>
            <a:r>
              <a:rPr lang="zh-CN" altLang="en-US" sz="2800" b="1"/>
              <a:t>：   </a:t>
            </a:r>
            <a:endParaRPr lang="en-US" altLang="zh-CN" sz="2800" b="1"/>
          </a:p>
          <a:p>
            <a:pPr eaLnBrk="1" hangingPunct="1">
              <a:lnSpc>
                <a:spcPct val="120000"/>
              </a:lnSpc>
            </a:pPr>
            <a:r>
              <a:rPr lang="zh-CN" altLang="en-US" sz="2800" b="1"/>
              <a:t> </a:t>
            </a:r>
            <a:r>
              <a:rPr lang="en-US" altLang="zh-CN" sz="2800" b="1" i="1"/>
              <a:t>A</a:t>
            </a:r>
            <a:r>
              <a:rPr lang="en-US" altLang="zh-CN" sz="2800" b="1" i="1" baseline="-25000"/>
              <a:t>i</a:t>
            </a:r>
            <a:r>
              <a:rPr lang="en-US" altLang="zh-CN" sz="2800" b="1" baseline="-30000"/>
              <a:t>(-)</a:t>
            </a:r>
            <a:r>
              <a:rPr lang="zh-CN" altLang="en-US" sz="2800" b="1"/>
              <a:t> (</a:t>
            </a:r>
            <a:r>
              <a:rPr lang="en-US" altLang="zh-CN" sz="2800" b="1" i="1"/>
              <a:t>n</a:t>
            </a:r>
            <a:r>
              <a:rPr lang="en-US" altLang="zh-CN" sz="2800" b="1"/>
              <a:t>-</a:t>
            </a:r>
            <a:r>
              <a:rPr lang="en-US" altLang="zh-CN" sz="2800" b="1" i="1"/>
              <a:t>m</a:t>
            </a:r>
            <a:r>
              <a:rPr lang="en-US" altLang="zh-CN" sz="2800" b="1"/>
              <a:t>-1)</a:t>
            </a:r>
          </a:p>
        </p:txBody>
      </p:sp>
      <p:sp>
        <p:nvSpPr>
          <p:cNvPr id="5132" name="Text Box 12"/>
          <p:cNvSpPr txBox="1">
            <a:spLocks noChangeArrowheads="1"/>
          </p:cNvSpPr>
          <p:nvPr/>
        </p:nvSpPr>
        <p:spPr bwMode="auto">
          <a:xfrm>
            <a:off x="2406650" y="1098586"/>
            <a:ext cx="27638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3300"/>
                </a:solidFill>
              </a:rPr>
              <a:t>环  </a:t>
            </a:r>
            <a:r>
              <a:rPr lang="zh-CN" altLang="en-US" sz="2800" b="1">
                <a:cs typeface="Times New Roman" pitchFamily="18" charset="0"/>
              </a:rPr>
              <a:t>—  </a:t>
            </a:r>
            <a:r>
              <a:rPr lang="zh-CN" altLang="en-US" sz="2800" b="1"/>
              <a:t>尺寸</a:t>
            </a:r>
          </a:p>
        </p:txBody>
      </p:sp>
      <p:sp>
        <p:nvSpPr>
          <p:cNvPr id="5157" name="Text Box 37"/>
          <p:cNvSpPr txBox="1">
            <a:spLocks noChangeArrowheads="1"/>
          </p:cNvSpPr>
          <p:nvPr/>
        </p:nvSpPr>
        <p:spPr bwMode="auto">
          <a:xfrm>
            <a:off x="1854200" y="1631986"/>
            <a:ext cx="1625600" cy="115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3600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3300"/>
                </a:solidFill>
              </a:rPr>
              <a:t>封闭环</a:t>
            </a:r>
            <a:r>
              <a:rPr lang="zh-CN" altLang="en-US" sz="2800" b="1"/>
              <a:t>：</a:t>
            </a:r>
          </a:p>
          <a:p>
            <a:pPr eaLnBrk="1" hangingPunct="1">
              <a:spcBef>
                <a:spcPct val="50000"/>
              </a:spcBef>
            </a:pPr>
            <a:r>
              <a:rPr lang="zh-CN" altLang="en-US" sz="2800" b="1"/>
              <a:t> </a:t>
            </a:r>
            <a:r>
              <a:rPr lang="en-US" altLang="zh-CN" sz="2800" b="1" i="1">
                <a:solidFill>
                  <a:srgbClr val="FF3300"/>
                </a:solidFill>
              </a:rPr>
              <a:t>A</a:t>
            </a:r>
            <a:r>
              <a:rPr lang="en-US" altLang="zh-CN" sz="2800" b="1" baseline="-30000">
                <a:solidFill>
                  <a:srgbClr val="FF3300"/>
                </a:solidFill>
              </a:rPr>
              <a:t>0</a:t>
            </a:r>
            <a:r>
              <a:rPr lang="en-US" altLang="zh-CN" sz="2800" b="1"/>
              <a:t>(</a:t>
            </a:r>
            <a:r>
              <a:rPr lang="zh-CN" altLang="en-US" sz="2800" b="1"/>
              <a:t> 1)</a:t>
            </a:r>
          </a:p>
        </p:txBody>
      </p:sp>
      <p:grpSp>
        <p:nvGrpSpPr>
          <p:cNvPr id="5184" name="Group 64"/>
          <p:cNvGrpSpPr>
            <a:grpSpLocks/>
          </p:cNvGrpSpPr>
          <p:nvPr/>
        </p:nvGrpSpPr>
        <p:grpSpPr bwMode="auto">
          <a:xfrm>
            <a:off x="1844675" y="3319498"/>
            <a:ext cx="1858963" cy="1924050"/>
            <a:chOff x="1162" y="1949"/>
            <a:chExt cx="1171" cy="1212"/>
          </a:xfrm>
        </p:grpSpPr>
        <p:sp>
          <p:nvSpPr>
            <p:cNvPr id="7188" name="AutoShape 8"/>
            <p:cNvSpPr>
              <a:spLocks/>
            </p:cNvSpPr>
            <p:nvPr/>
          </p:nvSpPr>
          <p:spPr bwMode="auto">
            <a:xfrm>
              <a:off x="2066" y="1949"/>
              <a:ext cx="267" cy="1212"/>
            </a:xfrm>
            <a:prstGeom prst="leftBrace">
              <a:avLst>
                <a:gd name="adj1" fmla="val 37828"/>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9" name="Text Box 38"/>
            <p:cNvSpPr txBox="1">
              <a:spLocks noChangeArrowheads="1"/>
            </p:cNvSpPr>
            <p:nvPr/>
          </p:nvSpPr>
          <p:spPr bwMode="auto">
            <a:xfrm>
              <a:off x="1162" y="2130"/>
              <a:ext cx="933" cy="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3300"/>
                  </a:solidFill>
                </a:rPr>
                <a:t>组成环</a:t>
              </a:r>
              <a:r>
                <a:rPr lang="zh-CN" altLang="en-US" sz="2800"/>
                <a:t>：</a:t>
              </a:r>
            </a:p>
            <a:p>
              <a:pPr eaLnBrk="1" hangingPunct="1">
                <a:spcBef>
                  <a:spcPct val="50000"/>
                </a:spcBef>
              </a:pPr>
              <a:r>
                <a:rPr lang="zh-CN" altLang="en-US" sz="2800"/>
                <a:t> </a:t>
              </a:r>
              <a:r>
                <a:rPr lang="en-US" altLang="zh-CN" b="1" i="1"/>
                <a:t>A</a:t>
              </a:r>
              <a:r>
                <a:rPr lang="en-US" altLang="zh-CN" b="1" i="1" baseline="-30000"/>
                <a:t>i</a:t>
              </a:r>
              <a:r>
                <a:rPr lang="zh-CN" altLang="en-US" sz="2800"/>
                <a:t> (</a:t>
              </a:r>
              <a:r>
                <a:rPr lang="en-US" altLang="zh-CN" sz="2800" i="1"/>
                <a:t>n</a:t>
              </a:r>
              <a:r>
                <a:rPr lang="en-US" altLang="zh-CN" sz="2800"/>
                <a:t>-1)</a:t>
              </a:r>
              <a:endParaRPr lang="zh-CN" altLang="en-US" sz="2800"/>
            </a:p>
          </p:txBody>
        </p:sp>
      </p:grpSp>
      <p:sp>
        <p:nvSpPr>
          <p:cNvPr id="5165" name="Text Box 45"/>
          <p:cNvSpPr txBox="1">
            <a:spLocks noChangeArrowheads="1"/>
          </p:cNvSpPr>
          <p:nvPr/>
        </p:nvSpPr>
        <p:spPr bwMode="auto">
          <a:xfrm>
            <a:off x="6412026" y="3802707"/>
            <a:ext cx="190635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i="1" dirty="0"/>
              <a:t>A</a:t>
            </a:r>
            <a:r>
              <a:rPr lang="en-US" altLang="zh-CN" sz="2800" b="1" i="1" baseline="-25000" dirty="0"/>
              <a:t>i</a:t>
            </a:r>
            <a:r>
              <a:rPr lang="en-US" altLang="zh-CN" sz="2800" b="1" baseline="-30000" dirty="0"/>
              <a:t>(-)</a:t>
            </a:r>
            <a:r>
              <a:rPr lang="en-US" altLang="zh-CN" sz="2800" b="1" dirty="0"/>
              <a:t>↑</a:t>
            </a:r>
            <a:r>
              <a:rPr lang="zh-CN" altLang="en-US" sz="2800" b="1" dirty="0"/>
              <a:t>或↓</a:t>
            </a:r>
          </a:p>
        </p:txBody>
      </p:sp>
      <p:grpSp>
        <p:nvGrpSpPr>
          <p:cNvPr id="5183" name="Group 63"/>
          <p:cNvGrpSpPr>
            <a:grpSpLocks/>
          </p:cNvGrpSpPr>
          <p:nvPr/>
        </p:nvGrpSpPr>
        <p:grpSpPr bwMode="auto">
          <a:xfrm>
            <a:off x="341313" y="1771768"/>
            <a:ext cx="1538287" cy="2947987"/>
            <a:chOff x="215" y="974"/>
            <a:chExt cx="969" cy="1865"/>
          </a:xfrm>
        </p:grpSpPr>
        <p:sp>
          <p:nvSpPr>
            <p:cNvPr id="7186" name="AutoShape 4"/>
            <p:cNvSpPr>
              <a:spLocks/>
            </p:cNvSpPr>
            <p:nvPr/>
          </p:nvSpPr>
          <p:spPr bwMode="auto">
            <a:xfrm>
              <a:off x="768" y="974"/>
              <a:ext cx="416" cy="1865"/>
            </a:xfrm>
            <a:prstGeom prst="leftBrace">
              <a:avLst>
                <a:gd name="adj1" fmla="val 37360"/>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7" name="Text Box 46"/>
            <p:cNvSpPr txBox="1">
              <a:spLocks noChangeArrowheads="1"/>
            </p:cNvSpPr>
            <p:nvPr/>
          </p:nvSpPr>
          <p:spPr bwMode="auto">
            <a:xfrm>
              <a:off x="215" y="1799"/>
              <a:ext cx="598" cy="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70000"/>
                </a:lnSpc>
                <a:spcBef>
                  <a:spcPct val="50000"/>
                </a:spcBef>
              </a:pPr>
              <a:r>
                <a:rPr lang="zh-CN" altLang="en-US" sz="2800" b="1" dirty="0">
                  <a:solidFill>
                    <a:srgbClr val="CC0066"/>
                  </a:solidFill>
                </a:rPr>
                <a:t>   环 </a:t>
              </a:r>
              <a:endParaRPr lang="en-US" altLang="zh-CN" sz="2800" b="1" dirty="0">
                <a:solidFill>
                  <a:srgbClr val="CC0066"/>
                </a:solidFill>
              </a:endParaRPr>
            </a:p>
            <a:p>
              <a:pPr eaLnBrk="1" hangingPunct="1">
                <a:lnSpc>
                  <a:spcPct val="70000"/>
                </a:lnSpc>
                <a:spcBef>
                  <a:spcPct val="50000"/>
                </a:spcBef>
              </a:pPr>
              <a:r>
                <a:rPr lang="zh-CN" altLang="en-US" sz="2800" b="1" dirty="0"/>
                <a:t>（</a:t>
              </a:r>
              <a:r>
                <a:rPr lang="en-US" altLang="zh-CN" sz="2800" b="1" i="1" dirty="0"/>
                <a:t>n</a:t>
              </a:r>
              <a:r>
                <a:rPr lang="zh-CN" altLang="en-US" sz="2800" b="1" dirty="0"/>
                <a:t>）</a:t>
              </a:r>
              <a:endParaRPr lang="en-US" altLang="zh-CN" sz="2800" b="1" dirty="0"/>
            </a:p>
          </p:txBody>
        </p:sp>
      </p:grpSp>
      <p:sp>
        <p:nvSpPr>
          <p:cNvPr id="5170" name="Text Box 50"/>
          <p:cNvSpPr txBox="1">
            <a:spLocks noChangeArrowheads="1"/>
          </p:cNvSpPr>
          <p:nvPr/>
        </p:nvSpPr>
        <p:spPr bwMode="auto">
          <a:xfrm>
            <a:off x="722313" y="628686"/>
            <a:ext cx="56880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11.1.2  尺寸链的组成和分类</a:t>
            </a:r>
            <a:r>
              <a:rPr lang="zh-CN" altLang="en-US"/>
              <a:t> </a:t>
            </a:r>
          </a:p>
        </p:txBody>
      </p:sp>
      <p:sp>
        <p:nvSpPr>
          <p:cNvPr id="5173" name="Text Box 53"/>
          <p:cNvSpPr txBox="1">
            <a:spLocks noChangeArrowheads="1"/>
          </p:cNvSpPr>
          <p:nvPr/>
        </p:nvSpPr>
        <p:spPr bwMode="auto">
          <a:xfrm>
            <a:off x="3857625" y="3076611"/>
            <a:ext cx="1620838" cy="88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solidFill>
                  <a:srgbClr val="FF3300"/>
                </a:solidFill>
              </a:rPr>
              <a:t>增环</a:t>
            </a:r>
            <a:r>
              <a:rPr lang="zh-CN" altLang="en-US" b="1"/>
              <a:t>：</a:t>
            </a:r>
          </a:p>
          <a:p>
            <a:pPr eaLnBrk="1" hangingPunct="1"/>
            <a:r>
              <a:rPr lang="en-US" altLang="zh-CN" b="1" i="1"/>
              <a:t>A</a:t>
            </a:r>
            <a:r>
              <a:rPr lang="en-US" altLang="zh-CN" b="1" i="1" baseline="-30000"/>
              <a:t>i</a:t>
            </a:r>
            <a:r>
              <a:rPr lang="en-US" altLang="zh-CN" b="1" baseline="-30000"/>
              <a:t>  (+)</a:t>
            </a:r>
            <a:r>
              <a:rPr lang="en-US" altLang="zh-CN" b="1"/>
              <a:t> (</a:t>
            </a:r>
            <a:r>
              <a:rPr lang="en-US" altLang="zh-CN" sz="2800" b="1" i="1"/>
              <a:t>m</a:t>
            </a:r>
            <a:r>
              <a:rPr lang="en-US" altLang="zh-CN" sz="2800" b="1"/>
              <a:t>)</a:t>
            </a:r>
            <a:endParaRPr lang="zh-CN" altLang="en-US" sz="2800" b="1"/>
          </a:p>
        </p:txBody>
      </p:sp>
      <p:sp>
        <p:nvSpPr>
          <p:cNvPr id="5174" name="Rectangle 54"/>
          <p:cNvSpPr>
            <a:spLocks noChangeArrowheads="1"/>
          </p:cNvSpPr>
          <p:nvPr/>
        </p:nvSpPr>
        <p:spPr bwMode="auto">
          <a:xfrm>
            <a:off x="6300788" y="1571147"/>
            <a:ext cx="18637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t>A</a:t>
            </a:r>
            <a:r>
              <a:rPr lang="en-US" altLang="zh-CN" b="1" i="1" baseline="-30000"/>
              <a:t>i</a:t>
            </a:r>
            <a:r>
              <a:rPr lang="en-US" altLang="zh-CN" b="1" baseline="-30000"/>
              <a:t>  (+)</a:t>
            </a:r>
            <a:r>
              <a:rPr lang="en-US" altLang="zh-CN" b="1"/>
              <a:t>↑</a:t>
            </a:r>
            <a:r>
              <a:rPr lang="zh-CN" altLang="en-US" b="1"/>
              <a:t>或↓</a:t>
            </a:r>
          </a:p>
        </p:txBody>
      </p:sp>
      <p:sp>
        <p:nvSpPr>
          <p:cNvPr id="5176" name="Rectangle 56"/>
          <p:cNvSpPr>
            <a:spLocks noChangeArrowheads="1"/>
          </p:cNvSpPr>
          <p:nvPr/>
        </p:nvSpPr>
        <p:spPr bwMode="auto">
          <a:xfrm>
            <a:off x="6410325" y="3313221"/>
            <a:ext cx="16594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b="1" i="1" dirty="0"/>
              <a:t>A</a:t>
            </a:r>
            <a:r>
              <a:rPr lang="en-US" altLang="zh-CN" b="1" baseline="-30000" dirty="0"/>
              <a:t>0   </a:t>
            </a:r>
            <a:r>
              <a:rPr lang="en-US" altLang="zh-CN" b="1" dirty="0"/>
              <a:t>↑</a:t>
            </a:r>
            <a:r>
              <a:rPr lang="zh-CN" altLang="en-US" b="1" dirty="0"/>
              <a:t>或 ↓</a:t>
            </a:r>
          </a:p>
        </p:txBody>
      </p:sp>
      <p:sp>
        <p:nvSpPr>
          <p:cNvPr id="5178" name="Rectangle 58"/>
          <p:cNvSpPr>
            <a:spLocks noChangeArrowheads="1"/>
          </p:cNvSpPr>
          <p:nvPr/>
        </p:nvSpPr>
        <p:spPr bwMode="auto">
          <a:xfrm>
            <a:off x="6305784" y="5549142"/>
            <a:ext cx="176401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800" b="1" i="1" dirty="0"/>
              <a:t>   A</a:t>
            </a:r>
            <a:r>
              <a:rPr lang="en-US" altLang="zh-CN" sz="2800" b="1" baseline="-30000" dirty="0"/>
              <a:t>0 </a:t>
            </a:r>
            <a:r>
              <a:rPr lang="en-US" altLang="zh-CN" sz="2800" b="1" dirty="0"/>
              <a:t>↓</a:t>
            </a:r>
            <a:r>
              <a:rPr lang="zh-CN" altLang="en-US" sz="2800" b="1" dirty="0"/>
              <a:t>或 </a:t>
            </a:r>
            <a:r>
              <a:rPr lang="zh-CN" altLang="en-US" sz="2800" b="1" dirty="0" smtClean="0"/>
              <a:t>↑</a:t>
            </a:r>
            <a:endParaRPr lang="zh-CN" altLang="en-US" sz="2800" b="1" dirty="0"/>
          </a:p>
        </p:txBody>
      </p:sp>
      <p:sp>
        <p:nvSpPr>
          <p:cNvPr id="5181" name="AutoShape 61"/>
          <p:cNvSpPr>
            <a:spLocks noChangeArrowheads="1"/>
          </p:cNvSpPr>
          <p:nvPr/>
        </p:nvSpPr>
        <p:spPr bwMode="auto">
          <a:xfrm>
            <a:off x="6340708" y="4430724"/>
            <a:ext cx="1538288" cy="1079500"/>
          </a:xfrm>
          <a:prstGeom prst="downArrow">
            <a:avLst>
              <a:gd name="adj1" fmla="val 50000"/>
              <a:gd name="adj2" fmla="val 25000"/>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r>
              <a:rPr lang="zh-CN" altLang="en-US" b="1"/>
              <a:t>其他环</a:t>
            </a:r>
          </a:p>
          <a:p>
            <a:r>
              <a:rPr lang="zh-CN" altLang="en-US" b="1"/>
              <a:t>不变时</a:t>
            </a:r>
          </a:p>
        </p:txBody>
      </p:sp>
      <p:sp>
        <p:nvSpPr>
          <p:cNvPr id="5182" name="AutoShape 62"/>
          <p:cNvSpPr>
            <a:spLocks noChangeArrowheads="1"/>
          </p:cNvSpPr>
          <p:nvPr/>
        </p:nvSpPr>
        <p:spPr bwMode="auto">
          <a:xfrm>
            <a:off x="6243638" y="2187097"/>
            <a:ext cx="1608137" cy="1079500"/>
          </a:xfrm>
          <a:prstGeom prst="downArrow">
            <a:avLst>
              <a:gd name="adj1" fmla="val 50000"/>
              <a:gd name="adj2" fmla="val 25000"/>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r>
              <a:rPr lang="zh-CN" altLang="en-US" b="1"/>
              <a:t>其他环</a:t>
            </a:r>
          </a:p>
          <a:p>
            <a:r>
              <a:rPr lang="zh-CN" altLang="en-US" b="1"/>
              <a:t>不变时</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70">
                                            <p:txEl>
                                              <p:pRg st="0" end="0"/>
                                            </p:txEl>
                                          </p:spTgt>
                                        </p:tgtEl>
                                        <p:attrNameLst>
                                          <p:attrName>style.visibility</p:attrName>
                                        </p:attrNameLst>
                                      </p:cBhvr>
                                      <p:to>
                                        <p:strVal val="visible"/>
                                      </p:to>
                                    </p:set>
                                    <p:animEffect transition="in" filter="wipe(left)">
                                      <p:cBhvr>
                                        <p:cTn id="7" dur="300"/>
                                        <p:tgtEl>
                                          <p:spTgt spid="5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2">
                                            <p:txEl>
                                              <p:pRg st="0" end="0"/>
                                            </p:txEl>
                                          </p:spTgt>
                                        </p:tgtEl>
                                        <p:attrNameLst>
                                          <p:attrName>style.visibility</p:attrName>
                                        </p:attrNameLst>
                                      </p:cBhvr>
                                      <p:to>
                                        <p:strVal val="visible"/>
                                      </p:to>
                                    </p:set>
                                    <p:animEffect transition="in" filter="wipe(left)">
                                      <p:cBhvr>
                                        <p:cTn id="12" dur="300"/>
                                        <p:tgtEl>
                                          <p:spTgt spid="512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32"/>
                                        </p:tgtEl>
                                        <p:attrNameLst>
                                          <p:attrName>style.visibility</p:attrName>
                                        </p:attrNameLst>
                                      </p:cBhvr>
                                      <p:to>
                                        <p:strVal val="visible"/>
                                      </p:to>
                                    </p:set>
                                    <p:animEffect transition="in" filter="wipe(left)">
                                      <p:cBhvr>
                                        <p:cTn id="17" dur="300"/>
                                        <p:tgtEl>
                                          <p:spTgt spid="513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183"/>
                                        </p:tgtEl>
                                        <p:attrNameLst>
                                          <p:attrName>style.visibility</p:attrName>
                                        </p:attrNameLst>
                                      </p:cBhvr>
                                      <p:to>
                                        <p:strVal val="visible"/>
                                      </p:to>
                                    </p:set>
                                    <p:animEffect transition="in" filter="wipe(left)">
                                      <p:cBhvr>
                                        <p:cTn id="22" dur="2000"/>
                                        <p:tgtEl>
                                          <p:spTgt spid="518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157"/>
                                        </p:tgtEl>
                                        <p:attrNameLst>
                                          <p:attrName>style.visibility</p:attrName>
                                        </p:attrNameLst>
                                      </p:cBhvr>
                                      <p:to>
                                        <p:strVal val="visible"/>
                                      </p:to>
                                    </p:set>
                                    <p:animEffect transition="in" filter="wipe(left)">
                                      <p:cBhvr>
                                        <p:cTn id="27" dur="300"/>
                                        <p:tgtEl>
                                          <p:spTgt spid="515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127"/>
                                        </p:tgtEl>
                                        <p:attrNameLst>
                                          <p:attrName>style.visibility</p:attrName>
                                        </p:attrNameLst>
                                      </p:cBhvr>
                                      <p:to>
                                        <p:strVal val="visible"/>
                                      </p:to>
                                    </p:set>
                                    <p:animEffect transition="in" filter="wipe(left)">
                                      <p:cBhvr>
                                        <p:cTn id="32" dur="300"/>
                                        <p:tgtEl>
                                          <p:spTgt spid="512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5184"/>
                                        </p:tgtEl>
                                        <p:attrNameLst>
                                          <p:attrName>style.visibility</p:attrName>
                                        </p:attrNameLst>
                                      </p:cBhvr>
                                      <p:to>
                                        <p:strVal val="visible"/>
                                      </p:to>
                                    </p:set>
                                    <p:animEffect transition="in" filter="wipe(left)">
                                      <p:cBhvr>
                                        <p:cTn id="37" dur="2000"/>
                                        <p:tgtEl>
                                          <p:spTgt spid="518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173"/>
                                        </p:tgtEl>
                                        <p:attrNameLst>
                                          <p:attrName>style.visibility</p:attrName>
                                        </p:attrNameLst>
                                      </p:cBhvr>
                                      <p:to>
                                        <p:strVal val="visible"/>
                                      </p:to>
                                    </p:set>
                                    <p:animEffect transition="in" filter="wipe(left)">
                                      <p:cBhvr>
                                        <p:cTn id="42" dur="300"/>
                                        <p:tgtEl>
                                          <p:spTgt spid="517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174"/>
                                        </p:tgtEl>
                                        <p:attrNameLst>
                                          <p:attrName>style.visibility</p:attrName>
                                        </p:attrNameLst>
                                      </p:cBhvr>
                                      <p:to>
                                        <p:strVal val="visible"/>
                                      </p:to>
                                    </p:set>
                                    <p:animEffect transition="in" filter="wipe(left)">
                                      <p:cBhvr>
                                        <p:cTn id="47" dur="300"/>
                                        <p:tgtEl>
                                          <p:spTgt spid="517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1" fill="hold" grpId="0" nodeType="clickEffect">
                                  <p:stCondLst>
                                    <p:cond delay="0"/>
                                  </p:stCondLst>
                                  <p:childTnLst>
                                    <p:set>
                                      <p:cBhvr>
                                        <p:cTn id="51" dur="1" fill="hold">
                                          <p:stCondLst>
                                            <p:cond delay="0"/>
                                          </p:stCondLst>
                                        </p:cTn>
                                        <p:tgtEl>
                                          <p:spTgt spid="5182"/>
                                        </p:tgtEl>
                                        <p:attrNameLst>
                                          <p:attrName>style.visibility</p:attrName>
                                        </p:attrNameLst>
                                      </p:cBhvr>
                                      <p:to>
                                        <p:strVal val="visible"/>
                                      </p:to>
                                    </p:set>
                                    <p:anim calcmode="lin" valueType="num">
                                      <p:cBhvr>
                                        <p:cTn id="52" dur="500" fill="hold"/>
                                        <p:tgtEl>
                                          <p:spTgt spid="5182"/>
                                        </p:tgtEl>
                                        <p:attrNameLst>
                                          <p:attrName>ppt_x</p:attrName>
                                        </p:attrNameLst>
                                      </p:cBhvr>
                                      <p:tavLst>
                                        <p:tav tm="0">
                                          <p:val>
                                            <p:strVal val="#ppt_x"/>
                                          </p:val>
                                        </p:tav>
                                        <p:tav tm="100000">
                                          <p:val>
                                            <p:strVal val="#ppt_x"/>
                                          </p:val>
                                        </p:tav>
                                      </p:tavLst>
                                    </p:anim>
                                    <p:anim calcmode="lin" valueType="num">
                                      <p:cBhvr>
                                        <p:cTn id="53" dur="500" fill="hold"/>
                                        <p:tgtEl>
                                          <p:spTgt spid="5182"/>
                                        </p:tgtEl>
                                        <p:attrNameLst>
                                          <p:attrName>ppt_y</p:attrName>
                                        </p:attrNameLst>
                                      </p:cBhvr>
                                      <p:tavLst>
                                        <p:tav tm="0">
                                          <p:val>
                                            <p:strVal val="#ppt_y-#ppt_h/2"/>
                                          </p:val>
                                        </p:tav>
                                        <p:tav tm="100000">
                                          <p:val>
                                            <p:strVal val="#ppt_y"/>
                                          </p:val>
                                        </p:tav>
                                      </p:tavLst>
                                    </p:anim>
                                    <p:anim calcmode="lin" valueType="num">
                                      <p:cBhvr>
                                        <p:cTn id="54" dur="500" fill="hold"/>
                                        <p:tgtEl>
                                          <p:spTgt spid="5182"/>
                                        </p:tgtEl>
                                        <p:attrNameLst>
                                          <p:attrName>ppt_w</p:attrName>
                                        </p:attrNameLst>
                                      </p:cBhvr>
                                      <p:tavLst>
                                        <p:tav tm="0">
                                          <p:val>
                                            <p:strVal val="#ppt_w"/>
                                          </p:val>
                                        </p:tav>
                                        <p:tav tm="100000">
                                          <p:val>
                                            <p:strVal val="#ppt_w"/>
                                          </p:val>
                                        </p:tav>
                                      </p:tavLst>
                                    </p:anim>
                                    <p:anim calcmode="lin" valueType="num">
                                      <p:cBhvr>
                                        <p:cTn id="55" dur="500" fill="hold"/>
                                        <p:tgtEl>
                                          <p:spTgt spid="5182"/>
                                        </p:tgtEl>
                                        <p:attrNameLst>
                                          <p:attrName>ppt_h</p:attrName>
                                        </p:attrNameLst>
                                      </p:cBhvr>
                                      <p:tavLst>
                                        <p:tav tm="0">
                                          <p:val>
                                            <p:fltVal val="0"/>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5176"/>
                                        </p:tgtEl>
                                        <p:attrNameLst>
                                          <p:attrName>style.visibility</p:attrName>
                                        </p:attrNameLst>
                                      </p:cBhvr>
                                      <p:to>
                                        <p:strVal val="visible"/>
                                      </p:to>
                                    </p:set>
                                    <p:animEffect transition="in" filter="wipe(left)">
                                      <p:cBhvr>
                                        <p:cTn id="60" dur="300"/>
                                        <p:tgtEl>
                                          <p:spTgt spid="5176"/>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5130"/>
                                        </p:tgtEl>
                                        <p:attrNameLst>
                                          <p:attrName>style.visibility</p:attrName>
                                        </p:attrNameLst>
                                      </p:cBhvr>
                                      <p:to>
                                        <p:strVal val="visible"/>
                                      </p:to>
                                    </p:set>
                                    <p:animEffect transition="in" filter="wipe(left)">
                                      <p:cBhvr>
                                        <p:cTn id="65" dur="300"/>
                                        <p:tgtEl>
                                          <p:spTgt spid="5130"/>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5165"/>
                                        </p:tgtEl>
                                        <p:attrNameLst>
                                          <p:attrName>style.visibility</p:attrName>
                                        </p:attrNameLst>
                                      </p:cBhvr>
                                      <p:to>
                                        <p:strVal val="visible"/>
                                      </p:to>
                                    </p:set>
                                    <p:animEffect transition="in" filter="wipe(left)">
                                      <p:cBhvr>
                                        <p:cTn id="70" dur="300"/>
                                        <p:tgtEl>
                                          <p:spTgt spid="5165"/>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7" presetClass="entr" presetSubtype="1" fill="hold" grpId="0" nodeType="clickEffect">
                                  <p:stCondLst>
                                    <p:cond delay="0"/>
                                  </p:stCondLst>
                                  <p:childTnLst>
                                    <p:set>
                                      <p:cBhvr>
                                        <p:cTn id="74" dur="1" fill="hold">
                                          <p:stCondLst>
                                            <p:cond delay="0"/>
                                          </p:stCondLst>
                                        </p:cTn>
                                        <p:tgtEl>
                                          <p:spTgt spid="5181"/>
                                        </p:tgtEl>
                                        <p:attrNameLst>
                                          <p:attrName>style.visibility</p:attrName>
                                        </p:attrNameLst>
                                      </p:cBhvr>
                                      <p:to>
                                        <p:strVal val="visible"/>
                                      </p:to>
                                    </p:set>
                                    <p:anim calcmode="lin" valueType="num">
                                      <p:cBhvr>
                                        <p:cTn id="75" dur="500" fill="hold"/>
                                        <p:tgtEl>
                                          <p:spTgt spid="5181"/>
                                        </p:tgtEl>
                                        <p:attrNameLst>
                                          <p:attrName>ppt_x</p:attrName>
                                        </p:attrNameLst>
                                      </p:cBhvr>
                                      <p:tavLst>
                                        <p:tav tm="0">
                                          <p:val>
                                            <p:strVal val="#ppt_x"/>
                                          </p:val>
                                        </p:tav>
                                        <p:tav tm="100000">
                                          <p:val>
                                            <p:strVal val="#ppt_x"/>
                                          </p:val>
                                        </p:tav>
                                      </p:tavLst>
                                    </p:anim>
                                    <p:anim calcmode="lin" valueType="num">
                                      <p:cBhvr>
                                        <p:cTn id="76" dur="500" fill="hold"/>
                                        <p:tgtEl>
                                          <p:spTgt spid="5181"/>
                                        </p:tgtEl>
                                        <p:attrNameLst>
                                          <p:attrName>ppt_y</p:attrName>
                                        </p:attrNameLst>
                                      </p:cBhvr>
                                      <p:tavLst>
                                        <p:tav tm="0">
                                          <p:val>
                                            <p:strVal val="#ppt_y-#ppt_h/2"/>
                                          </p:val>
                                        </p:tav>
                                        <p:tav tm="100000">
                                          <p:val>
                                            <p:strVal val="#ppt_y"/>
                                          </p:val>
                                        </p:tav>
                                      </p:tavLst>
                                    </p:anim>
                                    <p:anim calcmode="lin" valueType="num">
                                      <p:cBhvr>
                                        <p:cTn id="77" dur="500" fill="hold"/>
                                        <p:tgtEl>
                                          <p:spTgt spid="5181"/>
                                        </p:tgtEl>
                                        <p:attrNameLst>
                                          <p:attrName>ppt_w</p:attrName>
                                        </p:attrNameLst>
                                      </p:cBhvr>
                                      <p:tavLst>
                                        <p:tav tm="0">
                                          <p:val>
                                            <p:strVal val="#ppt_w"/>
                                          </p:val>
                                        </p:tav>
                                        <p:tav tm="100000">
                                          <p:val>
                                            <p:strVal val="#ppt_w"/>
                                          </p:val>
                                        </p:tav>
                                      </p:tavLst>
                                    </p:anim>
                                    <p:anim calcmode="lin" valueType="num">
                                      <p:cBhvr>
                                        <p:cTn id="78" dur="500" fill="hold"/>
                                        <p:tgtEl>
                                          <p:spTgt spid="5181"/>
                                        </p:tgtEl>
                                        <p:attrNameLst>
                                          <p:attrName>ppt_h</p:attrName>
                                        </p:attrNameLst>
                                      </p:cBhvr>
                                      <p:tavLst>
                                        <p:tav tm="0">
                                          <p:val>
                                            <p:fltVal val="0"/>
                                          </p:val>
                                        </p:tav>
                                        <p:tav tm="100000">
                                          <p:val>
                                            <p:strVal val="#ppt_h"/>
                                          </p:val>
                                        </p:tav>
                                      </p:tavLst>
                                    </p:anim>
                                  </p:childTnLst>
                                </p:cTn>
                              </p:par>
                            </p:childTnLst>
                          </p:cTn>
                        </p:par>
                      </p:childTnLst>
                    </p:cTn>
                  </p:par>
                  <p:par>
                    <p:cTn id="79" fill="hold" nodeType="clickPar">
                      <p:stCondLst>
                        <p:cond delay="indefinite"/>
                      </p:stCondLst>
                      <p:childTnLst>
                        <p:par>
                          <p:cTn id="80" fill="hold" nodeType="withGroup">
                            <p:stCondLst>
                              <p:cond delay="0"/>
                            </p:stCondLst>
                            <p:childTnLst>
                              <p:par>
                                <p:cTn id="81" presetID="22" presetClass="entr" presetSubtype="8" fill="hold" grpId="0" nodeType="clickEffect">
                                  <p:stCondLst>
                                    <p:cond delay="0"/>
                                  </p:stCondLst>
                                  <p:iterate type="wd">
                                    <p:tmPct val="100000"/>
                                  </p:iterate>
                                  <p:childTnLst>
                                    <p:set>
                                      <p:cBhvr>
                                        <p:cTn id="82" dur="1" fill="hold">
                                          <p:stCondLst>
                                            <p:cond delay="0"/>
                                          </p:stCondLst>
                                        </p:cTn>
                                        <p:tgtEl>
                                          <p:spTgt spid="5178"/>
                                        </p:tgtEl>
                                        <p:attrNameLst>
                                          <p:attrName>style.visibility</p:attrName>
                                        </p:attrNameLst>
                                      </p:cBhvr>
                                      <p:to>
                                        <p:strVal val="visible"/>
                                      </p:to>
                                    </p:set>
                                    <p:animEffect transition="in" filter="wipe(left)">
                                      <p:cBhvr>
                                        <p:cTn id="83" dur="300"/>
                                        <p:tgtEl>
                                          <p:spTgt spid="5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autoUpdateAnimBg="0"/>
      <p:bldP spid="5127" grpId="0" autoUpdateAnimBg="0"/>
      <p:bldP spid="5130" grpId="0" autoUpdateAnimBg="0"/>
      <p:bldP spid="5132" grpId="0" autoUpdateAnimBg="0"/>
      <p:bldP spid="5157" grpId="0" autoUpdateAnimBg="0"/>
      <p:bldP spid="5165" grpId="0" autoUpdateAnimBg="0"/>
      <p:bldP spid="5170" grpId="0" build="p" autoUpdateAnimBg="0"/>
      <p:bldP spid="5173" grpId="0" autoUpdateAnimBg="0"/>
      <p:bldP spid="5174" grpId="0" autoUpdateAnimBg="0"/>
      <p:bldP spid="5176" grpId="0" autoUpdateAnimBg="0"/>
      <p:bldP spid="5178" grpId="0" autoUpdateAnimBg="0"/>
      <p:bldP spid="5181" grpId="0" animBg="1" autoUpdateAnimBg="0"/>
      <p:bldP spid="5182"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60</a:t>
            </a:fld>
            <a:endParaRPr lang="en-US" altLang="zh-CN"/>
          </a:p>
        </p:txBody>
      </p:sp>
      <p:sp>
        <p:nvSpPr>
          <p:cNvPr id="4" name="矩形 3"/>
          <p:cNvSpPr/>
          <p:nvPr/>
        </p:nvSpPr>
        <p:spPr>
          <a:xfrm>
            <a:off x="302455" y="312760"/>
            <a:ext cx="8419543" cy="1130246"/>
          </a:xfrm>
          <a:prstGeom prst="rect">
            <a:avLst/>
          </a:prstGeom>
        </p:spPr>
        <p:txBody>
          <a:bodyPr wrap="square">
            <a:spAutoFit/>
          </a:bodyPr>
          <a:lstStyle/>
          <a:p>
            <a:pPr>
              <a:lnSpc>
                <a:spcPct val="150000"/>
              </a:lnSpc>
            </a:pPr>
            <a:r>
              <a:rPr lang="zh-CN" altLang="en-US" b="1" dirty="0" smtClean="0"/>
              <a:t>④ 确定除“协调环” 以外</a:t>
            </a:r>
            <a:r>
              <a:rPr lang="zh-CN" altLang="en-US" b="1" dirty="0"/>
              <a:t>所有组成环的</a:t>
            </a:r>
            <a:r>
              <a:rPr lang="zh-CN" altLang="en-US" b="1" dirty="0" smtClean="0"/>
              <a:t>上、下偏差。</a:t>
            </a:r>
            <a:endParaRPr lang="en-US" altLang="zh-CN" b="1" dirty="0" smtClean="0"/>
          </a:p>
          <a:p>
            <a:pPr>
              <a:lnSpc>
                <a:spcPct val="150000"/>
              </a:lnSpc>
            </a:pPr>
            <a:r>
              <a:rPr lang="en-US" altLang="zh-CN" b="1" dirty="0"/>
              <a:t> </a:t>
            </a:r>
            <a:r>
              <a:rPr lang="en-US" altLang="zh-CN" b="1" dirty="0" smtClean="0"/>
              <a:t>   </a:t>
            </a:r>
            <a:r>
              <a:rPr lang="zh-CN" altLang="en-US" b="1" dirty="0" smtClean="0"/>
              <a:t> 根据“偏差</a:t>
            </a:r>
            <a:r>
              <a:rPr lang="zh-CN" altLang="en-US" b="1" dirty="0"/>
              <a:t>向体内</a:t>
            </a:r>
            <a:r>
              <a:rPr lang="zh-CN" altLang="en-US" b="1" dirty="0" smtClean="0"/>
              <a:t>原则确定上述</a:t>
            </a:r>
            <a:r>
              <a:rPr lang="zh-CN" altLang="en-US" b="1" dirty="0"/>
              <a:t>组成环</a:t>
            </a:r>
            <a:r>
              <a:rPr lang="zh-CN" altLang="en-US" b="1" dirty="0" smtClean="0"/>
              <a:t>的上、下偏差</a:t>
            </a:r>
            <a:endParaRPr lang="zh-CN" altLang="en-US" b="1" dirty="0"/>
          </a:p>
        </p:txBody>
      </p:sp>
      <mc:AlternateContent xmlns:mc="http://schemas.openxmlformats.org/markup-compatibility/2006">
        <mc:Choice xmlns:a14="http://schemas.microsoft.com/office/drawing/2010/main" Requires="a14">
          <p:sp>
            <p:nvSpPr>
              <p:cNvPr id="5" name="TextBox 4"/>
              <p:cNvSpPr txBox="1"/>
              <p:nvPr/>
            </p:nvSpPr>
            <p:spPr>
              <a:xfrm>
                <a:off x="703383" y="1444805"/>
                <a:ext cx="2433711" cy="476541"/>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Sup>
                        <m:sSubSupPr>
                          <m:ctrlPr>
                            <a:rPr lang="en-US" altLang="zh-CN" i="1" smtClean="0">
                              <a:latin typeface="Cambria Math"/>
                            </a:rPr>
                          </m:ctrlPr>
                        </m:sSubSupPr>
                        <m:e>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1</m:t>
                              </m:r>
                            </m:sub>
                          </m:sSub>
                          <m:r>
                            <a:rPr lang="en-US" altLang="zh-CN" b="0" i="1" smtClean="0">
                              <a:latin typeface="Cambria Math"/>
                            </a:rPr>
                            <m:t>=101</m:t>
                          </m:r>
                        </m:e>
                        <m:sub>
                          <m:r>
                            <a:rPr lang="en-US" altLang="zh-CN" b="0" i="1" smtClean="0">
                              <a:latin typeface="Cambria Math"/>
                            </a:rPr>
                            <m:t>   0</m:t>
                          </m:r>
                        </m:sub>
                        <m:sup>
                          <m:r>
                            <a:rPr lang="en-US" altLang="zh-CN" b="0" i="1" smtClean="0">
                              <a:latin typeface="Cambria Math"/>
                            </a:rPr>
                            <m:t>+0.54</m:t>
                          </m:r>
                        </m:sup>
                      </m:sSubSup>
                    </m:oMath>
                  </m:oMathPara>
                </a14:m>
                <a:endParaRPr lang="zh-CN" altLang="en-US" dirty="0"/>
              </a:p>
            </p:txBody>
          </p:sp>
        </mc:Choice>
        <mc:Fallback>
          <p:sp>
            <p:nvSpPr>
              <p:cNvPr id="5" name="TextBox 4"/>
              <p:cNvSpPr txBox="1">
                <a:spLocks noRot="1" noChangeAspect="1" noMove="1" noResize="1" noEditPoints="1" noAdjustHandles="1" noChangeArrowheads="1" noChangeShapeType="1" noTextEdit="1"/>
              </p:cNvSpPr>
              <p:nvPr/>
            </p:nvSpPr>
            <p:spPr>
              <a:xfrm>
                <a:off x="703383" y="1444805"/>
                <a:ext cx="2433711" cy="476541"/>
              </a:xfrm>
              <a:prstGeom prst="rect">
                <a:avLst/>
              </a:prstGeom>
              <a:blipFill rotWithShape="1">
                <a:blip r:embed="rId2"/>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TextBox 5"/>
              <p:cNvSpPr txBox="1"/>
              <p:nvPr/>
            </p:nvSpPr>
            <p:spPr>
              <a:xfrm>
                <a:off x="2992911" y="1444805"/>
                <a:ext cx="2433711" cy="489108"/>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Sup>
                        <m:sSubSupPr>
                          <m:ctrlPr>
                            <a:rPr lang="en-US" altLang="zh-CN" b="1" i="1" smtClean="0">
                              <a:latin typeface="Cambria Math"/>
                            </a:rPr>
                          </m:ctrlPr>
                        </m:sSubSupPr>
                        <m:e>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r>
                            <a:rPr lang="en-US" altLang="zh-CN" b="1" i="1" smtClean="0">
                              <a:latin typeface="Cambria Math"/>
                            </a:rPr>
                            <m:t>=</m:t>
                          </m:r>
                          <m:r>
                            <a:rPr lang="en-US" altLang="zh-CN" b="1" i="1" smtClean="0">
                              <a:latin typeface="Cambria Math"/>
                            </a:rPr>
                            <m:t>𝟓𝟎</m:t>
                          </m:r>
                        </m:e>
                        <m:sub>
                          <m:r>
                            <a:rPr lang="en-US" altLang="zh-CN" b="1" i="1" smtClean="0">
                              <a:latin typeface="Cambria Math"/>
                            </a:rPr>
                            <m:t>   </m:t>
                          </m:r>
                          <m:r>
                            <a:rPr lang="en-US" altLang="zh-CN" b="1" i="1" smtClean="0">
                              <a:latin typeface="Cambria Math"/>
                            </a:rPr>
                            <m:t>𝟎</m:t>
                          </m:r>
                        </m:sub>
                        <m:sup>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𝟑𝟗</m:t>
                          </m:r>
                        </m:sup>
                      </m:sSubSup>
                    </m:oMath>
                  </m:oMathPara>
                </a14:m>
                <a:endParaRPr lang="zh-CN" altLang="en-US" b="1" dirty="0"/>
              </a:p>
            </p:txBody>
          </p:sp>
        </mc:Choice>
        <mc:Fallback>
          <p:sp>
            <p:nvSpPr>
              <p:cNvPr id="6" name="TextBox 5"/>
              <p:cNvSpPr txBox="1">
                <a:spLocks noRot="1" noChangeAspect="1" noMove="1" noResize="1" noEditPoints="1" noAdjustHandles="1" noChangeArrowheads="1" noChangeShapeType="1" noTextEdit="1"/>
              </p:cNvSpPr>
              <p:nvPr/>
            </p:nvSpPr>
            <p:spPr>
              <a:xfrm>
                <a:off x="2992911" y="1444805"/>
                <a:ext cx="2433711" cy="489108"/>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TextBox 6"/>
              <p:cNvSpPr txBox="1"/>
              <p:nvPr/>
            </p:nvSpPr>
            <p:spPr>
              <a:xfrm>
                <a:off x="5032729" y="1444805"/>
                <a:ext cx="3034391" cy="489108"/>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𝟑</m:t>
                          </m:r>
                        </m:sub>
                      </m:sSub>
                      <m:sSubSup>
                        <m:sSubSupPr>
                          <m:ctrlPr>
                            <a:rPr lang="en-US" altLang="zh-CN" b="1" i="1" smtClean="0">
                              <a:latin typeface="Cambria Math"/>
                            </a:rPr>
                          </m:ctrlPr>
                        </m:sSubSupPr>
                        <m:e>
                          <m:sSub>
                            <m:sSubPr>
                              <m:ctrlPr>
                                <a:rPr lang="en-US" altLang="zh-CN" b="1" i="1" smtClean="0">
                                  <a:latin typeface="Cambria Math"/>
                                </a:rPr>
                              </m:ctrlPr>
                            </m:sSubPr>
                            <m:e>
                              <m:r>
                                <a:rPr lang="en-US" altLang="zh-CN" b="1" i="1" smtClean="0">
                                  <a:latin typeface="Cambria Math"/>
                                </a:rPr>
                                <m:t>=</m:t>
                              </m:r>
                              <m:r>
                                <a:rPr lang="en-US" altLang="zh-CN" b="1" i="1" smtClean="0">
                                  <a:latin typeface="Cambria Math"/>
                                </a:rPr>
                                <m:t>𝑨</m:t>
                              </m:r>
                            </m:e>
                            <m:sub>
                              <m:r>
                                <a:rPr lang="en-US" altLang="zh-CN" b="1" i="1" smtClean="0">
                                  <a:latin typeface="Cambria Math"/>
                                </a:rPr>
                                <m:t>𝟓</m:t>
                              </m:r>
                            </m:sub>
                          </m:sSub>
                          <m:r>
                            <a:rPr lang="en-US" altLang="zh-CN" b="1" i="1" smtClean="0">
                              <a:latin typeface="Cambria Math"/>
                            </a:rPr>
                            <m:t>=</m:t>
                          </m:r>
                          <m:r>
                            <a:rPr lang="en-US" altLang="zh-CN" b="1" i="1" smtClean="0">
                              <a:latin typeface="Cambria Math"/>
                            </a:rPr>
                            <m:t>𝟓</m:t>
                          </m:r>
                        </m:e>
                        <m:sub>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𝟎𝟒𝟖</m:t>
                          </m:r>
                        </m:sub>
                        <m:sup>
                          <m:r>
                            <a:rPr lang="en-US" altLang="zh-CN" b="1" i="1" smtClean="0">
                              <a:latin typeface="Cambria Math"/>
                            </a:rPr>
                            <m:t>   </m:t>
                          </m:r>
                          <m:r>
                            <a:rPr lang="en-US" altLang="zh-CN" b="1" i="1" smtClean="0">
                              <a:latin typeface="Cambria Math"/>
                            </a:rPr>
                            <m:t>𝟎</m:t>
                          </m:r>
                        </m:sup>
                      </m:sSubSup>
                    </m:oMath>
                  </m:oMathPara>
                </a14:m>
                <a:endParaRPr lang="zh-CN" altLang="en-US" b="1" dirty="0"/>
              </a:p>
            </p:txBody>
          </p:sp>
        </mc:Choice>
        <mc:Fallback>
          <p:sp>
            <p:nvSpPr>
              <p:cNvPr id="7" name="TextBox 6"/>
              <p:cNvSpPr txBox="1">
                <a:spLocks noRot="1" noChangeAspect="1" noMove="1" noResize="1" noEditPoints="1" noAdjustHandles="1" noChangeArrowheads="1" noChangeShapeType="1" noTextEdit="1"/>
              </p:cNvSpPr>
              <p:nvPr/>
            </p:nvSpPr>
            <p:spPr>
              <a:xfrm>
                <a:off x="5032729" y="1444805"/>
                <a:ext cx="3034391" cy="489108"/>
              </a:xfrm>
              <a:prstGeom prst="rect">
                <a:avLst/>
              </a:prstGeom>
              <a:blipFill rotWithShape="1">
                <a:blip r:embed="rId4"/>
                <a:stretch>
                  <a:fillRect/>
                </a:stretch>
              </a:blipFill>
            </p:spPr>
            <p:txBody>
              <a:bodyPr/>
              <a:lstStyle/>
              <a:p>
                <a:r>
                  <a:rPr lang="zh-CN" altLang="en-US">
                    <a:noFill/>
                  </a:rPr>
                  <a:t> </a:t>
                </a:r>
              </a:p>
            </p:txBody>
          </p:sp>
        </mc:Fallback>
      </mc:AlternateContent>
      <p:sp>
        <p:nvSpPr>
          <p:cNvPr id="8" name="矩形 7"/>
          <p:cNvSpPr/>
          <p:nvPr/>
        </p:nvSpPr>
        <p:spPr>
          <a:xfrm>
            <a:off x="457198" y="1850704"/>
            <a:ext cx="7828672" cy="1130246"/>
          </a:xfrm>
          <a:prstGeom prst="rect">
            <a:avLst/>
          </a:prstGeom>
        </p:spPr>
        <p:txBody>
          <a:bodyPr wrap="square">
            <a:spAutoFit/>
          </a:bodyPr>
          <a:lstStyle/>
          <a:p>
            <a:pPr marL="457200" indent="-457200">
              <a:lnSpc>
                <a:spcPct val="150000"/>
              </a:lnSpc>
              <a:buAutoNum type="circleNumDbPlain" startAt="5"/>
            </a:pPr>
            <a:r>
              <a:rPr lang="zh-CN" altLang="en-US" b="1" dirty="0" smtClean="0"/>
              <a:t>将</a:t>
            </a:r>
            <a:r>
              <a:rPr lang="zh-CN" altLang="en-US" b="1" dirty="0"/>
              <a:t>已确定的环写成对称偏差</a:t>
            </a:r>
            <a:r>
              <a:rPr lang="zh-CN" altLang="en-US" b="1" dirty="0" smtClean="0"/>
              <a:t>形式</a:t>
            </a:r>
            <a:r>
              <a:rPr lang="en-US" altLang="zh-CN" b="1" dirty="0" smtClean="0"/>
              <a:t>,</a:t>
            </a:r>
            <a:r>
              <a:rPr lang="zh-CN" altLang="en-US" b="1" dirty="0" smtClean="0"/>
              <a:t>并</a:t>
            </a:r>
            <a:r>
              <a:rPr lang="zh-CN" altLang="en-US" b="1" dirty="0"/>
              <a:t>确定各环的</a:t>
            </a:r>
            <a:r>
              <a:rPr lang="zh-CN" altLang="en-US" b="1" dirty="0" smtClean="0"/>
              <a:t>公差带</a:t>
            </a:r>
            <a:endParaRPr lang="en-US" altLang="zh-CN" b="1" dirty="0" smtClean="0"/>
          </a:p>
          <a:p>
            <a:pPr>
              <a:lnSpc>
                <a:spcPct val="150000"/>
              </a:lnSpc>
            </a:pPr>
            <a:r>
              <a:rPr lang="en-US" altLang="zh-CN" b="1" dirty="0" smtClean="0"/>
              <a:t>      </a:t>
            </a:r>
            <a:r>
              <a:rPr lang="zh-CN" altLang="en-US" b="1" dirty="0" smtClean="0"/>
              <a:t>中心</a:t>
            </a:r>
            <a:r>
              <a:rPr lang="zh-CN" altLang="en-US" b="1" dirty="0"/>
              <a:t>至其公称尺寸的</a:t>
            </a:r>
            <a:r>
              <a:rPr lang="zh-CN" altLang="en-US" b="1" dirty="0" smtClean="0"/>
              <a:t>偏差。</a:t>
            </a:r>
            <a:endParaRPr lang="zh-CN" altLang="en-US" b="1" dirty="0"/>
          </a:p>
        </p:txBody>
      </p:sp>
      <p:pic>
        <p:nvPicPr>
          <p:cNvPr id="1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8834" y="5458267"/>
            <a:ext cx="3001586" cy="1281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1" name="TextBox 10"/>
              <p:cNvSpPr txBox="1"/>
              <p:nvPr/>
            </p:nvSpPr>
            <p:spPr>
              <a:xfrm>
                <a:off x="678778" y="2835566"/>
                <a:ext cx="8001016" cy="629531"/>
              </a:xfrm>
              <a:prstGeom prst="rect">
                <a:avLst/>
              </a:prstGeom>
              <a:noFill/>
            </p:spPr>
            <p:txBody>
              <a:bodyPr wrap="square" rtlCol="0">
                <a:spAutoFit/>
              </a:bodyPr>
              <a:lstStyle/>
              <a:p>
                <a:r>
                  <a:rPr lang="zh-CN" altLang="en-US" b="1" dirty="0" smtClean="0">
                    <a:solidFill>
                      <a:srgbClr val="FF0000"/>
                    </a:solidFill>
                  </a:rPr>
                  <a:t>封闭环</a:t>
                </a:r>
                <a:r>
                  <a:rPr lang="zh-CN" altLang="en-US"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𝟎</m:t>
                        </m:r>
                      </m:sub>
                    </m:sSub>
                  </m:oMath>
                </a14:m>
                <a:r>
                  <a:rPr lang="zh-CN" altLang="en-US" b="1" dirty="0" smtClean="0"/>
                  <a:t> </a:t>
                </a:r>
                <a:r>
                  <a:rPr lang="en-US" altLang="zh-CN" b="1" dirty="0" smtClean="0"/>
                  <a:t>= </a:t>
                </a:r>
                <a14:m>
                  <m:oMath xmlns:m="http://schemas.openxmlformats.org/officeDocument/2006/math">
                    <m:sSubSup>
                      <m:sSubSupPr>
                        <m:ctrlPr>
                          <a:rPr lang="en-US" altLang="zh-CN" b="1" i="1" smtClean="0">
                            <a:latin typeface="Cambria Math"/>
                          </a:rPr>
                        </m:ctrlPr>
                      </m:sSubSupPr>
                      <m:e>
                        <m:r>
                          <a:rPr lang="en-US" altLang="zh-CN" b="1" i="1" smtClean="0">
                            <a:latin typeface="Cambria Math"/>
                          </a:rPr>
                          <m:t>𝟏</m:t>
                        </m:r>
                      </m:e>
                      <m:sub>
                        <m:r>
                          <a:rPr lang="en-US" altLang="zh-CN" b="1" i="1" smtClean="0">
                            <a:latin typeface="Cambria Math"/>
                          </a:rPr>
                          <m:t>   </m:t>
                        </m:r>
                        <m:r>
                          <a:rPr lang="en-US" altLang="zh-CN" b="1" i="1" smtClean="0">
                            <a:latin typeface="Cambria Math"/>
                          </a:rPr>
                          <m:t>𝟎</m:t>
                        </m:r>
                      </m:sub>
                      <m:sup>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𝟕𝟓</m:t>
                        </m:r>
                      </m:sup>
                    </m:sSubSup>
                  </m:oMath>
                </a14:m>
                <a:r>
                  <a:rPr lang="zh-CN" altLang="en-US" b="1" dirty="0" smtClean="0"/>
                  <a:t> </a:t>
                </a:r>
                <a:r>
                  <a:rPr lang="en-US" altLang="zh-CN" b="1" dirty="0" smtClean="0"/>
                  <a:t>=1+ (+0.375) </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𝟕𝟓</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r>
                          <a:rPr lang="en-US" altLang="zh-CN" b="1" i="1" smtClean="0">
                            <a:latin typeface="Cambria Math"/>
                          </a:rPr>
                          <m:t>𝟎</m:t>
                        </m:r>
                      </m:sub>
                    </m:sSub>
                  </m:oMath>
                </a14:m>
                <a:r>
                  <a:rPr lang="en-US" altLang="zh-CN" b="1" dirty="0" smtClean="0"/>
                  <a:t>=+0.375</a:t>
                </a:r>
                <a:endParaRPr lang="zh-CN" altLang="en-US" b="1" dirty="0"/>
              </a:p>
            </p:txBody>
          </p:sp>
        </mc:Choice>
        <mc:Fallback xmlns="">
          <p:sp>
            <p:nvSpPr>
              <p:cNvPr id="11" name="TextBox 10"/>
              <p:cNvSpPr txBox="1">
                <a:spLocks noRot="1" noChangeAspect="1" noMove="1" noResize="1" noEditPoints="1" noAdjustHandles="1" noChangeArrowheads="1" noChangeShapeType="1" noTextEdit="1"/>
              </p:cNvSpPr>
              <p:nvPr/>
            </p:nvSpPr>
            <p:spPr>
              <a:xfrm>
                <a:off x="678778" y="2835566"/>
                <a:ext cx="8001016" cy="629531"/>
              </a:xfrm>
              <a:prstGeom prst="rect">
                <a:avLst/>
              </a:prstGeom>
              <a:blipFill rotWithShape="1">
                <a:blip r:embed="rId6"/>
                <a:stretch>
                  <a:fillRect l="-1142" b="-87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706914" y="3468609"/>
                <a:ext cx="8239438" cy="629531"/>
              </a:xfrm>
              <a:prstGeom prst="rect">
                <a:avLst/>
              </a:prstGeom>
              <a:noFill/>
            </p:spPr>
            <p:txBody>
              <a:bodyPr wrap="square" rtlCol="0">
                <a:spAutoFit/>
              </a:bodyPr>
              <a:lstStyle/>
              <a:p>
                <a:r>
                  <a:rPr lang="zh-CN" altLang="en-US" b="1" dirty="0" smtClean="0">
                    <a:solidFill>
                      <a:srgbClr val="FF0000"/>
                    </a:solidFill>
                  </a:rPr>
                  <a:t>增环</a:t>
                </a:r>
                <a:r>
                  <a:rPr lang="zh-CN" altLang="en-US" b="1" dirty="0" smtClean="0"/>
                  <a:t>：</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sub>
                    </m:sSub>
                  </m:oMath>
                </a14:m>
                <a:r>
                  <a:rPr lang="zh-CN" altLang="en-US" b="1" dirty="0" smtClean="0"/>
                  <a:t> </a:t>
                </a:r>
                <a:r>
                  <a:rPr lang="en-US" altLang="zh-CN" b="1" dirty="0" smtClean="0"/>
                  <a:t>= </a:t>
                </a:r>
                <a14:m>
                  <m:oMath xmlns:m="http://schemas.openxmlformats.org/officeDocument/2006/math">
                    <m:sSubSup>
                      <m:sSubSupPr>
                        <m:ctrlPr>
                          <a:rPr lang="en-US" altLang="zh-CN" b="1" i="1" smtClean="0">
                            <a:latin typeface="Cambria Math"/>
                          </a:rPr>
                        </m:ctrlPr>
                      </m:sSubSupPr>
                      <m:e>
                        <m:r>
                          <a:rPr lang="en-US" altLang="zh-CN" b="1" i="1" smtClean="0">
                            <a:latin typeface="Cambria Math"/>
                          </a:rPr>
                          <m:t>𝟏𝟎𝟏</m:t>
                        </m:r>
                      </m:e>
                      <m:sub>
                        <m:r>
                          <a:rPr lang="en-US" altLang="zh-CN" b="1" i="1" smtClean="0">
                            <a:latin typeface="Cambria Math"/>
                          </a:rPr>
                          <m:t>   </m:t>
                        </m:r>
                        <m:r>
                          <a:rPr lang="en-US" altLang="zh-CN" b="1" i="1" smtClean="0">
                            <a:latin typeface="Cambria Math"/>
                          </a:rPr>
                          <m:t>𝟎</m:t>
                        </m:r>
                      </m:sub>
                      <m:sup>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𝟓𝟒</m:t>
                        </m:r>
                      </m:sup>
                    </m:sSubSup>
                  </m:oMath>
                </a14:m>
                <a:r>
                  <a:rPr lang="zh-CN" altLang="en-US" b="1" dirty="0" smtClean="0"/>
                  <a:t> </a:t>
                </a:r>
                <a:r>
                  <a:rPr lang="en-US" altLang="zh-CN" b="1" dirty="0" smtClean="0"/>
                  <a:t>=101+ (+0.27) </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𝟓𝟒</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𝟏</m:t>
                            </m:r>
                          </m:sub>
                        </m:sSub>
                      </m:sub>
                    </m:sSub>
                  </m:oMath>
                </a14:m>
                <a:r>
                  <a:rPr lang="en-US" altLang="zh-CN" b="1" dirty="0" smtClean="0"/>
                  <a:t>=+0.27</a:t>
                </a:r>
                <a:endParaRPr lang="zh-CN" altLang="en-US" b="1" dirty="0"/>
              </a:p>
            </p:txBody>
          </p:sp>
        </mc:Choice>
        <mc:Fallback xmlns="">
          <p:sp>
            <p:nvSpPr>
              <p:cNvPr id="12" name="TextBox 11"/>
              <p:cNvSpPr txBox="1">
                <a:spLocks noRot="1" noChangeAspect="1" noMove="1" noResize="1" noEditPoints="1" noAdjustHandles="1" noChangeArrowheads="1" noChangeShapeType="1" noTextEdit="1"/>
              </p:cNvSpPr>
              <p:nvPr/>
            </p:nvSpPr>
            <p:spPr>
              <a:xfrm>
                <a:off x="706914" y="3468609"/>
                <a:ext cx="8239438" cy="629531"/>
              </a:xfrm>
              <a:prstGeom prst="rect">
                <a:avLst/>
              </a:prstGeom>
              <a:blipFill rotWithShape="1">
                <a:blip r:embed="rId7"/>
                <a:stretch>
                  <a:fillRect l="-1183" b="-87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720982" y="4046309"/>
                <a:ext cx="8239438" cy="629531"/>
              </a:xfrm>
              <a:prstGeom prst="rect">
                <a:avLst/>
              </a:prstGeom>
              <a:noFill/>
            </p:spPr>
            <p:txBody>
              <a:bodyPr wrap="square" rtlCol="0">
                <a:spAutoFit/>
              </a:bodyPr>
              <a:lstStyle/>
              <a:p>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oMath>
                </a14:m>
                <a:r>
                  <a:rPr lang="zh-CN" altLang="en-US" b="1" dirty="0" smtClean="0"/>
                  <a:t> </a:t>
                </a:r>
                <a:r>
                  <a:rPr lang="en-US" altLang="zh-CN" b="1" dirty="0" smtClean="0"/>
                  <a:t>= </a:t>
                </a:r>
                <a14:m>
                  <m:oMath xmlns:m="http://schemas.openxmlformats.org/officeDocument/2006/math">
                    <m:sSubSup>
                      <m:sSubSupPr>
                        <m:ctrlPr>
                          <a:rPr lang="en-US" altLang="zh-CN" b="1" i="1" smtClean="0">
                            <a:latin typeface="Cambria Math"/>
                          </a:rPr>
                        </m:ctrlPr>
                      </m:sSubSupPr>
                      <m:e>
                        <m:r>
                          <a:rPr lang="en-US" altLang="zh-CN" b="1" i="1" smtClean="0">
                            <a:latin typeface="Cambria Math"/>
                          </a:rPr>
                          <m:t>𝟓𝟎</m:t>
                        </m:r>
                      </m:e>
                      <m:sub>
                        <m:r>
                          <a:rPr lang="en-US" altLang="zh-CN" b="1" i="1" smtClean="0">
                            <a:latin typeface="Cambria Math"/>
                          </a:rPr>
                          <m:t>   </m:t>
                        </m:r>
                        <m:r>
                          <a:rPr lang="en-US" altLang="zh-CN" b="1" i="1" smtClean="0">
                            <a:latin typeface="Cambria Math"/>
                          </a:rPr>
                          <m:t>𝟎</m:t>
                        </m:r>
                      </m:sub>
                      <m:sup>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𝟑𝟗</m:t>
                        </m:r>
                      </m:sup>
                    </m:sSubSup>
                  </m:oMath>
                </a14:m>
                <a:r>
                  <a:rPr lang="zh-CN" altLang="en-US" b="1" dirty="0" smtClean="0"/>
                  <a:t> </a:t>
                </a:r>
                <a:r>
                  <a:rPr lang="en-US" altLang="zh-CN" b="1" dirty="0" smtClean="0"/>
                  <a:t>=50+ (+0.195) </a:t>
                </a:r>
                <a14:m>
                  <m:oMath xmlns:m="http://schemas.openxmlformats.org/officeDocument/2006/math">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𝟑𝟗</m:t>
                        </m:r>
                      </m:num>
                      <m:den>
                        <m:r>
                          <a:rPr lang="en-US" altLang="zh-CN" b="1" i="1" smtClean="0">
                            <a:latin typeface="Cambria Math"/>
                            <a:ea typeface="Cambria Math"/>
                          </a:rPr>
                          <m:t>𝟐</m:t>
                        </m:r>
                      </m:den>
                    </m:f>
                  </m:oMath>
                </a14:m>
                <a:r>
                  <a:rPr lang="zh-CN" altLang="en-US" b="1" dirty="0" smtClean="0"/>
                  <a:t> </a:t>
                </a:r>
                <a:r>
                  <a:rPr lang="zh-CN" altLang="en-US" b="1" dirty="0"/>
                  <a:t>则</a:t>
                </a:r>
                <a:r>
                  <a:rPr lang="zh-CN" altLang="en-US" b="1" dirty="0" smtClean="0"/>
                  <a:t>有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𝟐</m:t>
                            </m:r>
                          </m:sub>
                        </m:sSub>
                      </m:sub>
                    </m:sSub>
                  </m:oMath>
                </a14:m>
                <a:r>
                  <a:rPr lang="en-US" altLang="zh-CN" b="1" dirty="0" smtClean="0"/>
                  <a:t>=+0.195</a:t>
                </a:r>
                <a:endParaRPr lang="zh-CN" altLang="en-US" b="1" dirty="0"/>
              </a:p>
            </p:txBody>
          </p:sp>
        </mc:Choice>
        <mc:Fallback xmlns="">
          <p:sp>
            <p:nvSpPr>
              <p:cNvPr id="13" name="TextBox 12"/>
              <p:cNvSpPr txBox="1">
                <a:spLocks noRot="1" noChangeAspect="1" noMove="1" noResize="1" noEditPoints="1" noAdjustHandles="1" noChangeArrowheads="1" noChangeShapeType="1" noTextEdit="1"/>
              </p:cNvSpPr>
              <p:nvPr/>
            </p:nvSpPr>
            <p:spPr>
              <a:xfrm>
                <a:off x="720982" y="4046309"/>
                <a:ext cx="8239438" cy="629531"/>
              </a:xfrm>
              <a:prstGeom prst="rect">
                <a:avLst/>
              </a:prstGeom>
              <a:blipFill rotWithShape="1">
                <a:blip r:embed="rId8"/>
                <a:stretch>
                  <a:fillRect b="-77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TextBox 13"/>
              <p:cNvSpPr txBox="1"/>
              <p:nvPr/>
            </p:nvSpPr>
            <p:spPr>
              <a:xfrm>
                <a:off x="720982" y="4507024"/>
                <a:ext cx="6523880" cy="1566134"/>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b="1" i="1" smtClean="0">
                            <a:latin typeface="Cambria Math"/>
                          </a:rPr>
                        </m:ctrlPr>
                      </m:sSubPr>
                      <m:e>
                        <m:r>
                          <a:rPr lang="zh-CN" altLang="en-US" b="0" i="1" smtClean="0">
                            <a:solidFill>
                              <a:srgbClr val="FF0000"/>
                            </a:solidFill>
                            <a:latin typeface="Cambria Math"/>
                          </a:rPr>
                          <m:t>减环：</m:t>
                        </m:r>
                        <m:r>
                          <a:rPr lang="en-US" altLang="zh-CN" b="1" i="1" smtClean="0">
                            <a:latin typeface="Cambria Math"/>
                          </a:rPr>
                          <m:t>𝑨</m:t>
                        </m:r>
                      </m:e>
                      <m:sub>
                        <m:r>
                          <a:rPr lang="en-US" altLang="zh-CN" b="1" i="1" smtClean="0">
                            <a:latin typeface="Cambria Math"/>
                          </a:rPr>
                          <m:t>𝟑</m:t>
                        </m:r>
                      </m:sub>
                    </m:sSub>
                  </m:oMath>
                </a14:m>
                <a:r>
                  <a:rPr lang="zh-CN" altLang="en-US" b="1" dirty="0" smtClean="0"/>
                  <a:t> </a:t>
                </a:r>
                <a:r>
                  <a:rPr lang="en-US" altLang="zh-CN" b="1" dirty="0" smtClean="0"/>
                  <a:t>= </a:t>
                </a:r>
                <a14:m>
                  <m:oMath xmlns:m="http://schemas.openxmlformats.org/officeDocument/2006/math">
                    <m:sSubSup>
                      <m:sSubSupPr>
                        <m:ctrlPr>
                          <a:rPr lang="en-US" altLang="zh-CN" b="1" i="1" smtClean="0">
                            <a:latin typeface="Cambria Math"/>
                          </a:rPr>
                        </m:ctrlPr>
                      </m:sSubSupPr>
                      <m:e>
                        <m:sSub>
                          <m:sSubPr>
                            <m:ctrlPr>
                              <a:rPr lang="en-US" altLang="zh-CN" b="1" i="1">
                                <a:latin typeface="Cambria Math"/>
                              </a:rPr>
                            </m:ctrlPr>
                          </m:sSubPr>
                          <m:e>
                            <m:r>
                              <a:rPr lang="en-US" altLang="zh-CN" b="1" i="1">
                                <a:latin typeface="Cambria Math"/>
                              </a:rPr>
                              <m:t>𝑨</m:t>
                            </m:r>
                          </m:e>
                          <m:sub>
                            <m:r>
                              <a:rPr lang="en-US" altLang="zh-CN" b="1" i="1" smtClean="0">
                                <a:latin typeface="Cambria Math"/>
                              </a:rPr>
                              <m:t>𝟓</m:t>
                            </m:r>
                          </m:sub>
                        </m:sSub>
                        <m:r>
                          <a:rPr lang="en-US" altLang="zh-CN" b="1" i="1" smtClean="0">
                            <a:latin typeface="Cambria Math"/>
                          </a:rPr>
                          <m:t>=</m:t>
                        </m:r>
                        <m:r>
                          <a:rPr lang="en-US" altLang="zh-CN" b="1" i="1" smtClean="0">
                            <a:latin typeface="Cambria Math"/>
                          </a:rPr>
                          <m:t>𝟓</m:t>
                        </m:r>
                        <m:r>
                          <a:rPr lang="en-US" altLang="zh-CN" b="1" i="1" smtClean="0">
                            <a:latin typeface="Cambria Math"/>
                          </a:rPr>
                          <m:t>+</m:t>
                        </m:r>
                        <m:r>
                          <a:rPr lang="zh-CN" altLang="en-US" b="1" i="1" smtClean="0">
                            <a:latin typeface="Cambria Math"/>
                          </a:rPr>
                          <m:t>（</m:t>
                        </m:r>
                        <m:r>
                          <a:rPr lang="en-US" altLang="zh-CN" b="1" i="1" smtClean="0">
                            <a:latin typeface="Cambria Math"/>
                          </a:rPr>
                          <m:t>−</m:t>
                        </m:r>
                        <m:r>
                          <a:rPr lang="en-US" altLang="zh-CN" b="1" i="1" smtClean="0">
                            <a:latin typeface="Cambria Math"/>
                          </a:rPr>
                          <m:t>𝟎</m:t>
                        </m:r>
                        <m:r>
                          <a:rPr lang="en-US" altLang="zh-CN" b="1" i="1" smtClean="0">
                            <a:latin typeface="Cambria Math"/>
                          </a:rPr>
                          <m:t>.</m:t>
                        </m:r>
                        <m:r>
                          <a:rPr lang="en-US" altLang="zh-CN" b="1" i="1" smtClean="0">
                            <a:latin typeface="Cambria Math"/>
                          </a:rPr>
                          <m:t>𝟎𝟐𝟒</m:t>
                        </m:r>
                        <m:r>
                          <a:rPr lang="zh-CN" altLang="en-US" b="1" i="1" smtClean="0">
                            <a:latin typeface="Cambria Math"/>
                          </a:rPr>
                          <m:t>）</m:t>
                        </m:r>
                        <m:r>
                          <a:rPr lang="en-US" altLang="zh-CN" b="1" i="1" smtClean="0">
                            <a:latin typeface="Cambria Math"/>
                            <a:ea typeface="Cambria Math"/>
                          </a:rPr>
                          <m:t>±</m:t>
                        </m:r>
                        <m:f>
                          <m:fPr>
                            <m:ctrlPr>
                              <a:rPr lang="en-US" altLang="zh-CN" b="1" i="1" smtClean="0">
                                <a:latin typeface="Cambria Math"/>
                                <a:ea typeface="Cambria Math"/>
                              </a:rPr>
                            </m:ctrlPr>
                          </m:fPr>
                          <m:num>
                            <m:r>
                              <a:rPr lang="en-US" altLang="zh-CN" b="1" i="1" smtClean="0">
                                <a:latin typeface="Cambria Math"/>
                                <a:ea typeface="Cambria Math"/>
                              </a:rPr>
                              <m:t>𝟎</m:t>
                            </m:r>
                            <m:r>
                              <a:rPr lang="en-US" altLang="zh-CN" b="1" i="1" smtClean="0">
                                <a:latin typeface="Cambria Math"/>
                                <a:ea typeface="Cambria Math"/>
                              </a:rPr>
                              <m:t>.</m:t>
                            </m:r>
                            <m:r>
                              <a:rPr lang="en-US" altLang="zh-CN" b="1" i="1" smtClean="0">
                                <a:latin typeface="Cambria Math"/>
                                <a:ea typeface="Cambria Math"/>
                              </a:rPr>
                              <m:t>𝟎𝟒𝟖</m:t>
                            </m:r>
                          </m:num>
                          <m:den>
                            <m:r>
                              <a:rPr lang="en-US" altLang="zh-CN" b="1" i="1" smtClean="0">
                                <a:latin typeface="Cambria Math"/>
                                <a:ea typeface="Cambria Math"/>
                              </a:rPr>
                              <m:t>𝟐</m:t>
                            </m:r>
                          </m:den>
                        </m:f>
                      </m:e>
                      <m:sub>
                        <m:r>
                          <a:rPr lang="en-US" altLang="zh-CN" b="1" i="1" smtClean="0">
                            <a:latin typeface="Cambria Math"/>
                          </a:rPr>
                          <m:t>   </m:t>
                        </m:r>
                      </m:sub>
                      <m:sup/>
                    </m:sSubSup>
                  </m:oMath>
                </a14:m>
                <a:endParaRPr lang="en-US" altLang="zh-CN" b="1" dirty="0" smtClean="0"/>
              </a:p>
              <a:p>
                <a:pPr>
                  <a:lnSpc>
                    <a:spcPct val="150000"/>
                  </a:lnSpc>
                </a:pPr>
                <a:r>
                  <a:rPr lang="en-US" altLang="zh-CN" b="1" dirty="0"/>
                  <a:t> </a:t>
                </a:r>
                <a:r>
                  <a:rPr lang="en-US" altLang="zh-CN" b="1" dirty="0" smtClean="0"/>
                  <a:t>            </a:t>
                </a:r>
                <a:r>
                  <a:rPr lang="zh-CN" altLang="en-US" b="1" dirty="0" smtClean="0"/>
                  <a:t>则有 </a:t>
                </a:r>
                <a14:m>
                  <m:oMath xmlns:m="http://schemas.openxmlformats.org/officeDocument/2006/math">
                    <m:sSub>
                      <m:sSubPr>
                        <m:ctrlPr>
                          <a:rPr lang="en-US" altLang="zh-CN" b="1" i="1" smtClean="0">
                            <a:latin typeface="Cambria Math"/>
                          </a:rPr>
                        </m:ctrlPr>
                      </m:sSubPr>
                      <m:e>
                        <m:r>
                          <a:rPr lang="en-US" altLang="zh-CN" b="1" i="1" smtClean="0">
                            <a:latin typeface="Cambria Math"/>
                            <a:ea typeface="Cambria Math"/>
                          </a:rPr>
                          <m:t>∆</m:t>
                        </m:r>
                        <m:r>
                          <a:rPr lang="en-US" altLang="zh-CN" b="1" i="1" smtClean="0">
                            <a:latin typeface="Cambria Math"/>
                            <a:ea typeface="Cambria Math"/>
                          </a:rPr>
                          <m:t>𝟎</m:t>
                        </m:r>
                      </m:e>
                      <m:sub>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𝟑</m:t>
                            </m:r>
                          </m:sub>
                        </m:sSub>
                      </m:sub>
                    </m:sSub>
                  </m:oMath>
                </a14:m>
                <a:r>
                  <a:rPr lang="en-US" altLang="zh-CN" b="1" dirty="0" smtClean="0"/>
                  <a:t>=</a:t>
                </a:r>
                <a14:m>
                  <m:oMath xmlns:m="http://schemas.openxmlformats.org/officeDocument/2006/math">
                    <m:sSub>
                      <m:sSubPr>
                        <m:ctrlPr>
                          <a:rPr lang="en-US" altLang="zh-CN" b="1" i="1">
                            <a:latin typeface="Cambria Math"/>
                          </a:rPr>
                        </m:ctrlPr>
                      </m:sSubPr>
                      <m:e>
                        <m:r>
                          <a:rPr lang="en-US" altLang="zh-CN" b="1" i="1">
                            <a:latin typeface="Cambria Math"/>
                            <a:ea typeface="Cambria Math"/>
                          </a:rPr>
                          <m:t>∆</m:t>
                        </m:r>
                        <m:r>
                          <a:rPr lang="en-US" altLang="zh-CN" b="1" i="1">
                            <a:latin typeface="Cambria Math"/>
                            <a:ea typeface="Cambria Math"/>
                          </a:rPr>
                          <m:t>𝟎</m:t>
                        </m:r>
                      </m:e>
                      <m:sub>
                        <m:sSub>
                          <m:sSubPr>
                            <m:ctrlPr>
                              <a:rPr lang="en-US" altLang="zh-CN" b="1" i="1">
                                <a:latin typeface="Cambria Math"/>
                              </a:rPr>
                            </m:ctrlPr>
                          </m:sSubPr>
                          <m:e>
                            <m:r>
                              <a:rPr lang="en-US" altLang="zh-CN" b="1" i="1">
                                <a:latin typeface="Cambria Math"/>
                              </a:rPr>
                              <m:t>𝑨</m:t>
                            </m:r>
                          </m:e>
                          <m:sub>
                            <m:r>
                              <a:rPr lang="en-US" altLang="zh-CN" b="1" i="1" smtClean="0">
                                <a:latin typeface="Cambria Math"/>
                              </a:rPr>
                              <m:t>𝟓</m:t>
                            </m:r>
                          </m:sub>
                        </m:sSub>
                      </m:sub>
                    </m:sSub>
                  </m:oMath>
                </a14:m>
                <a:r>
                  <a:rPr lang="en-US" altLang="zh-CN" b="1" dirty="0" smtClean="0"/>
                  <a:t> = -0.024</a:t>
                </a:r>
                <a:endParaRPr lang="zh-CN" altLang="en-US" b="1" dirty="0"/>
              </a:p>
            </p:txBody>
          </p:sp>
        </mc:Choice>
        <mc:Fallback xmlns="">
          <p:sp>
            <p:nvSpPr>
              <p:cNvPr id="14" name="TextBox 13"/>
              <p:cNvSpPr txBox="1">
                <a:spLocks noRot="1" noChangeAspect="1" noMove="1" noResize="1" noEditPoints="1" noAdjustHandles="1" noChangeArrowheads="1" noChangeShapeType="1" noTextEdit="1"/>
              </p:cNvSpPr>
              <p:nvPr/>
            </p:nvSpPr>
            <p:spPr>
              <a:xfrm>
                <a:off x="720982" y="4507024"/>
                <a:ext cx="6523880" cy="1566134"/>
              </a:xfrm>
              <a:prstGeom prst="rect">
                <a:avLst/>
              </a:prstGeom>
              <a:blipFill rotWithShape="1">
                <a:blip r:embed="rId9"/>
                <a:stretch>
                  <a:fillRect b="-272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186437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1" grpId="0"/>
      <p:bldP spid="12" grpId="0"/>
      <p:bldP spid="13" grpId="0"/>
      <p:bldP spid="1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61</a:t>
            </a:fld>
            <a:endParaRPr lang="en-US" altLang="zh-CN"/>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6619" y="3703805"/>
            <a:ext cx="3001586" cy="1281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4" name="矩形 3"/>
              <p:cNvSpPr/>
              <p:nvPr/>
            </p:nvSpPr>
            <p:spPr>
              <a:xfrm>
                <a:off x="260253" y="377326"/>
                <a:ext cx="8377310" cy="830997"/>
              </a:xfrm>
              <a:prstGeom prst="rect">
                <a:avLst/>
              </a:prstGeom>
            </p:spPr>
            <p:txBody>
              <a:bodyPr wrap="square">
                <a:spAutoFit/>
              </a:bodyPr>
              <a:lstStyle/>
              <a:p>
                <a:r>
                  <a:rPr lang="zh-CN" altLang="en-US" dirty="0" smtClean="0"/>
                  <a:t> ⑥  </a:t>
                </a:r>
                <a:r>
                  <a:rPr lang="zh-CN" altLang="en-US" b="1" dirty="0" smtClean="0"/>
                  <a:t>计算“协调环”</a:t>
                </a:r>
                <a14:m>
                  <m:oMath xmlns:m="http://schemas.openxmlformats.org/officeDocument/2006/math">
                    <m:sSub>
                      <m:sSubPr>
                        <m:ctrlPr>
                          <a:rPr lang="en-US" altLang="zh-CN" b="1" i="1" smtClean="0">
                            <a:latin typeface="Cambria Math"/>
                          </a:rPr>
                        </m:ctrlPr>
                      </m:sSubPr>
                      <m:e>
                        <m:r>
                          <a:rPr lang="en-US" altLang="zh-CN" b="1" i="1" smtClean="0">
                            <a:latin typeface="Cambria Math"/>
                          </a:rPr>
                          <m:t>𝑨</m:t>
                        </m:r>
                      </m:e>
                      <m:sub>
                        <m:r>
                          <a:rPr lang="en-US" altLang="zh-CN" b="1" i="1" smtClean="0">
                            <a:latin typeface="Cambria Math"/>
                          </a:rPr>
                          <m:t>𝟒</m:t>
                        </m:r>
                      </m:sub>
                    </m:sSub>
                  </m:oMath>
                </a14:m>
                <a:r>
                  <a:rPr lang="zh-CN" altLang="en-US" b="1" dirty="0" smtClean="0"/>
                  <a:t>的</a:t>
                </a:r>
                <a:r>
                  <a:rPr lang="zh-CN" altLang="en-US" b="1" dirty="0"/>
                  <a:t>公差带中心至其公称尺寸的</a:t>
                </a:r>
                <a:r>
                  <a:rPr lang="zh-CN" altLang="en-US" b="1" dirty="0" smtClean="0"/>
                  <a:t>偏差。</a:t>
                </a:r>
                <a:endParaRPr lang="en-US" altLang="zh-CN" b="1" dirty="0" smtClean="0"/>
              </a:p>
              <a:p>
                <a:r>
                  <a:rPr lang="zh-CN" altLang="en-US" b="1" dirty="0" smtClean="0"/>
                  <a:t>        由式</a:t>
                </a:r>
                <a:r>
                  <a:rPr lang="en-US" altLang="zh-CN" b="1" dirty="0" smtClean="0"/>
                  <a:t>11.10</a:t>
                </a:r>
                <a:r>
                  <a:rPr lang="en-US" altLang="zh-CN" b="1" dirty="0"/>
                  <a:t>) </a:t>
                </a:r>
                <a:r>
                  <a:rPr lang="zh-CN" altLang="en-US" b="1" dirty="0" smtClean="0"/>
                  <a:t>计算之</a:t>
                </a:r>
                <a:endParaRPr lang="zh-CN" altLang="en-US" b="1" dirty="0"/>
              </a:p>
            </p:txBody>
          </p:sp>
        </mc:Choice>
        <mc:Fallback>
          <p:sp>
            <p:nvSpPr>
              <p:cNvPr id="4" name="矩形 3"/>
              <p:cNvSpPr>
                <a:spLocks noRot="1" noChangeAspect="1" noMove="1" noResize="1" noEditPoints="1" noAdjustHandles="1" noChangeArrowheads="1" noChangeShapeType="1" noTextEdit="1"/>
              </p:cNvSpPr>
              <p:nvPr/>
            </p:nvSpPr>
            <p:spPr>
              <a:xfrm>
                <a:off x="260253" y="377326"/>
                <a:ext cx="8377310" cy="830997"/>
              </a:xfrm>
              <a:prstGeom prst="rect">
                <a:avLst/>
              </a:prstGeom>
              <a:blipFill rotWithShape="1">
                <a:blip r:embed="rId3"/>
                <a:stretch>
                  <a:fillRect l="-291" t="-8088" b="-169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334103" y="2545626"/>
                <a:ext cx="7835706" cy="461665"/>
              </a:xfrm>
              <a:prstGeom prst="rect">
                <a:avLst/>
              </a:prstGeom>
            </p:spPr>
            <p:txBody>
              <a:bodyPr wrap="square">
                <a:spAutoFit/>
              </a:bodyPr>
              <a:lstStyle/>
              <a:p>
                <a:r>
                  <a:rPr lang="zh-CN" altLang="en-US" b="1" dirty="0" smtClean="0"/>
                  <a:t>⑦ 将“协调环</a:t>
                </a:r>
                <a:r>
                  <a:rPr lang="en-US" altLang="zh-CN" b="1" dirty="0" smtClean="0"/>
                  <a:t>”</a:t>
                </a:r>
                <a14:m>
                  <m:oMath xmlns:m="http://schemas.openxmlformats.org/officeDocument/2006/math">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𝟒</m:t>
                        </m:r>
                      </m:sub>
                    </m:sSub>
                  </m:oMath>
                </a14:m>
                <a:r>
                  <a:rPr lang="zh-CN" altLang="en-US" b="1" dirty="0" smtClean="0"/>
                  <a:t>整理</a:t>
                </a:r>
                <a:r>
                  <a:rPr lang="zh-CN" altLang="en-US" b="1" dirty="0"/>
                  <a:t>成用极限偏差表达的形式</a:t>
                </a:r>
              </a:p>
            </p:txBody>
          </p:sp>
        </mc:Choice>
        <mc:Fallback xmlns="">
          <p:sp>
            <p:nvSpPr>
              <p:cNvPr id="5" name="矩形 4"/>
              <p:cNvSpPr>
                <a:spLocks noRot="1" noChangeAspect="1" noMove="1" noResize="1" noEditPoints="1" noAdjustHandles="1" noChangeArrowheads="1" noChangeShapeType="1" noTextEdit="1"/>
              </p:cNvSpPr>
              <p:nvPr/>
            </p:nvSpPr>
            <p:spPr>
              <a:xfrm>
                <a:off x="334103" y="2545626"/>
                <a:ext cx="7835706" cy="461665"/>
              </a:xfrm>
              <a:prstGeom prst="rect">
                <a:avLst/>
              </a:prstGeom>
              <a:blipFill rotWithShape="1">
                <a:blip r:embed="rId4"/>
                <a:stretch>
                  <a:fillRect l="-1245" t="-14667" b="-32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矩形 5"/>
              <p:cNvSpPr/>
              <p:nvPr/>
            </p:nvSpPr>
            <p:spPr>
              <a:xfrm>
                <a:off x="828741" y="1191620"/>
                <a:ext cx="6095850" cy="507960"/>
              </a:xfrm>
              <a:prstGeom prst="rect">
                <a:avLst/>
              </a:prstGeom>
            </p:spPr>
            <p:txBody>
              <a:bodyPr wrap="square">
                <a:spAutoFit/>
              </a:bodyPr>
              <a:lstStyle/>
              <a:p>
                <a:r>
                  <a:rPr lang="zh-CN" altLang="en-US" b="1" dirty="0" smtClean="0"/>
                  <a:t>因为</a:t>
                </a:r>
                <a:r>
                  <a:rPr lang="en-US" altLang="zh-CN" b="1" dirty="0" smtClean="0"/>
                  <a:t>: </a:t>
                </a:r>
                <a14:m>
                  <m:oMath xmlns:m="http://schemas.openxmlformats.org/officeDocument/2006/math">
                    <m:sSub>
                      <m:sSubPr>
                        <m:ctrlPr>
                          <a:rPr lang="en-US" altLang="zh-CN" b="1" i="1" smtClean="0">
                            <a:latin typeface="Cambria Math"/>
                          </a:rPr>
                        </m:ctrlPr>
                      </m:sSubPr>
                      <m:e>
                        <m:r>
                          <a:rPr lang="en-US" altLang="zh-CN" b="1" i="1" smtClean="0">
                            <a:latin typeface="Cambria Math"/>
                          </a:rPr>
                          <m:t>𝟎</m:t>
                        </m:r>
                      </m:e>
                      <m:sub>
                        <m:r>
                          <a:rPr lang="en-US" altLang="zh-CN" b="1" i="1" smtClean="0">
                            <a:latin typeface="Cambria Math"/>
                          </a:rPr>
                          <m:t>𝟎</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4</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5</m:t>
                            </m:r>
                          </m:sub>
                        </m:sSub>
                      </m:sub>
                    </m:sSub>
                  </m:oMath>
                </a14:m>
                <a:r>
                  <a:rPr lang="en-US" altLang="zh-CN" dirty="0" smtClean="0"/>
                  <a:t>)</a:t>
                </a:r>
                <a:endParaRPr lang="zh-CN" altLang="en-US" dirty="0"/>
              </a:p>
            </p:txBody>
          </p:sp>
        </mc:Choice>
        <mc:Fallback>
          <p:sp>
            <p:nvSpPr>
              <p:cNvPr id="6" name="矩形 5"/>
              <p:cNvSpPr>
                <a:spLocks noRot="1" noChangeAspect="1" noMove="1" noResize="1" noEditPoints="1" noAdjustHandles="1" noChangeArrowheads="1" noChangeShapeType="1" noTextEdit="1"/>
              </p:cNvSpPr>
              <p:nvPr/>
            </p:nvSpPr>
            <p:spPr>
              <a:xfrm>
                <a:off x="828741" y="1191620"/>
                <a:ext cx="6095850" cy="507960"/>
              </a:xfrm>
              <a:prstGeom prst="rect">
                <a:avLst/>
              </a:prstGeom>
              <a:blipFill rotWithShape="1">
                <a:blip r:embed="rId5"/>
                <a:stretch>
                  <a:fillRect l="-1600" t="-13095" b="-1785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矩形 6"/>
              <p:cNvSpPr/>
              <p:nvPr/>
            </p:nvSpPr>
            <p:spPr>
              <a:xfrm>
                <a:off x="814673" y="1702616"/>
                <a:ext cx="8039650" cy="877291"/>
              </a:xfrm>
              <a:prstGeom prst="rect">
                <a:avLst/>
              </a:prstGeom>
            </p:spPr>
            <p:txBody>
              <a:bodyPr wrap="square">
                <a:spAutoFit/>
              </a:bodyPr>
              <a:lstStyle/>
              <a:p>
                <a:r>
                  <a:rPr lang="zh-CN" altLang="en-US" b="1" dirty="0" smtClean="0"/>
                  <a:t>所以</a:t>
                </a:r>
                <a:r>
                  <a:rPr lang="en-US" altLang="zh-CN" b="1" dirty="0" smtClean="0"/>
                  <a:t>: </a:t>
                </a:r>
                <a14:m>
                  <m:oMath xmlns:m="http://schemas.openxmlformats.org/officeDocument/2006/math">
                    <m:sSub>
                      <m:sSubPr>
                        <m:ctrlPr>
                          <a:rPr lang="en-US" altLang="zh-CN" b="1" i="1" dirty="0" smtClean="0">
                            <a:latin typeface="Cambria Math"/>
                          </a:rPr>
                        </m:ctrlPr>
                      </m:sSubPr>
                      <m:e>
                        <m:r>
                          <a:rPr lang="en-US" altLang="zh-CN" b="1" i="1" dirty="0" smtClean="0">
                            <a:latin typeface="Cambria Math"/>
                            <a:ea typeface="Cambria Math"/>
                          </a:rPr>
                          <m:t>∆</m:t>
                        </m:r>
                        <m:r>
                          <a:rPr lang="en-US" altLang="zh-CN" b="1" i="1" dirty="0" smtClean="0">
                            <a:latin typeface="Cambria Math"/>
                            <a:ea typeface="Cambria Math"/>
                          </a:rPr>
                          <m:t>𝟎</m:t>
                        </m:r>
                      </m:e>
                      <m:sub>
                        <m:sSub>
                          <m:sSubPr>
                            <m:ctrlPr>
                              <a:rPr lang="en-US" altLang="zh-CN" b="1" i="1" dirty="0" smtClean="0">
                                <a:latin typeface="Cambria Math"/>
                              </a:rPr>
                            </m:ctrlPr>
                          </m:sSubPr>
                          <m:e>
                            <m:r>
                              <a:rPr lang="en-US" altLang="zh-CN" b="1" i="1" dirty="0" smtClean="0">
                                <a:latin typeface="Cambria Math"/>
                              </a:rPr>
                              <m:t>𝑨</m:t>
                            </m:r>
                          </m:e>
                          <m:sub>
                            <m:r>
                              <a:rPr lang="en-US" altLang="zh-CN" b="1" i="1" dirty="0" smtClean="0">
                                <a:latin typeface="Cambria Math"/>
                              </a:rPr>
                              <m:t>𝟒</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5</m:t>
                            </m:r>
                          </m:sub>
                        </m:sSub>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i="1" dirty="0" smtClean="0">
                            <a:latin typeface="Cambria Math"/>
                            <a:ea typeface="Cambria Math"/>
                          </a:rPr>
                          <m:t>∆</m:t>
                        </m:r>
                        <m:r>
                          <a:rPr lang="en-US" altLang="zh-CN" b="0" i="1" dirty="0" smtClean="0">
                            <a:latin typeface="Cambria Math"/>
                            <a:ea typeface="Cambria Math"/>
                          </a:rPr>
                          <m:t>0</m:t>
                        </m:r>
                      </m:e>
                      <m:sub>
                        <m:r>
                          <a:rPr lang="en-US" altLang="zh-CN" b="0" i="1" dirty="0" smtClean="0">
                            <a:latin typeface="Cambria Math"/>
                          </a:rPr>
                          <m:t>0</m:t>
                        </m:r>
                      </m:sub>
                    </m:sSub>
                  </m:oMath>
                </a14:m>
                <a:endParaRPr lang="en-US" altLang="zh-CN" dirty="0" smtClean="0"/>
              </a:p>
              <a:p>
                <a:r>
                  <a:rPr lang="en-US" altLang="zh-CN" dirty="0"/>
                  <a:t> </a:t>
                </a:r>
                <a:r>
                  <a:rPr lang="en-US" altLang="zh-CN" dirty="0" smtClean="0"/>
                  <a:t>              =</a:t>
                </a:r>
                <a:r>
                  <a:rPr lang="zh-CN" altLang="en-US" dirty="0" smtClean="0"/>
                  <a:t>（</a:t>
                </a:r>
                <a:r>
                  <a:rPr lang="en-US" altLang="zh-CN" dirty="0" smtClean="0"/>
                  <a:t>+0.27</a:t>
                </a:r>
                <a:r>
                  <a:rPr lang="zh-CN" altLang="en-US" dirty="0" smtClean="0"/>
                  <a:t>）</a:t>
                </a:r>
                <a:r>
                  <a:rPr lang="en-US" altLang="zh-CN" dirty="0" smtClean="0"/>
                  <a:t>+</a:t>
                </a:r>
                <a:r>
                  <a:rPr lang="zh-CN" altLang="en-US" dirty="0" smtClean="0"/>
                  <a:t>（</a:t>
                </a:r>
                <a:r>
                  <a:rPr lang="en-US" altLang="zh-CN" dirty="0" smtClean="0"/>
                  <a:t>+0.195</a:t>
                </a:r>
                <a:r>
                  <a:rPr lang="zh-CN" altLang="en-US" dirty="0" smtClean="0"/>
                  <a:t>）</a:t>
                </a:r>
                <a:r>
                  <a:rPr lang="en-US" altLang="zh-CN" dirty="0" smtClean="0"/>
                  <a:t>-(-0.048)-(+0.375)=+0.138</a:t>
                </a:r>
                <a:endParaRPr lang="zh-CN" altLang="en-US" dirty="0"/>
              </a:p>
            </p:txBody>
          </p:sp>
        </mc:Choice>
        <mc:Fallback>
          <p:sp>
            <p:nvSpPr>
              <p:cNvPr id="7" name="矩形 6"/>
              <p:cNvSpPr>
                <a:spLocks noRot="1" noChangeAspect="1" noMove="1" noResize="1" noEditPoints="1" noAdjustHandles="1" noChangeArrowheads="1" noChangeShapeType="1" noTextEdit="1"/>
              </p:cNvSpPr>
              <p:nvPr/>
            </p:nvSpPr>
            <p:spPr>
              <a:xfrm>
                <a:off x="814673" y="1702616"/>
                <a:ext cx="8039650" cy="877291"/>
              </a:xfrm>
              <a:prstGeom prst="rect">
                <a:avLst/>
              </a:prstGeom>
              <a:blipFill rotWithShape="1">
                <a:blip r:embed="rId6"/>
                <a:stretch>
                  <a:fillRect l="-1214" t="-7639" b="-1388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583845" y="2975452"/>
                <a:ext cx="8053718" cy="993605"/>
              </a:xfrm>
              <a:prstGeom prst="rect">
                <a:avLst/>
              </a:prstGeom>
              <a:noFill/>
            </p:spPr>
            <p:txBody>
              <a:bodyPr wrap="square" rtlCol="0">
                <a:spAutoFit/>
              </a:bodyPr>
              <a:lstStyle/>
              <a:p>
                <a14:m>
                  <m:oMath xmlns:m="http://schemas.openxmlformats.org/officeDocument/2006/math">
                    <m:sSub>
                      <m:sSubPr>
                        <m:ctrlPr>
                          <a:rPr lang="en-US" altLang="zh-CN" i="1" smtClean="0">
                            <a:solidFill>
                              <a:srgbClr val="FF0000"/>
                            </a:solidFill>
                            <a:latin typeface="Cambria Math"/>
                          </a:rPr>
                        </m:ctrlPr>
                      </m:sSubPr>
                      <m:e>
                        <m:r>
                          <a:rPr lang="en-US" altLang="zh-CN" b="0" i="1" smtClean="0">
                            <a:solidFill>
                              <a:srgbClr val="FF0000"/>
                            </a:solidFill>
                            <a:latin typeface="Cambria Math"/>
                          </a:rPr>
                          <m:t>𝐴</m:t>
                        </m:r>
                      </m:e>
                      <m:sub>
                        <m:r>
                          <a:rPr lang="en-US" altLang="zh-CN" b="0" i="1" smtClean="0">
                            <a:solidFill>
                              <a:srgbClr val="FF0000"/>
                            </a:solidFill>
                            <a:latin typeface="Cambria Math"/>
                          </a:rPr>
                          <m:t>4</m:t>
                        </m:r>
                      </m:sub>
                    </m:sSub>
                  </m:oMath>
                </a14:m>
                <a:r>
                  <a:rPr lang="zh-CN" altLang="en-US" dirty="0" smtClean="0"/>
                  <a:t> </a:t>
                </a:r>
                <a:r>
                  <a:rPr lang="en-US" altLang="zh-CN" dirty="0" smtClean="0"/>
                  <a:t>= 140+(+0.138) </a:t>
                </a:r>
                <a14:m>
                  <m:oMath xmlns:m="http://schemas.openxmlformats.org/officeDocument/2006/math">
                    <m:r>
                      <a:rPr lang="en-US" altLang="zh-CN" i="1" smtClean="0">
                        <a:latin typeface="Cambria Math"/>
                        <a:ea typeface="Cambria Math"/>
                      </a:rPr>
                      <m:t>±</m:t>
                    </m:r>
                    <m:f>
                      <m:fPr>
                        <m:ctrlPr>
                          <a:rPr lang="en-US" altLang="zh-CN" i="1" smtClean="0">
                            <a:latin typeface="Cambria Math"/>
                            <a:ea typeface="Cambria Math"/>
                          </a:rPr>
                        </m:ctrlPr>
                      </m:fPr>
                      <m:num>
                        <m:r>
                          <a:rPr lang="en-US" altLang="zh-CN" b="0" i="1" smtClean="0">
                            <a:latin typeface="Cambria Math"/>
                            <a:ea typeface="Cambria Math"/>
                          </a:rPr>
                          <m:t>0.34</m:t>
                        </m:r>
                      </m:num>
                      <m:den>
                        <m:r>
                          <a:rPr lang="en-US" altLang="zh-CN" b="0" i="1" smtClean="0">
                            <a:latin typeface="Cambria Math"/>
                            <a:ea typeface="Cambria Math"/>
                          </a:rPr>
                          <m:t>2</m:t>
                        </m:r>
                      </m:den>
                    </m:f>
                  </m:oMath>
                </a14:m>
                <a:r>
                  <a:rPr lang="en-US" altLang="zh-CN" dirty="0" smtClean="0"/>
                  <a:t>=140.138</a:t>
                </a:r>
                <a14:m>
                  <m:oMath xmlns:m="http://schemas.openxmlformats.org/officeDocument/2006/math">
                    <m:r>
                      <a:rPr lang="en-US" altLang="zh-CN" i="1" dirty="0" smtClean="0">
                        <a:latin typeface="Cambria Math"/>
                        <a:ea typeface="Cambria Math"/>
                      </a:rPr>
                      <m:t>±</m:t>
                    </m:r>
                    <m:r>
                      <a:rPr lang="en-US" altLang="zh-CN" b="0" i="1" dirty="0" smtClean="0">
                        <a:latin typeface="Cambria Math"/>
                        <a:ea typeface="Cambria Math"/>
                      </a:rPr>
                      <m:t>0.17=</m:t>
                    </m:r>
                    <m:sSubSup>
                      <m:sSubSupPr>
                        <m:ctrlPr>
                          <a:rPr lang="en-US" altLang="zh-CN" b="0" i="1" dirty="0" smtClean="0">
                            <a:latin typeface="Cambria Math"/>
                            <a:ea typeface="Cambria Math"/>
                          </a:rPr>
                        </m:ctrlPr>
                      </m:sSubSupPr>
                      <m:e>
                        <m:r>
                          <a:rPr lang="en-US" altLang="zh-CN" b="0" i="1" dirty="0" smtClean="0">
                            <a:latin typeface="Cambria Math"/>
                            <a:ea typeface="Cambria Math"/>
                          </a:rPr>
                          <m:t>140</m:t>
                        </m:r>
                      </m:e>
                      <m:sub>
                        <m:r>
                          <a:rPr lang="en-US" altLang="zh-CN" b="0" i="1" dirty="0" smtClean="0">
                            <a:latin typeface="Cambria Math"/>
                            <a:ea typeface="Cambria Math"/>
                          </a:rPr>
                          <m:t>−0.032</m:t>
                        </m:r>
                      </m:sub>
                      <m:sup>
                        <m:r>
                          <a:rPr lang="en-US" altLang="zh-CN" b="0" i="1" dirty="0" smtClean="0">
                            <a:latin typeface="Cambria Math"/>
                            <a:ea typeface="Cambria Math"/>
                          </a:rPr>
                          <m:t>+0.308</m:t>
                        </m:r>
                      </m:sup>
                    </m:sSubSup>
                  </m:oMath>
                </a14:m>
                <a:endParaRPr lang="en-US" altLang="zh-CN" dirty="0" smtClean="0"/>
              </a:p>
              <a:p>
                <a:r>
                  <a:rPr lang="en-US" altLang="zh-CN" dirty="0"/>
                  <a:t> </a:t>
                </a:r>
                <a:r>
                  <a:rPr lang="en-US" altLang="zh-CN" dirty="0" smtClean="0"/>
                  <a:t>     =</a:t>
                </a:r>
                <a14:m>
                  <m:oMath xmlns:m="http://schemas.openxmlformats.org/officeDocument/2006/math">
                    <m:sSubSup>
                      <m:sSubSupPr>
                        <m:ctrlPr>
                          <a:rPr lang="en-US" altLang="zh-CN" i="1" smtClean="0">
                            <a:solidFill>
                              <a:srgbClr val="FF0000"/>
                            </a:solidFill>
                            <a:latin typeface="Cambria Math"/>
                          </a:rPr>
                        </m:ctrlPr>
                      </m:sSubSupPr>
                      <m:e>
                        <m:r>
                          <a:rPr lang="en-US" altLang="zh-CN" b="0" i="1" smtClean="0">
                            <a:solidFill>
                              <a:srgbClr val="FF0000"/>
                            </a:solidFill>
                            <a:latin typeface="Cambria Math"/>
                          </a:rPr>
                          <m:t>140.308</m:t>
                        </m:r>
                      </m:e>
                      <m:sub>
                        <m:r>
                          <a:rPr lang="en-US" altLang="zh-CN" b="0" i="1" smtClean="0">
                            <a:solidFill>
                              <a:srgbClr val="FF0000"/>
                            </a:solidFill>
                            <a:latin typeface="Cambria Math"/>
                          </a:rPr>
                          <m:t>−0.34</m:t>
                        </m:r>
                      </m:sub>
                      <m:sup>
                        <m:r>
                          <a:rPr lang="en-US" altLang="zh-CN" b="0" i="1" smtClean="0">
                            <a:solidFill>
                              <a:srgbClr val="FF0000"/>
                            </a:solidFill>
                            <a:latin typeface="Cambria Math"/>
                          </a:rPr>
                          <m:t>   0</m:t>
                        </m:r>
                      </m:sup>
                    </m:sSubSup>
                  </m:oMath>
                </a14:m>
                <a:endParaRPr lang="zh-CN" alt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583845" y="2975452"/>
                <a:ext cx="8053718" cy="993605"/>
              </a:xfrm>
              <a:prstGeom prst="rect">
                <a:avLst/>
              </a:prstGeom>
              <a:blipFill rotWithShape="1">
                <a:blip r:embed="rId7"/>
                <a:stretch>
                  <a:fillRect b="-13497"/>
                </a:stretch>
              </a:blipFill>
            </p:spPr>
            <p:txBody>
              <a:bodyPr/>
              <a:lstStyle/>
              <a:p>
                <a:r>
                  <a:rPr lang="zh-CN" altLang="en-US">
                    <a:noFill/>
                  </a:rPr>
                  <a:t> </a:t>
                </a:r>
              </a:p>
            </p:txBody>
          </p:sp>
        </mc:Fallback>
      </mc:AlternateContent>
      <p:sp>
        <p:nvSpPr>
          <p:cNvPr id="9" name="矩形 8"/>
          <p:cNvSpPr/>
          <p:nvPr/>
        </p:nvSpPr>
        <p:spPr>
          <a:xfrm>
            <a:off x="358756" y="4034818"/>
            <a:ext cx="3298839" cy="461665"/>
          </a:xfrm>
          <a:prstGeom prst="rect">
            <a:avLst/>
          </a:prstGeom>
        </p:spPr>
        <p:txBody>
          <a:bodyPr wrap="square">
            <a:spAutoFit/>
          </a:bodyPr>
          <a:lstStyle/>
          <a:p>
            <a:r>
              <a:rPr lang="en-US" altLang="zh-CN" b="1" dirty="0"/>
              <a:t>(5) </a:t>
            </a:r>
            <a:r>
              <a:rPr lang="zh-CN" altLang="en-US" b="1" dirty="0" smtClean="0"/>
              <a:t>校验</a:t>
            </a:r>
            <a:r>
              <a:rPr lang="zh-CN" altLang="en-US" b="1" dirty="0"/>
              <a:t>计算</a:t>
            </a:r>
            <a:r>
              <a:rPr lang="zh-CN" altLang="en-US" b="1" dirty="0" smtClean="0"/>
              <a:t>结果</a:t>
            </a:r>
            <a:endParaRPr lang="zh-CN" altLang="en-US" b="1" dirty="0"/>
          </a:p>
        </p:txBody>
      </p:sp>
      <p:sp>
        <p:nvSpPr>
          <p:cNvPr id="10" name="矩形 9"/>
          <p:cNvSpPr/>
          <p:nvPr/>
        </p:nvSpPr>
        <p:spPr>
          <a:xfrm>
            <a:off x="3048658" y="4034818"/>
            <a:ext cx="3802303" cy="461665"/>
          </a:xfrm>
          <a:prstGeom prst="rect">
            <a:avLst/>
          </a:prstGeom>
        </p:spPr>
        <p:txBody>
          <a:bodyPr wrap="square">
            <a:spAutoFit/>
          </a:bodyPr>
          <a:lstStyle/>
          <a:p>
            <a:r>
              <a:rPr lang="zh-CN" altLang="en-US" b="1" dirty="0"/>
              <a:t>由已知条件可得</a:t>
            </a:r>
          </a:p>
        </p:txBody>
      </p:sp>
      <mc:AlternateContent xmlns:mc="http://schemas.openxmlformats.org/markup-compatibility/2006" xmlns:a14="http://schemas.microsoft.com/office/drawing/2010/main">
        <mc:Choice Requires="a14">
          <p:sp>
            <p:nvSpPr>
              <p:cNvPr id="11" name="TextBox 10"/>
              <p:cNvSpPr txBox="1"/>
              <p:nvPr/>
            </p:nvSpPr>
            <p:spPr>
              <a:xfrm>
                <a:off x="858128" y="4496483"/>
                <a:ext cx="5100705"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sub>
                    </m:sSub>
                  </m:oMath>
                </a14:m>
                <a:r>
                  <a:rPr lang="en-US" altLang="zh-CN" dirty="0" smtClean="0"/>
                  <a:t>=</a:t>
                </a:r>
                <a14:m>
                  <m:oMath xmlns:m="http://schemas.openxmlformats.org/officeDocument/2006/math">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0</m:t>
                        </m:r>
                        <m:r>
                          <m:rPr>
                            <m:sty m:val="p"/>
                          </m:rPr>
                          <a:rPr lang="en-US" altLang="zh-CN" b="0" i="0" dirty="0" smtClean="0">
                            <a:latin typeface="Cambria Math"/>
                          </a:rPr>
                          <m:t>max</m:t>
                        </m:r>
                      </m:sub>
                    </m:sSub>
                  </m:oMath>
                </a14:m>
                <a:r>
                  <a:rPr lang="en-US" altLang="zh-CN" dirty="0" smtClean="0"/>
                  <a:t> - </a:t>
                </a:r>
                <a14:m>
                  <m:oMath xmlns:m="http://schemas.openxmlformats.org/officeDocument/2006/math">
                    <m:sSub>
                      <m:sSubPr>
                        <m:ctrlPr>
                          <a:rPr lang="en-US" altLang="zh-CN" i="1" smtClean="0">
                            <a:latin typeface="Cambria Math"/>
                          </a:rPr>
                        </m:ctrlPr>
                      </m:sSubPr>
                      <m:e>
                        <m:r>
                          <a:rPr lang="en-US" altLang="zh-CN" b="0" i="1" smtClean="0">
                            <a:latin typeface="Cambria Math"/>
                          </a:rPr>
                          <m:t>𝐴</m:t>
                        </m:r>
                      </m:e>
                      <m:sub>
                        <m:r>
                          <a:rPr lang="en-US" altLang="zh-CN" b="0" i="1" smtClean="0">
                            <a:latin typeface="Cambria Math"/>
                          </a:rPr>
                          <m:t>0</m:t>
                        </m:r>
                        <m:r>
                          <m:rPr>
                            <m:sty m:val="p"/>
                          </m:rPr>
                          <a:rPr lang="en-US" altLang="zh-CN" b="0" i="0" smtClean="0">
                            <a:latin typeface="Cambria Math"/>
                          </a:rPr>
                          <m:t>min</m:t>
                        </m:r>
                      </m:sub>
                    </m:sSub>
                  </m:oMath>
                </a14:m>
                <a:r>
                  <a:rPr lang="en-US" altLang="zh-CN" dirty="0" smtClean="0"/>
                  <a:t> = 1.75-1= 0.75  </a:t>
                </a:r>
                <a:endParaRPr lang="zh-CN" alt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858128" y="4496483"/>
                <a:ext cx="5100705" cy="461665"/>
              </a:xfrm>
              <a:prstGeom prst="rect">
                <a:avLst/>
              </a:prstGeom>
              <a:blipFill rotWithShape="1">
                <a:blip r:embed="rId8"/>
                <a:stretch>
                  <a:fillRect l="-359" t="-10667" b="-306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558310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E9F607A-22FE-41F6-8005-21C0059FFE27}" type="slidenum">
              <a:rPr lang="zh-CN" altLang="en-US" smtClean="0"/>
              <a:pPr>
                <a:defRPr/>
              </a:pPr>
              <a:t>62</a:t>
            </a:fld>
            <a:endParaRPr lang="en-US" altLang="zh-CN"/>
          </a:p>
        </p:txBody>
      </p:sp>
      <p:pic>
        <p:nvPicPr>
          <p:cNvPr id="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6120" y="261372"/>
            <a:ext cx="3001586" cy="1281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4" name="TextBox 3"/>
              <p:cNvSpPr txBox="1"/>
              <p:nvPr/>
            </p:nvSpPr>
            <p:spPr>
              <a:xfrm>
                <a:off x="393893" y="500759"/>
                <a:ext cx="7512149" cy="1757469"/>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i="1" smtClean="0">
                            <a:latin typeface="Cambria Math"/>
                          </a:rPr>
                        </m:ctrlPr>
                      </m:sSubPr>
                      <m:e>
                        <m:r>
                          <a:rPr lang="en-US" altLang="zh-CN" b="0" i="1" smtClean="0">
                            <a:latin typeface="Cambria Math"/>
                          </a:rPr>
                          <m:t>𝑇</m:t>
                        </m:r>
                      </m:e>
                      <m:sub>
                        <m:r>
                          <a:rPr lang="en-US" altLang="zh-CN" b="0" i="1" smtClean="0">
                            <a:latin typeface="Cambria Math"/>
                          </a:rPr>
                          <m:t>0</m:t>
                        </m:r>
                      </m:sub>
                    </m:sSub>
                  </m:oMath>
                </a14:m>
                <a:r>
                  <a:rPr lang="en-US" altLang="zh-CN" dirty="0" smtClean="0"/>
                  <a:t>= </a:t>
                </a:r>
                <a14:m>
                  <m:oMath xmlns:m="http://schemas.openxmlformats.org/officeDocument/2006/math">
                    <m:rad>
                      <m:radPr>
                        <m:degHide m:val="on"/>
                        <m:ctrlPr>
                          <a:rPr lang="en-US" altLang="zh-CN" i="1" dirty="0" smtClean="0">
                            <a:latin typeface="Cambria Math"/>
                          </a:rPr>
                        </m:ctrlPr>
                      </m:radPr>
                      <m:deg/>
                      <m:e>
                        <m:sSubSup>
                          <m:sSubSupPr>
                            <m:ctrlPr>
                              <a:rPr lang="en-US" altLang="zh-CN" i="1" dirty="0" smtClean="0">
                                <a:latin typeface="Cambria Math"/>
                              </a:rPr>
                            </m:ctrlPr>
                          </m:sSubSupPr>
                          <m:e>
                            <m:r>
                              <a:rPr lang="en-US" altLang="zh-CN" b="0" i="1" dirty="0" smtClean="0">
                                <a:latin typeface="Cambria Math"/>
                              </a:rPr>
                              <m:t>𝑇</m:t>
                            </m:r>
                          </m:e>
                          <m:sub>
                            <m:sSub>
                              <m:sSubPr>
                                <m:ctrlPr>
                                  <a:rPr lang="en-US" altLang="zh-CN" i="1" dirty="0" smtClean="0">
                                    <a:latin typeface="Cambria Math"/>
                                  </a:rPr>
                                </m:ctrlPr>
                              </m:sSubPr>
                              <m:e>
                                <m:r>
                                  <a:rPr lang="en-US" altLang="zh-CN" b="0" i="1" dirty="0" smtClean="0">
                                    <a:latin typeface="Cambria Math"/>
                                  </a:rPr>
                                  <m:t>𝐴</m:t>
                                </m:r>
                              </m:e>
                              <m:sub>
                                <m:r>
                                  <a:rPr lang="en-US" altLang="zh-CN" b="0" i="1" dirty="0" smtClean="0">
                                    <a:latin typeface="Cambria Math"/>
                                  </a:rPr>
                                  <m:t>1</m:t>
                                </m:r>
                              </m:sub>
                            </m:sSub>
                          </m:sub>
                          <m:sup>
                            <m:r>
                              <a:rPr lang="en-US" altLang="zh-CN" b="0" i="1" dirty="0" smtClean="0">
                                <a:latin typeface="Cambria Math"/>
                              </a:rPr>
                              <m:t>2</m:t>
                            </m:r>
                          </m:sup>
                        </m:sSubSup>
                        <m:r>
                          <a:rPr lang="en-US" altLang="zh-CN" b="0" i="1" dirty="0" smtClean="0">
                            <a:latin typeface="Cambria Math"/>
                          </a:rPr>
                          <m:t>+</m:t>
                        </m:r>
                        <m:sSubSup>
                          <m:sSubSupPr>
                            <m:ctrlPr>
                              <a:rPr lang="en-US" altLang="zh-CN" b="0" i="1" dirty="0" smtClean="0">
                                <a:latin typeface="Cambria Math"/>
                              </a:rPr>
                            </m:ctrlPr>
                          </m:sSubSupPr>
                          <m:e>
                            <m:r>
                              <a:rPr lang="en-US" altLang="zh-CN" b="0" i="1" dirty="0" smtClean="0">
                                <a:latin typeface="Cambria Math"/>
                              </a:rPr>
                              <m:t>𝑇</m:t>
                            </m:r>
                          </m:e>
                          <m:sub>
                            <m:sSub>
                              <m:sSubPr>
                                <m:ctrlPr>
                                  <a:rPr lang="en-US" altLang="zh-CN" b="0" i="1" dirty="0" smtClean="0">
                                    <a:latin typeface="Cambria Math"/>
                                  </a:rPr>
                                </m:ctrlPr>
                              </m:sSubPr>
                              <m:e>
                                <m:r>
                                  <a:rPr lang="en-US" altLang="zh-CN" b="0" i="1" dirty="0" smtClean="0">
                                    <a:latin typeface="Cambria Math"/>
                                  </a:rPr>
                                  <m:t>𝐴</m:t>
                                </m:r>
                              </m:e>
                              <m:sub>
                                <m:r>
                                  <a:rPr lang="en-US" altLang="zh-CN" b="0" i="1" dirty="0" smtClean="0">
                                    <a:latin typeface="Cambria Math"/>
                                  </a:rPr>
                                  <m:t>2</m:t>
                                </m:r>
                              </m:sub>
                            </m:sSub>
                          </m:sub>
                          <m:sup>
                            <m:r>
                              <a:rPr lang="en-US" altLang="zh-CN" b="0" i="1" dirty="0" smtClean="0">
                                <a:latin typeface="Cambria Math"/>
                              </a:rPr>
                              <m:t>2</m:t>
                            </m:r>
                          </m:sup>
                        </m:sSubSup>
                        <m:r>
                          <a:rPr lang="en-US" altLang="zh-CN" b="0" i="1" dirty="0" smtClean="0">
                            <a:latin typeface="Cambria Math"/>
                          </a:rPr>
                          <m:t>+</m:t>
                        </m:r>
                        <m:sSubSup>
                          <m:sSubSupPr>
                            <m:ctrlPr>
                              <a:rPr lang="en-US" altLang="zh-CN" b="0" i="1" dirty="0" smtClean="0">
                                <a:latin typeface="Cambria Math"/>
                              </a:rPr>
                            </m:ctrlPr>
                          </m:sSubSupPr>
                          <m:e>
                            <m:r>
                              <a:rPr lang="en-US" altLang="zh-CN" b="0" i="1" dirty="0" smtClean="0">
                                <a:latin typeface="Cambria Math"/>
                              </a:rPr>
                              <m:t>𝑇</m:t>
                            </m:r>
                          </m:e>
                          <m:sub>
                            <m:sSub>
                              <m:sSubPr>
                                <m:ctrlPr>
                                  <a:rPr lang="en-US" altLang="zh-CN" b="0" i="1" dirty="0" smtClean="0">
                                    <a:latin typeface="Cambria Math"/>
                                  </a:rPr>
                                </m:ctrlPr>
                              </m:sSubPr>
                              <m:e>
                                <m:r>
                                  <a:rPr lang="en-US" altLang="zh-CN" b="0" i="1" dirty="0" smtClean="0">
                                    <a:latin typeface="Cambria Math"/>
                                  </a:rPr>
                                  <m:t>𝐴</m:t>
                                </m:r>
                              </m:e>
                              <m:sub>
                                <m:r>
                                  <a:rPr lang="en-US" altLang="zh-CN" b="0" i="1" dirty="0" smtClean="0">
                                    <a:latin typeface="Cambria Math"/>
                                  </a:rPr>
                                  <m:t>3</m:t>
                                </m:r>
                              </m:sub>
                            </m:sSub>
                          </m:sub>
                          <m:sup>
                            <m:r>
                              <a:rPr lang="en-US" altLang="zh-CN" b="0" i="1" dirty="0" smtClean="0">
                                <a:latin typeface="Cambria Math"/>
                              </a:rPr>
                              <m:t>2</m:t>
                            </m:r>
                          </m:sup>
                        </m:sSubSup>
                        <m:r>
                          <a:rPr lang="en-US" altLang="zh-CN" b="0" i="1" dirty="0" smtClean="0">
                            <a:latin typeface="Cambria Math"/>
                          </a:rPr>
                          <m:t>+</m:t>
                        </m:r>
                        <m:sSubSup>
                          <m:sSubSupPr>
                            <m:ctrlPr>
                              <a:rPr lang="en-US" altLang="zh-CN" i="1" dirty="0">
                                <a:latin typeface="Cambria Math"/>
                              </a:rPr>
                            </m:ctrlPr>
                          </m:sSubSupPr>
                          <m:e>
                            <m:r>
                              <a:rPr lang="en-US" altLang="zh-CN" i="1" dirty="0">
                                <a:latin typeface="Cambria Math"/>
                              </a:rPr>
                              <m:t>𝑇</m:t>
                            </m:r>
                          </m:e>
                          <m:sub>
                            <m:sSub>
                              <m:sSubPr>
                                <m:ctrlPr>
                                  <a:rPr lang="en-US" altLang="zh-CN" i="1" dirty="0">
                                    <a:latin typeface="Cambria Math"/>
                                  </a:rPr>
                                </m:ctrlPr>
                              </m:sSubPr>
                              <m:e>
                                <m:r>
                                  <a:rPr lang="en-US" altLang="zh-CN" i="1" dirty="0">
                                    <a:latin typeface="Cambria Math"/>
                                  </a:rPr>
                                  <m:t>𝐴</m:t>
                                </m:r>
                              </m:e>
                              <m:sub>
                                <m:r>
                                  <a:rPr lang="en-US" altLang="zh-CN" b="0" i="1" dirty="0" smtClean="0">
                                    <a:latin typeface="Cambria Math"/>
                                  </a:rPr>
                                  <m:t>4</m:t>
                                </m:r>
                              </m:sub>
                            </m:sSub>
                          </m:sub>
                          <m:sup>
                            <m:r>
                              <a:rPr lang="en-US" altLang="zh-CN" i="1" dirty="0">
                                <a:latin typeface="Cambria Math"/>
                              </a:rPr>
                              <m:t>2</m:t>
                            </m:r>
                          </m:sup>
                        </m:sSubSup>
                        <m:r>
                          <a:rPr lang="en-US" altLang="zh-CN" i="1" dirty="0">
                            <a:latin typeface="Cambria Math"/>
                          </a:rPr>
                          <m:t>+</m:t>
                        </m:r>
                        <m:sSubSup>
                          <m:sSubSupPr>
                            <m:ctrlPr>
                              <a:rPr lang="en-US" altLang="zh-CN" i="1" dirty="0">
                                <a:latin typeface="Cambria Math"/>
                              </a:rPr>
                            </m:ctrlPr>
                          </m:sSubSupPr>
                          <m:e>
                            <m:r>
                              <a:rPr lang="en-US" altLang="zh-CN" i="1" dirty="0">
                                <a:latin typeface="Cambria Math"/>
                              </a:rPr>
                              <m:t>𝑇</m:t>
                            </m:r>
                          </m:e>
                          <m:sub>
                            <m:sSub>
                              <m:sSubPr>
                                <m:ctrlPr>
                                  <a:rPr lang="en-US" altLang="zh-CN" i="1" dirty="0">
                                    <a:latin typeface="Cambria Math"/>
                                  </a:rPr>
                                </m:ctrlPr>
                              </m:sSubPr>
                              <m:e>
                                <m:r>
                                  <a:rPr lang="en-US" altLang="zh-CN" i="1" dirty="0">
                                    <a:latin typeface="Cambria Math"/>
                                  </a:rPr>
                                  <m:t>𝐴</m:t>
                                </m:r>
                              </m:e>
                              <m:sub>
                                <m:r>
                                  <a:rPr lang="en-US" altLang="zh-CN" b="0" i="1" dirty="0" smtClean="0">
                                    <a:latin typeface="Cambria Math"/>
                                  </a:rPr>
                                  <m:t>5</m:t>
                                </m:r>
                              </m:sub>
                            </m:sSub>
                          </m:sub>
                          <m:sup>
                            <m:r>
                              <a:rPr lang="en-US" altLang="zh-CN" i="1" dirty="0">
                                <a:latin typeface="Cambria Math"/>
                              </a:rPr>
                              <m:t>2</m:t>
                            </m:r>
                          </m:sup>
                        </m:sSubSup>
                      </m:e>
                    </m:rad>
                  </m:oMath>
                </a14:m>
                <a:r>
                  <a:rPr lang="en-US" altLang="zh-CN" dirty="0" smtClean="0"/>
                  <a:t>  </a:t>
                </a:r>
              </a:p>
              <a:p>
                <a:pPr>
                  <a:lnSpc>
                    <a:spcPct val="150000"/>
                  </a:lnSpc>
                </a:pPr>
                <a:r>
                  <a:rPr lang="en-US" altLang="zh-CN" dirty="0"/>
                  <a:t> </a:t>
                </a:r>
                <a:r>
                  <a:rPr lang="en-US" altLang="zh-CN" dirty="0" smtClean="0"/>
                  <a:t>   = </a:t>
                </a:r>
                <a14:m>
                  <m:oMath xmlns:m="http://schemas.openxmlformats.org/officeDocument/2006/math">
                    <m:rad>
                      <m:radPr>
                        <m:degHide m:val="on"/>
                        <m:ctrlPr>
                          <a:rPr lang="en-US" altLang="zh-CN" i="1" smtClean="0">
                            <a:latin typeface="Cambria Math"/>
                          </a:rPr>
                        </m:ctrlPr>
                      </m:radPr>
                      <m:deg/>
                      <m:e>
                        <m:sSup>
                          <m:sSupPr>
                            <m:ctrlPr>
                              <a:rPr lang="en-US" altLang="zh-CN" i="1" smtClean="0">
                                <a:latin typeface="Cambria Math"/>
                              </a:rPr>
                            </m:ctrlPr>
                          </m:sSupPr>
                          <m:e>
                            <m:r>
                              <a:rPr lang="en-US" altLang="zh-CN" b="0" i="1" smtClean="0">
                                <a:latin typeface="Cambria Math"/>
                              </a:rPr>
                              <m:t>0.54</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0.39</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0.048</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0.34</m:t>
                            </m:r>
                          </m:e>
                          <m:sup>
                            <m:r>
                              <a:rPr lang="en-US" altLang="zh-CN" b="0" i="1" smtClean="0">
                                <a:latin typeface="Cambria Math"/>
                              </a:rPr>
                              <m:t>2</m:t>
                            </m:r>
                          </m:sup>
                        </m:sSup>
                        <m:r>
                          <a:rPr lang="en-US" altLang="zh-CN" b="0" i="1" smtClean="0">
                            <a:latin typeface="Cambria Math"/>
                          </a:rPr>
                          <m:t>+</m:t>
                        </m:r>
                        <m:sSup>
                          <m:sSupPr>
                            <m:ctrlPr>
                              <a:rPr lang="en-US" altLang="zh-CN" b="0" i="1" smtClean="0">
                                <a:latin typeface="Cambria Math"/>
                              </a:rPr>
                            </m:ctrlPr>
                          </m:sSupPr>
                          <m:e>
                            <m:r>
                              <a:rPr lang="en-US" altLang="zh-CN" b="0" i="1" smtClean="0">
                                <a:latin typeface="Cambria Math"/>
                              </a:rPr>
                              <m:t>0.048</m:t>
                            </m:r>
                          </m:e>
                          <m:sup>
                            <m:r>
                              <a:rPr lang="en-US" altLang="zh-CN" b="0" i="1" smtClean="0">
                                <a:latin typeface="Cambria Math"/>
                              </a:rPr>
                              <m:t>2</m:t>
                            </m:r>
                          </m:sup>
                        </m:sSup>
                      </m:e>
                    </m:rad>
                  </m:oMath>
                </a14:m>
                <a:r>
                  <a:rPr lang="en-US" altLang="zh-CN" dirty="0" smtClean="0"/>
                  <a:t> </a:t>
                </a:r>
                <a:endParaRPr lang="zh-CN" altLang="en-US" dirty="0"/>
              </a:p>
            </p:txBody>
          </p:sp>
        </mc:Choice>
        <mc:Fallback>
          <p:sp>
            <p:nvSpPr>
              <p:cNvPr id="4" name="TextBox 3"/>
              <p:cNvSpPr txBox="1">
                <a:spLocks noRot="1" noChangeAspect="1" noMove="1" noResize="1" noEditPoints="1" noAdjustHandles="1" noChangeArrowheads="1" noChangeShapeType="1" noTextEdit="1"/>
              </p:cNvSpPr>
              <p:nvPr/>
            </p:nvSpPr>
            <p:spPr>
              <a:xfrm>
                <a:off x="393893" y="500759"/>
                <a:ext cx="7512149" cy="1757469"/>
              </a:xfrm>
              <a:prstGeom prst="rect">
                <a:avLst/>
              </a:prstGeom>
              <a:blipFill rotWithShape="1">
                <a:blip r:embed="rId3"/>
                <a:stretch>
                  <a:fillRect b="-7292"/>
                </a:stretch>
              </a:blipFill>
            </p:spPr>
            <p:txBody>
              <a:bodyPr/>
              <a:lstStyle/>
              <a:p>
                <a:r>
                  <a:rPr lang="zh-CN" altLang="en-US">
                    <a:noFill/>
                  </a:rPr>
                  <a:t> </a:t>
                </a:r>
              </a:p>
            </p:txBody>
          </p:sp>
        </mc:Fallback>
      </mc:AlternateContent>
      <p:sp>
        <p:nvSpPr>
          <p:cNvPr id="5" name="矩形 4"/>
          <p:cNvSpPr/>
          <p:nvPr/>
        </p:nvSpPr>
        <p:spPr>
          <a:xfrm>
            <a:off x="393894" y="262740"/>
            <a:ext cx="4846320" cy="461665"/>
          </a:xfrm>
          <a:prstGeom prst="rect">
            <a:avLst/>
          </a:prstGeom>
        </p:spPr>
        <p:txBody>
          <a:bodyPr wrap="square">
            <a:spAutoFit/>
          </a:bodyPr>
          <a:lstStyle/>
          <a:p>
            <a:r>
              <a:rPr lang="zh-CN" altLang="en-US" dirty="0"/>
              <a:t>由确定的</a:t>
            </a:r>
            <a:r>
              <a:rPr lang="zh-CN" altLang="en-US" dirty="0" smtClean="0"/>
              <a:t>结果</a:t>
            </a:r>
            <a:r>
              <a:rPr lang="en-US" altLang="zh-CN" dirty="0" smtClean="0"/>
              <a:t>,</a:t>
            </a:r>
            <a:r>
              <a:rPr lang="zh-CN" altLang="en-US" dirty="0" smtClean="0"/>
              <a:t>根据式</a:t>
            </a:r>
            <a:r>
              <a:rPr lang="en-US" altLang="zh-CN" dirty="0" smtClean="0"/>
              <a:t>(11.9)</a:t>
            </a:r>
            <a:r>
              <a:rPr lang="zh-CN" altLang="en-US" dirty="0" smtClean="0"/>
              <a:t>得</a:t>
            </a:r>
            <a:endParaRPr lang="zh-CN" altLang="en-US" dirty="0"/>
          </a:p>
        </p:txBody>
      </p:sp>
      <p:sp>
        <p:nvSpPr>
          <p:cNvPr id="6" name="TextBox 5"/>
          <p:cNvSpPr txBox="1"/>
          <p:nvPr/>
        </p:nvSpPr>
        <p:spPr>
          <a:xfrm>
            <a:off x="689317" y="2173820"/>
            <a:ext cx="1308295" cy="461665"/>
          </a:xfrm>
          <a:prstGeom prst="rect">
            <a:avLst/>
          </a:prstGeom>
          <a:noFill/>
        </p:spPr>
        <p:txBody>
          <a:bodyPr wrap="square" rtlCol="0">
            <a:spAutoFit/>
          </a:bodyPr>
          <a:lstStyle/>
          <a:p>
            <a:r>
              <a:rPr lang="en-US" altLang="zh-CN" b="1" dirty="0" smtClean="0">
                <a:solidFill>
                  <a:srgbClr val="FF0000"/>
                </a:solidFill>
              </a:rPr>
              <a:t>=0.75</a:t>
            </a:r>
            <a:endParaRPr lang="zh-CN" altLang="en-US" b="1" dirty="0">
              <a:solidFill>
                <a:srgbClr val="FF0000"/>
              </a:solidFill>
            </a:endParaRPr>
          </a:p>
        </p:txBody>
      </p:sp>
      <p:sp>
        <p:nvSpPr>
          <p:cNvPr id="7" name="矩形 6"/>
          <p:cNvSpPr/>
          <p:nvPr/>
        </p:nvSpPr>
        <p:spPr>
          <a:xfrm>
            <a:off x="527538" y="2520755"/>
            <a:ext cx="6407134" cy="400110"/>
          </a:xfrm>
          <a:prstGeom prst="rect">
            <a:avLst/>
          </a:prstGeom>
        </p:spPr>
        <p:txBody>
          <a:bodyPr wrap="square">
            <a:spAutoFit/>
          </a:bodyPr>
          <a:lstStyle/>
          <a:p>
            <a:r>
              <a:rPr lang="zh-CN" altLang="en-US" sz="2000" b="1" dirty="0"/>
              <a:t>校验结果说明计算</a:t>
            </a:r>
            <a:r>
              <a:rPr lang="zh-CN" altLang="en-US" sz="2000" b="1" dirty="0" smtClean="0"/>
              <a:t>无误</a:t>
            </a:r>
            <a:r>
              <a:rPr lang="en-US" altLang="zh-CN" sz="2000" b="1" dirty="0" smtClean="0"/>
              <a:t>,</a:t>
            </a:r>
            <a:r>
              <a:rPr lang="zh-CN" altLang="en-US" sz="2000" b="1" dirty="0" smtClean="0"/>
              <a:t>所以</a:t>
            </a:r>
            <a:r>
              <a:rPr lang="zh-CN" altLang="en-US" sz="2000" b="1" dirty="0"/>
              <a:t>各组成环尺寸为</a:t>
            </a:r>
          </a:p>
        </p:txBody>
      </p:sp>
      <mc:AlternateContent xmlns:mc="http://schemas.openxmlformats.org/markup-compatibility/2006">
        <mc:Choice xmlns:a14="http://schemas.microsoft.com/office/drawing/2010/main" Requires="a14">
          <p:sp>
            <p:nvSpPr>
              <p:cNvPr id="8" name="TextBox 7"/>
              <p:cNvSpPr txBox="1"/>
              <p:nvPr/>
            </p:nvSpPr>
            <p:spPr>
              <a:xfrm>
                <a:off x="514492" y="2760336"/>
                <a:ext cx="6699977" cy="1217834"/>
              </a:xfrm>
              <a:prstGeom prst="rect">
                <a:avLst/>
              </a:prstGeom>
              <a:noFill/>
            </p:spPr>
            <p:txBody>
              <a:bodyPr wrap="square" rtlCol="0">
                <a:spAutoFit/>
              </a:bodyPr>
              <a:lstStyle/>
              <a:p>
                <a:pPr>
                  <a:lnSpc>
                    <a:spcPct val="150000"/>
                  </a:lnSpc>
                </a:pP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 </m:t>
                        </m:r>
                        <m:r>
                          <a:rPr lang="en-US" altLang="zh-CN" b="1" i="1" smtClean="0">
                            <a:solidFill>
                              <a:srgbClr val="FF0000"/>
                            </a:solidFill>
                            <a:latin typeface="Cambria Math"/>
                          </a:rPr>
                          <m:t>𝑨</m:t>
                        </m:r>
                      </m:e>
                      <m:sub>
                        <m:r>
                          <a:rPr lang="en-US" altLang="zh-CN" b="1" i="1" smtClean="0">
                            <a:solidFill>
                              <a:srgbClr val="FF0000"/>
                            </a:solidFill>
                            <a:latin typeface="Cambria Math"/>
                          </a:rPr>
                          <m:t>𝟏</m:t>
                        </m:r>
                      </m:sub>
                    </m:sSub>
                  </m:oMath>
                </a14:m>
                <a:r>
                  <a:rPr lang="en-US" altLang="zh-CN" b="1" dirty="0" smtClean="0">
                    <a:solidFill>
                      <a:srgbClr val="FF0000"/>
                    </a:solidFill>
                  </a:rPr>
                  <a:t>=</a:t>
                </a:r>
                <a14:m>
                  <m:oMath xmlns:m="http://schemas.openxmlformats.org/officeDocument/2006/math">
                    <m:sSubSup>
                      <m:sSubSupPr>
                        <m:ctrlPr>
                          <a:rPr lang="en-US" altLang="zh-CN" b="1" i="1" dirty="0" smtClean="0">
                            <a:solidFill>
                              <a:srgbClr val="FF0000"/>
                            </a:solidFill>
                            <a:latin typeface="Cambria Math"/>
                          </a:rPr>
                        </m:ctrlPr>
                      </m:sSubSupPr>
                      <m:e>
                        <m:r>
                          <a:rPr lang="en-US" altLang="zh-CN" b="1" i="1" dirty="0" smtClean="0">
                            <a:solidFill>
                              <a:srgbClr val="FF0000"/>
                            </a:solidFill>
                            <a:latin typeface="Cambria Math"/>
                          </a:rPr>
                          <m:t>𝟏𝟎𝟏</m:t>
                        </m:r>
                      </m:e>
                      <m:sub>
                        <m:r>
                          <a:rPr lang="en-US" altLang="zh-CN" b="1" i="1" dirty="0" smtClean="0">
                            <a:solidFill>
                              <a:srgbClr val="FF0000"/>
                            </a:solidFill>
                            <a:latin typeface="Cambria Math"/>
                          </a:rPr>
                          <m:t>    </m:t>
                        </m:r>
                        <m:r>
                          <a:rPr lang="en-US" altLang="zh-CN" b="1" i="1" dirty="0" smtClean="0">
                            <a:solidFill>
                              <a:srgbClr val="FF0000"/>
                            </a:solidFill>
                            <a:latin typeface="Cambria Math"/>
                          </a:rPr>
                          <m:t>𝟎</m:t>
                        </m:r>
                      </m:sub>
                      <m:sup>
                        <m:r>
                          <a:rPr lang="en-US" altLang="zh-CN" b="1" i="1" dirty="0" smtClean="0">
                            <a:solidFill>
                              <a:srgbClr val="FF0000"/>
                            </a:solidFill>
                            <a:latin typeface="Cambria Math"/>
                          </a:rPr>
                          <m:t>−</m:t>
                        </m:r>
                        <m:r>
                          <a:rPr lang="en-US" altLang="zh-CN" b="1" i="1" dirty="0" smtClean="0">
                            <a:solidFill>
                              <a:srgbClr val="FF0000"/>
                            </a:solidFill>
                            <a:latin typeface="Cambria Math"/>
                          </a:rPr>
                          <m:t>𝟎</m:t>
                        </m:r>
                        <m:r>
                          <a:rPr lang="en-US" altLang="zh-CN" b="1" i="1" dirty="0" smtClean="0">
                            <a:solidFill>
                              <a:srgbClr val="FF0000"/>
                            </a:solidFill>
                            <a:latin typeface="Cambria Math"/>
                          </a:rPr>
                          <m:t>.</m:t>
                        </m:r>
                        <m:r>
                          <a:rPr lang="en-US" altLang="zh-CN" b="1" i="1" dirty="0" smtClean="0">
                            <a:solidFill>
                              <a:srgbClr val="FF0000"/>
                            </a:solidFill>
                            <a:latin typeface="Cambria Math"/>
                          </a:rPr>
                          <m:t>𝟓𝟒</m:t>
                        </m:r>
                      </m:sup>
                    </m:sSubSup>
                  </m:oMath>
                </a14:m>
                <a:r>
                  <a:rPr lang="en-US" altLang="zh-CN" b="1" dirty="0" smtClean="0">
                    <a:solidFill>
                      <a:srgbClr val="FF0000"/>
                    </a:solidFill>
                  </a:rPr>
                  <a:t>,</a:t>
                </a:r>
                <a14:m>
                  <m:oMath xmlns:m="http://schemas.openxmlformats.org/officeDocument/2006/math">
                    <m:sSubSup>
                      <m:sSubSupPr>
                        <m:ctrlPr>
                          <a:rPr lang="en-US" altLang="zh-CN" b="1" i="1" dirty="0" smtClean="0">
                            <a:solidFill>
                              <a:srgbClr val="FF0000"/>
                            </a:solidFill>
                            <a:latin typeface="Cambria Math"/>
                          </a:rPr>
                        </m:ctrlPr>
                      </m:sSubSupPr>
                      <m:e>
                        <m:sSub>
                          <m:sSubPr>
                            <m:ctrlPr>
                              <a:rPr lang="en-US" altLang="zh-CN" b="1" i="1" dirty="0" smtClean="0">
                                <a:solidFill>
                                  <a:srgbClr val="FF0000"/>
                                </a:solidFill>
                                <a:latin typeface="Cambria Math"/>
                              </a:rPr>
                            </m:ctrlPr>
                          </m:sSubPr>
                          <m:e>
                            <m:r>
                              <a:rPr lang="en-US" altLang="zh-CN" b="1" i="1" dirty="0" smtClean="0">
                                <a:solidFill>
                                  <a:srgbClr val="FF0000"/>
                                </a:solidFill>
                                <a:latin typeface="Cambria Math"/>
                              </a:rPr>
                              <m:t>𝑨</m:t>
                            </m:r>
                          </m:e>
                          <m:sub>
                            <m:r>
                              <a:rPr lang="en-US" altLang="zh-CN" b="1" i="1" dirty="0" smtClean="0">
                                <a:solidFill>
                                  <a:srgbClr val="FF0000"/>
                                </a:solidFill>
                                <a:latin typeface="Cambria Math"/>
                              </a:rPr>
                              <m:t>𝟐</m:t>
                            </m:r>
                          </m:sub>
                        </m:sSub>
                        <m:r>
                          <a:rPr lang="en-US" altLang="zh-CN" b="1" i="1" dirty="0" smtClean="0">
                            <a:solidFill>
                              <a:srgbClr val="FF0000"/>
                            </a:solidFill>
                            <a:latin typeface="Cambria Math"/>
                          </a:rPr>
                          <m:t>=</m:t>
                        </m:r>
                        <m:r>
                          <a:rPr lang="en-US" altLang="zh-CN" b="1" i="1" dirty="0" smtClean="0">
                            <a:solidFill>
                              <a:srgbClr val="FF0000"/>
                            </a:solidFill>
                            <a:latin typeface="Cambria Math"/>
                          </a:rPr>
                          <m:t>𝟓𝟎</m:t>
                        </m:r>
                      </m:e>
                      <m:sub>
                        <m:r>
                          <a:rPr lang="en-US" altLang="zh-CN" b="1" i="1" dirty="0" smtClean="0">
                            <a:solidFill>
                              <a:srgbClr val="FF0000"/>
                            </a:solidFill>
                            <a:latin typeface="Cambria Math"/>
                          </a:rPr>
                          <m:t>     </m:t>
                        </m:r>
                        <m:r>
                          <a:rPr lang="en-US" altLang="zh-CN" b="1" i="1" dirty="0" smtClean="0">
                            <a:solidFill>
                              <a:srgbClr val="FF0000"/>
                            </a:solidFill>
                            <a:latin typeface="Cambria Math"/>
                          </a:rPr>
                          <m:t>𝟎</m:t>
                        </m:r>
                      </m:sub>
                      <m:sup>
                        <m:r>
                          <a:rPr lang="en-US" altLang="zh-CN" b="1" i="1" dirty="0" smtClean="0">
                            <a:solidFill>
                              <a:srgbClr val="FF0000"/>
                            </a:solidFill>
                            <a:latin typeface="Cambria Math"/>
                          </a:rPr>
                          <m:t>+</m:t>
                        </m:r>
                        <m:r>
                          <a:rPr lang="en-US" altLang="zh-CN" b="1" i="1" dirty="0" smtClean="0">
                            <a:solidFill>
                              <a:srgbClr val="FF0000"/>
                            </a:solidFill>
                            <a:latin typeface="Cambria Math"/>
                          </a:rPr>
                          <m:t>𝟎</m:t>
                        </m:r>
                        <m:r>
                          <a:rPr lang="en-US" altLang="zh-CN" b="1" i="1" dirty="0" smtClean="0">
                            <a:solidFill>
                              <a:srgbClr val="FF0000"/>
                            </a:solidFill>
                            <a:latin typeface="Cambria Math"/>
                          </a:rPr>
                          <m:t>.</m:t>
                        </m:r>
                        <m:r>
                          <a:rPr lang="en-US" altLang="zh-CN" b="1" i="1" dirty="0" smtClean="0">
                            <a:solidFill>
                              <a:srgbClr val="FF0000"/>
                            </a:solidFill>
                            <a:latin typeface="Cambria Math"/>
                          </a:rPr>
                          <m:t>𝟑𝟗</m:t>
                        </m:r>
                      </m:sup>
                    </m:sSubSup>
                  </m:oMath>
                </a14:m>
                <a:r>
                  <a:rPr lang="zh-CN" altLang="en-US" b="1" dirty="0" smtClean="0">
                    <a:solidFill>
                      <a:srgbClr val="FF0000"/>
                    </a:solidFill>
                  </a:rPr>
                  <a:t> </a:t>
                </a:r>
                <a:r>
                  <a:rPr lang="en-US" altLang="zh-CN" b="1" dirty="0" smtClean="0">
                    <a:solidFill>
                      <a:srgbClr val="FF0000"/>
                    </a:solidFill>
                  </a:rPr>
                  <a:t>,</a:t>
                </a:r>
                <a14:m>
                  <m:oMath xmlns:m="http://schemas.openxmlformats.org/officeDocument/2006/math">
                    <m:sSub>
                      <m:sSubPr>
                        <m:ctrlPr>
                          <a:rPr lang="en-US" altLang="zh-CN" b="1" i="1" dirty="0" smtClean="0">
                            <a:solidFill>
                              <a:srgbClr val="FF0000"/>
                            </a:solidFill>
                            <a:latin typeface="Cambria Math"/>
                          </a:rPr>
                        </m:ctrlPr>
                      </m:sSubPr>
                      <m:e>
                        <m:r>
                          <a:rPr lang="en-US" altLang="zh-CN" b="1" i="1" dirty="0" smtClean="0">
                            <a:solidFill>
                              <a:srgbClr val="FF0000"/>
                            </a:solidFill>
                            <a:latin typeface="Cambria Math"/>
                          </a:rPr>
                          <m:t>𝑨</m:t>
                        </m:r>
                      </m:e>
                      <m:sub>
                        <m:r>
                          <a:rPr lang="en-US" altLang="zh-CN" b="1" i="1" dirty="0" smtClean="0">
                            <a:solidFill>
                              <a:srgbClr val="FF0000"/>
                            </a:solidFill>
                            <a:latin typeface="Cambria Math"/>
                          </a:rPr>
                          <m:t>𝟑</m:t>
                        </m:r>
                      </m:sub>
                    </m:sSub>
                  </m:oMath>
                </a14:m>
                <a:r>
                  <a:rPr lang="en-US" altLang="zh-CN" b="1" dirty="0" smtClean="0">
                    <a:solidFill>
                      <a:srgbClr val="FF0000"/>
                    </a:solidFill>
                  </a:rPr>
                  <a:t> = </a:t>
                </a:r>
                <a14:m>
                  <m:oMath xmlns:m="http://schemas.openxmlformats.org/officeDocument/2006/math">
                    <m:sSub>
                      <m:sSubPr>
                        <m:ctrlPr>
                          <a:rPr lang="en-US" altLang="zh-CN" b="1" i="1" smtClean="0">
                            <a:solidFill>
                              <a:srgbClr val="FF0000"/>
                            </a:solidFill>
                            <a:latin typeface="Cambria Math"/>
                          </a:rPr>
                        </m:ctrlPr>
                      </m:sSubPr>
                      <m:e>
                        <m:r>
                          <a:rPr lang="en-US" altLang="zh-CN" b="1" i="1" smtClean="0">
                            <a:solidFill>
                              <a:srgbClr val="FF0000"/>
                            </a:solidFill>
                            <a:latin typeface="Cambria Math"/>
                          </a:rPr>
                          <m:t>𝑨</m:t>
                        </m:r>
                      </m:e>
                      <m:sub>
                        <m:r>
                          <a:rPr lang="en-US" altLang="zh-CN" b="1" i="1" smtClean="0">
                            <a:solidFill>
                              <a:srgbClr val="FF0000"/>
                            </a:solidFill>
                            <a:latin typeface="Cambria Math"/>
                          </a:rPr>
                          <m:t>𝟓</m:t>
                        </m:r>
                      </m:sub>
                    </m:sSub>
                  </m:oMath>
                </a14:m>
                <a:r>
                  <a:rPr lang="zh-CN" altLang="en-US" b="1" dirty="0" smtClean="0">
                    <a:solidFill>
                      <a:srgbClr val="FF0000"/>
                    </a:solidFill>
                  </a:rPr>
                  <a:t> </a:t>
                </a:r>
                <a:r>
                  <a:rPr lang="en-US" altLang="zh-CN" b="1" dirty="0" smtClean="0">
                    <a:solidFill>
                      <a:srgbClr val="FF0000"/>
                    </a:solidFill>
                  </a:rPr>
                  <a:t>= </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𝟓</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𝟎𝟒𝟖</m:t>
                        </m:r>
                      </m:sub>
                      <m:sup>
                        <m:r>
                          <a:rPr lang="en-US" altLang="zh-CN" b="1" i="1" smtClean="0">
                            <a:solidFill>
                              <a:srgbClr val="FF0000"/>
                            </a:solidFill>
                            <a:latin typeface="Cambria Math"/>
                          </a:rPr>
                          <m:t>   </m:t>
                        </m:r>
                        <m:r>
                          <a:rPr lang="en-US" altLang="zh-CN" b="1" i="1" smtClean="0">
                            <a:solidFill>
                              <a:srgbClr val="FF0000"/>
                            </a:solidFill>
                            <a:latin typeface="Cambria Math"/>
                          </a:rPr>
                          <m:t>𝟎</m:t>
                        </m:r>
                      </m:sup>
                    </m:sSubSup>
                  </m:oMath>
                </a14:m>
                <a:r>
                  <a:rPr lang="zh-CN" altLang="en-US" b="1" dirty="0" smtClean="0">
                    <a:solidFill>
                      <a:srgbClr val="FF0000"/>
                    </a:solidFill>
                  </a:rPr>
                  <a:t> </a:t>
                </a:r>
                <a:endParaRPr lang="en-US" altLang="zh-CN" b="1" dirty="0" smtClean="0">
                  <a:solidFill>
                    <a:srgbClr val="FF0000"/>
                  </a:solidFill>
                </a:endParaRPr>
              </a:p>
              <a:p>
                <a:pPr>
                  <a:lnSpc>
                    <a:spcPct val="150000"/>
                  </a:lnSpc>
                </a:pPr>
                <a14:m>
                  <m:oMath xmlns:m="http://schemas.openxmlformats.org/officeDocument/2006/math">
                    <m:sSub>
                      <m:sSubPr>
                        <m:ctrlPr>
                          <a:rPr lang="en-US" altLang="zh-CN" b="1" i="1" dirty="0" smtClean="0">
                            <a:solidFill>
                              <a:srgbClr val="FF0000"/>
                            </a:solidFill>
                            <a:latin typeface="Cambria Math"/>
                          </a:rPr>
                        </m:ctrlPr>
                      </m:sSubPr>
                      <m:e>
                        <m:r>
                          <a:rPr lang="en-US" altLang="zh-CN" b="1" i="1" dirty="0" smtClean="0">
                            <a:solidFill>
                              <a:srgbClr val="FF0000"/>
                            </a:solidFill>
                            <a:latin typeface="Cambria Math"/>
                          </a:rPr>
                          <m:t> </m:t>
                        </m:r>
                        <m:r>
                          <a:rPr lang="en-US" altLang="zh-CN" b="1" i="1" dirty="0" smtClean="0">
                            <a:solidFill>
                              <a:srgbClr val="FF0000"/>
                            </a:solidFill>
                            <a:latin typeface="Cambria Math"/>
                          </a:rPr>
                          <m:t>𝑨</m:t>
                        </m:r>
                      </m:e>
                      <m:sub>
                        <m:r>
                          <a:rPr lang="en-US" altLang="zh-CN" b="1" i="1" dirty="0" smtClean="0">
                            <a:solidFill>
                              <a:srgbClr val="FF0000"/>
                            </a:solidFill>
                            <a:latin typeface="Cambria Math"/>
                          </a:rPr>
                          <m:t>𝟒</m:t>
                        </m:r>
                      </m:sub>
                    </m:sSub>
                    <m:r>
                      <a:rPr lang="en-US" altLang="zh-CN" b="1" i="1" dirty="0" smtClean="0">
                        <a:solidFill>
                          <a:srgbClr val="FF0000"/>
                        </a:solidFill>
                        <a:latin typeface="Cambria Math"/>
                      </a:rPr>
                      <m:t>=</m:t>
                    </m:r>
                  </m:oMath>
                </a14:m>
                <a:r>
                  <a:rPr lang="zh-CN" altLang="en-US" b="1" dirty="0" smtClean="0">
                    <a:solidFill>
                      <a:srgbClr val="FF0000"/>
                    </a:solidFill>
                  </a:rPr>
                  <a:t> </a:t>
                </a:r>
                <a14:m>
                  <m:oMath xmlns:m="http://schemas.openxmlformats.org/officeDocument/2006/math">
                    <m:sSubSup>
                      <m:sSubSupPr>
                        <m:ctrlPr>
                          <a:rPr lang="en-US" altLang="zh-CN" b="1" i="1" dirty="0" smtClean="0">
                            <a:solidFill>
                              <a:srgbClr val="FF0000"/>
                            </a:solidFill>
                            <a:latin typeface="Cambria Math"/>
                          </a:rPr>
                        </m:ctrlPr>
                      </m:sSubSupPr>
                      <m:e>
                        <m:r>
                          <a:rPr lang="en-US" altLang="zh-CN" b="1" i="1" dirty="0" smtClean="0">
                            <a:solidFill>
                              <a:srgbClr val="FF0000"/>
                            </a:solidFill>
                            <a:latin typeface="Cambria Math"/>
                          </a:rPr>
                          <m:t>𝟏𝟒𝟎</m:t>
                        </m:r>
                        <m:r>
                          <a:rPr lang="en-US" altLang="zh-CN" b="1" i="1" dirty="0" smtClean="0">
                            <a:solidFill>
                              <a:srgbClr val="FF0000"/>
                            </a:solidFill>
                            <a:latin typeface="Cambria Math"/>
                          </a:rPr>
                          <m:t>.</m:t>
                        </m:r>
                        <m:r>
                          <a:rPr lang="en-US" altLang="zh-CN" b="1" i="1" dirty="0" smtClean="0">
                            <a:solidFill>
                              <a:srgbClr val="FF0000"/>
                            </a:solidFill>
                            <a:latin typeface="Cambria Math"/>
                          </a:rPr>
                          <m:t>𝟑𝟎𝟖</m:t>
                        </m:r>
                      </m:e>
                      <m:sub>
                        <m:r>
                          <a:rPr lang="en-US" altLang="zh-CN" b="1" i="1" dirty="0" smtClean="0">
                            <a:solidFill>
                              <a:srgbClr val="FF0000"/>
                            </a:solidFill>
                            <a:latin typeface="Cambria Math"/>
                          </a:rPr>
                          <m:t>−</m:t>
                        </m:r>
                        <m:r>
                          <a:rPr lang="en-US" altLang="zh-CN" b="1" i="1" dirty="0" smtClean="0">
                            <a:solidFill>
                              <a:srgbClr val="FF0000"/>
                            </a:solidFill>
                            <a:latin typeface="Cambria Math"/>
                          </a:rPr>
                          <m:t>𝟎</m:t>
                        </m:r>
                        <m:r>
                          <a:rPr lang="en-US" altLang="zh-CN" b="1" i="1" dirty="0" smtClean="0">
                            <a:solidFill>
                              <a:srgbClr val="FF0000"/>
                            </a:solidFill>
                            <a:latin typeface="Cambria Math"/>
                          </a:rPr>
                          <m:t>.</m:t>
                        </m:r>
                        <m:r>
                          <a:rPr lang="en-US" altLang="zh-CN" b="1" i="1" dirty="0" smtClean="0">
                            <a:solidFill>
                              <a:srgbClr val="FF0000"/>
                            </a:solidFill>
                            <a:latin typeface="Cambria Math"/>
                          </a:rPr>
                          <m:t>𝟑𝟒</m:t>
                        </m:r>
                      </m:sub>
                      <m:sup>
                        <m:r>
                          <a:rPr lang="en-US" altLang="zh-CN" b="1" i="1" dirty="0" smtClean="0">
                            <a:solidFill>
                              <a:srgbClr val="FF0000"/>
                            </a:solidFill>
                            <a:latin typeface="Cambria Math"/>
                          </a:rPr>
                          <m:t>   </m:t>
                        </m:r>
                        <m:r>
                          <a:rPr lang="en-US" altLang="zh-CN" b="1" i="1" dirty="0" smtClean="0">
                            <a:solidFill>
                              <a:srgbClr val="FF0000"/>
                            </a:solidFill>
                            <a:latin typeface="Cambria Math"/>
                          </a:rPr>
                          <m:t>𝟎</m:t>
                        </m:r>
                      </m:sup>
                    </m:sSubSup>
                  </m:oMath>
                </a14:m>
                <a:r>
                  <a:rPr lang="zh-CN" altLang="en-US" b="1" dirty="0" smtClean="0">
                    <a:solidFill>
                      <a:srgbClr val="FF0000"/>
                    </a:solidFill>
                  </a:rPr>
                  <a:t> </a:t>
                </a:r>
                <a14:m>
                  <m:oMath xmlns:m="http://schemas.openxmlformats.org/officeDocument/2006/math">
                    <m:r>
                      <a:rPr lang="en-US" altLang="zh-CN" b="1" i="1" dirty="0" smtClean="0">
                        <a:solidFill>
                          <a:srgbClr val="FF0000"/>
                        </a:solidFill>
                        <a:latin typeface="Cambria Math"/>
                        <a:ea typeface="Cambria Math"/>
                      </a:rPr>
                      <m:t>≈</m:t>
                    </m:r>
                  </m:oMath>
                </a14:m>
                <a:r>
                  <a:rPr lang="en-US" altLang="zh-CN" b="1" dirty="0" smtClean="0">
                    <a:solidFill>
                      <a:srgbClr val="FF0000"/>
                    </a:solidFill>
                  </a:rPr>
                  <a:t> </a:t>
                </a:r>
                <a14:m>
                  <m:oMath xmlns:m="http://schemas.openxmlformats.org/officeDocument/2006/math">
                    <m:sSubSup>
                      <m:sSubSupPr>
                        <m:ctrlPr>
                          <a:rPr lang="en-US" altLang="zh-CN" b="1" i="1" smtClean="0">
                            <a:solidFill>
                              <a:srgbClr val="FF0000"/>
                            </a:solidFill>
                            <a:latin typeface="Cambria Math"/>
                          </a:rPr>
                        </m:ctrlPr>
                      </m:sSubSupPr>
                      <m:e>
                        <m:r>
                          <a:rPr lang="en-US" altLang="zh-CN" b="1" i="1" smtClean="0">
                            <a:solidFill>
                              <a:srgbClr val="FF0000"/>
                            </a:solidFill>
                            <a:latin typeface="Cambria Math"/>
                          </a:rPr>
                          <m:t>𝟏𝟒𝟎</m:t>
                        </m:r>
                        <m:r>
                          <a:rPr lang="en-US" altLang="zh-CN" b="1" i="1" smtClean="0">
                            <a:solidFill>
                              <a:srgbClr val="FF0000"/>
                            </a:solidFill>
                            <a:latin typeface="Cambria Math"/>
                          </a:rPr>
                          <m:t>.</m:t>
                        </m:r>
                        <m:r>
                          <a:rPr lang="en-US" altLang="zh-CN" b="1" i="1" smtClean="0">
                            <a:solidFill>
                              <a:srgbClr val="FF0000"/>
                            </a:solidFill>
                            <a:latin typeface="Cambria Math"/>
                          </a:rPr>
                          <m:t>𝟑𝟏</m:t>
                        </m:r>
                      </m:e>
                      <m:sub>
                        <m:r>
                          <a:rPr lang="en-US" altLang="zh-CN" b="1" i="1" smtClean="0">
                            <a:solidFill>
                              <a:srgbClr val="FF0000"/>
                            </a:solidFill>
                            <a:latin typeface="Cambria Math"/>
                          </a:rPr>
                          <m:t>−</m:t>
                        </m:r>
                        <m:r>
                          <a:rPr lang="en-US" altLang="zh-CN" b="1" i="1" smtClean="0">
                            <a:solidFill>
                              <a:srgbClr val="FF0000"/>
                            </a:solidFill>
                            <a:latin typeface="Cambria Math"/>
                          </a:rPr>
                          <m:t>𝟎</m:t>
                        </m:r>
                        <m:r>
                          <a:rPr lang="en-US" altLang="zh-CN" b="1" i="1" smtClean="0">
                            <a:solidFill>
                              <a:srgbClr val="FF0000"/>
                            </a:solidFill>
                            <a:latin typeface="Cambria Math"/>
                          </a:rPr>
                          <m:t>.</m:t>
                        </m:r>
                        <m:r>
                          <a:rPr lang="en-US" altLang="zh-CN" b="1" i="1" smtClean="0">
                            <a:solidFill>
                              <a:srgbClr val="FF0000"/>
                            </a:solidFill>
                            <a:latin typeface="Cambria Math"/>
                          </a:rPr>
                          <m:t>𝟑𝟒</m:t>
                        </m:r>
                      </m:sub>
                      <m:sup>
                        <m:r>
                          <a:rPr lang="en-US" altLang="zh-CN" b="1" i="1" smtClean="0">
                            <a:solidFill>
                              <a:srgbClr val="FF0000"/>
                            </a:solidFill>
                            <a:latin typeface="Cambria Math"/>
                          </a:rPr>
                          <m:t>   </m:t>
                        </m:r>
                        <m:r>
                          <a:rPr lang="en-US" altLang="zh-CN" b="1" i="1" smtClean="0">
                            <a:solidFill>
                              <a:srgbClr val="FF0000"/>
                            </a:solidFill>
                            <a:latin typeface="Cambria Math"/>
                          </a:rPr>
                          <m:t>𝟎</m:t>
                        </m:r>
                      </m:sup>
                    </m:sSubSup>
                  </m:oMath>
                </a14:m>
                <a:endParaRPr lang="zh-CN" altLang="en-US" b="1" dirty="0">
                  <a:solidFill>
                    <a:srgbClr val="FF0000"/>
                  </a:solidFill>
                </a:endParaRPr>
              </a:p>
            </p:txBody>
          </p:sp>
        </mc:Choice>
        <mc:Fallback>
          <p:sp>
            <p:nvSpPr>
              <p:cNvPr id="8" name="TextBox 7"/>
              <p:cNvSpPr txBox="1">
                <a:spLocks noRot="1" noChangeAspect="1" noMove="1" noResize="1" noEditPoints="1" noAdjustHandles="1" noChangeArrowheads="1" noChangeShapeType="1" noTextEdit="1"/>
              </p:cNvSpPr>
              <p:nvPr/>
            </p:nvSpPr>
            <p:spPr>
              <a:xfrm>
                <a:off x="514492" y="2760336"/>
                <a:ext cx="6699977" cy="1217834"/>
              </a:xfrm>
              <a:prstGeom prst="rect">
                <a:avLst/>
              </a:prstGeom>
              <a:blipFill rotWithShape="1">
                <a:blip r:embed="rId4"/>
                <a:stretch>
                  <a:fillRect/>
                </a:stretch>
              </a:blipFill>
            </p:spPr>
            <p:txBody>
              <a:bodyPr/>
              <a:lstStyle/>
              <a:p>
                <a:r>
                  <a:rPr lang="zh-CN" altLang="en-US">
                    <a:noFill/>
                  </a:rPr>
                  <a:t> </a:t>
                </a:r>
              </a:p>
            </p:txBody>
          </p:sp>
        </mc:Fallback>
      </mc:AlternateContent>
      <p:sp>
        <p:nvSpPr>
          <p:cNvPr id="9" name="矩形 8"/>
          <p:cNvSpPr/>
          <p:nvPr/>
        </p:nvSpPr>
        <p:spPr>
          <a:xfrm>
            <a:off x="485329" y="3893948"/>
            <a:ext cx="8166297" cy="400110"/>
          </a:xfrm>
          <a:prstGeom prst="rect">
            <a:avLst/>
          </a:prstGeom>
        </p:spPr>
        <p:txBody>
          <a:bodyPr wrap="square">
            <a:spAutoFit/>
          </a:bodyPr>
          <a:lstStyle/>
          <a:p>
            <a:r>
              <a:rPr lang="zh-CN" altLang="en-US" sz="2000" b="1" dirty="0"/>
              <a:t>利用极值法与概率法计算出的结果</a:t>
            </a:r>
            <a:r>
              <a:rPr lang="zh-CN" altLang="en-US" sz="2000" b="1" dirty="0" smtClean="0"/>
              <a:t>比较</a:t>
            </a:r>
            <a:r>
              <a:rPr lang="en-US" altLang="zh-CN" sz="2000" b="1" dirty="0" smtClean="0"/>
              <a:t>,</a:t>
            </a:r>
            <a:r>
              <a:rPr lang="zh-CN" altLang="en-US" sz="2000" b="1" dirty="0" smtClean="0"/>
              <a:t>如</a:t>
            </a:r>
            <a:r>
              <a:rPr lang="zh-CN" altLang="en-US" sz="2000" b="1" dirty="0"/>
              <a:t>表 </a:t>
            </a:r>
            <a:r>
              <a:rPr lang="en-US" altLang="zh-CN" sz="2000" b="1" dirty="0" smtClean="0"/>
              <a:t>11.2 </a:t>
            </a:r>
            <a:r>
              <a:rPr lang="zh-CN" altLang="en-US" sz="2000" b="1" dirty="0" smtClean="0"/>
              <a:t>所示。</a:t>
            </a:r>
            <a:endParaRPr lang="zh-CN" altLang="en-US" sz="2000" b="1" dirty="0"/>
          </a:p>
        </p:txBody>
      </p:sp>
      <p:pic>
        <p:nvPicPr>
          <p:cNvPr id="450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181" y="4266345"/>
            <a:ext cx="77628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253209" y="5900541"/>
            <a:ext cx="8439925" cy="707886"/>
          </a:xfrm>
          <a:prstGeom prst="rect">
            <a:avLst/>
          </a:prstGeom>
        </p:spPr>
        <p:txBody>
          <a:bodyPr wrap="square">
            <a:spAutoFit/>
          </a:bodyPr>
          <a:lstStyle/>
          <a:p>
            <a:r>
              <a:rPr lang="zh-CN" altLang="en-US" sz="2000" b="1" dirty="0" smtClean="0"/>
              <a:t>        很显然</a:t>
            </a:r>
            <a:r>
              <a:rPr lang="en-US" altLang="zh-CN" sz="2000" b="1" dirty="0" smtClean="0"/>
              <a:t>,</a:t>
            </a:r>
            <a:r>
              <a:rPr lang="zh-CN" altLang="en-US" sz="2000" b="1" dirty="0" smtClean="0"/>
              <a:t>在</a:t>
            </a:r>
            <a:r>
              <a:rPr lang="zh-CN" altLang="en-US" sz="2000" b="1" dirty="0"/>
              <a:t>满足同一封闭环公差要求的情况</a:t>
            </a:r>
            <a:r>
              <a:rPr lang="zh-CN" altLang="en-US" sz="2000" b="1" dirty="0" smtClean="0"/>
              <a:t>下</a:t>
            </a:r>
            <a:r>
              <a:rPr lang="en-US" altLang="zh-CN" sz="2000" b="1" dirty="0" smtClean="0"/>
              <a:t>,</a:t>
            </a:r>
            <a:r>
              <a:rPr lang="zh-CN" altLang="en-US" sz="2000" b="1" dirty="0" smtClean="0"/>
              <a:t>用</a:t>
            </a:r>
            <a:r>
              <a:rPr lang="zh-CN" altLang="en-US" sz="2000" b="1" dirty="0"/>
              <a:t>概率法比用极值法放大了各组成</a:t>
            </a:r>
            <a:r>
              <a:rPr lang="zh-CN" altLang="en-US" sz="2000" b="1" dirty="0" smtClean="0"/>
              <a:t>环的公差</a:t>
            </a:r>
            <a:r>
              <a:rPr lang="en-US" altLang="zh-CN" sz="2000" b="1" dirty="0" smtClean="0"/>
              <a:t>,</a:t>
            </a:r>
            <a:r>
              <a:rPr lang="zh-CN" altLang="en-US" sz="2000" b="1" dirty="0" smtClean="0"/>
              <a:t>从而</a:t>
            </a:r>
            <a:r>
              <a:rPr lang="zh-CN" altLang="en-US" sz="2000" b="1" dirty="0"/>
              <a:t>使加工成本</a:t>
            </a:r>
            <a:r>
              <a:rPr lang="zh-CN" altLang="en-US" sz="2000" b="1" dirty="0" smtClean="0"/>
              <a:t>降低。</a:t>
            </a:r>
            <a:endParaRPr lang="zh-CN" altLang="en-US" sz="2000" b="1" dirty="0"/>
          </a:p>
        </p:txBody>
      </p:sp>
      <p:sp>
        <p:nvSpPr>
          <p:cNvPr id="12" name="燕尾形箭头 11">
            <a:hlinkClick r:id="rId6" action="ppaction://hlinksldjump"/>
          </p:cNvPr>
          <p:cNvSpPr/>
          <p:nvPr/>
        </p:nvSpPr>
        <p:spPr bwMode="auto">
          <a:xfrm>
            <a:off x="5286243" y="6041655"/>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extLst>
      <p:ext uri="{BB962C8B-B14F-4D97-AF65-F5344CB8AC3E}">
        <p14:creationId xmlns:p14="http://schemas.microsoft.com/office/powerpoint/2010/main" val="28300421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5058"/>
                                        </p:tgtEl>
                                        <p:attrNameLst>
                                          <p:attrName>style.visibility</p:attrName>
                                        </p:attrNameLst>
                                      </p:cBhvr>
                                      <p:to>
                                        <p:strVal val="visible"/>
                                      </p:to>
                                    </p:set>
                                    <p:animEffect transition="in" filter="wipe(left)">
                                      <p:cBhvr>
                                        <p:cTn id="46" dur="500"/>
                                        <p:tgtEl>
                                          <p:spTgt spid="4505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3C04690-C419-4DEC-AC20-749C369C1BAE}" type="slidenum">
              <a:rPr kumimoji="0" lang="zh-CN" altLang="en-US" sz="2000" smtClean="0">
                <a:solidFill>
                  <a:srgbClr val="0000FF"/>
                </a:solidFill>
              </a:rPr>
              <a:pPr eaLnBrk="1" hangingPunct="1"/>
              <a:t>7</a:t>
            </a:fld>
            <a:endParaRPr kumimoji="0" lang="en-US" altLang="zh-CN" sz="2000" smtClean="0">
              <a:solidFill>
                <a:srgbClr val="0000FF"/>
              </a:solidFill>
            </a:endParaRPr>
          </a:p>
        </p:txBody>
      </p:sp>
      <p:sp>
        <p:nvSpPr>
          <p:cNvPr id="50180" name="Text Box 1028"/>
          <p:cNvSpPr txBox="1">
            <a:spLocks noChangeArrowheads="1"/>
          </p:cNvSpPr>
          <p:nvPr/>
        </p:nvSpPr>
        <p:spPr bwMode="auto">
          <a:xfrm>
            <a:off x="616075" y="424330"/>
            <a:ext cx="2549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2. 分类</a:t>
            </a:r>
          </a:p>
        </p:txBody>
      </p:sp>
      <p:grpSp>
        <p:nvGrpSpPr>
          <p:cNvPr id="50198" name="Group 1046"/>
          <p:cNvGrpSpPr>
            <a:grpSpLocks/>
          </p:cNvGrpSpPr>
          <p:nvPr/>
        </p:nvGrpSpPr>
        <p:grpSpPr bwMode="auto">
          <a:xfrm>
            <a:off x="546103" y="919630"/>
            <a:ext cx="2314575" cy="1941512"/>
            <a:chOff x="344" y="501"/>
            <a:chExt cx="1458" cy="1223"/>
          </a:xfrm>
        </p:grpSpPr>
        <p:sp>
          <p:nvSpPr>
            <p:cNvPr id="8212" name="Text Box 1030"/>
            <p:cNvSpPr txBox="1">
              <a:spLocks noChangeArrowheads="1"/>
            </p:cNvSpPr>
            <p:nvPr/>
          </p:nvSpPr>
          <p:spPr bwMode="auto">
            <a:xfrm>
              <a:off x="344" y="757"/>
              <a:ext cx="1458" cy="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(1)  按应用</a:t>
              </a:r>
            </a:p>
            <a:p>
              <a:pPr eaLnBrk="1" hangingPunct="1">
                <a:spcBef>
                  <a:spcPct val="50000"/>
                </a:spcBef>
              </a:pPr>
              <a:r>
                <a:rPr lang="zh-CN" altLang="en-US" sz="2800" b="1" dirty="0"/>
                <a:t>      场合分 </a:t>
              </a:r>
            </a:p>
          </p:txBody>
        </p:sp>
        <p:sp>
          <p:nvSpPr>
            <p:cNvPr id="8213" name="AutoShape 1032"/>
            <p:cNvSpPr>
              <a:spLocks/>
            </p:cNvSpPr>
            <p:nvPr/>
          </p:nvSpPr>
          <p:spPr bwMode="auto">
            <a:xfrm>
              <a:off x="1544" y="501"/>
              <a:ext cx="208" cy="1223"/>
            </a:xfrm>
            <a:prstGeom prst="leftBrace">
              <a:avLst>
                <a:gd name="adj1" fmla="val 48998"/>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0185" name="Text Box 1033"/>
          <p:cNvSpPr txBox="1">
            <a:spLocks noChangeArrowheads="1"/>
          </p:cNvSpPr>
          <p:nvPr/>
        </p:nvSpPr>
        <p:spPr bwMode="auto">
          <a:xfrm>
            <a:off x="2970213" y="740242"/>
            <a:ext cx="27559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零件尺寸链 :</a:t>
            </a:r>
          </a:p>
        </p:txBody>
      </p:sp>
      <p:sp>
        <p:nvSpPr>
          <p:cNvPr id="50186" name="Text Box 1034"/>
          <p:cNvSpPr txBox="1">
            <a:spLocks noChangeArrowheads="1"/>
          </p:cNvSpPr>
          <p:nvPr/>
        </p:nvSpPr>
        <p:spPr bwMode="auto">
          <a:xfrm>
            <a:off x="2970213" y="1622892"/>
            <a:ext cx="2733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装配尺寸链 ：</a:t>
            </a:r>
          </a:p>
        </p:txBody>
      </p:sp>
      <p:sp>
        <p:nvSpPr>
          <p:cNvPr id="50187" name="Text Box 1035"/>
          <p:cNvSpPr txBox="1">
            <a:spLocks noChangeArrowheads="1"/>
          </p:cNvSpPr>
          <p:nvPr/>
        </p:nvSpPr>
        <p:spPr bwMode="auto">
          <a:xfrm>
            <a:off x="2970213" y="2535705"/>
            <a:ext cx="25574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工艺尺寸链： </a:t>
            </a:r>
          </a:p>
        </p:txBody>
      </p:sp>
      <p:grpSp>
        <p:nvGrpSpPr>
          <p:cNvPr id="50199" name="Group 1047"/>
          <p:cNvGrpSpPr>
            <a:grpSpLocks/>
          </p:cNvGrpSpPr>
          <p:nvPr/>
        </p:nvGrpSpPr>
        <p:grpSpPr bwMode="auto">
          <a:xfrm>
            <a:off x="783402" y="3643313"/>
            <a:ext cx="2835275" cy="2212975"/>
            <a:chOff x="396" y="2295"/>
            <a:chExt cx="1786" cy="1394"/>
          </a:xfrm>
        </p:grpSpPr>
        <p:sp>
          <p:nvSpPr>
            <p:cNvPr id="8210" name="Text Box 1031"/>
            <p:cNvSpPr txBox="1">
              <a:spLocks noChangeArrowheads="1"/>
            </p:cNvSpPr>
            <p:nvPr/>
          </p:nvSpPr>
          <p:spPr bwMode="auto">
            <a:xfrm>
              <a:off x="396" y="2626"/>
              <a:ext cx="1786" cy="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(2)  按环的相</a:t>
              </a:r>
            </a:p>
            <a:p>
              <a:pPr eaLnBrk="1" hangingPunct="1">
                <a:spcBef>
                  <a:spcPct val="50000"/>
                </a:spcBef>
              </a:pPr>
              <a:r>
                <a:rPr lang="zh-CN" altLang="en-US" sz="2800" b="1" dirty="0"/>
                <a:t>       互位置分</a:t>
              </a:r>
              <a:r>
                <a:rPr lang="zh-CN" altLang="en-US" b="1" dirty="0"/>
                <a:t> </a:t>
              </a:r>
            </a:p>
          </p:txBody>
        </p:sp>
        <p:sp>
          <p:nvSpPr>
            <p:cNvPr id="8211" name="AutoShape 1036"/>
            <p:cNvSpPr>
              <a:spLocks/>
            </p:cNvSpPr>
            <p:nvPr/>
          </p:nvSpPr>
          <p:spPr bwMode="auto">
            <a:xfrm>
              <a:off x="1801" y="2295"/>
              <a:ext cx="300" cy="1394"/>
            </a:xfrm>
            <a:prstGeom prst="leftBrace">
              <a:avLst>
                <a:gd name="adj1" fmla="val 38722"/>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0189" name="Text Box 1037"/>
          <p:cNvSpPr txBox="1">
            <a:spLocks noChangeArrowheads="1"/>
          </p:cNvSpPr>
          <p:nvPr/>
        </p:nvSpPr>
        <p:spPr bwMode="auto">
          <a:xfrm>
            <a:off x="3436938" y="3435350"/>
            <a:ext cx="26654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直线尺寸链 :</a:t>
            </a:r>
          </a:p>
        </p:txBody>
      </p:sp>
      <p:sp>
        <p:nvSpPr>
          <p:cNvPr id="50190" name="Text Box 1038"/>
          <p:cNvSpPr txBox="1">
            <a:spLocks noChangeArrowheads="1"/>
          </p:cNvSpPr>
          <p:nvPr/>
        </p:nvSpPr>
        <p:spPr bwMode="auto">
          <a:xfrm>
            <a:off x="3436938" y="4521200"/>
            <a:ext cx="27368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平面尺寸链 :</a:t>
            </a:r>
          </a:p>
        </p:txBody>
      </p:sp>
      <p:sp>
        <p:nvSpPr>
          <p:cNvPr id="50191" name="Text Box 1039"/>
          <p:cNvSpPr txBox="1">
            <a:spLocks noChangeArrowheads="1"/>
          </p:cNvSpPr>
          <p:nvPr/>
        </p:nvSpPr>
        <p:spPr bwMode="auto">
          <a:xfrm>
            <a:off x="3436938" y="5537200"/>
            <a:ext cx="3098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空间尺寸链 :</a:t>
            </a:r>
          </a:p>
        </p:txBody>
      </p:sp>
      <p:sp>
        <p:nvSpPr>
          <p:cNvPr id="50192" name="Text Box 1040"/>
          <p:cNvSpPr txBox="1">
            <a:spLocks noChangeArrowheads="1"/>
          </p:cNvSpPr>
          <p:nvPr/>
        </p:nvSpPr>
        <p:spPr bwMode="auto">
          <a:xfrm>
            <a:off x="5235575" y="537042"/>
            <a:ext cx="32162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全部</a:t>
            </a:r>
            <a:r>
              <a:rPr lang="en-US" altLang="zh-CN" sz="2800" b="1" i="1"/>
              <a:t>A</a:t>
            </a:r>
            <a:r>
              <a:rPr lang="en-US" altLang="zh-CN" sz="2800" b="1" i="1" baseline="-25000"/>
              <a:t>i</a:t>
            </a:r>
            <a:r>
              <a:rPr lang="zh-CN" altLang="en-US" sz="2800" b="1"/>
              <a:t>为</a:t>
            </a:r>
            <a:r>
              <a:rPr lang="zh-CN" altLang="en-US" sz="2800" b="1">
                <a:solidFill>
                  <a:srgbClr val="FF3300"/>
                </a:solidFill>
              </a:rPr>
              <a:t>同一零件</a:t>
            </a:r>
            <a:r>
              <a:rPr lang="zh-CN" altLang="en-US" sz="2800" b="1"/>
              <a:t>的</a:t>
            </a:r>
            <a:r>
              <a:rPr lang="zh-CN" altLang="en-US" sz="2800" b="1">
                <a:solidFill>
                  <a:srgbClr val="FF3300"/>
                </a:solidFill>
              </a:rPr>
              <a:t>设计</a:t>
            </a:r>
            <a:r>
              <a:rPr lang="zh-CN" altLang="en-US" sz="2800" b="1"/>
              <a:t>尺寸。</a:t>
            </a:r>
          </a:p>
        </p:txBody>
      </p:sp>
      <p:sp>
        <p:nvSpPr>
          <p:cNvPr id="50193" name="Text Box 1041"/>
          <p:cNvSpPr txBox="1">
            <a:spLocks noChangeArrowheads="1"/>
          </p:cNvSpPr>
          <p:nvPr/>
        </p:nvSpPr>
        <p:spPr bwMode="auto">
          <a:xfrm>
            <a:off x="5235575" y="1491130"/>
            <a:ext cx="32162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全部</a:t>
            </a:r>
            <a:r>
              <a:rPr lang="en-US" altLang="zh-CN" sz="2800" b="1" i="1"/>
              <a:t>A</a:t>
            </a:r>
            <a:r>
              <a:rPr lang="en-US" altLang="zh-CN" sz="2800" b="1" i="1" baseline="-25000"/>
              <a:t>i</a:t>
            </a:r>
            <a:r>
              <a:rPr lang="zh-CN" altLang="en-US" sz="2800" b="1"/>
              <a:t>为</a:t>
            </a:r>
            <a:r>
              <a:rPr lang="zh-CN" altLang="en-US" sz="2800" b="1">
                <a:solidFill>
                  <a:srgbClr val="FF3300"/>
                </a:solidFill>
              </a:rPr>
              <a:t>不同零件</a:t>
            </a:r>
            <a:r>
              <a:rPr lang="zh-CN" altLang="en-US" sz="2800" b="1"/>
              <a:t>的</a:t>
            </a:r>
            <a:r>
              <a:rPr lang="zh-CN" altLang="en-US" sz="2800" b="1">
                <a:solidFill>
                  <a:srgbClr val="FF3300"/>
                </a:solidFill>
              </a:rPr>
              <a:t>设计</a:t>
            </a:r>
            <a:r>
              <a:rPr lang="zh-CN" altLang="en-US" sz="2800" b="1"/>
              <a:t>尺寸。</a:t>
            </a:r>
          </a:p>
        </p:txBody>
      </p:sp>
      <p:sp>
        <p:nvSpPr>
          <p:cNvPr id="50194" name="Text Box 1042"/>
          <p:cNvSpPr txBox="1">
            <a:spLocks noChangeArrowheads="1"/>
          </p:cNvSpPr>
          <p:nvPr/>
        </p:nvSpPr>
        <p:spPr bwMode="auto">
          <a:xfrm>
            <a:off x="5235575" y="2472205"/>
            <a:ext cx="32162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全部</a:t>
            </a:r>
            <a:r>
              <a:rPr lang="en-US" altLang="zh-CN" sz="2800" b="1" i="1"/>
              <a:t>A</a:t>
            </a:r>
            <a:r>
              <a:rPr lang="en-US" altLang="zh-CN" sz="2800" b="1" i="1" baseline="-25000"/>
              <a:t>i</a:t>
            </a:r>
            <a:r>
              <a:rPr lang="zh-CN" altLang="en-US" sz="2800" b="1"/>
              <a:t>为</a:t>
            </a:r>
            <a:r>
              <a:rPr lang="zh-CN" altLang="en-US" sz="2800" b="1">
                <a:solidFill>
                  <a:srgbClr val="FF3300"/>
                </a:solidFill>
              </a:rPr>
              <a:t>同一零件</a:t>
            </a:r>
            <a:r>
              <a:rPr lang="zh-CN" altLang="en-US" sz="2800" b="1"/>
              <a:t>的</a:t>
            </a:r>
            <a:r>
              <a:rPr lang="zh-CN" altLang="en-US" sz="2800" b="1">
                <a:solidFill>
                  <a:srgbClr val="FF3300"/>
                </a:solidFill>
              </a:rPr>
              <a:t>工艺</a:t>
            </a:r>
            <a:r>
              <a:rPr lang="zh-CN" altLang="en-US" sz="2800" b="1"/>
              <a:t>尺寸。</a:t>
            </a:r>
          </a:p>
        </p:txBody>
      </p:sp>
      <p:graphicFrame>
        <p:nvGraphicFramePr>
          <p:cNvPr id="50195" name="Object 1043"/>
          <p:cNvGraphicFramePr>
            <a:graphicFrameLocks noChangeAspect="1"/>
          </p:cNvGraphicFramePr>
          <p:nvPr/>
        </p:nvGraphicFramePr>
        <p:xfrm>
          <a:off x="5891213" y="3319463"/>
          <a:ext cx="1565275" cy="806450"/>
        </p:xfrm>
        <a:graphic>
          <a:graphicData uri="http://schemas.openxmlformats.org/presentationml/2006/ole">
            <mc:AlternateContent xmlns:mc="http://schemas.openxmlformats.org/markup-compatibility/2006">
              <mc:Choice xmlns:v="urn:schemas-microsoft-com:vml" Requires="v">
                <p:oleObj spid="_x0000_s8421" name="Equation" r:id="rId3" imgW="444307" imgH="228501" progId="Equation.3">
                  <p:embed/>
                </p:oleObj>
              </mc:Choice>
              <mc:Fallback>
                <p:oleObj name="Equation" r:id="rId3" imgW="444307" imgH="228501" progId="Equation.3">
                  <p:embed/>
                  <p:pic>
                    <p:nvPicPr>
                      <p:cNvPr id="0" name="Object 10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1213" y="3319463"/>
                        <a:ext cx="1565275" cy="80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196" name="Object 1044"/>
          <p:cNvGraphicFramePr>
            <a:graphicFrameLocks noChangeAspect="1"/>
          </p:cNvGraphicFramePr>
          <p:nvPr>
            <p:extLst>
              <p:ext uri="{D42A27DB-BD31-4B8C-83A1-F6EECF244321}">
                <p14:modId xmlns:p14="http://schemas.microsoft.com/office/powerpoint/2010/main" val="281809717"/>
              </p:ext>
            </p:extLst>
          </p:nvPr>
        </p:nvGraphicFramePr>
        <p:xfrm>
          <a:off x="5843589" y="4286251"/>
          <a:ext cx="2608262" cy="962464"/>
        </p:xfrm>
        <a:graphic>
          <a:graphicData uri="http://schemas.openxmlformats.org/presentationml/2006/ole">
            <mc:AlternateContent xmlns:mc="http://schemas.openxmlformats.org/markup-compatibility/2006">
              <mc:Choice xmlns:v="urn:schemas-microsoft-com:vml" Requires="v">
                <p:oleObj spid="_x0000_s8422" name="Equation" r:id="rId5" imgW="1167893" imgH="431613" progId="Equation.3">
                  <p:embed/>
                </p:oleObj>
              </mc:Choice>
              <mc:Fallback>
                <p:oleObj name="Equation" r:id="rId5" imgW="1167893" imgH="431613" progId="Equation.3">
                  <p:embed/>
                  <p:pic>
                    <p:nvPicPr>
                      <p:cNvPr id="0" name="Object 10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43589" y="4286251"/>
                        <a:ext cx="2608262" cy="962464"/>
                      </a:xfrm>
                      <a:prstGeom prst="rect">
                        <a:avLst/>
                      </a:prstGeom>
                      <a:noFill/>
                      <a:ln>
                        <a:noFill/>
                      </a:ln>
                      <a:effectLst/>
                      <a:extLst/>
                    </p:spPr>
                  </p:pic>
                </p:oleObj>
              </mc:Fallback>
            </mc:AlternateContent>
          </a:graphicData>
        </a:graphic>
      </p:graphicFrame>
      <p:graphicFrame>
        <p:nvGraphicFramePr>
          <p:cNvPr id="50197" name="Object 1045"/>
          <p:cNvGraphicFramePr>
            <a:graphicFrameLocks noChangeAspect="1"/>
          </p:cNvGraphicFramePr>
          <p:nvPr/>
        </p:nvGraphicFramePr>
        <p:xfrm>
          <a:off x="5921375" y="5341938"/>
          <a:ext cx="2306638" cy="981075"/>
        </p:xfrm>
        <a:graphic>
          <a:graphicData uri="http://schemas.openxmlformats.org/presentationml/2006/ole">
            <mc:AlternateContent xmlns:mc="http://schemas.openxmlformats.org/markup-compatibility/2006">
              <mc:Choice xmlns:v="urn:schemas-microsoft-com:vml" Requires="v">
                <p:oleObj spid="_x0000_s8423" name="Equation" r:id="rId7" imgW="1016000" imgH="431800" progId="Equation.3">
                  <p:embed/>
                </p:oleObj>
              </mc:Choice>
              <mc:Fallback>
                <p:oleObj name="Equation" r:id="rId7" imgW="1016000" imgH="431800" progId="Equation.3">
                  <p:embed/>
                  <p:pic>
                    <p:nvPicPr>
                      <p:cNvPr id="0" name="Object 10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21375" y="5341938"/>
                        <a:ext cx="2306638" cy="981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燕尾形箭头 2">
            <a:hlinkClick r:id="rId9" action="ppaction://hlinksldjump"/>
          </p:cNvPr>
          <p:cNvSpPr/>
          <p:nvPr/>
        </p:nvSpPr>
        <p:spPr bwMode="auto">
          <a:xfrm>
            <a:off x="717453" y="5856288"/>
            <a:ext cx="1733647" cy="839934"/>
          </a:xfrm>
          <a:prstGeom prst="notchedRightArrow">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华文彩云" pitchFamily="2" charset="-122"/>
                <a:ea typeface="华文彩云" pitchFamily="2" charset="-122"/>
              </a:rPr>
              <a:t>返回</a:t>
            </a:r>
            <a:r>
              <a:rPr kumimoji="1" lang="zh-CN" altLang="en-US" sz="2000" b="1" i="0" u="none" strike="noStrike" cap="none" normalizeH="0" baseline="0" dirty="0" smtClean="0">
                <a:ln>
                  <a:noFill/>
                </a:ln>
                <a:solidFill>
                  <a:srgbClr val="FF0000"/>
                </a:solidFill>
                <a:effectLst/>
                <a:latin typeface="华文彩云" pitchFamily="2" charset="-122"/>
                <a:ea typeface="华文彩云"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0180">
                                            <p:txEl>
                                              <p:pRg st="0" end="0"/>
                                            </p:txEl>
                                          </p:spTgt>
                                        </p:tgtEl>
                                        <p:attrNameLst>
                                          <p:attrName>style.visibility</p:attrName>
                                        </p:attrNameLst>
                                      </p:cBhvr>
                                      <p:to>
                                        <p:strVal val="visible"/>
                                      </p:to>
                                    </p:set>
                                    <p:animEffect transition="in" filter="wipe(left)">
                                      <p:cBhvr>
                                        <p:cTn id="7" dur="300"/>
                                        <p:tgtEl>
                                          <p:spTgt spid="501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0198"/>
                                        </p:tgtEl>
                                        <p:attrNameLst>
                                          <p:attrName>style.visibility</p:attrName>
                                        </p:attrNameLst>
                                      </p:cBhvr>
                                      <p:to>
                                        <p:strVal val="visible"/>
                                      </p:to>
                                    </p:set>
                                    <p:animEffect transition="in" filter="wipe(left)">
                                      <p:cBhvr>
                                        <p:cTn id="12" dur="2000"/>
                                        <p:tgtEl>
                                          <p:spTgt spid="501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0185"/>
                                        </p:tgtEl>
                                        <p:attrNameLst>
                                          <p:attrName>style.visibility</p:attrName>
                                        </p:attrNameLst>
                                      </p:cBhvr>
                                      <p:to>
                                        <p:strVal val="visible"/>
                                      </p:to>
                                    </p:set>
                                    <p:animEffect transition="in" filter="wipe(left)">
                                      <p:cBhvr>
                                        <p:cTn id="17" dur="300"/>
                                        <p:tgtEl>
                                          <p:spTgt spid="501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0186"/>
                                        </p:tgtEl>
                                        <p:attrNameLst>
                                          <p:attrName>style.visibility</p:attrName>
                                        </p:attrNameLst>
                                      </p:cBhvr>
                                      <p:to>
                                        <p:strVal val="visible"/>
                                      </p:to>
                                    </p:set>
                                    <p:animEffect transition="in" filter="wipe(left)">
                                      <p:cBhvr>
                                        <p:cTn id="22" dur="300"/>
                                        <p:tgtEl>
                                          <p:spTgt spid="501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0187"/>
                                        </p:tgtEl>
                                        <p:attrNameLst>
                                          <p:attrName>style.visibility</p:attrName>
                                        </p:attrNameLst>
                                      </p:cBhvr>
                                      <p:to>
                                        <p:strVal val="visible"/>
                                      </p:to>
                                    </p:set>
                                    <p:animEffect transition="in" filter="wipe(left)">
                                      <p:cBhvr>
                                        <p:cTn id="27" dur="300"/>
                                        <p:tgtEl>
                                          <p:spTgt spid="5018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0192"/>
                                        </p:tgtEl>
                                        <p:attrNameLst>
                                          <p:attrName>style.visibility</p:attrName>
                                        </p:attrNameLst>
                                      </p:cBhvr>
                                      <p:to>
                                        <p:strVal val="visible"/>
                                      </p:to>
                                    </p:set>
                                    <p:animEffect transition="in" filter="wipe(left)">
                                      <p:cBhvr>
                                        <p:cTn id="32" dur="300"/>
                                        <p:tgtEl>
                                          <p:spTgt spid="5019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0193"/>
                                        </p:tgtEl>
                                        <p:attrNameLst>
                                          <p:attrName>style.visibility</p:attrName>
                                        </p:attrNameLst>
                                      </p:cBhvr>
                                      <p:to>
                                        <p:strVal val="visible"/>
                                      </p:to>
                                    </p:set>
                                    <p:animEffect transition="in" filter="wipe(left)">
                                      <p:cBhvr>
                                        <p:cTn id="37" dur="300"/>
                                        <p:tgtEl>
                                          <p:spTgt spid="5019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0194"/>
                                        </p:tgtEl>
                                        <p:attrNameLst>
                                          <p:attrName>style.visibility</p:attrName>
                                        </p:attrNameLst>
                                      </p:cBhvr>
                                      <p:to>
                                        <p:strVal val="visible"/>
                                      </p:to>
                                    </p:set>
                                    <p:animEffect transition="in" filter="wipe(left)">
                                      <p:cBhvr>
                                        <p:cTn id="42" dur="300"/>
                                        <p:tgtEl>
                                          <p:spTgt spid="5019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50199"/>
                                        </p:tgtEl>
                                        <p:attrNameLst>
                                          <p:attrName>style.visibility</p:attrName>
                                        </p:attrNameLst>
                                      </p:cBhvr>
                                      <p:to>
                                        <p:strVal val="visible"/>
                                      </p:to>
                                    </p:set>
                                    <p:animEffect transition="in" filter="wipe(left)">
                                      <p:cBhvr>
                                        <p:cTn id="47" dur="2000"/>
                                        <p:tgtEl>
                                          <p:spTgt spid="5019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0189"/>
                                        </p:tgtEl>
                                        <p:attrNameLst>
                                          <p:attrName>style.visibility</p:attrName>
                                        </p:attrNameLst>
                                      </p:cBhvr>
                                      <p:to>
                                        <p:strVal val="visible"/>
                                      </p:to>
                                    </p:set>
                                    <p:animEffect transition="in" filter="wipe(left)">
                                      <p:cBhvr>
                                        <p:cTn id="52" dur="300"/>
                                        <p:tgtEl>
                                          <p:spTgt spid="5018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50190"/>
                                        </p:tgtEl>
                                        <p:attrNameLst>
                                          <p:attrName>style.visibility</p:attrName>
                                        </p:attrNameLst>
                                      </p:cBhvr>
                                      <p:to>
                                        <p:strVal val="visible"/>
                                      </p:to>
                                    </p:set>
                                    <p:animEffect transition="in" filter="wipe(left)">
                                      <p:cBhvr>
                                        <p:cTn id="57" dur="300"/>
                                        <p:tgtEl>
                                          <p:spTgt spid="5019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50191"/>
                                        </p:tgtEl>
                                        <p:attrNameLst>
                                          <p:attrName>style.visibility</p:attrName>
                                        </p:attrNameLst>
                                      </p:cBhvr>
                                      <p:to>
                                        <p:strVal val="visible"/>
                                      </p:to>
                                    </p:set>
                                    <p:animEffect transition="in" filter="wipe(left)">
                                      <p:cBhvr>
                                        <p:cTn id="62" dur="300"/>
                                        <p:tgtEl>
                                          <p:spTgt spid="5019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50195"/>
                                        </p:tgtEl>
                                        <p:attrNameLst>
                                          <p:attrName>style.visibility</p:attrName>
                                        </p:attrNameLst>
                                      </p:cBhvr>
                                      <p:to>
                                        <p:strVal val="visible"/>
                                      </p:to>
                                    </p:set>
                                    <p:animEffect transition="in" filter="wipe(left)">
                                      <p:cBhvr>
                                        <p:cTn id="67" dur="500"/>
                                        <p:tgtEl>
                                          <p:spTgt spid="50195"/>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50196"/>
                                        </p:tgtEl>
                                        <p:attrNameLst>
                                          <p:attrName>style.visibility</p:attrName>
                                        </p:attrNameLst>
                                      </p:cBhvr>
                                      <p:to>
                                        <p:strVal val="visible"/>
                                      </p:to>
                                    </p:set>
                                    <p:animEffect transition="in" filter="wipe(left)">
                                      <p:cBhvr>
                                        <p:cTn id="72" dur="500"/>
                                        <p:tgtEl>
                                          <p:spTgt spid="50196"/>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50197"/>
                                        </p:tgtEl>
                                        <p:attrNameLst>
                                          <p:attrName>style.visibility</p:attrName>
                                        </p:attrNameLst>
                                      </p:cBhvr>
                                      <p:to>
                                        <p:strVal val="visible"/>
                                      </p:to>
                                    </p:set>
                                    <p:animEffect transition="in" filter="wipe(left)">
                                      <p:cBhvr>
                                        <p:cTn id="77" dur="500"/>
                                        <p:tgtEl>
                                          <p:spTgt spid="50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build="p" autoUpdateAnimBg="0"/>
      <p:bldP spid="50185" grpId="0" autoUpdateAnimBg="0"/>
      <p:bldP spid="50186" grpId="0" autoUpdateAnimBg="0"/>
      <p:bldP spid="50187" grpId="0" autoUpdateAnimBg="0"/>
      <p:bldP spid="50189" grpId="0" autoUpdateAnimBg="0"/>
      <p:bldP spid="50190" grpId="0" autoUpdateAnimBg="0"/>
      <p:bldP spid="50191" grpId="0" autoUpdateAnimBg="0"/>
      <p:bldP spid="50192" grpId="0" autoUpdateAnimBg="0"/>
      <p:bldP spid="50193" grpId="0" autoUpdateAnimBg="0"/>
      <p:bldP spid="5019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3DD6FE4-FBED-4FE1-AC5E-C394593ADDC2}" type="slidenum">
              <a:rPr kumimoji="0" lang="zh-CN" altLang="en-US" sz="2000" smtClean="0">
                <a:solidFill>
                  <a:srgbClr val="0000FF"/>
                </a:solidFill>
              </a:rPr>
              <a:pPr eaLnBrk="1" hangingPunct="1"/>
              <a:t>8</a:t>
            </a:fld>
            <a:endParaRPr kumimoji="0" lang="en-US" altLang="zh-CN" sz="2000" smtClean="0">
              <a:solidFill>
                <a:srgbClr val="0000FF"/>
              </a:solidFill>
            </a:endParaRPr>
          </a:p>
        </p:txBody>
      </p:sp>
      <p:sp>
        <p:nvSpPr>
          <p:cNvPr id="27652" name="Text Box 4"/>
          <p:cNvSpPr txBox="1">
            <a:spLocks noChangeArrowheads="1"/>
          </p:cNvSpPr>
          <p:nvPr/>
        </p:nvSpPr>
        <p:spPr bwMode="auto">
          <a:xfrm>
            <a:off x="447507" y="380797"/>
            <a:ext cx="5324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11.1.3  尺寸链图及其画法</a:t>
            </a:r>
            <a:r>
              <a:rPr lang="zh-CN" altLang="en-US" dirty="0"/>
              <a:t> </a:t>
            </a:r>
          </a:p>
        </p:txBody>
      </p:sp>
      <p:sp>
        <p:nvSpPr>
          <p:cNvPr id="27653" name="Text Box 5"/>
          <p:cNvSpPr txBox="1">
            <a:spLocks noChangeArrowheads="1"/>
          </p:cNvSpPr>
          <p:nvPr/>
        </p:nvSpPr>
        <p:spPr bwMode="auto">
          <a:xfrm>
            <a:off x="498475" y="850427"/>
            <a:ext cx="3171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1. 尺寸链图：</a:t>
            </a:r>
          </a:p>
        </p:txBody>
      </p:sp>
      <p:sp>
        <p:nvSpPr>
          <p:cNvPr id="27654" name="Text Box 6"/>
          <p:cNvSpPr txBox="1">
            <a:spLocks noChangeArrowheads="1"/>
          </p:cNvSpPr>
          <p:nvPr/>
        </p:nvSpPr>
        <p:spPr bwMode="auto">
          <a:xfrm>
            <a:off x="142875" y="2145006"/>
            <a:ext cx="853122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从</a:t>
            </a:r>
            <a:r>
              <a:rPr lang="zh-CN" altLang="en-US" b="1" dirty="0">
                <a:solidFill>
                  <a:srgbClr val="CC0066"/>
                </a:solidFill>
              </a:rPr>
              <a:t>基准</a:t>
            </a:r>
            <a:r>
              <a:rPr lang="zh-CN" altLang="en-US" b="1" dirty="0"/>
              <a:t>开始，按加工或装配</a:t>
            </a:r>
            <a:r>
              <a:rPr lang="zh-CN" altLang="en-US" b="1" dirty="0">
                <a:solidFill>
                  <a:srgbClr val="FF3300"/>
                </a:solidFill>
              </a:rPr>
              <a:t>顺序</a:t>
            </a:r>
            <a:r>
              <a:rPr lang="zh-CN" altLang="en-US" b="1" dirty="0"/>
              <a:t>，</a:t>
            </a:r>
            <a:r>
              <a:rPr lang="zh-CN" altLang="en-US" b="1" dirty="0">
                <a:solidFill>
                  <a:srgbClr val="FF3300"/>
                </a:solidFill>
              </a:rPr>
              <a:t>依次</a:t>
            </a:r>
            <a:r>
              <a:rPr lang="zh-CN" altLang="en-US" b="1" dirty="0"/>
              <a:t>画出各环，环与环不间断形成一个</a:t>
            </a:r>
            <a:r>
              <a:rPr lang="zh-CN" altLang="en-US" b="1" dirty="0">
                <a:solidFill>
                  <a:srgbClr val="FF3300"/>
                </a:solidFill>
              </a:rPr>
              <a:t>封闭的迴路图</a:t>
            </a:r>
            <a:r>
              <a:rPr lang="zh-CN" altLang="en-US" b="1" dirty="0"/>
              <a:t>。</a:t>
            </a:r>
          </a:p>
        </p:txBody>
      </p:sp>
      <p:sp>
        <p:nvSpPr>
          <p:cNvPr id="27655" name="Text Box 7"/>
          <p:cNvSpPr txBox="1">
            <a:spLocks noChangeArrowheads="1"/>
          </p:cNvSpPr>
          <p:nvPr/>
        </p:nvSpPr>
        <p:spPr bwMode="auto">
          <a:xfrm>
            <a:off x="452438" y="1315564"/>
            <a:ext cx="8435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尺寸链图是指组成环和封闭环的尺寸形成的一个</a:t>
            </a:r>
            <a:r>
              <a:rPr lang="zh-CN" altLang="en-US" b="1" dirty="0">
                <a:solidFill>
                  <a:srgbClr val="CC0066"/>
                </a:solidFill>
              </a:rPr>
              <a:t>封闭回路图</a:t>
            </a:r>
            <a:r>
              <a:rPr lang="zh-CN" altLang="en-US" b="1" dirty="0"/>
              <a:t>。</a:t>
            </a:r>
          </a:p>
        </p:txBody>
      </p:sp>
      <p:sp>
        <p:nvSpPr>
          <p:cNvPr id="27656" name="Text Box 8"/>
          <p:cNvSpPr txBox="1">
            <a:spLocks noChangeArrowheads="1"/>
          </p:cNvSpPr>
          <p:nvPr/>
        </p:nvSpPr>
        <p:spPr bwMode="auto">
          <a:xfrm>
            <a:off x="412750" y="1725613"/>
            <a:ext cx="4538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 2. 尺寸链图的画法：</a:t>
            </a:r>
          </a:p>
        </p:txBody>
      </p:sp>
      <p:grpSp>
        <p:nvGrpSpPr>
          <p:cNvPr id="27669" name="Group 21"/>
          <p:cNvGrpSpPr>
            <a:grpSpLocks/>
          </p:cNvGrpSpPr>
          <p:nvPr/>
        </p:nvGrpSpPr>
        <p:grpSpPr bwMode="auto">
          <a:xfrm>
            <a:off x="546100" y="3833813"/>
            <a:ext cx="4570413" cy="2616200"/>
            <a:chOff x="220" y="2244"/>
            <a:chExt cx="2879" cy="1648"/>
          </a:xfrm>
        </p:grpSpPr>
        <p:pic>
          <p:nvPicPr>
            <p:cNvPr id="9240"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 y="2244"/>
              <a:ext cx="2879" cy="1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41" name="Text Box 14"/>
            <p:cNvSpPr txBox="1">
              <a:spLocks noChangeArrowheads="1"/>
            </p:cNvSpPr>
            <p:nvPr/>
          </p:nvSpPr>
          <p:spPr bwMode="auto">
            <a:xfrm>
              <a:off x="1276" y="3662"/>
              <a:ext cx="623"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1800" b="1"/>
                <a:t>图11.2</a:t>
              </a:r>
            </a:p>
          </p:txBody>
        </p:sp>
      </p:grpSp>
      <p:sp>
        <p:nvSpPr>
          <p:cNvPr id="27670" name="Text Box 22"/>
          <p:cNvSpPr txBox="1">
            <a:spLocks noChangeArrowheads="1"/>
          </p:cNvSpPr>
          <p:nvPr/>
        </p:nvSpPr>
        <p:spPr bwMode="auto">
          <a:xfrm>
            <a:off x="776288" y="3153069"/>
            <a:ext cx="589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例11.1  请画出图11.2的尺寸链图。</a:t>
            </a:r>
          </a:p>
        </p:txBody>
      </p:sp>
      <p:sp>
        <p:nvSpPr>
          <p:cNvPr id="27671" name="Text Box 23"/>
          <p:cNvSpPr txBox="1">
            <a:spLocks noChangeArrowheads="1"/>
          </p:cNvSpPr>
          <p:nvPr/>
        </p:nvSpPr>
        <p:spPr bwMode="auto">
          <a:xfrm>
            <a:off x="6335713" y="5003800"/>
            <a:ext cx="2565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图11.4尺寸链图</a:t>
            </a:r>
          </a:p>
        </p:txBody>
      </p:sp>
      <p:sp>
        <p:nvSpPr>
          <p:cNvPr id="27672" name="Line 24"/>
          <p:cNvSpPr>
            <a:spLocks noChangeShapeType="1"/>
          </p:cNvSpPr>
          <p:nvPr/>
        </p:nvSpPr>
        <p:spPr bwMode="auto">
          <a:xfrm>
            <a:off x="6202363" y="4725988"/>
            <a:ext cx="25209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3" name="Line 25"/>
          <p:cNvSpPr>
            <a:spLocks noChangeShapeType="1"/>
          </p:cNvSpPr>
          <p:nvPr/>
        </p:nvSpPr>
        <p:spPr bwMode="auto">
          <a:xfrm>
            <a:off x="6542088" y="3771900"/>
            <a:ext cx="0" cy="92710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4" name="Line 26"/>
          <p:cNvSpPr>
            <a:spLocks noChangeShapeType="1"/>
          </p:cNvSpPr>
          <p:nvPr/>
        </p:nvSpPr>
        <p:spPr bwMode="auto">
          <a:xfrm>
            <a:off x="6408738" y="3786188"/>
            <a:ext cx="86201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5" name="Line 27"/>
          <p:cNvSpPr>
            <a:spLocks noChangeShapeType="1"/>
          </p:cNvSpPr>
          <p:nvPr/>
        </p:nvSpPr>
        <p:spPr bwMode="auto">
          <a:xfrm>
            <a:off x="6959600" y="3165475"/>
            <a:ext cx="25400" cy="64135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6" name="Line 28"/>
          <p:cNvSpPr>
            <a:spLocks noChangeShapeType="1"/>
          </p:cNvSpPr>
          <p:nvPr/>
        </p:nvSpPr>
        <p:spPr bwMode="auto">
          <a:xfrm>
            <a:off x="6527800" y="3198813"/>
            <a:ext cx="18430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7" name="Line 29"/>
          <p:cNvSpPr>
            <a:spLocks noChangeShapeType="1"/>
          </p:cNvSpPr>
          <p:nvPr/>
        </p:nvSpPr>
        <p:spPr bwMode="auto">
          <a:xfrm>
            <a:off x="8043863" y="3186113"/>
            <a:ext cx="0" cy="84772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8" name="Line 30"/>
          <p:cNvSpPr>
            <a:spLocks noChangeShapeType="1"/>
          </p:cNvSpPr>
          <p:nvPr/>
        </p:nvSpPr>
        <p:spPr bwMode="auto">
          <a:xfrm>
            <a:off x="7718425" y="4046538"/>
            <a:ext cx="6667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79" name="Line 31"/>
          <p:cNvSpPr>
            <a:spLocks noChangeShapeType="1"/>
          </p:cNvSpPr>
          <p:nvPr/>
        </p:nvSpPr>
        <p:spPr bwMode="auto">
          <a:xfrm>
            <a:off x="8069263" y="4033838"/>
            <a:ext cx="0" cy="70485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80" name="Text Box 32"/>
          <p:cNvSpPr txBox="1">
            <a:spLocks noChangeArrowheads="1"/>
          </p:cNvSpPr>
          <p:nvPr/>
        </p:nvSpPr>
        <p:spPr bwMode="auto">
          <a:xfrm rot="-5400000">
            <a:off x="6042819" y="4004469"/>
            <a:ext cx="471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1</a:t>
            </a:r>
          </a:p>
        </p:txBody>
      </p:sp>
      <p:sp>
        <p:nvSpPr>
          <p:cNvPr id="27681" name="Text Box 33"/>
          <p:cNvSpPr txBox="1">
            <a:spLocks noChangeArrowheads="1"/>
          </p:cNvSpPr>
          <p:nvPr/>
        </p:nvSpPr>
        <p:spPr bwMode="auto">
          <a:xfrm rot="-5400000">
            <a:off x="6447631" y="3259932"/>
            <a:ext cx="4714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0</a:t>
            </a:r>
          </a:p>
        </p:txBody>
      </p:sp>
      <p:sp>
        <p:nvSpPr>
          <p:cNvPr id="27682" name="Text Box 34"/>
          <p:cNvSpPr txBox="1">
            <a:spLocks noChangeArrowheads="1"/>
          </p:cNvSpPr>
          <p:nvPr/>
        </p:nvSpPr>
        <p:spPr bwMode="auto">
          <a:xfrm rot="-5400000">
            <a:off x="7569994" y="3429794"/>
            <a:ext cx="471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2</a:t>
            </a:r>
          </a:p>
        </p:txBody>
      </p:sp>
      <p:sp>
        <p:nvSpPr>
          <p:cNvPr id="27683" name="Text Box 35"/>
          <p:cNvSpPr txBox="1">
            <a:spLocks noChangeArrowheads="1"/>
          </p:cNvSpPr>
          <p:nvPr/>
        </p:nvSpPr>
        <p:spPr bwMode="auto">
          <a:xfrm rot="-5400000">
            <a:off x="7544594" y="4094957"/>
            <a:ext cx="4714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3</a:t>
            </a:r>
          </a:p>
        </p:txBody>
      </p:sp>
      <p:sp>
        <p:nvSpPr>
          <p:cNvPr id="27685" name="AutoShape 37"/>
          <p:cNvSpPr>
            <a:spLocks noChangeArrowheads="1"/>
          </p:cNvSpPr>
          <p:nvPr/>
        </p:nvSpPr>
        <p:spPr bwMode="auto">
          <a:xfrm>
            <a:off x="5205413" y="5543550"/>
            <a:ext cx="2066925" cy="827088"/>
          </a:xfrm>
          <a:prstGeom prst="wedgeRectCallout">
            <a:avLst>
              <a:gd name="adj1" fmla="val -92167"/>
              <a:gd name="adj2" fmla="val -75528"/>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车床床身导</a:t>
            </a:r>
          </a:p>
          <a:p>
            <a:pPr algn="ctr"/>
            <a:r>
              <a:rPr lang="zh-CN" altLang="en-US" b="1"/>
              <a:t>轨面为基准</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52">
                                            <p:txEl>
                                              <p:pRg st="0" end="0"/>
                                            </p:txEl>
                                          </p:spTgt>
                                        </p:tgtEl>
                                        <p:attrNameLst>
                                          <p:attrName>style.visibility</p:attrName>
                                        </p:attrNameLst>
                                      </p:cBhvr>
                                      <p:to>
                                        <p:strVal val="visible"/>
                                      </p:to>
                                    </p:set>
                                    <p:animEffect transition="in" filter="wipe(left)">
                                      <p:cBhvr>
                                        <p:cTn id="7" dur="300"/>
                                        <p:tgtEl>
                                          <p:spTgt spid="2765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653"/>
                                        </p:tgtEl>
                                        <p:attrNameLst>
                                          <p:attrName>style.visibility</p:attrName>
                                        </p:attrNameLst>
                                      </p:cBhvr>
                                      <p:to>
                                        <p:strVal val="visible"/>
                                      </p:to>
                                    </p:set>
                                    <p:animEffect transition="in" filter="wipe(left)">
                                      <p:cBhvr>
                                        <p:cTn id="12" dur="300"/>
                                        <p:tgtEl>
                                          <p:spTgt spid="276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7655"/>
                                        </p:tgtEl>
                                        <p:attrNameLst>
                                          <p:attrName>style.visibility</p:attrName>
                                        </p:attrNameLst>
                                      </p:cBhvr>
                                      <p:to>
                                        <p:strVal val="visible"/>
                                      </p:to>
                                    </p:set>
                                    <p:animEffect transition="in" filter="wipe(left)">
                                      <p:cBhvr>
                                        <p:cTn id="17" dur="300"/>
                                        <p:tgtEl>
                                          <p:spTgt spid="276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7656"/>
                                        </p:tgtEl>
                                        <p:attrNameLst>
                                          <p:attrName>style.visibility</p:attrName>
                                        </p:attrNameLst>
                                      </p:cBhvr>
                                      <p:to>
                                        <p:strVal val="visible"/>
                                      </p:to>
                                    </p:set>
                                    <p:animEffect transition="in" filter="wipe(left)">
                                      <p:cBhvr>
                                        <p:cTn id="22" dur="300"/>
                                        <p:tgtEl>
                                          <p:spTgt spid="2765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7654"/>
                                        </p:tgtEl>
                                        <p:attrNameLst>
                                          <p:attrName>style.visibility</p:attrName>
                                        </p:attrNameLst>
                                      </p:cBhvr>
                                      <p:to>
                                        <p:strVal val="visible"/>
                                      </p:to>
                                    </p:set>
                                    <p:animEffect transition="in" filter="wipe(left)">
                                      <p:cBhvr>
                                        <p:cTn id="27" dur="300"/>
                                        <p:tgtEl>
                                          <p:spTgt spid="2765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7670"/>
                                        </p:tgtEl>
                                        <p:attrNameLst>
                                          <p:attrName>style.visibility</p:attrName>
                                        </p:attrNameLst>
                                      </p:cBhvr>
                                      <p:to>
                                        <p:strVal val="visible"/>
                                      </p:to>
                                    </p:set>
                                    <p:animEffect transition="in" filter="wipe(left)">
                                      <p:cBhvr>
                                        <p:cTn id="32" dur="300"/>
                                        <p:tgtEl>
                                          <p:spTgt spid="2767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27669"/>
                                        </p:tgtEl>
                                        <p:attrNameLst>
                                          <p:attrName>style.visibility</p:attrName>
                                        </p:attrNameLst>
                                      </p:cBhvr>
                                      <p:to>
                                        <p:strVal val="visible"/>
                                      </p:to>
                                    </p:set>
                                    <p:anim calcmode="lin" valueType="num">
                                      <p:cBhvr additive="base">
                                        <p:cTn id="37" dur="500" fill="hold"/>
                                        <p:tgtEl>
                                          <p:spTgt spid="27669"/>
                                        </p:tgtEl>
                                        <p:attrNameLst>
                                          <p:attrName>ppt_x</p:attrName>
                                        </p:attrNameLst>
                                      </p:cBhvr>
                                      <p:tavLst>
                                        <p:tav tm="0">
                                          <p:val>
                                            <p:strVal val="0-#ppt_w/2"/>
                                          </p:val>
                                        </p:tav>
                                        <p:tav tm="100000">
                                          <p:val>
                                            <p:strVal val="#ppt_x"/>
                                          </p:val>
                                        </p:tav>
                                      </p:tavLst>
                                    </p:anim>
                                    <p:anim calcmode="lin" valueType="num">
                                      <p:cBhvr additive="base">
                                        <p:cTn id="38" dur="500" fill="hold"/>
                                        <p:tgtEl>
                                          <p:spTgt spid="2766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2" fill="hold" grpId="0" nodeType="clickEffect">
                                  <p:stCondLst>
                                    <p:cond delay="0"/>
                                  </p:stCondLst>
                                  <p:childTnLst>
                                    <p:set>
                                      <p:cBhvr>
                                        <p:cTn id="42" dur="1" fill="hold">
                                          <p:stCondLst>
                                            <p:cond delay="0"/>
                                          </p:stCondLst>
                                        </p:cTn>
                                        <p:tgtEl>
                                          <p:spTgt spid="27685"/>
                                        </p:tgtEl>
                                        <p:attrNameLst>
                                          <p:attrName>style.visibility</p:attrName>
                                        </p:attrNameLst>
                                      </p:cBhvr>
                                      <p:to>
                                        <p:strVal val="visible"/>
                                      </p:to>
                                    </p:set>
                                    <p:animEffect transition="in" filter="wipe(right)">
                                      <p:cBhvr>
                                        <p:cTn id="43" dur="2000"/>
                                        <p:tgtEl>
                                          <p:spTgt spid="2768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7671"/>
                                        </p:tgtEl>
                                        <p:attrNameLst>
                                          <p:attrName>style.visibility</p:attrName>
                                        </p:attrNameLst>
                                      </p:cBhvr>
                                      <p:to>
                                        <p:strVal val="visible"/>
                                      </p:to>
                                    </p:set>
                                    <p:animEffect transition="in" filter="wipe(left)">
                                      <p:cBhvr>
                                        <p:cTn id="48" dur="500"/>
                                        <p:tgtEl>
                                          <p:spTgt spid="27671"/>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8" fill="hold" grpId="0" nodeType="clickEffect">
                                  <p:stCondLst>
                                    <p:cond delay="0"/>
                                  </p:stCondLst>
                                  <p:childTnLst>
                                    <p:set>
                                      <p:cBhvr>
                                        <p:cTn id="52" dur="1" fill="hold">
                                          <p:stCondLst>
                                            <p:cond delay="0"/>
                                          </p:stCondLst>
                                        </p:cTn>
                                        <p:tgtEl>
                                          <p:spTgt spid="27672"/>
                                        </p:tgtEl>
                                        <p:attrNameLst>
                                          <p:attrName>style.visibility</p:attrName>
                                        </p:attrNameLst>
                                      </p:cBhvr>
                                      <p:to>
                                        <p:strVal val="visible"/>
                                      </p:to>
                                    </p:set>
                                    <p:anim calcmode="lin" valueType="num">
                                      <p:cBhvr>
                                        <p:cTn id="53" dur="500" fill="hold"/>
                                        <p:tgtEl>
                                          <p:spTgt spid="27672"/>
                                        </p:tgtEl>
                                        <p:attrNameLst>
                                          <p:attrName>ppt_x</p:attrName>
                                        </p:attrNameLst>
                                      </p:cBhvr>
                                      <p:tavLst>
                                        <p:tav tm="0">
                                          <p:val>
                                            <p:strVal val="#ppt_x-#ppt_w/2"/>
                                          </p:val>
                                        </p:tav>
                                        <p:tav tm="100000">
                                          <p:val>
                                            <p:strVal val="#ppt_x"/>
                                          </p:val>
                                        </p:tav>
                                      </p:tavLst>
                                    </p:anim>
                                    <p:anim calcmode="lin" valueType="num">
                                      <p:cBhvr>
                                        <p:cTn id="54" dur="500" fill="hold"/>
                                        <p:tgtEl>
                                          <p:spTgt spid="27672"/>
                                        </p:tgtEl>
                                        <p:attrNameLst>
                                          <p:attrName>ppt_y</p:attrName>
                                        </p:attrNameLst>
                                      </p:cBhvr>
                                      <p:tavLst>
                                        <p:tav tm="0">
                                          <p:val>
                                            <p:strVal val="#ppt_y"/>
                                          </p:val>
                                        </p:tav>
                                        <p:tav tm="100000">
                                          <p:val>
                                            <p:strVal val="#ppt_y"/>
                                          </p:val>
                                        </p:tav>
                                      </p:tavLst>
                                    </p:anim>
                                    <p:anim calcmode="lin" valueType="num">
                                      <p:cBhvr>
                                        <p:cTn id="55" dur="500" fill="hold"/>
                                        <p:tgtEl>
                                          <p:spTgt spid="27672"/>
                                        </p:tgtEl>
                                        <p:attrNameLst>
                                          <p:attrName>ppt_w</p:attrName>
                                        </p:attrNameLst>
                                      </p:cBhvr>
                                      <p:tavLst>
                                        <p:tav tm="0">
                                          <p:val>
                                            <p:fltVal val="0"/>
                                          </p:val>
                                        </p:tav>
                                        <p:tav tm="100000">
                                          <p:val>
                                            <p:strVal val="#ppt_w"/>
                                          </p:val>
                                        </p:tav>
                                      </p:tavLst>
                                    </p:anim>
                                    <p:anim calcmode="lin" valueType="num">
                                      <p:cBhvr>
                                        <p:cTn id="56" dur="500" fill="hold"/>
                                        <p:tgtEl>
                                          <p:spTgt spid="27672"/>
                                        </p:tgtEl>
                                        <p:attrNameLst>
                                          <p:attrName>ppt_h</p:attrName>
                                        </p:attrNameLst>
                                      </p:cBhvr>
                                      <p:tavLst>
                                        <p:tav tm="0">
                                          <p:val>
                                            <p:strVal val="#ppt_h"/>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6" presetClass="entr" presetSubtype="42" fill="hold" grpId="0" nodeType="clickEffect">
                                  <p:stCondLst>
                                    <p:cond delay="0"/>
                                  </p:stCondLst>
                                  <p:childTnLst>
                                    <p:set>
                                      <p:cBhvr>
                                        <p:cTn id="60" dur="1" fill="hold">
                                          <p:stCondLst>
                                            <p:cond delay="0"/>
                                          </p:stCondLst>
                                        </p:cTn>
                                        <p:tgtEl>
                                          <p:spTgt spid="27673"/>
                                        </p:tgtEl>
                                        <p:attrNameLst>
                                          <p:attrName>style.visibility</p:attrName>
                                        </p:attrNameLst>
                                      </p:cBhvr>
                                      <p:to>
                                        <p:strVal val="visible"/>
                                      </p:to>
                                    </p:set>
                                    <p:animEffect transition="in" filter="barn(outHorizontal)">
                                      <p:cBhvr>
                                        <p:cTn id="61" dur="500"/>
                                        <p:tgtEl>
                                          <p:spTgt spid="27673"/>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7680"/>
                                        </p:tgtEl>
                                        <p:attrNameLst>
                                          <p:attrName>style.visibility</p:attrName>
                                        </p:attrNameLst>
                                      </p:cBhvr>
                                      <p:to>
                                        <p:strVal val="visible"/>
                                      </p:to>
                                    </p:set>
                                    <p:animEffect transition="in" filter="wipe(left)">
                                      <p:cBhvr>
                                        <p:cTn id="66" dur="500"/>
                                        <p:tgtEl>
                                          <p:spTgt spid="27680"/>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7" presetClass="entr" presetSubtype="8" fill="hold" grpId="0" nodeType="clickEffect">
                                  <p:stCondLst>
                                    <p:cond delay="0"/>
                                  </p:stCondLst>
                                  <p:childTnLst>
                                    <p:set>
                                      <p:cBhvr>
                                        <p:cTn id="70" dur="1" fill="hold">
                                          <p:stCondLst>
                                            <p:cond delay="0"/>
                                          </p:stCondLst>
                                        </p:cTn>
                                        <p:tgtEl>
                                          <p:spTgt spid="27674"/>
                                        </p:tgtEl>
                                        <p:attrNameLst>
                                          <p:attrName>style.visibility</p:attrName>
                                        </p:attrNameLst>
                                      </p:cBhvr>
                                      <p:to>
                                        <p:strVal val="visible"/>
                                      </p:to>
                                    </p:set>
                                    <p:anim calcmode="lin" valueType="num">
                                      <p:cBhvr>
                                        <p:cTn id="71" dur="500" fill="hold"/>
                                        <p:tgtEl>
                                          <p:spTgt spid="27674"/>
                                        </p:tgtEl>
                                        <p:attrNameLst>
                                          <p:attrName>ppt_x</p:attrName>
                                        </p:attrNameLst>
                                      </p:cBhvr>
                                      <p:tavLst>
                                        <p:tav tm="0">
                                          <p:val>
                                            <p:strVal val="#ppt_x-#ppt_w/2"/>
                                          </p:val>
                                        </p:tav>
                                        <p:tav tm="100000">
                                          <p:val>
                                            <p:strVal val="#ppt_x"/>
                                          </p:val>
                                        </p:tav>
                                      </p:tavLst>
                                    </p:anim>
                                    <p:anim calcmode="lin" valueType="num">
                                      <p:cBhvr>
                                        <p:cTn id="72" dur="500" fill="hold"/>
                                        <p:tgtEl>
                                          <p:spTgt spid="27674"/>
                                        </p:tgtEl>
                                        <p:attrNameLst>
                                          <p:attrName>ppt_y</p:attrName>
                                        </p:attrNameLst>
                                      </p:cBhvr>
                                      <p:tavLst>
                                        <p:tav tm="0">
                                          <p:val>
                                            <p:strVal val="#ppt_y"/>
                                          </p:val>
                                        </p:tav>
                                        <p:tav tm="100000">
                                          <p:val>
                                            <p:strVal val="#ppt_y"/>
                                          </p:val>
                                        </p:tav>
                                      </p:tavLst>
                                    </p:anim>
                                    <p:anim calcmode="lin" valueType="num">
                                      <p:cBhvr>
                                        <p:cTn id="73" dur="500" fill="hold"/>
                                        <p:tgtEl>
                                          <p:spTgt spid="27674"/>
                                        </p:tgtEl>
                                        <p:attrNameLst>
                                          <p:attrName>ppt_w</p:attrName>
                                        </p:attrNameLst>
                                      </p:cBhvr>
                                      <p:tavLst>
                                        <p:tav tm="0">
                                          <p:val>
                                            <p:fltVal val="0"/>
                                          </p:val>
                                        </p:tav>
                                        <p:tav tm="100000">
                                          <p:val>
                                            <p:strVal val="#ppt_w"/>
                                          </p:val>
                                        </p:tav>
                                      </p:tavLst>
                                    </p:anim>
                                    <p:anim calcmode="lin" valueType="num">
                                      <p:cBhvr>
                                        <p:cTn id="74" dur="500" fill="hold"/>
                                        <p:tgtEl>
                                          <p:spTgt spid="27674"/>
                                        </p:tgtEl>
                                        <p:attrNameLst>
                                          <p:attrName>ppt_h</p:attrName>
                                        </p:attrNameLst>
                                      </p:cBhvr>
                                      <p:tavLst>
                                        <p:tav tm="0">
                                          <p:val>
                                            <p:strVal val="#ppt_h"/>
                                          </p:val>
                                        </p:tav>
                                        <p:tav tm="100000">
                                          <p:val>
                                            <p:strVal val="#ppt_h"/>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16" presetClass="entr" presetSubtype="42" fill="hold" grpId="0" nodeType="clickEffect">
                                  <p:stCondLst>
                                    <p:cond delay="0"/>
                                  </p:stCondLst>
                                  <p:childTnLst>
                                    <p:set>
                                      <p:cBhvr>
                                        <p:cTn id="78" dur="1" fill="hold">
                                          <p:stCondLst>
                                            <p:cond delay="0"/>
                                          </p:stCondLst>
                                        </p:cTn>
                                        <p:tgtEl>
                                          <p:spTgt spid="27675"/>
                                        </p:tgtEl>
                                        <p:attrNameLst>
                                          <p:attrName>style.visibility</p:attrName>
                                        </p:attrNameLst>
                                      </p:cBhvr>
                                      <p:to>
                                        <p:strVal val="visible"/>
                                      </p:to>
                                    </p:set>
                                    <p:animEffect transition="in" filter="barn(outHorizontal)">
                                      <p:cBhvr>
                                        <p:cTn id="79" dur="500"/>
                                        <p:tgtEl>
                                          <p:spTgt spid="27675"/>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27681"/>
                                        </p:tgtEl>
                                        <p:attrNameLst>
                                          <p:attrName>style.visibility</p:attrName>
                                        </p:attrNameLst>
                                      </p:cBhvr>
                                      <p:to>
                                        <p:strVal val="visible"/>
                                      </p:to>
                                    </p:set>
                                    <p:animEffect transition="in" filter="wipe(left)">
                                      <p:cBhvr>
                                        <p:cTn id="84" dur="500"/>
                                        <p:tgtEl>
                                          <p:spTgt spid="27681"/>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17" presetClass="entr" presetSubtype="8" fill="hold" grpId="0" nodeType="clickEffect">
                                  <p:stCondLst>
                                    <p:cond delay="0"/>
                                  </p:stCondLst>
                                  <p:childTnLst>
                                    <p:set>
                                      <p:cBhvr>
                                        <p:cTn id="88" dur="1" fill="hold">
                                          <p:stCondLst>
                                            <p:cond delay="0"/>
                                          </p:stCondLst>
                                        </p:cTn>
                                        <p:tgtEl>
                                          <p:spTgt spid="27676"/>
                                        </p:tgtEl>
                                        <p:attrNameLst>
                                          <p:attrName>style.visibility</p:attrName>
                                        </p:attrNameLst>
                                      </p:cBhvr>
                                      <p:to>
                                        <p:strVal val="visible"/>
                                      </p:to>
                                    </p:set>
                                    <p:anim calcmode="lin" valueType="num">
                                      <p:cBhvr>
                                        <p:cTn id="89" dur="500" fill="hold"/>
                                        <p:tgtEl>
                                          <p:spTgt spid="27676"/>
                                        </p:tgtEl>
                                        <p:attrNameLst>
                                          <p:attrName>ppt_x</p:attrName>
                                        </p:attrNameLst>
                                      </p:cBhvr>
                                      <p:tavLst>
                                        <p:tav tm="0">
                                          <p:val>
                                            <p:strVal val="#ppt_x-#ppt_w/2"/>
                                          </p:val>
                                        </p:tav>
                                        <p:tav tm="100000">
                                          <p:val>
                                            <p:strVal val="#ppt_x"/>
                                          </p:val>
                                        </p:tav>
                                      </p:tavLst>
                                    </p:anim>
                                    <p:anim calcmode="lin" valueType="num">
                                      <p:cBhvr>
                                        <p:cTn id="90" dur="500" fill="hold"/>
                                        <p:tgtEl>
                                          <p:spTgt spid="27676"/>
                                        </p:tgtEl>
                                        <p:attrNameLst>
                                          <p:attrName>ppt_y</p:attrName>
                                        </p:attrNameLst>
                                      </p:cBhvr>
                                      <p:tavLst>
                                        <p:tav tm="0">
                                          <p:val>
                                            <p:strVal val="#ppt_y"/>
                                          </p:val>
                                        </p:tav>
                                        <p:tav tm="100000">
                                          <p:val>
                                            <p:strVal val="#ppt_y"/>
                                          </p:val>
                                        </p:tav>
                                      </p:tavLst>
                                    </p:anim>
                                    <p:anim calcmode="lin" valueType="num">
                                      <p:cBhvr>
                                        <p:cTn id="91" dur="500" fill="hold"/>
                                        <p:tgtEl>
                                          <p:spTgt spid="27676"/>
                                        </p:tgtEl>
                                        <p:attrNameLst>
                                          <p:attrName>ppt_w</p:attrName>
                                        </p:attrNameLst>
                                      </p:cBhvr>
                                      <p:tavLst>
                                        <p:tav tm="0">
                                          <p:val>
                                            <p:fltVal val="0"/>
                                          </p:val>
                                        </p:tav>
                                        <p:tav tm="100000">
                                          <p:val>
                                            <p:strVal val="#ppt_w"/>
                                          </p:val>
                                        </p:tav>
                                      </p:tavLst>
                                    </p:anim>
                                    <p:anim calcmode="lin" valueType="num">
                                      <p:cBhvr>
                                        <p:cTn id="92" dur="500" fill="hold"/>
                                        <p:tgtEl>
                                          <p:spTgt spid="27676"/>
                                        </p:tgtEl>
                                        <p:attrNameLst>
                                          <p:attrName>ppt_h</p:attrName>
                                        </p:attrNameLst>
                                      </p:cBhvr>
                                      <p:tavLst>
                                        <p:tav tm="0">
                                          <p:val>
                                            <p:strVal val="#ppt_h"/>
                                          </p:val>
                                        </p:tav>
                                        <p:tav tm="100000">
                                          <p:val>
                                            <p:strVal val="#ppt_h"/>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16" presetClass="entr" presetSubtype="42" fill="hold" grpId="0" nodeType="clickEffect">
                                  <p:stCondLst>
                                    <p:cond delay="0"/>
                                  </p:stCondLst>
                                  <p:childTnLst>
                                    <p:set>
                                      <p:cBhvr>
                                        <p:cTn id="96" dur="1" fill="hold">
                                          <p:stCondLst>
                                            <p:cond delay="0"/>
                                          </p:stCondLst>
                                        </p:cTn>
                                        <p:tgtEl>
                                          <p:spTgt spid="27677"/>
                                        </p:tgtEl>
                                        <p:attrNameLst>
                                          <p:attrName>style.visibility</p:attrName>
                                        </p:attrNameLst>
                                      </p:cBhvr>
                                      <p:to>
                                        <p:strVal val="visible"/>
                                      </p:to>
                                    </p:set>
                                    <p:animEffect transition="in" filter="barn(outHorizontal)">
                                      <p:cBhvr>
                                        <p:cTn id="97" dur="500"/>
                                        <p:tgtEl>
                                          <p:spTgt spid="27677"/>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7682"/>
                                        </p:tgtEl>
                                        <p:attrNameLst>
                                          <p:attrName>style.visibility</p:attrName>
                                        </p:attrNameLst>
                                      </p:cBhvr>
                                      <p:to>
                                        <p:strVal val="visible"/>
                                      </p:to>
                                    </p:set>
                                    <p:animEffect transition="in" filter="wipe(left)">
                                      <p:cBhvr>
                                        <p:cTn id="102" dur="500"/>
                                        <p:tgtEl>
                                          <p:spTgt spid="27682"/>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7" presetClass="entr" presetSubtype="8" fill="hold" grpId="0" nodeType="clickEffect">
                                  <p:stCondLst>
                                    <p:cond delay="0"/>
                                  </p:stCondLst>
                                  <p:childTnLst>
                                    <p:set>
                                      <p:cBhvr>
                                        <p:cTn id="106" dur="1" fill="hold">
                                          <p:stCondLst>
                                            <p:cond delay="0"/>
                                          </p:stCondLst>
                                        </p:cTn>
                                        <p:tgtEl>
                                          <p:spTgt spid="27678"/>
                                        </p:tgtEl>
                                        <p:attrNameLst>
                                          <p:attrName>style.visibility</p:attrName>
                                        </p:attrNameLst>
                                      </p:cBhvr>
                                      <p:to>
                                        <p:strVal val="visible"/>
                                      </p:to>
                                    </p:set>
                                    <p:anim calcmode="lin" valueType="num">
                                      <p:cBhvr>
                                        <p:cTn id="107" dur="500" fill="hold"/>
                                        <p:tgtEl>
                                          <p:spTgt spid="27678"/>
                                        </p:tgtEl>
                                        <p:attrNameLst>
                                          <p:attrName>ppt_x</p:attrName>
                                        </p:attrNameLst>
                                      </p:cBhvr>
                                      <p:tavLst>
                                        <p:tav tm="0">
                                          <p:val>
                                            <p:strVal val="#ppt_x-#ppt_w/2"/>
                                          </p:val>
                                        </p:tav>
                                        <p:tav tm="100000">
                                          <p:val>
                                            <p:strVal val="#ppt_x"/>
                                          </p:val>
                                        </p:tav>
                                      </p:tavLst>
                                    </p:anim>
                                    <p:anim calcmode="lin" valueType="num">
                                      <p:cBhvr>
                                        <p:cTn id="108" dur="500" fill="hold"/>
                                        <p:tgtEl>
                                          <p:spTgt spid="27678"/>
                                        </p:tgtEl>
                                        <p:attrNameLst>
                                          <p:attrName>ppt_y</p:attrName>
                                        </p:attrNameLst>
                                      </p:cBhvr>
                                      <p:tavLst>
                                        <p:tav tm="0">
                                          <p:val>
                                            <p:strVal val="#ppt_y"/>
                                          </p:val>
                                        </p:tav>
                                        <p:tav tm="100000">
                                          <p:val>
                                            <p:strVal val="#ppt_y"/>
                                          </p:val>
                                        </p:tav>
                                      </p:tavLst>
                                    </p:anim>
                                    <p:anim calcmode="lin" valueType="num">
                                      <p:cBhvr>
                                        <p:cTn id="109" dur="500" fill="hold"/>
                                        <p:tgtEl>
                                          <p:spTgt spid="27678"/>
                                        </p:tgtEl>
                                        <p:attrNameLst>
                                          <p:attrName>ppt_w</p:attrName>
                                        </p:attrNameLst>
                                      </p:cBhvr>
                                      <p:tavLst>
                                        <p:tav tm="0">
                                          <p:val>
                                            <p:fltVal val="0"/>
                                          </p:val>
                                        </p:tav>
                                        <p:tav tm="100000">
                                          <p:val>
                                            <p:strVal val="#ppt_w"/>
                                          </p:val>
                                        </p:tav>
                                      </p:tavLst>
                                    </p:anim>
                                    <p:anim calcmode="lin" valueType="num">
                                      <p:cBhvr>
                                        <p:cTn id="110" dur="500" fill="hold"/>
                                        <p:tgtEl>
                                          <p:spTgt spid="27678"/>
                                        </p:tgtEl>
                                        <p:attrNameLst>
                                          <p:attrName>ppt_h</p:attrName>
                                        </p:attrNameLst>
                                      </p:cBhvr>
                                      <p:tavLst>
                                        <p:tav tm="0">
                                          <p:val>
                                            <p:strVal val="#ppt_h"/>
                                          </p:val>
                                        </p:tav>
                                        <p:tav tm="100000">
                                          <p:val>
                                            <p:strVal val="#ppt_h"/>
                                          </p:val>
                                        </p:tav>
                                      </p:tavLst>
                                    </p:anim>
                                  </p:childTnLst>
                                </p:cTn>
                              </p:par>
                            </p:childTnLst>
                          </p:cTn>
                        </p:par>
                      </p:childTnLst>
                    </p:cTn>
                  </p:par>
                  <p:par>
                    <p:cTn id="111" fill="hold" nodeType="clickPar">
                      <p:stCondLst>
                        <p:cond delay="indefinite"/>
                      </p:stCondLst>
                      <p:childTnLst>
                        <p:par>
                          <p:cTn id="112" fill="hold" nodeType="withGroup">
                            <p:stCondLst>
                              <p:cond delay="0"/>
                            </p:stCondLst>
                            <p:childTnLst>
                              <p:par>
                                <p:cTn id="113" presetID="16" presetClass="entr" presetSubtype="42" fill="hold" grpId="0" nodeType="clickEffect">
                                  <p:stCondLst>
                                    <p:cond delay="0"/>
                                  </p:stCondLst>
                                  <p:childTnLst>
                                    <p:set>
                                      <p:cBhvr>
                                        <p:cTn id="114" dur="1" fill="hold">
                                          <p:stCondLst>
                                            <p:cond delay="0"/>
                                          </p:stCondLst>
                                        </p:cTn>
                                        <p:tgtEl>
                                          <p:spTgt spid="27679"/>
                                        </p:tgtEl>
                                        <p:attrNameLst>
                                          <p:attrName>style.visibility</p:attrName>
                                        </p:attrNameLst>
                                      </p:cBhvr>
                                      <p:to>
                                        <p:strVal val="visible"/>
                                      </p:to>
                                    </p:set>
                                    <p:animEffect transition="in" filter="barn(outHorizontal)">
                                      <p:cBhvr>
                                        <p:cTn id="115" dur="500"/>
                                        <p:tgtEl>
                                          <p:spTgt spid="27679"/>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27683"/>
                                        </p:tgtEl>
                                        <p:attrNameLst>
                                          <p:attrName>style.visibility</p:attrName>
                                        </p:attrNameLst>
                                      </p:cBhvr>
                                      <p:to>
                                        <p:strVal val="visible"/>
                                      </p:to>
                                    </p:set>
                                    <p:animEffect transition="in" filter="wipe(left)">
                                      <p:cBhvr>
                                        <p:cTn id="120" dur="500"/>
                                        <p:tgtEl>
                                          <p:spTgt spid="27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build="p" autoUpdateAnimBg="0"/>
      <p:bldP spid="27653" grpId="0" autoUpdateAnimBg="0"/>
      <p:bldP spid="27654" grpId="0" autoUpdateAnimBg="0"/>
      <p:bldP spid="27655" grpId="0" autoUpdateAnimBg="0"/>
      <p:bldP spid="27656" grpId="0" autoUpdateAnimBg="0"/>
      <p:bldP spid="27670" grpId="0" autoUpdateAnimBg="0"/>
      <p:bldP spid="27671" grpId="0" autoUpdateAnimBg="0"/>
      <p:bldP spid="27672" grpId="0" animBg="1"/>
      <p:bldP spid="27673" grpId="0" animBg="1"/>
      <p:bldP spid="27674" grpId="0" animBg="1"/>
      <p:bldP spid="27675" grpId="0" animBg="1"/>
      <p:bldP spid="27676" grpId="0" animBg="1"/>
      <p:bldP spid="27677" grpId="0" animBg="1"/>
      <p:bldP spid="27678" grpId="0" animBg="1"/>
      <p:bldP spid="27679" grpId="0" animBg="1"/>
      <p:bldP spid="27680" grpId="0" autoUpdateAnimBg="0"/>
      <p:bldP spid="27681" grpId="0" autoUpdateAnimBg="0"/>
      <p:bldP spid="27682" grpId="0" autoUpdateAnimBg="0"/>
      <p:bldP spid="27683" grpId="0" autoUpdateAnimBg="0"/>
      <p:bldP spid="2768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xfrm>
            <a:off x="7145659" y="229504"/>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F2EE60F-98E1-4C81-9538-ED0167EE2CB8}" type="slidenum">
              <a:rPr kumimoji="0" lang="zh-CN" altLang="en-US" sz="2000" smtClean="0">
                <a:solidFill>
                  <a:srgbClr val="0000FF"/>
                </a:solidFill>
              </a:rPr>
              <a:pPr eaLnBrk="1" hangingPunct="1"/>
              <a:t>9</a:t>
            </a:fld>
            <a:endParaRPr kumimoji="0" lang="en-US" altLang="zh-CN" sz="2000" dirty="0" smtClean="0">
              <a:solidFill>
                <a:srgbClr val="0000FF"/>
              </a:solidFill>
            </a:endParaRPr>
          </a:p>
        </p:txBody>
      </p:sp>
      <p:sp>
        <p:nvSpPr>
          <p:cNvPr id="6151" name="Text Box 7"/>
          <p:cNvSpPr txBox="1">
            <a:spLocks noChangeArrowheads="1"/>
          </p:cNvSpPr>
          <p:nvPr/>
        </p:nvSpPr>
        <p:spPr bwMode="auto">
          <a:xfrm>
            <a:off x="959718" y="401985"/>
            <a:ext cx="660821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3.  </a:t>
            </a:r>
            <a:r>
              <a:rPr lang="zh-CN" altLang="en-US" b="1" i="1" dirty="0"/>
              <a:t> </a:t>
            </a:r>
            <a:r>
              <a:rPr lang="zh-CN" altLang="en-US" b="1" dirty="0"/>
              <a:t>封闭环</a:t>
            </a:r>
            <a:r>
              <a:rPr lang="en-US" altLang="zh-CN" b="1" i="1" dirty="0"/>
              <a:t>A</a:t>
            </a:r>
            <a:r>
              <a:rPr lang="en-US" altLang="zh-CN" b="1" baseline="-30000" dirty="0"/>
              <a:t>0</a:t>
            </a:r>
            <a:r>
              <a:rPr lang="en-US" altLang="zh-CN" b="1" dirty="0"/>
              <a:t>、</a:t>
            </a:r>
            <a:r>
              <a:rPr lang="zh-CN" altLang="en-US" b="1" dirty="0"/>
              <a:t>增环</a:t>
            </a:r>
            <a:r>
              <a:rPr lang="en-US" altLang="zh-CN" b="1" i="1" dirty="0"/>
              <a:t>A</a:t>
            </a:r>
            <a:r>
              <a:rPr lang="en-US" altLang="zh-CN" b="1" i="1" baseline="-30000" dirty="0"/>
              <a:t>i</a:t>
            </a:r>
            <a:r>
              <a:rPr lang="en-US" altLang="zh-CN" b="1" baseline="-30000" dirty="0"/>
              <a:t> (+)</a:t>
            </a:r>
            <a:r>
              <a:rPr lang="zh-CN" altLang="en-US" b="1" dirty="0"/>
              <a:t>和减环</a:t>
            </a:r>
            <a:r>
              <a:rPr lang="en-US" altLang="zh-CN" b="1" i="1" dirty="0"/>
              <a:t>A</a:t>
            </a:r>
            <a:r>
              <a:rPr lang="en-US" altLang="zh-CN" b="1" i="1" baseline="-30000" dirty="0"/>
              <a:t>i</a:t>
            </a:r>
            <a:r>
              <a:rPr lang="en-US" altLang="zh-CN" b="1" baseline="-30000" dirty="0"/>
              <a:t> (-)</a:t>
            </a:r>
            <a:r>
              <a:rPr lang="zh-CN" altLang="en-US" b="1" dirty="0"/>
              <a:t>的判断 </a:t>
            </a:r>
          </a:p>
        </p:txBody>
      </p:sp>
      <p:sp>
        <p:nvSpPr>
          <p:cNvPr id="6179" name="Rectangle 35"/>
          <p:cNvSpPr>
            <a:spLocks noChangeArrowheads="1"/>
          </p:cNvSpPr>
          <p:nvPr/>
        </p:nvSpPr>
        <p:spPr bwMode="auto">
          <a:xfrm>
            <a:off x="871538" y="839961"/>
            <a:ext cx="6169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dirty="0"/>
              <a:t>A</a:t>
            </a:r>
            <a:r>
              <a:rPr lang="en-US" altLang="zh-CN" b="1" dirty="0"/>
              <a:t>0：</a:t>
            </a:r>
            <a:r>
              <a:rPr lang="zh-CN" altLang="en-US" b="1" dirty="0">
                <a:solidFill>
                  <a:srgbClr val="FF3300"/>
                </a:solidFill>
              </a:rPr>
              <a:t>加工或装配后自然</a:t>
            </a:r>
            <a:r>
              <a:rPr lang="zh-CN" altLang="en-US" b="1" dirty="0"/>
              <a:t>形成的尺寸。</a:t>
            </a:r>
          </a:p>
        </p:txBody>
      </p:sp>
      <p:sp>
        <p:nvSpPr>
          <p:cNvPr id="6176" name="Text Box 32"/>
          <p:cNvSpPr txBox="1">
            <a:spLocks noChangeArrowheads="1"/>
          </p:cNvSpPr>
          <p:nvPr/>
        </p:nvSpPr>
        <p:spPr bwMode="auto">
          <a:xfrm>
            <a:off x="846431" y="1277402"/>
            <a:ext cx="6194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dirty="0"/>
              <a:t>A</a:t>
            </a:r>
            <a:r>
              <a:rPr lang="en-US" altLang="zh-CN" b="1" i="1" baseline="-30000" dirty="0"/>
              <a:t>i </a:t>
            </a:r>
            <a:r>
              <a:rPr lang="en-US" altLang="zh-CN" b="1" baseline="-30000" dirty="0"/>
              <a:t>(+)</a:t>
            </a:r>
            <a:r>
              <a:rPr lang="en-US" altLang="zh-CN" b="1" dirty="0"/>
              <a:t>、</a:t>
            </a:r>
            <a:r>
              <a:rPr lang="en-US" altLang="zh-CN" b="1" i="1" dirty="0"/>
              <a:t>A</a:t>
            </a:r>
            <a:r>
              <a:rPr lang="en-US" altLang="zh-CN" b="1" i="1" baseline="-30000" dirty="0"/>
              <a:t>i</a:t>
            </a:r>
            <a:r>
              <a:rPr lang="en-US" altLang="zh-CN" b="1" baseline="-30000" dirty="0"/>
              <a:t> (-)</a:t>
            </a:r>
            <a:r>
              <a:rPr lang="en-US" altLang="zh-CN" b="1" dirty="0"/>
              <a:t>：</a:t>
            </a:r>
            <a:r>
              <a:rPr lang="zh-CN" altLang="en-US" b="1" dirty="0">
                <a:solidFill>
                  <a:srgbClr val="FF3300"/>
                </a:solidFill>
              </a:rPr>
              <a:t>按箭头的方向判断。</a:t>
            </a:r>
            <a:endParaRPr lang="zh-CN" altLang="en-US" b="1" baseline="-30000" dirty="0"/>
          </a:p>
        </p:txBody>
      </p:sp>
      <p:sp>
        <p:nvSpPr>
          <p:cNvPr id="6183" name="Text Box 39"/>
          <p:cNvSpPr txBox="1">
            <a:spLocks noChangeArrowheads="1"/>
          </p:cNvSpPr>
          <p:nvPr/>
        </p:nvSpPr>
        <p:spPr bwMode="auto">
          <a:xfrm>
            <a:off x="435736" y="2979183"/>
            <a:ext cx="4164012"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i="1" dirty="0"/>
              <a:t>      A</a:t>
            </a:r>
            <a:r>
              <a:rPr lang="en-US" altLang="zh-CN" b="1" i="1" baseline="-30000" dirty="0"/>
              <a:t>i  </a:t>
            </a:r>
            <a:r>
              <a:rPr lang="zh-CN" altLang="en-US" b="1" dirty="0"/>
              <a:t>的方向与封闭环</a:t>
            </a:r>
            <a:r>
              <a:rPr lang="en-US" altLang="zh-CN" b="1" i="1" dirty="0"/>
              <a:t>A</a:t>
            </a:r>
            <a:r>
              <a:rPr lang="en-US" altLang="zh-CN" b="1" baseline="-25000" dirty="0"/>
              <a:t>0</a:t>
            </a:r>
            <a:r>
              <a:rPr lang="zh-CN" altLang="en-US" b="1" dirty="0"/>
              <a:t>的方向</a:t>
            </a:r>
            <a:r>
              <a:rPr lang="zh-CN" altLang="en-US" b="1" dirty="0">
                <a:solidFill>
                  <a:srgbClr val="FF3300"/>
                </a:solidFill>
              </a:rPr>
              <a:t>相反</a:t>
            </a:r>
            <a:r>
              <a:rPr lang="zh-CN" altLang="en-US" b="1" dirty="0"/>
              <a:t>为</a:t>
            </a:r>
            <a:r>
              <a:rPr lang="en-US" altLang="zh-CN" b="1" i="1" dirty="0"/>
              <a:t>A</a:t>
            </a:r>
            <a:r>
              <a:rPr lang="en-US" altLang="zh-CN" b="1" i="1" baseline="-30000" dirty="0"/>
              <a:t>i </a:t>
            </a:r>
            <a:r>
              <a:rPr lang="en-US" altLang="zh-CN" b="1" baseline="-30000" dirty="0"/>
              <a:t>(+)</a:t>
            </a:r>
            <a:r>
              <a:rPr lang="en-US" altLang="zh-CN" b="1" dirty="0"/>
              <a:t>。</a:t>
            </a:r>
            <a:endParaRPr lang="zh-CN" altLang="en-US" b="1" dirty="0"/>
          </a:p>
        </p:txBody>
      </p:sp>
      <p:sp>
        <p:nvSpPr>
          <p:cNvPr id="6184" name="Text Box 40"/>
          <p:cNvSpPr txBox="1">
            <a:spLocks noChangeArrowheads="1"/>
          </p:cNvSpPr>
          <p:nvPr/>
        </p:nvSpPr>
        <p:spPr bwMode="auto">
          <a:xfrm>
            <a:off x="373823" y="3957792"/>
            <a:ext cx="433885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i="1" dirty="0"/>
              <a:t>        A</a:t>
            </a:r>
            <a:r>
              <a:rPr lang="en-US" altLang="zh-CN" b="1" i="1" baseline="-30000" dirty="0"/>
              <a:t>i  </a:t>
            </a:r>
            <a:r>
              <a:rPr lang="zh-CN" altLang="en-US" b="1" dirty="0"/>
              <a:t>的方向与封闭环</a:t>
            </a:r>
            <a:r>
              <a:rPr lang="en-US" altLang="zh-CN" b="1" i="1" dirty="0"/>
              <a:t>A</a:t>
            </a:r>
            <a:r>
              <a:rPr lang="en-US" altLang="zh-CN" b="1" baseline="-25000" dirty="0"/>
              <a:t>0</a:t>
            </a:r>
            <a:r>
              <a:rPr lang="zh-CN" altLang="en-US" b="1" dirty="0"/>
              <a:t>的方向</a:t>
            </a:r>
            <a:r>
              <a:rPr lang="zh-CN" altLang="en-US" b="1" dirty="0">
                <a:solidFill>
                  <a:srgbClr val="FF3300"/>
                </a:solidFill>
              </a:rPr>
              <a:t>相同</a:t>
            </a:r>
            <a:r>
              <a:rPr lang="zh-CN" altLang="en-US" b="1" dirty="0"/>
              <a:t>为</a:t>
            </a:r>
            <a:r>
              <a:rPr lang="en-US" altLang="zh-CN" b="1" i="1" dirty="0"/>
              <a:t>A</a:t>
            </a:r>
            <a:r>
              <a:rPr lang="en-US" altLang="zh-CN" b="1" i="1" baseline="-30000" dirty="0"/>
              <a:t>i</a:t>
            </a:r>
            <a:r>
              <a:rPr lang="en-US" altLang="zh-CN" b="1" baseline="-30000" dirty="0"/>
              <a:t> (-) </a:t>
            </a:r>
            <a:r>
              <a:rPr lang="en-US" altLang="zh-CN" b="1" dirty="0"/>
              <a:t>。</a:t>
            </a:r>
            <a:endParaRPr lang="zh-CN" altLang="en-US" b="1" dirty="0"/>
          </a:p>
        </p:txBody>
      </p:sp>
      <p:sp>
        <p:nvSpPr>
          <p:cNvPr id="6189" name="Text Box 45"/>
          <p:cNvSpPr txBox="1">
            <a:spLocks noChangeArrowheads="1"/>
          </p:cNvSpPr>
          <p:nvPr/>
        </p:nvSpPr>
        <p:spPr bwMode="auto">
          <a:xfrm>
            <a:off x="809625" y="1700213"/>
            <a:ext cx="5030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箭头的画法( 见图11.4</a:t>
            </a:r>
            <a:r>
              <a:rPr lang="en-US" altLang="zh-CN" b="1"/>
              <a:t>)：</a:t>
            </a:r>
          </a:p>
        </p:txBody>
      </p:sp>
      <p:sp>
        <p:nvSpPr>
          <p:cNvPr id="6190" name="Text Box 46"/>
          <p:cNvSpPr txBox="1">
            <a:spLocks noChangeArrowheads="1"/>
          </p:cNvSpPr>
          <p:nvPr/>
        </p:nvSpPr>
        <p:spPr bwMode="auto">
          <a:xfrm>
            <a:off x="142875" y="2108200"/>
            <a:ext cx="807265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在首先在</a:t>
            </a:r>
            <a:r>
              <a:rPr lang="en-US" altLang="zh-CN" b="1" i="1" dirty="0"/>
              <a:t>A</a:t>
            </a:r>
            <a:r>
              <a:rPr lang="en-US" altLang="zh-CN" b="1" baseline="-30000" dirty="0"/>
              <a:t>0</a:t>
            </a:r>
            <a:r>
              <a:rPr lang="zh-CN" altLang="en-US" b="1" dirty="0"/>
              <a:t>上面任意指向画一箭头，然后在各组成环上面画箭头，使所画各箭头依次彼此头尾相连。</a:t>
            </a:r>
          </a:p>
        </p:txBody>
      </p:sp>
      <p:graphicFrame>
        <p:nvGraphicFramePr>
          <p:cNvPr id="6196" name="Object 52"/>
          <p:cNvGraphicFramePr>
            <a:graphicFrameLocks noChangeAspect="1"/>
          </p:cNvGraphicFramePr>
          <p:nvPr>
            <p:extLst>
              <p:ext uri="{D42A27DB-BD31-4B8C-83A1-F6EECF244321}">
                <p14:modId xmlns:p14="http://schemas.microsoft.com/office/powerpoint/2010/main" val="3497172678"/>
              </p:ext>
            </p:extLst>
          </p:nvPr>
        </p:nvGraphicFramePr>
        <p:xfrm>
          <a:off x="1015989" y="5528695"/>
          <a:ext cx="2971434" cy="609453"/>
        </p:xfrm>
        <a:graphic>
          <a:graphicData uri="http://schemas.openxmlformats.org/presentationml/2006/ole">
            <mc:AlternateContent xmlns:mc="http://schemas.openxmlformats.org/markup-compatibility/2006">
              <mc:Choice xmlns:v="urn:schemas-microsoft-com:vml" Requires="v">
                <p:oleObj spid="_x0000_s10415" name="Equation" r:id="rId3" imgW="1244600" imgH="241300" progId="Equation.3">
                  <p:embed/>
                </p:oleObj>
              </mc:Choice>
              <mc:Fallback>
                <p:oleObj name="Equation" r:id="rId3" imgW="1244600" imgH="241300" progId="Equation.3">
                  <p:embed/>
                  <p:pic>
                    <p:nvPicPr>
                      <p:cNvPr id="0" name="Object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5989" y="5528695"/>
                        <a:ext cx="2971434" cy="609453"/>
                      </a:xfrm>
                      <a:prstGeom prst="rect">
                        <a:avLst/>
                      </a:prstGeom>
                      <a:noFill/>
                      <a:ln>
                        <a:noFill/>
                      </a:ln>
                      <a:effectLst/>
                      <a:extLst/>
                    </p:spPr>
                  </p:pic>
                </p:oleObj>
              </mc:Fallback>
            </mc:AlternateContent>
          </a:graphicData>
        </a:graphic>
      </p:graphicFrame>
      <p:graphicFrame>
        <p:nvGraphicFramePr>
          <p:cNvPr id="6198" name="Object 54"/>
          <p:cNvGraphicFramePr>
            <a:graphicFrameLocks noChangeAspect="1"/>
          </p:cNvGraphicFramePr>
          <p:nvPr>
            <p:extLst>
              <p:ext uri="{D42A27DB-BD31-4B8C-83A1-F6EECF244321}">
                <p14:modId xmlns:p14="http://schemas.microsoft.com/office/powerpoint/2010/main" val="1111826216"/>
              </p:ext>
            </p:extLst>
          </p:nvPr>
        </p:nvGraphicFramePr>
        <p:xfrm>
          <a:off x="889490" y="4903177"/>
          <a:ext cx="3598863" cy="688975"/>
        </p:xfrm>
        <a:graphic>
          <a:graphicData uri="http://schemas.openxmlformats.org/presentationml/2006/ole">
            <mc:AlternateContent xmlns:mc="http://schemas.openxmlformats.org/markup-compatibility/2006">
              <mc:Choice xmlns:v="urn:schemas-microsoft-com:vml" Requires="v">
                <p:oleObj spid="_x0000_s10416" name="Equation" r:id="rId5" imgW="1333500" imgH="241300" progId="Equation.3">
                  <p:embed/>
                </p:oleObj>
              </mc:Choice>
              <mc:Fallback>
                <p:oleObj name="Equation" r:id="rId5" imgW="1333500" imgH="241300" progId="Equation.3">
                  <p:embed/>
                  <p:pic>
                    <p:nvPicPr>
                      <p:cNvPr id="0" name="Object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9490" y="4903177"/>
                        <a:ext cx="3598863" cy="68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212" name="Group 68"/>
          <p:cNvGrpSpPr>
            <a:grpSpLocks/>
          </p:cNvGrpSpPr>
          <p:nvPr/>
        </p:nvGrpSpPr>
        <p:grpSpPr bwMode="auto">
          <a:xfrm>
            <a:off x="5247009" y="3464956"/>
            <a:ext cx="2851150" cy="2235200"/>
            <a:chOff x="3190" y="2032"/>
            <a:chExt cx="1796" cy="1408"/>
          </a:xfrm>
        </p:grpSpPr>
        <p:sp>
          <p:nvSpPr>
            <p:cNvPr id="10262" name="Text Box 55"/>
            <p:cNvSpPr txBox="1">
              <a:spLocks noChangeArrowheads="1"/>
            </p:cNvSpPr>
            <p:nvPr/>
          </p:nvSpPr>
          <p:spPr bwMode="auto">
            <a:xfrm>
              <a:off x="3370" y="3190"/>
              <a:ext cx="161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a:t>图11.4尺寸链图</a:t>
              </a:r>
            </a:p>
          </p:txBody>
        </p:sp>
        <p:sp>
          <p:nvSpPr>
            <p:cNvPr id="10263" name="Line 56"/>
            <p:cNvSpPr>
              <a:spLocks noChangeShapeType="1"/>
            </p:cNvSpPr>
            <p:nvPr/>
          </p:nvSpPr>
          <p:spPr bwMode="auto">
            <a:xfrm>
              <a:off x="3286" y="3015"/>
              <a:ext cx="15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4" name="Line 57"/>
            <p:cNvSpPr>
              <a:spLocks noChangeShapeType="1"/>
            </p:cNvSpPr>
            <p:nvPr/>
          </p:nvSpPr>
          <p:spPr bwMode="auto">
            <a:xfrm>
              <a:off x="3500" y="2414"/>
              <a:ext cx="0" cy="584"/>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5" name="Line 58"/>
            <p:cNvSpPr>
              <a:spLocks noChangeShapeType="1"/>
            </p:cNvSpPr>
            <p:nvPr/>
          </p:nvSpPr>
          <p:spPr bwMode="auto">
            <a:xfrm>
              <a:off x="3416" y="2423"/>
              <a:ext cx="54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6" name="Line 59"/>
            <p:cNvSpPr>
              <a:spLocks noChangeShapeType="1"/>
            </p:cNvSpPr>
            <p:nvPr/>
          </p:nvSpPr>
          <p:spPr bwMode="auto">
            <a:xfrm>
              <a:off x="3763" y="2032"/>
              <a:ext cx="16" cy="404"/>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7" name="Line 60"/>
            <p:cNvSpPr>
              <a:spLocks noChangeShapeType="1"/>
            </p:cNvSpPr>
            <p:nvPr/>
          </p:nvSpPr>
          <p:spPr bwMode="auto">
            <a:xfrm>
              <a:off x="3491" y="2053"/>
              <a:ext cx="1161"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8" name="Line 61"/>
            <p:cNvSpPr>
              <a:spLocks noChangeShapeType="1"/>
            </p:cNvSpPr>
            <p:nvPr/>
          </p:nvSpPr>
          <p:spPr bwMode="auto">
            <a:xfrm>
              <a:off x="4446" y="2045"/>
              <a:ext cx="0" cy="534"/>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9" name="Line 62"/>
            <p:cNvSpPr>
              <a:spLocks noChangeShapeType="1"/>
            </p:cNvSpPr>
            <p:nvPr/>
          </p:nvSpPr>
          <p:spPr bwMode="auto">
            <a:xfrm>
              <a:off x="4241" y="2587"/>
              <a:ext cx="42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70" name="Line 63"/>
            <p:cNvSpPr>
              <a:spLocks noChangeShapeType="1"/>
            </p:cNvSpPr>
            <p:nvPr/>
          </p:nvSpPr>
          <p:spPr bwMode="auto">
            <a:xfrm>
              <a:off x="4462" y="2579"/>
              <a:ext cx="0" cy="444"/>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71" name="Text Box 64"/>
            <p:cNvSpPr txBox="1">
              <a:spLocks noChangeArrowheads="1"/>
            </p:cNvSpPr>
            <p:nvPr/>
          </p:nvSpPr>
          <p:spPr bwMode="auto">
            <a:xfrm rot="-5400000">
              <a:off x="3185" y="2561"/>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1</a:t>
              </a:r>
            </a:p>
          </p:txBody>
        </p:sp>
        <p:sp>
          <p:nvSpPr>
            <p:cNvPr id="10272" name="Text Box 65"/>
            <p:cNvSpPr txBox="1">
              <a:spLocks noChangeArrowheads="1"/>
            </p:cNvSpPr>
            <p:nvPr/>
          </p:nvSpPr>
          <p:spPr bwMode="auto">
            <a:xfrm rot="-5400000">
              <a:off x="3440" y="2092"/>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0</a:t>
              </a:r>
            </a:p>
          </p:txBody>
        </p:sp>
        <p:sp>
          <p:nvSpPr>
            <p:cNvPr id="10273" name="Text Box 66"/>
            <p:cNvSpPr txBox="1">
              <a:spLocks noChangeArrowheads="1"/>
            </p:cNvSpPr>
            <p:nvPr/>
          </p:nvSpPr>
          <p:spPr bwMode="auto">
            <a:xfrm rot="-5400000">
              <a:off x="4147" y="2199"/>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2</a:t>
              </a:r>
            </a:p>
          </p:txBody>
        </p:sp>
        <p:sp>
          <p:nvSpPr>
            <p:cNvPr id="10274" name="Text Box 67"/>
            <p:cNvSpPr txBox="1">
              <a:spLocks noChangeArrowheads="1"/>
            </p:cNvSpPr>
            <p:nvPr/>
          </p:nvSpPr>
          <p:spPr bwMode="auto">
            <a:xfrm rot="-5400000">
              <a:off x="4131" y="2618"/>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r>
                <a:rPr lang="en-US" altLang="zh-CN" baseline="-25000"/>
                <a:t>3</a:t>
              </a:r>
            </a:p>
          </p:txBody>
        </p:sp>
      </p:grpSp>
      <p:sp>
        <p:nvSpPr>
          <p:cNvPr id="6213" name="Line 69"/>
          <p:cNvSpPr>
            <a:spLocks noChangeShapeType="1"/>
          </p:cNvSpPr>
          <p:nvPr/>
        </p:nvSpPr>
        <p:spPr bwMode="auto">
          <a:xfrm>
            <a:off x="5681984" y="3517344"/>
            <a:ext cx="0" cy="4714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14" name="Line 70"/>
          <p:cNvSpPr>
            <a:spLocks noChangeShapeType="1"/>
          </p:cNvSpPr>
          <p:nvPr/>
        </p:nvSpPr>
        <p:spPr bwMode="auto">
          <a:xfrm>
            <a:off x="5277172" y="4234894"/>
            <a:ext cx="0" cy="4714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15" name="Line 71"/>
          <p:cNvSpPr>
            <a:spLocks noChangeShapeType="1"/>
          </p:cNvSpPr>
          <p:nvPr/>
        </p:nvSpPr>
        <p:spPr bwMode="auto">
          <a:xfrm flipV="1">
            <a:off x="6791647" y="4366656"/>
            <a:ext cx="0" cy="4572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16" name="Line 72"/>
          <p:cNvSpPr>
            <a:spLocks noChangeShapeType="1"/>
          </p:cNvSpPr>
          <p:nvPr/>
        </p:nvSpPr>
        <p:spPr bwMode="auto">
          <a:xfrm flipV="1">
            <a:off x="6844034" y="3699906"/>
            <a:ext cx="0" cy="4572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221" name="Group 77"/>
          <p:cNvGrpSpPr>
            <a:grpSpLocks/>
          </p:cNvGrpSpPr>
          <p:nvPr/>
        </p:nvGrpSpPr>
        <p:grpSpPr bwMode="auto">
          <a:xfrm>
            <a:off x="5081909" y="3584019"/>
            <a:ext cx="1566863" cy="1331912"/>
            <a:chOff x="3086" y="2107"/>
            <a:chExt cx="987" cy="839"/>
          </a:xfrm>
        </p:grpSpPr>
        <p:sp>
          <p:nvSpPr>
            <p:cNvPr id="10258" name="Line 73"/>
            <p:cNvSpPr>
              <a:spLocks noChangeShapeType="1"/>
            </p:cNvSpPr>
            <p:nvPr/>
          </p:nvSpPr>
          <p:spPr bwMode="auto">
            <a:xfrm>
              <a:off x="3259" y="2107"/>
              <a:ext cx="0" cy="32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59" name="Line 74"/>
            <p:cNvSpPr>
              <a:spLocks noChangeShapeType="1"/>
            </p:cNvSpPr>
            <p:nvPr/>
          </p:nvSpPr>
          <p:spPr bwMode="auto">
            <a:xfrm>
              <a:off x="4073" y="2131"/>
              <a:ext cx="0" cy="35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0" name="Line 75"/>
            <p:cNvSpPr>
              <a:spLocks noChangeShapeType="1"/>
            </p:cNvSpPr>
            <p:nvPr/>
          </p:nvSpPr>
          <p:spPr bwMode="auto">
            <a:xfrm>
              <a:off x="4065" y="2559"/>
              <a:ext cx="0" cy="35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1" name="Line 76"/>
            <p:cNvSpPr>
              <a:spLocks noChangeShapeType="1"/>
            </p:cNvSpPr>
            <p:nvPr/>
          </p:nvSpPr>
          <p:spPr bwMode="auto">
            <a:xfrm>
              <a:off x="3086" y="2501"/>
              <a:ext cx="0" cy="445"/>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51">
                                            <p:txEl>
                                              <p:pRg st="0" end="0"/>
                                            </p:txEl>
                                          </p:spTgt>
                                        </p:tgtEl>
                                        <p:attrNameLst>
                                          <p:attrName>style.visibility</p:attrName>
                                        </p:attrNameLst>
                                      </p:cBhvr>
                                      <p:to>
                                        <p:strVal val="visible"/>
                                      </p:to>
                                    </p:set>
                                    <p:animEffect transition="in" filter="wipe(left)">
                                      <p:cBhvr>
                                        <p:cTn id="7" dur="300"/>
                                        <p:tgtEl>
                                          <p:spTgt spid="61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79"/>
                                        </p:tgtEl>
                                        <p:attrNameLst>
                                          <p:attrName>style.visibility</p:attrName>
                                        </p:attrNameLst>
                                      </p:cBhvr>
                                      <p:to>
                                        <p:strVal val="visible"/>
                                      </p:to>
                                    </p:set>
                                    <p:animEffect transition="in" filter="wipe(left)">
                                      <p:cBhvr>
                                        <p:cTn id="12" dur="300"/>
                                        <p:tgtEl>
                                          <p:spTgt spid="61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176"/>
                                        </p:tgtEl>
                                        <p:attrNameLst>
                                          <p:attrName>style.visibility</p:attrName>
                                        </p:attrNameLst>
                                      </p:cBhvr>
                                      <p:to>
                                        <p:strVal val="visible"/>
                                      </p:to>
                                    </p:set>
                                    <p:animEffect transition="in" filter="wipe(left)">
                                      <p:cBhvr>
                                        <p:cTn id="17" dur="300"/>
                                        <p:tgtEl>
                                          <p:spTgt spid="617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189"/>
                                        </p:tgtEl>
                                        <p:attrNameLst>
                                          <p:attrName>style.visibility</p:attrName>
                                        </p:attrNameLst>
                                      </p:cBhvr>
                                      <p:to>
                                        <p:strVal val="visible"/>
                                      </p:to>
                                    </p:set>
                                    <p:animEffect transition="in" filter="wipe(left)">
                                      <p:cBhvr>
                                        <p:cTn id="22" dur="300"/>
                                        <p:tgtEl>
                                          <p:spTgt spid="61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6212"/>
                                        </p:tgtEl>
                                        <p:attrNameLst>
                                          <p:attrName>style.visibility</p:attrName>
                                        </p:attrNameLst>
                                      </p:cBhvr>
                                      <p:to>
                                        <p:strVal val="visible"/>
                                      </p:to>
                                    </p:set>
                                    <p:anim calcmode="lin" valueType="num">
                                      <p:cBhvr additive="base">
                                        <p:cTn id="27" dur="500" fill="hold"/>
                                        <p:tgtEl>
                                          <p:spTgt spid="6212"/>
                                        </p:tgtEl>
                                        <p:attrNameLst>
                                          <p:attrName>ppt_x</p:attrName>
                                        </p:attrNameLst>
                                      </p:cBhvr>
                                      <p:tavLst>
                                        <p:tav tm="0">
                                          <p:val>
                                            <p:strVal val="1+#ppt_w/2"/>
                                          </p:val>
                                        </p:tav>
                                        <p:tav tm="100000">
                                          <p:val>
                                            <p:strVal val="#ppt_x"/>
                                          </p:val>
                                        </p:tav>
                                      </p:tavLst>
                                    </p:anim>
                                    <p:anim calcmode="lin" valueType="num">
                                      <p:cBhvr additive="base">
                                        <p:cTn id="28" dur="500" fill="hold"/>
                                        <p:tgtEl>
                                          <p:spTgt spid="6212"/>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190"/>
                                        </p:tgtEl>
                                        <p:attrNameLst>
                                          <p:attrName>style.visibility</p:attrName>
                                        </p:attrNameLst>
                                      </p:cBhvr>
                                      <p:to>
                                        <p:strVal val="visible"/>
                                      </p:to>
                                    </p:set>
                                    <p:animEffect transition="in" filter="wipe(left)">
                                      <p:cBhvr>
                                        <p:cTn id="33" dur="300"/>
                                        <p:tgtEl>
                                          <p:spTgt spid="619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1" fill="hold" grpId="0" nodeType="clickEffect">
                                  <p:stCondLst>
                                    <p:cond delay="0"/>
                                  </p:stCondLst>
                                  <p:childTnLst>
                                    <p:set>
                                      <p:cBhvr>
                                        <p:cTn id="37" dur="1" fill="hold">
                                          <p:stCondLst>
                                            <p:cond delay="0"/>
                                          </p:stCondLst>
                                        </p:cTn>
                                        <p:tgtEl>
                                          <p:spTgt spid="6213"/>
                                        </p:tgtEl>
                                        <p:attrNameLst>
                                          <p:attrName>style.visibility</p:attrName>
                                        </p:attrNameLst>
                                      </p:cBhvr>
                                      <p:to>
                                        <p:strVal val="visible"/>
                                      </p:to>
                                    </p:set>
                                    <p:anim calcmode="lin" valueType="num">
                                      <p:cBhvr>
                                        <p:cTn id="38" dur="500" fill="hold"/>
                                        <p:tgtEl>
                                          <p:spTgt spid="6213"/>
                                        </p:tgtEl>
                                        <p:attrNameLst>
                                          <p:attrName>ppt_x</p:attrName>
                                        </p:attrNameLst>
                                      </p:cBhvr>
                                      <p:tavLst>
                                        <p:tav tm="0">
                                          <p:val>
                                            <p:strVal val="#ppt_x"/>
                                          </p:val>
                                        </p:tav>
                                        <p:tav tm="100000">
                                          <p:val>
                                            <p:strVal val="#ppt_x"/>
                                          </p:val>
                                        </p:tav>
                                      </p:tavLst>
                                    </p:anim>
                                    <p:anim calcmode="lin" valueType="num">
                                      <p:cBhvr>
                                        <p:cTn id="39" dur="500" fill="hold"/>
                                        <p:tgtEl>
                                          <p:spTgt spid="6213"/>
                                        </p:tgtEl>
                                        <p:attrNameLst>
                                          <p:attrName>ppt_y</p:attrName>
                                        </p:attrNameLst>
                                      </p:cBhvr>
                                      <p:tavLst>
                                        <p:tav tm="0">
                                          <p:val>
                                            <p:strVal val="#ppt_y-#ppt_h/2"/>
                                          </p:val>
                                        </p:tav>
                                        <p:tav tm="100000">
                                          <p:val>
                                            <p:strVal val="#ppt_y"/>
                                          </p:val>
                                        </p:tav>
                                      </p:tavLst>
                                    </p:anim>
                                    <p:anim calcmode="lin" valueType="num">
                                      <p:cBhvr>
                                        <p:cTn id="40" dur="500" fill="hold"/>
                                        <p:tgtEl>
                                          <p:spTgt spid="6213"/>
                                        </p:tgtEl>
                                        <p:attrNameLst>
                                          <p:attrName>ppt_w</p:attrName>
                                        </p:attrNameLst>
                                      </p:cBhvr>
                                      <p:tavLst>
                                        <p:tav tm="0">
                                          <p:val>
                                            <p:strVal val="#ppt_w"/>
                                          </p:val>
                                        </p:tav>
                                        <p:tav tm="100000">
                                          <p:val>
                                            <p:strVal val="#ppt_w"/>
                                          </p:val>
                                        </p:tav>
                                      </p:tavLst>
                                    </p:anim>
                                    <p:anim calcmode="lin" valueType="num">
                                      <p:cBhvr>
                                        <p:cTn id="41" dur="500" fill="hold"/>
                                        <p:tgtEl>
                                          <p:spTgt spid="6213"/>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7" presetClass="entr" presetSubtype="1" fill="hold" grpId="0" nodeType="clickEffect">
                                  <p:stCondLst>
                                    <p:cond delay="0"/>
                                  </p:stCondLst>
                                  <p:childTnLst>
                                    <p:set>
                                      <p:cBhvr>
                                        <p:cTn id="45" dur="1" fill="hold">
                                          <p:stCondLst>
                                            <p:cond delay="0"/>
                                          </p:stCondLst>
                                        </p:cTn>
                                        <p:tgtEl>
                                          <p:spTgt spid="6214"/>
                                        </p:tgtEl>
                                        <p:attrNameLst>
                                          <p:attrName>style.visibility</p:attrName>
                                        </p:attrNameLst>
                                      </p:cBhvr>
                                      <p:to>
                                        <p:strVal val="visible"/>
                                      </p:to>
                                    </p:set>
                                    <p:anim calcmode="lin" valueType="num">
                                      <p:cBhvr>
                                        <p:cTn id="46" dur="500" fill="hold"/>
                                        <p:tgtEl>
                                          <p:spTgt spid="6214"/>
                                        </p:tgtEl>
                                        <p:attrNameLst>
                                          <p:attrName>ppt_x</p:attrName>
                                        </p:attrNameLst>
                                      </p:cBhvr>
                                      <p:tavLst>
                                        <p:tav tm="0">
                                          <p:val>
                                            <p:strVal val="#ppt_x"/>
                                          </p:val>
                                        </p:tav>
                                        <p:tav tm="100000">
                                          <p:val>
                                            <p:strVal val="#ppt_x"/>
                                          </p:val>
                                        </p:tav>
                                      </p:tavLst>
                                    </p:anim>
                                    <p:anim calcmode="lin" valueType="num">
                                      <p:cBhvr>
                                        <p:cTn id="47" dur="500" fill="hold"/>
                                        <p:tgtEl>
                                          <p:spTgt spid="6214"/>
                                        </p:tgtEl>
                                        <p:attrNameLst>
                                          <p:attrName>ppt_y</p:attrName>
                                        </p:attrNameLst>
                                      </p:cBhvr>
                                      <p:tavLst>
                                        <p:tav tm="0">
                                          <p:val>
                                            <p:strVal val="#ppt_y-#ppt_h/2"/>
                                          </p:val>
                                        </p:tav>
                                        <p:tav tm="100000">
                                          <p:val>
                                            <p:strVal val="#ppt_y"/>
                                          </p:val>
                                        </p:tav>
                                      </p:tavLst>
                                    </p:anim>
                                    <p:anim calcmode="lin" valueType="num">
                                      <p:cBhvr>
                                        <p:cTn id="48" dur="500" fill="hold"/>
                                        <p:tgtEl>
                                          <p:spTgt spid="6214"/>
                                        </p:tgtEl>
                                        <p:attrNameLst>
                                          <p:attrName>ppt_w</p:attrName>
                                        </p:attrNameLst>
                                      </p:cBhvr>
                                      <p:tavLst>
                                        <p:tav tm="0">
                                          <p:val>
                                            <p:strVal val="#ppt_w"/>
                                          </p:val>
                                        </p:tav>
                                        <p:tav tm="100000">
                                          <p:val>
                                            <p:strVal val="#ppt_w"/>
                                          </p:val>
                                        </p:tav>
                                      </p:tavLst>
                                    </p:anim>
                                    <p:anim calcmode="lin" valueType="num">
                                      <p:cBhvr>
                                        <p:cTn id="49" dur="500" fill="hold"/>
                                        <p:tgtEl>
                                          <p:spTgt spid="6214"/>
                                        </p:tgtEl>
                                        <p:attrNameLst>
                                          <p:attrName>ppt_h</p:attrName>
                                        </p:attrNameLst>
                                      </p:cBhvr>
                                      <p:tavLst>
                                        <p:tav tm="0">
                                          <p:val>
                                            <p:fltVal val="0"/>
                                          </p:val>
                                        </p:tav>
                                        <p:tav tm="100000">
                                          <p:val>
                                            <p:strVal val="#ppt_h"/>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17" presetClass="entr" presetSubtype="4" fill="hold" grpId="0" nodeType="clickEffect">
                                  <p:stCondLst>
                                    <p:cond delay="0"/>
                                  </p:stCondLst>
                                  <p:childTnLst>
                                    <p:set>
                                      <p:cBhvr>
                                        <p:cTn id="53" dur="1" fill="hold">
                                          <p:stCondLst>
                                            <p:cond delay="0"/>
                                          </p:stCondLst>
                                        </p:cTn>
                                        <p:tgtEl>
                                          <p:spTgt spid="6215"/>
                                        </p:tgtEl>
                                        <p:attrNameLst>
                                          <p:attrName>style.visibility</p:attrName>
                                        </p:attrNameLst>
                                      </p:cBhvr>
                                      <p:to>
                                        <p:strVal val="visible"/>
                                      </p:to>
                                    </p:set>
                                    <p:anim calcmode="lin" valueType="num">
                                      <p:cBhvr>
                                        <p:cTn id="54" dur="500" fill="hold"/>
                                        <p:tgtEl>
                                          <p:spTgt spid="6215"/>
                                        </p:tgtEl>
                                        <p:attrNameLst>
                                          <p:attrName>ppt_x</p:attrName>
                                        </p:attrNameLst>
                                      </p:cBhvr>
                                      <p:tavLst>
                                        <p:tav tm="0">
                                          <p:val>
                                            <p:strVal val="#ppt_x"/>
                                          </p:val>
                                        </p:tav>
                                        <p:tav tm="100000">
                                          <p:val>
                                            <p:strVal val="#ppt_x"/>
                                          </p:val>
                                        </p:tav>
                                      </p:tavLst>
                                    </p:anim>
                                    <p:anim calcmode="lin" valueType="num">
                                      <p:cBhvr>
                                        <p:cTn id="55" dur="500" fill="hold"/>
                                        <p:tgtEl>
                                          <p:spTgt spid="6215"/>
                                        </p:tgtEl>
                                        <p:attrNameLst>
                                          <p:attrName>ppt_y</p:attrName>
                                        </p:attrNameLst>
                                      </p:cBhvr>
                                      <p:tavLst>
                                        <p:tav tm="0">
                                          <p:val>
                                            <p:strVal val="#ppt_y+#ppt_h/2"/>
                                          </p:val>
                                        </p:tav>
                                        <p:tav tm="100000">
                                          <p:val>
                                            <p:strVal val="#ppt_y"/>
                                          </p:val>
                                        </p:tav>
                                      </p:tavLst>
                                    </p:anim>
                                    <p:anim calcmode="lin" valueType="num">
                                      <p:cBhvr>
                                        <p:cTn id="56" dur="500" fill="hold"/>
                                        <p:tgtEl>
                                          <p:spTgt spid="6215"/>
                                        </p:tgtEl>
                                        <p:attrNameLst>
                                          <p:attrName>ppt_w</p:attrName>
                                        </p:attrNameLst>
                                      </p:cBhvr>
                                      <p:tavLst>
                                        <p:tav tm="0">
                                          <p:val>
                                            <p:strVal val="#ppt_w"/>
                                          </p:val>
                                        </p:tav>
                                        <p:tav tm="100000">
                                          <p:val>
                                            <p:strVal val="#ppt_w"/>
                                          </p:val>
                                        </p:tav>
                                      </p:tavLst>
                                    </p:anim>
                                    <p:anim calcmode="lin" valueType="num">
                                      <p:cBhvr>
                                        <p:cTn id="57" dur="500" fill="hold"/>
                                        <p:tgtEl>
                                          <p:spTgt spid="6215"/>
                                        </p:tgtEl>
                                        <p:attrNameLst>
                                          <p:attrName>ppt_h</p:attrName>
                                        </p:attrNameLst>
                                      </p:cBhvr>
                                      <p:tavLst>
                                        <p:tav tm="0">
                                          <p:val>
                                            <p:fltVal val="0"/>
                                          </p:val>
                                        </p:tav>
                                        <p:tav tm="100000">
                                          <p:val>
                                            <p:strVal val="#ppt_h"/>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17" presetClass="entr" presetSubtype="4" fill="hold" grpId="0" nodeType="clickEffect">
                                  <p:stCondLst>
                                    <p:cond delay="0"/>
                                  </p:stCondLst>
                                  <p:childTnLst>
                                    <p:set>
                                      <p:cBhvr>
                                        <p:cTn id="61" dur="1" fill="hold">
                                          <p:stCondLst>
                                            <p:cond delay="0"/>
                                          </p:stCondLst>
                                        </p:cTn>
                                        <p:tgtEl>
                                          <p:spTgt spid="6216"/>
                                        </p:tgtEl>
                                        <p:attrNameLst>
                                          <p:attrName>style.visibility</p:attrName>
                                        </p:attrNameLst>
                                      </p:cBhvr>
                                      <p:to>
                                        <p:strVal val="visible"/>
                                      </p:to>
                                    </p:set>
                                    <p:anim calcmode="lin" valueType="num">
                                      <p:cBhvr>
                                        <p:cTn id="62" dur="500" fill="hold"/>
                                        <p:tgtEl>
                                          <p:spTgt spid="6216"/>
                                        </p:tgtEl>
                                        <p:attrNameLst>
                                          <p:attrName>ppt_x</p:attrName>
                                        </p:attrNameLst>
                                      </p:cBhvr>
                                      <p:tavLst>
                                        <p:tav tm="0">
                                          <p:val>
                                            <p:strVal val="#ppt_x"/>
                                          </p:val>
                                        </p:tav>
                                        <p:tav tm="100000">
                                          <p:val>
                                            <p:strVal val="#ppt_x"/>
                                          </p:val>
                                        </p:tav>
                                      </p:tavLst>
                                    </p:anim>
                                    <p:anim calcmode="lin" valueType="num">
                                      <p:cBhvr>
                                        <p:cTn id="63" dur="500" fill="hold"/>
                                        <p:tgtEl>
                                          <p:spTgt spid="6216"/>
                                        </p:tgtEl>
                                        <p:attrNameLst>
                                          <p:attrName>ppt_y</p:attrName>
                                        </p:attrNameLst>
                                      </p:cBhvr>
                                      <p:tavLst>
                                        <p:tav tm="0">
                                          <p:val>
                                            <p:strVal val="#ppt_y+#ppt_h/2"/>
                                          </p:val>
                                        </p:tav>
                                        <p:tav tm="100000">
                                          <p:val>
                                            <p:strVal val="#ppt_y"/>
                                          </p:val>
                                        </p:tav>
                                      </p:tavLst>
                                    </p:anim>
                                    <p:anim calcmode="lin" valueType="num">
                                      <p:cBhvr>
                                        <p:cTn id="64" dur="500" fill="hold"/>
                                        <p:tgtEl>
                                          <p:spTgt spid="6216"/>
                                        </p:tgtEl>
                                        <p:attrNameLst>
                                          <p:attrName>ppt_w</p:attrName>
                                        </p:attrNameLst>
                                      </p:cBhvr>
                                      <p:tavLst>
                                        <p:tav tm="0">
                                          <p:val>
                                            <p:strVal val="#ppt_w"/>
                                          </p:val>
                                        </p:tav>
                                        <p:tav tm="100000">
                                          <p:val>
                                            <p:strVal val="#ppt_w"/>
                                          </p:val>
                                        </p:tav>
                                      </p:tavLst>
                                    </p:anim>
                                    <p:anim calcmode="lin" valueType="num">
                                      <p:cBhvr>
                                        <p:cTn id="65" dur="500" fill="hold"/>
                                        <p:tgtEl>
                                          <p:spTgt spid="6216"/>
                                        </p:tgtEl>
                                        <p:attrNameLst>
                                          <p:attrName>ppt_h</p:attrName>
                                        </p:attrNameLst>
                                      </p:cBhvr>
                                      <p:tavLst>
                                        <p:tav tm="0">
                                          <p:val>
                                            <p:fltVal val="0"/>
                                          </p:val>
                                        </p:tav>
                                        <p:tav tm="100000">
                                          <p:val>
                                            <p:strVal val="#ppt_h"/>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6183"/>
                                        </p:tgtEl>
                                        <p:attrNameLst>
                                          <p:attrName>style.visibility</p:attrName>
                                        </p:attrNameLst>
                                      </p:cBhvr>
                                      <p:to>
                                        <p:strVal val="visible"/>
                                      </p:to>
                                    </p:set>
                                    <p:animEffect transition="in" filter="wipe(left)">
                                      <p:cBhvr>
                                        <p:cTn id="70" dur="300"/>
                                        <p:tgtEl>
                                          <p:spTgt spid="6183"/>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grpId="0" nodeType="clickEffect">
                                  <p:stCondLst>
                                    <p:cond delay="0"/>
                                  </p:stCondLst>
                                  <p:iterate type="wd">
                                    <p:tmPct val="100000"/>
                                  </p:iterate>
                                  <p:childTnLst>
                                    <p:set>
                                      <p:cBhvr>
                                        <p:cTn id="74" dur="1" fill="hold">
                                          <p:stCondLst>
                                            <p:cond delay="0"/>
                                          </p:stCondLst>
                                        </p:cTn>
                                        <p:tgtEl>
                                          <p:spTgt spid="6184"/>
                                        </p:tgtEl>
                                        <p:attrNameLst>
                                          <p:attrName>style.visibility</p:attrName>
                                        </p:attrNameLst>
                                      </p:cBhvr>
                                      <p:to>
                                        <p:strVal val="visible"/>
                                      </p:to>
                                    </p:set>
                                    <p:animEffect transition="in" filter="wipe(left)">
                                      <p:cBhvr>
                                        <p:cTn id="75" dur="300"/>
                                        <p:tgtEl>
                                          <p:spTgt spid="6184"/>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nodeType="clickEffect">
                                  <p:stCondLst>
                                    <p:cond delay="0"/>
                                  </p:stCondLst>
                                  <p:childTnLst>
                                    <p:set>
                                      <p:cBhvr>
                                        <p:cTn id="79" dur="1" fill="hold">
                                          <p:stCondLst>
                                            <p:cond delay="0"/>
                                          </p:stCondLst>
                                        </p:cTn>
                                        <p:tgtEl>
                                          <p:spTgt spid="6198"/>
                                        </p:tgtEl>
                                        <p:attrNameLst>
                                          <p:attrName>style.visibility</p:attrName>
                                        </p:attrNameLst>
                                      </p:cBhvr>
                                      <p:to>
                                        <p:strVal val="visible"/>
                                      </p:to>
                                    </p:set>
                                    <p:animEffect transition="in" filter="wipe(left)">
                                      <p:cBhvr>
                                        <p:cTn id="80" dur="500"/>
                                        <p:tgtEl>
                                          <p:spTgt spid="6198"/>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22" presetClass="entr" presetSubtype="8" fill="hold" nodeType="clickEffect">
                                  <p:stCondLst>
                                    <p:cond delay="0"/>
                                  </p:stCondLst>
                                  <p:childTnLst>
                                    <p:set>
                                      <p:cBhvr>
                                        <p:cTn id="84" dur="1" fill="hold">
                                          <p:stCondLst>
                                            <p:cond delay="0"/>
                                          </p:stCondLst>
                                        </p:cTn>
                                        <p:tgtEl>
                                          <p:spTgt spid="6196"/>
                                        </p:tgtEl>
                                        <p:attrNameLst>
                                          <p:attrName>style.visibility</p:attrName>
                                        </p:attrNameLst>
                                      </p:cBhvr>
                                      <p:to>
                                        <p:strVal val="visible"/>
                                      </p:to>
                                    </p:set>
                                    <p:animEffect transition="in" filter="wipe(left)">
                                      <p:cBhvr>
                                        <p:cTn id="85" dur="500"/>
                                        <p:tgtEl>
                                          <p:spTgt spid="6196"/>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16" presetClass="entr" presetSubtype="42" fill="hold" nodeType="clickEffect">
                                  <p:stCondLst>
                                    <p:cond delay="0"/>
                                  </p:stCondLst>
                                  <p:childTnLst>
                                    <p:set>
                                      <p:cBhvr>
                                        <p:cTn id="89" dur="1" fill="hold">
                                          <p:stCondLst>
                                            <p:cond delay="0"/>
                                          </p:stCondLst>
                                        </p:cTn>
                                        <p:tgtEl>
                                          <p:spTgt spid="6221"/>
                                        </p:tgtEl>
                                        <p:attrNameLst>
                                          <p:attrName>style.visibility</p:attrName>
                                        </p:attrNameLst>
                                      </p:cBhvr>
                                      <p:to>
                                        <p:strVal val="visible"/>
                                      </p:to>
                                    </p:set>
                                    <p:animEffect transition="in" filter="barn(outHorizontal)">
                                      <p:cBhvr>
                                        <p:cTn id="90" dur="500"/>
                                        <p:tgtEl>
                                          <p:spTgt spid="6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uild="p" autoUpdateAnimBg="0"/>
      <p:bldP spid="6179" grpId="0" autoUpdateAnimBg="0"/>
      <p:bldP spid="6176" grpId="0" autoUpdateAnimBg="0"/>
      <p:bldP spid="6183" grpId="0" autoUpdateAnimBg="0"/>
      <p:bldP spid="6184" grpId="0" autoUpdateAnimBg="0"/>
      <p:bldP spid="6189" grpId="0" autoUpdateAnimBg="0"/>
      <p:bldP spid="6190" grpId="0" autoUpdateAnimBg="0"/>
      <p:bldP spid="6213" grpId="0" animBg="1"/>
      <p:bldP spid="6214" grpId="0" animBg="1"/>
      <p:bldP spid="6215" grpId="0" animBg="1"/>
      <p:bldP spid="6216"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7802</TotalTime>
  <Words>6004</Words>
  <Application>Microsoft Office PowerPoint</Application>
  <PresentationFormat>全屏显示(4:3)</PresentationFormat>
  <Paragraphs>627</Paragraphs>
  <Slides>62</Slides>
  <Notes>5</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62</vt:i4>
      </vt:variant>
    </vt:vector>
  </HeadingPairs>
  <TitlesOfParts>
    <vt:vector size="66" baseType="lpstr">
      <vt:lpstr>默认设计模板</vt:lpstr>
      <vt:lpstr>公式</vt:lpstr>
      <vt:lpstr>Equation</vt:lpstr>
      <vt:lpstr>Microsoft 公式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359</cp:revision>
  <dcterms:created xsi:type="dcterms:W3CDTF">1601-01-01T00:00:00Z</dcterms:created>
  <dcterms:modified xsi:type="dcterms:W3CDTF">2018-11-18T01:48:02Z</dcterms:modified>
</cp:coreProperties>
</file>