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72" r:id="rId2"/>
    <p:sldId id="307" r:id="rId3"/>
    <p:sldId id="256" r:id="rId4"/>
    <p:sldId id="276" r:id="rId5"/>
    <p:sldId id="257" r:id="rId6"/>
    <p:sldId id="258" r:id="rId7"/>
    <p:sldId id="259" r:id="rId8"/>
    <p:sldId id="296" r:id="rId9"/>
    <p:sldId id="269" r:id="rId10"/>
    <p:sldId id="260" r:id="rId11"/>
    <p:sldId id="287" r:id="rId12"/>
    <p:sldId id="297" r:id="rId13"/>
    <p:sldId id="277" r:id="rId14"/>
    <p:sldId id="298" r:id="rId15"/>
    <p:sldId id="262" r:id="rId16"/>
    <p:sldId id="299" r:id="rId17"/>
    <p:sldId id="308" r:id="rId18"/>
    <p:sldId id="309" r:id="rId19"/>
    <p:sldId id="310" r:id="rId20"/>
    <p:sldId id="285" r:id="rId21"/>
    <p:sldId id="311" r:id="rId22"/>
    <p:sldId id="288" r:id="rId23"/>
    <p:sldId id="278" r:id="rId24"/>
    <p:sldId id="312" r:id="rId25"/>
    <p:sldId id="271" r:id="rId26"/>
    <p:sldId id="300" r:id="rId27"/>
    <p:sldId id="313" r:id="rId28"/>
    <p:sldId id="279" r:id="rId29"/>
    <p:sldId id="301" r:id="rId30"/>
    <p:sldId id="302" r:id="rId31"/>
    <p:sldId id="303" r:id="rId32"/>
    <p:sldId id="280" r:id="rId33"/>
    <p:sldId id="281" r:id="rId34"/>
    <p:sldId id="289" r:id="rId35"/>
    <p:sldId id="283" r:id="rId36"/>
    <p:sldId id="314" r:id="rId37"/>
    <p:sldId id="315" r:id="rId38"/>
    <p:sldId id="316" r:id="rId39"/>
    <p:sldId id="317" r:id="rId40"/>
    <p:sldId id="290" r:id="rId41"/>
    <p:sldId id="293" r:id="rId42"/>
    <p:sldId id="282" r:id="rId43"/>
    <p:sldId id="291" r:id="rId44"/>
    <p:sldId id="265" r:id="rId45"/>
    <p:sldId id="292" r:id="rId46"/>
    <p:sldId id="274" r:id="rId47"/>
    <p:sldId id="294" r:id="rId48"/>
    <p:sldId id="275" r:id="rId49"/>
    <p:sldId id="284" r:id="rId50"/>
  </p:sldIdLst>
  <p:sldSz cx="11430000" cy="7620000"/>
  <p:notesSz cx="6858000" cy="9144000"/>
  <p:custShowLst>
    <p:custShow name="自定义放映1" id="0">
      <p:sldLst/>
    </p:custShow>
  </p:custShow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umimoji="1" sz="3200" i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3200" i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3200" i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3200" i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3200" i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3200" i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3200" i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3200" i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3200" i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66"/>
    <a:srgbClr val="FF33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29" autoAdjust="0"/>
  </p:normalViewPr>
  <p:slideViewPr>
    <p:cSldViewPr snapToGrid="0" snapToObjects="1">
      <p:cViewPr varScale="1">
        <p:scale>
          <a:sx n="97" d="100"/>
          <a:sy n="97" d="100"/>
        </p:scale>
        <p:origin x="-1314" y="-90"/>
      </p:cViewPr>
      <p:guideLst>
        <p:guide orient="horz" pos="4559"/>
        <p:guide pos="7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i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7250" y="685800"/>
            <a:ext cx="51435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pPr>
              <a:defRPr/>
            </a:pPr>
            <a:fld id="{926E0620-1B37-423A-95A0-556807F102D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09023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E0620-1B37-423A-95A0-556807F102DC}" type="slidenum">
              <a:rPr lang="zh-CN" altLang="en-US" smtClean="0"/>
              <a:pPr>
                <a:defRPr/>
              </a:pPr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1196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FA87584-A901-4418-9C3B-0FFE5E918B31}" type="slidenum">
              <a:rPr lang="zh-CN" altLang="en-US" sz="1200" i="0" smtClean="0"/>
              <a:pPr eaLnBrk="1" hangingPunct="1"/>
              <a:t>27</a:t>
            </a:fld>
            <a:endParaRPr lang="en-US" altLang="zh-CN" sz="1200" i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57250" y="2366963"/>
            <a:ext cx="9715500" cy="16335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14500" y="4318000"/>
            <a:ext cx="8001000" cy="19478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35BFD-1731-45B3-8A76-B45602539B4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83723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A0CE3-69ED-47DD-B5A4-339804D6BBE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4131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143875" y="677863"/>
            <a:ext cx="2428875" cy="6096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57250" y="677863"/>
            <a:ext cx="7134225" cy="6096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F74DD2-E106-4334-B95C-248CA4D879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7387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79B4E-45E3-4B38-B809-275EA333C76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5413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3288" y="4895850"/>
            <a:ext cx="97155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3288" y="3228975"/>
            <a:ext cx="9715500" cy="16668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F8872-6C3C-4955-8402-07B154107F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0607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57250" y="2201863"/>
            <a:ext cx="478155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91200" y="2201863"/>
            <a:ext cx="478155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E1874-4C95-4CA3-9BBF-8A6B0B7ED39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9122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500" y="304800"/>
            <a:ext cx="10287000" cy="1270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1500" y="1704975"/>
            <a:ext cx="5049838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1500" y="2416175"/>
            <a:ext cx="5049838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07075" y="1704975"/>
            <a:ext cx="5051425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07075" y="2416175"/>
            <a:ext cx="5051425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87F4E-A3FA-42F0-B9E7-1DA2B732400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4479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C6C2B-567F-4E6C-89FF-F0C719BF40E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4861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2C1FA-FFAF-418A-AA81-EF27AEEE91B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1469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500" y="303213"/>
            <a:ext cx="3760788" cy="12906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68813" y="303213"/>
            <a:ext cx="6389687" cy="65039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1500" y="1593850"/>
            <a:ext cx="3760788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FA954-EE3A-4605-BA46-A5F78695F06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6070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9963" y="5334000"/>
            <a:ext cx="6858000" cy="630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39963" y="681038"/>
            <a:ext cx="6858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39963" y="5964238"/>
            <a:ext cx="6858000" cy="893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73845-B83D-47D2-9E3C-0F6B706A182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9076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57250" y="677863"/>
            <a:ext cx="9715500" cy="127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2201863"/>
            <a:ext cx="97155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57250" y="6942138"/>
            <a:ext cx="238125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 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05250" y="6942138"/>
            <a:ext cx="361950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 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048750" y="0"/>
            <a:ext cx="238125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2000" b="1" i="0"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fld id="{27251AE0-BF90-4636-9508-FCB7D0BD3DB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18.xml"/><Relationship Id="rId3" Type="http://schemas.openxmlformats.org/officeDocument/2006/relationships/slide" Target="slide3.xml"/><Relationship Id="rId7" Type="http://schemas.openxmlformats.org/officeDocument/2006/relationships/slide" Target="slide21.xml"/><Relationship Id="rId12" Type="http://schemas.openxmlformats.org/officeDocument/2006/relationships/slide" Target="slide3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6.xml"/><Relationship Id="rId5" Type="http://schemas.openxmlformats.org/officeDocument/2006/relationships/slide" Target="slide7.xml"/><Relationship Id="rId10" Type="http://schemas.openxmlformats.org/officeDocument/2006/relationships/slide" Target="slide37.xml"/><Relationship Id="rId4" Type="http://schemas.openxmlformats.org/officeDocument/2006/relationships/slide" Target="slide4.xml"/><Relationship Id="rId9" Type="http://schemas.openxmlformats.org/officeDocument/2006/relationships/slide" Target="slide40.xml"/><Relationship Id="rId14" Type="http://schemas.openxmlformats.org/officeDocument/2006/relationships/slide" Target="slide3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4.png"/><Relationship Id="rId7" Type="http://schemas.openxmlformats.org/officeDocument/2006/relationships/image" Target="../media/image14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13.wmf"/><Relationship Id="rId4" Type="http://schemas.openxmlformats.org/officeDocument/2006/relationships/image" Target="../media/image15.png"/><Relationship Id="rId9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18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wmf"/><Relationship Id="rId11" Type="http://schemas.openxmlformats.org/officeDocument/2006/relationships/image" Target="../media/image22.png"/><Relationship Id="rId5" Type="http://schemas.openxmlformats.org/officeDocument/2006/relationships/oleObject" Target="../embeddings/oleObject7.bin"/><Relationship Id="rId15" Type="http://schemas.openxmlformats.org/officeDocument/2006/relationships/image" Target="../media/image19.wmf"/><Relationship Id="rId10" Type="http://schemas.openxmlformats.org/officeDocument/2006/relationships/image" Target="../media/image21.png"/><Relationship Id="rId4" Type="http://schemas.openxmlformats.org/officeDocument/2006/relationships/image" Target="../media/image12.wmf"/><Relationship Id="rId9" Type="http://schemas.openxmlformats.org/officeDocument/2006/relationships/image" Target="../media/image20.png"/><Relationship Id="rId14" Type="http://schemas.openxmlformats.org/officeDocument/2006/relationships/oleObject" Target="../embeddings/oleObject10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5.png"/><Relationship Id="rId4" Type="http://schemas.openxmlformats.org/officeDocument/2006/relationships/image" Target="../media/image44.w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oleObject" Target="../embeddings/oleObject12.bin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50.png"/><Relationship Id="rId5" Type="http://schemas.openxmlformats.org/officeDocument/2006/relationships/image" Target="../media/image44.png"/><Relationship Id="rId4" Type="http://schemas.openxmlformats.org/officeDocument/2006/relationships/image" Target="../media/image4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51.wmf"/><Relationship Id="rId4" Type="http://schemas.openxmlformats.org/officeDocument/2006/relationships/oleObject" Target="../embeddings/oleObject13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slide" Target="slide1.xml"/><Relationship Id="rId4" Type="http://schemas.openxmlformats.org/officeDocument/2006/relationships/image" Target="../media/image5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wmf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034587" y="254000"/>
            <a:ext cx="1228725" cy="508000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1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  <p:sp>
        <p:nvSpPr>
          <p:cNvPr id="2051" name="Text Box 5"/>
          <p:cNvSpPr txBox="1">
            <a:spLocks noChangeArrowheads="1"/>
          </p:cNvSpPr>
          <p:nvPr/>
        </p:nvSpPr>
        <p:spPr bwMode="auto">
          <a:xfrm>
            <a:off x="571500" y="524025"/>
            <a:ext cx="8415184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i="0" dirty="0">
                <a:latin typeface="宋体" pitchFamily="2" charset="-122"/>
              </a:rPr>
              <a:t>第8章  键、花键结合的精度设计与检测</a:t>
            </a:r>
            <a:r>
              <a:rPr lang="zh-CN" altLang="en-US" sz="2400" i="0" dirty="0"/>
              <a:t> </a:t>
            </a:r>
          </a:p>
        </p:txBody>
      </p:sp>
      <p:sp>
        <p:nvSpPr>
          <p:cNvPr id="2052" name="Text Box 47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81000" y="1043137"/>
            <a:ext cx="10371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</a:rPr>
              <a:t>内  容  提  要</a:t>
            </a:r>
            <a:r>
              <a:rPr lang="zh-CN" altLang="en-US" sz="2400" i="0" dirty="0">
                <a:solidFill>
                  <a:schemeClr val="accent1">
                    <a:lumMod val="75000"/>
                  </a:schemeClr>
                </a:solidFill>
              </a:rPr>
              <a:t>----------------------------------------------------------------</a:t>
            </a:r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</a:rPr>
              <a:t>(2</a:t>
            </a:r>
            <a:r>
              <a:rPr lang="zh-CN" altLang="en-US" sz="2400" b="1" i="0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r>
              <a:rPr lang="zh-CN" altLang="en-US" sz="2400" b="1" i="0" dirty="0" smtClean="0">
                <a:solidFill>
                  <a:schemeClr val="accent1">
                    <a:lumMod val="75000"/>
                  </a:schemeClr>
                </a:solidFill>
                <a:hlinkClick r:id="rId2" action="ppaction://hlinksldjump"/>
              </a:rPr>
              <a:t>幻灯片 </a:t>
            </a:r>
            <a:r>
              <a:rPr lang="en-US" altLang="zh-CN" sz="2400" b="1" i="0" dirty="0" smtClean="0">
                <a:solidFill>
                  <a:schemeClr val="accent1">
                    <a:lumMod val="75000"/>
                  </a:schemeClr>
                </a:solidFill>
                <a:hlinkClick r:id="rId2" action="ppaction://hlinksldjump"/>
              </a:rPr>
              <a:t>2</a:t>
            </a:r>
            <a:endParaRPr lang="zh-CN" altLang="en-US" sz="2400" b="1" i="0" dirty="0">
              <a:solidFill>
                <a:schemeClr val="accent1">
                  <a:lumMod val="75000"/>
                </a:schemeClr>
              </a:solidFill>
              <a:sym typeface="Wingdings" pitchFamily="2" charset="2"/>
            </a:endParaRPr>
          </a:p>
        </p:txBody>
      </p:sp>
      <p:sp>
        <p:nvSpPr>
          <p:cNvPr id="2053" name="Text Box 4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81000" y="1457887"/>
            <a:ext cx="9513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</a:rPr>
              <a:t>键的作用和键的分类</a:t>
            </a:r>
            <a:r>
              <a:rPr lang="zh-CN" altLang="en-US" sz="2400" i="0" dirty="0">
                <a:solidFill>
                  <a:schemeClr val="accent1">
                    <a:lumMod val="75000"/>
                  </a:schemeClr>
                </a:solidFill>
              </a:rPr>
              <a:t>---------------------------------------------------</a:t>
            </a:r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</a:rPr>
              <a:t> （3）</a:t>
            </a:r>
          </a:p>
        </p:txBody>
      </p:sp>
      <p:sp>
        <p:nvSpPr>
          <p:cNvPr id="2054" name="Text Box 50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81000" y="1808163"/>
            <a:ext cx="99710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</a:rPr>
              <a:t>8.1</a:t>
            </a:r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</a:rPr>
              <a:t> 普通平键结合的精度设计</a:t>
            </a:r>
            <a:r>
              <a:rPr lang="zh-CN" altLang="en-US" sz="2400" i="0" dirty="0">
                <a:solidFill>
                  <a:schemeClr val="accent1">
                    <a:lumMod val="75000"/>
                  </a:schemeClr>
                </a:solidFill>
              </a:rPr>
              <a:t>------------------------------------------</a:t>
            </a:r>
            <a:r>
              <a:rPr lang="zh-CN" altLang="en-US" sz="2800" b="1" i="0" dirty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</a:rPr>
              <a:t>(4)</a:t>
            </a:r>
          </a:p>
        </p:txBody>
      </p:sp>
      <p:sp>
        <p:nvSpPr>
          <p:cNvPr id="2055" name="Text Box 5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952500" y="2293324"/>
            <a:ext cx="9334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i="0" dirty="0"/>
              <a:t>8.1.1 普通平键结合的结构和几何参数</a:t>
            </a:r>
            <a:r>
              <a:rPr lang="zh-CN" altLang="en-US" sz="2000" i="0" dirty="0"/>
              <a:t> </a:t>
            </a:r>
            <a:r>
              <a:rPr lang="zh-CN" altLang="en-US" sz="2000" b="1" i="0" dirty="0"/>
              <a:t>----------------------------(4)</a:t>
            </a:r>
          </a:p>
        </p:txBody>
      </p:sp>
      <p:sp>
        <p:nvSpPr>
          <p:cNvPr id="2056" name="Text Box 52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952500" y="2675911"/>
            <a:ext cx="73342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i="0" dirty="0"/>
              <a:t>8.1.2  普通平键的精度设计</a:t>
            </a:r>
            <a:r>
              <a:rPr lang="zh-CN" altLang="en-US" sz="2000" i="0" dirty="0"/>
              <a:t> </a:t>
            </a:r>
            <a:r>
              <a:rPr lang="zh-CN" altLang="en-US" sz="2000" b="1" i="0" dirty="0"/>
              <a:t>------------------------------------------(7)</a:t>
            </a:r>
          </a:p>
        </p:txBody>
      </p:sp>
      <p:sp>
        <p:nvSpPr>
          <p:cNvPr id="2057" name="Text Box 53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381000" y="3449997"/>
            <a:ext cx="99425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</a:rPr>
              <a:t>8.2 矩形花键结合的精度设计与检测</a:t>
            </a:r>
            <a:r>
              <a:rPr lang="zh-CN" altLang="en-US" sz="2400" i="0" dirty="0">
                <a:solidFill>
                  <a:schemeClr val="accent1">
                    <a:lumMod val="75000"/>
                  </a:schemeClr>
                </a:solidFill>
              </a:rPr>
              <a:t>-------</a:t>
            </a:r>
            <a:r>
              <a:rPr lang="en-US" altLang="zh-CN" sz="2400" i="0" dirty="0">
                <a:solidFill>
                  <a:schemeClr val="accent1">
                    <a:lumMod val="75000"/>
                  </a:schemeClr>
                </a:solidFill>
              </a:rPr>
              <a:t>--------------------------</a:t>
            </a:r>
            <a:r>
              <a:rPr lang="en-US" altLang="zh-CN" sz="2400" b="1" i="0" dirty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</a:rPr>
              <a:t>(20)</a:t>
            </a:r>
          </a:p>
        </p:txBody>
      </p:sp>
      <p:sp>
        <p:nvSpPr>
          <p:cNvPr id="2058" name="Text Box 54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952500" y="3877701"/>
            <a:ext cx="88582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i="0" dirty="0"/>
              <a:t>8.2.1  矩形花键的几何参数和定心方式</a:t>
            </a:r>
            <a:r>
              <a:rPr lang="zh-CN" altLang="en-US" sz="2000" i="0" dirty="0"/>
              <a:t> </a:t>
            </a:r>
            <a:r>
              <a:rPr lang="zh-CN" altLang="en-US" sz="2000" b="1" i="0" dirty="0"/>
              <a:t>--------------------------(</a:t>
            </a:r>
            <a:r>
              <a:rPr lang="en-US" altLang="zh-CN" sz="2000" b="1" i="0" dirty="0"/>
              <a:t>21)</a:t>
            </a:r>
          </a:p>
        </p:txBody>
      </p:sp>
      <p:sp>
        <p:nvSpPr>
          <p:cNvPr id="2059" name="Text Box 55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952500" y="4254912"/>
            <a:ext cx="9525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i="0" dirty="0"/>
              <a:t>8.2.2  矩形花键结合的精度设计----------------------------------- (2</a:t>
            </a:r>
            <a:r>
              <a:rPr lang="en-US" altLang="zh-CN" sz="2000" b="1" i="0" dirty="0"/>
              <a:t>5)</a:t>
            </a:r>
          </a:p>
        </p:txBody>
      </p:sp>
      <p:sp>
        <p:nvSpPr>
          <p:cNvPr id="2060" name="Text Box 56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381000" y="5876416"/>
            <a:ext cx="10106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</a:rPr>
              <a:t>公  差  表  格</a:t>
            </a:r>
            <a:r>
              <a:rPr lang="zh-CN" altLang="en-US" sz="2400" i="0" dirty="0">
                <a:solidFill>
                  <a:schemeClr val="accent1">
                    <a:lumMod val="75000"/>
                  </a:schemeClr>
                </a:solidFill>
              </a:rPr>
              <a:t>-------------------------------------------------------</a:t>
            </a:r>
            <a:r>
              <a:rPr lang="en-US" altLang="zh-CN" sz="2400" i="0" dirty="0" smtClean="0">
                <a:solidFill>
                  <a:schemeClr val="accent1">
                    <a:lumMod val="75000"/>
                  </a:schemeClr>
                </a:solidFill>
              </a:rPr>
              <a:t>--------</a:t>
            </a:r>
            <a:r>
              <a:rPr lang="en-US" altLang="zh-CN" sz="2400" b="1" i="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</a:rPr>
              <a:t>（</a:t>
            </a:r>
            <a:r>
              <a:rPr lang="en-US" altLang="zh-CN" sz="2400" b="1" i="0" dirty="0">
                <a:solidFill>
                  <a:schemeClr val="accent1">
                    <a:lumMod val="75000"/>
                  </a:schemeClr>
                </a:solidFill>
              </a:rPr>
              <a:t>40</a:t>
            </a:r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</a:rPr>
              <a:t>）</a:t>
            </a:r>
          </a:p>
        </p:txBody>
      </p:sp>
      <p:sp>
        <p:nvSpPr>
          <p:cNvPr id="2061" name="Text Box 5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381000" y="5031761"/>
            <a:ext cx="99425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84163" indent="-284163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  <a:sym typeface="Wingdings" pitchFamily="2" charset="2"/>
              </a:rPr>
              <a:t>本  章  重  点</a:t>
            </a:r>
            <a:r>
              <a:rPr lang="zh-CN" altLang="en-US" sz="2400" i="0" dirty="0">
                <a:solidFill>
                  <a:schemeClr val="accent1">
                    <a:lumMod val="75000"/>
                  </a:schemeClr>
                </a:solidFill>
                <a:sym typeface="Wingdings" pitchFamily="2" charset="2"/>
              </a:rPr>
              <a:t>: </a:t>
            </a:r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  <a:sym typeface="Wingdings" pitchFamily="2" charset="2"/>
              </a:rPr>
              <a:t>和  作  业----------------------------------------------------(37)</a:t>
            </a:r>
          </a:p>
        </p:txBody>
      </p:sp>
      <p:sp>
        <p:nvSpPr>
          <p:cNvPr id="2062" name="Text Box 59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00664" y="6294288"/>
            <a:ext cx="9691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</a:rPr>
              <a:t>作 业 题 解 释</a:t>
            </a:r>
            <a:r>
              <a:rPr lang="zh-CN" altLang="en-US" sz="2400" i="0" dirty="0">
                <a:solidFill>
                  <a:schemeClr val="accent1">
                    <a:lumMod val="75000"/>
                  </a:schemeClr>
                </a:solidFill>
              </a:rPr>
              <a:t>----------------------------------</a:t>
            </a:r>
            <a:r>
              <a:rPr lang="en-US" altLang="zh-CN" sz="2400" i="0" dirty="0">
                <a:solidFill>
                  <a:schemeClr val="accent1">
                    <a:lumMod val="75000"/>
                  </a:schemeClr>
                </a:solidFill>
              </a:rPr>
              <a:t>-------------------------------</a:t>
            </a:r>
            <a:r>
              <a:rPr lang="en-US" altLang="zh-CN" sz="2400" b="1" i="0" dirty="0">
                <a:solidFill>
                  <a:schemeClr val="accent1">
                    <a:lumMod val="75000"/>
                  </a:schemeClr>
                </a:solidFill>
              </a:rPr>
              <a:t>(46)</a:t>
            </a:r>
          </a:p>
        </p:txBody>
      </p:sp>
      <p:sp>
        <p:nvSpPr>
          <p:cNvPr id="2063" name="Text Box 60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381000" y="5448712"/>
            <a:ext cx="10547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</a:rPr>
              <a:t>课  堂  练  习</a:t>
            </a:r>
            <a:r>
              <a:rPr lang="zh-CN" altLang="en-US" sz="2400" i="0" dirty="0">
                <a:solidFill>
                  <a:schemeClr val="accent1">
                    <a:lumMod val="75000"/>
                  </a:schemeClr>
                </a:solidFill>
              </a:rPr>
              <a:t>------------------------------------</a:t>
            </a:r>
            <a:r>
              <a:rPr lang="en-US" altLang="zh-CN" sz="2400" i="0" dirty="0">
                <a:solidFill>
                  <a:schemeClr val="accent1">
                    <a:lumMod val="75000"/>
                  </a:schemeClr>
                </a:solidFill>
              </a:rPr>
              <a:t>------------------------------</a:t>
            </a:r>
            <a:r>
              <a:rPr lang="en-US" altLang="zh-CN" sz="2400" b="1" i="0" dirty="0">
                <a:solidFill>
                  <a:schemeClr val="accent1">
                    <a:lumMod val="75000"/>
                  </a:schemeClr>
                </a:solidFill>
              </a:rPr>
              <a:t>(38) </a:t>
            </a:r>
          </a:p>
        </p:txBody>
      </p:sp>
      <p:sp>
        <p:nvSpPr>
          <p:cNvPr id="2064" name="Text Box 62">
            <a:hlinkClick r:id="rId13" action="ppaction://hlinksldjump"/>
          </p:cNvPr>
          <p:cNvSpPr txBox="1">
            <a:spLocks noChangeArrowheads="1"/>
          </p:cNvSpPr>
          <p:nvPr/>
        </p:nvSpPr>
        <p:spPr bwMode="auto">
          <a:xfrm>
            <a:off x="952500" y="3031511"/>
            <a:ext cx="83169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0" dirty="0"/>
              <a:t>8.1.3. </a:t>
            </a:r>
            <a:r>
              <a:rPr lang="zh-CN" altLang="en-US" sz="2400" b="1" i="0" dirty="0"/>
              <a:t>键及键槽的检测  </a:t>
            </a:r>
            <a:r>
              <a:rPr lang="en-US" altLang="zh-CN" sz="2400" b="1" i="0" dirty="0"/>
              <a:t>--------------------------------</a:t>
            </a:r>
            <a:r>
              <a:rPr lang="zh-CN" altLang="en-US" sz="2400" b="1" i="0" dirty="0"/>
              <a:t>（</a:t>
            </a:r>
            <a:r>
              <a:rPr lang="en-US" altLang="zh-CN" sz="2400" b="1" i="0" dirty="0"/>
              <a:t>18</a:t>
            </a:r>
            <a:r>
              <a:rPr lang="zh-CN" altLang="en-US" sz="2400" b="1" i="0" dirty="0"/>
              <a:t>）</a:t>
            </a:r>
          </a:p>
        </p:txBody>
      </p:sp>
      <p:sp>
        <p:nvSpPr>
          <p:cNvPr id="2065" name="Text Box 63">
            <a:hlinkClick r:id="rId14" action="ppaction://hlinksldjump"/>
          </p:cNvPr>
          <p:cNvSpPr txBox="1">
            <a:spLocks noChangeArrowheads="1"/>
          </p:cNvSpPr>
          <p:nvPr/>
        </p:nvSpPr>
        <p:spPr bwMode="auto">
          <a:xfrm>
            <a:off x="952500" y="4596839"/>
            <a:ext cx="9082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b="1" i="0" dirty="0"/>
              <a:t>8.2.3 </a:t>
            </a:r>
            <a:r>
              <a:rPr lang="zh-CN" altLang="en-US" sz="2400" b="1" i="0" dirty="0"/>
              <a:t>矩形花键的检验</a:t>
            </a:r>
            <a:r>
              <a:rPr lang="en-US" altLang="zh-CN" sz="2400" b="1" i="0" dirty="0" smtClean="0"/>
              <a:t>----------------------------------</a:t>
            </a:r>
            <a:r>
              <a:rPr lang="zh-CN" altLang="en-US" sz="2400" b="1" i="0" dirty="0"/>
              <a:t>（</a:t>
            </a:r>
            <a:r>
              <a:rPr lang="en-US" altLang="zh-CN" sz="2400" b="1" i="0" dirty="0"/>
              <a:t>36</a:t>
            </a:r>
            <a:r>
              <a:rPr lang="zh-CN" altLang="en-US" sz="2400" b="1" i="0" dirty="0"/>
              <a:t>）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2052" grpId="0"/>
      <p:bldP spid="2053" grpId="0"/>
      <p:bldP spid="2054" grpId="0"/>
      <p:bldP spid="2055" grpId="0"/>
      <p:bldP spid="2056" grpId="0"/>
      <p:bldP spid="2057" grpId="0"/>
      <p:bldP spid="2058" grpId="0"/>
      <p:bldP spid="2059" grpId="0"/>
      <p:bldP spid="2060" grpId="0"/>
      <p:bldP spid="2061" grpId="0"/>
      <p:bldP spid="2062" grpId="0"/>
      <p:bldP spid="2063" grpId="0"/>
      <p:bldP spid="2064" grpId="0"/>
      <p:bldP spid="206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842273" y="219045"/>
            <a:ext cx="2381250" cy="508000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71A22DA-B63B-4421-A992-5CFD2F3106FA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10</a:t>
            </a:fld>
            <a:endParaRPr kumimoji="0" lang="en-US" altLang="zh-CN" sz="2000" i="0" dirty="0" smtClean="0">
              <a:solidFill>
                <a:srgbClr val="0000FF"/>
              </a:solidFill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381000" y="533647"/>
            <a:ext cx="7620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（2）</a:t>
            </a:r>
            <a:r>
              <a:rPr lang="zh-CN" altLang="en-US" sz="2800" b="1" i="0">
                <a:latin typeface="宋体" pitchFamily="2" charset="-122"/>
              </a:rPr>
              <a:t>非配合尺寸的公差带</a:t>
            </a:r>
            <a:r>
              <a:rPr lang="zh-CN" altLang="en-US" sz="2800" b="1" i="0"/>
              <a:t>（表8.1）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762000" y="1125784"/>
            <a:ext cx="1143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键：</a:t>
            </a:r>
            <a:endParaRPr lang="zh-CN" altLang="en-US" sz="2800" b="1" i="0" baseline="-30000"/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571500" y="1717922"/>
            <a:ext cx="18097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/>
              <a:t> </a:t>
            </a:r>
            <a:r>
              <a:rPr lang="zh-CN" altLang="en-US" sz="2800" b="1" i="0"/>
              <a:t>轴槽：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666750" y="2311647"/>
            <a:ext cx="18097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轮槽：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666750" y="2903784"/>
            <a:ext cx="51387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/>
              <a:t> </a:t>
            </a:r>
            <a:r>
              <a:rPr lang="en-US" altLang="zh-CN" sz="2800" b="1"/>
              <a:t>t</a:t>
            </a:r>
            <a:r>
              <a:rPr lang="en-US" altLang="zh-CN" sz="2800" b="1" i="0" baseline="-30000"/>
              <a:t>1</a:t>
            </a:r>
            <a:r>
              <a:rPr lang="zh-CN" altLang="en-US" sz="2800" b="1" i="0"/>
              <a:t>和</a:t>
            </a:r>
            <a:r>
              <a:rPr lang="en-US" altLang="zh-CN" sz="2800" b="1"/>
              <a:t>t</a:t>
            </a:r>
            <a:r>
              <a:rPr lang="en-US" altLang="zh-CN" sz="2800" b="1" i="0" baseline="-30000"/>
              <a:t>2</a:t>
            </a:r>
            <a:r>
              <a:rPr lang="zh-CN" altLang="en-US" sz="2800" b="1" i="0"/>
              <a:t>由表8.1查得。</a:t>
            </a:r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2095500" y="1125784"/>
            <a:ext cx="46672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高</a:t>
            </a:r>
            <a:r>
              <a:rPr lang="en-US" altLang="zh-CN" sz="2800" b="1" i="0"/>
              <a:t>h11、</a:t>
            </a:r>
            <a:r>
              <a:rPr lang="zh-CN" altLang="en-US" sz="2800" b="1" i="0"/>
              <a:t>长</a:t>
            </a:r>
            <a:r>
              <a:rPr lang="en-US" altLang="zh-CN" sz="2800" b="1" i="0"/>
              <a:t>h14</a:t>
            </a:r>
            <a:endParaRPr lang="zh-CN" altLang="en-US" sz="2800" b="1" i="0"/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1905000" y="1717922"/>
            <a:ext cx="4191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深度：</a:t>
            </a:r>
            <a:r>
              <a:rPr lang="en-US" altLang="zh-CN" sz="2800" b="1"/>
              <a:t>t</a:t>
            </a:r>
            <a:r>
              <a:rPr lang="en-US" altLang="zh-CN" sz="2800" b="1" i="0" baseline="-30000"/>
              <a:t>1</a:t>
            </a:r>
            <a:r>
              <a:rPr lang="en-US" altLang="zh-CN" sz="2800" b="1" i="0"/>
              <a:t>，</a:t>
            </a:r>
            <a:r>
              <a:rPr lang="zh-CN" altLang="en-US" sz="2800" b="1" i="0"/>
              <a:t>长</a:t>
            </a:r>
            <a:r>
              <a:rPr lang="en-US" altLang="zh-CN" sz="2800" b="1" i="0"/>
              <a:t>H14</a:t>
            </a:r>
            <a:endParaRPr lang="zh-CN" altLang="en-US" sz="2800" b="1" i="0"/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1770063" y="2311647"/>
            <a:ext cx="31432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/>
              <a:t>  </a:t>
            </a:r>
            <a:r>
              <a:rPr lang="zh-CN" altLang="en-US" sz="2800" b="1" i="0"/>
              <a:t>深度：</a:t>
            </a:r>
            <a:r>
              <a:rPr lang="en-US" altLang="zh-CN" sz="2800" b="1"/>
              <a:t>t</a:t>
            </a:r>
            <a:r>
              <a:rPr lang="en-US" altLang="zh-CN" sz="2800" b="1" i="0" baseline="-30000"/>
              <a:t>2</a:t>
            </a:r>
            <a:endParaRPr lang="zh-CN" altLang="en-US" sz="2800" b="1" i="0"/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764448" y="6667755"/>
            <a:ext cx="9429750" cy="6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i="0"/>
              <a:t> </a:t>
            </a:r>
            <a:r>
              <a:rPr lang="zh-CN" altLang="en-US" sz="2800" b="1" i="0"/>
              <a:t>在图样上以</a:t>
            </a:r>
            <a:r>
              <a:rPr lang="zh-CN" altLang="en-US" sz="2800" b="1" i="0">
                <a:solidFill>
                  <a:srgbClr val="FF3300"/>
                </a:solidFill>
              </a:rPr>
              <a:t>（</a:t>
            </a:r>
            <a:r>
              <a:rPr lang="en-US" altLang="zh-CN" sz="2800" b="1">
                <a:solidFill>
                  <a:srgbClr val="FF3300"/>
                </a:solidFill>
              </a:rPr>
              <a:t>d</a:t>
            </a:r>
            <a:r>
              <a:rPr lang="en-US" altLang="zh-CN" sz="2800" b="1" i="0">
                <a:solidFill>
                  <a:srgbClr val="FF3300"/>
                </a:solidFill>
              </a:rPr>
              <a:t>－</a:t>
            </a:r>
            <a:r>
              <a:rPr lang="en-US" altLang="zh-CN" sz="2800" b="1">
                <a:solidFill>
                  <a:srgbClr val="FF3300"/>
                </a:solidFill>
              </a:rPr>
              <a:t>t</a:t>
            </a:r>
            <a:r>
              <a:rPr lang="en-US" altLang="zh-CN" sz="2800" b="1" i="0" baseline="-30000">
                <a:solidFill>
                  <a:srgbClr val="FF3300"/>
                </a:solidFill>
              </a:rPr>
              <a:t>1</a:t>
            </a:r>
            <a:r>
              <a:rPr lang="en-US" altLang="zh-CN" sz="2800" b="1" i="0">
                <a:solidFill>
                  <a:srgbClr val="FF3300"/>
                </a:solidFill>
              </a:rPr>
              <a:t>）</a:t>
            </a:r>
            <a:r>
              <a:rPr lang="zh-CN" altLang="en-US" sz="2800" b="1" i="0"/>
              <a:t>和</a:t>
            </a:r>
            <a:r>
              <a:rPr lang="zh-CN" altLang="en-US" sz="2800" b="1" i="0">
                <a:solidFill>
                  <a:srgbClr val="FF3300"/>
                </a:solidFill>
              </a:rPr>
              <a:t>（</a:t>
            </a:r>
            <a:r>
              <a:rPr lang="en-US" altLang="zh-CN" sz="2800" b="1">
                <a:solidFill>
                  <a:srgbClr val="FF3300"/>
                </a:solidFill>
              </a:rPr>
              <a:t>d</a:t>
            </a:r>
            <a:r>
              <a:rPr lang="en-US" altLang="zh-CN" sz="2800" b="1" i="0">
                <a:solidFill>
                  <a:srgbClr val="FF3300"/>
                </a:solidFill>
              </a:rPr>
              <a:t>+</a:t>
            </a:r>
            <a:r>
              <a:rPr lang="en-US" altLang="zh-CN" sz="2800" b="1">
                <a:solidFill>
                  <a:srgbClr val="FF3300"/>
                </a:solidFill>
              </a:rPr>
              <a:t>t</a:t>
            </a:r>
            <a:r>
              <a:rPr lang="en-US" altLang="zh-CN" sz="2800" b="1" i="0" baseline="-30000">
                <a:solidFill>
                  <a:srgbClr val="FF3300"/>
                </a:solidFill>
              </a:rPr>
              <a:t>2</a:t>
            </a:r>
            <a:r>
              <a:rPr lang="en-US" altLang="zh-CN" sz="2800" b="1" i="0">
                <a:solidFill>
                  <a:srgbClr val="FF3300"/>
                </a:solidFill>
              </a:rPr>
              <a:t>）</a:t>
            </a:r>
            <a:r>
              <a:rPr lang="zh-CN" altLang="en-US" sz="2800" b="1" i="0"/>
              <a:t>形式标注。</a:t>
            </a:r>
          </a:p>
        </p:txBody>
      </p:sp>
      <p:pic>
        <p:nvPicPr>
          <p:cNvPr id="8224" name="Picture 3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61114"/>
            <a:ext cx="3581400" cy="329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26" name="Picture 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48" y="3530855"/>
            <a:ext cx="9810750" cy="310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27" name="Line 35"/>
          <p:cNvSpPr>
            <a:spLocks noChangeShapeType="1"/>
          </p:cNvSpPr>
          <p:nvPr/>
        </p:nvSpPr>
        <p:spPr bwMode="auto">
          <a:xfrm>
            <a:off x="9509125" y="1108839"/>
            <a:ext cx="0" cy="1946275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28" name="Line 36"/>
          <p:cNvSpPr>
            <a:spLocks noChangeShapeType="1"/>
          </p:cNvSpPr>
          <p:nvPr/>
        </p:nvSpPr>
        <p:spPr bwMode="auto">
          <a:xfrm>
            <a:off x="8991600" y="1616839"/>
            <a:ext cx="0" cy="1524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29" name="Rectangle 37"/>
          <p:cNvSpPr>
            <a:spLocks noChangeArrowheads="1"/>
          </p:cNvSpPr>
          <p:nvPr/>
        </p:nvSpPr>
        <p:spPr bwMode="auto">
          <a:xfrm>
            <a:off x="6095999" y="1079158"/>
            <a:ext cx="537275" cy="597694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30" name="Rectangle 38"/>
          <p:cNvSpPr>
            <a:spLocks noChangeArrowheads="1"/>
          </p:cNvSpPr>
          <p:nvPr/>
        </p:nvSpPr>
        <p:spPr bwMode="auto">
          <a:xfrm>
            <a:off x="8686800" y="261114"/>
            <a:ext cx="476250" cy="423862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31" name="Rectangle 39"/>
          <p:cNvSpPr>
            <a:spLocks noChangeArrowheads="1"/>
          </p:cNvSpPr>
          <p:nvPr/>
        </p:nvSpPr>
        <p:spPr bwMode="auto">
          <a:xfrm>
            <a:off x="8686800" y="1319976"/>
            <a:ext cx="571500" cy="338138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32" name="Line 40"/>
          <p:cNvSpPr>
            <a:spLocks noChangeShapeType="1"/>
          </p:cNvSpPr>
          <p:nvPr/>
        </p:nvSpPr>
        <p:spPr bwMode="auto">
          <a:xfrm>
            <a:off x="2593248" y="5164392"/>
            <a:ext cx="9144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3" name="Line 41"/>
          <p:cNvSpPr>
            <a:spLocks noChangeShapeType="1"/>
          </p:cNvSpPr>
          <p:nvPr/>
        </p:nvSpPr>
        <p:spPr bwMode="auto">
          <a:xfrm>
            <a:off x="7546248" y="4630992"/>
            <a:ext cx="10668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4" name="Line 42"/>
          <p:cNvSpPr>
            <a:spLocks noChangeShapeType="1"/>
          </p:cNvSpPr>
          <p:nvPr/>
        </p:nvSpPr>
        <p:spPr bwMode="auto">
          <a:xfrm>
            <a:off x="8765448" y="4630992"/>
            <a:ext cx="9144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3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3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3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build="p" autoUpdateAnimBg="0"/>
      <p:bldP spid="8201" grpId="0" autoUpdateAnimBg="0"/>
      <p:bldP spid="8202" grpId="0" autoUpdateAnimBg="0"/>
      <p:bldP spid="8203" grpId="0" autoUpdateAnimBg="0"/>
      <p:bldP spid="8204" grpId="0" autoUpdateAnimBg="0"/>
      <p:bldP spid="8213" grpId="0" autoUpdateAnimBg="0"/>
      <p:bldP spid="8214" grpId="0" autoUpdateAnimBg="0"/>
      <p:bldP spid="8215" grpId="0" autoUpdateAnimBg="0"/>
      <p:bldP spid="8216" grpId="0" autoUpdateAnimBg="0"/>
      <p:bldP spid="8227" grpId="0" animBg="1"/>
      <p:bldP spid="8228" grpId="0" animBg="1"/>
      <p:bldP spid="8229" grpId="0" animBg="1"/>
      <p:bldP spid="8230" grpId="0" animBg="1"/>
      <p:bldP spid="8231" grpId="0" animBg="1"/>
      <p:bldP spid="8232" grpId="0" animBg="1"/>
      <p:bldP spid="8233" grpId="0" animBg="1"/>
      <p:bldP spid="82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8CF6248-BAB2-42A9-94D2-033AE95ADC3B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11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55300" name="Text Box 1028"/>
          <p:cNvSpPr txBox="1">
            <a:spLocks noChangeArrowheads="1"/>
          </p:cNvSpPr>
          <p:nvPr/>
        </p:nvSpPr>
        <p:spPr bwMode="auto">
          <a:xfrm>
            <a:off x="932214" y="238687"/>
            <a:ext cx="59055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2. </a:t>
            </a:r>
            <a:r>
              <a:rPr lang="zh-CN" altLang="en-US" sz="2800" b="1" i="0">
                <a:latin typeface="宋体" pitchFamily="2" charset="-122"/>
              </a:rPr>
              <a:t>几何公差要求</a:t>
            </a:r>
            <a:endParaRPr lang="zh-CN" altLang="en-US" sz="2800" b="1" i="0"/>
          </a:p>
        </p:txBody>
      </p:sp>
      <p:sp>
        <p:nvSpPr>
          <p:cNvPr id="55301" name="Text Box 1029"/>
          <p:cNvSpPr txBox="1">
            <a:spLocks noChangeArrowheads="1"/>
          </p:cNvSpPr>
          <p:nvPr/>
        </p:nvSpPr>
        <p:spPr bwMode="auto">
          <a:xfrm>
            <a:off x="455964" y="660962"/>
            <a:ext cx="10077450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i="0" dirty="0"/>
              <a:t>        </a:t>
            </a:r>
            <a:r>
              <a:rPr lang="zh-CN" altLang="en-US" sz="2800" b="1" i="0" dirty="0">
                <a:latin typeface="宋体" pitchFamily="2" charset="-122"/>
              </a:rPr>
              <a:t>为保证键与键槽的配合要求，需规定键槽两侧面的中心平面对其轴线的</a:t>
            </a:r>
            <a:r>
              <a:rPr lang="zh-CN" altLang="en-US" sz="2800" b="1" i="0" dirty="0">
                <a:solidFill>
                  <a:srgbClr val="FF3300"/>
                </a:solidFill>
                <a:latin typeface="宋体" pitchFamily="2" charset="-122"/>
              </a:rPr>
              <a:t>对称度</a:t>
            </a:r>
            <a:r>
              <a:rPr lang="zh-CN" altLang="en-US" sz="2800" b="1" i="0" dirty="0">
                <a:latin typeface="宋体" pitchFamily="2" charset="-122"/>
              </a:rPr>
              <a:t>公差。</a:t>
            </a:r>
            <a:endParaRPr lang="zh-CN" altLang="en-US" sz="2800" b="1" i="0" dirty="0"/>
          </a:p>
        </p:txBody>
      </p:sp>
      <p:sp>
        <p:nvSpPr>
          <p:cNvPr id="55304" name="Text Box 1032"/>
          <p:cNvSpPr txBox="1">
            <a:spLocks noChangeArrowheads="1"/>
          </p:cNvSpPr>
          <p:nvPr/>
        </p:nvSpPr>
        <p:spPr bwMode="auto">
          <a:xfrm>
            <a:off x="3884964" y="269029"/>
            <a:ext cx="2876550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 dirty="0">
                <a:solidFill>
                  <a:srgbClr val="FF3300"/>
                </a:solidFill>
              </a:rPr>
              <a:t>对称度</a:t>
            </a:r>
          </a:p>
        </p:txBody>
      </p:sp>
      <p:sp>
        <p:nvSpPr>
          <p:cNvPr id="55307" name="Rectangle 1035"/>
          <p:cNvSpPr>
            <a:spLocks noChangeArrowheads="1"/>
          </p:cNvSpPr>
          <p:nvPr/>
        </p:nvSpPr>
        <p:spPr bwMode="auto">
          <a:xfrm>
            <a:off x="1156052" y="1753162"/>
            <a:ext cx="8686800" cy="6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i="0">
                <a:latin typeface="宋体" pitchFamily="2" charset="-122"/>
              </a:rPr>
              <a:t>其公差值按</a:t>
            </a:r>
            <a:r>
              <a:rPr lang="en-US" altLang="zh-CN" sz="2800" b="1" i="0"/>
              <a:t>GB/T 1184－1996</a:t>
            </a:r>
            <a:r>
              <a:rPr lang="zh-CN" altLang="en-US" sz="2800" b="1" i="0">
                <a:latin typeface="宋体" pitchFamily="2" charset="-122"/>
              </a:rPr>
              <a:t>取</a:t>
            </a:r>
            <a:r>
              <a:rPr lang="zh-CN" altLang="en-US" sz="2800" b="1" i="0">
                <a:solidFill>
                  <a:srgbClr val="FF3300"/>
                </a:solidFill>
              </a:rPr>
              <a:t>7～9</a:t>
            </a:r>
            <a:r>
              <a:rPr lang="zh-CN" altLang="en-US" sz="2800" b="1" i="0">
                <a:latin typeface="宋体" pitchFamily="2" charset="-122"/>
              </a:rPr>
              <a:t>级</a:t>
            </a:r>
            <a:r>
              <a:rPr lang="en-US" altLang="zh-CN" sz="2800" b="1" i="0">
                <a:latin typeface="宋体" pitchFamily="2" charset="-122"/>
              </a:rPr>
              <a:t>(</a:t>
            </a:r>
            <a:r>
              <a:rPr lang="zh-CN" altLang="en-US" sz="2800" b="1" i="0">
                <a:latin typeface="宋体" pitchFamily="2" charset="-122"/>
              </a:rPr>
              <a:t>表</a:t>
            </a:r>
            <a:r>
              <a:rPr lang="en-US" altLang="zh-CN" sz="2800" b="1" i="0">
                <a:latin typeface="宋体" pitchFamily="2" charset="-122"/>
              </a:rPr>
              <a:t>4.16)</a:t>
            </a:r>
            <a:r>
              <a:rPr lang="zh-CN" altLang="en-US" sz="2800" b="1" i="0">
                <a:latin typeface="宋体" pitchFamily="2" charset="-122"/>
              </a:rPr>
              <a:t>。</a:t>
            </a:r>
            <a:r>
              <a:rPr lang="zh-CN" altLang="en-US" sz="2800" b="1" i="0"/>
              <a:t> </a:t>
            </a:r>
          </a:p>
        </p:txBody>
      </p:sp>
      <p:grpSp>
        <p:nvGrpSpPr>
          <p:cNvPr id="55410" name="Group 1138"/>
          <p:cNvGrpSpPr>
            <a:grpSpLocks/>
          </p:cNvGrpSpPr>
          <p:nvPr/>
        </p:nvGrpSpPr>
        <p:grpSpPr bwMode="auto">
          <a:xfrm>
            <a:off x="5486399" y="2294709"/>
            <a:ext cx="4532671" cy="4614863"/>
            <a:chOff x="3480" y="1653"/>
            <a:chExt cx="3012" cy="2907"/>
          </a:xfrm>
        </p:grpSpPr>
        <p:grpSp>
          <p:nvGrpSpPr>
            <p:cNvPr id="12297" name="Group 1082"/>
            <p:cNvGrpSpPr>
              <a:grpSpLocks/>
            </p:cNvGrpSpPr>
            <p:nvPr/>
          </p:nvGrpSpPr>
          <p:grpSpPr bwMode="auto">
            <a:xfrm>
              <a:off x="5232" y="1653"/>
              <a:ext cx="1260" cy="320"/>
              <a:chOff x="2016" y="1632"/>
              <a:chExt cx="1008" cy="288"/>
            </a:xfrm>
          </p:grpSpPr>
          <p:sp>
            <p:nvSpPr>
              <p:cNvPr id="12323" name="Rectangle 1083"/>
              <p:cNvSpPr>
                <a:spLocks noChangeArrowheads="1"/>
              </p:cNvSpPr>
              <p:nvPr/>
            </p:nvSpPr>
            <p:spPr bwMode="auto">
              <a:xfrm>
                <a:off x="2016" y="1632"/>
                <a:ext cx="1008" cy="28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en-US" altLang="zh-CN"/>
                  <a:t>              B</a:t>
                </a:r>
              </a:p>
            </p:txBody>
          </p:sp>
          <p:sp>
            <p:nvSpPr>
              <p:cNvPr id="12324" name="Line 1084"/>
              <p:cNvSpPr>
                <a:spLocks noChangeShapeType="1"/>
              </p:cNvSpPr>
              <p:nvPr/>
            </p:nvSpPr>
            <p:spPr bwMode="auto">
              <a:xfrm>
                <a:off x="2352" y="1632"/>
                <a:ext cx="0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5" name="Line 1085"/>
              <p:cNvSpPr>
                <a:spLocks noChangeShapeType="1"/>
              </p:cNvSpPr>
              <p:nvPr/>
            </p:nvSpPr>
            <p:spPr bwMode="auto">
              <a:xfrm>
                <a:off x="2736" y="1632"/>
                <a:ext cx="0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2326" name="Group 1086"/>
              <p:cNvGrpSpPr>
                <a:grpSpLocks/>
              </p:cNvGrpSpPr>
              <p:nvPr/>
            </p:nvGrpSpPr>
            <p:grpSpPr bwMode="auto">
              <a:xfrm>
                <a:off x="2064" y="1728"/>
                <a:ext cx="240" cy="96"/>
                <a:chOff x="4608" y="1536"/>
                <a:chExt cx="240" cy="96"/>
              </a:xfrm>
            </p:grpSpPr>
            <p:sp>
              <p:nvSpPr>
                <p:cNvPr id="12327" name="Line 1087"/>
                <p:cNvSpPr>
                  <a:spLocks noChangeShapeType="1"/>
                </p:cNvSpPr>
                <p:nvPr/>
              </p:nvSpPr>
              <p:spPr bwMode="auto">
                <a:xfrm>
                  <a:off x="4656" y="1536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28" name="Line 1088"/>
                <p:cNvSpPr>
                  <a:spLocks noChangeShapeType="1"/>
                </p:cNvSpPr>
                <p:nvPr/>
              </p:nvSpPr>
              <p:spPr bwMode="auto">
                <a:xfrm>
                  <a:off x="4656" y="1632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29" name="Line 1089"/>
                <p:cNvSpPr>
                  <a:spLocks noChangeShapeType="1"/>
                </p:cNvSpPr>
                <p:nvPr/>
              </p:nvSpPr>
              <p:spPr bwMode="auto">
                <a:xfrm>
                  <a:off x="4608" y="1584"/>
                  <a:ext cx="240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298" name="Group 1112"/>
            <p:cNvGrpSpPr>
              <a:grpSpLocks/>
            </p:cNvGrpSpPr>
            <p:nvPr/>
          </p:nvGrpSpPr>
          <p:grpSpPr bwMode="auto">
            <a:xfrm>
              <a:off x="3480" y="1707"/>
              <a:ext cx="2472" cy="2613"/>
              <a:chOff x="2784" y="1536"/>
              <a:chExt cx="2208" cy="2352"/>
            </a:xfrm>
          </p:grpSpPr>
          <p:grpSp>
            <p:nvGrpSpPr>
              <p:cNvPr id="12305" name="Group 1073"/>
              <p:cNvGrpSpPr>
                <a:grpSpLocks/>
              </p:cNvGrpSpPr>
              <p:nvPr/>
            </p:nvGrpSpPr>
            <p:grpSpPr bwMode="auto">
              <a:xfrm>
                <a:off x="2784" y="1776"/>
                <a:ext cx="1872" cy="1920"/>
                <a:chOff x="3168" y="1776"/>
                <a:chExt cx="1872" cy="1920"/>
              </a:xfrm>
            </p:grpSpPr>
            <p:sp>
              <p:nvSpPr>
                <p:cNvPr id="12316" name="Oval 1063"/>
                <p:cNvSpPr>
                  <a:spLocks noChangeArrowheads="1"/>
                </p:cNvSpPr>
                <p:nvPr/>
              </p:nvSpPr>
              <p:spPr bwMode="auto">
                <a:xfrm>
                  <a:off x="3312" y="2064"/>
                  <a:ext cx="1536" cy="1440"/>
                </a:xfrm>
                <a:prstGeom prst="ellipse">
                  <a:avLst/>
                </a:prstGeom>
                <a:solidFill>
                  <a:schemeClr val="bg1"/>
                </a:solidFill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17" name="Line 1065"/>
                <p:cNvSpPr>
                  <a:spLocks noChangeShapeType="1"/>
                </p:cNvSpPr>
                <p:nvPr/>
              </p:nvSpPr>
              <p:spPr bwMode="auto">
                <a:xfrm>
                  <a:off x="3168" y="2784"/>
                  <a:ext cx="187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prstDash val="lgDash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18" name="Line 1068"/>
                <p:cNvSpPr>
                  <a:spLocks noChangeShapeType="1"/>
                </p:cNvSpPr>
                <p:nvPr/>
              </p:nvSpPr>
              <p:spPr bwMode="auto">
                <a:xfrm>
                  <a:off x="3858" y="1920"/>
                  <a:ext cx="0" cy="192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19" name="Line 1069"/>
                <p:cNvSpPr>
                  <a:spLocks noChangeShapeType="1"/>
                </p:cNvSpPr>
                <p:nvPr/>
              </p:nvSpPr>
              <p:spPr bwMode="auto">
                <a:xfrm>
                  <a:off x="4368" y="1920"/>
                  <a:ext cx="0" cy="192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20" name="Line 1070"/>
                <p:cNvSpPr>
                  <a:spLocks noChangeShapeType="1"/>
                </p:cNvSpPr>
                <p:nvPr/>
              </p:nvSpPr>
              <p:spPr bwMode="auto">
                <a:xfrm>
                  <a:off x="3840" y="1920"/>
                  <a:ext cx="528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21" name="Rectangle 1071"/>
                <p:cNvSpPr>
                  <a:spLocks noChangeArrowheads="1"/>
                </p:cNvSpPr>
                <p:nvPr/>
              </p:nvSpPr>
              <p:spPr bwMode="auto">
                <a:xfrm>
                  <a:off x="3888" y="2016"/>
                  <a:ext cx="480" cy="19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22" name="Line 1072"/>
                <p:cNvSpPr>
                  <a:spLocks noChangeShapeType="1"/>
                </p:cNvSpPr>
                <p:nvPr/>
              </p:nvSpPr>
              <p:spPr bwMode="auto">
                <a:xfrm>
                  <a:off x="4080" y="1776"/>
                  <a:ext cx="0" cy="192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prstDash val="lgDash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2306" name="Line 1096"/>
              <p:cNvSpPr>
                <a:spLocks noChangeShapeType="1"/>
              </p:cNvSpPr>
              <p:nvPr/>
            </p:nvSpPr>
            <p:spPr bwMode="auto">
              <a:xfrm>
                <a:off x="3744" y="1920"/>
                <a:ext cx="12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7" name="Line 1097"/>
              <p:cNvSpPr>
                <a:spLocks noChangeShapeType="1"/>
              </p:cNvSpPr>
              <p:nvPr/>
            </p:nvSpPr>
            <p:spPr bwMode="auto">
              <a:xfrm>
                <a:off x="3648" y="3504"/>
                <a:ext cx="13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8" name="Line 1098"/>
              <p:cNvSpPr>
                <a:spLocks noChangeShapeType="1"/>
              </p:cNvSpPr>
              <p:nvPr/>
            </p:nvSpPr>
            <p:spPr bwMode="auto">
              <a:xfrm>
                <a:off x="4848" y="1920"/>
                <a:ext cx="0" cy="15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9" name="Line 1099"/>
              <p:cNvSpPr>
                <a:spLocks noChangeShapeType="1"/>
              </p:cNvSpPr>
              <p:nvPr/>
            </p:nvSpPr>
            <p:spPr bwMode="auto">
              <a:xfrm>
                <a:off x="3456" y="1536"/>
                <a:ext cx="0" cy="43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0" name="Line 1100"/>
              <p:cNvSpPr>
                <a:spLocks noChangeShapeType="1"/>
              </p:cNvSpPr>
              <p:nvPr/>
            </p:nvSpPr>
            <p:spPr bwMode="auto">
              <a:xfrm>
                <a:off x="3984" y="1536"/>
                <a:ext cx="0" cy="52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1" name="Line 1101"/>
              <p:cNvSpPr>
                <a:spLocks noChangeShapeType="1"/>
              </p:cNvSpPr>
              <p:nvPr/>
            </p:nvSpPr>
            <p:spPr bwMode="auto">
              <a:xfrm>
                <a:off x="3456" y="1632"/>
                <a:ext cx="52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2" name="Line 1102"/>
              <p:cNvSpPr>
                <a:spLocks noChangeShapeType="1"/>
              </p:cNvSpPr>
              <p:nvPr/>
            </p:nvSpPr>
            <p:spPr bwMode="auto">
              <a:xfrm>
                <a:off x="3984" y="1632"/>
                <a:ext cx="3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3" name="Line 1104"/>
              <p:cNvSpPr>
                <a:spLocks noChangeShapeType="1"/>
              </p:cNvSpPr>
              <p:nvPr/>
            </p:nvSpPr>
            <p:spPr bwMode="auto">
              <a:xfrm>
                <a:off x="2928" y="2736"/>
                <a:ext cx="0" cy="115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4" name="Line 1105"/>
              <p:cNvSpPr>
                <a:spLocks noChangeShapeType="1"/>
              </p:cNvSpPr>
              <p:nvPr/>
            </p:nvSpPr>
            <p:spPr bwMode="auto">
              <a:xfrm>
                <a:off x="4464" y="2736"/>
                <a:ext cx="0" cy="115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5" name="Line 1106"/>
              <p:cNvSpPr>
                <a:spLocks noChangeShapeType="1"/>
              </p:cNvSpPr>
              <p:nvPr/>
            </p:nvSpPr>
            <p:spPr bwMode="auto">
              <a:xfrm>
                <a:off x="2928" y="3792"/>
                <a:ext cx="153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299" name="Group 1130"/>
            <p:cNvGrpSpPr>
              <a:grpSpLocks/>
            </p:cNvGrpSpPr>
            <p:nvPr/>
          </p:nvGrpSpPr>
          <p:grpSpPr bwMode="auto">
            <a:xfrm>
              <a:off x="5376" y="4080"/>
              <a:ext cx="720" cy="336"/>
              <a:chOff x="6000" y="2304"/>
              <a:chExt cx="720" cy="336"/>
            </a:xfrm>
          </p:grpSpPr>
          <p:sp>
            <p:nvSpPr>
              <p:cNvPr id="12301" name="Rectangle 1131"/>
              <p:cNvSpPr>
                <a:spLocks noChangeArrowheads="1"/>
              </p:cNvSpPr>
              <p:nvPr/>
            </p:nvSpPr>
            <p:spPr bwMode="auto">
              <a:xfrm>
                <a:off x="6432" y="2304"/>
                <a:ext cx="288" cy="28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en-US" altLang="zh-CN"/>
                  <a:t>B</a:t>
                </a:r>
              </a:p>
            </p:txBody>
          </p:sp>
          <p:grpSp>
            <p:nvGrpSpPr>
              <p:cNvPr id="12302" name="Group 1132"/>
              <p:cNvGrpSpPr>
                <a:grpSpLocks/>
              </p:cNvGrpSpPr>
              <p:nvPr/>
            </p:nvGrpSpPr>
            <p:grpSpPr bwMode="auto">
              <a:xfrm rot="-5400000">
                <a:off x="6048" y="2256"/>
                <a:ext cx="336" cy="432"/>
                <a:chOff x="6192" y="528"/>
                <a:chExt cx="336" cy="432"/>
              </a:xfrm>
            </p:grpSpPr>
            <p:sp>
              <p:nvSpPr>
                <p:cNvPr id="12303" name="AutoShape 1133"/>
                <p:cNvSpPr>
                  <a:spLocks noChangeArrowheads="1"/>
                </p:cNvSpPr>
                <p:nvPr/>
              </p:nvSpPr>
              <p:spPr bwMode="auto">
                <a:xfrm flipV="1">
                  <a:off x="6192" y="528"/>
                  <a:ext cx="336" cy="29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04" name="Line 1134"/>
                <p:cNvSpPr>
                  <a:spLocks noChangeShapeType="1"/>
                </p:cNvSpPr>
                <p:nvPr/>
              </p:nvSpPr>
              <p:spPr bwMode="auto">
                <a:xfrm>
                  <a:off x="6360" y="768"/>
                  <a:ext cx="0" cy="19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2300" name="Line 1135"/>
            <p:cNvSpPr>
              <a:spLocks noChangeShapeType="1"/>
            </p:cNvSpPr>
            <p:nvPr/>
          </p:nvSpPr>
          <p:spPr bwMode="auto">
            <a:xfrm>
              <a:off x="5376" y="4320"/>
              <a:ext cx="0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59" y="2549746"/>
            <a:ext cx="4781550" cy="409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build="p" autoUpdateAnimBg="0"/>
      <p:bldP spid="55301" grpId="0" autoUpdateAnimBg="0"/>
      <p:bldP spid="55304" grpId="0" autoUpdateAnimBg="0"/>
      <p:bldP spid="5530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541E566-3CAC-48BD-8583-723F57403FE2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12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77828" name="Text Box 1028"/>
          <p:cNvSpPr txBox="1">
            <a:spLocks noChangeArrowheads="1"/>
          </p:cNvSpPr>
          <p:nvPr/>
        </p:nvSpPr>
        <p:spPr bwMode="auto">
          <a:xfrm>
            <a:off x="2724150" y="796154"/>
            <a:ext cx="7615238" cy="6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800" b="1" i="0">
                <a:latin typeface="宋体" pitchFamily="2" charset="-122"/>
              </a:rPr>
              <a:t>表面粗糙度</a:t>
            </a:r>
            <a:r>
              <a:rPr lang="en-US" altLang="zh-CN" sz="2800" b="1"/>
              <a:t>Ra</a:t>
            </a:r>
            <a:r>
              <a:rPr lang="zh-CN" altLang="en-US" sz="2800" b="1" i="0">
                <a:latin typeface="宋体" pitchFamily="2" charset="-122"/>
              </a:rPr>
              <a:t>的上限值一般取</a:t>
            </a:r>
            <a:r>
              <a:rPr lang="zh-CN" altLang="en-US" sz="2800" b="1" i="0">
                <a:solidFill>
                  <a:srgbClr val="FF3300"/>
                </a:solidFill>
              </a:rPr>
              <a:t>1.6～3.2</a:t>
            </a:r>
            <a:r>
              <a:rPr lang="zh-CN" altLang="en-US" sz="2800" b="1" i="0"/>
              <a:t> </a:t>
            </a:r>
            <a:r>
              <a:rPr lang="en-US" altLang="zh-CN" sz="2800" b="1" i="0"/>
              <a:t>μm </a:t>
            </a:r>
            <a:r>
              <a:rPr lang="zh-CN" altLang="en-US" sz="2800" b="1" i="0">
                <a:latin typeface="宋体" pitchFamily="2" charset="-122"/>
              </a:rPr>
              <a:t>，</a:t>
            </a:r>
            <a:endParaRPr lang="zh-CN" altLang="en-US" sz="2800" b="1" i="0"/>
          </a:p>
        </p:txBody>
      </p:sp>
      <p:sp>
        <p:nvSpPr>
          <p:cNvPr id="77829" name="Text Box 1029"/>
          <p:cNvSpPr txBox="1">
            <a:spLocks noChangeArrowheads="1"/>
          </p:cNvSpPr>
          <p:nvPr/>
        </p:nvSpPr>
        <p:spPr bwMode="auto">
          <a:xfrm>
            <a:off x="476250" y="6500813"/>
            <a:ext cx="94297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4. </a:t>
            </a:r>
            <a:r>
              <a:rPr lang="zh-CN" altLang="en-US" sz="2800" b="1" i="0">
                <a:latin typeface="宋体" pitchFamily="2" charset="-122"/>
              </a:rPr>
              <a:t>键槽尺寸和公差在图样上的标注（见例题）</a:t>
            </a:r>
            <a:endParaRPr lang="en-US" altLang="zh-CN" sz="2800" b="1" i="0"/>
          </a:p>
        </p:txBody>
      </p:sp>
      <p:sp>
        <p:nvSpPr>
          <p:cNvPr id="77831" name="Rectangle 1031"/>
          <p:cNvSpPr>
            <a:spLocks noChangeArrowheads="1"/>
          </p:cNvSpPr>
          <p:nvPr/>
        </p:nvSpPr>
        <p:spPr bwMode="auto">
          <a:xfrm>
            <a:off x="3197225" y="1308100"/>
            <a:ext cx="3905250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i="0">
                <a:latin typeface="宋体" pitchFamily="2" charset="-122"/>
              </a:rPr>
              <a:t>取</a:t>
            </a:r>
            <a:r>
              <a:rPr lang="zh-CN" altLang="en-US" sz="2800" b="1" i="0">
                <a:solidFill>
                  <a:schemeClr val="accent1"/>
                </a:solidFill>
              </a:rPr>
              <a:t>6.3</a:t>
            </a:r>
            <a:r>
              <a:rPr lang="zh-CN" altLang="en-US" sz="2800" b="1" i="0"/>
              <a:t> </a:t>
            </a:r>
            <a:r>
              <a:rPr lang="en-US" altLang="zh-CN" sz="2800" b="1" i="0"/>
              <a:t>μm </a:t>
            </a:r>
            <a:r>
              <a:rPr lang="zh-CN" altLang="en-US" sz="2800" b="1" i="0">
                <a:latin typeface="宋体" pitchFamily="2" charset="-122"/>
              </a:rPr>
              <a:t>。</a:t>
            </a:r>
            <a:r>
              <a:rPr lang="zh-CN" altLang="en-US" sz="2800" b="1" i="0"/>
              <a:t> </a:t>
            </a:r>
          </a:p>
        </p:txBody>
      </p:sp>
      <p:sp>
        <p:nvSpPr>
          <p:cNvPr id="77832" name="Rectangle 1032"/>
          <p:cNvSpPr>
            <a:spLocks noChangeArrowheads="1"/>
          </p:cNvSpPr>
          <p:nvPr/>
        </p:nvSpPr>
        <p:spPr bwMode="auto">
          <a:xfrm>
            <a:off x="961088" y="297679"/>
            <a:ext cx="5449529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i="0" dirty="0"/>
              <a:t>3. </a:t>
            </a:r>
            <a:r>
              <a:rPr lang="zh-CN" altLang="en-US" sz="2800" b="1" i="0" dirty="0">
                <a:latin typeface="宋体" pitchFamily="2" charset="-122"/>
              </a:rPr>
              <a:t>表面粗糙度轮廓要求</a:t>
            </a:r>
            <a:r>
              <a:rPr lang="zh-CN" altLang="en-US" sz="2800" b="1" i="0" dirty="0"/>
              <a:t> </a:t>
            </a:r>
          </a:p>
        </p:txBody>
      </p:sp>
      <p:sp>
        <p:nvSpPr>
          <p:cNvPr id="77877" name="Rectangle 1077"/>
          <p:cNvSpPr>
            <a:spLocks noChangeArrowheads="1"/>
          </p:cNvSpPr>
          <p:nvPr/>
        </p:nvSpPr>
        <p:spPr bwMode="auto">
          <a:xfrm>
            <a:off x="857250" y="805679"/>
            <a:ext cx="3048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 i="0">
                <a:solidFill>
                  <a:srgbClr val="FF3300"/>
                </a:solidFill>
                <a:latin typeface="宋体" pitchFamily="2" charset="-122"/>
              </a:rPr>
              <a:t>配合表面:</a:t>
            </a:r>
          </a:p>
        </p:txBody>
      </p:sp>
      <p:sp>
        <p:nvSpPr>
          <p:cNvPr id="77878" name="Rectangle 1078"/>
          <p:cNvSpPr>
            <a:spLocks noChangeArrowheads="1"/>
          </p:cNvSpPr>
          <p:nvPr/>
        </p:nvSpPr>
        <p:spPr bwMode="auto">
          <a:xfrm>
            <a:off x="762000" y="1308100"/>
            <a:ext cx="32385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 i="0">
                <a:solidFill>
                  <a:schemeClr val="accent1"/>
                </a:solidFill>
                <a:latin typeface="宋体" pitchFamily="2" charset="-122"/>
              </a:rPr>
              <a:t>非配合</a:t>
            </a:r>
            <a:r>
              <a:rPr lang="zh-CN" altLang="en-US" sz="2800" b="1" i="0">
                <a:latin typeface="宋体" pitchFamily="2" charset="-122"/>
              </a:rPr>
              <a:t>表面:</a:t>
            </a:r>
          </a:p>
        </p:txBody>
      </p:sp>
      <p:grpSp>
        <p:nvGrpSpPr>
          <p:cNvPr id="77885" name="Group 1085"/>
          <p:cNvGrpSpPr>
            <a:grpSpLocks/>
          </p:cNvGrpSpPr>
          <p:nvPr/>
        </p:nvGrpSpPr>
        <p:grpSpPr bwMode="auto">
          <a:xfrm>
            <a:off x="476250" y="2711450"/>
            <a:ext cx="3943350" cy="3640138"/>
            <a:chOff x="240" y="1584"/>
            <a:chExt cx="2208" cy="2064"/>
          </a:xfrm>
        </p:grpSpPr>
        <p:grpSp>
          <p:nvGrpSpPr>
            <p:cNvPr id="13371" name="Group 1033"/>
            <p:cNvGrpSpPr>
              <a:grpSpLocks/>
            </p:cNvGrpSpPr>
            <p:nvPr/>
          </p:nvGrpSpPr>
          <p:grpSpPr bwMode="auto">
            <a:xfrm>
              <a:off x="240" y="1584"/>
              <a:ext cx="2208" cy="2064"/>
              <a:chOff x="480" y="1728"/>
              <a:chExt cx="2208" cy="2064"/>
            </a:xfrm>
          </p:grpSpPr>
          <p:sp>
            <p:nvSpPr>
              <p:cNvPr id="13375" name="Oval 1034"/>
              <p:cNvSpPr>
                <a:spLocks noChangeArrowheads="1"/>
              </p:cNvSpPr>
              <p:nvPr/>
            </p:nvSpPr>
            <p:spPr bwMode="auto">
              <a:xfrm>
                <a:off x="624" y="1968"/>
                <a:ext cx="1536" cy="144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76" name="Line 1035"/>
              <p:cNvSpPr>
                <a:spLocks noChangeShapeType="1"/>
              </p:cNvSpPr>
              <p:nvPr/>
            </p:nvSpPr>
            <p:spPr bwMode="auto">
              <a:xfrm>
                <a:off x="480" y="2688"/>
                <a:ext cx="18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77" name="Line 1036"/>
              <p:cNvSpPr>
                <a:spLocks noChangeShapeType="1"/>
              </p:cNvSpPr>
              <p:nvPr/>
            </p:nvSpPr>
            <p:spPr bwMode="auto">
              <a:xfrm>
                <a:off x="1392" y="1824"/>
                <a:ext cx="0" cy="168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78" name="Line 1037"/>
              <p:cNvSpPr>
                <a:spLocks noChangeShapeType="1"/>
              </p:cNvSpPr>
              <p:nvPr/>
            </p:nvSpPr>
            <p:spPr bwMode="auto">
              <a:xfrm>
                <a:off x="1152" y="2016"/>
                <a:ext cx="0" cy="192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79" name="Line 1038"/>
              <p:cNvSpPr>
                <a:spLocks noChangeShapeType="1"/>
              </p:cNvSpPr>
              <p:nvPr/>
            </p:nvSpPr>
            <p:spPr bwMode="auto">
              <a:xfrm>
                <a:off x="1632" y="1968"/>
                <a:ext cx="0" cy="24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80" name="Line 1039"/>
              <p:cNvSpPr>
                <a:spLocks noChangeShapeType="1"/>
              </p:cNvSpPr>
              <p:nvPr/>
            </p:nvSpPr>
            <p:spPr bwMode="auto">
              <a:xfrm>
                <a:off x="1152" y="2208"/>
                <a:ext cx="480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81" name="Rectangle 1040"/>
              <p:cNvSpPr>
                <a:spLocks noChangeArrowheads="1"/>
              </p:cNvSpPr>
              <p:nvPr/>
            </p:nvSpPr>
            <p:spPr bwMode="auto">
              <a:xfrm>
                <a:off x="1200" y="1920"/>
                <a:ext cx="432" cy="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82" name="Line 1041"/>
              <p:cNvSpPr>
                <a:spLocks noChangeShapeType="1"/>
              </p:cNvSpPr>
              <p:nvPr/>
            </p:nvSpPr>
            <p:spPr bwMode="auto">
              <a:xfrm>
                <a:off x="1170" y="1728"/>
                <a:ext cx="0" cy="3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83" name="Line 1042"/>
              <p:cNvSpPr>
                <a:spLocks noChangeShapeType="1"/>
              </p:cNvSpPr>
              <p:nvPr/>
            </p:nvSpPr>
            <p:spPr bwMode="auto">
              <a:xfrm>
                <a:off x="1632" y="1728"/>
                <a:ext cx="0" cy="3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84" name="Line 1043"/>
              <p:cNvSpPr>
                <a:spLocks noChangeShapeType="1"/>
              </p:cNvSpPr>
              <p:nvPr/>
            </p:nvSpPr>
            <p:spPr bwMode="auto">
              <a:xfrm>
                <a:off x="768" y="1776"/>
                <a:ext cx="38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85" name="Line 1044"/>
              <p:cNvSpPr>
                <a:spLocks noChangeShapeType="1"/>
              </p:cNvSpPr>
              <p:nvPr/>
            </p:nvSpPr>
            <p:spPr bwMode="auto">
              <a:xfrm>
                <a:off x="1632" y="1776"/>
                <a:ext cx="38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86" name="Line 1045"/>
              <p:cNvSpPr>
                <a:spLocks noChangeShapeType="1"/>
              </p:cNvSpPr>
              <p:nvPr/>
            </p:nvSpPr>
            <p:spPr bwMode="auto">
              <a:xfrm flipH="1">
                <a:off x="624" y="2160"/>
                <a:ext cx="576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87" name="Line 1046"/>
              <p:cNvSpPr>
                <a:spLocks noChangeShapeType="1"/>
              </p:cNvSpPr>
              <p:nvPr/>
            </p:nvSpPr>
            <p:spPr bwMode="auto">
              <a:xfrm flipH="1">
                <a:off x="624" y="2064"/>
                <a:ext cx="1152" cy="72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88" name="Line 1047"/>
              <p:cNvSpPr>
                <a:spLocks noChangeShapeType="1"/>
              </p:cNvSpPr>
              <p:nvPr/>
            </p:nvSpPr>
            <p:spPr bwMode="auto">
              <a:xfrm flipV="1">
                <a:off x="720" y="2208"/>
                <a:ext cx="1248" cy="7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89" name="Line 1048"/>
              <p:cNvSpPr>
                <a:spLocks noChangeShapeType="1"/>
              </p:cNvSpPr>
              <p:nvPr/>
            </p:nvSpPr>
            <p:spPr bwMode="auto">
              <a:xfrm flipV="1">
                <a:off x="816" y="2400"/>
                <a:ext cx="1248" cy="7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90" name="Line 1049"/>
              <p:cNvSpPr>
                <a:spLocks noChangeShapeType="1"/>
              </p:cNvSpPr>
              <p:nvPr/>
            </p:nvSpPr>
            <p:spPr bwMode="auto">
              <a:xfrm flipV="1">
                <a:off x="1008" y="2592"/>
                <a:ext cx="1152" cy="67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91" name="Line 1050"/>
              <p:cNvSpPr>
                <a:spLocks noChangeShapeType="1"/>
              </p:cNvSpPr>
              <p:nvPr/>
            </p:nvSpPr>
            <p:spPr bwMode="auto">
              <a:xfrm flipV="1">
                <a:off x="1248" y="2784"/>
                <a:ext cx="912" cy="57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92" name="Line 1051"/>
              <p:cNvSpPr>
                <a:spLocks noChangeShapeType="1"/>
              </p:cNvSpPr>
              <p:nvPr/>
            </p:nvSpPr>
            <p:spPr bwMode="auto">
              <a:xfrm>
                <a:off x="1152" y="3408"/>
                <a:ext cx="15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93" name="Line 1052"/>
              <p:cNvSpPr>
                <a:spLocks noChangeShapeType="1"/>
              </p:cNvSpPr>
              <p:nvPr/>
            </p:nvSpPr>
            <p:spPr bwMode="auto">
              <a:xfrm>
                <a:off x="1152" y="2208"/>
                <a:ext cx="15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94" name="Line 1053"/>
              <p:cNvSpPr>
                <a:spLocks noChangeShapeType="1"/>
              </p:cNvSpPr>
              <p:nvPr/>
            </p:nvSpPr>
            <p:spPr bwMode="auto">
              <a:xfrm>
                <a:off x="2592" y="2208"/>
                <a:ext cx="0" cy="12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95" name="Line 1054"/>
              <p:cNvSpPr>
                <a:spLocks noChangeShapeType="1"/>
              </p:cNvSpPr>
              <p:nvPr/>
            </p:nvSpPr>
            <p:spPr bwMode="auto">
              <a:xfrm>
                <a:off x="624" y="2688"/>
                <a:ext cx="0" cy="110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96" name="Line 1055"/>
              <p:cNvSpPr>
                <a:spLocks noChangeShapeType="1"/>
              </p:cNvSpPr>
              <p:nvPr/>
            </p:nvSpPr>
            <p:spPr bwMode="auto">
              <a:xfrm>
                <a:off x="2160" y="2688"/>
                <a:ext cx="0" cy="110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97" name="Line 1056"/>
              <p:cNvSpPr>
                <a:spLocks noChangeShapeType="1"/>
              </p:cNvSpPr>
              <p:nvPr/>
            </p:nvSpPr>
            <p:spPr bwMode="auto">
              <a:xfrm>
                <a:off x="624" y="3696"/>
                <a:ext cx="153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372" name="Line 1079"/>
            <p:cNvSpPr>
              <a:spLocks noChangeShapeType="1"/>
            </p:cNvSpPr>
            <p:nvPr/>
          </p:nvSpPr>
          <p:spPr bwMode="auto">
            <a:xfrm>
              <a:off x="930" y="1824"/>
              <a:ext cx="0" cy="240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3" name="Line 1080"/>
            <p:cNvSpPr>
              <a:spLocks noChangeShapeType="1"/>
            </p:cNvSpPr>
            <p:nvPr/>
          </p:nvSpPr>
          <p:spPr bwMode="auto">
            <a:xfrm>
              <a:off x="1392" y="1824"/>
              <a:ext cx="0" cy="240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4" name="Line 1083"/>
            <p:cNvSpPr>
              <a:spLocks noChangeShapeType="1"/>
            </p:cNvSpPr>
            <p:nvPr/>
          </p:nvSpPr>
          <p:spPr bwMode="auto">
            <a:xfrm>
              <a:off x="912" y="2064"/>
              <a:ext cx="480" cy="0"/>
            </a:xfrm>
            <a:prstGeom prst="line">
              <a:avLst/>
            </a:prstGeom>
            <a:noFill/>
            <a:ln w="762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7899" name="Group 1099"/>
          <p:cNvGrpSpPr>
            <a:grpSpLocks/>
          </p:cNvGrpSpPr>
          <p:nvPr/>
        </p:nvGrpSpPr>
        <p:grpSpPr bwMode="auto">
          <a:xfrm>
            <a:off x="4953000" y="2355850"/>
            <a:ext cx="4038600" cy="3995738"/>
            <a:chOff x="3264" y="1440"/>
            <a:chExt cx="2352" cy="2517"/>
          </a:xfrm>
        </p:grpSpPr>
        <p:grpSp>
          <p:nvGrpSpPr>
            <p:cNvPr id="13350" name="Group 1058"/>
            <p:cNvGrpSpPr>
              <a:grpSpLocks/>
            </p:cNvGrpSpPr>
            <p:nvPr/>
          </p:nvGrpSpPr>
          <p:grpSpPr bwMode="auto">
            <a:xfrm>
              <a:off x="3264" y="1611"/>
              <a:ext cx="1994" cy="2133"/>
              <a:chOff x="3168" y="1776"/>
              <a:chExt cx="1872" cy="1920"/>
            </a:xfrm>
          </p:grpSpPr>
          <p:sp>
            <p:nvSpPr>
              <p:cNvPr id="13364" name="Oval 1059"/>
              <p:cNvSpPr>
                <a:spLocks noChangeArrowheads="1"/>
              </p:cNvSpPr>
              <p:nvPr/>
            </p:nvSpPr>
            <p:spPr bwMode="auto">
              <a:xfrm>
                <a:off x="3312" y="2064"/>
                <a:ext cx="1536" cy="144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65" name="Line 1060"/>
              <p:cNvSpPr>
                <a:spLocks noChangeShapeType="1"/>
              </p:cNvSpPr>
              <p:nvPr/>
            </p:nvSpPr>
            <p:spPr bwMode="auto">
              <a:xfrm>
                <a:off x="3168" y="2784"/>
                <a:ext cx="18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6" name="Line 1061"/>
              <p:cNvSpPr>
                <a:spLocks noChangeShapeType="1"/>
              </p:cNvSpPr>
              <p:nvPr/>
            </p:nvSpPr>
            <p:spPr bwMode="auto">
              <a:xfrm>
                <a:off x="3840" y="1920"/>
                <a:ext cx="0" cy="192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7" name="Line 1062"/>
              <p:cNvSpPr>
                <a:spLocks noChangeShapeType="1"/>
              </p:cNvSpPr>
              <p:nvPr/>
            </p:nvSpPr>
            <p:spPr bwMode="auto">
              <a:xfrm>
                <a:off x="4368" y="1920"/>
                <a:ext cx="0" cy="192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8" name="Line 1063"/>
              <p:cNvSpPr>
                <a:spLocks noChangeShapeType="1"/>
              </p:cNvSpPr>
              <p:nvPr/>
            </p:nvSpPr>
            <p:spPr bwMode="auto">
              <a:xfrm>
                <a:off x="3840" y="1920"/>
                <a:ext cx="528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9" name="Rectangle 1064"/>
              <p:cNvSpPr>
                <a:spLocks noChangeArrowheads="1"/>
              </p:cNvSpPr>
              <p:nvPr/>
            </p:nvSpPr>
            <p:spPr bwMode="auto">
              <a:xfrm>
                <a:off x="3888" y="2016"/>
                <a:ext cx="480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70" name="Line 1065"/>
              <p:cNvSpPr>
                <a:spLocks noChangeShapeType="1"/>
              </p:cNvSpPr>
              <p:nvPr/>
            </p:nvSpPr>
            <p:spPr bwMode="auto">
              <a:xfrm>
                <a:off x="4080" y="1776"/>
                <a:ext cx="0" cy="192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351" name="Line 1066"/>
            <p:cNvSpPr>
              <a:spLocks noChangeShapeType="1"/>
            </p:cNvSpPr>
            <p:nvPr/>
          </p:nvSpPr>
          <p:spPr bwMode="auto">
            <a:xfrm>
              <a:off x="4287" y="1771"/>
              <a:ext cx="127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2" name="Line 1067"/>
            <p:cNvSpPr>
              <a:spLocks noChangeShapeType="1"/>
            </p:cNvSpPr>
            <p:nvPr/>
          </p:nvSpPr>
          <p:spPr bwMode="auto">
            <a:xfrm>
              <a:off x="4184" y="3530"/>
              <a:ext cx="14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3" name="Line 1068"/>
            <p:cNvSpPr>
              <a:spLocks noChangeShapeType="1"/>
            </p:cNvSpPr>
            <p:nvPr/>
          </p:nvSpPr>
          <p:spPr bwMode="auto">
            <a:xfrm>
              <a:off x="5463" y="1771"/>
              <a:ext cx="0" cy="175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4" name="Line 1069"/>
            <p:cNvSpPr>
              <a:spLocks noChangeShapeType="1"/>
            </p:cNvSpPr>
            <p:nvPr/>
          </p:nvSpPr>
          <p:spPr bwMode="auto">
            <a:xfrm flipH="1">
              <a:off x="3980" y="1440"/>
              <a:ext cx="4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5" name="Line 1070"/>
            <p:cNvSpPr>
              <a:spLocks noChangeShapeType="1"/>
            </p:cNvSpPr>
            <p:nvPr/>
          </p:nvSpPr>
          <p:spPr bwMode="auto">
            <a:xfrm>
              <a:off x="4512" y="1488"/>
              <a:ext cx="30" cy="39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6" name="Line 1071"/>
            <p:cNvSpPr>
              <a:spLocks noChangeShapeType="1"/>
            </p:cNvSpPr>
            <p:nvPr/>
          </p:nvSpPr>
          <p:spPr bwMode="auto">
            <a:xfrm>
              <a:off x="3980" y="1584"/>
              <a:ext cx="56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7" name="Line 1073"/>
            <p:cNvSpPr>
              <a:spLocks noChangeShapeType="1"/>
            </p:cNvSpPr>
            <p:nvPr/>
          </p:nvSpPr>
          <p:spPr bwMode="auto">
            <a:xfrm>
              <a:off x="3417" y="2677"/>
              <a:ext cx="0" cy="12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8" name="Line 1074"/>
            <p:cNvSpPr>
              <a:spLocks noChangeShapeType="1"/>
            </p:cNvSpPr>
            <p:nvPr/>
          </p:nvSpPr>
          <p:spPr bwMode="auto">
            <a:xfrm>
              <a:off x="5054" y="2677"/>
              <a:ext cx="0" cy="12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9" name="Line 1075"/>
            <p:cNvSpPr>
              <a:spLocks noChangeShapeType="1"/>
            </p:cNvSpPr>
            <p:nvPr/>
          </p:nvSpPr>
          <p:spPr bwMode="auto">
            <a:xfrm>
              <a:off x="3417" y="3850"/>
              <a:ext cx="163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0" name="Line 1081"/>
            <p:cNvSpPr>
              <a:spLocks noChangeShapeType="1"/>
            </p:cNvSpPr>
            <p:nvPr/>
          </p:nvSpPr>
          <p:spPr bwMode="auto">
            <a:xfrm>
              <a:off x="3998" y="1771"/>
              <a:ext cx="0" cy="213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1" name="Line 1082"/>
            <p:cNvSpPr>
              <a:spLocks noChangeShapeType="1"/>
            </p:cNvSpPr>
            <p:nvPr/>
          </p:nvSpPr>
          <p:spPr bwMode="auto">
            <a:xfrm>
              <a:off x="4542" y="1771"/>
              <a:ext cx="0" cy="213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2" name="Line 1084"/>
            <p:cNvSpPr>
              <a:spLocks noChangeShapeType="1"/>
            </p:cNvSpPr>
            <p:nvPr/>
          </p:nvSpPr>
          <p:spPr bwMode="auto">
            <a:xfrm>
              <a:off x="3980" y="1771"/>
              <a:ext cx="511" cy="0"/>
            </a:xfrm>
            <a:prstGeom prst="line">
              <a:avLst/>
            </a:prstGeom>
            <a:noFill/>
            <a:ln w="762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3" name="Line 1098"/>
            <p:cNvSpPr>
              <a:spLocks noChangeShapeType="1"/>
            </p:cNvSpPr>
            <p:nvPr/>
          </p:nvSpPr>
          <p:spPr bwMode="auto">
            <a:xfrm>
              <a:off x="4512" y="1584"/>
              <a:ext cx="4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7918" name="Group 1118"/>
          <p:cNvGrpSpPr>
            <a:grpSpLocks/>
          </p:cNvGrpSpPr>
          <p:nvPr/>
        </p:nvGrpSpPr>
        <p:grpSpPr bwMode="auto">
          <a:xfrm>
            <a:off x="2819400" y="2084388"/>
            <a:ext cx="1616075" cy="685800"/>
            <a:chOff x="5952" y="624"/>
            <a:chExt cx="1018" cy="432"/>
          </a:xfrm>
        </p:grpSpPr>
        <p:grpSp>
          <p:nvGrpSpPr>
            <p:cNvPr id="13345" name="Group 1119"/>
            <p:cNvGrpSpPr>
              <a:grpSpLocks/>
            </p:cNvGrpSpPr>
            <p:nvPr/>
          </p:nvGrpSpPr>
          <p:grpSpPr bwMode="auto">
            <a:xfrm>
              <a:off x="5952" y="624"/>
              <a:ext cx="912" cy="432"/>
              <a:chOff x="5952" y="624"/>
              <a:chExt cx="912" cy="432"/>
            </a:xfrm>
          </p:grpSpPr>
          <p:sp>
            <p:nvSpPr>
              <p:cNvPr id="13347" name="AutoShape 1120"/>
              <p:cNvSpPr>
                <a:spLocks noChangeArrowheads="1"/>
              </p:cNvSpPr>
              <p:nvPr/>
            </p:nvSpPr>
            <p:spPr bwMode="auto">
              <a:xfrm flipH="1" flipV="1">
                <a:off x="5952" y="864"/>
                <a:ext cx="240" cy="192"/>
              </a:xfrm>
              <a:prstGeom prst="triangle">
                <a:avLst>
                  <a:gd name="adj" fmla="val 50000"/>
                </a:avLst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en-US" i="0"/>
              </a:p>
            </p:txBody>
          </p:sp>
          <p:sp>
            <p:nvSpPr>
              <p:cNvPr id="13348" name="Line 1121"/>
              <p:cNvSpPr>
                <a:spLocks noChangeShapeType="1"/>
              </p:cNvSpPr>
              <p:nvPr/>
            </p:nvSpPr>
            <p:spPr bwMode="auto">
              <a:xfrm flipV="1">
                <a:off x="6192" y="624"/>
                <a:ext cx="139" cy="24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9" name="Line 1122"/>
              <p:cNvSpPr>
                <a:spLocks noChangeShapeType="1"/>
              </p:cNvSpPr>
              <p:nvPr/>
            </p:nvSpPr>
            <p:spPr bwMode="auto">
              <a:xfrm>
                <a:off x="6336" y="624"/>
                <a:ext cx="52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346" name="Text Box 1123"/>
            <p:cNvSpPr txBox="1">
              <a:spLocks noChangeArrowheads="1"/>
            </p:cNvSpPr>
            <p:nvPr/>
          </p:nvSpPr>
          <p:spPr bwMode="auto">
            <a:xfrm>
              <a:off x="6288" y="624"/>
              <a:ext cx="68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sz="2400"/>
                <a:t>Ra  </a:t>
              </a:r>
              <a:r>
                <a:rPr lang="en-US" altLang="zh-CN" sz="2400" i="0"/>
                <a:t>3.2</a:t>
              </a:r>
            </a:p>
          </p:txBody>
        </p:sp>
      </p:grpSp>
      <p:grpSp>
        <p:nvGrpSpPr>
          <p:cNvPr id="77929" name="Group 1129"/>
          <p:cNvGrpSpPr>
            <a:grpSpLocks/>
          </p:cNvGrpSpPr>
          <p:nvPr/>
        </p:nvGrpSpPr>
        <p:grpSpPr bwMode="auto">
          <a:xfrm>
            <a:off x="3352800" y="2846388"/>
            <a:ext cx="1616075" cy="685800"/>
            <a:chOff x="5952" y="624"/>
            <a:chExt cx="1018" cy="432"/>
          </a:xfrm>
        </p:grpSpPr>
        <p:grpSp>
          <p:nvGrpSpPr>
            <p:cNvPr id="13340" name="Group 1130"/>
            <p:cNvGrpSpPr>
              <a:grpSpLocks/>
            </p:cNvGrpSpPr>
            <p:nvPr/>
          </p:nvGrpSpPr>
          <p:grpSpPr bwMode="auto">
            <a:xfrm>
              <a:off x="5952" y="624"/>
              <a:ext cx="912" cy="432"/>
              <a:chOff x="5952" y="624"/>
              <a:chExt cx="912" cy="432"/>
            </a:xfrm>
          </p:grpSpPr>
          <p:sp>
            <p:nvSpPr>
              <p:cNvPr id="13342" name="AutoShape 1131"/>
              <p:cNvSpPr>
                <a:spLocks noChangeArrowheads="1"/>
              </p:cNvSpPr>
              <p:nvPr/>
            </p:nvSpPr>
            <p:spPr bwMode="auto">
              <a:xfrm flipH="1" flipV="1">
                <a:off x="5952" y="864"/>
                <a:ext cx="240" cy="192"/>
              </a:xfrm>
              <a:prstGeom prst="triangle">
                <a:avLst>
                  <a:gd name="adj" fmla="val 50000"/>
                </a:avLst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en-US" i="0"/>
              </a:p>
            </p:txBody>
          </p:sp>
          <p:sp>
            <p:nvSpPr>
              <p:cNvPr id="13343" name="Line 1132"/>
              <p:cNvSpPr>
                <a:spLocks noChangeShapeType="1"/>
              </p:cNvSpPr>
              <p:nvPr/>
            </p:nvSpPr>
            <p:spPr bwMode="auto">
              <a:xfrm flipV="1">
                <a:off x="6192" y="624"/>
                <a:ext cx="139" cy="24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4" name="Line 1133"/>
              <p:cNvSpPr>
                <a:spLocks noChangeShapeType="1"/>
              </p:cNvSpPr>
              <p:nvPr/>
            </p:nvSpPr>
            <p:spPr bwMode="auto">
              <a:xfrm>
                <a:off x="6336" y="624"/>
                <a:ext cx="52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341" name="Text Box 1134"/>
            <p:cNvSpPr txBox="1">
              <a:spLocks noChangeArrowheads="1"/>
            </p:cNvSpPr>
            <p:nvPr/>
          </p:nvSpPr>
          <p:spPr bwMode="auto">
            <a:xfrm>
              <a:off x="6288" y="624"/>
              <a:ext cx="68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sz="2400"/>
                <a:t>Ra  </a:t>
              </a:r>
              <a:r>
                <a:rPr lang="en-US" altLang="zh-CN" sz="2400" i="0"/>
                <a:t>6.3</a:t>
              </a:r>
            </a:p>
          </p:txBody>
        </p:sp>
      </p:grpSp>
      <p:grpSp>
        <p:nvGrpSpPr>
          <p:cNvPr id="77935" name="Group 1135"/>
          <p:cNvGrpSpPr>
            <a:grpSpLocks/>
          </p:cNvGrpSpPr>
          <p:nvPr/>
        </p:nvGrpSpPr>
        <p:grpSpPr bwMode="auto">
          <a:xfrm>
            <a:off x="7162800" y="1855788"/>
            <a:ext cx="1616075" cy="685800"/>
            <a:chOff x="5952" y="624"/>
            <a:chExt cx="1018" cy="432"/>
          </a:xfrm>
        </p:grpSpPr>
        <p:grpSp>
          <p:nvGrpSpPr>
            <p:cNvPr id="13335" name="Group 1136"/>
            <p:cNvGrpSpPr>
              <a:grpSpLocks/>
            </p:cNvGrpSpPr>
            <p:nvPr/>
          </p:nvGrpSpPr>
          <p:grpSpPr bwMode="auto">
            <a:xfrm>
              <a:off x="5952" y="624"/>
              <a:ext cx="912" cy="432"/>
              <a:chOff x="5952" y="624"/>
              <a:chExt cx="912" cy="432"/>
            </a:xfrm>
          </p:grpSpPr>
          <p:sp>
            <p:nvSpPr>
              <p:cNvPr id="13337" name="AutoShape 1137"/>
              <p:cNvSpPr>
                <a:spLocks noChangeArrowheads="1"/>
              </p:cNvSpPr>
              <p:nvPr/>
            </p:nvSpPr>
            <p:spPr bwMode="auto">
              <a:xfrm flipH="1" flipV="1">
                <a:off x="5952" y="864"/>
                <a:ext cx="240" cy="192"/>
              </a:xfrm>
              <a:prstGeom prst="triangle">
                <a:avLst>
                  <a:gd name="adj" fmla="val 50000"/>
                </a:avLst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en-US" i="0"/>
              </a:p>
            </p:txBody>
          </p:sp>
          <p:sp>
            <p:nvSpPr>
              <p:cNvPr id="13338" name="Line 1138"/>
              <p:cNvSpPr>
                <a:spLocks noChangeShapeType="1"/>
              </p:cNvSpPr>
              <p:nvPr/>
            </p:nvSpPr>
            <p:spPr bwMode="auto">
              <a:xfrm flipV="1">
                <a:off x="6192" y="624"/>
                <a:ext cx="139" cy="24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9" name="Line 1139"/>
              <p:cNvSpPr>
                <a:spLocks noChangeShapeType="1"/>
              </p:cNvSpPr>
              <p:nvPr/>
            </p:nvSpPr>
            <p:spPr bwMode="auto">
              <a:xfrm>
                <a:off x="6336" y="624"/>
                <a:ext cx="52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336" name="Text Box 1140"/>
            <p:cNvSpPr txBox="1">
              <a:spLocks noChangeArrowheads="1"/>
            </p:cNvSpPr>
            <p:nvPr/>
          </p:nvSpPr>
          <p:spPr bwMode="auto">
            <a:xfrm>
              <a:off x="6288" y="624"/>
              <a:ext cx="68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sz="2400"/>
                <a:t>Ra  </a:t>
              </a:r>
              <a:r>
                <a:rPr lang="en-US" altLang="zh-CN" sz="2400" i="0"/>
                <a:t>3.2</a:t>
              </a:r>
            </a:p>
          </p:txBody>
        </p:sp>
      </p:grpSp>
      <p:grpSp>
        <p:nvGrpSpPr>
          <p:cNvPr id="77944" name="Group 1144"/>
          <p:cNvGrpSpPr>
            <a:grpSpLocks/>
          </p:cNvGrpSpPr>
          <p:nvPr/>
        </p:nvGrpSpPr>
        <p:grpSpPr bwMode="auto">
          <a:xfrm>
            <a:off x="8305800" y="2538413"/>
            <a:ext cx="1447800" cy="307975"/>
            <a:chOff x="5232" y="1726"/>
            <a:chExt cx="912" cy="194"/>
          </a:xfrm>
        </p:grpSpPr>
        <p:sp>
          <p:nvSpPr>
            <p:cNvPr id="13333" name="Line 1142"/>
            <p:cNvSpPr>
              <a:spLocks noChangeShapeType="1"/>
            </p:cNvSpPr>
            <p:nvPr/>
          </p:nvSpPr>
          <p:spPr bwMode="auto">
            <a:xfrm>
              <a:off x="5568" y="1728"/>
              <a:ext cx="57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4" name="Line 1143"/>
            <p:cNvSpPr>
              <a:spLocks noChangeShapeType="1"/>
            </p:cNvSpPr>
            <p:nvPr/>
          </p:nvSpPr>
          <p:spPr bwMode="auto">
            <a:xfrm flipV="1">
              <a:off x="5232" y="1726"/>
              <a:ext cx="336" cy="19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7945" name="Group 1145"/>
          <p:cNvGrpSpPr>
            <a:grpSpLocks/>
          </p:cNvGrpSpPr>
          <p:nvPr/>
        </p:nvGrpSpPr>
        <p:grpSpPr bwMode="auto">
          <a:xfrm>
            <a:off x="8915400" y="1855788"/>
            <a:ext cx="1616075" cy="685800"/>
            <a:chOff x="5952" y="624"/>
            <a:chExt cx="1018" cy="432"/>
          </a:xfrm>
        </p:grpSpPr>
        <p:grpSp>
          <p:nvGrpSpPr>
            <p:cNvPr id="13328" name="Group 1146"/>
            <p:cNvGrpSpPr>
              <a:grpSpLocks/>
            </p:cNvGrpSpPr>
            <p:nvPr/>
          </p:nvGrpSpPr>
          <p:grpSpPr bwMode="auto">
            <a:xfrm>
              <a:off x="5952" y="624"/>
              <a:ext cx="912" cy="432"/>
              <a:chOff x="5952" y="624"/>
              <a:chExt cx="912" cy="432"/>
            </a:xfrm>
          </p:grpSpPr>
          <p:sp>
            <p:nvSpPr>
              <p:cNvPr id="13330" name="AutoShape 1147"/>
              <p:cNvSpPr>
                <a:spLocks noChangeArrowheads="1"/>
              </p:cNvSpPr>
              <p:nvPr/>
            </p:nvSpPr>
            <p:spPr bwMode="auto">
              <a:xfrm flipH="1" flipV="1">
                <a:off x="5952" y="864"/>
                <a:ext cx="240" cy="192"/>
              </a:xfrm>
              <a:prstGeom prst="triangle">
                <a:avLst>
                  <a:gd name="adj" fmla="val 50000"/>
                </a:avLst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 wrap="none" anchor="ctr"/>
              <a:lstStyle/>
              <a:p>
                <a:endParaRPr lang="zh-CN" altLang="en-US" i="0"/>
              </a:p>
            </p:txBody>
          </p:sp>
          <p:sp>
            <p:nvSpPr>
              <p:cNvPr id="13331" name="Line 1148"/>
              <p:cNvSpPr>
                <a:spLocks noChangeShapeType="1"/>
              </p:cNvSpPr>
              <p:nvPr/>
            </p:nvSpPr>
            <p:spPr bwMode="auto">
              <a:xfrm flipV="1">
                <a:off x="6192" y="624"/>
                <a:ext cx="139" cy="24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2" name="Line 1149"/>
              <p:cNvSpPr>
                <a:spLocks noChangeShapeType="1"/>
              </p:cNvSpPr>
              <p:nvPr/>
            </p:nvSpPr>
            <p:spPr bwMode="auto">
              <a:xfrm>
                <a:off x="6336" y="624"/>
                <a:ext cx="52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329" name="Text Box 1150"/>
            <p:cNvSpPr txBox="1">
              <a:spLocks noChangeArrowheads="1"/>
            </p:cNvSpPr>
            <p:nvPr/>
          </p:nvSpPr>
          <p:spPr bwMode="auto">
            <a:xfrm>
              <a:off x="6288" y="624"/>
              <a:ext cx="68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en-US" altLang="zh-CN" sz="2400"/>
                <a:t>Ra  </a:t>
              </a:r>
              <a:r>
                <a:rPr lang="en-US" altLang="zh-CN" sz="2400" i="0"/>
                <a:t>6.3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7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7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7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7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7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7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7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7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7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7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7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7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7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7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7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7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7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7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7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7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7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7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300"/>
                                        <p:tgtEl>
                                          <p:spTgt spid="77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 autoUpdateAnimBg="0"/>
      <p:bldP spid="77829" grpId="0" build="p" autoUpdateAnimBg="0"/>
      <p:bldP spid="77831" grpId="0" autoUpdateAnimBg="0"/>
      <p:bldP spid="77832" grpId="0" autoUpdateAnimBg="0"/>
      <p:bldP spid="77877" grpId="0" autoUpdateAnimBg="0"/>
      <p:bldP spid="7787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358C4C6-A576-4150-AB03-86392E0AAAB8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13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4826" name="Rectangle 10"/>
              <p:cNvSpPr>
                <a:spLocks noChangeArrowheads="1"/>
              </p:cNvSpPr>
              <p:nvPr/>
            </p:nvSpPr>
            <p:spPr bwMode="auto">
              <a:xfrm>
                <a:off x="908050" y="1190213"/>
                <a:ext cx="9182100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zh-CN" altLang="en-US" sz="2400" b="1" i="0" dirty="0"/>
                  <a:t>解 </a:t>
                </a:r>
                <a:r>
                  <a:rPr lang="en-US" altLang="zh-CN" sz="2400" b="1" i="0" dirty="0"/>
                  <a:t>: </a:t>
                </a:r>
                <a:r>
                  <a:rPr lang="zh-CN" altLang="en-US" sz="2400" b="1" i="0" dirty="0"/>
                  <a:t>(1) 根据平键为正常联结和</a:t>
                </a:r>
                <a:r>
                  <a:rPr lang="en-US" altLang="zh-CN" sz="2400" b="1" dirty="0"/>
                  <a:t>D</a:t>
                </a:r>
                <a:r>
                  <a:rPr lang="en-US" altLang="zh-CN" sz="2400" b="1" i="0" dirty="0"/>
                  <a:t>(</a:t>
                </a:r>
                <a:r>
                  <a:rPr lang="en-US" altLang="zh-CN" sz="2400" b="1" dirty="0"/>
                  <a:t>d</a:t>
                </a:r>
                <a:r>
                  <a:rPr lang="en-US" altLang="zh-CN" sz="2400" b="1" i="0" dirty="0"/>
                  <a:t>)=</a:t>
                </a:r>
                <a:r>
                  <a:rPr lang="az-Cyrl-AZ" altLang="zh-CN" sz="2400" b="1" dirty="0" smtClean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az-Cyrl-AZ" altLang="zh-CN" sz="2400" b="1" dirty="0">
                        <a:latin typeface="Cambria Math"/>
                        <a:ea typeface="Cambria Math"/>
                      </a:rPr>
                      <m:t>∅ </m:t>
                    </m:r>
                  </m:oMath>
                </a14:m>
                <a:r>
                  <a:rPr lang="en-US" altLang="zh-CN" sz="2400" b="1" i="0" dirty="0">
                    <a:ea typeface="Arial Unicode MS" pitchFamily="34" charset="-122"/>
                    <a:cs typeface="Times New Roman" pitchFamily="18" charset="0"/>
                  </a:rPr>
                  <a:t>25</a:t>
                </a:r>
                <a:r>
                  <a:rPr lang="zh-CN" altLang="en-US" sz="2400" b="1" i="0" dirty="0"/>
                  <a:t>查表</a:t>
                </a:r>
                <a:r>
                  <a:rPr lang="en-US" altLang="zh-CN" sz="2400" b="1" i="0" dirty="0"/>
                  <a:t>8.1</a:t>
                </a:r>
                <a:r>
                  <a:rPr lang="zh-CN" altLang="en-US" sz="2400" b="1" i="0" dirty="0"/>
                  <a:t>得</a:t>
                </a:r>
              </a:p>
            </p:txBody>
          </p:sp>
        </mc:Choice>
        <mc:Fallback>
          <p:sp>
            <p:nvSpPr>
              <p:cNvPr id="34826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08050" y="1190213"/>
                <a:ext cx="9182100" cy="457200"/>
              </a:xfrm>
              <a:prstGeom prst="rect">
                <a:avLst/>
              </a:prstGeom>
              <a:blipFill rotWithShape="1">
                <a:blip r:embed="rId3"/>
                <a:stretch>
                  <a:fillRect l="-1062" t="-14667" b="-3200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4831" name="Group 15"/>
          <p:cNvGrpSpPr>
            <a:grpSpLocks/>
          </p:cNvGrpSpPr>
          <p:nvPr/>
        </p:nvGrpSpPr>
        <p:grpSpPr bwMode="auto">
          <a:xfrm>
            <a:off x="430213" y="2794000"/>
            <a:ext cx="10228262" cy="4286250"/>
            <a:chOff x="288" y="1776"/>
            <a:chExt cx="5154" cy="2430"/>
          </a:xfrm>
        </p:grpSpPr>
        <p:pic>
          <p:nvPicPr>
            <p:cNvPr id="14352" name="Picture 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776"/>
              <a:ext cx="5154" cy="24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353" name="Text Box 13"/>
            <p:cNvSpPr txBox="1">
              <a:spLocks noChangeArrowheads="1"/>
            </p:cNvSpPr>
            <p:nvPr/>
          </p:nvSpPr>
          <p:spPr bwMode="auto">
            <a:xfrm>
              <a:off x="3984" y="3820"/>
              <a:ext cx="301" cy="3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1800" i="0"/>
                <a:t>+0.2</a:t>
              </a:r>
            </a:p>
            <a:p>
              <a:pPr algn="l" eaLnBrk="1" hangingPunct="1"/>
              <a:r>
                <a:rPr lang="zh-CN" altLang="en-US" sz="1800" i="0"/>
                <a:t>  0</a:t>
              </a:r>
            </a:p>
          </p:txBody>
        </p:sp>
        <p:sp>
          <p:nvSpPr>
            <p:cNvPr id="14354" name="Text Box 14"/>
            <p:cNvSpPr txBox="1">
              <a:spLocks noChangeArrowheads="1"/>
            </p:cNvSpPr>
            <p:nvPr/>
          </p:nvSpPr>
          <p:spPr bwMode="auto">
            <a:xfrm>
              <a:off x="4512" y="3820"/>
              <a:ext cx="301" cy="3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1800" i="0"/>
                <a:t>+0.2</a:t>
              </a:r>
            </a:p>
            <a:p>
              <a:pPr algn="l" eaLnBrk="1" hangingPunct="1"/>
              <a:r>
                <a:rPr lang="zh-CN" altLang="en-US" sz="1800" i="0"/>
                <a:t>  0</a:t>
              </a:r>
            </a:p>
          </p:txBody>
        </p:sp>
      </p:grpSp>
      <p:sp>
        <p:nvSpPr>
          <p:cNvPr id="34835" name="Rectangle 19"/>
          <p:cNvSpPr>
            <a:spLocks noChangeArrowheads="1"/>
          </p:cNvSpPr>
          <p:nvPr/>
        </p:nvSpPr>
        <p:spPr bwMode="auto">
          <a:xfrm>
            <a:off x="9478963" y="6350000"/>
            <a:ext cx="952500" cy="339725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40" name="Rectangle 24"/>
          <p:cNvSpPr>
            <a:spLocks noChangeArrowheads="1"/>
          </p:cNvSpPr>
          <p:nvPr/>
        </p:nvSpPr>
        <p:spPr bwMode="auto">
          <a:xfrm>
            <a:off x="3573463" y="4149725"/>
            <a:ext cx="1524000" cy="592138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42" name="Line 26"/>
          <p:cNvSpPr>
            <a:spLocks noChangeShapeType="1"/>
          </p:cNvSpPr>
          <p:nvPr/>
        </p:nvSpPr>
        <p:spPr bwMode="auto">
          <a:xfrm>
            <a:off x="3097213" y="6680200"/>
            <a:ext cx="6858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43" name="Line 27"/>
          <p:cNvSpPr>
            <a:spLocks noChangeShapeType="1"/>
          </p:cNvSpPr>
          <p:nvPr/>
        </p:nvSpPr>
        <p:spPr bwMode="auto">
          <a:xfrm>
            <a:off x="7288213" y="6680200"/>
            <a:ext cx="6096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44" name="Line 28"/>
          <p:cNvSpPr>
            <a:spLocks noChangeShapeType="1"/>
          </p:cNvSpPr>
          <p:nvPr/>
        </p:nvSpPr>
        <p:spPr bwMode="auto">
          <a:xfrm>
            <a:off x="8355013" y="6680200"/>
            <a:ext cx="6096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34845" name="Object 29"/>
          <p:cNvGraphicFramePr>
            <a:graphicFrameLocks noChangeAspect="1"/>
          </p:cNvGraphicFramePr>
          <p:nvPr/>
        </p:nvGraphicFramePr>
        <p:xfrm>
          <a:off x="954088" y="1606550"/>
          <a:ext cx="9409112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5" name="公式" r:id="rId5" imgW="3721100" imgH="241300" progId="Equation.3">
                  <p:embed/>
                </p:oleObj>
              </mc:Choice>
              <mc:Fallback>
                <p:oleObj name="公式" r:id="rId5" imgW="3721100" imgH="24130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4088" y="1606550"/>
                        <a:ext cx="9409112" cy="611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848" name="Group 32"/>
          <p:cNvGrpSpPr>
            <a:grpSpLocks/>
          </p:cNvGrpSpPr>
          <p:nvPr/>
        </p:nvGrpSpPr>
        <p:grpSpPr bwMode="auto">
          <a:xfrm>
            <a:off x="190500" y="238687"/>
            <a:ext cx="11077268" cy="979487"/>
            <a:chOff x="120" y="107"/>
            <a:chExt cx="6929" cy="61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349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120" y="107"/>
                  <a:ext cx="6929" cy="61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kumimoji="1" sz="3200" i="1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3200" i="1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3200" i="1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3200" i="1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3200" i="1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200" i="1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200" i="1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200" i="1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200" i="1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algn="l" eaLnBrk="1" hangingPunct="1">
                    <a:lnSpc>
                      <a:spcPct val="120000"/>
                    </a:lnSpc>
                    <a:spcBef>
                      <a:spcPct val="50000"/>
                    </a:spcBef>
                  </a:pPr>
                  <a:r>
                    <a:rPr lang="zh-CN" altLang="en-US" sz="2400" b="1" i="0" dirty="0"/>
                    <a:t>         </a:t>
                  </a:r>
                  <a:r>
                    <a:rPr lang="en-US" altLang="zh-CN" sz="2400" b="1" i="0" dirty="0"/>
                    <a:t>5. </a:t>
                  </a:r>
                  <a:r>
                    <a:rPr lang="zh-CN" altLang="en-US" sz="2400" b="1" i="0" dirty="0">
                      <a:solidFill>
                        <a:srgbClr val="FF3300"/>
                      </a:solidFill>
                    </a:rPr>
                    <a:t>例题</a:t>
                  </a:r>
                  <a:r>
                    <a:rPr lang="zh-CN" altLang="en-US" sz="2400" b="1" i="0" dirty="0"/>
                    <a:t> 某机构采用普通平键正常联结的</a:t>
                  </a:r>
                  <a14:m>
                    <m:oMath xmlns:m="http://schemas.openxmlformats.org/officeDocument/2006/math">
                      <m:r>
                        <a:rPr lang="az-Cyrl-AZ" altLang="zh-CN" sz="2400" b="1" i="1" dirty="0" smtClean="0">
                          <a:latin typeface="Cambria Math"/>
                          <a:ea typeface="Cambria Math"/>
                        </a:rPr>
                        <m:t>∅</m:t>
                      </m:r>
                    </m:oMath>
                  </a14:m>
                  <a:r>
                    <a:rPr lang="en-US" altLang="zh-CN" sz="2400" b="1" i="0" dirty="0"/>
                    <a:t>25H8       </a:t>
                  </a:r>
                  <a:r>
                    <a:rPr lang="zh-CN" altLang="en-US" sz="2400" b="1" i="0" dirty="0" smtClean="0"/>
                    <a:t>孔， </a:t>
                  </a:r>
                  <a14:m>
                    <m:oMath xmlns:m="http://schemas.openxmlformats.org/officeDocument/2006/math">
                      <m:r>
                        <a:rPr lang="az-Cyrl-AZ" altLang="zh-CN" sz="2400" b="1" dirty="0">
                          <a:latin typeface="Cambria Math"/>
                          <a:ea typeface="Cambria Math"/>
                        </a:rPr>
                        <m:t>∅ </m:t>
                      </m:r>
                    </m:oMath>
                  </a14:m>
                  <a:r>
                    <a:rPr lang="en-US" altLang="zh-CN" sz="2400" b="1" i="0" dirty="0"/>
                    <a:t>25h7       </a:t>
                  </a:r>
                  <a:r>
                    <a:rPr lang="zh-CN" altLang="en-US" sz="2400" b="1" i="0" dirty="0"/>
                    <a:t>轴传递扭矩，查表确定键槽剖面尺寸和公差，，并将它们标注在零件图上。</a:t>
                  </a:r>
                </a:p>
              </p:txBody>
            </p:sp>
          </mc:Choice>
          <mc:Fallback xmlns="">
            <p:sp>
              <p:nvSpPr>
                <p:cNvPr id="14349" name="Text 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20" y="107"/>
                  <a:ext cx="6929" cy="617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l="-831" t="-3727" r="-166" b="-6832"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14350" name="Picture 3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2" y="157"/>
              <a:ext cx="240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351" name="Picture 31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4" y="157"/>
              <a:ext cx="240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34849" name="Object 33"/>
          <p:cNvGraphicFramePr>
            <a:graphicFrameLocks noChangeAspect="1"/>
          </p:cNvGraphicFramePr>
          <p:nvPr/>
        </p:nvGraphicFramePr>
        <p:xfrm>
          <a:off x="954088" y="2217738"/>
          <a:ext cx="9580562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6" name="公式" r:id="rId9" imgW="4318000" imgH="241300" progId="Equation.3">
                  <p:embed/>
                </p:oleObj>
              </mc:Choice>
              <mc:Fallback>
                <p:oleObj name="公式" r:id="rId9" imgW="4318000" imgH="241300" progId="Equation.3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4088" y="2217738"/>
                        <a:ext cx="9580562" cy="534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4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34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34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6" grpId="0" autoUpdateAnimBg="0"/>
      <p:bldP spid="34835" grpId="0" animBg="1"/>
      <p:bldP spid="34840" grpId="0" animBg="1"/>
      <p:bldP spid="34842" grpId="0" animBg="1"/>
      <p:bldP spid="34843" grpId="0" animBg="1"/>
      <p:bldP spid="348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77263" y="57947"/>
            <a:ext cx="2381250" cy="508000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39AEA1F-1799-4710-B308-DD2916D496E6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14</a:t>
            </a:fld>
            <a:endParaRPr kumimoji="0" lang="en-US" altLang="zh-CN" sz="2000" i="0" dirty="0" smtClean="0">
              <a:solidFill>
                <a:srgbClr val="0000FF"/>
              </a:solidFill>
            </a:endParaRPr>
          </a:p>
        </p:txBody>
      </p:sp>
      <p:sp>
        <p:nvSpPr>
          <p:cNvPr id="79973" name="Text Box 1125"/>
          <p:cNvSpPr txBox="1">
            <a:spLocks noChangeArrowheads="1"/>
          </p:cNvSpPr>
          <p:nvPr/>
        </p:nvSpPr>
        <p:spPr bwMode="auto">
          <a:xfrm>
            <a:off x="614363" y="2450014"/>
            <a:ext cx="97821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/>
              <a:t>将上述查得尺寸及其公差标注在零件图上。</a:t>
            </a:r>
          </a:p>
        </p:txBody>
      </p:sp>
      <p:graphicFrame>
        <p:nvGraphicFramePr>
          <p:cNvPr id="80034" name="Object 11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1961491"/>
              </p:ext>
            </p:extLst>
          </p:nvPr>
        </p:nvGraphicFramePr>
        <p:xfrm>
          <a:off x="676275" y="556126"/>
          <a:ext cx="9409113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8" name="公式" r:id="rId3" imgW="3721100" imgH="241300" progId="Equation.3">
                  <p:embed/>
                </p:oleObj>
              </mc:Choice>
              <mc:Fallback>
                <p:oleObj name="公式" r:id="rId3" imgW="3721100" imgH="241300" progId="Equation.3">
                  <p:embed/>
                  <p:pic>
                    <p:nvPicPr>
                      <p:cNvPr id="0" name="Object 11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275" y="556126"/>
                        <a:ext cx="9409113" cy="611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035" name="Object 11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1714355"/>
              </p:ext>
            </p:extLst>
          </p:nvPr>
        </p:nvGraphicFramePr>
        <p:xfrm>
          <a:off x="666750" y="1224464"/>
          <a:ext cx="10291763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9" name="公式" r:id="rId5" imgW="4318000" imgH="241300" progId="Equation.3">
                  <p:embed/>
                </p:oleObj>
              </mc:Choice>
              <mc:Fallback>
                <p:oleObj name="公式" r:id="rId5" imgW="4318000" imgH="241300" progId="Equation.3">
                  <p:embed/>
                  <p:pic>
                    <p:nvPicPr>
                      <p:cNvPr id="0" name="Object 11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750" y="1224464"/>
                        <a:ext cx="10291763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0059" name="Group 1211"/>
          <p:cNvGrpSpPr>
            <a:grpSpLocks/>
          </p:cNvGrpSpPr>
          <p:nvPr/>
        </p:nvGrpSpPr>
        <p:grpSpPr bwMode="auto">
          <a:xfrm>
            <a:off x="374650" y="1778501"/>
            <a:ext cx="10467975" cy="673100"/>
            <a:chOff x="236" y="854"/>
            <a:chExt cx="6594" cy="424"/>
          </a:xfrm>
        </p:grpSpPr>
        <p:graphicFrame>
          <p:nvGraphicFramePr>
            <p:cNvPr id="15390" name="Object 1191"/>
            <p:cNvGraphicFramePr>
              <a:graphicFrameLocks noChangeAspect="1"/>
            </p:cNvGraphicFramePr>
            <p:nvPr/>
          </p:nvGraphicFramePr>
          <p:xfrm>
            <a:off x="236" y="854"/>
            <a:ext cx="6238" cy="4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70" name="公式" r:id="rId7" imgW="3556000" imgH="241300" progId="Equation.3">
                    <p:embed/>
                  </p:oleObj>
                </mc:Choice>
                <mc:Fallback>
                  <p:oleObj name="公式" r:id="rId7" imgW="3556000" imgH="241300" progId="Equation.3">
                    <p:embed/>
                    <p:pic>
                      <p:nvPicPr>
                        <p:cNvPr id="0" name="Object 119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6" y="854"/>
                          <a:ext cx="6238" cy="4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5391" name="Picture 119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2" y="855"/>
              <a:ext cx="348" cy="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392" name="Picture 119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9" y="854"/>
              <a:ext cx="348" cy="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0071" name="Group 1223"/>
          <p:cNvGrpSpPr>
            <a:grpSpLocks/>
          </p:cNvGrpSpPr>
          <p:nvPr/>
        </p:nvGrpSpPr>
        <p:grpSpPr bwMode="auto">
          <a:xfrm>
            <a:off x="1323345" y="3032844"/>
            <a:ext cx="4772025" cy="4032250"/>
            <a:chOff x="462" y="1960"/>
            <a:chExt cx="3006" cy="2557"/>
          </a:xfrm>
        </p:grpSpPr>
        <p:pic>
          <p:nvPicPr>
            <p:cNvPr id="15388" name="Picture 1188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" y="1960"/>
              <a:ext cx="3006" cy="2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89" name="Line 1195"/>
            <p:cNvSpPr>
              <a:spLocks noChangeShapeType="1"/>
            </p:cNvSpPr>
            <p:nvPr/>
          </p:nvSpPr>
          <p:spPr bwMode="auto">
            <a:xfrm>
              <a:off x="1645" y="2753"/>
              <a:ext cx="103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0077" name="Group 1229"/>
          <p:cNvGrpSpPr>
            <a:grpSpLocks/>
          </p:cNvGrpSpPr>
          <p:nvPr/>
        </p:nvGrpSpPr>
        <p:grpSpPr bwMode="auto">
          <a:xfrm>
            <a:off x="5581650" y="3305175"/>
            <a:ext cx="4289425" cy="3838575"/>
            <a:chOff x="3516" y="2082"/>
            <a:chExt cx="2702" cy="2418"/>
          </a:xfrm>
        </p:grpSpPr>
        <p:pic>
          <p:nvPicPr>
            <p:cNvPr id="15385" name="Picture 1189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6" y="2082"/>
              <a:ext cx="2702" cy="2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86" name="Line 1201"/>
            <p:cNvSpPr>
              <a:spLocks noChangeShapeType="1"/>
            </p:cNvSpPr>
            <p:nvPr/>
          </p:nvSpPr>
          <p:spPr bwMode="auto">
            <a:xfrm>
              <a:off x="4675" y="2914"/>
              <a:ext cx="11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7" name="Line 1202"/>
            <p:cNvSpPr>
              <a:spLocks noChangeShapeType="1"/>
            </p:cNvSpPr>
            <p:nvPr/>
          </p:nvSpPr>
          <p:spPr bwMode="auto">
            <a:xfrm>
              <a:off x="4675" y="2765"/>
              <a:ext cx="11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0056" name="Group 1208"/>
          <p:cNvGrpSpPr>
            <a:grpSpLocks/>
          </p:cNvGrpSpPr>
          <p:nvPr/>
        </p:nvGrpSpPr>
        <p:grpSpPr bwMode="auto">
          <a:xfrm>
            <a:off x="8963025" y="3368675"/>
            <a:ext cx="1065213" cy="1600200"/>
            <a:chOff x="5610" y="2124"/>
            <a:chExt cx="671" cy="1008"/>
          </a:xfrm>
        </p:grpSpPr>
        <p:sp>
          <p:nvSpPr>
            <p:cNvPr id="15381" name="Line 1203"/>
            <p:cNvSpPr>
              <a:spLocks noChangeShapeType="1"/>
            </p:cNvSpPr>
            <p:nvPr/>
          </p:nvSpPr>
          <p:spPr bwMode="auto">
            <a:xfrm>
              <a:off x="5610" y="2419"/>
              <a:ext cx="0" cy="35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2" name="Line 1204"/>
            <p:cNvSpPr>
              <a:spLocks noChangeShapeType="1"/>
            </p:cNvSpPr>
            <p:nvPr/>
          </p:nvSpPr>
          <p:spPr bwMode="auto">
            <a:xfrm flipV="1">
              <a:off x="5610" y="2902"/>
              <a:ext cx="0" cy="2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3" name="Line 1205"/>
            <p:cNvSpPr>
              <a:spLocks noChangeShapeType="1"/>
            </p:cNvSpPr>
            <p:nvPr/>
          </p:nvSpPr>
          <p:spPr bwMode="auto">
            <a:xfrm>
              <a:off x="5610" y="2419"/>
              <a:ext cx="6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5384" name="Object 1206"/>
            <p:cNvGraphicFramePr>
              <a:graphicFrameLocks noChangeAspect="1"/>
            </p:cNvGraphicFramePr>
            <p:nvPr/>
          </p:nvGraphicFramePr>
          <p:xfrm>
            <a:off x="5648" y="2124"/>
            <a:ext cx="633" cy="2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71" name="公式" r:id="rId12" imgW="647700" imgH="241300" progId="Equation.3">
                    <p:embed/>
                  </p:oleObj>
                </mc:Choice>
                <mc:Fallback>
                  <p:oleObj name="公式" r:id="rId12" imgW="647700" imgH="241300" progId="Equation.3">
                    <p:embed/>
                    <p:pic>
                      <p:nvPicPr>
                        <p:cNvPr id="0" name="Object 120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48" y="2124"/>
                          <a:ext cx="633" cy="2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0062" name="Group 1214"/>
          <p:cNvGrpSpPr>
            <a:grpSpLocks/>
          </p:cNvGrpSpPr>
          <p:nvPr/>
        </p:nvGrpSpPr>
        <p:grpSpPr bwMode="auto">
          <a:xfrm>
            <a:off x="9463088" y="3371850"/>
            <a:ext cx="565150" cy="550863"/>
            <a:chOff x="6474" y="3132"/>
            <a:chExt cx="356" cy="347"/>
          </a:xfrm>
        </p:grpSpPr>
        <p:sp>
          <p:nvSpPr>
            <p:cNvPr id="15379" name="Line 1212"/>
            <p:cNvSpPr>
              <a:spLocks noChangeShapeType="1"/>
            </p:cNvSpPr>
            <p:nvPr/>
          </p:nvSpPr>
          <p:spPr bwMode="auto">
            <a:xfrm flipH="1">
              <a:off x="6482" y="3156"/>
              <a:ext cx="348" cy="323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0" name="Line 1213"/>
            <p:cNvSpPr>
              <a:spLocks noChangeShapeType="1"/>
            </p:cNvSpPr>
            <p:nvPr/>
          </p:nvSpPr>
          <p:spPr bwMode="auto">
            <a:xfrm>
              <a:off x="6474" y="3132"/>
              <a:ext cx="356" cy="347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0066" name="Group 1218"/>
          <p:cNvGrpSpPr>
            <a:grpSpLocks/>
          </p:cNvGrpSpPr>
          <p:nvPr/>
        </p:nvGrpSpPr>
        <p:grpSpPr bwMode="auto">
          <a:xfrm>
            <a:off x="4585658" y="3226519"/>
            <a:ext cx="565150" cy="550863"/>
            <a:chOff x="6474" y="3132"/>
            <a:chExt cx="356" cy="347"/>
          </a:xfrm>
        </p:grpSpPr>
        <p:sp>
          <p:nvSpPr>
            <p:cNvPr id="15377" name="Line 1219"/>
            <p:cNvSpPr>
              <a:spLocks noChangeShapeType="1"/>
            </p:cNvSpPr>
            <p:nvPr/>
          </p:nvSpPr>
          <p:spPr bwMode="auto">
            <a:xfrm flipH="1">
              <a:off x="6482" y="3156"/>
              <a:ext cx="348" cy="323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8" name="Line 1220"/>
            <p:cNvSpPr>
              <a:spLocks noChangeShapeType="1"/>
            </p:cNvSpPr>
            <p:nvPr/>
          </p:nvSpPr>
          <p:spPr bwMode="auto">
            <a:xfrm>
              <a:off x="6474" y="3132"/>
              <a:ext cx="356" cy="347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0072" name="Group 1224"/>
          <p:cNvGrpSpPr>
            <a:grpSpLocks/>
          </p:cNvGrpSpPr>
          <p:nvPr/>
        </p:nvGrpSpPr>
        <p:grpSpPr bwMode="auto">
          <a:xfrm>
            <a:off x="4342770" y="3226519"/>
            <a:ext cx="1009650" cy="1704975"/>
            <a:chOff x="2475" y="2082"/>
            <a:chExt cx="636" cy="1074"/>
          </a:xfrm>
        </p:grpSpPr>
        <p:sp>
          <p:nvSpPr>
            <p:cNvPr id="15373" name="Line 1225"/>
            <p:cNvSpPr>
              <a:spLocks noChangeShapeType="1"/>
            </p:cNvSpPr>
            <p:nvPr/>
          </p:nvSpPr>
          <p:spPr bwMode="auto">
            <a:xfrm>
              <a:off x="2523" y="2396"/>
              <a:ext cx="0" cy="35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4" name="Line 1226"/>
            <p:cNvSpPr>
              <a:spLocks noChangeShapeType="1"/>
            </p:cNvSpPr>
            <p:nvPr/>
          </p:nvSpPr>
          <p:spPr bwMode="auto">
            <a:xfrm flipV="1">
              <a:off x="2523" y="2926"/>
              <a:ext cx="0" cy="2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5375" name="Object 1227"/>
            <p:cNvGraphicFramePr>
              <a:graphicFrameLocks noChangeAspect="1"/>
            </p:cNvGraphicFramePr>
            <p:nvPr/>
          </p:nvGraphicFramePr>
          <p:xfrm>
            <a:off x="2475" y="2082"/>
            <a:ext cx="636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72" name="公式" r:id="rId14" imgW="533169" imgH="241195" progId="Equation.3">
                    <p:embed/>
                  </p:oleObj>
                </mc:Choice>
                <mc:Fallback>
                  <p:oleObj name="公式" r:id="rId14" imgW="533169" imgH="241195" progId="Equation.3">
                    <p:embed/>
                    <p:pic>
                      <p:nvPicPr>
                        <p:cNvPr id="0" name="Object 12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75" y="2082"/>
                          <a:ext cx="636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376" name="Line 1228"/>
            <p:cNvSpPr>
              <a:spLocks noChangeShapeType="1"/>
            </p:cNvSpPr>
            <p:nvPr/>
          </p:nvSpPr>
          <p:spPr bwMode="auto">
            <a:xfrm>
              <a:off x="2523" y="2396"/>
              <a:ext cx="4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0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0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80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7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0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80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0"/>
                                        <p:tgtEl>
                                          <p:spTgt spid="80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2000"/>
                                        <p:tgtEl>
                                          <p:spTgt spid="80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80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80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000"/>
                                        <p:tgtEl>
                                          <p:spTgt spid="80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2000"/>
                                        <p:tgtEl>
                                          <p:spTgt spid="80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97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D047430-F598-499E-9E72-9C7A39AF1374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15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492222" y="305257"/>
            <a:ext cx="10350500" cy="6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i="0" dirty="0"/>
              <a:t>(</a:t>
            </a:r>
            <a:r>
              <a:rPr lang="en-US" altLang="zh-CN" sz="2800" b="1" i="0" dirty="0"/>
              <a:t>3)</a:t>
            </a:r>
            <a:r>
              <a:rPr lang="zh-CN" altLang="en-US" sz="2800" b="1" i="0" dirty="0"/>
              <a:t>由表4.16查得键槽两则面对其轴线的对称度公差</a:t>
            </a:r>
            <a:r>
              <a:rPr lang="en-US" altLang="zh-CN" sz="2800" b="1" i="0" dirty="0"/>
              <a:t>(</a:t>
            </a:r>
            <a:r>
              <a:rPr lang="zh-CN" altLang="en-US" sz="2800" b="1" i="0" dirty="0"/>
              <a:t>若取</a:t>
            </a:r>
            <a:r>
              <a:rPr lang="en-US" altLang="zh-CN" sz="2800" b="1" i="0" dirty="0"/>
              <a:t>8</a:t>
            </a:r>
            <a:r>
              <a:rPr lang="zh-CN" altLang="en-US" sz="2800" b="1" i="0" dirty="0"/>
              <a:t>级</a:t>
            </a:r>
            <a:r>
              <a:rPr lang="en-US" altLang="zh-CN" sz="2800" b="1" i="0" dirty="0" smtClean="0"/>
              <a:t>)</a:t>
            </a:r>
            <a:endParaRPr lang="zh-CN" altLang="en-US" sz="2800" b="1" i="0" dirty="0"/>
          </a:p>
        </p:txBody>
      </p:sp>
      <p:grpSp>
        <p:nvGrpSpPr>
          <p:cNvPr id="10364" name="Group 124"/>
          <p:cNvGrpSpPr>
            <a:grpSpLocks/>
          </p:cNvGrpSpPr>
          <p:nvPr/>
        </p:nvGrpSpPr>
        <p:grpSpPr bwMode="auto">
          <a:xfrm>
            <a:off x="857250" y="4745038"/>
            <a:ext cx="8823325" cy="2773362"/>
            <a:chOff x="540" y="2809"/>
            <a:chExt cx="5558" cy="1747"/>
          </a:xfrm>
        </p:grpSpPr>
        <p:pic>
          <p:nvPicPr>
            <p:cNvPr id="16420" name="Picture 2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" y="2827"/>
              <a:ext cx="5558" cy="17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421" name="Rectangle 123"/>
            <p:cNvSpPr>
              <a:spLocks noChangeArrowheads="1"/>
            </p:cNvSpPr>
            <p:nvPr/>
          </p:nvSpPr>
          <p:spPr bwMode="auto">
            <a:xfrm>
              <a:off x="1545" y="2809"/>
              <a:ext cx="576" cy="2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/>
              <a:r>
                <a:rPr lang="zh-CN" altLang="en-US" sz="2000" i="0"/>
                <a:t>表4.16</a:t>
              </a:r>
            </a:p>
          </p:txBody>
        </p:sp>
      </p:grpSp>
      <p:sp>
        <p:nvSpPr>
          <p:cNvPr id="10365" name="Line 125"/>
          <p:cNvSpPr>
            <a:spLocks noChangeShapeType="1"/>
          </p:cNvSpPr>
          <p:nvPr/>
        </p:nvSpPr>
        <p:spPr bwMode="auto">
          <a:xfrm>
            <a:off x="936625" y="7235825"/>
            <a:ext cx="874395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66" name="Rectangle 126"/>
          <p:cNvSpPr>
            <a:spLocks noChangeArrowheads="1"/>
          </p:cNvSpPr>
          <p:nvPr/>
        </p:nvSpPr>
        <p:spPr bwMode="auto">
          <a:xfrm>
            <a:off x="5872163" y="6896100"/>
            <a:ext cx="1817687" cy="3397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368" name="Picture 1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40" y="908050"/>
            <a:ext cx="4510088" cy="383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69" name="Group 129"/>
          <p:cNvGrpSpPr>
            <a:grpSpLocks/>
          </p:cNvGrpSpPr>
          <p:nvPr/>
        </p:nvGrpSpPr>
        <p:grpSpPr bwMode="auto">
          <a:xfrm>
            <a:off x="3437746" y="4248764"/>
            <a:ext cx="1143000" cy="533400"/>
            <a:chOff x="6000" y="2304"/>
            <a:chExt cx="720" cy="336"/>
          </a:xfrm>
        </p:grpSpPr>
        <p:sp>
          <p:nvSpPr>
            <p:cNvPr id="16416" name="Rectangle 130"/>
            <p:cNvSpPr>
              <a:spLocks noChangeArrowheads="1"/>
            </p:cNvSpPr>
            <p:nvPr/>
          </p:nvSpPr>
          <p:spPr bwMode="auto">
            <a:xfrm>
              <a:off x="6432" y="2304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dirty="0"/>
                <a:t>A</a:t>
              </a:r>
            </a:p>
          </p:txBody>
        </p:sp>
        <p:grpSp>
          <p:nvGrpSpPr>
            <p:cNvPr id="16417" name="Group 131"/>
            <p:cNvGrpSpPr>
              <a:grpSpLocks/>
            </p:cNvGrpSpPr>
            <p:nvPr/>
          </p:nvGrpSpPr>
          <p:grpSpPr bwMode="auto">
            <a:xfrm rot="-5400000">
              <a:off x="6048" y="2256"/>
              <a:ext cx="336" cy="432"/>
              <a:chOff x="6192" y="528"/>
              <a:chExt cx="336" cy="432"/>
            </a:xfrm>
          </p:grpSpPr>
          <p:sp>
            <p:nvSpPr>
              <p:cNvPr id="16418" name="AutoShape 132"/>
              <p:cNvSpPr>
                <a:spLocks noChangeArrowheads="1"/>
              </p:cNvSpPr>
              <p:nvPr/>
            </p:nvSpPr>
            <p:spPr bwMode="auto">
              <a:xfrm flipV="1">
                <a:off x="6192" y="528"/>
                <a:ext cx="336" cy="291"/>
              </a:xfrm>
              <a:prstGeom prst="triangle">
                <a:avLst>
                  <a:gd name="adj" fmla="val 50000"/>
                </a:avLst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19" name="Line 133"/>
              <p:cNvSpPr>
                <a:spLocks noChangeShapeType="1"/>
              </p:cNvSpPr>
              <p:nvPr/>
            </p:nvSpPr>
            <p:spPr bwMode="auto">
              <a:xfrm>
                <a:off x="6360" y="768"/>
                <a:ext cx="0" cy="19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374" name="Group 134"/>
          <p:cNvGrpSpPr>
            <a:grpSpLocks/>
          </p:cNvGrpSpPr>
          <p:nvPr/>
        </p:nvGrpSpPr>
        <p:grpSpPr bwMode="auto">
          <a:xfrm>
            <a:off x="2814638" y="1335088"/>
            <a:ext cx="2000250" cy="508000"/>
            <a:chOff x="1392" y="624"/>
            <a:chExt cx="1008" cy="288"/>
          </a:xfrm>
        </p:grpSpPr>
        <p:sp>
          <p:nvSpPr>
            <p:cNvPr id="16409" name="Rectangle 135"/>
            <p:cNvSpPr>
              <a:spLocks noChangeArrowheads="1"/>
            </p:cNvSpPr>
            <p:nvPr/>
          </p:nvSpPr>
          <p:spPr bwMode="auto">
            <a:xfrm>
              <a:off x="1392" y="624"/>
              <a:ext cx="1008" cy="288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400" i="0"/>
                <a:t>       0.015</a:t>
              </a:r>
              <a:r>
                <a:rPr lang="en-US" altLang="zh-CN"/>
                <a:t>  A</a:t>
              </a:r>
            </a:p>
          </p:txBody>
        </p:sp>
        <p:sp>
          <p:nvSpPr>
            <p:cNvPr id="16410" name="Line 136"/>
            <p:cNvSpPr>
              <a:spLocks noChangeShapeType="1"/>
            </p:cNvSpPr>
            <p:nvPr/>
          </p:nvSpPr>
          <p:spPr bwMode="auto">
            <a:xfrm>
              <a:off x="1680" y="624"/>
              <a:ext cx="0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1" name="Line 137"/>
            <p:cNvSpPr>
              <a:spLocks noChangeShapeType="1"/>
            </p:cNvSpPr>
            <p:nvPr/>
          </p:nvSpPr>
          <p:spPr bwMode="auto">
            <a:xfrm>
              <a:off x="2160" y="624"/>
              <a:ext cx="0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412" name="Group 138"/>
            <p:cNvGrpSpPr>
              <a:grpSpLocks/>
            </p:cNvGrpSpPr>
            <p:nvPr/>
          </p:nvGrpSpPr>
          <p:grpSpPr bwMode="auto">
            <a:xfrm>
              <a:off x="1440" y="720"/>
              <a:ext cx="240" cy="96"/>
              <a:chOff x="4608" y="1536"/>
              <a:chExt cx="240" cy="96"/>
            </a:xfrm>
          </p:grpSpPr>
          <p:sp>
            <p:nvSpPr>
              <p:cNvPr id="16413" name="Line 139"/>
              <p:cNvSpPr>
                <a:spLocks noChangeShapeType="1"/>
              </p:cNvSpPr>
              <p:nvPr/>
            </p:nvSpPr>
            <p:spPr bwMode="auto">
              <a:xfrm>
                <a:off x="4656" y="1536"/>
                <a:ext cx="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4" name="Line 140"/>
              <p:cNvSpPr>
                <a:spLocks noChangeShapeType="1"/>
              </p:cNvSpPr>
              <p:nvPr/>
            </p:nvSpPr>
            <p:spPr bwMode="auto">
              <a:xfrm>
                <a:off x="4656" y="1632"/>
                <a:ext cx="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5" name="Line 141"/>
              <p:cNvSpPr>
                <a:spLocks noChangeShapeType="1"/>
              </p:cNvSpPr>
              <p:nvPr/>
            </p:nvSpPr>
            <p:spPr bwMode="auto">
              <a:xfrm>
                <a:off x="4608" y="1584"/>
                <a:ext cx="2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10382" name="Picture 14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213" y="871538"/>
            <a:ext cx="4289425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83" name="Text Box 143"/>
          <p:cNvSpPr txBox="1">
            <a:spLocks noChangeArrowheads="1"/>
          </p:cNvSpPr>
          <p:nvPr/>
        </p:nvSpPr>
        <p:spPr bwMode="auto">
          <a:xfrm>
            <a:off x="8624888" y="717550"/>
            <a:ext cx="23876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/>
              <a:t>t  </a:t>
            </a:r>
            <a:r>
              <a:rPr lang="en-US" altLang="zh-CN" sz="2400" b="1" i="0"/>
              <a:t>=</a:t>
            </a:r>
            <a:r>
              <a:rPr lang="zh-CN" altLang="en-US" sz="2400" b="1" i="0"/>
              <a:t> </a:t>
            </a:r>
            <a:r>
              <a:rPr lang="en-US" altLang="zh-CN" sz="2800" b="1" i="0">
                <a:solidFill>
                  <a:srgbClr val="FF3300"/>
                </a:solidFill>
              </a:rPr>
              <a:t>0.015</a:t>
            </a:r>
            <a:r>
              <a:rPr lang="en-US" altLang="zh-CN" sz="2800" i="0">
                <a:solidFill>
                  <a:srgbClr val="FF3300"/>
                </a:solidFill>
              </a:rPr>
              <a:t>;</a:t>
            </a:r>
            <a:endParaRPr lang="zh-CN" altLang="en-US" sz="2800" i="0">
              <a:solidFill>
                <a:srgbClr val="FF3300"/>
              </a:solidFill>
            </a:endParaRPr>
          </a:p>
        </p:txBody>
      </p:sp>
      <p:grpSp>
        <p:nvGrpSpPr>
          <p:cNvPr id="10384" name="Group 144"/>
          <p:cNvGrpSpPr>
            <a:grpSpLocks/>
          </p:cNvGrpSpPr>
          <p:nvPr/>
        </p:nvGrpSpPr>
        <p:grpSpPr bwMode="auto">
          <a:xfrm>
            <a:off x="7797800" y="1323975"/>
            <a:ext cx="2000250" cy="508000"/>
            <a:chOff x="1240" y="624"/>
            <a:chExt cx="1008" cy="288"/>
          </a:xfrm>
        </p:grpSpPr>
        <p:sp>
          <p:nvSpPr>
            <p:cNvPr id="16402" name="Rectangle 145"/>
            <p:cNvSpPr>
              <a:spLocks noChangeArrowheads="1"/>
            </p:cNvSpPr>
            <p:nvPr/>
          </p:nvSpPr>
          <p:spPr bwMode="auto">
            <a:xfrm>
              <a:off x="1240" y="624"/>
              <a:ext cx="1008" cy="288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400" i="0"/>
                <a:t>       0.015</a:t>
              </a:r>
              <a:r>
                <a:rPr lang="en-US" altLang="zh-CN"/>
                <a:t>  A</a:t>
              </a:r>
            </a:p>
          </p:txBody>
        </p:sp>
        <p:sp>
          <p:nvSpPr>
            <p:cNvPr id="16403" name="Line 146"/>
            <p:cNvSpPr>
              <a:spLocks noChangeShapeType="1"/>
            </p:cNvSpPr>
            <p:nvPr/>
          </p:nvSpPr>
          <p:spPr bwMode="auto">
            <a:xfrm>
              <a:off x="1560" y="624"/>
              <a:ext cx="0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4" name="Line 147"/>
            <p:cNvSpPr>
              <a:spLocks noChangeShapeType="1"/>
            </p:cNvSpPr>
            <p:nvPr/>
          </p:nvSpPr>
          <p:spPr bwMode="auto">
            <a:xfrm>
              <a:off x="1992" y="624"/>
              <a:ext cx="0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405" name="Group 148"/>
            <p:cNvGrpSpPr>
              <a:grpSpLocks/>
            </p:cNvGrpSpPr>
            <p:nvPr/>
          </p:nvGrpSpPr>
          <p:grpSpPr bwMode="auto">
            <a:xfrm>
              <a:off x="1264" y="720"/>
              <a:ext cx="240" cy="96"/>
              <a:chOff x="4432" y="1536"/>
              <a:chExt cx="240" cy="96"/>
            </a:xfrm>
          </p:grpSpPr>
          <p:sp>
            <p:nvSpPr>
              <p:cNvPr id="16406" name="Line 149"/>
              <p:cNvSpPr>
                <a:spLocks noChangeShapeType="1"/>
              </p:cNvSpPr>
              <p:nvPr/>
            </p:nvSpPr>
            <p:spPr bwMode="auto">
              <a:xfrm>
                <a:off x="4496" y="1536"/>
                <a:ext cx="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7" name="Line 150"/>
              <p:cNvSpPr>
                <a:spLocks noChangeShapeType="1"/>
              </p:cNvSpPr>
              <p:nvPr/>
            </p:nvSpPr>
            <p:spPr bwMode="auto">
              <a:xfrm>
                <a:off x="4512" y="1632"/>
                <a:ext cx="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8" name="Line 151"/>
              <p:cNvSpPr>
                <a:spLocks noChangeShapeType="1"/>
              </p:cNvSpPr>
              <p:nvPr/>
            </p:nvSpPr>
            <p:spPr bwMode="auto">
              <a:xfrm>
                <a:off x="4432" y="1584"/>
                <a:ext cx="2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392" name="Group 152"/>
          <p:cNvGrpSpPr>
            <a:grpSpLocks/>
          </p:cNvGrpSpPr>
          <p:nvPr/>
        </p:nvGrpSpPr>
        <p:grpSpPr bwMode="auto">
          <a:xfrm>
            <a:off x="8075613" y="4191000"/>
            <a:ext cx="1143000" cy="533400"/>
            <a:chOff x="6000" y="2304"/>
            <a:chExt cx="720" cy="336"/>
          </a:xfrm>
        </p:grpSpPr>
        <p:sp>
          <p:nvSpPr>
            <p:cNvPr id="16398" name="Rectangle 153"/>
            <p:cNvSpPr>
              <a:spLocks noChangeArrowheads="1"/>
            </p:cNvSpPr>
            <p:nvPr/>
          </p:nvSpPr>
          <p:spPr bwMode="auto">
            <a:xfrm>
              <a:off x="6432" y="2304"/>
              <a:ext cx="288" cy="28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/>
                <a:t>A</a:t>
              </a:r>
            </a:p>
          </p:txBody>
        </p:sp>
        <p:grpSp>
          <p:nvGrpSpPr>
            <p:cNvPr id="16399" name="Group 154"/>
            <p:cNvGrpSpPr>
              <a:grpSpLocks/>
            </p:cNvGrpSpPr>
            <p:nvPr/>
          </p:nvGrpSpPr>
          <p:grpSpPr bwMode="auto">
            <a:xfrm rot="-5400000">
              <a:off x="6048" y="2256"/>
              <a:ext cx="336" cy="432"/>
              <a:chOff x="6192" y="528"/>
              <a:chExt cx="336" cy="432"/>
            </a:xfrm>
          </p:grpSpPr>
          <p:sp>
            <p:nvSpPr>
              <p:cNvPr id="16400" name="AutoShape 155"/>
              <p:cNvSpPr>
                <a:spLocks noChangeArrowheads="1"/>
              </p:cNvSpPr>
              <p:nvPr/>
            </p:nvSpPr>
            <p:spPr bwMode="auto">
              <a:xfrm flipV="1">
                <a:off x="6192" y="528"/>
                <a:ext cx="336" cy="291"/>
              </a:xfrm>
              <a:prstGeom prst="triangle">
                <a:avLst>
                  <a:gd name="adj" fmla="val 50000"/>
                </a:avLst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01" name="Line 156"/>
              <p:cNvSpPr>
                <a:spLocks noChangeShapeType="1"/>
              </p:cNvSpPr>
              <p:nvPr/>
            </p:nvSpPr>
            <p:spPr bwMode="auto">
              <a:xfrm>
                <a:off x="6360" y="768"/>
                <a:ext cx="0" cy="19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10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10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0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0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0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0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10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utoUpdateAnimBg="0"/>
      <p:bldP spid="10365" grpId="0" animBg="1"/>
      <p:bldP spid="10366" grpId="0" animBg="1"/>
      <p:bldP spid="10383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C556FA8-123E-4380-BEB3-D55F54AD79AC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16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720927" y="539128"/>
            <a:ext cx="10220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/>
              <a:t>(</a:t>
            </a:r>
            <a:r>
              <a:rPr lang="en-US" altLang="zh-CN" sz="2400" b="1" i="0"/>
              <a:t>4) </a:t>
            </a:r>
            <a:r>
              <a:rPr lang="zh-CN" altLang="en-US" sz="2400" b="1" i="0"/>
              <a:t>键槽侧面粗糙度轮廓</a:t>
            </a:r>
            <a:r>
              <a:rPr lang="en-US" altLang="zh-CN" sz="2400" b="1"/>
              <a:t>Ra</a:t>
            </a:r>
            <a:r>
              <a:rPr lang="zh-CN" altLang="en-US" sz="2400" b="1" i="0"/>
              <a:t>上限值:1.6~3.2 </a:t>
            </a:r>
            <a:r>
              <a:rPr lang="en-US" altLang="zh-CN" sz="2400" b="1" i="0"/>
              <a:t>μm ,</a:t>
            </a:r>
            <a:r>
              <a:rPr lang="zh-CN" altLang="en-US" sz="2400" b="1" i="0"/>
              <a:t>取</a:t>
            </a:r>
            <a:r>
              <a:rPr lang="zh-CN" altLang="en-US" sz="2400" b="1" i="0">
                <a:solidFill>
                  <a:srgbClr val="FF3300"/>
                </a:solidFill>
              </a:rPr>
              <a:t>3.2</a:t>
            </a:r>
            <a:r>
              <a:rPr lang="en-US" altLang="zh-CN" sz="2400" b="1" i="0"/>
              <a:t>μm </a:t>
            </a:r>
            <a:endParaRPr lang="zh-CN" altLang="en-US" sz="2400" b="1" i="0"/>
          </a:p>
        </p:txBody>
      </p:sp>
      <p:sp>
        <p:nvSpPr>
          <p:cNvPr id="82036" name="Text Box 116"/>
          <p:cNvSpPr txBox="1">
            <a:spLocks noChangeArrowheads="1"/>
          </p:cNvSpPr>
          <p:nvPr/>
        </p:nvSpPr>
        <p:spPr bwMode="auto">
          <a:xfrm>
            <a:off x="1101927" y="1097928"/>
            <a:ext cx="7880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/>
              <a:t>键槽侧底面粗糙度轮廓</a:t>
            </a:r>
            <a:r>
              <a:rPr lang="en-US" altLang="zh-CN" sz="2400" b="1"/>
              <a:t>Ra</a:t>
            </a:r>
            <a:r>
              <a:rPr lang="zh-CN" altLang="en-US" sz="2400" b="1" i="0"/>
              <a:t>上限值:取</a:t>
            </a:r>
            <a:r>
              <a:rPr lang="en-US" altLang="zh-CN" sz="2400" b="1" i="0">
                <a:solidFill>
                  <a:srgbClr val="FF3300"/>
                </a:solidFill>
              </a:rPr>
              <a:t>6.3</a:t>
            </a:r>
            <a:r>
              <a:rPr lang="en-US" altLang="zh-CN" sz="2400" b="1" i="0"/>
              <a:t>μm </a:t>
            </a:r>
            <a:endParaRPr lang="zh-CN" altLang="en-US" sz="2400" b="1" i="0"/>
          </a:p>
        </p:txBody>
      </p:sp>
      <p:grpSp>
        <p:nvGrpSpPr>
          <p:cNvPr id="82065" name="Group 145"/>
          <p:cNvGrpSpPr>
            <a:grpSpLocks/>
          </p:cNvGrpSpPr>
          <p:nvPr/>
        </p:nvGrpSpPr>
        <p:grpSpPr bwMode="auto">
          <a:xfrm>
            <a:off x="798250" y="1938338"/>
            <a:ext cx="4624388" cy="3854450"/>
            <a:chOff x="120" y="1592"/>
            <a:chExt cx="2913" cy="2428"/>
          </a:xfrm>
        </p:grpSpPr>
        <p:pic>
          <p:nvPicPr>
            <p:cNvPr id="17463" name="Picture 11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" y="1592"/>
              <a:ext cx="2841" cy="2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7464" name="Group 118"/>
            <p:cNvGrpSpPr>
              <a:grpSpLocks/>
            </p:cNvGrpSpPr>
            <p:nvPr/>
          </p:nvGrpSpPr>
          <p:grpSpPr bwMode="auto">
            <a:xfrm>
              <a:off x="1893" y="3684"/>
              <a:ext cx="720" cy="336"/>
              <a:chOff x="6000" y="2304"/>
              <a:chExt cx="720" cy="336"/>
            </a:xfrm>
          </p:grpSpPr>
          <p:sp>
            <p:nvSpPr>
              <p:cNvPr id="17473" name="Rectangle 119"/>
              <p:cNvSpPr>
                <a:spLocks noChangeArrowheads="1"/>
              </p:cNvSpPr>
              <p:nvPr/>
            </p:nvSpPr>
            <p:spPr bwMode="auto">
              <a:xfrm>
                <a:off x="6432" y="2304"/>
                <a:ext cx="288" cy="28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en-US" altLang="zh-CN"/>
                  <a:t>A</a:t>
                </a:r>
              </a:p>
            </p:txBody>
          </p:sp>
          <p:grpSp>
            <p:nvGrpSpPr>
              <p:cNvPr id="17474" name="Group 120"/>
              <p:cNvGrpSpPr>
                <a:grpSpLocks/>
              </p:cNvGrpSpPr>
              <p:nvPr/>
            </p:nvGrpSpPr>
            <p:grpSpPr bwMode="auto">
              <a:xfrm rot="-5400000">
                <a:off x="6048" y="2256"/>
                <a:ext cx="336" cy="432"/>
                <a:chOff x="6192" y="528"/>
                <a:chExt cx="336" cy="432"/>
              </a:xfrm>
            </p:grpSpPr>
            <p:sp>
              <p:nvSpPr>
                <p:cNvPr id="17475" name="AutoShape 121"/>
                <p:cNvSpPr>
                  <a:spLocks noChangeArrowheads="1"/>
                </p:cNvSpPr>
                <p:nvPr/>
              </p:nvSpPr>
              <p:spPr bwMode="auto">
                <a:xfrm flipV="1">
                  <a:off x="6192" y="528"/>
                  <a:ext cx="336" cy="29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76" name="Line 122"/>
                <p:cNvSpPr>
                  <a:spLocks noChangeShapeType="1"/>
                </p:cNvSpPr>
                <p:nvPr/>
              </p:nvSpPr>
              <p:spPr bwMode="auto">
                <a:xfrm>
                  <a:off x="6360" y="768"/>
                  <a:ext cx="0" cy="19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7465" name="Group 123"/>
            <p:cNvGrpSpPr>
              <a:grpSpLocks/>
            </p:cNvGrpSpPr>
            <p:nvPr/>
          </p:nvGrpSpPr>
          <p:grpSpPr bwMode="auto">
            <a:xfrm>
              <a:off x="1773" y="1861"/>
              <a:ext cx="1260" cy="320"/>
              <a:chOff x="1392" y="624"/>
              <a:chExt cx="1008" cy="288"/>
            </a:xfrm>
          </p:grpSpPr>
          <p:sp>
            <p:nvSpPr>
              <p:cNvPr id="17466" name="Rectangle 124"/>
              <p:cNvSpPr>
                <a:spLocks noChangeArrowheads="1"/>
              </p:cNvSpPr>
              <p:nvPr/>
            </p:nvSpPr>
            <p:spPr bwMode="auto">
              <a:xfrm>
                <a:off x="1392" y="624"/>
                <a:ext cx="1008" cy="28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en-US" altLang="zh-CN" sz="2400" i="0"/>
                  <a:t>       0.015</a:t>
                </a:r>
                <a:r>
                  <a:rPr lang="en-US" altLang="zh-CN"/>
                  <a:t>  A</a:t>
                </a:r>
              </a:p>
            </p:txBody>
          </p:sp>
          <p:sp>
            <p:nvSpPr>
              <p:cNvPr id="17467" name="Line 125"/>
              <p:cNvSpPr>
                <a:spLocks noChangeShapeType="1"/>
              </p:cNvSpPr>
              <p:nvPr/>
            </p:nvSpPr>
            <p:spPr bwMode="auto">
              <a:xfrm>
                <a:off x="1680" y="624"/>
                <a:ext cx="0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8" name="Line 126"/>
              <p:cNvSpPr>
                <a:spLocks noChangeShapeType="1"/>
              </p:cNvSpPr>
              <p:nvPr/>
            </p:nvSpPr>
            <p:spPr bwMode="auto">
              <a:xfrm>
                <a:off x="2160" y="624"/>
                <a:ext cx="0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7469" name="Group 127"/>
              <p:cNvGrpSpPr>
                <a:grpSpLocks/>
              </p:cNvGrpSpPr>
              <p:nvPr/>
            </p:nvGrpSpPr>
            <p:grpSpPr bwMode="auto">
              <a:xfrm>
                <a:off x="1440" y="720"/>
                <a:ext cx="240" cy="96"/>
                <a:chOff x="4608" y="1536"/>
                <a:chExt cx="240" cy="96"/>
              </a:xfrm>
            </p:grpSpPr>
            <p:sp>
              <p:nvSpPr>
                <p:cNvPr id="17470" name="Line 128"/>
                <p:cNvSpPr>
                  <a:spLocks noChangeShapeType="1"/>
                </p:cNvSpPr>
                <p:nvPr/>
              </p:nvSpPr>
              <p:spPr bwMode="auto">
                <a:xfrm>
                  <a:off x="4656" y="1536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71" name="Line 129"/>
                <p:cNvSpPr>
                  <a:spLocks noChangeShapeType="1"/>
                </p:cNvSpPr>
                <p:nvPr/>
              </p:nvSpPr>
              <p:spPr bwMode="auto">
                <a:xfrm>
                  <a:off x="4656" y="1632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72" name="Line 130"/>
                <p:cNvSpPr>
                  <a:spLocks noChangeShapeType="1"/>
                </p:cNvSpPr>
                <p:nvPr/>
              </p:nvSpPr>
              <p:spPr bwMode="auto">
                <a:xfrm>
                  <a:off x="4608" y="1584"/>
                  <a:ext cx="240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82066" name="Group 146"/>
          <p:cNvGrpSpPr>
            <a:grpSpLocks/>
          </p:cNvGrpSpPr>
          <p:nvPr/>
        </p:nvGrpSpPr>
        <p:grpSpPr bwMode="auto">
          <a:xfrm>
            <a:off x="6305550" y="1997075"/>
            <a:ext cx="4518025" cy="3838575"/>
            <a:chOff x="3216" y="1917"/>
            <a:chExt cx="2846" cy="2418"/>
          </a:xfrm>
        </p:grpSpPr>
        <p:pic>
          <p:nvPicPr>
            <p:cNvPr id="17449" name="Picture 13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6" y="1917"/>
              <a:ext cx="2702" cy="2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7450" name="Group 132"/>
            <p:cNvGrpSpPr>
              <a:grpSpLocks/>
            </p:cNvGrpSpPr>
            <p:nvPr/>
          </p:nvGrpSpPr>
          <p:grpSpPr bwMode="auto">
            <a:xfrm>
              <a:off x="4802" y="2190"/>
              <a:ext cx="1260" cy="320"/>
              <a:chOff x="1392" y="624"/>
              <a:chExt cx="1008" cy="288"/>
            </a:xfrm>
          </p:grpSpPr>
          <p:sp>
            <p:nvSpPr>
              <p:cNvPr id="17456" name="Rectangle 133"/>
              <p:cNvSpPr>
                <a:spLocks noChangeArrowheads="1"/>
              </p:cNvSpPr>
              <p:nvPr/>
            </p:nvSpPr>
            <p:spPr bwMode="auto">
              <a:xfrm>
                <a:off x="1392" y="624"/>
                <a:ext cx="1008" cy="28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en-US" altLang="zh-CN" sz="2400" i="0"/>
                  <a:t>       0.015</a:t>
                </a:r>
                <a:r>
                  <a:rPr lang="en-US" altLang="zh-CN"/>
                  <a:t>  A</a:t>
                </a:r>
              </a:p>
            </p:txBody>
          </p:sp>
          <p:sp>
            <p:nvSpPr>
              <p:cNvPr id="17457" name="Line 134"/>
              <p:cNvSpPr>
                <a:spLocks noChangeShapeType="1"/>
              </p:cNvSpPr>
              <p:nvPr/>
            </p:nvSpPr>
            <p:spPr bwMode="auto">
              <a:xfrm>
                <a:off x="1680" y="624"/>
                <a:ext cx="0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8" name="Line 135"/>
              <p:cNvSpPr>
                <a:spLocks noChangeShapeType="1"/>
              </p:cNvSpPr>
              <p:nvPr/>
            </p:nvSpPr>
            <p:spPr bwMode="auto">
              <a:xfrm>
                <a:off x="2160" y="624"/>
                <a:ext cx="0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7459" name="Group 136"/>
              <p:cNvGrpSpPr>
                <a:grpSpLocks/>
              </p:cNvGrpSpPr>
              <p:nvPr/>
            </p:nvGrpSpPr>
            <p:grpSpPr bwMode="auto">
              <a:xfrm>
                <a:off x="1440" y="720"/>
                <a:ext cx="240" cy="96"/>
                <a:chOff x="4608" y="1536"/>
                <a:chExt cx="240" cy="96"/>
              </a:xfrm>
            </p:grpSpPr>
            <p:sp>
              <p:nvSpPr>
                <p:cNvPr id="17460" name="Line 137"/>
                <p:cNvSpPr>
                  <a:spLocks noChangeShapeType="1"/>
                </p:cNvSpPr>
                <p:nvPr/>
              </p:nvSpPr>
              <p:spPr bwMode="auto">
                <a:xfrm>
                  <a:off x="4656" y="1536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61" name="Line 138"/>
                <p:cNvSpPr>
                  <a:spLocks noChangeShapeType="1"/>
                </p:cNvSpPr>
                <p:nvPr/>
              </p:nvSpPr>
              <p:spPr bwMode="auto">
                <a:xfrm>
                  <a:off x="4656" y="1632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62" name="Line 139"/>
                <p:cNvSpPr>
                  <a:spLocks noChangeShapeType="1"/>
                </p:cNvSpPr>
                <p:nvPr/>
              </p:nvSpPr>
              <p:spPr bwMode="auto">
                <a:xfrm>
                  <a:off x="4608" y="1584"/>
                  <a:ext cx="240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7451" name="Group 140"/>
            <p:cNvGrpSpPr>
              <a:grpSpLocks/>
            </p:cNvGrpSpPr>
            <p:nvPr/>
          </p:nvGrpSpPr>
          <p:grpSpPr bwMode="auto">
            <a:xfrm>
              <a:off x="4982" y="3996"/>
              <a:ext cx="720" cy="336"/>
              <a:chOff x="6000" y="2304"/>
              <a:chExt cx="720" cy="336"/>
            </a:xfrm>
          </p:grpSpPr>
          <p:sp>
            <p:nvSpPr>
              <p:cNvPr id="17452" name="Rectangle 141"/>
              <p:cNvSpPr>
                <a:spLocks noChangeArrowheads="1"/>
              </p:cNvSpPr>
              <p:nvPr/>
            </p:nvSpPr>
            <p:spPr bwMode="auto">
              <a:xfrm>
                <a:off x="6432" y="2304"/>
                <a:ext cx="288" cy="28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en-US" altLang="zh-CN"/>
                  <a:t>A</a:t>
                </a:r>
              </a:p>
            </p:txBody>
          </p:sp>
          <p:grpSp>
            <p:nvGrpSpPr>
              <p:cNvPr id="17453" name="Group 142"/>
              <p:cNvGrpSpPr>
                <a:grpSpLocks/>
              </p:cNvGrpSpPr>
              <p:nvPr/>
            </p:nvGrpSpPr>
            <p:grpSpPr bwMode="auto">
              <a:xfrm rot="-5400000">
                <a:off x="6048" y="2256"/>
                <a:ext cx="336" cy="432"/>
                <a:chOff x="6192" y="528"/>
                <a:chExt cx="336" cy="432"/>
              </a:xfrm>
            </p:grpSpPr>
            <p:sp>
              <p:nvSpPr>
                <p:cNvPr id="17454" name="AutoShape 143"/>
                <p:cNvSpPr>
                  <a:spLocks noChangeArrowheads="1"/>
                </p:cNvSpPr>
                <p:nvPr/>
              </p:nvSpPr>
              <p:spPr bwMode="auto">
                <a:xfrm flipV="1">
                  <a:off x="6192" y="528"/>
                  <a:ext cx="336" cy="29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455" name="Line 144"/>
                <p:cNvSpPr>
                  <a:spLocks noChangeShapeType="1"/>
                </p:cNvSpPr>
                <p:nvPr/>
              </p:nvSpPr>
              <p:spPr bwMode="auto">
                <a:xfrm>
                  <a:off x="6360" y="768"/>
                  <a:ext cx="0" cy="19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82078" name="Group 158"/>
          <p:cNvGrpSpPr>
            <a:grpSpLocks/>
          </p:cNvGrpSpPr>
          <p:nvPr/>
        </p:nvGrpSpPr>
        <p:grpSpPr bwMode="auto">
          <a:xfrm>
            <a:off x="5100638" y="2881313"/>
            <a:ext cx="2979737" cy="704850"/>
            <a:chOff x="3261" y="2186"/>
            <a:chExt cx="1877" cy="444"/>
          </a:xfrm>
        </p:grpSpPr>
        <p:sp>
          <p:nvSpPr>
            <p:cNvPr id="17441" name="Line 149"/>
            <p:cNvSpPr>
              <a:spLocks noChangeShapeType="1"/>
            </p:cNvSpPr>
            <p:nvPr/>
          </p:nvSpPr>
          <p:spPr bwMode="auto">
            <a:xfrm>
              <a:off x="3261" y="2630"/>
              <a:ext cx="880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Line 150"/>
            <p:cNvSpPr>
              <a:spLocks noChangeShapeType="1"/>
            </p:cNvSpPr>
            <p:nvPr/>
          </p:nvSpPr>
          <p:spPr bwMode="auto">
            <a:xfrm flipH="1">
              <a:off x="4141" y="2330"/>
              <a:ext cx="997" cy="30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43" name="Group 151"/>
            <p:cNvGrpSpPr>
              <a:grpSpLocks/>
            </p:cNvGrpSpPr>
            <p:nvPr/>
          </p:nvGrpSpPr>
          <p:grpSpPr bwMode="auto">
            <a:xfrm>
              <a:off x="3332" y="2186"/>
              <a:ext cx="989" cy="432"/>
              <a:chOff x="5952" y="624"/>
              <a:chExt cx="989" cy="432"/>
            </a:xfrm>
          </p:grpSpPr>
          <p:grpSp>
            <p:nvGrpSpPr>
              <p:cNvPr id="17444" name="Group 152"/>
              <p:cNvGrpSpPr>
                <a:grpSpLocks/>
              </p:cNvGrpSpPr>
              <p:nvPr/>
            </p:nvGrpSpPr>
            <p:grpSpPr bwMode="auto">
              <a:xfrm>
                <a:off x="5952" y="624"/>
                <a:ext cx="912" cy="432"/>
                <a:chOff x="5952" y="624"/>
                <a:chExt cx="912" cy="432"/>
              </a:xfrm>
            </p:grpSpPr>
            <p:sp>
              <p:nvSpPr>
                <p:cNvPr id="17446" name="AutoShape 153"/>
                <p:cNvSpPr>
                  <a:spLocks noChangeArrowheads="1"/>
                </p:cNvSpPr>
                <p:nvPr/>
              </p:nvSpPr>
              <p:spPr bwMode="auto">
                <a:xfrm flipH="1" flipV="1">
                  <a:off x="5952" y="864"/>
                  <a:ext cx="240" cy="192"/>
                </a:xfrm>
                <a:prstGeom prst="triangle">
                  <a:avLst>
                    <a:gd name="adj" fmla="val 50000"/>
                  </a:avLst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 i="0"/>
                </a:p>
              </p:txBody>
            </p:sp>
            <p:sp>
              <p:nvSpPr>
                <p:cNvPr id="17447" name="Line 154"/>
                <p:cNvSpPr>
                  <a:spLocks noChangeShapeType="1"/>
                </p:cNvSpPr>
                <p:nvPr/>
              </p:nvSpPr>
              <p:spPr bwMode="auto">
                <a:xfrm flipV="1">
                  <a:off x="6192" y="624"/>
                  <a:ext cx="139" cy="24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48" name="Line 155"/>
                <p:cNvSpPr>
                  <a:spLocks noChangeShapeType="1"/>
                </p:cNvSpPr>
                <p:nvPr/>
              </p:nvSpPr>
              <p:spPr bwMode="auto">
                <a:xfrm>
                  <a:off x="6336" y="624"/>
                  <a:ext cx="528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445" name="Text Box 156"/>
              <p:cNvSpPr txBox="1">
                <a:spLocks noChangeArrowheads="1"/>
              </p:cNvSpPr>
              <p:nvPr/>
            </p:nvSpPr>
            <p:spPr bwMode="auto">
              <a:xfrm>
                <a:off x="6259" y="647"/>
                <a:ext cx="682" cy="2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en-US" altLang="zh-CN" sz="2000" b="1">
                    <a:solidFill>
                      <a:srgbClr val="FF3300"/>
                    </a:solidFill>
                  </a:rPr>
                  <a:t>Ra  </a:t>
                </a:r>
                <a:r>
                  <a:rPr lang="en-US" altLang="zh-CN" sz="2000" b="1" i="0">
                    <a:solidFill>
                      <a:srgbClr val="FF3300"/>
                    </a:solidFill>
                  </a:rPr>
                  <a:t>6.3</a:t>
                </a:r>
              </a:p>
            </p:txBody>
          </p:sp>
        </p:grpSp>
      </p:grpSp>
      <p:grpSp>
        <p:nvGrpSpPr>
          <p:cNvPr id="82086" name="Group 166"/>
          <p:cNvGrpSpPr>
            <a:grpSpLocks/>
          </p:cNvGrpSpPr>
          <p:nvPr/>
        </p:nvGrpSpPr>
        <p:grpSpPr bwMode="auto">
          <a:xfrm>
            <a:off x="5956300" y="1976438"/>
            <a:ext cx="1616075" cy="727075"/>
            <a:chOff x="3764" y="1616"/>
            <a:chExt cx="1018" cy="458"/>
          </a:xfrm>
        </p:grpSpPr>
        <p:sp>
          <p:nvSpPr>
            <p:cNvPr id="17434" name="Line 159"/>
            <p:cNvSpPr>
              <a:spLocks noChangeShapeType="1"/>
            </p:cNvSpPr>
            <p:nvPr/>
          </p:nvSpPr>
          <p:spPr bwMode="auto">
            <a:xfrm>
              <a:off x="3807" y="2062"/>
              <a:ext cx="894" cy="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35" name="Group 160"/>
            <p:cNvGrpSpPr>
              <a:grpSpLocks/>
            </p:cNvGrpSpPr>
            <p:nvPr/>
          </p:nvGrpSpPr>
          <p:grpSpPr bwMode="auto">
            <a:xfrm>
              <a:off x="3764" y="1616"/>
              <a:ext cx="1018" cy="432"/>
              <a:chOff x="5952" y="624"/>
              <a:chExt cx="1018" cy="432"/>
            </a:xfrm>
          </p:grpSpPr>
          <p:grpSp>
            <p:nvGrpSpPr>
              <p:cNvPr id="17436" name="Group 161"/>
              <p:cNvGrpSpPr>
                <a:grpSpLocks/>
              </p:cNvGrpSpPr>
              <p:nvPr/>
            </p:nvGrpSpPr>
            <p:grpSpPr bwMode="auto">
              <a:xfrm>
                <a:off x="5952" y="624"/>
                <a:ext cx="912" cy="432"/>
                <a:chOff x="5952" y="624"/>
                <a:chExt cx="912" cy="432"/>
              </a:xfrm>
            </p:grpSpPr>
            <p:sp>
              <p:nvSpPr>
                <p:cNvPr id="17438" name="AutoShape 162"/>
                <p:cNvSpPr>
                  <a:spLocks noChangeArrowheads="1"/>
                </p:cNvSpPr>
                <p:nvPr/>
              </p:nvSpPr>
              <p:spPr bwMode="auto">
                <a:xfrm flipH="1" flipV="1">
                  <a:off x="5952" y="864"/>
                  <a:ext cx="240" cy="192"/>
                </a:xfrm>
                <a:prstGeom prst="triangle">
                  <a:avLst>
                    <a:gd name="adj" fmla="val 50000"/>
                  </a:avLst>
                </a:prstGeom>
                <a:no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 i="0"/>
                </a:p>
              </p:txBody>
            </p:sp>
            <p:sp>
              <p:nvSpPr>
                <p:cNvPr id="17439" name="Line 163"/>
                <p:cNvSpPr>
                  <a:spLocks noChangeShapeType="1"/>
                </p:cNvSpPr>
                <p:nvPr/>
              </p:nvSpPr>
              <p:spPr bwMode="auto">
                <a:xfrm flipV="1">
                  <a:off x="6192" y="624"/>
                  <a:ext cx="139" cy="24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40" name="Line 164"/>
                <p:cNvSpPr>
                  <a:spLocks noChangeShapeType="1"/>
                </p:cNvSpPr>
                <p:nvPr/>
              </p:nvSpPr>
              <p:spPr bwMode="auto">
                <a:xfrm>
                  <a:off x="6336" y="624"/>
                  <a:ext cx="52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437" name="Text Box 165"/>
              <p:cNvSpPr txBox="1">
                <a:spLocks noChangeArrowheads="1"/>
              </p:cNvSpPr>
              <p:nvPr/>
            </p:nvSpPr>
            <p:spPr bwMode="auto">
              <a:xfrm>
                <a:off x="6288" y="624"/>
                <a:ext cx="682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en-US" altLang="zh-CN" sz="2000" b="1">
                    <a:solidFill>
                      <a:srgbClr val="FF3300"/>
                    </a:solidFill>
                  </a:rPr>
                  <a:t>Ra  </a:t>
                </a:r>
                <a:r>
                  <a:rPr lang="en-US" altLang="zh-CN" sz="2000" b="1" i="0">
                    <a:solidFill>
                      <a:srgbClr val="FF3300"/>
                    </a:solidFill>
                  </a:rPr>
                  <a:t>3.2</a:t>
                </a:r>
              </a:p>
            </p:txBody>
          </p:sp>
        </p:grpSp>
      </p:grpSp>
      <p:grpSp>
        <p:nvGrpSpPr>
          <p:cNvPr id="82100" name="Group 180"/>
          <p:cNvGrpSpPr>
            <a:grpSpLocks/>
          </p:cNvGrpSpPr>
          <p:nvPr/>
        </p:nvGrpSpPr>
        <p:grpSpPr bwMode="auto">
          <a:xfrm>
            <a:off x="531550" y="2949575"/>
            <a:ext cx="2128838" cy="688975"/>
            <a:chOff x="180" y="2229"/>
            <a:chExt cx="1341" cy="434"/>
          </a:xfrm>
        </p:grpSpPr>
        <p:sp>
          <p:nvSpPr>
            <p:cNvPr id="17426" name="Line 171"/>
            <p:cNvSpPr>
              <a:spLocks noChangeShapeType="1"/>
            </p:cNvSpPr>
            <p:nvPr/>
          </p:nvSpPr>
          <p:spPr bwMode="auto">
            <a:xfrm flipV="1">
              <a:off x="600" y="2496"/>
              <a:ext cx="921" cy="167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Line 172"/>
            <p:cNvSpPr>
              <a:spLocks noChangeShapeType="1"/>
            </p:cNvSpPr>
            <p:nvPr/>
          </p:nvSpPr>
          <p:spPr bwMode="auto">
            <a:xfrm>
              <a:off x="180" y="2663"/>
              <a:ext cx="412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28" name="Group 173"/>
            <p:cNvGrpSpPr>
              <a:grpSpLocks/>
            </p:cNvGrpSpPr>
            <p:nvPr/>
          </p:nvGrpSpPr>
          <p:grpSpPr bwMode="auto">
            <a:xfrm>
              <a:off x="204" y="2229"/>
              <a:ext cx="1018" cy="432"/>
              <a:chOff x="5952" y="624"/>
              <a:chExt cx="1018" cy="432"/>
            </a:xfrm>
          </p:grpSpPr>
          <p:grpSp>
            <p:nvGrpSpPr>
              <p:cNvPr id="17429" name="Group 174"/>
              <p:cNvGrpSpPr>
                <a:grpSpLocks/>
              </p:cNvGrpSpPr>
              <p:nvPr/>
            </p:nvGrpSpPr>
            <p:grpSpPr bwMode="auto">
              <a:xfrm>
                <a:off x="5952" y="624"/>
                <a:ext cx="912" cy="432"/>
                <a:chOff x="5952" y="624"/>
                <a:chExt cx="912" cy="432"/>
              </a:xfrm>
            </p:grpSpPr>
            <p:sp>
              <p:nvSpPr>
                <p:cNvPr id="17431" name="AutoShape 175"/>
                <p:cNvSpPr>
                  <a:spLocks noChangeArrowheads="1"/>
                </p:cNvSpPr>
                <p:nvPr/>
              </p:nvSpPr>
              <p:spPr bwMode="auto">
                <a:xfrm flipH="1" flipV="1">
                  <a:off x="5952" y="864"/>
                  <a:ext cx="240" cy="192"/>
                </a:xfrm>
                <a:prstGeom prst="triangle">
                  <a:avLst>
                    <a:gd name="adj" fmla="val 50000"/>
                  </a:avLst>
                </a:prstGeom>
                <a:no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 i="0"/>
                </a:p>
              </p:txBody>
            </p:sp>
            <p:sp>
              <p:nvSpPr>
                <p:cNvPr id="17432" name="Line 176"/>
                <p:cNvSpPr>
                  <a:spLocks noChangeShapeType="1"/>
                </p:cNvSpPr>
                <p:nvPr/>
              </p:nvSpPr>
              <p:spPr bwMode="auto">
                <a:xfrm flipV="1">
                  <a:off x="6192" y="624"/>
                  <a:ext cx="139" cy="24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33" name="Line 177"/>
                <p:cNvSpPr>
                  <a:spLocks noChangeShapeType="1"/>
                </p:cNvSpPr>
                <p:nvPr/>
              </p:nvSpPr>
              <p:spPr bwMode="auto">
                <a:xfrm>
                  <a:off x="6336" y="624"/>
                  <a:ext cx="52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430" name="Text Box 178"/>
              <p:cNvSpPr txBox="1">
                <a:spLocks noChangeArrowheads="1"/>
              </p:cNvSpPr>
              <p:nvPr/>
            </p:nvSpPr>
            <p:spPr bwMode="auto">
              <a:xfrm>
                <a:off x="6288" y="624"/>
                <a:ext cx="682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en-US" altLang="zh-CN" sz="2000" b="1">
                    <a:solidFill>
                      <a:srgbClr val="FF3300"/>
                    </a:solidFill>
                  </a:rPr>
                  <a:t>Ra  </a:t>
                </a:r>
                <a:r>
                  <a:rPr lang="en-US" altLang="zh-CN" sz="2000" b="1" i="0">
                    <a:solidFill>
                      <a:srgbClr val="FF3300"/>
                    </a:solidFill>
                  </a:rPr>
                  <a:t>6.3</a:t>
                </a:r>
              </a:p>
            </p:txBody>
          </p:sp>
        </p:grpSp>
      </p:grpSp>
      <p:grpSp>
        <p:nvGrpSpPr>
          <p:cNvPr id="82107" name="Group 187"/>
          <p:cNvGrpSpPr>
            <a:grpSpLocks/>
          </p:cNvGrpSpPr>
          <p:nvPr/>
        </p:nvGrpSpPr>
        <p:grpSpPr bwMode="auto">
          <a:xfrm>
            <a:off x="626800" y="1901825"/>
            <a:ext cx="1633538" cy="698500"/>
            <a:chOff x="240" y="1569"/>
            <a:chExt cx="1029" cy="440"/>
          </a:xfrm>
        </p:grpSpPr>
        <p:sp>
          <p:nvSpPr>
            <p:cNvPr id="17419" name="Line 169"/>
            <p:cNvSpPr>
              <a:spLocks noChangeShapeType="1"/>
            </p:cNvSpPr>
            <p:nvPr/>
          </p:nvSpPr>
          <p:spPr bwMode="auto">
            <a:xfrm>
              <a:off x="240" y="2009"/>
              <a:ext cx="10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20" name="Group 181"/>
            <p:cNvGrpSpPr>
              <a:grpSpLocks/>
            </p:cNvGrpSpPr>
            <p:nvPr/>
          </p:nvGrpSpPr>
          <p:grpSpPr bwMode="auto">
            <a:xfrm>
              <a:off x="251" y="1569"/>
              <a:ext cx="1018" cy="432"/>
              <a:chOff x="5952" y="624"/>
              <a:chExt cx="1018" cy="432"/>
            </a:xfrm>
          </p:grpSpPr>
          <p:grpSp>
            <p:nvGrpSpPr>
              <p:cNvPr id="17421" name="Group 182"/>
              <p:cNvGrpSpPr>
                <a:grpSpLocks/>
              </p:cNvGrpSpPr>
              <p:nvPr/>
            </p:nvGrpSpPr>
            <p:grpSpPr bwMode="auto">
              <a:xfrm>
                <a:off x="5952" y="624"/>
                <a:ext cx="912" cy="432"/>
                <a:chOff x="5952" y="624"/>
                <a:chExt cx="912" cy="432"/>
              </a:xfrm>
            </p:grpSpPr>
            <p:sp>
              <p:nvSpPr>
                <p:cNvPr id="17423" name="AutoShape 183"/>
                <p:cNvSpPr>
                  <a:spLocks noChangeArrowheads="1"/>
                </p:cNvSpPr>
                <p:nvPr/>
              </p:nvSpPr>
              <p:spPr bwMode="auto">
                <a:xfrm flipH="1" flipV="1">
                  <a:off x="5952" y="864"/>
                  <a:ext cx="240" cy="192"/>
                </a:xfrm>
                <a:prstGeom prst="triangle">
                  <a:avLst>
                    <a:gd name="adj" fmla="val 50000"/>
                  </a:avLst>
                </a:prstGeom>
                <a:no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 i="0"/>
                </a:p>
              </p:txBody>
            </p:sp>
            <p:sp>
              <p:nvSpPr>
                <p:cNvPr id="17424" name="Line 184"/>
                <p:cNvSpPr>
                  <a:spLocks noChangeShapeType="1"/>
                </p:cNvSpPr>
                <p:nvPr/>
              </p:nvSpPr>
              <p:spPr bwMode="auto">
                <a:xfrm flipV="1">
                  <a:off x="6192" y="624"/>
                  <a:ext cx="139" cy="24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25" name="Line 185"/>
                <p:cNvSpPr>
                  <a:spLocks noChangeShapeType="1"/>
                </p:cNvSpPr>
                <p:nvPr/>
              </p:nvSpPr>
              <p:spPr bwMode="auto">
                <a:xfrm>
                  <a:off x="6336" y="624"/>
                  <a:ext cx="52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422" name="Text Box 186"/>
              <p:cNvSpPr txBox="1">
                <a:spLocks noChangeArrowheads="1"/>
              </p:cNvSpPr>
              <p:nvPr/>
            </p:nvSpPr>
            <p:spPr bwMode="auto">
              <a:xfrm>
                <a:off x="6288" y="624"/>
                <a:ext cx="682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en-US" altLang="zh-CN" sz="2000" b="1">
                    <a:solidFill>
                      <a:srgbClr val="FF3300"/>
                    </a:solidFill>
                  </a:rPr>
                  <a:t>Ra </a:t>
                </a:r>
                <a:r>
                  <a:rPr lang="en-US" altLang="zh-CN" sz="2000" b="1" i="0">
                    <a:solidFill>
                      <a:srgbClr val="FF3300"/>
                    </a:solidFill>
                  </a:rPr>
                  <a:t>3.2</a:t>
                </a: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8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8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8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8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8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8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build="allAtOnce"/>
      <p:bldP spid="820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66A605B-2773-4DE4-B6CF-21F011045CE2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17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103428" name="Text Box 4"/>
          <p:cNvSpPr txBox="1">
            <a:spLocks noChangeArrowheads="1"/>
          </p:cNvSpPr>
          <p:nvPr/>
        </p:nvSpPr>
        <p:spPr bwMode="auto">
          <a:xfrm>
            <a:off x="571500" y="460472"/>
            <a:ext cx="88582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 dirty="0"/>
              <a:t>(</a:t>
            </a:r>
            <a:r>
              <a:rPr lang="en-US" altLang="zh-CN" sz="2800" b="1" i="0" dirty="0"/>
              <a:t>5)  </a:t>
            </a:r>
            <a:r>
              <a:rPr lang="zh-CN" altLang="en-US" sz="2800" b="1" i="0" dirty="0"/>
              <a:t>上述各项公差要求在图样上在标注如图</a:t>
            </a:r>
            <a:r>
              <a:rPr lang="en-US" altLang="zh-CN" sz="2800" b="1" i="0" dirty="0"/>
              <a:t>8.3</a:t>
            </a:r>
            <a:r>
              <a:rPr lang="zh-CN" altLang="en-US" sz="2800" b="1" i="0" dirty="0"/>
              <a:t>上述。</a:t>
            </a:r>
          </a:p>
        </p:txBody>
      </p:sp>
      <p:grpSp>
        <p:nvGrpSpPr>
          <p:cNvPr id="103434" name="Group 10"/>
          <p:cNvGrpSpPr>
            <a:grpSpLocks/>
          </p:cNvGrpSpPr>
          <p:nvPr/>
        </p:nvGrpSpPr>
        <p:grpSpPr bwMode="auto">
          <a:xfrm>
            <a:off x="419100" y="1079500"/>
            <a:ext cx="5578475" cy="5464175"/>
            <a:chOff x="264" y="807"/>
            <a:chExt cx="3514" cy="3442"/>
          </a:xfrm>
        </p:grpSpPr>
        <p:pic>
          <p:nvPicPr>
            <p:cNvPr id="18440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" y="807"/>
              <a:ext cx="3514" cy="29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441" name="Text Box 7"/>
            <p:cNvSpPr txBox="1">
              <a:spLocks noChangeArrowheads="1"/>
            </p:cNvSpPr>
            <p:nvPr/>
          </p:nvSpPr>
          <p:spPr bwMode="auto">
            <a:xfrm>
              <a:off x="651" y="3884"/>
              <a:ext cx="297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b="1" i="0"/>
                <a:t>图</a:t>
              </a:r>
              <a:r>
                <a:rPr lang="en-US" altLang="zh-CN" b="1" i="0"/>
                <a:t>8.3</a:t>
              </a:r>
              <a:r>
                <a:rPr lang="zh-CN" altLang="en-US" b="1" i="0"/>
                <a:t>轴键槽的公差标注</a:t>
              </a:r>
            </a:p>
          </p:txBody>
        </p:sp>
      </p:grpSp>
      <p:grpSp>
        <p:nvGrpSpPr>
          <p:cNvPr id="103435" name="Group 11"/>
          <p:cNvGrpSpPr>
            <a:grpSpLocks/>
          </p:cNvGrpSpPr>
          <p:nvPr/>
        </p:nvGrpSpPr>
        <p:grpSpPr bwMode="auto">
          <a:xfrm>
            <a:off x="5900738" y="1222375"/>
            <a:ext cx="4895850" cy="5245100"/>
            <a:chOff x="3717" y="897"/>
            <a:chExt cx="3084" cy="3304"/>
          </a:xfrm>
        </p:grpSpPr>
        <p:pic>
          <p:nvPicPr>
            <p:cNvPr id="18438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7" y="897"/>
              <a:ext cx="2987" cy="28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439" name="Text Box 8"/>
            <p:cNvSpPr txBox="1">
              <a:spLocks noChangeArrowheads="1"/>
            </p:cNvSpPr>
            <p:nvPr/>
          </p:nvSpPr>
          <p:spPr bwMode="auto">
            <a:xfrm>
              <a:off x="3827" y="3836"/>
              <a:ext cx="2974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b="1" i="0"/>
                <a:t>图</a:t>
              </a:r>
              <a:r>
                <a:rPr lang="en-US" altLang="zh-CN" b="1" i="0"/>
                <a:t>8.3</a:t>
              </a:r>
              <a:r>
                <a:rPr lang="zh-CN" altLang="en-US" b="1" i="0"/>
                <a:t>孔键槽的公差标注</a:t>
              </a:r>
            </a:p>
          </p:txBody>
        </p:sp>
      </p:grpSp>
      <p:sp>
        <p:nvSpPr>
          <p:cNvPr id="10" name="圆角矩形 9">
            <a:hlinkClick r:id="rId4" action="ppaction://hlinksldjump"/>
          </p:cNvPr>
          <p:cNvSpPr/>
          <p:nvPr/>
        </p:nvSpPr>
        <p:spPr bwMode="auto">
          <a:xfrm>
            <a:off x="8446576" y="673893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5FB341C-A932-4D39-8A91-F5090C8B0543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18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1054496" y="585420"/>
            <a:ext cx="43513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0" dirty="0"/>
              <a:t>8.1.3. </a:t>
            </a:r>
            <a:r>
              <a:rPr lang="zh-CN" altLang="en-US" sz="2400" b="1" i="0" dirty="0"/>
              <a:t>键及键槽的检测</a:t>
            </a:r>
          </a:p>
        </p:txBody>
      </p:sp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1137046" y="1034683"/>
            <a:ext cx="43513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0"/>
              <a:t>1.  </a:t>
            </a:r>
            <a:r>
              <a:rPr lang="zh-CN" altLang="en-US" sz="2400" b="1" i="0"/>
              <a:t>键的检测</a:t>
            </a:r>
          </a:p>
        </p:txBody>
      </p:sp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910034" y="1495058"/>
            <a:ext cx="9757952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i="0" dirty="0"/>
              <a:t>        若无特殊要求，键的检测可用游标卡尺、千分尺等通用量具测量。也可用卡规检验各部分尺寸。</a:t>
            </a:r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1021159" y="2449145"/>
            <a:ext cx="50085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0"/>
              <a:t>2.  </a:t>
            </a:r>
            <a:r>
              <a:rPr lang="zh-CN" altLang="en-US" sz="2400" b="1" i="0"/>
              <a:t>键槽尺寸的检测</a:t>
            </a:r>
          </a:p>
        </p:txBody>
      </p:sp>
      <p:sp>
        <p:nvSpPr>
          <p:cNvPr id="105480" name="Text Box 8"/>
          <p:cNvSpPr txBox="1">
            <a:spLocks noChangeArrowheads="1"/>
          </p:cNvSpPr>
          <p:nvPr/>
        </p:nvSpPr>
        <p:spPr bwMode="auto">
          <a:xfrm>
            <a:off x="878284" y="2971994"/>
            <a:ext cx="9622554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i="0" dirty="0"/>
              <a:t>       单件、小批生产时，键槽深度与宽度一般用通用量具测量；大批量生产时，则用专用量规检验，如图</a:t>
            </a:r>
            <a:r>
              <a:rPr lang="en-US" altLang="zh-CN" sz="2400" b="1" i="0" dirty="0"/>
              <a:t>8.4</a:t>
            </a:r>
            <a:r>
              <a:rPr lang="zh-CN" altLang="en-US" sz="2400" b="1" i="0" dirty="0"/>
              <a:t>所示。</a:t>
            </a:r>
            <a:endParaRPr lang="en-US" altLang="zh-CN" sz="2400" b="1" i="0" dirty="0"/>
          </a:p>
        </p:txBody>
      </p:sp>
      <p:grpSp>
        <p:nvGrpSpPr>
          <p:cNvPr id="105481" name="Group 9"/>
          <p:cNvGrpSpPr>
            <a:grpSpLocks/>
          </p:cNvGrpSpPr>
          <p:nvPr/>
        </p:nvGrpSpPr>
        <p:grpSpPr bwMode="auto">
          <a:xfrm>
            <a:off x="1681559" y="3848557"/>
            <a:ext cx="6619875" cy="2703512"/>
            <a:chOff x="731" y="2319"/>
            <a:chExt cx="4170" cy="1703"/>
          </a:xfrm>
        </p:grpSpPr>
        <p:pic>
          <p:nvPicPr>
            <p:cNvPr id="19465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" y="2319"/>
              <a:ext cx="4170" cy="1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466" name="Text Box 11"/>
            <p:cNvSpPr txBox="1">
              <a:spLocks noChangeArrowheads="1"/>
            </p:cNvSpPr>
            <p:nvPr/>
          </p:nvSpPr>
          <p:spPr bwMode="auto">
            <a:xfrm>
              <a:off x="1199" y="3734"/>
              <a:ext cx="338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400" b="1" i="0"/>
                <a:t>图</a:t>
              </a:r>
              <a:r>
                <a:rPr lang="en-US" altLang="zh-CN" sz="2400" b="1" i="0"/>
                <a:t>8.4 </a:t>
              </a:r>
              <a:r>
                <a:rPr lang="zh-CN" altLang="en-US" sz="2400" b="1" i="0"/>
                <a:t>轮毂槽深（</a:t>
              </a:r>
              <a:r>
                <a:rPr lang="en-US" altLang="zh-CN" sz="2400" b="1"/>
                <a:t>d</a:t>
              </a:r>
              <a:r>
                <a:rPr lang="en-US" altLang="zh-CN" sz="2400" b="1" i="0"/>
                <a:t>+</a:t>
              </a:r>
              <a:r>
                <a:rPr lang="en-US" altLang="zh-CN" sz="2400" b="1"/>
                <a:t>t</a:t>
              </a:r>
              <a:r>
                <a:rPr lang="en-US" altLang="zh-CN" sz="2400" b="1" i="0" baseline="-25000"/>
                <a:t>2</a:t>
              </a:r>
              <a:r>
                <a:rPr lang="zh-CN" altLang="en-US" sz="2400" b="1" i="0" baseline="-25000"/>
                <a:t>）</a:t>
              </a:r>
              <a:r>
                <a:rPr lang="zh-CN" altLang="en-US" sz="2400" b="1" i="0"/>
                <a:t>的极限量规</a:t>
              </a:r>
              <a:endParaRPr lang="zh-CN" altLang="en-US" sz="2400" b="1" i="0" baseline="-2500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05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0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/>
      <p:bldP spid="105477" grpId="0"/>
      <p:bldP spid="105478" grpId="0"/>
      <p:bldP spid="105479" grpId="0"/>
      <p:bldP spid="1054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AB37C8A-7588-49E9-8286-736EBB8F0BEA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19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1088238" y="651481"/>
            <a:ext cx="43513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0" dirty="0"/>
              <a:t>3.   </a:t>
            </a:r>
            <a:r>
              <a:rPr lang="zh-CN" altLang="en-US" sz="2400" b="1" i="0" dirty="0"/>
              <a:t>键槽对称度误差的检测</a:t>
            </a:r>
            <a:endParaRPr lang="en-US" altLang="zh-CN" sz="2400" b="1" i="0" dirty="0"/>
          </a:p>
        </p:txBody>
      </p:sp>
      <p:sp>
        <p:nvSpPr>
          <p:cNvPr id="106501" name="Text Box 5"/>
          <p:cNvSpPr txBox="1">
            <a:spLocks noChangeArrowheads="1"/>
          </p:cNvSpPr>
          <p:nvPr/>
        </p:nvSpPr>
        <p:spPr bwMode="auto">
          <a:xfrm>
            <a:off x="1012038" y="1186469"/>
            <a:ext cx="9459297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i="0" dirty="0"/>
              <a:t>       单件、小批生产时，采用通用量具进行测量。大批量生产时，则用专用量规检进行验，如图</a:t>
            </a:r>
            <a:r>
              <a:rPr lang="en-US" altLang="zh-CN" sz="2400" b="1" i="0" dirty="0"/>
              <a:t>8.5 </a:t>
            </a:r>
            <a:r>
              <a:rPr lang="zh-CN" altLang="en-US" sz="2400" b="1" i="0" dirty="0"/>
              <a:t>所示。</a:t>
            </a:r>
            <a:endParaRPr lang="en-US" altLang="zh-CN" sz="2400" b="1" i="0" dirty="0"/>
          </a:p>
        </p:txBody>
      </p:sp>
      <p:grpSp>
        <p:nvGrpSpPr>
          <p:cNvPr id="106502" name="Group 6"/>
          <p:cNvGrpSpPr>
            <a:grpSpLocks/>
          </p:cNvGrpSpPr>
          <p:nvPr/>
        </p:nvGrpSpPr>
        <p:grpSpPr bwMode="auto">
          <a:xfrm>
            <a:off x="1845879" y="2149677"/>
            <a:ext cx="7313613" cy="4094163"/>
            <a:chOff x="562" y="1286"/>
            <a:chExt cx="4607" cy="2579"/>
          </a:xfrm>
        </p:grpSpPr>
        <p:pic>
          <p:nvPicPr>
            <p:cNvPr id="20486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2" y="1286"/>
              <a:ext cx="4607" cy="21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487" name="Text Box 8"/>
            <p:cNvSpPr txBox="1">
              <a:spLocks noChangeArrowheads="1"/>
            </p:cNvSpPr>
            <p:nvPr/>
          </p:nvSpPr>
          <p:spPr bwMode="auto">
            <a:xfrm>
              <a:off x="1123" y="3577"/>
              <a:ext cx="38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400" b="1" i="0"/>
                <a:t>图 </a:t>
              </a:r>
              <a:r>
                <a:rPr lang="en-US" altLang="zh-CN" sz="2400" b="1" i="0"/>
                <a:t>8.5 </a:t>
              </a:r>
              <a:r>
                <a:rPr lang="zh-CN" altLang="en-US" sz="2400" b="1" i="0"/>
                <a:t>检验键槽对称度误差的量规</a:t>
              </a:r>
            </a:p>
          </p:txBody>
        </p:sp>
      </p:grpSp>
      <p:sp>
        <p:nvSpPr>
          <p:cNvPr id="8" name="圆角矩形 7">
            <a:hlinkClick r:id="rId3" action="ppaction://hlinksldjump"/>
          </p:cNvPr>
          <p:cNvSpPr/>
          <p:nvPr/>
        </p:nvSpPr>
        <p:spPr bwMode="auto">
          <a:xfrm>
            <a:off x="8446576" y="673893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/>
      <p:bldP spid="10650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231179C-0012-437E-ACB6-307416351902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2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1645521" y="630084"/>
            <a:ext cx="53340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i="0" dirty="0">
                <a:solidFill>
                  <a:srgbClr val="FF3300"/>
                </a:solidFill>
              </a:rPr>
              <a:t>内  容  提  要:</a:t>
            </a:r>
            <a:endParaRPr lang="zh-CN" altLang="en-US" sz="2800" b="1" i="0" dirty="0">
              <a:solidFill>
                <a:srgbClr val="FF3300"/>
              </a:solidFill>
              <a:sym typeface="Wingdings" pitchFamily="2" charset="2"/>
            </a:endParaRPr>
          </a:p>
        </p:txBody>
      </p:sp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1262810" y="1270000"/>
            <a:ext cx="8992215" cy="546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olidFill>
                  <a:srgbClr val="0000FF"/>
                </a:solidFill>
              </a:rPr>
              <a:t>   </a:t>
            </a:r>
            <a:r>
              <a:rPr lang="zh-CN" altLang="en-US" sz="2400" b="1" i="0" dirty="0"/>
              <a:t>1. 平键结合的结构和几何参数；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/>
              <a:t>   2. 平键结合的精度设计</a:t>
            </a:r>
            <a:r>
              <a:rPr lang="zh-CN" altLang="en-US" sz="2400" b="1" i="0" dirty="0">
                <a:sym typeface="Wingdings" pitchFamily="2" charset="2"/>
              </a:rPr>
              <a:t>: 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ym typeface="Wingdings" pitchFamily="2" charset="2"/>
              </a:rPr>
              <a:t>     (1) 配合尺寸的《极限与配合》，即基准制、公差等级、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ym typeface="Wingdings" pitchFamily="2" charset="2"/>
              </a:rPr>
              <a:t>          基本偏差和公差带；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ym typeface="Wingdings" pitchFamily="2" charset="2"/>
              </a:rPr>
              <a:t>     (2) 非配合尺寸的公差带；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ym typeface="Wingdings" pitchFamily="2" charset="2"/>
              </a:rPr>
              <a:t>     (3) 平键结合的配合表面的几何公差和表面粗糙度轮廓；</a:t>
            </a:r>
          </a:p>
          <a:p>
            <a:pPr algn="l" eaLnBrk="1" hangingPunct="1">
              <a:lnSpc>
                <a:spcPct val="112000"/>
              </a:lnSpc>
            </a:pPr>
            <a:r>
              <a:rPr lang="en-US" altLang="zh-CN" sz="2400" b="1" i="0" dirty="0">
                <a:solidFill>
                  <a:srgbClr val="0000FF"/>
                </a:solidFill>
                <a:sym typeface="Wingdings" pitchFamily="2" charset="2"/>
              </a:rPr>
              <a:t>   3.</a:t>
            </a:r>
            <a:r>
              <a:rPr lang="zh-CN" altLang="en-US" sz="2400" b="1" i="0" dirty="0">
                <a:solidFill>
                  <a:srgbClr val="0000FF"/>
                </a:solidFill>
                <a:sym typeface="Wingdings" pitchFamily="2" charset="2"/>
              </a:rPr>
              <a:t> </a:t>
            </a:r>
            <a:r>
              <a:rPr lang="zh-CN" altLang="en-US" sz="2400" b="1" i="0" dirty="0" smtClean="0">
                <a:solidFill>
                  <a:srgbClr val="0000FF"/>
                </a:solidFill>
                <a:sym typeface="Wingdings" pitchFamily="2" charset="2"/>
              </a:rPr>
              <a:t> </a:t>
            </a:r>
            <a:r>
              <a:rPr lang="zh-CN" altLang="en-US" sz="2400" b="1" i="0" dirty="0" smtClean="0">
                <a:sym typeface="Wingdings" pitchFamily="2" charset="2"/>
              </a:rPr>
              <a:t>矩形花键</a:t>
            </a:r>
            <a:r>
              <a:rPr lang="zh-CN" altLang="en-US" sz="2400" b="1" i="0" dirty="0">
                <a:sym typeface="Wingdings" pitchFamily="2" charset="2"/>
              </a:rPr>
              <a:t>结合的几何参数和定心方式；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ym typeface="Wingdings" pitchFamily="2" charset="2"/>
              </a:rPr>
              <a:t>   4. 矩形花键计：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ym typeface="Wingdings" pitchFamily="2" charset="2"/>
              </a:rPr>
              <a:t>     (1) 基准制；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ym typeface="Wingdings" pitchFamily="2" charset="2"/>
              </a:rPr>
              <a:t>     (2) 公差带；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ym typeface="Wingdings" pitchFamily="2" charset="2"/>
              </a:rPr>
              <a:t>     (3) 几何公差和表面粗糙度</a:t>
            </a:r>
            <a:r>
              <a:rPr lang="en-US" altLang="zh-CN" sz="2400" b="1" i="0" dirty="0">
                <a:sym typeface="Wingdings" pitchFamily="2" charset="2"/>
              </a:rPr>
              <a:t>l</a:t>
            </a:r>
            <a:r>
              <a:rPr lang="zh-CN" altLang="en-US" sz="2400" b="1" i="0" dirty="0">
                <a:sym typeface="Wingdings" pitchFamily="2" charset="2"/>
              </a:rPr>
              <a:t>轮廓；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olidFill>
                  <a:srgbClr val="0000FF"/>
                </a:solidFill>
                <a:sym typeface="Wingdings" pitchFamily="2" charset="2"/>
              </a:rPr>
              <a:t>   5. </a:t>
            </a:r>
            <a:r>
              <a:rPr lang="zh-CN" altLang="en-US" sz="2400" b="1" i="0" dirty="0">
                <a:sym typeface="Wingdings" pitchFamily="2" charset="2"/>
              </a:rPr>
              <a:t>平键和花键公差在图样上的标注；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olidFill>
                  <a:srgbClr val="0000FF"/>
                </a:solidFill>
                <a:sym typeface="Wingdings" pitchFamily="2" charset="2"/>
              </a:rPr>
              <a:t>   </a:t>
            </a:r>
            <a:r>
              <a:rPr lang="zh-CN" altLang="en-US" sz="2400" b="1" i="0" dirty="0">
                <a:sym typeface="Wingdings" pitchFamily="2" charset="2"/>
              </a:rPr>
              <a:t>6. 平键和花键的检测。</a:t>
            </a:r>
          </a:p>
        </p:txBody>
      </p:sp>
      <p:sp>
        <p:nvSpPr>
          <p:cNvPr id="2" name="圆角矩形 1">
            <a:hlinkClick r:id="rId2" action="ppaction://hlinksldjump"/>
          </p:cNvPr>
          <p:cNvSpPr/>
          <p:nvPr/>
        </p:nvSpPr>
        <p:spPr bwMode="auto">
          <a:xfrm>
            <a:off x="8446576" y="673893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4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24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24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24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24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24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240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240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240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build="p" autoUpdateAnimBg="0" advAuto="2000"/>
      <p:bldP spid="102405" grpId="0" build="p" autoUpdateAnimBg="0" advAuto="150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55C58BA-D28C-4978-AF9C-0B4D72C3C141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20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667068" y="297679"/>
            <a:ext cx="77152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 dirty="0">
                <a:latin typeface="宋体" pitchFamily="2" charset="-122"/>
              </a:rPr>
              <a:t>8.2 矩形花键结合的精度设计与检测</a:t>
            </a:r>
            <a:endParaRPr lang="en-US" altLang="zh-CN" sz="2400" i="0" dirty="0"/>
          </a:p>
        </p:txBody>
      </p:sp>
      <p:sp>
        <p:nvSpPr>
          <p:cNvPr id="51241" name="Text Box 41"/>
          <p:cNvSpPr txBox="1">
            <a:spLocks noChangeArrowheads="1"/>
          </p:cNvSpPr>
          <p:nvPr/>
        </p:nvSpPr>
        <p:spPr bwMode="auto">
          <a:xfrm>
            <a:off x="394237" y="816791"/>
            <a:ext cx="9788148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i="0" dirty="0"/>
              <a:t>          GB/T1144—2001《</a:t>
            </a:r>
            <a:r>
              <a:rPr lang="zh-CN" altLang="en-US" sz="2400" b="1" i="0" dirty="0"/>
              <a:t>矩形花键尺寸、公差和检验</a:t>
            </a:r>
            <a:r>
              <a:rPr lang="en-US" altLang="zh-CN" sz="2400" b="1" i="0" dirty="0"/>
              <a:t>》</a:t>
            </a:r>
            <a:r>
              <a:rPr lang="zh-CN" altLang="en-US" sz="2400" b="1" i="0" dirty="0"/>
              <a:t>规定了矩形花键联结的</a:t>
            </a:r>
            <a:r>
              <a:rPr lang="zh-CN" altLang="en-US" sz="2400" b="1" i="0" dirty="0">
                <a:solidFill>
                  <a:srgbClr val="FF3300"/>
                </a:solidFill>
              </a:rPr>
              <a:t>尺寸系列、定心方式、公差与配合、标注方法及检验规定</a:t>
            </a:r>
            <a:r>
              <a:rPr lang="zh-CN" altLang="en-US" sz="2400" b="1" i="0" dirty="0"/>
              <a:t>。</a:t>
            </a:r>
          </a:p>
        </p:txBody>
      </p:sp>
      <p:sp>
        <p:nvSpPr>
          <p:cNvPr id="51242" name="Text Box 42"/>
          <p:cNvSpPr txBox="1">
            <a:spLocks noChangeArrowheads="1"/>
          </p:cNvSpPr>
          <p:nvPr/>
        </p:nvSpPr>
        <p:spPr bwMode="auto">
          <a:xfrm>
            <a:off x="363241" y="1739129"/>
            <a:ext cx="9931400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i="0" dirty="0"/>
              <a:t>          </a:t>
            </a:r>
            <a:r>
              <a:rPr lang="zh-CN" altLang="en-US" sz="2400" b="1" i="0" dirty="0"/>
              <a:t>为了便于加工和检测，矩形花键的</a:t>
            </a:r>
            <a:r>
              <a:rPr lang="zh-CN" altLang="en-US" sz="2400" b="1" i="0" dirty="0">
                <a:solidFill>
                  <a:srgbClr val="FF3300"/>
                </a:solidFill>
              </a:rPr>
              <a:t>键数</a:t>
            </a:r>
            <a:r>
              <a:rPr lang="en-US" altLang="zh-CN" sz="2400" b="1" dirty="0">
                <a:solidFill>
                  <a:srgbClr val="FF3300"/>
                </a:solidFill>
              </a:rPr>
              <a:t>N</a:t>
            </a:r>
            <a:r>
              <a:rPr lang="zh-CN" altLang="en-US" sz="2400" b="1" i="0" dirty="0">
                <a:solidFill>
                  <a:srgbClr val="FF3300"/>
                </a:solidFill>
              </a:rPr>
              <a:t>规定为偶数</a:t>
            </a:r>
            <a:r>
              <a:rPr lang="zh-CN" altLang="en-US" sz="2400" b="1" i="0" dirty="0"/>
              <a:t>，只有</a:t>
            </a:r>
            <a:r>
              <a:rPr lang="en-US" altLang="zh-CN" sz="2400" b="1" i="0" dirty="0"/>
              <a:t>6</a:t>
            </a:r>
            <a:r>
              <a:rPr lang="zh-CN" altLang="en-US" sz="2400" b="1" i="0" dirty="0"/>
              <a:t>、</a:t>
            </a:r>
            <a:r>
              <a:rPr lang="en-US" altLang="zh-CN" sz="2400" b="1" i="0" dirty="0"/>
              <a:t>8</a:t>
            </a:r>
            <a:r>
              <a:rPr lang="zh-CN" altLang="en-US" sz="2400" b="1" i="0" dirty="0"/>
              <a:t>、</a:t>
            </a:r>
            <a:r>
              <a:rPr lang="en-US" altLang="zh-CN" sz="2400" b="1" i="0" dirty="0"/>
              <a:t>10</a:t>
            </a:r>
            <a:r>
              <a:rPr lang="zh-CN" altLang="en-US" sz="2400" b="1" i="0" dirty="0"/>
              <a:t>三种。按承载能力分为</a:t>
            </a:r>
            <a:r>
              <a:rPr lang="zh-CN" altLang="en-US" sz="2400" b="1" i="0" dirty="0">
                <a:solidFill>
                  <a:srgbClr val="FF3300"/>
                </a:solidFill>
              </a:rPr>
              <a:t>轻系列、中系列</a:t>
            </a:r>
            <a:r>
              <a:rPr lang="zh-CN" altLang="en-US" sz="2400" b="1" i="0" dirty="0"/>
              <a:t>。中系列的键高尺寸较大，承载能力强。矩形花键的公称尺寸系列如表</a:t>
            </a:r>
            <a:r>
              <a:rPr lang="en-US" altLang="zh-CN" sz="2400" b="1" i="0" dirty="0"/>
              <a:t>8.3</a:t>
            </a:r>
            <a:r>
              <a:rPr lang="zh-CN" altLang="en-US" sz="2400" b="1" i="0" dirty="0"/>
              <a:t>所示。</a:t>
            </a:r>
          </a:p>
        </p:txBody>
      </p:sp>
      <p:grpSp>
        <p:nvGrpSpPr>
          <p:cNvPr id="51247" name="Group 47"/>
          <p:cNvGrpSpPr>
            <a:grpSpLocks/>
          </p:cNvGrpSpPr>
          <p:nvPr/>
        </p:nvGrpSpPr>
        <p:grpSpPr bwMode="auto">
          <a:xfrm>
            <a:off x="1090613" y="3076575"/>
            <a:ext cx="9126537" cy="4291013"/>
            <a:chOff x="794" y="1977"/>
            <a:chExt cx="5749" cy="2703"/>
          </a:xfrm>
        </p:grpSpPr>
        <p:pic>
          <p:nvPicPr>
            <p:cNvPr id="21511" name="Picture 4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" y="1977"/>
              <a:ext cx="5749" cy="2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512" name="Line 45"/>
            <p:cNvSpPr>
              <a:spLocks noChangeShapeType="1"/>
            </p:cNvSpPr>
            <p:nvPr/>
          </p:nvSpPr>
          <p:spPr bwMode="auto">
            <a:xfrm>
              <a:off x="2385" y="4668"/>
              <a:ext cx="6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3" name="Text Box 46"/>
            <p:cNvSpPr txBox="1">
              <a:spLocks noChangeArrowheads="1"/>
            </p:cNvSpPr>
            <p:nvPr/>
          </p:nvSpPr>
          <p:spPr bwMode="auto">
            <a:xfrm>
              <a:off x="2605" y="4341"/>
              <a:ext cx="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b="1" i="0"/>
                <a:t>8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1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51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1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1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build="p" autoUpdateAnimBg="0"/>
      <p:bldP spid="51241" grpId="0" build="p" autoUpdateAnimBg="0"/>
      <p:bldP spid="51242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98116A6-FAD1-4315-8A9C-CF08C90BDF9C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21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1127971" y="397087"/>
            <a:ext cx="88582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 dirty="0"/>
              <a:t>8.2.1  矩形花键的几何参数和定心方式</a:t>
            </a:r>
            <a:r>
              <a:rPr lang="zh-CN" altLang="en-US" sz="2400" i="0" dirty="0"/>
              <a:t> </a:t>
            </a:r>
          </a:p>
        </p:txBody>
      </p:sp>
      <p:grpSp>
        <p:nvGrpSpPr>
          <p:cNvPr id="108550" name="Group 6"/>
          <p:cNvGrpSpPr>
            <a:grpSpLocks/>
          </p:cNvGrpSpPr>
          <p:nvPr/>
        </p:nvGrpSpPr>
        <p:grpSpPr bwMode="auto">
          <a:xfrm>
            <a:off x="3679230" y="1982788"/>
            <a:ext cx="3486150" cy="4065587"/>
            <a:chOff x="2220" y="1600"/>
            <a:chExt cx="2196" cy="2561"/>
          </a:xfrm>
        </p:grpSpPr>
        <p:pic>
          <p:nvPicPr>
            <p:cNvPr id="22542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0" y="1600"/>
              <a:ext cx="2196" cy="2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543" name="Text Box 8"/>
            <p:cNvSpPr txBox="1">
              <a:spLocks noChangeArrowheads="1"/>
            </p:cNvSpPr>
            <p:nvPr/>
          </p:nvSpPr>
          <p:spPr bwMode="auto">
            <a:xfrm>
              <a:off x="3084" y="3873"/>
              <a:ext cx="115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400" b="1" i="0">
                  <a:solidFill>
                    <a:srgbClr val="FF3300"/>
                  </a:solidFill>
                </a:rPr>
                <a:t>内花键</a:t>
              </a:r>
            </a:p>
          </p:txBody>
        </p:sp>
      </p:grpSp>
      <p:grpSp>
        <p:nvGrpSpPr>
          <p:cNvPr id="108553" name="Group 9"/>
          <p:cNvGrpSpPr>
            <a:grpSpLocks/>
          </p:cNvGrpSpPr>
          <p:nvPr/>
        </p:nvGrpSpPr>
        <p:grpSpPr bwMode="auto">
          <a:xfrm>
            <a:off x="7296150" y="1898650"/>
            <a:ext cx="3371850" cy="4181475"/>
            <a:chOff x="4596" y="1547"/>
            <a:chExt cx="2124" cy="2634"/>
          </a:xfrm>
        </p:grpSpPr>
        <p:pic>
          <p:nvPicPr>
            <p:cNvPr id="22540" name="Picture 1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6" y="1547"/>
              <a:ext cx="2124" cy="22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541" name="Text Box 11"/>
            <p:cNvSpPr txBox="1">
              <a:spLocks noChangeArrowheads="1"/>
            </p:cNvSpPr>
            <p:nvPr/>
          </p:nvSpPr>
          <p:spPr bwMode="auto">
            <a:xfrm>
              <a:off x="5331" y="3893"/>
              <a:ext cx="11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400" b="1" i="0">
                  <a:solidFill>
                    <a:srgbClr val="FF3300"/>
                  </a:solidFill>
                </a:rPr>
                <a:t>外花键</a:t>
              </a:r>
            </a:p>
          </p:txBody>
        </p:sp>
      </p:grpSp>
      <p:sp>
        <p:nvSpPr>
          <p:cNvPr id="108556" name="Text Box 12"/>
          <p:cNvSpPr txBox="1">
            <a:spLocks noChangeArrowheads="1"/>
          </p:cNvSpPr>
          <p:nvPr/>
        </p:nvSpPr>
        <p:spPr bwMode="auto">
          <a:xfrm>
            <a:off x="2080471" y="957474"/>
            <a:ext cx="69532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 dirty="0"/>
              <a:t>矩形花键的联结如图8.7所示。</a:t>
            </a:r>
          </a:p>
        </p:txBody>
      </p:sp>
      <p:sp>
        <p:nvSpPr>
          <p:cNvPr id="108557" name="AutoShape 13"/>
          <p:cNvSpPr>
            <a:spLocks noChangeArrowheads="1"/>
          </p:cNvSpPr>
          <p:nvPr/>
        </p:nvSpPr>
        <p:spPr bwMode="auto">
          <a:xfrm>
            <a:off x="1817172" y="1663543"/>
            <a:ext cx="1524000" cy="592137"/>
          </a:xfrm>
          <a:prstGeom prst="wedgeRoundRectCallout">
            <a:avLst>
              <a:gd name="adj1" fmla="val 10445"/>
              <a:gd name="adj2" fmla="val 157141"/>
              <a:gd name="adj3" fmla="val 16667"/>
            </a:avLst>
          </a:prstGeom>
          <a:solidFill>
            <a:schemeClr val="bg1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2400" b="1" i="0"/>
              <a:t>内花键</a:t>
            </a:r>
          </a:p>
        </p:txBody>
      </p:sp>
      <p:sp>
        <p:nvSpPr>
          <p:cNvPr id="108558" name="AutoShape 14"/>
          <p:cNvSpPr>
            <a:spLocks noChangeArrowheads="1"/>
          </p:cNvSpPr>
          <p:nvPr/>
        </p:nvSpPr>
        <p:spPr bwMode="auto">
          <a:xfrm>
            <a:off x="2979222" y="5591175"/>
            <a:ext cx="1524000" cy="676275"/>
          </a:xfrm>
          <a:prstGeom prst="wedgeRoundRectCallout">
            <a:avLst>
              <a:gd name="adj1" fmla="val -97500"/>
              <a:gd name="adj2" fmla="val -287088"/>
              <a:gd name="adj3" fmla="val 16667"/>
            </a:avLst>
          </a:prstGeom>
          <a:solidFill>
            <a:schemeClr val="bg1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zh-CN" altLang="en-US" sz="2400" b="1" i="0"/>
              <a:t>外花键</a:t>
            </a:r>
          </a:p>
          <a:p>
            <a:pPr algn="l"/>
            <a:endParaRPr lang="zh-CN" altLang="en-US" b="1" i="0"/>
          </a:p>
        </p:txBody>
      </p:sp>
      <p:grpSp>
        <p:nvGrpSpPr>
          <p:cNvPr id="108560" name="Group 16"/>
          <p:cNvGrpSpPr>
            <a:grpSpLocks/>
          </p:cNvGrpSpPr>
          <p:nvPr/>
        </p:nvGrpSpPr>
        <p:grpSpPr bwMode="auto">
          <a:xfrm>
            <a:off x="597972" y="2574925"/>
            <a:ext cx="2933700" cy="3203575"/>
            <a:chOff x="240" y="1973"/>
            <a:chExt cx="1848" cy="2018"/>
          </a:xfrm>
        </p:grpSpPr>
        <p:pic>
          <p:nvPicPr>
            <p:cNvPr id="22538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1973"/>
              <a:ext cx="1728" cy="17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539" name="Text Box 15"/>
            <p:cNvSpPr txBox="1">
              <a:spLocks noChangeArrowheads="1"/>
            </p:cNvSpPr>
            <p:nvPr/>
          </p:nvSpPr>
          <p:spPr bwMode="auto">
            <a:xfrm>
              <a:off x="326" y="3741"/>
              <a:ext cx="176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000" b="1" i="0" dirty="0"/>
                <a:t>图</a:t>
              </a:r>
              <a:r>
                <a:rPr lang="en-US" altLang="zh-CN" sz="2000" b="1" i="0" dirty="0"/>
                <a:t>8.7</a:t>
              </a:r>
              <a:r>
                <a:rPr lang="zh-CN" altLang="en-US" sz="2000" b="1" i="0" dirty="0"/>
                <a:t>矩形花键联结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08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08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 build="p" autoUpdateAnimBg="0"/>
      <p:bldP spid="108556" grpId="0" autoUpdateAnimBg="0"/>
      <p:bldP spid="108557" grpId="0" animBg="1" autoUpdateAnimBg="0"/>
      <p:bldP spid="108558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73B203F-326E-490F-8B40-E50B7DD06CFF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22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666750" y="557626"/>
            <a:ext cx="7030244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 dirty="0"/>
              <a:t>1</a:t>
            </a:r>
            <a:r>
              <a:rPr lang="zh-CN" altLang="en-US" sz="2800" b="1" i="0" dirty="0">
                <a:latin typeface="宋体" pitchFamily="2" charset="-122"/>
              </a:rPr>
              <a:t>.矩形花主要键几何参数（如图8.6所示）</a:t>
            </a:r>
            <a:endParaRPr lang="zh-CN" altLang="en-US" sz="2800" b="1" i="0" dirty="0"/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952500" y="1065626"/>
            <a:ext cx="2179376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>
                <a:latin typeface="宋体" pitchFamily="2" charset="-122"/>
              </a:rPr>
              <a:t>键数 </a:t>
            </a:r>
            <a:r>
              <a:rPr lang="en-US" altLang="zh-CN" sz="2800" b="1">
                <a:latin typeface="宋体" pitchFamily="2" charset="-122"/>
              </a:rPr>
              <a:t>N </a:t>
            </a:r>
            <a:r>
              <a:rPr lang="en-US" altLang="zh-CN" sz="2800" b="1" i="0">
                <a:latin typeface="宋体" pitchFamily="2" charset="-122"/>
              </a:rPr>
              <a:t>、</a:t>
            </a:r>
            <a:endParaRPr lang="zh-CN" altLang="en-US" sz="2800" b="1" i="0">
              <a:latin typeface="宋体" pitchFamily="2" charset="-122"/>
            </a:endParaRP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952500" y="5418138"/>
            <a:ext cx="74295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N</a:t>
            </a:r>
            <a:r>
              <a:rPr lang="en-US" altLang="zh-CN" b="1" i="0" dirty="0"/>
              <a:t>×</a:t>
            </a:r>
            <a:r>
              <a:rPr lang="en-US" altLang="zh-CN" b="1" dirty="0"/>
              <a:t>d</a:t>
            </a:r>
            <a:r>
              <a:rPr lang="en-US" altLang="zh-CN" b="1" i="0" dirty="0"/>
              <a:t>×</a:t>
            </a:r>
            <a:r>
              <a:rPr lang="en-US" altLang="zh-CN" b="1" dirty="0"/>
              <a:t>D</a:t>
            </a:r>
            <a:r>
              <a:rPr lang="en-US" altLang="zh-CN" b="1" i="0" dirty="0"/>
              <a:t>×</a:t>
            </a:r>
            <a:r>
              <a:rPr lang="en-US" altLang="zh-CN" b="1" dirty="0"/>
              <a:t>B</a:t>
            </a:r>
            <a:r>
              <a:rPr lang="en-US" altLang="zh-CN" b="1" i="0" dirty="0"/>
              <a:t>＝6×23×26×6</a:t>
            </a:r>
          </a:p>
        </p:txBody>
      </p:sp>
      <p:pic>
        <p:nvPicPr>
          <p:cNvPr id="5735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188" y="948808"/>
            <a:ext cx="4265612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354" name="Rectangle 10"/>
          <p:cNvSpPr>
            <a:spLocks noChangeArrowheads="1"/>
          </p:cNvSpPr>
          <p:nvPr/>
        </p:nvSpPr>
        <p:spPr bwMode="auto">
          <a:xfrm>
            <a:off x="952500" y="2102843"/>
            <a:ext cx="2667000" cy="6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i="0" dirty="0">
                <a:latin typeface="宋体" pitchFamily="2" charset="-122"/>
              </a:rPr>
              <a:t>和键宽 </a:t>
            </a:r>
            <a:r>
              <a:rPr lang="en-US" altLang="zh-CN" sz="2800" b="1" dirty="0"/>
              <a:t>B</a:t>
            </a:r>
            <a:r>
              <a:rPr lang="en-US" altLang="zh-CN" sz="2800" b="1" i="0" dirty="0">
                <a:latin typeface="宋体" pitchFamily="2" charset="-122"/>
              </a:rPr>
              <a:t>。</a:t>
            </a:r>
            <a:endParaRPr lang="zh-CN" altLang="en-US" sz="2800" b="1" i="0" dirty="0">
              <a:latin typeface="宋体" pitchFamily="2" charset="-122"/>
            </a:endParaRPr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1038225" y="4764088"/>
            <a:ext cx="4191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 dirty="0">
                <a:solidFill>
                  <a:srgbClr val="FF3300"/>
                </a:solidFill>
              </a:rPr>
              <a:t>其表示方法为</a:t>
            </a:r>
          </a:p>
        </p:txBody>
      </p:sp>
      <p:sp>
        <p:nvSpPr>
          <p:cNvPr id="57356" name="Text Box 12"/>
          <p:cNvSpPr txBox="1">
            <a:spLocks noChangeArrowheads="1"/>
          </p:cNvSpPr>
          <p:nvPr/>
        </p:nvSpPr>
        <p:spPr bwMode="auto">
          <a:xfrm>
            <a:off x="912813" y="2752647"/>
            <a:ext cx="411638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i="0" dirty="0"/>
              <a:t>如 </a:t>
            </a:r>
            <a:r>
              <a:rPr lang="en-US" altLang="zh-CN" b="1" dirty="0"/>
              <a:t>N </a:t>
            </a:r>
            <a:r>
              <a:rPr lang="en-US" altLang="zh-CN" b="1" i="0" dirty="0"/>
              <a:t>= 6， </a:t>
            </a:r>
            <a:r>
              <a:rPr lang="en-US" altLang="zh-CN" b="1" dirty="0"/>
              <a:t>d </a:t>
            </a:r>
            <a:r>
              <a:rPr lang="en-US" altLang="zh-CN" b="1" i="0" dirty="0"/>
              <a:t>= 23,</a:t>
            </a:r>
          </a:p>
          <a:p>
            <a:pPr algn="l" eaLnBrk="1" hangingPunct="1"/>
            <a:r>
              <a:rPr lang="en-US" altLang="zh-CN" b="1" dirty="0"/>
              <a:t>    D </a:t>
            </a:r>
            <a:r>
              <a:rPr lang="en-US" altLang="zh-CN" b="1" i="0" dirty="0"/>
              <a:t>= 26,  </a:t>
            </a:r>
            <a:r>
              <a:rPr lang="en-US" altLang="zh-CN" b="1" dirty="0"/>
              <a:t>B </a:t>
            </a:r>
            <a:r>
              <a:rPr lang="en-US" altLang="zh-CN" b="1" i="0" dirty="0"/>
              <a:t>= 6 。</a:t>
            </a:r>
          </a:p>
        </p:txBody>
      </p:sp>
      <p:sp>
        <p:nvSpPr>
          <p:cNvPr id="57357" name="Rectangle 13"/>
          <p:cNvSpPr>
            <a:spLocks noChangeArrowheads="1"/>
          </p:cNvSpPr>
          <p:nvPr/>
        </p:nvSpPr>
        <p:spPr bwMode="auto">
          <a:xfrm>
            <a:off x="952500" y="1607438"/>
            <a:ext cx="22669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 i="0" dirty="0">
                <a:latin typeface="宋体" pitchFamily="2" charset="-122"/>
              </a:rPr>
              <a:t>大径 </a:t>
            </a:r>
            <a:r>
              <a:rPr lang="en-US" altLang="zh-CN" sz="2800" b="1" dirty="0"/>
              <a:t>D</a:t>
            </a:r>
            <a:r>
              <a:rPr lang="en-US" altLang="zh-CN" sz="2800" b="1" i="0" dirty="0">
                <a:latin typeface="宋体" pitchFamily="2" charset="-122"/>
              </a:rPr>
              <a:t>、</a:t>
            </a:r>
            <a:endParaRPr lang="zh-CN" altLang="en-US" sz="2800" b="1" i="0" dirty="0">
              <a:latin typeface="宋体" pitchFamily="2" charset="-122"/>
            </a:endParaRPr>
          </a:p>
        </p:txBody>
      </p:sp>
      <p:sp>
        <p:nvSpPr>
          <p:cNvPr id="57358" name="Rectangle 14"/>
          <p:cNvSpPr>
            <a:spLocks noChangeArrowheads="1"/>
          </p:cNvSpPr>
          <p:nvPr/>
        </p:nvSpPr>
        <p:spPr bwMode="auto">
          <a:xfrm>
            <a:off x="3352800" y="1607438"/>
            <a:ext cx="2286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 i="0">
                <a:latin typeface="宋体" pitchFamily="2" charset="-122"/>
              </a:rPr>
              <a:t>小径 </a:t>
            </a:r>
            <a:r>
              <a:rPr lang="en-US" altLang="zh-CN" sz="2800" b="1"/>
              <a:t>d、</a:t>
            </a:r>
            <a:endParaRPr lang="zh-CN" altLang="en-US" sz="2800" b="1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build="p" autoUpdateAnimBg="0"/>
      <p:bldP spid="57349" grpId="0" autoUpdateAnimBg="0"/>
      <p:bldP spid="57350" grpId="0" autoUpdateAnimBg="0"/>
      <p:bldP spid="57354" grpId="0" autoUpdateAnimBg="0"/>
      <p:bldP spid="57355" grpId="0" autoUpdateAnimBg="0"/>
      <p:bldP spid="57356" grpId="0" autoUpdateAnimBg="0"/>
      <p:bldP spid="57357" grpId="0" autoUpdateAnimBg="0"/>
      <p:bldP spid="57358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AF226A1-586E-4595-A8C9-6B60676618F7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23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800100" y="337007"/>
            <a:ext cx="56197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2. 定心方式：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454938" y="2399467"/>
            <a:ext cx="5924550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i="0" dirty="0"/>
              <a:t>        理论上花键有</a:t>
            </a:r>
            <a:r>
              <a:rPr lang="zh-CN" altLang="en-US" sz="2800" b="1" i="0" dirty="0">
                <a:solidFill>
                  <a:srgbClr val="FF3300"/>
                </a:solidFill>
              </a:rPr>
              <a:t>小径</a:t>
            </a:r>
            <a:r>
              <a:rPr lang="en-US" altLang="zh-CN" sz="2800" b="1" dirty="0">
                <a:solidFill>
                  <a:srgbClr val="FF3300"/>
                </a:solidFill>
              </a:rPr>
              <a:t>d</a:t>
            </a:r>
            <a:r>
              <a:rPr lang="en-US" altLang="zh-CN" sz="2800" b="1" i="0" dirty="0">
                <a:solidFill>
                  <a:srgbClr val="FF3300"/>
                </a:solidFill>
              </a:rPr>
              <a:t>、</a:t>
            </a:r>
            <a:r>
              <a:rPr lang="zh-CN" altLang="en-US" sz="2800" b="1" i="0" dirty="0">
                <a:solidFill>
                  <a:srgbClr val="FF3300"/>
                </a:solidFill>
              </a:rPr>
              <a:t>大径</a:t>
            </a:r>
            <a:r>
              <a:rPr lang="en-US" altLang="zh-CN" sz="2800" b="1" dirty="0">
                <a:solidFill>
                  <a:srgbClr val="FF3300"/>
                </a:solidFill>
              </a:rPr>
              <a:t>D</a:t>
            </a:r>
            <a:r>
              <a:rPr lang="zh-CN" altLang="en-US" sz="2800" b="1" i="0" dirty="0">
                <a:solidFill>
                  <a:srgbClr val="FF3300"/>
                </a:solidFill>
              </a:rPr>
              <a:t>和键侧面</a:t>
            </a:r>
            <a:r>
              <a:rPr lang="en-US" altLang="zh-CN" sz="2800" b="1" dirty="0">
                <a:solidFill>
                  <a:srgbClr val="FF3300"/>
                </a:solidFill>
              </a:rPr>
              <a:t>B</a:t>
            </a:r>
            <a:r>
              <a:rPr lang="zh-CN" altLang="en-US" sz="2800" b="1" i="0" dirty="0"/>
              <a:t>三种定心方式。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422275" y="4926013"/>
            <a:ext cx="10339388" cy="6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800" b="1" i="0" dirty="0"/>
              <a:t>       即以小径结合面为定心表面，来确定内外花键的配合性质。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422275" y="5522157"/>
            <a:ext cx="10006013" cy="163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i="0" dirty="0"/>
              <a:t>        </a:t>
            </a:r>
            <a:r>
              <a:rPr lang="zh-CN" altLang="en-US" sz="2800" b="1" i="0" dirty="0" smtClean="0"/>
              <a:t> 因此</a:t>
            </a:r>
            <a:r>
              <a:rPr lang="zh-CN" altLang="en-US" sz="2800" b="1" i="0" dirty="0"/>
              <a:t>，</a:t>
            </a:r>
            <a:r>
              <a:rPr lang="zh-CN" altLang="en-US" sz="2800" b="1" i="0" dirty="0">
                <a:solidFill>
                  <a:srgbClr val="FF3300"/>
                </a:solidFill>
              </a:rPr>
              <a:t>对小径有较高的精度要求</a:t>
            </a:r>
            <a:r>
              <a:rPr lang="zh-CN" altLang="en-US" sz="2800" b="1" i="0" dirty="0"/>
              <a:t>。对非定心表面的</a:t>
            </a:r>
            <a:r>
              <a:rPr lang="zh-CN" altLang="en-US" sz="2800" b="1" i="0" dirty="0">
                <a:solidFill>
                  <a:srgbClr val="FF3300"/>
                </a:solidFill>
              </a:rPr>
              <a:t>大径</a:t>
            </a:r>
            <a:r>
              <a:rPr lang="en-US" altLang="zh-CN" sz="2800" b="1" dirty="0">
                <a:solidFill>
                  <a:srgbClr val="FF3300"/>
                </a:solidFill>
              </a:rPr>
              <a:t>D</a:t>
            </a:r>
            <a:r>
              <a:rPr lang="zh-CN" altLang="en-US" sz="2800" b="1" i="0" dirty="0">
                <a:solidFill>
                  <a:srgbClr val="FF3300"/>
                </a:solidFill>
              </a:rPr>
              <a:t>的精度要求较低</a:t>
            </a:r>
            <a:r>
              <a:rPr lang="zh-CN" altLang="en-US" sz="2800" b="1" i="0" dirty="0"/>
              <a:t>，且有较大间隙。对非定心的</a:t>
            </a:r>
            <a:r>
              <a:rPr lang="zh-CN" altLang="en-US" sz="2800" b="1" i="0" dirty="0">
                <a:solidFill>
                  <a:srgbClr val="FF3300"/>
                </a:solidFill>
              </a:rPr>
              <a:t>键和键槽侧面</a:t>
            </a:r>
            <a:r>
              <a:rPr lang="zh-CN" altLang="en-US" sz="2800" b="1" i="0" dirty="0"/>
              <a:t>也有较高的精度要求，因为它们要起传递扭矩和导向的作用。</a:t>
            </a:r>
          </a:p>
        </p:txBody>
      </p:sp>
      <p:sp>
        <p:nvSpPr>
          <p:cNvPr id="36883" name="Rectangle 19"/>
          <p:cNvSpPr>
            <a:spLocks noChangeArrowheads="1"/>
          </p:cNvSpPr>
          <p:nvPr/>
        </p:nvSpPr>
        <p:spPr bwMode="auto">
          <a:xfrm>
            <a:off x="1043226" y="3326626"/>
            <a:ext cx="4224338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i="0" dirty="0"/>
              <a:t>GB/T1144－2001</a:t>
            </a:r>
            <a:r>
              <a:rPr lang="zh-CN" altLang="en-US" sz="2800" b="1" i="0" dirty="0"/>
              <a:t>规定</a:t>
            </a:r>
          </a:p>
          <a:p>
            <a:pPr algn="l">
              <a:lnSpc>
                <a:spcPct val="150000"/>
              </a:lnSpc>
            </a:pPr>
            <a:r>
              <a:rPr lang="zh-CN" altLang="en-US" sz="4000" b="1" i="0" dirty="0">
                <a:solidFill>
                  <a:srgbClr val="FF3300"/>
                </a:solidFill>
              </a:rPr>
              <a:t>   </a:t>
            </a:r>
            <a:r>
              <a:rPr lang="zh-CN" altLang="en-US" sz="4000" b="1" i="0" dirty="0" smtClean="0">
                <a:solidFill>
                  <a:srgbClr val="FF3300"/>
                </a:solidFill>
              </a:rPr>
              <a:t>小径</a:t>
            </a:r>
            <a:r>
              <a:rPr lang="en-US" altLang="zh-CN" sz="4000" b="1" dirty="0">
                <a:solidFill>
                  <a:srgbClr val="FF3300"/>
                </a:solidFill>
              </a:rPr>
              <a:t>d </a:t>
            </a:r>
            <a:r>
              <a:rPr lang="zh-CN" altLang="en-US" sz="4000" b="1" i="0" dirty="0">
                <a:solidFill>
                  <a:srgbClr val="FF3300"/>
                </a:solidFill>
              </a:rPr>
              <a:t>定心。</a:t>
            </a:r>
            <a:endParaRPr lang="zh-CN" altLang="en-US" sz="4000" b="1" i="0" dirty="0"/>
          </a:p>
        </p:txBody>
      </p:sp>
      <p:sp>
        <p:nvSpPr>
          <p:cNvPr id="36899" name="Text Box 35"/>
          <p:cNvSpPr txBox="1">
            <a:spLocks noChangeArrowheads="1"/>
          </p:cNvSpPr>
          <p:nvPr/>
        </p:nvSpPr>
        <p:spPr bwMode="auto">
          <a:xfrm>
            <a:off x="553740" y="753765"/>
            <a:ext cx="9628645" cy="163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i="0" dirty="0"/>
              <a:t>        花键联结主要是保证内、外花键的同轴度，以及内、外花键键侧面接触的均匀性，保证传递一定的扭矩。为此，必须保证具有一定的配合性质。</a:t>
            </a:r>
          </a:p>
        </p:txBody>
      </p:sp>
      <p:grpSp>
        <p:nvGrpSpPr>
          <p:cNvPr id="36915" name="Group 51"/>
          <p:cNvGrpSpPr>
            <a:grpSpLocks/>
          </p:cNvGrpSpPr>
          <p:nvPr/>
        </p:nvGrpSpPr>
        <p:grpSpPr bwMode="auto">
          <a:xfrm>
            <a:off x="6653213" y="1867866"/>
            <a:ext cx="3638550" cy="3273425"/>
            <a:chOff x="4416" y="1199"/>
            <a:chExt cx="2292" cy="2062"/>
          </a:xfrm>
        </p:grpSpPr>
        <p:sp>
          <p:nvSpPr>
            <p:cNvPr id="24589" name="Line 39"/>
            <p:cNvSpPr>
              <a:spLocks noChangeShapeType="1"/>
            </p:cNvSpPr>
            <p:nvPr/>
          </p:nvSpPr>
          <p:spPr bwMode="auto">
            <a:xfrm>
              <a:off x="5616" y="2781"/>
              <a:ext cx="0" cy="3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0" name="Line 40"/>
            <p:cNvSpPr>
              <a:spLocks noChangeShapeType="1"/>
            </p:cNvSpPr>
            <p:nvPr/>
          </p:nvSpPr>
          <p:spPr bwMode="auto">
            <a:xfrm>
              <a:off x="5914" y="2781"/>
              <a:ext cx="0" cy="3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1" name="Line 42"/>
            <p:cNvSpPr>
              <a:spLocks noChangeShapeType="1"/>
            </p:cNvSpPr>
            <p:nvPr/>
          </p:nvSpPr>
          <p:spPr bwMode="auto">
            <a:xfrm>
              <a:off x="5280" y="3103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4592" name="Picture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4" y="1199"/>
              <a:ext cx="1884" cy="18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593" name="Line 36"/>
            <p:cNvSpPr>
              <a:spLocks noChangeShapeType="1"/>
            </p:cNvSpPr>
            <p:nvPr/>
          </p:nvSpPr>
          <p:spPr bwMode="auto">
            <a:xfrm>
              <a:off x="4494" y="1233"/>
              <a:ext cx="13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4" name="Line 37"/>
            <p:cNvSpPr>
              <a:spLocks noChangeShapeType="1"/>
            </p:cNvSpPr>
            <p:nvPr/>
          </p:nvSpPr>
          <p:spPr bwMode="auto">
            <a:xfrm>
              <a:off x="4494" y="2937"/>
              <a:ext cx="13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5" name="Line 38"/>
            <p:cNvSpPr>
              <a:spLocks noChangeShapeType="1"/>
            </p:cNvSpPr>
            <p:nvPr/>
          </p:nvSpPr>
          <p:spPr bwMode="auto">
            <a:xfrm>
              <a:off x="4704" y="1221"/>
              <a:ext cx="0" cy="170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6" name="Line 43"/>
            <p:cNvSpPr>
              <a:spLocks noChangeShapeType="1"/>
            </p:cNvSpPr>
            <p:nvPr/>
          </p:nvSpPr>
          <p:spPr bwMode="auto">
            <a:xfrm flipH="1">
              <a:off x="5902" y="3104"/>
              <a:ext cx="3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7" name="Text Box 44"/>
            <p:cNvSpPr txBox="1">
              <a:spLocks noChangeArrowheads="1"/>
            </p:cNvSpPr>
            <p:nvPr/>
          </p:nvSpPr>
          <p:spPr bwMode="auto">
            <a:xfrm rot="-5400000">
              <a:off x="4321" y="1993"/>
              <a:ext cx="477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/>
                <a:t>D</a:t>
              </a:r>
            </a:p>
          </p:txBody>
        </p:sp>
        <p:sp>
          <p:nvSpPr>
            <p:cNvPr id="24598" name="Text Box 45"/>
            <p:cNvSpPr txBox="1">
              <a:spLocks noChangeArrowheads="1"/>
            </p:cNvSpPr>
            <p:nvPr/>
          </p:nvSpPr>
          <p:spPr bwMode="auto">
            <a:xfrm>
              <a:off x="5580" y="2973"/>
              <a:ext cx="40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/>
                <a:t>B</a:t>
              </a:r>
            </a:p>
          </p:txBody>
        </p:sp>
      </p:grpSp>
      <p:grpSp>
        <p:nvGrpSpPr>
          <p:cNvPr id="36912" name="Group 48"/>
          <p:cNvGrpSpPr>
            <a:grpSpLocks/>
          </p:cNvGrpSpPr>
          <p:nvPr/>
        </p:nvGrpSpPr>
        <p:grpSpPr bwMode="auto">
          <a:xfrm>
            <a:off x="8013700" y="2361122"/>
            <a:ext cx="1524000" cy="1693862"/>
            <a:chOff x="3616" y="1071"/>
            <a:chExt cx="768" cy="960"/>
          </a:xfrm>
        </p:grpSpPr>
        <p:sp>
          <p:nvSpPr>
            <p:cNvPr id="24587" name="Line 49"/>
            <p:cNvSpPr>
              <a:spLocks noChangeShapeType="1"/>
            </p:cNvSpPr>
            <p:nvPr/>
          </p:nvSpPr>
          <p:spPr bwMode="auto">
            <a:xfrm flipV="1">
              <a:off x="3616" y="1071"/>
              <a:ext cx="768" cy="960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8" name="Text Box 50"/>
            <p:cNvSpPr txBox="1">
              <a:spLocks noChangeArrowheads="1"/>
            </p:cNvSpPr>
            <p:nvPr/>
          </p:nvSpPr>
          <p:spPr bwMode="auto">
            <a:xfrm>
              <a:off x="3888" y="1230"/>
              <a:ext cx="384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solidFill>
                    <a:srgbClr val="FF3300"/>
                  </a:solidFill>
                </a:rPr>
                <a:t>d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6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6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6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36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 build="p" autoUpdateAnimBg="0"/>
      <p:bldP spid="36873" grpId="0" autoUpdateAnimBg="0"/>
      <p:bldP spid="36874" grpId="0" autoUpdateAnimBg="0"/>
      <p:bldP spid="36875" grpId="0" autoUpdateAnimBg="0"/>
      <p:bldP spid="36883" grpId="0" autoUpdateAnimBg="0"/>
      <p:bldP spid="36899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5C07FAF-C0FA-4C24-A868-07AF6618C932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24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1338204" y="808753"/>
            <a:ext cx="6700837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i="0"/>
              <a:t> </a:t>
            </a:r>
            <a:r>
              <a:rPr lang="zh-CN" altLang="en-US" sz="2800" b="1" i="0"/>
              <a:t>矩形花键联结以</a:t>
            </a:r>
            <a:r>
              <a:rPr lang="zh-CN" altLang="en-US" sz="2800" b="1" i="0">
                <a:solidFill>
                  <a:srgbClr val="FF3300"/>
                </a:solidFill>
              </a:rPr>
              <a:t>小径</a:t>
            </a:r>
            <a:r>
              <a:rPr lang="en-US" altLang="zh-CN" sz="2800" b="1">
                <a:solidFill>
                  <a:srgbClr val="FF3300"/>
                </a:solidFill>
              </a:rPr>
              <a:t>d</a:t>
            </a:r>
            <a:r>
              <a:rPr lang="zh-CN" altLang="en-US" sz="2800" b="1" i="0">
                <a:solidFill>
                  <a:srgbClr val="FF3300"/>
                </a:solidFill>
              </a:rPr>
              <a:t>定心</a:t>
            </a:r>
            <a:r>
              <a:rPr lang="zh-CN" altLang="en-US" sz="2800" b="1" i="0"/>
              <a:t>的优点：</a:t>
            </a:r>
          </a:p>
        </p:txBody>
      </p:sp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519054" y="1356441"/>
            <a:ext cx="10296525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15000"/>
              </a:spcBef>
            </a:pPr>
            <a:r>
              <a:rPr lang="zh-CN" altLang="en-US" sz="2400" b="1" i="0"/>
              <a:t>         </a:t>
            </a:r>
            <a:r>
              <a:rPr lang="zh-CN" altLang="en-US" sz="2800" b="1" i="0">
                <a:latin typeface="宋体" pitchFamily="2" charset="-122"/>
              </a:rPr>
              <a:t>① 小径定心的定心精度高，稳定性好。</a:t>
            </a:r>
            <a:r>
              <a:rPr lang="zh-CN" altLang="en-US" sz="2800" b="1" i="0"/>
              <a:t>能用磨削的方法消除热处理后的变形，从而提高了定心直径的制造精度。</a:t>
            </a:r>
          </a:p>
        </p:txBody>
      </p:sp>
      <p:sp>
        <p:nvSpPr>
          <p:cNvPr id="109575" name="Rectangle 7"/>
          <p:cNvSpPr>
            <a:spLocks noChangeArrowheads="1"/>
          </p:cNvSpPr>
          <p:nvPr/>
        </p:nvSpPr>
        <p:spPr bwMode="auto">
          <a:xfrm>
            <a:off x="480955" y="2485153"/>
            <a:ext cx="9964898" cy="163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i="0" dirty="0"/>
              <a:t>        ② 有利于简化加工工艺，降低成本。尤其是对内花键定心表面的加工，采用磨削加工，可以减少成本较高的拉刀的规格，也易于保证表面质量。</a:t>
            </a:r>
          </a:p>
        </p:txBody>
      </p:sp>
      <p:sp>
        <p:nvSpPr>
          <p:cNvPr id="109576" name="Rectangle 8"/>
          <p:cNvSpPr>
            <a:spLocks noChangeArrowheads="1"/>
          </p:cNvSpPr>
          <p:nvPr/>
        </p:nvSpPr>
        <p:spPr bwMode="auto">
          <a:xfrm>
            <a:off x="433329" y="4115516"/>
            <a:ext cx="9873039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i="0" dirty="0"/>
              <a:t>        ③ 采用小径定心与国际标准的规定完全一致，便于技术引进，有利于机械产品的进出口和技术交流。</a:t>
            </a:r>
          </a:p>
        </p:txBody>
      </p:sp>
      <p:sp>
        <p:nvSpPr>
          <p:cNvPr id="109577" name="Rectangle 9"/>
          <p:cNvSpPr>
            <a:spLocks noChangeArrowheads="1"/>
          </p:cNvSpPr>
          <p:nvPr/>
        </p:nvSpPr>
        <p:spPr bwMode="auto">
          <a:xfrm>
            <a:off x="1118831" y="5264112"/>
            <a:ext cx="7668701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b="1" i="0" dirty="0"/>
              <a:t>④ 有利于齿轮精度标准的贯彻与配套。</a:t>
            </a: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 bwMode="auto">
          <a:xfrm>
            <a:off x="8446576" y="673893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0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3" grpId="0" autoUpdateAnimBg="0"/>
      <p:bldP spid="109574" grpId="0" autoUpdateAnimBg="0"/>
      <p:bldP spid="109575" grpId="0"/>
      <p:bldP spid="109576" grpId="0"/>
      <p:bldP spid="10957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07A2544-720E-439C-BFC3-73906A8A58AD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25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863700" y="294556"/>
            <a:ext cx="6646069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 dirty="0"/>
              <a:t>8.2.2  矩形花键结合的精度设计</a:t>
            </a:r>
            <a:r>
              <a:rPr lang="zh-CN" altLang="en-US" sz="2800" i="0" dirty="0"/>
              <a:t> 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085196" y="767219"/>
            <a:ext cx="6762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1. 矩形花键的极限与配合   （ 见表8.4 ）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465595" y="1202912"/>
            <a:ext cx="948916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15000"/>
              </a:spcBef>
            </a:pPr>
            <a:r>
              <a:rPr lang="zh-CN" altLang="en-US" sz="2400" i="0" dirty="0" smtClean="0"/>
              <a:t>     （</a:t>
            </a:r>
            <a:r>
              <a:rPr lang="zh-CN" altLang="en-US" sz="2400" i="0" dirty="0"/>
              <a:t>1）</a:t>
            </a:r>
            <a:r>
              <a:rPr lang="zh-CN" altLang="en-US" sz="2400" b="1" i="0" dirty="0"/>
              <a:t>基准制</a:t>
            </a:r>
            <a:r>
              <a:rPr lang="zh-CN" altLang="en-US" sz="2400" i="0" dirty="0"/>
              <a:t> — </a:t>
            </a:r>
            <a:r>
              <a:rPr lang="zh-CN" altLang="en-US" sz="2400" b="1" i="0" dirty="0">
                <a:solidFill>
                  <a:srgbClr val="FF3300"/>
                </a:solidFill>
              </a:rPr>
              <a:t>基孔制(</a:t>
            </a:r>
            <a:r>
              <a:rPr lang="en-US" altLang="zh-CN" sz="2400" b="1" i="0" dirty="0">
                <a:solidFill>
                  <a:srgbClr val="FF3300"/>
                </a:solidFill>
              </a:rPr>
              <a:t>H):</a:t>
            </a:r>
            <a:r>
              <a:rPr lang="zh-CN" altLang="en-US" sz="2400" b="1" i="0" dirty="0"/>
              <a:t>可以减少加工和检验内花键的拉刀和量规的</a:t>
            </a:r>
            <a:r>
              <a:rPr lang="zh-CN" altLang="en-US" sz="2400" b="1" i="0" dirty="0" smtClean="0"/>
              <a:t>规格</a:t>
            </a:r>
            <a:r>
              <a:rPr lang="zh-CN" altLang="en-US" sz="2400" b="1" i="0" dirty="0"/>
              <a:t>和数量。</a:t>
            </a:r>
            <a:endParaRPr lang="zh-CN" altLang="en-US" sz="2400" i="0" dirty="0"/>
          </a:p>
        </p:txBody>
      </p:sp>
      <p:pic>
        <p:nvPicPr>
          <p:cNvPr id="22544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00" y="2883778"/>
            <a:ext cx="9848850" cy="440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46" name="Text Box 18"/>
          <p:cNvSpPr txBox="1">
            <a:spLocks noChangeArrowheads="1"/>
          </p:cNvSpPr>
          <p:nvPr/>
        </p:nvSpPr>
        <p:spPr bwMode="auto">
          <a:xfrm>
            <a:off x="724218" y="1969493"/>
            <a:ext cx="42862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/>
              <a:t>（2）标准公差等级</a:t>
            </a:r>
          </a:p>
        </p:txBody>
      </p:sp>
      <p:sp>
        <p:nvSpPr>
          <p:cNvPr id="22547" name="Text Box 19"/>
          <p:cNvSpPr txBox="1">
            <a:spLocks noChangeArrowheads="1"/>
          </p:cNvSpPr>
          <p:nvPr/>
        </p:nvSpPr>
        <p:spPr bwMode="auto">
          <a:xfrm>
            <a:off x="684828" y="2440980"/>
            <a:ext cx="3735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/>
              <a:t>（3）基本偏差</a:t>
            </a:r>
          </a:p>
        </p:txBody>
      </p:sp>
      <p:sp>
        <p:nvSpPr>
          <p:cNvPr id="22548" name="Text Box 20"/>
          <p:cNvSpPr txBox="1">
            <a:spLocks noChangeArrowheads="1"/>
          </p:cNvSpPr>
          <p:nvPr/>
        </p:nvSpPr>
        <p:spPr bwMode="auto">
          <a:xfrm>
            <a:off x="3600450" y="2286000"/>
            <a:ext cx="58225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/>
              <a:t>（4）公差带：选自</a:t>
            </a:r>
            <a:r>
              <a:rPr lang="en-US" altLang="zh-CN" sz="2400" b="1" i="0">
                <a:solidFill>
                  <a:srgbClr val="FF3300"/>
                </a:solidFill>
              </a:rPr>
              <a:t>GB/T1801—2009</a:t>
            </a:r>
            <a:r>
              <a:rPr lang="zh-CN" altLang="en-US" sz="2000" b="1" i="0"/>
              <a:t> 。</a:t>
            </a:r>
          </a:p>
        </p:txBody>
      </p:sp>
      <p:sp>
        <p:nvSpPr>
          <p:cNvPr id="22550" name="Line 22"/>
          <p:cNvSpPr>
            <a:spLocks noChangeShapeType="1"/>
          </p:cNvSpPr>
          <p:nvPr/>
        </p:nvSpPr>
        <p:spPr bwMode="auto">
          <a:xfrm>
            <a:off x="5492850" y="3477503"/>
            <a:ext cx="34290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1" name="Line 23"/>
          <p:cNvSpPr>
            <a:spLocks noChangeShapeType="1"/>
          </p:cNvSpPr>
          <p:nvPr/>
        </p:nvSpPr>
        <p:spPr bwMode="auto">
          <a:xfrm>
            <a:off x="1530450" y="3333041"/>
            <a:ext cx="34290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build="p" autoUpdateAnimBg="0"/>
      <p:bldP spid="22535" grpId="0" build="p" autoUpdateAnimBg="0"/>
      <p:bldP spid="22536" grpId="0" build="p" autoUpdateAnimBg="0"/>
      <p:bldP spid="22546" grpId="0" autoUpdateAnimBg="0"/>
      <p:bldP spid="22547" grpId="0" autoUpdateAnimBg="0"/>
      <p:bldP spid="22548" grpId="0" autoUpdateAnimBg="0"/>
      <p:bldP spid="22550" grpId="0" animBg="1"/>
      <p:bldP spid="2255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74113" y="69386"/>
            <a:ext cx="2381250" cy="508000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318A48C-2BD5-4B03-9DD7-33C5267A25A4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26</a:t>
            </a:fld>
            <a:endParaRPr kumimoji="0" lang="en-US" altLang="zh-CN" sz="2000" i="0" dirty="0" smtClean="0">
              <a:solidFill>
                <a:srgbClr val="0000FF"/>
              </a:solidFill>
            </a:endParaRPr>
          </a:p>
        </p:txBody>
      </p:sp>
      <p:pic>
        <p:nvPicPr>
          <p:cNvPr id="839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06" y="3886200"/>
            <a:ext cx="8858250" cy="340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3992" name="Group 24"/>
          <p:cNvGrpSpPr>
            <a:grpSpLocks/>
          </p:cNvGrpSpPr>
          <p:nvPr/>
        </p:nvGrpSpPr>
        <p:grpSpPr bwMode="auto">
          <a:xfrm>
            <a:off x="476250" y="2138363"/>
            <a:ext cx="914400" cy="982662"/>
            <a:chOff x="768" y="1503"/>
            <a:chExt cx="576" cy="619"/>
          </a:xfrm>
        </p:grpSpPr>
        <p:sp>
          <p:nvSpPr>
            <p:cNvPr id="27669" name="Text Box 6"/>
            <p:cNvSpPr txBox="1">
              <a:spLocks noChangeArrowheads="1"/>
            </p:cNvSpPr>
            <p:nvPr/>
          </p:nvSpPr>
          <p:spPr bwMode="auto">
            <a:xfrm>
              <a:off x="768" y="1532"/>
              <a:ext cx="522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400" b="1" i="0"/>
                <a:t>精</a:t>
              </a:r>
            </a:p>
            <a:p>
              <a:pPr algn="l" eaLnBrk="1" hangingPunct="1"/>
              <a:r>
                <a:rPr lang="zh-CN" altLang="en-US" sz="2400" b="1" i="0"/>
                <a:t>度</a:t>
              </a:r>
            </a:p>
          </p:txBody>
        </p:sp>
        <p:sp>
          <p:nvSpPr>
            <p:cNvPr id="27670" name="AutoShape 7"/>
            <p:cNvSpPr>
              <a:spLocks/>
            </p:cNvSpPr>
            <p:nvPr/>
          </p:nvSpPr>
          <p:spPr bwMode="auto">
            <a:xfrm>
              <a:off x="1113" y="1503"/>
              <a:ext cx="231" cy="619"/>
            </a:xfrm>
            <a:prstGeom prst="leftBrace">
              <a:avLst>
                <a:gd name="adj1" fmla="val 22330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1371600" y="1985963"/>
            <a:ext cx="2962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>
                <a:latin typeface="宋体" pitchFamily="2" charset="-122"/>
              </a:rPr>
              <a:t>① </a:t>
            </a:r>
            <a:r>
              <a:rPr lang="zh-CN" altLang="en-US" sz="2400" b="1" i="0" dirty="0"/>
              <a:t>一般传动：</a:t>
            </a:r>
            <a:endParaRPr lang="en-US" altLang="zh-CN" sz="2400" b="1" i="0" dirty="0"/>
          </a:p>
        </p:txBody>
      </p:sp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371600" y="2824163"/>
            <a:ext cx="2962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>
                <a:latin typeface="宋体" pitchFamily="2" charset="-122"/>
              </a:rPr>
              <a:t>② </a:t>
            </a:r>
            <a:r>
              <a:rPr lang="zh-CN" altLang="en-US" sz="2400" b="1" i="0"/>
              <a:t>精密传动：</a:t>
            </a:r>
          </a:p>
        </p:txBody>
      </p:sp>
      <p:grpSp>
        <p:nvGrpSpPr>
          <p:cNvPr id="83993" name="Group 25"/>
          <p:cNvGrpSpPr>
            <a:grpSpLocks/>
          </p:cNvGrpSpPr>
          <p:nvPr/>
        </p:nvGrpSpPr>
        <p:grpSpPr bwMode="auto">
          <a:xfrm>
            <a:off x="285750" y="475786"/>
            <a:ext cx="3035300" cy="1381125"/>
            <a:chOff x="216" y="213"/>
            <a:chExt cx="1912" cy="870"/>
          </a:xfrm>
        </p:grpSpPr>
        <p:sp>
          <p:nvSpPr>
            <p:cNvPr id="27667" name="Text Box 4"/>
            <p:cNvSpPr txBox="1">
              <a:spLocks noChangeArrowheads="1"/>
            </p:cNvSpPr>
            <p:nvPr/>
          </p:nvSpPr>
          <p:spPr bwMode="auto">
            <a:xfrm>
              <a:off x="216" y="347"/>
              <a:ext cx="1912" cy="6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400" b="1" i="0"/>
                <a:t>      装配型式 </a:t>
              </a:r>
            </a:p>
            <a:p>
              <a:pPr algn="l" eaLnBrk="1" hangingPunct="1">
                <a:spcBef>
                  <a:spcPct val="50000"/>
                </a:spcBef>
              </a:pPr>
              <a:r>
                <a:rPr lang="zh-CN" altLang="en-US" sz="2400" b="1" i="0"/>
                <a:t>（见表8.4所示）</a:t>
              </a:r>
            </a:p>
          </p:txBody>
        </p:sp>
        <p:sp>
          <p:nvSpPr>
            <p:cNvPr id="27668" name="AutoShape 11"/>
            <p:cNvSpPr>
              <a:spLocks/>
            </p:cNvSpPr>
            <p:nvPr/>
          </p:nvSpPr>
          <p:spPr bwMode="auto">
            <a:xfrm>
              <a:off x="1602" y="213"/>
              <a:ext cx="300" cy="870"/>
            </a:xfrm>
            <a:prstGeom prst="leftBrace">
              <a:avLst>
                <a:gd name="adj1" fmla="val 24167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3981" name="Text Box 13"/>
          <p:cNvSpPr txBox="1">
            <a:spLocks noChangeArrowheads="1"/>
          </p:cNvSpPr>
          <p:nvPr/>
        </p:nvSpPr>
        <p:spPr bwMode="auto">
          <a:xfrm>
            <a:off x="2921000" y="323386"/>
            <a:ext cx="259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b="1" i="0"/>
              <a:t> </a:t>
            </a:r>
            <a:r>
              <a:rPr lang="en-US" altLang="zh-CN" sz="2400" b="1" i="0">
                <a:latin typeface="宋体" pitchFamily="2" charset="-122"/>
              </a:rPr>
              <a:t>① </a:t>
            </a:r>
            <a:r>
              <a:rPr lang="zh-CN" altLang="en-US" sz="2400" b="1" i="0"/>
              <a:t>滑动联结</a:t>
            </a:r>
            <a:r>
              <a:rPr lang="en-US" altLang="zh-CN" sz="2400" b="1" i="0"/>
              <a:t>:</a:t>
            </a:r>
          </a:p>
        </p:txBody>
      </p:sp>
      <p:sp>
        <p:nvSpPr>
          <p:cNvPr id="83982" name="Text Box 14"/>
          <p:cNvSpPr txBox="1">
            <a:spLocks noChangeArrowheads="1"/>
          </p:cNvSpPr>
          <p:nvPr/>
        </p:nvSpPr>
        <p:spPr bwMode="auto">
          <a:xfrm>
            <a:off x="2921000" y="936161"/>
            <a:ext cx="292258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b="1" i="0"/>
              <a:t> </a:t>
            </a:r>
            <a:r>
              <a:rPr lang="en-US" altLang="zh-CN" sz="2400" b="1" i="0">
                <a:latin typeface="宋体" pitchFamily="2" charset="-122"/>
              </a:rPr>
              <a:t>② </a:t>
            </a:r>
            <a:r>
              <a:rPr lang="zh-CN" altLang="en-US" sz="2400" b="1" i="0"/>
              <a:t>紧滑动联结：</a:t>
            </a:r>
          </a:p>
        </p:txBody>
      </p:sp>
      <p:sp>
        <p:nvSpPr>
          <p:cNvPr id="83983" name="Text Box 15"/>
          <p:cNvSpPr txBox="1">
            <a:spLocks noChangeArrowheads="1"/>
          </p:cNvSpPr>
          <p:nvPr/>
        </p:nvSpPr>
        <p:spPr bwMode="auto">
          <a:xfrm>
            <a:off x="2997200" y="1514011"/>
            <a:ext cx="2514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>
                <a:latin typeface="宋体" pitchFamily="2" charset="-122"/>
              </a:rPr>
              <a:t>③ </a:t>
            </a:r>
            <a:r>
              <a:rPr lang="zh-CN" altLang="en-US" sz="2400" b="1" i="0"/>
              <a:t>固定联结：</a:t>
            </a:r>
          </a:p>
        </p:txBody>
      </p:sp>
      <p:sp>
        <p:nvSpPr>
          <p:cNvPr id="83988" name="Rectangle 20"/>
          <p:cNvSpPr>
            <a:spLocks noChangeArrowheads="1"/>
          </p:cNvSpPr>
          <p:nvPr/>
        </p:nvSpPr>
        <p:spPr bwMode="auto">
          <a:xfrm>
            <a:off x="8341956" y="4191000"/>
            <a:ext cx="1447800" cy="45720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989" name="Line 21"/>
          <p:cNvSpPr>
            <a:spLocks noChangeShapeType="1"/>
          </p:cNvSpPr>
          <p:nvPr/>
        </p:nvSpPr>
        <p:spPr bwMode="auto">
          <a:xfrm>
            <a:off x="1483956" y="5715000"/>
            <a:ext cx="75438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90" name="Line 22"/>
          <p:cNvSpPr>
            <a:spLocks noChangeShapeType="1"/>
          </p:cNvSpPr>
          <p:nvPr/>
        </p:nvSpPr>
        <p:spPr bwMode="auto">
          <a:xfrm>
            <a:off x="1560156" y="4953000"/>
            <a:ext cx="75438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94" name="Text Box 26"/>
          <p:cNvSpPr txBox="1">
            <a:spLocks noChangeArrowheads="1"/>
          </p:cNvSpPr>
          <p:nvPr/>
        </p:nvSpPr>
        <p:spPr bwMode="auto">
          <a:xfrm>
            <a:off x="4905375" y="323386"/>
            <a:ext cx="574296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b="1" i="0" dirty="0"/>
              <a:t> </a:t>
            </a:r>
            <a:r>
              <a:rPr lang="zh-CN" altLang="en-US" sz="2400" b="1" i="0" dirty="0"/>
              <a:t>用于内、外花键之间工作时有相对移动。</a:t>
            </a:r>
          </a:p>
        </p:txBody>
      </p:sp>
      <p:sp>
        <p:nvSpPr>
          <p:cNvPr id="83995" name="Text Box 27"/>
          <p:cNvSpPr txBox="1">
            <a:spLocks noChangeArrowheads="1"/>
          </p:cNvSpPr>
          <p:nvPr/>
        </p:nvSpPr>
        <p:spPr bwMode="auto">
          <a:xfrm>
            <a:off x="4768850" y="1552111"/>
            <a:ext cx="5957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b="1" i="0" dirty="0"/>
              <a:t> </a:t>
            </a:r>
            <a:r>
              <a:rPr lang="zh-CN" altLang="en-US" sz="2400" b="1" i="0" dirty="0"/>
              <a:t>用于内、外花键之间工作时无轴向移动。</a:t>
            </a:r>
          </a:p>
        </p:txBody>
      </p:sp>
      <p:sp>
        <p:nvSpPr>
          <p:cNvPr id="83996" name="Text Box 28"/>
          <p:cNvSpPr txBox="1">
            <a:spLocks noChangeArrowheads="1"/>
          </p:cNvSpPr>
          <p:nvPr/>
        </p:nvSpPr>
        <p:spPr bwMode="auto">
          <a:xfrm>
            <a:off x="3363913" y="1928813"/>
            <a:ext cx="7362825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i="0"/>
              <a:t>内花键拉削后再进行热处理，其变形不易修正，故由</a:t>
            </a:r>
            <a:r>
              <a:rPr lang="en-US" altLang="zh-CN" sz="2400" b="1" i="0">
                <a:solidFill>
                  <a:srgbClr val="FF3300"/>
                </a:solidFill>
              </a:rPr>
              <a:t>IT9</a:t>
            </a:r>
            <a:r>
              <a:rPr lang="en-US" altLang="zh-CN" sz="2400" b="1" i="0">
                <a:solidFill>
                  <a:srgbClr val="FF3300"/>
                </a:solidFill>
                <a:latin typeface="宋体" pitchFamily="2" charset="-122"/>
              </a:rPr>
              <a:t>→IT11</a:t>
            </a:r>
            <a:r>
              <a:rPr lang="zh-CN" altLang="en-US" sz="2400" b="1" i="0">
                <a:solidFill>
                  <a:srgbClr val="FF3300"/>
                </a:solidFill>
                <a:latin typeface="宋体" pitchFamily="2" charset="-122"/>
              </a:rPr>
              <a:t>。</a:t>
            </a:r>
          </a:p>
        </p:txBody>
      </p:sp>
      <p:sp>
        <p:nvSpPr>
          <p:cNvPr id="83997" name="Text Box 29"/>
          <p:cNvSpPr txBox="1">
            <a:spLocks noChangeArrowheads="1"/>
          </p:cNvSpPr>
          <p:nvPr/>
        </p:nvSpPr>
        <p:spPr bwMode="auto">
          <a:xfrm>
            <a:off x="3424238" y="2854325"/>
            <a:ext cx="7731125" cy="97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i="0"/>
              <a:t>当键侧配合间隙要求较高时，内花键槽宽选</a:t>
            </a:r>
            <a:r>
              <a:rPr lang="en-US" altLang="zh-CN" sz="2400" b="1" i="0">
                <a:solidFill>
                  <a:srgbClr val="FF0000"/>
                </a:solidFill>
              </a:rPr>
              <a:t>H7</a:t>
            </a:r>
            <a:r>
              <a:rPr lang="zh-CN" altLang="en-US" sz="2400" b="1" i="0"/>
              <a:t>，</a:t>
            </a:r>
          </a:p>
          <a:p>
            <a:pPr algn="l" eaLnBrk="1" hangingPunct="1">
              <a:lnSpc>
                <a:spcPct val="120000"/>
              </a:lnSpc>
            </a:pPr>
            <a:r>
              <a:rPr lang="zh-CN" altLang="en-US" sz="2400" b="1" i="0"/>
              <a:t>一般选</a:t>
            </a:r>
            <a:r>
              <a:rPr lang="en-US" altLang="zh-CN" sz="2400" b="1" i="0">
                <a:solidFill>
                  <a:srgbClr val="FF0000"/>
                </a:solidFill>
              </a:rPr>
              <a:t>IT9</a:t>
            </a:r>
            <a:r>
              <a:rPr lang="zh-CN" altLang="en-US" sz="2400" b="1" i="0"/>
              <a:t>。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294313" y="945686"/>
            <a:ext cx="4826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400" b="1" i="0"/>
              <a:t>用于内、外花键有定心精度要求。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3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83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83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83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83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83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83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3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3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3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3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3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3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3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000"/>
                                        <p:tgtEl>
                                          <p:spTgt spid="83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300"/>
                                        <p:tgtEl>
                                          <p:spTgt spid="8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300"/>
                                        <p:tgtEl>
                                          <p:spTgt spid="83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300"/>
                                        <p:tgtEl>
                                          <p:spTgt spid="83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6" grpId="0" autoUpdateAnimBg="0"/>
      <p:bldP spid="83978" grpId="0" autoUpdateAnimBg="0"/>
      <p:bldP spid="83981" grpId="0" autoUpdateAnimBg="0"/>
      <p:bldP spid="83982" grpId="0" autoUpdateAnimBg="0"/>
      <p:bldP spid="83983" grpId="0" autoUpdateAnimBg="0"/>
      <p:bldP spid="83988" grpId="0" animBg="1"/>
      <p:bldP spid="83989" grpId="0" animBg="1"/>
      <p:bldP spid="83990" grpId="0" animBg="1"/>
      <p:bldP spid="83994" grpId="0" autoUpdateAnimBg="0"/>
      <p:bldP spid="83995" grpId="0" autoUpdateAnimBg="0"/>
      <p:bldP spid="83996" grpId="0" autoUpdateAnimBg="0"/>
      <p:bldP spid="83997" grpId="0" autoUpdateAnimBg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80F20B0-0134-4E62-B9CD-185C8CED7B72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27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904816" y="322517"/>
            <a:ext cx="8953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0"/>
              <a:t>2.  </a:t>
            </a:r>
            <a:r>
              <a:rPr lang="zh-CN" altLang="en-US" sz="2400" b="1" i="0"/>
              <a:t>矩形花键结合的极限与配合选用</a:t>
            </a:r>
          </a:p>
        </p:txBody>
      </p:sp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942916" y="779717"/>
            <a:ext cx="967341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0" dirty="0"/>
              <a:t>    </a:t>
            </a:r>
            <a:r>
              <a:rPr lang="zh-CN" altLang="en-US" sz="2400" b="1" i="0" dirty="0"/>
              <a:t>矩形花键结合的极限与配合选用是指确定</a:t>
            </a:r>
            <a:r>
              <a:rPr lang="zh-CN" altLang="en-US" sz="2400" b="1" i="0" dirty="0">
                <a:solidFill>
                  <a:srgbClr val="FF3300"/>
                </a:solidFill>
              </a:rPr>
              <a:t>联结精度</a:t>
            </a:r>
            <a:r>
              <a:rPr lang="zh-CN" altLang="en-US" sz="2400" b="1" i="0" dirty="0"/>
              <a:t>和</a:t>
            </a:r>
            <a:r>
              <a:rPr lang="zh-CN" altLang="en-US" sz="2400" b="1" i="0" dirty="0">
                <a:solidFill>
                  <a:srgbClr val="FF3300"/>
                </a:solidFill>
              </a:rPr>
              <a:t>装配型式</a:t>
            </a:r>
            <a:r>
              <a:rPr lang="zh-CN" altLang="en-US" sz="2400" b="1" i="0" dirty="0"/>
              <a:t>。</a:t>
            </a:r>
            <a:endParaRPr lang="en-US" altLang="zh-CN" sz="2400" b="1" i="0" dirty="0"/>
          </a:p>
        </p:txBody>
      </p:sp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676216" y="1264571"/>
            <a:ext cx="978513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（</a:t>
            </a:r>
            <a:r>
              <a:rPr lang="en-US" altLang="zh-CN" sz="2400" b="1" i="0" dirty="0"/>
              <a:t>1</a:t>
            </a:r>
            <a:r>
              <a:rPr lang="zh-CN" altLang="en-US" sz="2400" b="1" i="0" dirty="0"/>
              <a:t>） 矩形花键</a:t>
            </a:r>
            <a:r>
              <a:rPr lang="zh-CN" altLang="en-US" sz="2400" b="1" i="0" dirty="0">
                <a:solidFill>
                  <a:srgbClr val="FF3300"/>
                </a:solidFill>
              </a:rPr>
              <a:t>联结精度</a:t>
            </a:r>
            <a:r>
              <a:rPr lang="zh-CN" altLang="en-US" sz="2400" b="1" i="0" dirty="0"/>
              <a:t>的选用主要根据</a:t>
            </a:r>
            <a:r>
              <a:rPr lang="zh-CN" altLang="en-US" sz="2400" b="1" i="0" dirty="0">
                <a:solidFill>
                  <a:srgbClr val="FF3300"/>
                </a:solidFill>
              </a:rPr>
              <a:t>定心精度和传递扭矩大小。</a:t>
            </a:r>
            <a:endParaRPr lang="en-US" altLang="zh-CN" sz="2400" b="1" i="0" dirty="0">
              <a:solidFill>
                <a:srgbClr val="FF3300"/>
              </a:solidFill>
            </a:endParaRPr>
          </a:p>
        </p:txBody>
      </p:sp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434916" y="1741435"/>
            <a:ext cx="10026435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i="0" dirty="0">
                <a:solidFill>
                  <a:srgbClr val="FF3300"/>
                </a:solidFill>
              </a:rPr>
              <a:t>       “精密传动用”</a:t>
            </a:r>
            <a:r>
              <a:rPr lang="zh-CN" altLang="en-US" sz="2400" b="1" i="0" dirty="0"/>
              <a:t>花键联结定心精度高、传递扭矩大而且平稳，多用于精密机床主轴变速箱，以及各种减速箱中轴与齿轮花键孔联结。</a:t>
            </a:r>
          </a:p>
        </p:txBody>
      </p:sp>
      <p:sp>
        <p:nvSpPr>
          <p:cNvPr id="110600" name="Text Box 8"/>
          <p:cNvSpPr txBox="1">
            <a:spLocks noChangeArrowheads="1"/>
          </p:cNvSpPr>
          <p:nvPr/>
        </p:nvSpPr>
        <p:spPr bwMode="auto">
          <a:xfrm>
            <a:off x="419418" y="2633610"/>
            <a:ext cx="9686866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i="0" dirty="0">
                <a:solidFill>
                  <a:srgbClr val="FF3300"/>
                </a:solidFill>
              </a:rPr>
              <a:t>       “一般用</a:t>
            </a:r>
            <a:r>
              <a:rPr lang="en-US" altLang="zh-CN" sz="2400" b="1" i="0" dirty="0">
                <a:solidFill>
                  <a:srgbClr val="FF3300"/>
                </a:solidFill>
              </a:rPr>
              <a:t>”</a:t>
            </a:r>
            <a:r>
              <a:rPr lang="zh-CN" altLang="en-US" sz="2400" b="1" i="0" dirty="0"/>
              <a:t>花键联结用于定心精度不高，但传递扭矩较大，如载重汽车、拖拉机的变速箱。</a:t>
            </a: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629722" y="3552825"/>
            <a:ext cx="10502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（</a:t>
            </a:r>
            <a:r>
              <a:rPr lang="en-US" altLang="zh-CN" sz="2400" b="1" i="0" dirty="0"/>
              <a:t>2</a:t>
            </a:r>
            <a:r>
              <a:rPr lang="zh-CN" altLang="en-US" sz="2400" b="1" i="0" dirty="0"/>
              <a:t>） 矩形花键装配型式的选用主要根据</a:t>
            </a:r>
            <a:r>
              <a:rPr lang="zh-CN" altLang="en-US" sz="2400" b="1" i="0" dirty="0">
                <a:solidFill>
                  <a:srgbClr val="FF3300"/>
                </a:solidFill>
              </a:rPr>
              <a:t>内、外花键之间是否有轴向移动</a:t>
            </a:r>
            <a:r>
              <a:rPr lang="zh-CN" altLang="en-US" sz="2400" b="1" i="0" dirty="0"/>
              <a:t>。</a:t>
            </a:r>
            <a:endParaRPr lang="en-US" altLang="zh-CN" sz="2400" b="1" i="0" dirty="0">
              <a:solidFill>
                <a:srgbClr val="FF3300"/>
              </a:solidFill>
            </a:endParaRPr>
          </a:p>
        </p:txBody>
      </p:sp>
      <p:sp>
        <p:nvSpPr>
          <p:cNvPr id="110602" name="Text Box 10"/>
          <p:cNvSpPr txBox="1">
            <a:spLocks noChangeArrowheads="1"/>
          </p:cNvSpPr>
          <p:nvPr/>
        </p:nvSpPr>
        <p:spPr bwMode="auto">
          <a:xfrm>
            <a:off x="538024" y="4010025"/>
            <a:ext cx="9892331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i="0" dirty="0">
                <a:solidFill>
                  <a:srgbClr val="FF3300"/>
                </a:solidFill>
              </a:rPr>
              <a:t>      “滑动联结”</a:t>
            </a:r>
            <a:r>
              <a:rPr lang="zh-CN" altLang="en-US" sz="2400" b="1" i="0" dirty="0"/>
              <a:t>用于内、外花键之间有轴向移动，而且移动距离长、频率高。应用滑动联结可保证运动灵活性及配合面间有足够的润滑油层。如载重汽车、拖拉机的变速箱中的齿轮与轴的联结。</a:t>
            </a:r>
          </a:p>
        </p:txBody>
      </p:sp>
      <p:sp>
        <p:nvSpPr>
          <p:cNvPr id="110603" name="Text Box 11"/>
          <p:cNvSpPr txBox="1">
            <a:spLocks noChangeArrowheads="1"/>
          </p:cNvSpPr>
          <p:nvPr/>
        </p:nvSpPr>
        <p:spPr bwMode="auto">
          <a:xfrm>
            <a:off x="598726" y="5334360"/>
            <a:ext cx="9878125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i="0" dirty="0">
                <a:solidFill>
                  <a:srgbClr val="FF3300"/>
                </a:solidFill>
              </a:rPr>
              <a:t>    “紧滑动联结”</a:t>
            </a:r>
            <a:r>
              <a:rPr lang="zh-CN" altLang="en-US" sz="2400" b="1" i="0" dirty="0"/>
              <a:t>用于内、外花键定心精度要求高，传递扭矩大或经常有反向转动的情况。</a:t>
            </a:r>
          </a:p>
        </p:txBody>
      </p:sp>
      <p:sp>
        <p:nvSpPr>
          <p:cNvPr id="110604" name="Text Box 12"/>
          <p:cNvSpPr txBox="1">
            <a:spLocks noChangeArrowheads="1"/>
          </p:cNvSpPr>
          <p:nvPr/>
        </p:nvSpPr>
        <p:spPr bwMode="auto">
          <a:xfrm>
            <a:off x="723900" y="6302735"/>
            <a:ext cx="985043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i="0">
                <a:solidFill>
                  <a:srgbClr val="FF3300"/>
                </a:solidFill>
              </a:rPr>
              <a:t>“固定联结”</a:t>
            </a:r>
            <a:r>
              <a:rPr lang="zh-CN" altLang="en-US" sz="2400" b="1" i="0"/>
              <a:t>用于内、外花键之间无需在轴向移动，只用来传递扭矩。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10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10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10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10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10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10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10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110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110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 build="p" autoUpdateAnimBg="0"/>
      <p:bldP spid="110597" grpId="0" build="p" autoUpdateAnimBg="0"/>
      <p:bldP spid="110598" grpId="0" build="p" autoUpdateAnimBg="0"/>
      <p:bldP spid="110599" grpId="0" build="p" autoUpdateAnimBg="0"/>
      <p:bldP spid="110600" grpId="0" build="p" autoUpdateAnimBg="0"/>
      <p:bldP spid="110601" grpId="0" build="p" autoUpdateAnimBg="0"/>
      <p:bldP spid="110602" grpId="0" build="p" autoUpdateAnimBg="0"/>
      <p:bldP spid="110603" grpId="0" build="p" autoUpdateAnimBg="0"/>
      <p:bldP spid="110604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1370B25-1C3F-4B2F-9EAA-3F64A3D6D07A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28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304142" y="530629"/>
            <a:ext cx="381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0" dirty="0"/>
              <a:t>3. </a:t>
            </a:r>
            <a:r>
              <a:rPr lang="zh-CN" altLang="en-US" sz="2400" b="1" i="0" dirty="0">
                <a:latin typeface="宋体" pitchFamily="2" charset="-122"/>
              </a:rPr>
              <a:t>几何公差</a:t>
            </a:r>
            <a:r>
              <a:rPr lang="zh-CN" altLang="en-US" sz="2400" b="1" i="0" dirty="0"/>
              <a:t> </a:t>
            </a:r>
          </a:p>
        </p:txBody>
      </p:sp>
      <p:grpSp>
        <p:nvGrpSpPr>
          <p:cNvPr id="38962" name="Group 50"/>
          <p:cNvGrpSpPr>
            <a:grpSpLocks/>
          </p:cNvGrpSpPr>
          <p:nvPr/>
        </p:nvGrpSpPr>
        <p:grpSpPr bwMode="auto">
          <a:xfrm>
            <a:off x="1009650" y="1976438"/>
            <a:ext cx="4572000" cy="5253037"/>
            <a:chOff x="240" y="993"/>
            <a:chExt cx="2880" cy="3309"/>
          </a:xfrm>
        </p:grpSpPr>
        <p:pic>
          <p:nvPicPr>
            <p:cNvPr id="29715" name="Picture 1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993"/>
              <a:ext cx="2880" cy="3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716" name="Text Box 18"/>
            <p:cNvSpPr txBox="1">
              <a:spLocks noChangeArrowheads="1"/>
            </p:cNvSpPr>
            <p:nvPr/>
          </p:nvSpPr>
          <p:spPr bwMode="auto">
            <a:xfrm>
              <a:off x="1123" y="4014"/>
              <a:ext cx="152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400" b="1" i="0">
                  <a:solidFill>
                    <a:srgbClr val="FF3300"/>
                  </a:solidFill>
                </a:rPr>
                <a:t>内花键</a:t>
              </a:r>
            </a:p>
          </p:txBody>
        </p:sp>
      </p:grpSp>
      <p:sp>
        <p:nvSpPr>
          <p:cNvPr id="29701" name="Rectangle 30"/>
          <p:cNvSpPr>
            <a:spLocks noChangeArrowheads="1"/>
          </p:cNvSpPr>
          <p:nvPr/>
        </p:nvSpPr>
        <p:spPr bwMode="auto">
          <a:xfrm>
            <a:off x="2843213" y="3602038"/>
            <a:ext cx="938212" cy="6746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8963" name="Group 51"/>
          <p:cNvGrpSpPr>
            <a:grpSpLocks/>
          </p:cNvGrpSpPr>
          <p:nvPr/>
        </p:nvGrpSpPr>
        <p:grpSpPr bwMode="auto">
          <a:xfrm>
            <a:off x="6191250" y="2000250"/>
            <a:ext cx="4210050" cy="5076825"/>
            <a:chOff x="3504" y="1008"/>
            <a:chExt cx="2652" cy="3198"/>
          </a:xfrm>
        </p:grpSpPr>
        <p:pic>
          <p:nvPicPr>
            <p:cNvPr id="29713" name="Picture 2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4" y="1008"/>
              <a:ext cx="2652" cy="2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714" name="Text Box 21"/>
            <p:cNvSpPr txBox="1">
              <a:spLocks noChangeArrowheads="1"/>
            </p:cNvSpPr>
            <p:nvPr/>
          </p:nvSpPr>
          <p:spPr bwMode="auto">
            <a:xfrm>
              <a:off x="4150" y="3918"/>
              <a:ext cx="170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400" b="1" i="0">
                  <a:solidFill>
                    <a:srgbClr val="FF3300"/>
                  </a:solidFill>
                </a:rPr>
                <a:t>外花键</a:t>
              </a:r>
            </a:p>
          </p:txBody>
        </p:sp>
      </p:grpSp>
      <p:sp>
        <p:nvSpPr>
          <p:cNvPr id="38951" name="Rectangle 39"/>
          <p:cNvSpPr>
            <a:spLocks noChangeArrowheads="1"/>
          </p:cNvSpPr>
          <p:nvPr/>
        </p:nvSpPr>
        <p:spPr bwMode="auto">
          <a:xfrm>
            <a:off x="7924800" y="3505200"/>
            <a:ext cx="7620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8958" name="Group 46"/>
          <p:cNvGrpSpPr>
            <a:grpSpLocks/>
          </p:cNvGrpSpPr>
          <p:nvPr/>
        </p:nvGrpSpPr>
        <p:grpSpPr bwMode="auto">
          <a:xfrm rot="-2331059">
            <a:off x="8164513" y="3917950"/>
            <a:ext cx="955675" cy="579438"/>
            <a:chOff x="4870" y="393"/>
            <a:chExt cx="602" cy="365"/>
          </a:xfrm>
        </p:grpSpPr>
        <p:sp>
          <p:nvSpPr>
            <p:cNvPr id="29711" name="Oval 44"/>
            <p:cNvSpPr>
              <a:spLocks noChangeArrowheads="1"/>
            </p:cNvSpPr>
            <p:nvPr/>
          </p:nvSpPr>
          <p:spPr bwMode="auto">
            <a:xfrm>
              <a:off x="5148" y="434"/>
              <a:ext cx="324" cy="32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i="0"/>
                <a:t>E</a:t>
              </a:r>
            </a:p>
          </p:txBody>
        </p:sp>
        <p:sp>
          <p:nvSpPr>
            <p:cNvPr id="29712" name="Text Box 45"/>
            <p:cNvSpPr txBox="1">
              <a:spLocks noChangeArrowheads="1"/>
            </p:cNvSpPr>
            <p:nvPr/>
          </p:nvSpPr>
          <p:spPr bwMode="auto">
            <a:xfrm>
              <a:off x="4870" y="393"/>
              <a:ext cx="244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d</a:t>
              </a:r>
            </a:p>
          </p:txBody>
        </p:sp>
      </p:grpSp>
      <p:grpSp>
        <p:nvGrpSpPr>
          <p:cNvPr id="38965" name="Group 53"/>
          <p:cNvGrpSpPr>
            <a:grpSpLocks/>
          </p:cNvGrpSpPr>
          <p:nvPr/>
        </p:nvGrpSpPr>
        <p:grpSpPr bwMode="auto">
          <a:xfrm>
            <a:off x="636588" y="941706"/>
            <a:ext cx="9437310" cy="1190624"/>
            <a:chOff x="401" y="437"/>
            <a:chExt cx="6351" cy="750"/>
          </a:xfrm>
        </p:grpSpPr>
        <p:sp>
          <p:nvSpPr>
            <p:cNvPr id="29709" name="Text Box 5"/>
            <p:cNvSpPr txBox="1">
              <a:spLocks noChangeArrowheads="1"/>
            </p:cNvSpPr>
            <p:nvPr/>
          </p:nvSpPr>
          <p:spPr bwMode="auto">
            <a:xfrm>
              <a:off x="401" y="437"/>
              <a:ext cx="6351" cy="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="1" i="0" dirty="0" smtClean="0"/>
                <a:t>      （</a:t>
              </a:r>
              <a:r>
                <a:rPr lang="zh-CN" altLang="en-US" sz="2400" b="1" i="0" dirty="0"/>
                <a:t>1）为了保证内、外花键</a:t>
              </a:r>
              <a:r>
                <a:rPr lang="zh-CN" altLang="en-US" sz="2400" b="1" i="0" dirty="0">
                  <a:latin typeface="宋体" pitchFamily="2" charset="-122"/>
                </a:rPr>
                <a:t>小径定心表面的配合性质，故</a:t>
              </a:r>
              <a:r>
                <a:rPr lang="zh-CN" altLang="en-US" sz="2400" b="1" i="0" dirty="0">
                  <a:solidFill>
                    <a:srgbClr val="FF3300"/>
                  </a:solidFill>
                  <a:latin typeface="宋体" pitchFamily="2" charset="-122"/>
                </a:rPr>
                <a:t>小径采用包容</a:t>
              </a:r>
              <a:r>
                <a:rPr lang="zh-CN" altLang="en-US" sz="2400" b="1" i="0" dirty="0" smtClean="0">
                  <a:solidFill>
                    <a:srgbClr val="FF3300"/>
                  </a:solidFill>
                  <a:latin typeface="宋体" pitchFamily="2" charset="-122"/>
                </a:rPr>
                <a:t>要求</a:t>
              </a:r>
              <a:r>
                <a:rPr lang="zh-CN" altLang="en-US" sz="2400" b="1" i="0" dirty="0" smtClean="0"/>
                <a:t>         </a:t>
              </a:r>
              <a:r>
                <a:rPr lang="zh-CN" altLang="en-US" sz="2400" b="1" i="0" dirty="0"/>
                <a:t>；</a:t>
              </a:r>
            </a:p>
          </p:txBody>
        </p:sp>
        <p:pic>
          <p:nvPicPr>
            <p:cNvPr id="29710" name="Picture 5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8" y="875"/>
              <a:ext cx="363" cy="312"/>
            </a:xfrm>
            <a:prstGeom prst="rect">
              <a:avLst/>
            </a:prstGeom>
            <a:solidFill>
              <a:srgbClr val="FFCC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8967" name="Group 55"/>
          <p:cNvGrpSpPr>
            <a:grpSpLocks/>
          </p:cNvGrpSpPr>
          <p:nvPr/>
        </p:nvGrpSpPr>
        <p:grpSpPr bwMode="auto">
          <a:xfrm>
            <a:off x="3348038" y="3933825"/>
            <a:ext cx="876300" cy="833438"/>
            <a:chOff x="6250" y="908"/>
            <a:chExt cx="552" cy="525"/>
          </a:xfrm>
        </p:grpSpPr>
        <p:sp>
          <p:nvSpPr>
            <p:cNvPr id="29707" name="Oval 56"/>
            <p:cNvSpPr>
              <a:spLocks noChangeArrowheads="1"/>
            </p:cNvSpPr>
            <p:nvPr/>
          </p:nvSpPr>
          <p:spPr bwMode="auto">
            <a:xfrm rot="-2331059">
              <a:off x="6478" y="908"/>
              <a:ext cx="324" cy="324"/>
            </a:xfrm>
            <a:prstGeom prst="ellips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i="0"/>
                <a:t>E</a:t>
              </a:r>
            </a:p>
          </p:txBody>
        </p:sp>
        <p:sp>
          <p:nvSpPr>
            <p:cNvPr id="29708" name="Text Box 57"/>
            <p:cNvSpPr txBox="1">
              <a:spLocks noChangeArrowheads="1"/>
            </p:cNvSpPr>
            <p:nvPr/>
          </p:nvSpPr>
          <p:spPr bwMode="auto">
            <a:xfrm rot="-2331059">
              <a:off x="6250" y="1068"/>
              <a:ext cx="244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66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d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38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9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9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2000"/>
                                        <p:tgtEl>
                                          <p:spTgt spid="38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build="p" autoUpdateAnimBg="0"/>
      <p:bldP spid="3895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691214E-F38A-438D-9E45-79E0D2F14B99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29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856658" y="491415"/>
            <a:ext cx="9596034" cy="112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i="0" dirty="0" smtClean="0"/>
              <a:t>        （</a:t>
            </a:r>
            <a:r>
              <a:rPr lang="zh-CN" altLang="en-US" sz="2800" b="1" i="0" dirty="0"/>
              <a:t>2）一般规定</a:t>
            </a:r>
            <a:r>
              <a:rPr lang="zh-CN" altLang="en-US" sz="2800" b="1" i="0" dirty="0">
                <a:solidFill>
                  <a:srgbClr val="FF3300"/>
                </a:solidFill>
              </a:rPr>
              <a:t>位置度公差</a:t>
            </a:r>
            <a:r>
              <a:rPr lang="zh-CN" altLang="en-US" sz="2800" b="1" i="0" dirty="0"/>
              <a:t>，并采用</a:t>
            </a:r>
            <a:r>
              <a:rPr lang="zh-CN" altLang="en-US" sz="2800" b="1" i="0" dirty="0">
                <a:latin typeface="宋体" pitchFamily="2" charset="-122"/>
              </a:rPr>
              <a:t>最大实体要求（其标注见图8.8）</a:t>
            </a:r>
          </a:p>
        </p:txBody>
      </p:sp>
      <p:sp>
        <p:nvSpPr>
          <p:cNvPr id="86024" name="Rectangle 8"/>
          <p:cNvSpPr>
            <a:spLocks noChangeArrowheads="1"/>
          </p:cNvSpPr>
          <p:nvPr/>
        </p:nvSpPr>
        <p:spPr bwMode="auto">
          <a:xfrm>
            <a:off x="1742646" y="1602374"/>
            <a:ext cx="8099425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i="0" dirty="0">
                <a:latin typeface="宋体" pitchFamily="2" charset="-122"/>
              </a:rPr>
              <a:t>位置度公差用于控制对称度和等分度误差。</a:t>
            </a: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41" y="2326716"/>
            <a:ext cx="9705975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6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 build="p" autoUpdateAnimBg="0"/>
      <p:bldP spid="8602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2FA30EA-9E63-4398-9AB4-D4ACDEC9DFE9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3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962077" y="505696"/>
            <a:ext cx="7742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i="0" dirty="0">
                <a:latin typeface="宋体" pitchFamily="2" charset="-122"/>
              </a:rPr>
              <a:t>第8章 键、花键结合的精度设计与检测</a:t>
            </a:r>
            <a:r>
              <a:rPr lang="zh-CN" altLang="en-US" sz="2400" b="1" i="0" dirty="0"/>
              <a:t> </a:t>
            </a:r>
          </a:p>
        </p:txBody>
      </p:sp>
      <p:grpSp>
        <p:nvGrpSpPr>
          <p:cNvPr id="4189" name="Group 93"/>
          <p:cNvGrpSpPr>
            <a:grpSpLocks/>
          </p:cNvGrpSpPr>
          <p:nvPr/>
        </p:nvGrpSpPr>
        <p:grpSpPr bwMode="auto">
          <a:xfrm>
            <a:off x="1143000" y="1212640"/>
            <a:ext cx="5715000" cy="519113"/>
            <a:chOff x="720" y="640"/>
            <a:chExt cx="3600" cy="327"/>
          </a:xfrm>
        </p:grpSpPr>
        <p:sp>
          <p:nvSpPr>
            <p:cNvPr id="4161" name="Text Box 3"/>
            <p:cNvSpPr txBox="1">
              <a:spLocks noChangeArrowheads="1"/>
            </p:cNvSpPr>
            <p:nvPr/>
          </p:nvSpPr>
          <p:spPr bwMode="auto">
            <a:xfrm>
              <a:off x="720" y="640"/>
              <a:ext cx="162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800" b="1" i="0" dirty="0"/>
                <a:t>键的作用：</a:t>
              </a:r>
              <a:r>
                <a:rPr lang="zh-CN" altLang="en-US" sz="2400" b="1" i="0" dirty="0"/>
                <a:t> </a:t>
              </a:r>
            </a:p>
          </p:txBody>
        </p:sp>
        <p:sp>
          <p:nvSpPr>
            <p:cNvPr id="4162" name="Text Box 4"/>
            <p:cNvSpPr txBox="1">
              <a:spLocks noChangeArrowheads="1"/>
            </p:cNvSpPr>
            <p:nvPr/>
          </p:nvSpPr>
          <p:spPr bwMode="auto">
            <a:xfrm>
              <a:off x="2100" y="640"/>
              <a:ext cx="222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800" b="1" i="0">
                  <a:latin typeface="宋体" pitchFamily="2" charset="-122"/>
                </a:rPr>
                <a:t>（</a:t>
              </a:r>
              <a:r>
                <a:rPr lang="zh-CN" altLang="en-US" sz="2800" b="1" i="0"/>
                <a:t>1</a:t>
              </a:r>
              <a:r>
                <a:rPr lang="zh-CN" altLang="en-US" sz="2800" b="1" i="0">
                  <a:latin typeface="宋体" pitchFamily="2" charset="-122"/>
                </a:rPr>
                <a:t>）传递转矩 </a:t>
              </a:r>
            </a:p>
          </p:txBody>
        </p:sp>
      </p:grp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422238" y="1804778"/>
            <a:ext cx="31432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 dirty="0"/>
              <a:t>（3）导向 </a:t>
            </a:r>
          </a:p>
        </p:txBody>
      </p:sp>
      <p:grpSp>
        <p:nvGrpSpPr>
          <p:cNvPr id="4190" name="Group 94"/>
          <p:cNvGrpSpPr>
            <a:grpSpLocks/>
          </p:cNvGrpSpPr>
          <p:nvPr/>
        </p:nvGrpSpPr>
        <p:grpSpPr bwMode="auto">
          <a:xfrm>
            <a:off x="1449028" y="3048000"/>
            <a:ext cx="1830388" cy="2370138"/>
            <a:chOff x="888" y="2037"/>
            <a:chExt cx="1153" cy="1493"/>
          </a:xfrm>
        </p:grpSpPr>
        <p:sp>
          <p:nvSpPr>
            <p:cNvPr id="4159" name="Text Box 6"/>
            <p:cNvSpPr txBox="1">
              <a:spLocks noChangeArrowheads="1"/>
            </p:cNvSpPr>
            <p:nvPr/>
          </p:nvSpPr>
          <p:spPr bwMode="auto">
            <a:xfrm>
              <a:off x="888" y="2383"/>
              <a:ext cx="1153" cy="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800" b="1" i="0" dirty="0"/>
                <a:t>键</a:t>
              </a:r>
              <a:r>
                <a:rPr lang="zh-CN" altLang="en-US" sz="2800" b="1" i="0" dirty="0" smtClean="0"/>
                <a:t>的</a:t>
              </a:r>
              <a:endParaRPr lang="en-US" altLang="zh-CN" sz="2800" b="1" i="0" dirty="0" smtClean="0"/>
            </a:p>
            <a:p>
              <a:pPr algn="l" eaLnBrk="1" hangingPunct="1">
                <a:spcBef>
                  <a:spcPct val="50000"/>
                </a:spcBef>
              </a:pPr>
              <a:r>
                <a:rPr lang="zh-CN" altLang="en-US" sz="2800" b="1" i="0" dirty="0" smtClean="0"/>
                <a:t>分类</a:t>
              </a:r>
              <a:endParaRPr lang="zh-CN" altLang="en-US" sz="2400" b="1" i="0" dirty="0"/>
            </a:p>
          </p:txBody>
        </p:sp>
        <p:sp>
          <p:nvSpPr>
            <p:cNvPr id="4160" name="AutoShape 7"/>
            <p:cNvSpPr>
              <a:spLocks/>
            </p:cNvSpPr>
            <p:nvPr/>
          </p:nvSpPr>
          <p:spPr bwMode="auto">
            <a:xfrm>
              <a:off x="1500" y="2037"/>
              <a:ext cx="240" cy="1493"/>
            </a:xfrm>
            <a:prstGeom prst="leftBrace">
              <a:avLst>
                <a:gd name="adj1" fmla="val 51840"/>
                <a:gd name="adj2" fmla="val 50000"/>
              </a:avLst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191" name="Group 95"/>
          <p:cNvGrpSpPr>
            <a:grpSpLocks/>
          </p:cNvGrpSpPr>
          <p:nvPr/>
        </p:nvGrpSpPr>
        <p:grpSpPr bwMode="auto">
          <a:xfrm>
            <a:off x="2762250" y="2624138"/>
            <a:ext cx="1428750" cy="1524000"/>
            <a:chOff x="1740" y="1770"/>
            <a:chExt cx="900" cy="960"/>
          </a:xfrm>
        </p:grpSpPr>
        <p:sp>
          <p:nvSpPr>
            <p:cNvPr id="4157" name="Text Box 8"/>
            <p:cNvSpPr txBox="1">
              <a:spLocks noChangeArrowheads="1"/>
            </p:cNvSpPr>
            <p:nvPr/>
          </p:nvSpPr>
          <p:spPr bwMode="auto">
            <a:xfrm>
              <a:off x="1740" y="1930"/>
              <a:ext cx="90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800" b="1" i="0"/>
                <a:t>单键</a:t>
              </a:r>
              <a:r>
                <a:rPr lang="zh-CN" altLang="en-US" sz="2400" b="1" i="0"/>
                <a:t> </a:t>
              </a:r>
            </a:p>
          </p:txBody>
        </p:sp>
        <p:sp>
          <p:nvSpPr>
            <p:cNvPr id="4158" name="AutoShape 10"/>
            <p:cNvSpPr>
              <a:spLocks/>
            </p:cNvSpPr>
            <p:nvPr/>
          </p:nvSpPr>
          <p:spPr bwMode="auto">
            <a:xfrm>
              <a:off x="2460" y="1770"/>
              <a:ext cx="180" cy="960"/>
            </a:xfrm>
            <a:prstGeom prst="leftBrace">
              <a:avLst>
                <a:gd name="adj1" fmla="val 44444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4191000" y="2454275"/>
            <a:ext cx="1809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平键</a:t>
            </a:r>
            <a:r>
              <a:rPr lang="zh-CN" altLang="en-US" sz="2400" i="0"/>
              <a:t> </a:t>
            </a: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4191000" y="3132138"/>
            <a:ext cx="1905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半圆键 </a:t>
            </a: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4191000" y="3810000"/>
            <a:ext cx="17145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楔形键</a:t>
            </a:r>
            <a:r>
              <a:rPr lang="zh-CN" altLang="en-US" sz="2400" b="1" i="0"/>
              <a:t> </a:t>
            </a:r>
          </a:p>
        </p:txBody>
      </p:sp>
      <p:sp>
        <p:nvSpPr>
          <p:cNvPr id="4110" name="AutoShape 14"/>
          <p:cNvSpPr>
            <a:spLocks/>
          </p:cNvSpPr>
          <p:nvPr/>
        </p:nvSpPr>
        <p:spPr bwMode="auto">
          <a:xfrm>
            <a:off x="7143750" y="2370138"/>
            <a:ext cx="285750" cy="931862"/>
          </a:xfrm>
          <a:prstGeom prst="leftBrace">
            <a:avLst>
              <a:gd name="adj1" fmla="val 27176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7334250" y="2132013"/>
            <a:ext cx="23812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>
                <a:solidFill>
                  <a:srgbClr val="FF3300"/>
                </a:solidFill>
              </a:rPr>
              <a:t>普通平键 </a:t>
            </a: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7418752" y="2952443"/>
            <a:ext cx="25717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 dirty="0"/>
              <a:t>导向平键 </a:t>
            </a:r>
          </a:p>
        </p:txBody>
      </p:sp>
      <p:grpSp>
        <p:nvGrpSpPr>
          <p:cNvPr id="4192" name="Group 96"/>
          <p:cNvGrpSpPr>
            <a:grpSpLocks/>
          </p:cNvGrpSpPr>
          <p:nvPr/>
        </p:nvGrpSpPr>
        <p:grpSpPr bwMode="auto">
          <a:xfrm>
            <a:off x="2762250" y="4910138"/>
            <a:ext cx="1619250" cy="1016000"/>
            <a:chOff x="1740" y="3210"/>
            <a:chExt cx="1020" cy="640"/>
          </a:xfrm>
        </p:grpSpPr>
        <p:sp>
          <p:nvSpPr>
            <p:cNvPr id="4155" name="Text Box 9"/>
            <p:cNvSpPr txBox="1">
              <a:spLocks noChangeArrowheads="1"/>
            </p:cNvSpPr>
            <p:nvPr/>
          </p:nvSpPr>
          <p:spPr bwMode="auto">
            <a:xfrm>
              <a:off x="1740" y="3317"/>
              <a:ext cx="90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800" b="1" i="0"/>
                <a:t>花键</a:t>
              </a:r>
              <a:r>
                <a:rPr lang="zh-CN" altLang="en-US" sz="2400" b="1" i="0"/>
                <a:t> </a:t>
              </a:r>
            </a:p>
          </p:txBody>
        </p:sp>
        <p:sp>
          <p:nvSpPr>
            <p:cNvPr id="4156" name="AutoShape 17"/>
            <p:cNvSpPr>
              <a:spLocks/>
            </p:cNvSpPr>
            <p:nvPr/>
          </p:nvSpPr>
          <p:spPr bwMode="auto">
            <a:xfrm>
              <a:off x="2460" y="3210"/>
              <a:ext cx="300" cy="640"/>
            </a:xfrm>
            <a:prstGeom prst="leftBrace">
              <a:avLst>
                <a:gd name="adj1" fmla="val 17778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4362450" y="4656138"/>
            <a:ext cx="29527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>
                <a:solidFill>
                  <a:srgbClr val="FF3300"/>
                </a:solidFill>
              </a:rPr>
              <a:t>矩形花键 </a:t>
            </a:r>
          </a:p>
        </p:txBody>
      </p:sp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4362450" y="5502275"/>
            <a:ext cx="3638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渐开线花键(矮胖)</a:t>
            </a:r>
            <a:r>
              <a:rPr lang="zh-CN" altLang="en-US" sz="2400" b="1" i="0"/>
              <a:t> </a:t>
            </a:r>
          </a:p>
        </p:txBody>
      </p:sp>
      <p:sp>
        <p:nvSpPr>
          <p:cNvPr id="4122" name="Text Box 26"/>
          <p:cNvSpPr txBox="1">
            <a:spLocks noChangeArrowheads="1"/>
          </p:cNvSpPr>
          <p:nvPr/>
        </p:nvSpPr>
        <p:spPr bwMode="auto">
          <a:xfrm>
            <a:off x="1426937" y="6095035"/>
            <a:ext cx="80470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本章只介绍</a:t>
            </a:r>
            <a:r>
              <a:rPr lang="zh-CN" altLang="en-US" sz="2800" b="1" i="0">
                <a:solidFill>
                  <a:srgbClr val="FF3300"/>
                </a:solidFill>
              </a:rPr>
              <a:t>普通平键</a:t>
            </a:r>
            <a:r>
              <a:rPr lang="zh-CN" altLang="en-US" sz="2800" b="1" i="0"/>
              <a:t>和</a:t>
            </a:r>
            <a:r>
              <a:rPr lang="zh-CN" altLang="en-US" sz="2800" b="1" i="0">
                <a:solidFill>
                  <a:srgbClr val="FF3300"/>
                </a:solidFill>
              </a:rPr>
              <a:t>矩形花键</a:t>
            </a:r>
            <a:r>
              <a:rPr lang="zh-CN" altLang="en-US" sz="2800" b="1" i="0"/>
              <a:t>的精度设计。</a:t>
            </a:r>
          </a:p>
        </p:txBody>
      </p:sp>
      <p:grpSp>
        <p:nvGrpSpPr>
          <p:cNvPr id="4138" name="Group 42"/>
          <p:cNvGrpSpPr>
            <a:grpSpLocks/>
          </p:cNvGrpSpPr>
          <p:nvPr/>
        </p:nvGrpSpPr>
        <p:grpSpPr bwMode="auto">
          <a:xfrm>
            <a:off x="5429250" y="2370138"/>
            <a:ext cx="1524000" cy="592137"/>
            <a:chOff x="3648" y="1776"/>
            <a:chExt cx="768" cy="336"/>
          </a:xfrm>
        </p:grpSpPr>
        <p:grpSp>
          <p:nvGrpSpPr>
            <p:cNvPr id="4147" name="Group 35"/>
            <p:cNvGrpSpPr>
              <a:grpSpLocks/>
            </p:cNvGrpSpPr>
            <p:nvPr/>
          </p:nvGrpSpPr>
          <p:grpSpPr bwMode="auto">
            <a:xfrm rot="10800000" flipV="1">
              <a:off x="3936" y="1776"/>
              <a:ext cx="480" cy="336"/>
              <a:chOff x="4032" y="1968"/>
              <a:chExt cx="480" cy="336"/>
            </a:xfrm>
          </p:grpSpPr>
          <p:sp>
            <p:nvSpPr>
              <p:cNvPr id="4153" name="Oval 33"/>
              <p:cNvSpPr>
                <a:spLocks noChangeArrowheads="1"/>
              </p:cNvSpPr>
              <p:nvPr/>
            </p:nvSpPr>
            <p:spPr bwMode="auto">
              <a:xfrm>
                <a:off x="4032" y="2016"/>
                <a:ext cx="384" cy="24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54" name="Rectangle 34"/>
              <p:cNvSpPr>
                <a:spLocks noChangeArrowheads="1"/>
              </p:cNvSpPr>
              <p:nvPr/>
            </p:nvSpPr>
            <p:spPr bwMode="auto">
              <a:xfrm>
                <a:off x="4176" y="1968"/>
                <a:ext cx="336" cy="3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148" name="Group 36"/>
            <p:cNvGrpSpPr>
              <a:grpSpLocks/>
            </p:cNvGrpSpPr>
            <p:nvPr/>
          </p:nvGrpSpPr>
          <p:grpSpPr bwMode="auto">
            <a:xfrm>
              <a:off x="3648" y="1776"/>
              <a:ext cx="480" cy="336"/>
              <a:chOff x="4032" y="1968"/>
              <a:chExt cx="480" cy="336"/>
            </a:xfrm>
          </p:grpSpPr>
          <p:sp>
            <p:nvSpPr>
              <p:cNvPr id="3" name="Oval 37"/>
              <p:cNvSpPr>
                <a:spLocks noChangeArrowheads="1"/>
              </p:cNvSpPr>
              <p:nvPr/>
            </p:nvSpPr>
            <p:spPr bwMode="auto">
              <a:xfrm>
                <a:off x="4032" y="2016"/>
                <a:ext cx="384" cy="240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52" name="Rectangle 38"/>
              <p:cNvSpPr>
                <a:spLocks noChangeArrowheads="1"/>
              </p:cNvSpPr>
              <p:nvPr/>
            </p:nvSpPr>
            <p:spPr bwMode="auto">
              <a:xfrm>
                <a:off x="4176" y="1968"/>
                <a:ext cx="336" cy="3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149" name="Line 39"/>
            <p:cNvSpPr>
              <a:spLocks noChangeShapeType="1"/>
            </p:cNvSpPr>
            <p:nvPr/>
          </p:nvSpPr>
          <p:spPr bwMode="auto">
            <a:xfrm>
              <a:off x="3784" y="1824"/>
              <a:ext cx="52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0" name="Line 40"/>
            <p:cNvSpPr>
              <a:spLocks noChangeShapeType="1"/>
            </p:cNvSpPr>
            <p:nvPr/>
          </p:nvSpPr>
          <p:spPr bwMode="auto">
            <a:xfrm>
              <a:off x="3792" y="2064"/>
              <a:ext cx="52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43" name="Group 47"/>
          <p:cNvGrpSpPr>
            <a:grpSpLocks/>
          </p:cNvGrpSpPr>
          <p:nvPr/>
        </p:nvGrpSpPr>
        <p:grpSpPr bwMode="auto">
          <a:xfrm>
            <a:off x="5715000" y="2962275"/>
            <a:ext cx="1238250" cy="762000"/>
            <a:chOff x="4416" y="2064"/>
            <a:chExt cx="624" cy="432"/>
          </a:xfrm>
        </p:grpSpPr>
        <p:sp>
          <p:nvSpPr>
            <p:cNvPr id="4144" name="Oval 43"/>
            <p:cNvSpPr>
              <a:spLocks noChangeArrowheads="1"/>
            </p:cNvSpPr>
            <p:nvPr/>
          </p:nvSpPr>
          <p:spPr bwMode="auto">
            <a:xfrm>
              <a:off x="4464" y="2112"/>
              <a:ext cx="480" cy="384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45" name="Rectangle 44"/>
            <p:cNvSpPr>
              <a:spLocks noChangeArrowheads="1"/>
            </p:cNvSpPr>
            <p:nvPr/>
          </p:nvSpPr>
          <p:spPr bwMode="auto">
            <a:xfrm>
              <a:off x="4416" y="2064"/>
              <a:ext cx="624" cy="2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46" name="Line 45"/>
            <p:cNvSpPr>
              <a:spLocks noChangeShapeType="1"/>
            </p:cNvSpPr>
            <p:nvPr/>
          </p:nvSpPr>
          <p:spPr bwMode="auto">
            <a:xfrm>
              <a:off x="4464" y="2313"/>
              <a:ext cx="48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51" name="Group 55"/>
          <p:cNvGrpSpPr>
            <a:grpSpLocks/>
          </p:cNvGrpSpPr>
          <p:nvPr/>
        </p:nvGrpSpPr>
        <p:grpSpPr bwMode="auto">
          <a:xfrm>
            <a:off x="6000750" y="3978275"/>
            <a:ext cx="1047750" cy="508000"/>
            <a:chOff x="3936" y="2016"/>
            <a:chExt cx="720" cy="432"/>
          </a:xfrm>
        </p:grpSpPr>
        <p:sp>
          <p:nvSpPr>
            <p:cNvPr id="4" name="Line 48"/>
            <p:cNvSpPr>
              <a:spLocks noChangeShapeType="1"/>
            </p:cNvSpPr>
            <p:nvPr/>
          </p:nvSpPr>
          <p:spPr bwMode="auto">
            <a:xfrm>
              <a:off x="3936" y="2016"/>
              <a:ext cx="0" cy="432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9" name="Line 49"/>
            <p:cNvSpPr>
              <a:spLocks noChangeShapeType="1"/>
            </p:cNvSpPr>
            <p:nvPr/>
          </p:nvSpPr>
          <p:spPr bwMode="auto">
            <a:xfrm>
              <a:off x="3936" y="2448"/>
              <a:ext cx="72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0" name="Line 50"/>
            <p:cNvSpPr>
              <a:spLocks noChangeShapeType="1"/>
            </p:cNvSpPr>
            <p:nvPr/>
          </p:nvSpPr>
          <p:spPr bwMode="auto">
            <a:xfrm>
              <a:off x="3936" y="2042"/>
              <a:ext cx="144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1" name="Line 51"/>
            <p:cNvSpPr>
              <a:spLocks noChangeShapeType="1"/>
            </p:cNvSpPr>
            <p:nvPr/>
          </p:nvSpPr>
          <p:spPr bwMode="auto">
            <a:xfrm>
              <a:off x="4080" y="2029"/>
              <a:ext cx="0" cy="192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2" name="Line 52"/>
            <p:cNvSpPr>
              <a:spLocks noChangeShapeType="1"/>
            </p:cNvSpPr>
            <p:nvPr/>
          </p:nvSpPr>
          <p:spPr bwMode="auto">
            <a:xfrm>
              <a:off x="4080" y="2208"/>
              <a:ext cx="576" cy="96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Line 54"/>
            <p:cNvSpPr>
              <a:spLocks noChangeShapeType="1"/>
            </p:cNvSpPr>
            <p:nvPr/>
          </p:nvSpPr>
          <p:spPr bwMode="auto">
            <a:xfrm>
              <a:off x="4645" y="2304"/>
              <a:ext cx="0" cy="144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64" name="Group 68"/>
          <p:cNvGrpSpPr>
            <a:grpSpLocks/>
          </p:cNvGrpSpPr>
          <p:nvPr/>
        </p:nvGrpSpPr>
        <p:grpSpPr bwMode="auto">
          <a:xfrm>
            <a:off x="7048500" y="4740275"/>
            <a:ext cx="2190750" cy="423863"/>
            <a:chOff x="3648" y="2400"/>
            <a:chExt cx="1104" cy="240"/>
          </a:xfrm>
        </p:grpSpPr>
        <p:sp>
          <p:nvSpPr>
            <p:cNvPr id="4128" name="Line 56"/>
            <p:cNvSpPr>
              <a:spLocks noChangeShapeType="1"/>
            </p:cNvSpPr>
            <p:nvPr/>
          </p:nvSpPr>
          <p:spPr bwMode="auto">
            <a:xfrm>
              <a:off x="3648" y="2640"/>
              <a:ext cx="19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Line 57"/>
            <p:cNvSpPr>
              <a:spLocks noChangeShapeType="1"/>
            </p:cNvSpPr>
            <p:nvPr/>
          </p:nvSpPr>
          <p:spPr bwMode="auto">
            <a:xfrm>
              <a:off x="3840" y="2400"/>
              <a:ext cx="0" cy="24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Line 58"/>
            <p:cNvSpPr>
              <a:spLocks noChangeShapeType="1"/>
            </p:cNvSpPr>
            <p:nvPr/>
          </p:nvSpPr>
          <p:spPr bwMode="auto">
            <a:xfrm>
              <a:off x="3840" y="2409"/>
              <a:ext cx="24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Line 59"/>
            <p:cNvSpPr>
              <a:spLocks noChangeShapeType="1"/>
            </p:cNvSpPr>
            <p:nvPr/>
          </p:nvSpPr>
          <p:spPr bwMode="auto">
            <a:xfrm>
              <a:off x="4080" y="2400"/>
              <a:ext cx="0" cy="24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132" name="Group 62"/>
            <p:cNvGrpSpPr>
              <a:grpSpLocks/>
            </p:cNvGrpSpPr>
            <p:nvPr/>
          </p:nvGrpSpPr>
          <p:grpSpPr bwMode="auto">
            <a:xfrm>
              <a:off x="4080" y="2400"/>
              <a:ext cx="384" cy="240"/>
              <a:chOff x="3696" y="2400"/>
              <a:chExt cx="384" cy="240"/>
            </a:xfrm>
          </p:grpSpPr>
          <p:sp>
            <p:nvSpPr>
              <p:cNvPr id="4134" name="Line 63"/>
              <p:cNvSpPr>
                <a:spLocks noChangeShapeType="1"/>
              </p:cNvSpPr>
              <p:nvPr/>
            </p:nvSpPr>
            <p:spPr bwMode="auto">
              <a:xfrm>
                <a:off x="3696" y="2640"/>
                <a:ext cx="192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5" name="Line 64"/>
              <p:cNvSpPr>
                <a:spLocks noChangeShapeType="1"/>
              </p:cNvSpPr>
              <p:nvPr/>
            </p:nvSpPr>
            <p:spPr bwMode="auto">
              <a:xfrm>
                <a:off x="3856" y="2400"/>
                <a:ext cx="0" cy="24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6" name="Line 65"/>
              <p:cNvSpPr>
                <a:spLocks noChangeShapeType="1"/>
              </p:cNvSpPr>
              <p:nvPr/>
            </p:nvSpPr>
            <p:spPr bwMode="auto">
              <a:xfrm>
                <a:off x="3840" y="2409"/>
                <a:ext cx="240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37" name="Line 66"/>
              <p:cNvSpPr>
                <a:spLocks noChangeShapeType="1"/>
              </p:cNvSpPr>
              <p:nvPr/>
            </p:nvSpPr>
            <p:spPr bwMode="auto">
              <a:xfrm>
                <a:off x="4080" y="2400"/>
                <a:ext cx="0" cy="24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133" name="Line 67"/>
            <p:cNvSpPr>
              <a:spLocks noChangeShapeType="1"/>
            </p:cNvSpPr>
            <p:nvPr/>
          </p:nvSpPr>
          <p:spPr bwMode="auto">
            <a:xfrm>
              <a:off x="4464" y="2640"/>
              <a:ext cx="28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87" name="Text Box 91"/>
          <p:cNvSpPr txBox="1">
            <a:spLocks noChangeArrowheads="1"/>
          </p:cNvSpPr>
          <p:nvPr/>
        </p:nvSpPr>
        <p:spPr bwMode="auto">
          <a:xfrm>
            <a:off x="6572250" y="1212640"/>
            <a:ext cx="39258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/>
              <a:t>(2)  传递运动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563" y="5342136"/>
            <a:ext cx="1156064" cy="8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4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4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4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000"/>
                                        <p:tgtEl>
                                          <p:spTgt spid="4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3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  <p:bldP spid="4101" grpId="0" autoUpdateAnimBg="0"/>
      <p:bldP spid="4107" grpId="0" autoUpdateAnimBg="0"/>
      <p:bldP spid="4108" grpId="0" autoUpdateAnimBg="0"/>
      <p:bldP spid="4109" grpId="0" autoUpdateAnimBg="0"/>
      <p:bldP spid="4110" grpId="0" animBg="1"/>
      <p:bldP spid="4111" grpId="0" autoUpdateAnimBg="0"/>
      <p:bldP spid="4112" grpId="0" autoUpdateAnimBg="0"/>
      <p:bldP spid="4114" grpId="0" autoUpdateAnimBg="0"/>
      <p:bldP spid="4115" grpId="0" autoUpdateAnimBg="0"/>
      <p:bldP spid="4122" grpId="0" autoUpdateAnimBg="0"/>
      <p:bldP spid="4187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FF65CA7-E063-4C91-8F4B-617183EC9D08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30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88070" name="Text Box 1030"/>
          <p:cNvSpPr txBox="1">
            <a:spLocks noChangeArrowheads="1"/>
          </p:cNvSpPr>
          <p:nvPr/>
        </p:nvSpPr>
        <p:spPr bwMode="auto">
          <a:xfrm>
            <a:off x="631865" y="873634"/>
            <a:ext cx="9793288" cy="112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800" b="1" i="0" dirty="0"/>
              <a:t>   </a:t>
            </a:r>
            <a:r>
              <a:rPr lang="zh-CN" altLang="en-US" sz="2800" b="1" i="0" dirty="0" smtClean="0"/>
              <a:t>     （</a:t>
            </a:r>
            <a:r>
              <a:rPr lang="zh-CN" altLang="en-US" sz="2800" b="1" i="0" dirty="0"/>
              <a:t>3）对单件和小批量生产规定</a:t>
            </a:r>
            <a:r>
              <a:rPr lang="zh-CN" altLang="en-US" sz="2800" b="1" i="0" dirty="0">
                <a:solidFill>
                  <a:srgbClr val="FF3300"/>
                </a:solidFill>
                <a:latin typeface="宋体" pitchFamily="2" charset="-122"/>
              </a:rPr>
              <a:t>对称度</a:t>
            </a:r>
            <a:r>
              <a:rPr lang="zh-CN" altLang="en-US" sz="2800" b="1" i="0" dirty="0">
                <a:latin typeface="宋体" pitchFamily="2" charset="-122"/>
              </a:rPr>
              <a:t>，并采用独立原则，如图</a:t>
            </a:r>
            <a:r>
              <a:rPr lang="en-US" altLang="zh-CN" sz="2800" b="1" i="0" dirty="0">
                <a:latin typeface="宋体" pitchFamily="2" charset="-122"/>
              </a:rPr>
              <a:t>8.9</a:t>
            </a:r>
            <a:r>
              <a:rPr lang="zh-CN" altLang="en-US" sz="2800" b="1" i="0" dirty="0">
                <a:latin typeface="宋体" pitchFamily="2" charset="-122"/>
              </a:rPr>
              <a:t>所示。</a:t>
            </a:r>
          </a:p>
        </p:txBody>
      </p:sp>
      <p:grpSp>
        <p:nvGrpSpPr>
          <p:cNvPr id="88126" name="Group 1086"/>
          <p:cNvGrpSpPr>
            <a:grpSpLocks/>
          </p:cNvGrpSpPr>
          <p:nvPr/>
        </p:nvGrpSpPr>
        <p:grpSpPr bwMode="auto">
          <a:xfrm>
            <a:off x="1147065" y="1873385"/>
            <a:ext cx="5259388" cy="4951413"/>
            <a:chOff x="240" y="906"/>
            <a:chExt cx="3313" cy="3282"/>
          </a:xfrm>
        </p:grpSpPr>
        <p:pic>
          <p:nvPicPr>
            <p:cNvPr id="31752" name="Picture 108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" y="906"/>
              <a:ext cx="3104" cy="3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753" name="Text Box 1083"/>
            <p:cNvSpPr txBox="1">
              <a:spLocks noChangeArrowheads="1"/>
            </p:cNvSpPr>
            <p:nvPr/>
          </p:nvSpPr>
          <p:spPr bwMode="auto">
            <a:xfrm>
              <a:off x="240" y="3883"/>
              <a:ext cx="2571" cy="2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000" b="1" i="0"/>
                <a:t>图</a:t>
              </a:r>
              <a:r>
                <a:rPr lang="en-US" altLang="zh-CN" sz="2000" b="1" i="0"/>
                <a:t>8.9</a:t>
              </a:r>
              <a:r>
                <a:rPr lang="zh-CN" altLang="en-US" sz="2000" b="1" i="0"/>
                <a:t>（</a:t>
              </a:r>
              <a:r>
                <a:rPr lang="en-US" altLang="zh-CN" sz="2000" b="1" i="0"/>
                <a:t>a</a:t>
              </a:r>
              <a:r>
                <a:rPr lang="zh-CN" altLang="en-US" sz="2000" b="1" i="0"/>
                <a:t>）内花键对称度公差标注  </a:t>
              </a:r>
            </a:p>
          </p:txBody>
        </p:sp>
      </p:grpSp>
      <p:grpSp>
        <p:nvGrpSpPr>
          <p:cNvPr id="88125" name="Group 1085"/>
          <p:cNvGrpSpPr>
            <a:grpSpLocks/>
          </p:cNvGrpSpPr>
          <p:nvPr/>
        </p:nvGrpSpPr>
        <p:grpSpPr bwMode="auto">
          <a:xfrm>
            <a:off x="5381864" y="2108200"/>
            <a:ext cx="5073650" cy="4632325"/>
            <a:chOff x="3273" y="1055"/>
            <a:chExt cx="3196" cy="3095"/>
          </a:xfrm>
        </p:grpSpPr>
        <p:pic>
          <p:nvPicPr>
            <p:cNvPr id="31750" name="Picture 108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3" y="1055"/>
              <a:ext cx="3196" cy="30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751" name="Text Box 1084"/>
            <p:cNvSpPr txBox="1">
              <a:spLocks noChangeArrowheads="1"/>
            </p:cNvSpPr>
            <p:nvPr/>
          </p:nvSpPr>
          <p:spPr bwMode="auto">
            <a:xfrm>
              <a:off x="3463" y="3890"/>
              <a:ext cx="2571" cy="2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000" b="1" i="0"/>
                <a:t>图</a:t>
              </a:r>
              <a:r>
                <a:rPr lang="en-US" altLang="zh-CN" sz="2000" b="1" i="0"/>
                <a:t>8.9</a:t>
              </a:r>
              <a:r>
                <a:rPr lang="zh-CN" altLang="en-US" sz="2000" b="1" i="0"/>
                <a:t>（</a:t>
              </a:r>
              <a:r>
                <a:rPr lang="en-US" altLang="zh-CN" sz="2000" b="1" i="0"/>
                <a:t>b</a:t>
              </a:r>
              <a:r>
                <a:rPr lang="zh-CN" altLang="en-US" sz="2000" b="1" i="0"/>
                <a:t>）外花键对称度公差标注  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8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8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8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8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8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0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3A3BBE0-3F96-447E-BC75-982E48231DB3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31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90116" name="Text Box 1028"/>
          <p:cNvSpPr txBox="1">
            <a:spLocks noChangeArrowheads="1"/>
          </p:cNvSpPr>
          <p:nvPr/>
        </p:nvSpPr>
        <p:spPr bwMode="auto">
          <a:xfrm>
            <a:off x="1102956" y="911564"/>
            <a:ext cx="7002651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 dirty="0"/>
              <a:t>位置度和对称度公差数值 见表8.5。</a:t>
            </a:r>
          </a:p>
        </p:txBody>
      </p:sp>
      <p:pic>
        <p:nvPicPr>
          <p:cNvPr id="90117" name="Picture 10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68" y="1637646"/>
            <a:ext cx="9906000" cy="5105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0118" name="Rectangle 1030"/>
          <p:cNvSpPr>
            <a:spLocks noChangeArrowheads="1"/>
          </p:cNvSpPr>
          <p:nvPr/>
        </p:nvSpPr>
        <p:spPr bwMode="auto">
          <a:xfrm>
            <a:off x="552768" y="3009246"/>
            <a:ext cx="762000" cy="167640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119" name="Rectangle 1031"/>
          <p:cNvSpPr>
            <a:spLocks noChangeArrowheads="1"/>
          </p:cNvSpPr>
          <p:nvPr/>
        </p:nvSpPr>
        <p:spPr bwMode="auto">
          <a:xfrm>
            <a:off x="476568" y="4914246"/>
            <a:ext cx="838200" cy="167640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i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 autoUpdateAnimBg="0"/>
      <p:bldP spid="90118" grpId="0" animBg="1"/>
      <p:bldP spid="90119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6C2F1EE-4F89-4E46-BA38-5ACCFEF33D71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32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105223" y="1121717"/>
            <a:ext cx="52387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 i="0" dirty="0"/>
              <a:t>3.</a:t>
            </a:r>
            <a:r>
              <a:rPr lang="zh-CN" altLang="en-US" sz="2800" b="1" i="0" dirty="0">
                <a:latin typeface="宋体" pitchFamily="2" charset="-122"/>
              </a:rPr>
              <a:t>表面粗糙度(表</a:t>
            </a:r>
            <a:r>
              <a:rPr lang="zh-CN" altLang="en-US" sz="2800" b="1" i="0" dirty="0"/>
              <a:t>8.6)</a:t>
            </a:r>
            <a:endParaRPr lang="en-US" altLang="zh-CN" sz="2800" b="1" i="0" dirty="0"/>
          </a:p>
        </p:txBody>
      </p:sp>
      <p:grpSp>
        <p:nvGrpSpPr>
          <p:cNvPr id="40965" name="Group 5"/>
          <p:cNvGrpSpPr>
            <a:grpSpLocks/>
          </p:cNvGrpSpPr>
          <p:nvPr/>
        </p:nvGrpSpPr>
        <p:grpSpPr bwMode="auto">
          <a:xfrm>
            <a:off x="652328" y="1976949"/>
            <a:ext cx="9429750" cy="3979863"/>
            <a:chOff x="1584" y="2976"/>
            <a:chExt cx="4176" cy="1344"/>
          </a:xfrm>
        </p:grpSpPr>
        <p:pic>
          <p:nvPicPr>
            <p:cNvPr id="33797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4" y="3006"/>
              <a:ext cx="4176" cy="1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798" name="Text Box 7"/>
            <p:cNvSpPr txBox="1">
              <a:spLocks noChangeArrowheads="1"/>
            </p:cNvSpPr>
            <p:nvPr/>
          </p:nvSpPr>
          <p:spPr bwMode="auto">
            <a:xfrm>
              <a:off x="5376" y="2976"/>
              <a:ext cx="384" cy="1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1600" i="0"/>
                <a:t>µ</a:t>
              </a:r>
              <a:r>
                <a:rPr lang="en-US" altLang="zh-CN" sz="1600" i="0">
                  <a:latin typeface="宋体" pitchFamily="2" charset="-122"/>
                </a:rPr>
                <a:t>m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build="p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41C89EC-5108-4A8A-9C48-6875EB2E3714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33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163163" y="552848"/>
            <a:ext cx="7543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4. 图样标注</a:t>
            </a:r>
            <a:r>
              <a:rPr lang="zh-CN" altLang="en-US" sz="2800" b="1" i="0">
                <a:latin typeface="宋体" pitchFamily="2" charset="-122"/>
              </a:rPr>
              <a:t>(见图</a:t>
            </a:r>
            <a:r>
              <a:rPr lang="zh-CN" altLang="en-US" sz="2800" b="1" i="0"/>
              <a:t>8.8 ~</a:t>
            </a:r>
            <a:r>
              <a:rPr lang="zh-CN" altLang="en-US" sz="2800" b="1" i="0">
                <a:latin typeface="宋体" pitchFamily="2" charset="-122"/>
              </a:rPr>
              <a:t> 图</a:t>
            </a:r>
            <a:r>
              <a:rPr lang="zh-CN" altLang="en-US" sz="2800" b="1" i="0"/>
              <a:t>8.10)</a:t>
            </a:r>
            <a:endParaRPr lang="en-US" altLang="zh-CN" sz="2800" b="1" i="0"/>
          </a:p>
        </p:txBody>
      </p:sp>
      <p:sp>
        <p:nvSpPr>
          <p:cNvPr id="43066" name="Text Box 58"/>
          <p:cNvSpPr txBox="1">
            <a:spLocks noChangeArrowheads="1"/>
          </p:cNvSpPr>
          <p:nvPr/>
        </p:nvSpPr>
        <p:spPr bwMode="auto">
          <a:xfrm>
            <a:off x="1115538" y="1148160"/>
            <a:ext cx="75914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 dirty="0"/>
              <a:t>(1) 位置度的标注（见图8.8）</a:t>
            </a:r>
          </a:p>
        </p:txBody>
      </p:sp>
      <p:grpSp>
        <p:nvGrpSpPr>
          <p:cNvPr id="43087" name="Group 79"/>
          <p:cNvGrpSpPr>
            <a:grpSpLocks/>
          </p:cNvGrpSpPr>
          <p:nvPr/>
        </p:nvGrpSpPr>
        <p:grpSpPr bwMode="auto">
          <a:xfrm>
            <a:off x="626706" y="1963222"/>
            <a:ext cx="10102850" cy="4727575"/>
            <a:chOff x="180" y="1100"/>
            <a:chExt cx="6364" cy="3266"/>
          </a:xfrm>
        </p:grpSpPr>
        <p:pic>
          <p:nvPicPr>
            <p:cNvPr id="34822" name="Picture 80" descr="a8b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" y="1100"/>
              <a:ext cx="6364" cy="2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23" name="Text Box 81"/>
            <p:cNvSpPr txBox="1">
              <a:spLocks noChangeArrowheads="1"/>
            </p:cNvSpPr>
            <p:nvPr/>
          </p:nvSpPr>
          <p:spPr bwMode="auto">
            <a:xfrm>
              <a:off x="1573" y="4078"/>
              <a:ext cx="307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 i="0"/>
                <a:t>图8.8 花 键 位 置 度 公 差标注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3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uild="p" autoUpdateAnimBg="0"/>
      <p:bldP spid="43066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AE27773-E718-495B-8AB8-35C73E81B110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34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61484" name="Text Box 44"/>
          <p:cNvSpPr txBox="1">
            <a:spLocks noChangeArrowheads="1"/>
          </p:cNvSpPr>
          <p:nvPr/>
        </p:nvSpPr>
        <p:spPr bwMode="auto">
          <a:xfrm>
            <a:off x="832281" y="749758"/>
            <a:ext cx="74136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/>
              <a:t>(2) 对称度的标注（见图8.9）</a:t>
            </a:r>
            <a:endParaRPr lang="en-US" altLang="zh-CN" sz="2800" b="1" i="0"/>
          </a:p>
        </p:txBody>
      </p:sp>
      <p:grpSp>
        <p:nvGrpSpPr>
          <p:cNvPr id="61488" name="Group 48"/>
          <p:cNvGrpSpPr>
            <a:grpSpLocks/>
          </p:cNvGrpSpPr>
          <p:nvPr/>
        </p:nvGrpSpPr>
        <p:grpSpPr bwMode="auto">
          <a:xfrm>
            <a:off x="716440" y="1624410"/>
            <a:ext cx="10001250" cy="5046663"/>
            <a:chOff x="217" y="828"/>
            <a:chExt cx="6300" cy="3282"/>
          </a:xfrm>
        </p:grpSpPr>
        <p:pic>
          <p:nvPicPr>
            <p:cNvPr id="35845" name="Picture 4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" y="828"/>
              <a:ext cx="3104" cy="3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846" name="Picture 4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1" y="912"/>
              <a:ext cx="3196" cy="30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847" name="Text Box 47"/>
            <p:cNvSpPr txBox="1">
              <a:spLocks noChangeArrowheads="1"/>
            </p:cNvSpPr>
            <p:nvPr/>
          </p:nvSpPr>
          <p:spPr bwMode="auto">
            <a:xfrm>
              <a:off x="1195" y="3731"/>
              <a:ext cx="3722" cy="3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b="1" i="0"/>
                <a:t>图 </a:t>
              </a:r>
              <a:r>
                <a:rPr lang="en-US" altLang="zh-CN" b="1" i="0"/>
                <a:t>8.9</a:t>
              </a:r>
              <a:r>
                <a:rPr lang="zh-CN" altLang="en-US" b="1" i="0"/>
                <a:t>花键对称度公差标注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1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1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1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4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9D45E42-0DBA-4788-AE61-01811BC3F3BA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35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67135" y="595036"/>
            <a:ext cx="5135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/>
              <a:t>（3）标注示例（见图8.10）</a:t>
            </a:r>
          </a:p>
        </p:txBody>
      </p:sp>
      <p:pic>
        <p:nvPicPr>
          <p:cNvPr id="4711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164" y="294085"/>
            <a:ext cx="6245225" cy="309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575" y="3391595"/>
            <a:ext cx="4094163" cy="399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113" y="3453508"/>
            <a:ext cx="4081462" cy="400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36072" y="1058506"/>
            <a:ext cx="353297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b="1" i="0" dirty="0"/>
              <a:t>         尺寸公差带、几何公差、公差原则和表面粗糙度轮廓标注示例见图</a:t>
            </a:r>
            <a:r>
              <a:rPr lang="en-US" altLang="zh-CN" sz="2400" b="1" i="0" dirty="0"/>
              <a:t>(b)</a:t>
            </a:r>
            <a:r>
              <a:rPr lang="zh-CN" altLang="en-US" sz="2400" b="1" i="0" dirty="0"/>
              <a:t>和图</a:t>
            </a:r>
            <a:r>
              <a:rPr lang="en-US" altLang="zh-CN" sz="2400" b="1" i="0" dirty="0"/>
              <a:t>(c)  </a:t>
            </a:r>
            <a:r>
              <a:rPr lang="zh-CN" altLang="en-US" sz="2400" b="1" i="0" dirty="0"/>
              <a:t>。</a:t>
            </a: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 bwMode="auto">
          <a:xfrm>
            <a:off x="9741250" y="673893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1" grpId="0" autoUpdateAnimBg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6790FE9-3746-4E2B-8C5C-C9DC089830FF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36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111620" name="Text Box 4"/>
          <p:cNvSpPr txBox="1">
            <a:spLocks noChangeArrowheads="1"/>
          </p:cNvSpPr>
          <p:nvPr/>
        </p:nvSpPr>
        <p:spPr bwMode="auto">
          <a:xfrm>
            <a:off x="1357812" y="224452"/>
            <a:ext cx="5838044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800" b="1" i="0" dirty="0"/>
              <a:t>8.2.3 </a:t>
            </a:r>
            <a:r>
              <a:rPr lang="zh-CN" altLang="en-US" sz="2800" b="1" i="0" dirty="0"/>
              <a:t>矩形花键的检验</a:t>
            </a:r>
          </a:p>
        </p:txBody>
      </p:sp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712729" y="747792"/>
            <a:ext cx="9361164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i="0" dirty="0"/>
              <a:t>        单件、小批生产时，没有专用花键量规检验，可用通用量具分别对</a:t>
            </a:r>
            <a:r>
              <a:rPr lang="en-US" altLang="zh-CN" sz="2400" b="1" dirty="0"/>
              <a:t>d</a:t>
            </a:r>
            <a:r>
              <a:rPr lang="zh-CN" altLang="en-US" sz="2400" b="1" i="0" dirty="0"/>
              <a:t>、</a:t>
            </a:r>
            <a:r>
              <a:rPr lang="en-US" altLang="zh-CN" sz="2400" b="1" dirty="0"/>
              <a:t>D</a:t>
            </a:r>
            <a:r>
              <a:rPr lang="zh-CN" altLang="en-US" sz="2400" b="1" i="0" dirty="0"/>
              <a:t>、</a:t>
            </a:r>
            <a:r>
              <a:rPr lang="en-US" altLang="zh-CN" sz="2400" b="1" dirty="0"/>
              <a:t>B</a:t>
            </a:r>
            <a:r>
              <a:rPr lang="zh-CN" altLang="en-US" sz="2400" b="1" i="0" dirty="0"/>
              <a:t>的各尺寸进行单项测量，并检测键宽的对称度、键（槽）的等分度和大、小径的同轴度等几何误差项目。</a:t>
            </a:r>
          </a:p>
        </p:txBody>
      </p:sp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353556" y="2128159"/>
            <a:ext cx="10402269" cy="137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i="0" dirty="0"/>
              <a:t>        大批量生产时，一般都采用</a:t>
            </a:r>
            <a:r>
              <a:rPr lang="zh-CN" altLang="en-US" sz="2400" b="1" i="0" dirty="0">
                <a:solidFill>
                  <a:srgbClr val="CC0066"/>
                </a:solidFill>
              </a:rPr>
              <a:t>综合通规</a:t>
            </a:r>
            <a:r>
              <a:rPr lang="zh-CN" altLang="en-US" sz="2400" b="1" i="0" dirty="0"/>
              <a:t>（对内花键为塞规、对外花键为 环规）如图</a:t>
            </a:r>
            <a:r>
              <a:rPr lang="en-US" altLang="zh-CN" sz="2400" b="1" i="0" dirty="0"/>
              <a:t>8.11</a:t>
            </a:r>
            <a:r>
              <a:rPr lang="zh-CN" altLang="en-US" sz="2400" b="1" i="0" dirty="0"/>
              <a:t>所示。，来综合检验小径</a:t>
            </a:r>
            <a:r>
              <a:rPr lang="en-US" altLang="zh-CN" sz="2400" b="1" dirty="0"/>
              <a:t>d</a:t>
            </a:r>
            <a:r>
              <a:rPr lang="zh-CN" altLang="en-US" sz="2400" b="1" i="0" dirty="0"/>
              <a:t>、大径</a:t>
            </a:r>
            <a:r>
              <a:rPr lang="en-US" altLang="zh-CN" sz="2400" b="1" dirty="0"/>
              <a:t>D</a:t>
            </a:r>
            <a:r>
              <a:rPr lang="zh-CN" altLang="en-US" sz="2400" b="1" i="0" dirty="0"/>
              <a:t>、和键（键槽）</a:t>
            </a:r>
            <a:r>
              <a:rPr lang="en-US" altLang="zh-CN" sz="2400" b="1" dirty="0"/>
              <a:t>B</a:t>
            </a:r>
            <a:r>
              <a:rPr lang="zh-CN" altLang="en-US" sz="2400" b="1" i="0" dirty="0"/>
              <a:t>的</a:t>
            </a:r>
            <a:r>
              <a:rPr lang="zh-CN" altLang="en-US" sz="2400" b="1" i="0" dirty="0">
                <a:solidFill>
                  <a:srgbClr val="CC0066"/>
                </a:solidFill>
              </a:rPr>
              <a:t>作用尺寸</a:t>
            </a:r>
            <a:r>
              <a:rPr lang="zh-CN" altLang="en-US" sz="2400" b="1" i="0" dirty="0" smtClean="0"/>
              <a:t>。即</a:t>
            </a:r>
            <a:r>
              <a:rPr lang="zh-CN" altLang="en-US" sz="2400" b="1" i="0" dirty="0"/>
              <a:t>包括位置度（包含有分度误差和对称度误差）和同轴度误差等误差。</a:t>
            </a:r>
          </a:p>
        </p:txBody>
      </p:sp>
      <p:sp>
        <p:nvSpPr>
          <p:cNvPr id="111623" name="Rectangle 7"/>
          <p:cNvSpPr>
            <a:spLocks noChangeArrowheads="1"/>
          </p:cNvSpPr>
          <p:nvPr/>
        </p:nvSpPr>
        <p:spPr bwMode="auto">
          <a:xfrm>
            <a:off x="293688" y="3517603"/>
            <a:ext cx="10726737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i="0" dirty="0"/>
              <a:t>        用</a:t>
            </a:r>
            <a:r>
              <a:rPr lang="zh-CN" altLang="en-US" sz="2400" b="1" i="0" dirty="0">
                <a:solidFill>
                  <a:srgbClr val="CC0066"/>
                </a:solidFill>
              </a:rPr>
              <a:t>单项止端量规</a:t>
            </a:r>
            <a:r>
              <a:rPr lang="zh-CN" altLang="en-US" sz="2400" b="1" i="0" dirty="0"/>
              <a:t>（或其他量具）分别检验</a:t>
            </a:r>
            <a:r>
              <a:rPr lang="en-US" altLang="zh-CN" sz="2400" b="1" dirty="0"/>
              <a:t>d</a:t>
            </a:r>
            <a:r>
              <a:rPr lang="zh-CN" altLang="en-US" sz="2400" b="1" i="0" dirty="0"/>
              <a:t>、</a:t>
            </a:r>
            <a:r>
              <a:rPr lang="en-US" altLang="zh-CN" sz="2400" b="1" dirty="0"/>
              <a:t>D</a:t>
            </a:r>
            <a:r>
              <a:rPr lang="zh-CN" altLang="en-US" sz="2400" b="1" i="0" dirty="0"/>
              <a:t>、</a:t>
            </a:r>
            <a:r>
              <a:rPr lang="en-US" altLang="zh-CN" sz="2400" b="1" dirty="0"/>
              <a:t>B</a:t>
            </a:r>
            <a:r>
              <a:rPr lang="zh-CN" altLang="en-US" sz="2400" b="1" i="0" dirty="0"/>
              <a:t>的</a:t>
            </a:r>
            <a:r>
              <a:rPr lang="zh-CN" altLang="en-US" sz="2400" b="1" i="0" dirty="0">
                <a:solidFill>
                  <a:srgbClr val="CC0066"/>
                </a:solidFill>
              </a:rPr>
              <a:t>实际尺寸</a:t>
            </a:r>
            <a:r>
              <a:rPr lang="zh-CN" altLang="en-US" sz="2400" b="1" i="0" dirty="0"/>
              <a:t>。如果</a:t>
            </a:r>
            <a:r>
              <a:rPr lang="zh-CN" altLang="en-US" sz="2400" b="1" i="0" dirty="0">
                <a:solidFill>
                  <a:srgbClr val="CC0066"/>
                </a:solidFill>
              </a:rPr>
              <a:t>通规能通过，止规不能通过，则</a:t>
            </a:r>
            <a:r>
              <a:rPr lang="en-US" altLang="zh-CN" sz="2400" b="1" dirty="0">
                <a:solidFill>
                  <a:srgbClr val="CC0066"/>
                </a:solidFill>
              </a:rPr>
              <a:t>d</a:t>
            </a:r>
            <a:r>
              <a:rPr lang="zh-CN" altLang="en-US" sz="2400" b="1" i="0" dirty="0">
                <a:solidFill>
                  <a:srgbClr val="CC0066"/>
                </a:solidFill>
              </a:rPr>
              <a:t>、</a:t>
            </a:r>
            <a:r>
              <a:rPr lang="en-US" altLang="zh-CN" sz="2400" b="1" dirty="0">
                <a:solidFill>
                  <a:srgbClr val="CC0066"/>
                </a:solidFill>
              </a:rPr>
              <a:t>D</a:t>
            </a:r>
            <a:r>
              <a:rPr lang="zh-CN" altLang="en-US" sz="2400" b="1" i="0" dirty="0">
                <a:solidFill>
                  <a:srgbClr val="CC0066"/>
                </a:solidFill>
              </a:rPr>
              <a:t>、</a:t>
            </a:r>
            <a:r>
              <a:rPr lang="en-US" altLang="zh-CN" sz="2400" b="1" dirty="0">
                <a:solidFill>
                  <a:srgbClr val="CC0066"/>
                </a:solidFill>
              </a:rPr>
              <a:t>B</a:t>
            </a:r>
            <a:r>
              <a:rPr lang="zh-CN" altLang="en-US" sz="2400" b="1" i="0" dirty="0">
                <a:solidFill>
                  <a:srgbClr val="CC0066"/>
                </a:solidFill>
              </a:rPr>
              <a:t>合格。</a:t>
            </a:r>
            <a:endParaRPr lang="zh-CN" altLang="en-US" sz="2400" b="1" i="0" dirty="0"/>
          </a:p>
        </p:txBody>
      </p:sp>
      <p:grpSp>
        <p:nvGrpSpPr>
          <p:cNvPr id="111629" name="Group 13"/>
          <p:cNvGrpSpPr>
            <a:grpSpLocks/>
          </p:cNvGrpSpPr>
          <p:nvPr/>
        </p:nvGrpSpPr>
        <p:grpSpPr bwMode="auto">
          <a:xfrm>
            <a:off x="823913" y="4497388"/>
            <a:ext cx="9737725" cy="2754312"/>
            <a:chOff x="519" y="2901"/>
            <a:chExt cx="6134" cy="1735"/>
          </a:xfrm>
        </p:grpSpPr>
        <p:pic>
          <p:nvPicPr>
            <p:cNvPr id="37896" name="Picture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" y="2901"/>
              <a:ext cx="6134" cy="1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897" name="Text Box 12"/>
            <p:cNvSpPr txBox="1">
              <a:spLocks noChangeArrowheads="1"/>
            </p:cNvSpPr>
            <p:nvPr/>
          </p:nvSpPr>
          <p:spPr bwMode="auto">
            <a:xfrm>
              <a:off x="2123" y="4386"/>
              <a:ext cx="273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 i="0" dirty="0"/>
                <a:t>图</a:t>
              </a:r>
              <a:r>
                <a:rPr lang="en-US" altLang="zh-CN" sz="2000" b="1" i="0" dirty="0"/>
                <a:t>8.11 </a:t>
              </a:r>
              <a:r>
                <a:rPr lang="zh-CN" altLang="en-US" sz="2000" b="1" i="0" dirty="0"/>
                <a:t>花  键  综  合  量  规</a:t>
              </a:r>
            </a:p>
          </p:txBody>
        </p:sp>
      </p:grpSp>
      <p:sp>
        <p:nvSpPr>
          <p:cNvPr id="10" name="圆角矩形 9">
            <a:hlinkClick r:id="rId3" action="ppaction://hlinksldjump"/>
          </p:cNvPr>
          <p:cNvSpPr/>
          <p:nvPr/>
        </p:nvSpPr>
        <p:spPr bwMode="auto">
          <a:xfrm>
            <a:off x="8446576" y="673893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0" grpId="0"/>
      <p:bldP spid="111621" grpId="0"/>
      <p:bldP spid="111622" grpId="0"/>
      <p:bldP spid="11162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00A3CDF-0B22-45F9-8B4E-7FABBB8335C4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37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112644" name="Text Box 4"/>
          <p:cNvSpPr txBox="1">
            <a:spLocks noChangeArrowheads="1"/>
          </p:cNvSpPr>
          <p:nvPr/>
        </p:nvSpPr>
        <p:spPr bwMode="auto">
          <a:xfrm>
            <a:off x="1129428" y="5068888"/>
            <a:ext cx="94297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 i="0" dirty="0">
                <a:solidFill>
                  <a:srgbClr val="0000FF"/>
                </a:solidFill>
                <a:latin typeface="宋体" pitchFamily="2" charset="-122"/>
              </a:rPr>
              <a:t>作业:</a:t>
            </a:r>
            <a:r>
              <a:rPr lang="zh-CN" altLang="en-US" sz="2800" b="1" i="0" dirty="0">
                <a:latin typeface="宋体" pitchFamily="2" charset="-122"/>
              </a:rPr>
              <a:t> </a:t>
            </a:r>
            <a:r>
              <a:rPr lang="zh-CN" altLang="en-US" sz="2800" b="1" i="0" dirty="0"/>
              <a:t>思考题2、4、5，作业题1、2</a:t>
            </a:r>
          </a:p>
        </p:txBody>
      </p:sp>
      <p:sp>
        <p:nvSpPr>
          <p:cNvPr id="112645" name="Text Box 5"/>
          <p:cNvSpPr txBox="1">
            <a:spLocks noChangeArrowheads="1"/>
          </p:cNvSpPr>
          <p:nvPr/>
        </p:nvSpPr>
        <p:spPr bwMode="auto">
          <a:xfrm>
            <a:off x="381000" y="846138"/>
            <a:ext cx="107632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84163" indent="-284163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i="0">
                <a:solidFill>
                  <a:srgbClr val="FF3300"/>
                </a:solidFill>
                <a:sym typeface="Wingdings" pitchFamily="2" charset="2"/>
              </a:rPr>
              <a:t>本章重点</a:t>
            </a:r>
          </a:p>
        </p:txBody>
      </p:sp>
      <p:sp>
        <p:nvSpPr>
          <p:cNvPr id="112646" name="Text Box 6"/>
          <p:cNvSpPr txBox="1">
            <a:spLocks noChangeArrowheads="1"/>
          </p:cNvSpPr>
          <p:nvPr/>
        </p:nvSpPr>
        <p:spPr bwMode="auto">
          <a:xfrm>
            <a:off x="1034178" y="1778000"/>
            <a:ext cx="9566652" cy="303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84163" indent="-284163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60000"/>
              </a:lnSpc>
              <a:spcBef>
                <a:spcPct val="50000"/>
              </a:spcBef>
            </a:pPr>
            <a:r>
              <a:rPr lang="zh-CN" altLang="en-US" sz="2800" b="1" i="0" dirty="0">
                <a:sym typeface="Wingdings" pitchFamily="2" charset="2"/>
              </a:rPr>
              <a:t>1.平键和矩形花键结合的特点(标准件、键与键槽侧面配合，既平行平面结合；</a:t>
            </a:r>
          </a:p>
          <a:p>
            <a:pPr algn="l" eaLnBrk="1" hangingPunct="1">
              <a:lnSpc>
                <a:spcPct val="160000"/>
              </a:lnSpc>
              <a:spcBef>
                <a:spcPct val="50000"/>
              </a:spcBef>
            </a:pPr>
            <a:r>
              <a:rPr lang="zh-CN" altLang="en-US" sz="2800" b="1" i="0" dirty="0">
                <a:sym typeface="Wingdings" pitchFamily="2" charset="2"/>
              </a:rPr>
              <a:t>2.平键和矩形花键结合的公差(尺寸公差带、几何公差和表面粗糙度)的选用及其图样标注；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 bwMode="auto">
          <a:xfrm>
            <a:off x="8446576" y="673893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6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4" grpId="0" build="p" autoUpdateAnimBg="0"/>
      <p:bldP spid="112645" grpId="0" build="p" autoUpdateAnimBg="0" advAuto="1000"/>
      <p:bldP spid="112646" grpId="0" build="p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C7C5359-51B3-4773-B826-21D90740430E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38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2885870" y="769364"/>
            <a:ext cx="24542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 dirty="0"/>
              <a:t>课 堂 练 习</a:t>
            </a:r>
          </a:p>
        </p:txBody>
      </p:sp>
      <p:grpSp>
        <p:nvGrpSpPr>
          <p:cNvPr id="113669" name="Group 5"/>
          <p:cNvGrpSpPr>
            <a:grpSpLocks/>
          </p:cNvGrpSpPr>
          <p:nvPr/>
        </p:nvGrpSpPr>
        <p:grpSpPr bwMode="auto">
          <a:xfrm>
            <a:off x="2438400" y="3505200"/>
            <a:ext cx="4800600" cy="2819400"/>
            <a:chOff x="528" y="2784"/>
            <a:chExt cx="2160" cy="1152"/>
          </a:xfrm>
        </p:grpSpPr>
        <p:sp>
          <p:nvSpPr>
            <p:cNvPr id="39947" name="Rectangle 6"/>
            <p:cNvSpPr>
              <a:spLocks noChangeArrowheads="1"/>
            </p:cNvSpPr>
            <p:nvPr/>
          </p:nvSpPr>
          <p:spPr bwMode="auto">
            <a:xfrm>
              <a:off x="624" y="2784"/>
              <a:ext cx="576" cy="115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48" name="Rectangle 7"/>
            <p:cNvSpPr>
              <a:spLocks noChangeArrowheads="1"/>
            </p:cNvSpPr>
            <p:nvPr/>
          </p:nvSpPr>
          <p:spPr bwMode="auto">
            <a:xfrm>
              <a:off x="1200" y="2976"/>
              <a:ext cx="1296" cy="816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49" name="Line 8"/>
            <p:cNvSpPr>
              <a:spLocks noChangeShapeType="1"/>
            </p:cNvSpPr>
            <p:nvPr/>
          </p:nvSpPr>
          <p:spPr bwMode="auto">
            <a:xfrm>
              <a:off x="2496" y="2976"/>
              <a:ext cx="96" cy="144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0" name="Line 9"/>
            <p:cNvSpPr>
              <a:spLocks noChangeShapeType="1"/>
            </p:cNvSpPr>
            <p:nvPr/>
          </p:nvSpPr>
          <p:spPr bwMode="auto">
            <a:xfrm flipV="1">
              <a:off x="2496" y="3696"/>
              <a:ext cx="96" cy="96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1" name="Line 10"/>
            <p:cNvSpPr>
              <a:spLocks noChangeShapeType="1"/>
            </p:cNvSpPr>
            <p:nvPr/>
          </p:nvSpPr>
          <p:spPr bwMode="auto">
            <a:xfrm>
              <a:off x="2578" y="3078"/>
              <a:ext cx="0" cy="624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2" name="Rectangle 11"/>
            <p:cNvSpPr>
              <a:spLocks noChangeArrowheads="1"/>
            </p:cNvSpPr>
            <p:nvPr/>
          </p:nvSpPr>
          <p:spPr bwMode="auto">
            <a:xfrm>
              <a:off x="1344" y="3084"/>
              <a:ext cx="624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53" name="Oval 12"/>
            <p:cNvSpPr>
              <a:spLocks noChangeArrowheads="1"/>
            </p:cNvSpPr>
            <p:nvPr/>
          </p:nvSpPr>
          <p:spPr bwMode="auto">
            <a:xfrm>
              <a:off x="1968" y="3264"/>
              <a:ext cx="336" cy="25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54" name="Oval 13"/>
            <p:cNvSpPr>
              <a:spLocks noChangeArrowheads="1"/>
            </p:cNvSpPr>
            <p:nvPr/>
          </p:nvSpPr>
          <p:spPr bwMode="auto">
            <a:xfrm>
              <a:off x="1440" y="3264"/>
              <a:ext cx="336" cy="25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55" name="Rectangle 14"/>
            <p:cNvSpPr>
              <a:spLocks noChangeArrowheads="1"/>
            </p:cNvSpPr>
            <p:nvPr/>
          </p:nvSpPr>
          <p:spPr bwMode="auto">
            <a:xfrm>
              <a:off x="1632" y="3228"/>
              <a:ext cx="480" cy="3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56" name="Line 15"/>
            <p:cNvSpPr>
              <a:spLocks noChangeShapeType="1"/>
            </p:cNvSpPr>
            <p:nvPr/>
          </p:nvSpPr>
          <p:spPr bwMode="auto">
            <a:xfrm>
              <a:off x="1632" y="3516"/>
              <a:ext cx="528" cy="1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7" name="Line 16"/>
            <p:cNvSpPr>
              <a:spLocks noChangeShapeType="1"/>
            </p:cNvSpPr>
            <p:nvPr/>
          </p:nvSpPr>
          <p:spPr bwMode="auto">
            <a:xfrm>
              <a:off x="528" y="3408"/>
              <a:ext cx="21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8" name="Line 17"/>
            <p:cNvSpPr>
              <a:spLocks noChangeShapeType="1"/>
            </p:cNvSpPr>
            <p:nvPr/>
          </p:nvSpPr>
          <p:spPr bwMode="auto">
            <a:xfrm>
              <a:off x="1584" y="3264"/>
              <a:ext cx="57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3682" name="Group 18"/>
          <p:cNvGrpSpPr>
            <a:grpSpLocks/>
          </p:cNvGrpSpPr>
          <p:nvPr/>
        </p:nvGrpSpPr>
        <p:grpSpPr bwMode="auto">
          <a:xfrm>
            <a:off x="918189" y="1297848"/>
            <a:ext cx="3444875" cy="614363"/>
            <a:chOff x="566" y="576"/>
            <a:chExt cx="2170" cy="387"/>
          </a:xfrm>
        </p:grpSpPr>
        <p:sp>
          <p:nvSpPr>
            <p:cNvPr id="39945" name="Text Box 19"/>
            <p:cNvSpPr txBox="1">
              <a:spLocks noChangeArrowheads="1"/>
            </p:cNvSpPr>
            <p:nvPr/>
          </p:nvSpPr>
          <p:spPr bwMode="auto">
            <a:xfrm>
              <a:off x="566" y="636"/>
              <a:ext cx="116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800" b="1" i="0"/>
                <a:t>(1) 小端</a:t>
              </a:r>
              <a:endParaRPr lang="en-US" altLang="zh-CN" sz="2800" b="1" i="0"/>
            </a:p>
          </p:txBody>
        </p:sp>
        <p:graphicFrame>
          <p:nvGraphicFramePr>
            <p:cNvPr id="39946" name="Object 20"/>
            <p:cNvGraphicFramePr>
              <a:graphicFrameLocks noChangeAspect="1"/>
            </p:cNvGraphicFramePr>
            <p:nvPr/>
          </p:nvGraphicFramePr>
          <p:xfrm>
            <a:off x="1440" y="576"/>
            <a:ext cx="1296" cy="3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75" name="Equation" r:id="rId3" imgW="723586" imgH="215806" progId="Equation.3">
                    <p:embed/>
                  </p:oleObj>
                </mc:Choice>
                <mc:Fallback>
                  <p:oleObj name="Equation" r:id="rId3" imgW="723586" imgH="215806" progId="Equation.3">
                    <p:embed/>
                    <p:pic>
                      <p:nvPicPr>
                        <p:cNvPr id="0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40" y="576"/>
                          <a:ext cx="1296" cy="3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3685" name="Text Box 21"/>
          <p:cNvSpPr txBox="1">
            <a:spLocks noChangeArrowheads="1"/>
          </p:cNvSpPr>
          <p:nvPr/>
        </p:nvSpPr>
        <p:spPr bwMode="auto">
          <a:xfrm>
            <a:off x="4570885" y="1311442"/>
            <a:ext cx="58689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 dirty="0"/>
              <a:t>(2)  键槽对称度公差为0.02</a:t>
            </a:r>
            <a:endParaRPr lang="en-US" altLang="zh-CN" sz="2800" b="1" i="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3686" name="Text Box 22"/>
              <p:cNvSpPr txBox="1">
                <a:spLocks noChangeArrowheads="1"/>
              </p:cNvSpPr>
              <p:nvPr/>
            </p:nvSpPr>
            <p:spPr bwMode="auto">
              <a:xfrm>
                <a:off x="705464" y="1961835"/>
                <a:ext cx="10196513" cy="519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zh-CN" altLang="en-US" sz="2800" b="1" i="0" dirty="0"/>
                  <a:t>（3）小端</a:t>
                </a:r>
                <a:r>
                  <a:rPr lang="en-US" altLang="zh-CN" sz="2800" b="1" dirty="0"/>
                  <a:t>d</a:t>
                </a:r>
                <a:r>
                  <a:rPr lang="en-US" altLang="zh-CN" sz="2800" b="1" i="0" baseline="-25000" dirty="0"/>
                  <a:t>1</a:t>
                </a:r>
                <a:r>
                  <a:rPr lang="zh-CN" altLang="en-US" sz="2800" b="1" i="0" dirty="0"/>
                  <a:t>轴线对大端</a:t>
                </a:r>
                <a:r>
                  <a:rPr lang="en-US" altLang="zh-CN" sz="2800" b="1" dirty="0"/>
                  <a:t>d</a:t>
                </a:r>
                <a:r>
                  <a:rPr lang="en-US" altLang="zh-CN" sz="2800" b="1" i="0" baseline="-25000" dirty="0"/>
                  <a:t>2</a:t>
                </a:r>
                <a:r>
                  <a:rPr lang="zh-CN" altLang="en-US" sz="2800" b="1" i="0" dirty="0"/>
                  <a:t>右端面垂直度公差为</a:t>
                </a:r>
                <a14:m>
                  <m:oMath xmlns:m="http://schemas.openxmlformats.org/officeDocument/2006/math">
                    <m:r>
                      <a:rPr lang="az-Cyrl-AZ" altLang="zh-CN" sz="2800" b="1" dirty="0"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en-US" altLang="zh-CN" sz="2800" b="1" dirty="0"/>
                  <a:t> </a:t>
                </a:r>
                <a:r>
                  <a:rPr lang="en-US" altLang="zh-CN" sz="2800" b="1" i="0" dirty="0"/>
                  <a:t>0.03。</a:t>
                </a:r>
              </a:p>
            </p:txBody>
          </p:sp>
        </mc:Choice>
        <mc:Fallback>
          <p:sp>
            <p:nvSpPr>
              <p:cNvPr id="113686" name="Text 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05464" y="1961835"/>
                <a:ext cx="10196513" cy="519113"/>
              </a:xfrm>
              <a:prstGeom prst="rect">
                <a:avLst/>
              </a:prstGeom>
              <a:blipFill rotWithShape="1">
                <a:blip r:embed="rId5"/>
                <a:stretch>
                  <a:fillRect l="-1256" t="-15294" b="-3411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687" name="Text Box 23"/>
          <p:cNvSpPr txBox="1">
            <a:spLocks noChangeArrowheads="1"/>
          </p:cNvSpPr>
          <p:nvPr/>
        </p:nvSpPr>
        <p:spPr bwMode="auto">
          <a:xfrm>
            <a:off x="1010264" y="2607536"/>
            <a:ext cx="81978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/>
              <a:t>将上述要求标注在下图中。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3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13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13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13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8" grpId="0" autoUpdateAnimBg="0"/>
      <p:bldP spid="113685" grpId="0" autoUpdateAnimBg="0"/>
      <p:bldP spid="113686" grpId="0" autoUpdateAnimBg="0"/>
      <p:bldP spid="113687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5E50151-F535-4622-9FD7-A4FFA39A81C8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39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1975413" y="373161"/>
            <a:ext cx="5410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3600" b="1" i="0" dirty="0"/>
              <a:t>课 堂 练 习 答 案</a:t>
            </a:r>
            <a:endParaRPr lang="en-US" altLang="zh-CN" sz="3600" b="1" i="0" dirty="0"/>
          </a:p>
        </p:txBody>
      </p:sp>
      <p:grpSp>
        <p:nvGrpSpPr>
          <p:cNvPr id="114693" name="Group 5"/>
          <p:cNvGrpSpPr>
            <a:grpSpLocks/>
          </p:cNvGrpSpPr>
          <p:nvPr/>
        </p:nvGrpSpPr>
        <p:grpSpPr bwMode="auto">
          <a:xfrm>
            <a:off x="1014751" y="1495664"/>
            <a:ext cx="3444875" cy="614362"/>
            <a:chOff x="566" y="576"/>
            <a:chExt cx="2170" cy="387"/>
          </a:xfrm>
        </p:grpSpPr>
        <p:sp>
          <p:nvSpPr>
            <p:cNvPr id="41025" name="Text Box 6"/>
            <p:cNvSpPr txBox="1">
              <a:spLocks noChangeArrowheads="1"/>
            </p:cNvSpPr>
            <p:nvPr/>
          </p:nvSpPr>
          <p:spPr bwMode="auto">
            <a:xfrm>
              <a:off x="566" y="636"/>
              <a:ext cx="116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800" b="1" i="0"/>
                <a:t>(1) 小端</a:t>
              </a:r>
              <a:endParaRPr lang="en-US" altLang="zh-CN" sz="2800" b="1" i="0"/>
            </a:p>
          </p:txBody>
        </p:sp>
        <p:graphicFrame>
          <p:nvGraphicFramePr>
            <p:cNvPr id="41026" name="Object 7"/>
            <p:cNvGraphicFramePr>
              <a:graphicFrameLocks noChangeAspect="1"/>
            </p:cNvGraphicFramePr>
            <p:nvPr/>
          </p:nvGraphicFramePr>
          <p:xfrm>
            <a:off x="1440" y="576"/>
            <a:ext cx="1296" cy="3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43" name="Equation" r:id="rId3" imgW="723586" imgH="215806" progId="Equation.3">
                    <p:embed/>
                  </p:oleObj>
                </mc:Choice>
                <mc:Fallback>
                  <p:oleObj name="Equation" r:id="rId3" imgW="723586" imgH="215806" progId="Equation.3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40" y="576"/>
                          <a:ext cx="1296" cy="3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4696" name="Text Box 8"/>
          <p:cNvSpPr txBox="1">
            <a:spLocks noChangeArrowheads="1"/>
          </p:cNvSpPr>
          <p:nvPr/>
        </p:nvSpPr>
        <p:spPr bwMode="auto">
          <a:xfrm>
            <a:off x="5129551" y="1513424"/>
            <a:ext cx="60420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 dirty="0"/>
              <a:t>(2)  键槽对称度公差为0.02</a:t>
            </a:r>
            <a:endParaRPr lang="en-US" altLang="zh-CN" sz="2800" b="1" i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697" name="Text Box 9"/>
              <p:cNvSpPr txBox="1">
                <a:spLocks noChangeArrowheads="1"/>
              </p:cNvSpPr>
              <p:nvPr/>
            </p:nvSpPr>
            <p:spPr bwMode="auto">
              <a:xfrm>
                <a:off x="802026" y="2106554"/>
                <a:ext cx="10369550" cy="519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zh-CN" altLang="en-US" sz="2800" b="1" i="0" dirty="0"/>
                  <a:t>（3）小端</a:t>
                </a:r>
                <a:r>
                  <a:rPr lang="en-US" altLang="zh-CN" sz="2800" b="1" dirty="0"/>
                  <a:t>d</a:t>
                </a:r>
                <a:r>
                  <a:rPr lang="en-US" altLang="zh-CN" sz="2800" b="1" i="0" baseline="-25000" dirty="0"/>
                  <a:t>1</a:t>
                </a:r>
                <a:r>
                  <a:rPr lang="zh-CN" altLang="en-US" sz="2800" b="1" i="0" dirty="0"/>
                  <a:t>轴线对大端</a:t>
                </a:r>
                <a:r>
                  <a:rPr lang="en-US" altLang="zh-CN" sz="2800" b="1" dirty="0"/>
                  <a:t>d</a:t>
                </a:r>
                <a:r>
                  <a:rPr lang="en-US" altLang="zh-CN" sz="2800" b="1" i="0" baseline="-25000" dirty="0"/>
                  <a:t>2</a:t>
                </a:r>
                <a:r>
                  <a:rPr lang="zh-CN" altLang="en-US" sz="2800" b="1" i="0" dirty="0"/>
                  <a:t>右端面垂直度公差为</a:t>
                </a:r>
                <a14:m>
                  <m:oMath xmlns:m="http://schemas.openxmlformats.org/officeDocument/2006/math">
                    <m:r>
                      <a:rPr lang="az-Cyrl-AZ" altLang="zh-CN" sz="2800" b="1" dirty="0"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en-US" altLang="zh-CN" sz="2800" b="1" dirty="0"/>
                  <a:t> </a:t>
                </a:r>
                <a:r>
                  <a:rPr lang="en-US" altLang="zh-CN" sz="2800" b="1" i="0" dirty="0"/>
                  <a:t>0.03。</a:t>
                </a:r>
              </a:p>
            </p:txBody>
          </p:sp>
        </mc:Choice>
        <mc:Fallback xmlns="">
          <p:sp>
            <p:nvSpPr>
              <p:cNvPr id="114697" name="Text 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02026" y="2106554"/>
                <a:ext cx="10369550" cy="519112"/>
              </a:xfrm>
              <a:prstGeom prst="rect">
                <a:avLst/>
              </a:prstGeom>
              <a:blipFill rotWithShape="1">
                <a:blip r:embed="rId5"/>
                <a:stretch>
                  <a:fillRect l="-1235" t="-15294" b="-3411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698" name="Text Box 10"/>
          <p:cNvSpPr txBox="1">
            <a:spLocks noChangeArrowheads="1"/>
          </p:cNvSpPr>
          <p:nvPr/>
        </p:nvSpPr>
        <p:spPr bwMode="auto">
          <a:xfrm>
            <a:off x="1030626" y="1039754"/>
            <a:ext cx="67659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 dirty="0"/>
              <a:t>将下述要求标注在下图中。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24000" y="2502972"/>
            <a:ext cx="6629400" cy="4960938"/>
            <a:chOff x="1524000" y="2286000"/>
            <a:chExt cx="6629400" cy="4960938"/>
          </a:xfrm>
        </p:grpSpPr>
        <p:grpSp>
          <p:nvGrpSpPr>
            <p:cNvPr id="114699" name="Group 11"/>
            <p:cNvGrpSpPr>
              <a:grpSpLocks/>
            </p:cNvGrpSpPr>
            <p:nvPr/>
          </p:nvGrpSpPr>
          <p:grpSpPr bwMode="auto">
            <a:xfrm>
              <a:off x="1524000" y="3360738"/>
              <a:ext cx="5867400" cy="3581400"/>
              <a:chOff x="2496" y="2016"/>
              <a:chExt cx="3696" cy="2256"/>
            </a:xfrm>
          </p:grpSpPr>
          <p:grpSp>
            <p:nvGrpSpPr>
              <p:cNvPr id="41011" name="Group 12"/>
              <p:cNvGrpSpPr>
                <a:grpSpLocks/>
              </p:cNvGrpSpPr>
              <p:nvPr/>
            </p:nvGrpSpPr>
            <p:grpSpPr bwMode="auto">
              <a:xfrm>
                <a:off x="2496" y="2016"/>
                <a:ext cx="3696" cy="1971"/>
                <a:chOff x="528" y="2784"/>
                <a:chExt cx="2160" cy="1152"/>
              </a:xfrm>
            </p:grpSpPr>
            <p:sp>
              <p:nvSpPr>
                <p:cNvPr id="41013" name="Rectangle 13"/>
                <p:cNvSpPr>
                  <a:spLocks noChangeArrowheads="1"/>
                </p:cNvSpPr>
                <p:nvPr/>
              </p:nvSpPr>
              <p:spPr bwMode="auto">
                <a:xfrm>
                  <a:off x="624" y="2784"/>
                  <a:ext cx="576" cy="1152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14" name="Rectangle 14"/>
                <p:cNvSpPr>
                  <a:spLocks noChangeArrowheads="1"/>
                </p:cNvSpPr>
                <p:nvPr/>
              </p:nvSpPr>
              <p:spPr bwMode="auto">
                <a:xfrm>
                  <a:off x="1200" y="2976"/>
                  <a:ext cx="1296" cy="816"/>
                </a:xfrm>
                <a:prstGeom prst="rect">
                  <a:avLst/>
                </a:prstGeom>
                <a:solidFill>
                  <a:schemeClr val="bg1"/>
                </a:solidFill>
                <a:ln w="762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15" name="Line 15"/>
                <p:cNvSpPr>
                  <a:spLocks noChangeShapeType="1"/>
                </p:cNvSpPr>
                <p:nvPr/>
              </p:nvSpPr>
              <p:spPr bwMode="auto">
                <a:xfrm>
                  <a:off x="2496" y="2976"/>
                  <a:ext cx="96" cy="144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016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2496" y="3696"/>
                  <a:ext cx="96" cy="96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017" name="Line 17"/>
                <p:cNvSpPr>
                  <a:spLocks noChangeShapeType="1"/>
                </p:cNvSpPr>
                <p:nvPr/>
              </p:nvSpPr>
              <p:spPr bwMode="auto">
                <a:xfrm>
                  <a:off x="2580" y="3078"/>
                  <a:ext cx="0" cy="624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018" name="Rectangle 18"/>
                <p:cNvSpPr>
                  <a:spLocks noChangeArrowheads="1"/>
                </p:cNvSpPr>
                <p:nvPr/>
              </p:nvSpPr>
              <p:spPr bwMode="auto">
                <a:xfrm>
                  <a:off x="1344" y="3084"/>
                  <a:ext cx="624" cy="28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19" name="Oval 19"/>
                <p:cNvSpPr>
                  <a:spLocks noChangeArrowheads="1"/>
                </p:cNvSpPr>
                <p:nvPr/>
              </p:nvSpPr>
              <p:spPr bwMode="auto">
                <a:xfrm>
                  <a:off x="1968" y="3264"/>
                  <a:ext cx="336" cy="252"/>
                </a:xfrm>
                <a:prstGeom prst="ellipse">
                  <a:avLst/>
                </a:prstGeom>
                <a:solidFill>
                  <a:schemeClr val="bg1"/>
                </a:solidFill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20" name="Oval 20"/>
                <p:cNvSpPr>
                  <a:spLocks noChangeArrowheads="1"/>
                </p:cNvSpPr>
                <p:nvPr/>
              </p:nvSpPr>
              <p:spPr bwMode="auto">
                <a:xfrm>
                  <a:off x="1440" y="3264"/>
                  <a:ext cx="336" cy="252"/>
                </a:xfrm>
                <a:prstGeom prst="ellipse">
                  <a:avLst/>
                </a:prstGeom>
                <a:solidFill>
                  <a:schemeClr val="bg1"/>
                </a:solidFill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21" name="Rectangle 21"/>
                <p:cNvSpPr>
                  <a:spLocks noChangeArrowheads="1"/>
                </p:cNvSpPr>
                <p:nvPr/>
              </p:nvSpPr>
              <p:spPr bwMode="auto">
                <a:xfrm>
                  <a:off x="1632" y="3228"/>
                  <a:ext cx="480" cy="3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022" name="Line 22"/>
                <p:cNvSpPr>
                  <a:spLocks noChangeShapeType="1"/>
                </p:cNvSpPr>
                <p:nvPr/>
              </p:nvSpPr>
              <p:spPr bwMode="auto">
                <a:xfrm>
                  <a:off x="1632" y="3516"/>
                  <a:ext cx="528" cy="1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023" name="Line 23"/>
                <p:cNvSpPr>
                  <a:spLocks noChangeShapeType="1"/>
                </p:cNvSpPr>
                <p:nvPr/>
              </p:nvSpPr>
              <p:spPr bwMode="auto">
                <a:xfrm>
                  <a:off x="528" y="3408"/>
                  <a:ext cx="2160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prstDash val="lgDash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024" name="Line 24"/>
                <p:cNvSpPr>
                  <a:spLocks noChangeShapeType="1"/>
                </p:cNvSpPr>
                <p:nvPr/>
              </p:nvSpPr>
              <p:spPr bwMode="auto">
                <a:xfrm>
                  <a:off x="1584" y="3264"/>
                  <a:ext cx="576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1012" name="Line 25"/>
              <p:cNvSpPr>
                <a:spLocks noChangeShapeType="1"/>
              </p:cNvSpPr>
              <p:nvPr/>
            </p:nvSpPr>
            <p:spPr bwMode="auto">
              <a:xfrm>
                <a:off x="3648" y="3888"/>
                <a:ext cx="0" cy="38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4714" name="Group 26"/>
            <p:cNvGrpSpPr>
              <a:grpSpLocks/>
            </p:cNvGrpSpPr>
            <p:nvPr/>
          </p:nvGrpSpPr>
          <p:grpSpPr bwMode="auto">
            <a:xfrm>
              <a:off x="2590800" y="2286000"/>
              <a:ext cx="2286000" cy="3055938"/>
              <a:chOff x="3456" y="1387"/>
              <a:chExt cx="1440" cy="1925"/>
            </a:xfrm>
          </p:grpSpPr>
          <p:sp>
            <p:nvSpPr>
              <p:cNvPr id="40999" name="Line 27"/>
              <p:cNvSpPr>
                <a:spLocks noChangeShapeType="1"/>
              </p:cNvSpPr>
              <p:nvPr/>
            </p:nvSpPr>
            <p:spPr bwMode="auto">
              <a:xfrm>
                <a:off x="4896" y="2832"/>
                <a:ext cx="0" cy="48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00" name="Line 28"/>
              <p:cNvSpPr>
                <a:spLocks noChangeShapeType="1"/>
              </p:cNvSpPr>
              <p:nvPr/>
            </p:nvSpPr>
            <p:spPr bwMode="auto">
              <a:xfrm>
                <a:off x="4896" y="1680"/>
                <a:ext cx="0" cy="115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1001" name="Group 29"/>
              <p:cNvGrpSpPr>
                <a:grpSpLocks/>
              </p:cNvGrpSpPr>
              <p:nvPr/>
            </p:nvGrpSpPr>
            <p:grpSpPr bwMode="auto">
              <a:xfrm>
                <a:off x="3456" y="1387"/>
                <a:ext cx="1200" cy="437"/>
                <a:chOff x="3456" y="1387"/>
                <a:chExt cx="1200" cy="437"/>
              </a:xfrm>
            </p:grpSpPr>
            <p:sp>
              <p:nvSpPr>
                <p:cNvPr id="41003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4502" y="1387"/>
                  <a:ext cx="116" cy="3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 sz="3200" i="1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3200" i="1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3200" i="1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3200" i="1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3200" i="1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200" i="1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200" i="1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200" i="1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3200" i="1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algn="l" eaLnBrk="1" hangingPunct="1"/>
                  <a:endParaRPr lang="zh-CN" altLang="en-US" i="0"/>
                </a:p>
              </p:txBody>
            </p:sp>
            <p:sp>
              <p:nvSpPr>
                <p:cNvPr id="41004" name="Rectangle 31"/>
                <p:cNvSpPr>
                  <a:spLocks noChangeArrowheads="1"/>
                </p:cNvSpPr>
                <p:nvPr/>
              </p:nvSpPr>
              <p:spPr bwMode="auto">
                <a:xfrm>
                  <a:off x="3456" y="1536"/>
                  <a:ext cx="1200" cy="288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r>
                    <a:rPr lang="zh-CN" altLang="en-US" i="0"/>
                    <a:t>     0.02  </a:t>
                  </a:r>
                  <a:r>
                    <a:rPr lang="en-US" altLang="zh-CN"/>
                    <a:t>A</a:t>
                  </a:r>
                </a:p>
              </p:txBody>
            </p:sp>
            <p:grpSp>
              <p:nvGrpSpPr>
                <p:cNvPr id="41005" name="Group 32"/>
                <p:cNvGrpSpPr>
                  <a:grpSpLocks/>
                </p:cNvGrpSpPr>
                <p:nvPr/>
              </p:nvGrpSpPr>
              <p:grpSpPr bwMode="auto">
                <a:xfrm>
                  <a:off x="3504" y="1632"/>
                  <a:ext cx="240" cy="144"/>
                  <a:chOff x="5472" y="1632"/>
                  <a:chExt cx="240" cy="192"/>
                </a:xfrm>
              </p:grpSpPr>
              <p:sp>
                <p:nvSpPr>
                  <p:cNvPr id="41008" name="Line 33"/>
                  <p:cNvSpPr>
                    <a:spLocks noChangeShapeType="1"/>
                  </p:cNvSpPr>
                  <p:nvPr/>
                </p:nvSpPr>
                <p:spPr bwMode="auto">
                  <a:xfrm>
                    <a:off x="5520" y="1632"/>
                    <a:ext cx="144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009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5520" y="1824"/>
                    <a:ext cx="144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010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5472" y="1728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1006" name="Line 36"/>
                <p:cNvSpPr>
                  <a:spLocks noChangeShapeType="1"/>
                </p:cNvSpPr>
                <p:nvPr/>
              </p:nvSpPr>
              <p:spPr bwMode="auto">
                <a:xfrm>
                  <a:off x="3792" y="1536"/>
                  <a:ext cx="0" cy="28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007" name="Line 37"/>
                <p:cNvSpPr>
                  <a:spLocks noChangeShapeType="1"/>
                </p:cNvSpPr>
                <p:nvPr/>
              </p:nvSpPr>
              <p:spPr bwMode="auto">
                <a:xfrm>
                  <a:off x="4320" y="1536"/>
                  <a:ext cx="0" cy="28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1002" name="Line 38"/>
              <p:cNvSpPr>
                <a:spLocks noChangeShapeType="1"/>
              </p:cNvSpPr>
              <p:nvPr/>
            </p:nvSpPr>
            <p:spPr bwMode="auto">
              <a:xfrm>
                <a:off x="4656" y="1680"/>
                <a:ext cx="2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993" name="Rectangle 42"/>
                <p:cNvSpPr>
                  <a:spLocks noChangeArrowheads="1"/>
                </p:cNvSpPr>
                <p:nvPr/>
              </p:nvSpPr>
              <p:spPr bwMode="auto">
                <a:xfrm>
                  <a:off x="5528429" y="2865438"/>
                  <a:ext cx="1908175" cy="457200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r>
                    <a:rPr lang="en-US" altLang="zh-CN" sz="2800" dirty="0" smtClean="0"/>
                    <a:t>       </a:t>
                  </a:r>
                  <a14:m>
                    <m:oMath xmlns:m="http://schemas.openxmlformats.org/officeDocument/2006/math">
                      <m:r>
                        <a:rPr lang="az-Cyrl-AZ" altLang="zh-CN" sz="2800" b="1" dirty="0" smtClean="0">
                          <a:latin typeface="Cambria Math"/>
                          <a:ea typeface="Cambria Math"/>
                        </a:rPr>
                        <m:t>∅</m:t>
                      </m:r>
                    </m:oMath>
                  </a14:m>
                  <a:r>
                    <a:rPr lang="en-US" altLang="zh-CN" sz="2800" i="0" dirty="0" smtClean="0"/>
                    <a:t>0.03</a:t>
                  </a:r>
                  <a:r>
                    <a:rPr lang="en-US" altLang="zh-CN" dirty="0" smtClean="0"/>
                    <a:t>B</a:t>
                  </a:r>
                  <a:endParaRPr lang="en-US" altLang="zh-CN" dirty="0"/>
                </a:p>
              </p:txBody>
            </p:sp>
          </mc:Choice>
          <mc:Fallback xmlns="">
            <p:sp>
              <p:nvSpPr>
                <p:cNvPr id="40993" name="Rectangle 4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528429" y="2865438"/>
                  <a:ext cx="1908175" cy="457200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t="-27500" r="-6918" b="-48750"/>
                  </a:stretch>
                </a:blip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0994" name="Line 43"/>
            <p:cNvSpPr>
              <a:spLocks noChangeShapeType="1"/>
            </p:cNvSpPr>
            <p:nvPr/>
          </p:nvSpPr>
          <p:spPr bwMode="auto">
            <a:xfrm>
              <a:off x="6066294" y="2850774"/>
              <a:ext cx="0" cy="457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5" name="Line 44"/>
            <p:cNvSpPr>
              <a:spLocks noChangeShapeType="1"/>
            </p:cNvSpPr>
            <p:nvPr/>
          </p:nvSpPr>
          <p:spPr bwMode="auto">
            <a:xfrm>
              <a:off x="7102098" y="2850774"/>
              <a:ext cx="0" cy="457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996" name="Group 45"/>
            <p:cNvGrpSpPr>
              <a:grpSpLocks/>
            </p:cNvGrpSpPr>
            <p:nvPr/>
          </p:nvGrpSpPr>
          <p:grpSpPr bwMode="auto">
            <a:xfrm>
              <a:off x="5562600" y="2979738"/>
              <a:ext cx="381000" cy="228600"/>
              <a:chOff x="6096" y="1008"/>
              <a:chExt cx="240" cy="144"/>
            </a:xfrm>
          </p:grpSpPr>
          <p:sp>
            <p:nvSpPr>
              <p:cNvPr id="40997" name="Line 46"/>
              <p:cNvSpPr>
                <a:spLocks noChangeShapeType="1"/>
              </p:cNvSpPr>
              <p:nvPr/>
            </p:nvSpPr>
            <p:spPr bwMode="auto">
              <a:xfrm>
                <a:off x="6096" y="1152"/>
                <a:ext cx="2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8" name="Line 47"/>
              <p:cNvSpPr>
                <a:spLocks noChangeShapeType="1"/>
              </p:cNvSpPr>
              <p:nvPr/>
            </p:nvSpPr>
            <p:spPr bwMode="auto">
              <a:xfrm>
                <a:off x="6216" y="1008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0990" name="Line 48"/>
            <p:cNvSpPr>
              <a:spLocks noChangeShapeType="1"/>
            </p:cNvSpPr>
            <p:nvPr/>
          </p:nvSpPr>
          <p:spPr bwMode="auto">
            <a:xfrm>
              <a:off x="7848600" y="3055938"/>
              <a:ext cx="0" cy="838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1" name="Line 49"/>
            <p:cNvSpPr>
              <a:spLocks noChangeShapeType="1"/>
            </p:cNvSpPr>
            <p:nvPr/>
          </p:nvSpPr>
          <p:spPr bwMode="auto">
            <a:xfrm>
              <a:off x="7467600" y="3055938"/>
              <a:ext cx="3810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4738" name="Group 50"/>
            <p:cNvGrpSpPr>
              <a:grpSpLocks/>
            </p:cNvGrpSpPr>
            <p:nvPr/>
          </p:nvGrpSpPr>
          <p:grpSpPr bwMode="auto">
            <a:xfrm>
              <a:off x="6324600" y="3894138"/>
              <a:ext cx="1828800" cy="2209800"/>
              <a:chOff x="5472" y="2352"/>
              <a:chExt cx="1152" cy="1392"/>
            </a:xfrm>
          </p:grpSpPr>
          <p:grpSp>
            <p:nvGrpSpPr>
              <p:cNvPr id="40982" name="Group 51"/>
              <p:cNvGrpSpPr>
                <a:grpSpLocks/>
              </p:cNvGrpSpPr>
              <p:nvPr/>
            </p:nvGrpSpPr>
            <p:grpSpPr bwMode="auto">
              <a:xfrm rot="-5400000">
                <a:off x="5816" y="2870"/>
                <a:ext cx="947" cy="385"/>
                <a:chOff x="5677" y="1728"/>
                <a:chExt cx="947" cy="385"/>
              </a:xfrm>
            </p:grpSpPr>
            <p:sp>
              <p:nvSpPr>
                <p:cNvPr id="40987" name="WordArt 52"/>
                <p:cNvSpPr>
                  <a:spLocks noChangeArrowheads="1" noChangeShapeType="1"/>
                </p:cNvSpPr>
                <p:nvPr/>
              </p:nvSpPr>
              <p:spPr bwMode="auto">
                <a:xfrm>
                  <a:off x="6048" y="1728"/>
                  <a:ext cx="576" cy="288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r>
                    <a:rPr lang="en-US" altLang="zh-CN" sz="3600" kern="1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宋体"/>
                      <a:ea typeface="宋体"/>
                    </a:rPr>
                    <a:t>0</a:t>
                  </a:r>
                </a:p>
                <a:p>
                  <a:r>
                    <a:rPr lang="en-US" altLang="zh-CN" sz="3600" kern="1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宋体"/>
                      <a:ea typeface="宋体"/>
                    </a:rPr>
                    <a:t>   -0.025</a:t>
                  </a:r>
                  <a:endParaRPr lang="zh-CN" altLang="en-US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/>
                    <a:ea typeface="宋体"/>
                  </a:endParaRP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0988" name="Text Box 5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677" y="1745"/>
                      <a:ext cx="594" cy="36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 eaLnBrk="0" hangingPunct="0">
                        <a:defRPr kumimoji="1" sz="3200" 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3200" 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3200" 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3200" 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 kumimoji="1" sz="3200" 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3200" 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3200" 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3200" 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3200" 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algn="l" eaLnBrk="1" hangingPunct="1"/>
                      <a14:m>
                        <m:oMath xmlns:m="http://schemas.openxmlformats.org/officeDocument/2006/math">
                          <m:r>
                            <a:rPr lang="az-Cyrl-AZ" altLang="zh-CN" b="1" dirty="0">
                              <a:latin typeface="Cambria Math"/>
                              <a:ea typeface="Cambria Math"/>
                            </a:rPr>
                            <m:t>∅ </m:t>
                          </m:r>
                        </m:oMath>
                      </a14:m>
                      <a:r>
                        <a:rPr lang="en-US" altLang="zh-CN" i="0" dirty="0"/>
                        <a:t>40</a:t>
                      </a:r>
                    </a:p>
                  </p:txBody>
                </p:sp>
              </mc:Choice>
              <mc:Fallback xmlns="">
                <p:sp>
                  <p:nvSpPr>
                    <p:cNvPr id="40988" name="Text Box 53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 bwMode="auto">
                    <a:xfrm>
                      <a:off x="5677" y="1745"/>
                      <a:ext cx="594" cy="368"/>
                    </a:xfrm>
                    <a:prstGeom prst="rect">
                      <a:avLst/>
                    </a:prstGeom>
                    <a:blipFill rotWithShape="1">
                      <a:blip r:embed="rId7"/>
                      <a:stretch>
                        <a:fillRect l="-14583" t="-16774" r="-32292"/>
                      </a:stretch>
                    </a:blipFill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r>
                        <a:rPr lang="zh-CN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40983" name="Group 54"/>
              <p:cNvGrpSpPr>
                <a:grpSpLocks/>
              </p:cNvGrpSpPr>
              <p:nvPr/>
            </p:nvGrpSpPr>
            <p:grpSpPr bwMode="auto">
              <a:xfrm>
                <a:off x="5472" y="2352"/>
                <a:ext cx="1152" cy="1392"/>
                <a:chOff x="5472" y="2352"/>
                <a:chExt cx="1152" cy="1392"/>
              </a:xfrm>
            </p:grpSpPr>
            <p:sp>
              <p:nvSpPr>
                <p:cNvPr id="40984" name="Line 55"/>
                <p:cNvSpPr>
                  <a:spLocks noChangeShapeType="1"/>
                </p:cNvSpPr>
                <p:nvPr/>
              </p:nvSpPr>
              <p:spPr bwMode="auto">
                <a:xfrm>
                  <a:off x="5472" y="2352"/>
                  <a:ext cx="110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0985" name="Line 56"/>
                <p:cNvSpPr>
                  <a:spLocks noChangeShapeType="1"/>
                </p:cNvSpPr>
                <p:nvPr/>
              </p:nvSpPr>
              <p:spPr bwMode="auto">
                <a:xfrm>
                  <a:off x="5520" y="3744"/>
                  <a:ext cx="110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0986" name="Line 57"/>
                <p:cNvSpPr>
                  <a:spLocks noChangeShapeType="1"/>
                </p:cNvSpPr>
                <p:nvPr/>
              </p:nvSpPr>
              <p:spPr bwMode="auto">
                <a:xfrm>
                  <a:off x="6432" y="2352"/>
                  <a:ext cx="0" cy="139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4746" name="Group 58"/>
            <p:cNvGrpSpPr>
              <a:grpSpLocks/>
            </p:cNvGrpSpPr>
            <p:nvPr/>
          </p:nvGrpSpPr>
          <p:grpSpPr bwMode="auto">
            <a:xfrm>
              <a:off x="7620000" y="6103938"/>
              <a:ext cx="533400" cy="1143000"/>
              <a:chOff x="6192" y="528"/>
              <a:chExt cx="336" cy="720"/>
            </a:xfrm>
          </p:grpSpPr>
          <p:grpSp>
            <p:nvGrpSpPr>
              <p:cNvPr id="40978" name="Group 59"/>
              <p:cNvGrpSpPr>
                <a:grpSpLocks/>
              </p:cNvGrpSpPr>
              <p:nvPr/>
            </p:nvGrpSpPr>
            <p:grpSpPr bwMode="auto">
              <a:xfrm>
                <a:off x="6192" y="528"/>
                <a:ext cx="336" cy="432"/>
                <a:chOff x="6192" y="528"/>
                <a:chExt cx="336" cy="432"/>
              </a:xfrm>
            </p:grpSpPr>
            <p:sp>
              <p:nvSpPr>
                <p:cNvPr id="40980" name="AutoShape 60"/>
                <p:cNvSpPr>
                  <a:spLocks noChangeArrowheads="1"/>
                </p:cNvSpPr>
                <p:nvPr/>
              </p:nvSpPr>
              <p:spPr bwMode="auto">
                <a:xfrm flipV="1">
                  <a:off x="6192" y="528"/>
                  <a:ext cx="336" cy="29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81" name="Line 61"/>
                <p:cNvSpPr>
                  <a:spLocks noChangeShapeType="1"/>
                </p:cNvSpPr>
                <p:nvPr/>
              </p:nvSpPr>
              <p:spPr bwMode="auto">
                <a:xfrm>
                  <a:off x="6360" y="768"/>
                  <a:ext cx="0" cy="19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0979" name="Rectangle 62"/>
              <p:cNvSpPr>
                <a:spLocks noChangeArrowheads="1"/>
              </p:cNvSpPr>
              <p:nvPr/>
            </p:nvSpPr>
            <p:spPr bwMode="auto">
              <a:xfrm>
                <a:off x="6216" y="960"/>
                <a:ext cx="288" cy="28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en-US" altLang="zh-CN"/>
                  <a:t>A</a:t>
                </a:r>
              </a:p>
            </p:txBody>
          </p:sp>
        </p:grpSp>
        <p:grpSp>
          <p:nvGrpSpPr>
            <p:cNvPr id="114751" name="Group 63"/>
            <p:cNvGrpSpPr>
              <a:grpSpLocks/>
            </p:cNvGrpSpPr>
            <p:nvPr/>
          </p:nvGrpSpPr>
          <p:grpSpPr bwMode="auto">
            <a:xfrm>
              <a:off x="3352800" y="6219825"/>
              <a:ext cx="1133475" cy="538163"/>
              <a:chOff x="6048" y="477"/>
              <a:chExt cx="714" cy="339"/>
            </a:xfrm>
          </p:grpSpPr>
          <p:sp>
            <p:nvSpPr>
              <p:cNvPr id="40974" name="Rectangle 64"/>
              <p:cNvSpPr>
                <a:spLocks noChangeArrowheads="1"/>
              </p:cNvSpPr>
              <p:nvPr/>
            </p:nvSpPr>
            <p:spPr bwMode="auto">
              <a:xfrm>
                <a:off x="6474" y="477"/>
                <a:ext cx="288" cy="28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en-US" altLang="zh-CN"/>
                  <a:t>B</a:t>
                </a:r>
              </a:p>
            </p:txBody>
          </p:sp>
          <p:grpSp>
            <p:nvGrpSpPr>
              <p:cNvPr id="40975" name="Group 65"/>
              <p:cNvGrpSpPr>
                <a:grpSpLocks/>
              </p:cNvGrpSpPr>
              <p:nvPr/>
            </p:nvGrpSpPr>
            <p:grpSpPr bwMode="auto">
              <a:xfrm rot="-5400000">
                <a:off x="6096" y="432"/>
                <a:ext cx="336" cy="432"/>
                <a:chOff x="6192" y="528"/>
                <a:chExt cx="336" cy="432"/>
              </a:xfrm>
            </p:grpSpPr>
            <p:sp>
              <p:nvSpPr>
                <p:cNvPr id="40976" name="AutoShape 66"/>
                <p:cNvSpPr>
                  <a:spLocks noChangeArrowheads="1"/>
                </p:cNvSpPr>
                <p:nvPr/>
              </p:nvSpPr>
              <p:spPr bwMode="auto">
                <a:xfrm flipV="1">
                  <a:off x="6192" y="528"/>
                  <a:ext cx="336" cy="29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977" name="Line 67"/>
                <p:cNvSpPr>
                  <a:spLocks noChangeShapeType="1"/>
                </p:cNvSpPr>
                <p:nvPr/>
              </p:nvSpPr>
              <p:spPr bwMode="auto">
                <a:xfrm>
                  <a:off x="6360" y="768"/>
                  <a:ext cx="0" cy="19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68" name="圆角矩形 67">
            <a:hlinkClick r:id="rId8" action="ppaction://hlinksldjump"/>
          </p:cNvPr>
          <p:cNvSpPr/>
          <p:nvPr/>
        </p:nvSpPr>
        <p:spPr bwMode="auto">
          <a:xfrm>
            <a:off x="8446576" y="673893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114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114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2" grpId="0" autoUpdateAnimBg="0"/>
      <p:bldP spid="114696" grpId="0" autoUpdateAnimBg="0"/>
      <p:bldP spid="114697" grpId="0" autoUpdateAnimBg="0"/>
      <p:bldP spid="11469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EEA2479-6869-4318-9930-567686C3E4C3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4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32772" name="Text Box 2052"/>
          <p:cNvSpPr txBox="1">
            <a:spLocks noChangeArrowheads="1"/>
          </p:cNvSpPr>
          <p:nvPr/>
        </p:nvSpPr>
        <p:spPr bwMode="auto">
          <a:xfrm>
            <a:off x="542004" y="435327"/>
            <a:ext cx="8953500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 dirty="0"/>
              <a:t>8.1</a:t>
            </a:r>
            <a:r>
              <a:rPr lang="zh-CN" altLang="en-US" sz="2800" b="1" i="0" dirty="0">
                <a:latin typeface="宋体" pitchFamily="2" charset="-122"/>
              </a:rPr>
              <a:t> 普通平键结合的精度设计</a:t>
            </a:r>
          </a:p>
        </p:txBody>
      </p:sp>
      <p:sp>
        <p:nvSpPr>
          <p:cNvPr id="32773" name="Text Box 2053"/>
          <p:cNvSpPr txBox="1">
            <a:spLocks noChangeArrowheads="1"/>
          </p:cNvSpPr>
          <p:nvPr/>
        </p:nvSpPr>
        <p:spPr bwMode="auto">
          <a:xfrm>
            <a:off x="476250" y="944660"/>
            <a:ext cx="93345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 dirty="0"/>
              <a:t>8.1.1 普通平键结合的结构和几何参数</a:t>
            </a:r>
            <a:r>
              <a:rPr lang="zh-CN" altLang="en-US" sz="2400" i="0" dirty="0"/>
              <a:t> </a:t>
            </a:r>
          </a:p>
        </p:txBody>
      </p:sp>
      <p:sp>
        <p:nvSpPr>
          <p:cNvPr id="32774" name="Text Box 2054"/>
          <p:cNvSpPr txBox="1">
            <a:spLocks noChangeArrowheads="1"/>
          </p:cNvSpPr>
          <p:nvPr/>
        </p:nvSpPr>
        <p:spPr bwMode="auto">
          <a:xfrm>
            <a:off x="1047750" y="6048375"/>
            <a:ext cx="89535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>
                <a:latin typeface="宋体" pitchFamily="2" charset="-122"/>
              </a:rPr>
              <a:t>平键是以</a:t>
            </a:r>
            <a:r>
              <a:rPr lang="zh-CN" altLang="en-US" sz="2800" b="1" i="0">
                <a:solidFill>
                  <a:srgbClr val="FF3300"/>
                </a:solidFill>
                <a:latin typeface="宋体" pitchFamily="2" charset="-122"/>
              </a:rPr>
              <a:t>侧面相互接触传递转矩</a:t>
            </a:r>
            <a:r>
              <a:rPr lang="zh-CN" altLang="en-US" sz="2800" b="1" i="0">
                <a:latin typeface="宋体" pitchFamily="2" charset="-122"/>
              </a:rPr>
              <a:t>，</a:t>
            </a:r>
            <a:endParaRPr lang="zh-CN" altLang="en-US" sz="2800" b="1" i="0"/>
          </a:p>
        </p:txBody>
      </p:sp>
      <p:sp>
        <p:nvSpPr>
          <p:cNvPr id="32775" name="Text Box 2055"/>
          <p:cNvSpPr txBox="1">
            <a:spLocks noChangeArrowheads="1"/>
          </p:cNvSpPr>
          <p:nvPr/>
        </p:nvSpPr>
        <p:spPr bwMode="auto">
          <a:xfrm>
            <a:off x="685800" y="1469561"/>
            <a:ext cx="59055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1. 结构   (见图8.1所示)</a:t>
            </a:r>
          </a:p>
        </p:txBody>
      </p:sp>
      <p:pic>
        <p:nvPicPr>
          <p:cNvPr id="32780" name="Picture 206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84375"/>
            <a:ext cx="3540125" cy="414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81" name="Picture 206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0" y="2152650"/>
            <a:ext cx="3790950" cy="347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2797" name="Group 2077"/>
          <p:cNvGrpSpPr>
            <a:grpSpLocks/>
          </p:cNvGrpSpPr>
          <p:nvPr/>
        </p:nvGrpSpPr>
        <p:grpSpPr bwMode="auto">
          <a:xfrm>
            <a:off x="4857750" y="4354513"/>
            <a:ext cx="2286000" cy="1300162"/>
            <a:chOff x="2688" y="2736"/>
            <a:chExt cx="1152" cy="737"/>
          </a:xfrm>
        </p:grpSpPr>
        <p:sp>
          <p:nvSpPr>
            <p:cNvPr id="5139" name="AutoShape 2075"/>
            <p:cNvSpPr>
              <a:spLocks/>
            </p:cNvSpPr>
            <p:nvPr/>
          </p:nvSpPr>
          <p:spPr bwMode="auto">
            <a:xfrm>
              <a:off x="2688" y="3089"/>
              <a:ext cx="576" cy="384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39065"/>
                <a:gd name="adj5" fmla="val -89065"/>
                <a:gd name="adj6" fmla="val -150347"/>
              </a:avLst>
            </a:prstGeom>
            <a:solidFill>
              <a:schemeClr val="bg1"/>
            </a:solidFill>
            <a:ln w="57150">
              <a:solidFill>
                <a:schemeClr val="tx2"/>
              </a:solidFill>
              <a:miter lim="800000"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r>
                <a:rPr lang="zh-CN" altLang="en-US" b="1" i="0"/>
                <a:t>轴</a:t>
              </a:r>
            </a:p>
          </p:txBody>
        </p:sp>
        <p:sp>
          <p:nvSpPr>
            <p:cNvPr id="5140" name="Line 2076"/>
            <p:cNvSpPr>
              <a:spLocks noChangeShapeType="1"/>
            </p:cNvSpPr>
            <p:nvPr/>
          </p:nvSpPr>
          <p:spPr bwMode="auto">
            <a:xfrm flipV="1">
              <a:off x="3264" y="2736"/>
              <a:ext cx="576" cy="48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800" name="Group 2080"/>
          <p:cNvGrpSpPr>
            <a:grpSpLocks/>
          </p:cNvGrpSpPr>
          <p:nvPr/>
        </p:nvGrpSpPr>
        <p:grpSpPr bwMode="auto">
          <a:xfrm>
            <a:off x="4762500" y="3338513"/>
            <a:ext cx="2667000" cy="1185862"/>
            <a:chOff x="2544" y="2064"/>
            <a:chExt cx="1344" cy="672"/>
          </a:xfrm>
        </p:grpSpPr>
        <p:sp>
          <p:nvSpPr>
            <p:cNvPr id="5137" name="AutoShape 2072"/>
            <p:cNvSpPr>
              <a:spLocks/>
            </p:cNvSpPr>
            <p:nvPr/>
          </p:nvSpPr>
          <p:spPr bwMode="auto">
            <a:xfrm>
              <a:off x="2544" y="2352"/>
              <a:ext cx="576" cy="384"/>
            </a:xfrm>
            <a:prstGeom prst="borderCallout1">
              <a:avLst>
                <a:gd name="adj1" fmla="val 18750"/>
                <a:gd name="adj2" fmla="val -8333"/>
                <a:gd name="adj3" fmla="val -92968"/>
                <a:gd name="adj4" fmla="val -165801"/>
              </a:avLst>
            </a:prstGeom>
            <a:solidFill>
              <a:schemeClr val="bg1"/>
            </a:solidFill>
            <a:ln w="57150">
              <a:solidFill>
                <a:srgbClr val="FF3300"/>
              </a:solidFill>
              <a:miter lim="800000"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r>
                <a:rPr lang="zh-CN" altLang="en-US" b="1" i="0">
                  <a:solidFill>
                    <a:srgbClr val="FF3300"/>
                  </a:solidFill>
                </a:rPr>
                <a:t>键</a:t>
              </a:r>
            </a:p>
          </p:txBody>
        </p:sp>
        <p:sp>
          <p:nvSpPr>
            <p:cNvPr id="5138" name="Line 2078"/>
            <p:cNvSpPr>
              <a:spLocks noChangeShapeType="1"/>
            </p:cNvSpPr>
            <p:nvPr/>
          </p:nvSpPr>
          <p:spPr bwMode="auto">
            <a:xfrm flipV="1">
              <a:off x="3120" y="2064"/>
              <a:ext cx="768" cy="288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803" name="Group 2083"/>
          <p:cNvGrpSpPr>
            <a:grpSpLocks/>
          </p:cNvGrpSpPr>
          <p:nvPr/>
        </p:nvGrpSpPr>
        <p:grpSpPr bwMode="auto">
          <a:xfrm>
            <a:off x="4191000" y="1984375"/>
            <a:ext cx="2476500" cy="930275"/>
            <a:chOff x="2256" y="1296"/>
            <a:chExt cx="1248" cy="528"/>
          </a:xfrm>
        </p:grpSpPr>
        <p:sp>
          <p:nvSpPr>
            <p:cNvPr id="5135" name="AutoShape 2081"/>
            <p:cNvSpPr>
              <a:spLocks/>
            </p:cNvSpPr>
            <p:nvPr/>
          </p:nvSpPr>
          <p:spPr bwMode="auto">
            <a:xfrm>
              <a:off x="2256" y="1296"/>
              <a:ext cx="768" cy="384"/>
            </a:xfrm>
            <a:prstGeom prst="borderCallout1">
              <a:avLst>
                <a:gd name="adj1" fmla="val 18750"/>
                <a:gd name="adj2" fmla="val -6250"/>
                <a:gd name="adj3" fmla="val 103648"/>
                <a:gd name="adj4" fmla="val -89454"/>
              </a:avLst>
            </a:prstGeom>
            <a:solidFill>
              <a:schemeClr val="bg1"/>
            </a:solidFill>
            <a:ln w="571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r>
                <a:rPr lang="zh-CN" altLang="en-US" b="1" i="0"/>
                <a:t>轮毂</a:t>
              </a:r>
              <a:endParaRPr lang="en-US" altLang="zh-CN" b="1" i="0"/>
            </a:p>
          </p:txBody>
        </p:sp>
        <p:sp>
          <p:nvSpPr>
            <p:cNvPr id="5136" name="Line 2082"/>
            <p:cNvSpPr>
              <a:spLocks noChangeShapeType="1"/>
            </p:cNvSpPr>
            <p:nvPr/>
          </p:nvSpPr>
          <p:spPr bwMode="auto">
            <a:xfrm>
              <a:off x="3024" y="1440"/>
              <a:ext cx="480" cy="38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805" name="Line 2085"/>
          <p:cNvSpPr>
            <a:spLocks noChangeShapeType="1"/>
          </p:cNvSpPr>
          <p:nvPr/>
        </p:nvSpPr>
        <p:spPr bwMode="auto">
          <a:xfrm>
            <a:off x="7620000" y="3000375"/>
            <a:ext cx="0" cy="592138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06" name="Line 2086"/>
          <p:cNvSpPr>
            <a:spLocks noChangeShapeType="1"/>
          </p:cNvSpPr>
          <p:nvPr/>
        </p:nvSpPr>
        <p:spPr bwMode="auto">
          <a:xfrm>
            <a:off x="7086600" y="3000375"/>
            <a:ext cx="0" cy="592138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07" name="Rectangle 2087"/>
          <p:cNvSpPr>
            <a:spLocks noChangeArrowheads="1"/>
          </p:cNvSpPr>
          <p:nvPr/>
        </p:nvSpPr>
        <p:spPr bwMode="auto">
          <a:xfrm>
            <a:off x="1096963" y="6556375"/>
            <a:ext cx="36512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i="0">
                <a:latin typeface="宋体" pitchFamily="2" charset="-122"/>
              </a:rPr>
              <a:t>故</a:t>
            </a:r>
            <a:r>
              <a:rPr lang="zh-CN" altLang="en-US" sz="2800" b="1" i="0">
                <a:solidFill>
                  <a:srgbClr val="FF3300"/>
                </a:solidFill>
                <a:latin typeface="宋体" pitchFamily="2" charset="-122"/>
              </a:rPr>
              <a:t>宽度</a:t>
            </a:r>
            <a:r>
              <a:rPr lang="en-US" altLang="zh-CN" sz="2800" b="1">
                <a:solidFill>
                  <a:srgbClr val="FF3300"/>
                </a:solidFill>
                <a:latin typeface="宋体" pitchFamily="2" charset="-122"/>
              </a:rPr>
              <a:t>b</a:t>
            </a:r>
            <a:r>
              <a:rPr lang="zh-CN" altLang="en-US" sz="2800" b="1" i="0">
                <a:latin typeface="宋体" pitchFamily="2" charset="-122"/>
              </a:rPr>
              <a:t>为配合尺寸。</a:t>
            </a:r>
            <a:r>
              <a:rPr lang="zh-CN" altLang="en-US" sz="2800" b="1" i="0"/>
              <a:t>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32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32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32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32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build="p" autoUpdateAnimBg="0"/>
      <p:bldP spid="32773" grpId="0" build="p" autoUpdateAnimBg="0"/>
      <p:bldP spid="32774" grpId="0" autoUpdateAnimBg="0"/>
      <p:bldP spid="32775" grpId="0" build="p" autoUpdateAnimBg="0"/>
      <p:bldP spid="32805" grpId="0" animBg="1"/>
      <p:bldP spid="32806" grpId="0" animBg="1"/>
      <p:bldP spid="32807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4C41CA9-83CE-41AE-B087-5E7E0BBBCC7D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40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pic>
        <p:nvPicPr>
          <p:cNvPr id="63492" name="Picture 10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87363"/>
            <a:ext cx="8667750" cy="6380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08C8512-0C7D-440E-9E51-AFECF54B3A3B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41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32" y="1319008"/>
            <a:ext cx="10858500" cy="503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95F6E10-1FE6-4BC9-86A1-1B1C50564049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42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pic>
        <p:nvPicPr>
          <p:cNvPr id="44038" name="Picture 1030" descr="表08-03花键的基本尺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704850"/>
            <a:ext cx="9810750" cy="615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2516B6E-50B7-4566-AF0C-32D50AD8A0AC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43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pic>
        <p:nvPicPr>
          <p:cNvPr id="65540" name="Picture 10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46138"/>
            <a:ext cx="9715500" cy="635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5D3B411-138A-4D8A-83EF-97B12D0A8448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44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991036"/>
            <a:ext cx="9239250" cy="290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326" name="Group 14"/>
          <p:cNvGrpSpPr>
            <a:grpSpLocks/>
          </p:cNvGrpSpPr>
          <p:nvPr/>
        </p:nvGrpSpPr>
        <p:grpSpPr bwMode="auto">
          <a:xfrm>
            <a:off x="1025802" y="4181040"/>
            <a:ext cx="8667750" cy="2540000"/>
            <a:chOff x="1584" y="2976"/>
            <a:chExt cx="4176" cy="1344"/>
          </a:xfrm>
        </p:grpSpPr>
        <p:pic>
          <p:nvPicPr>
            <p:cNvPr id="46085" name="Picture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4" y="3006"/>
              <a:ext cx="4176" cy="1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086" name="Text Box 16"/>
            <p:cNvSpPr txBox="1">
              <a:spLocks noChangeArrowheads="1"/>
            </p:cNvSpPr>
            <p:nvPr/>
          </p:nvSpPr>
          <p:spPr bwMode="auto">
            <a:xfrm>
              <a:off x="5376" y="2976"/>
              <a:ext cx="384" cy="1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1600" i="0"/>
                <a:t>µ</a:t>
              </a:r>
              <a:r>
                <a:rPr lang="en-US" altLang="zh-CN" sz="1600" i="0">
                  <a:latin typeface="宋体" pitchFamily="2" charset="-122"/>
                </a:rPr>
                <a:t>m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B4180A5-4CFF-46A2-A64C-FA419473AF71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45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grpSp>
        <p:nvGrpSpPr>
          <p:cNvPr id="67590" name="Group 6"/>
          <p:cNvGrpSpPr>
            <a:grpSpLocks/>
          </p:cNvGrpSpPr>
          <p:nvPr/>
        </p:nvGrpSpPr>
        <p:grpSpPr bwMode="auto">
          <a:xfrm>
            <a:off x="476250" y="912813"/>
            <a:ext cx="10382250" cy="6246812"/>
            <a:chOff x="300" y="575"/>
            <a:chExt cx="6540" cy="3935"/>
          </a:xfrm>
        </p:grpSpPr>
        <p:pic>
          <p:nvPicPr>
            <p:cNvPr id="4710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" y="587"/>
              <a:ext cx="6540" cy="3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7109" name="Rectangle 5"/>
            <p:cNvSpPr>
              <a:spLocks noChangeArrowheads="1"/>
            </p:cNvSpPr>
            <p:nvPr/>
          </p:nvSpPr>
          <p:spPr bwMode="auto">
            <a:xfrm>
              <a:off x="1510" y="575"/>
              <a:ext cx="711" cy="2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2000" b="1" i="0"/>
                <a:t>表4.16</a:t>
              </a:r>
            </a:p>
          </p:txBody>
        </p:sp>
      </p:grpSp>
      <p:sp>
        <p:nvSpPr>
          <p:cNvPr id="6" name="圆角矩形 5">
            <a:hlinkClick r:id="rId3" action="ppaction://hlinksldjump"/>
          </p:cNvPr>
          <p:cNvSpPr/>
          <p:nvPr/>
        </p:nvSpPr>
        <p:spPr bwMode="auto">
          <a:xfrm>
            <a:off x="8446576" y="673893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B664A58-9D77-4C0B-8702-CD4D10229721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46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600200" y="329736"/>
            <a:ext cx="58293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i="0" dirty="0">
                <a:solidFill>
                  <a:srgbClr val="FF3300"/>
                </a:solidFill>
              </a:rPr>
              <a:t>作业题 解释</a:t>
            </a:r>
            <a:endParaRPr lang="en-US" altLang="zh-CN" b="1" i="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8677" name="Text Box 5"/>
              <p:cNvSpPr txBox="1">
                <a:spLocks noChangeArrowheads="1"/>
              </p:cNvSpPr>
              <p:nvPr/>
            </p:nvSpPr>
            <p:spPr bwMode="auto">
              <a:xfrm>
                <a:off x="476250" y="899648"/>
                <a:ext cx="10382250" cy="12033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>
                  <a:lnSpc>
                    <a:spcPct val="130000"/>
                  </a:lnSpc>
                </a:pPr>
                <a:r>
                  <a:rPr lang="zh-CN" altLang="en-US" sz="2800" b="1" i="0" dirty="0"/>
                  <a:t>       1.某减速器中输出轴的伸出端与相配件孔的配合为</a:t>
                </a:r>
                <a14:m>
                  <m:oMath xmlns:m="http://schemas.openxmlformats.org/officeDocument/2006/math">
                    <m:r>
                      <a:rPr lang="az-Cyrl-AZ" altLang="zh-CN" sz="2800" b="1" dirty="0">
                        <a:latin typeface="Cambria Math"/>
                        <a:ea typeface="Cambria Math"/>
                      </a:rPr>
                      <m:t>∅ </m:t>
                    </m:r>
                  </m:oMath>
                </a14:m>
                <a:r>
                  <a:rPr lang="en-US" altLang="zh-CN" sz="2800" b="1" i="0" dirty="0"/>
                  <a:t>45H7／m6，</a:t>
                </a:r>
                <a:r>
                  <a:rPr lang="zh-CN" altLang="en-US" sz="2800" b="1" i="0" dirty="0"/>
                  <a:t>并采用正常联结平键。</a:t>
                </a:r>
              </a:p>
            </p:txBody>
          </p:sp>
        </mc:Choice>
        <mc:Fallback>
          <p:sp>
            <p:nvSpPr>
              <p:cNvPr id="28677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6250" y="899648"/>
                <a:ext cx="10382250" cy="1203325"/>
              </a:xfrm>
              <a:prstGeom prst="rect">
                <a:avLst/>
              </a:prstGeom>
              <a:blipFill rotWithShape="1">
                <a:blip r:embed="rId3"/>
                <a:stretch>
                  <a:fillRect l="-1174" t="-1015" b="-964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7966075" y="4891088"/>
            <a:ext cx="25542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b="1"/>
              <a:t>d </a:t>
            </a:r>
            <a:r>
              <a:rPr lang="en-US" altLang="zh-CN" sz="2800" b="1" i="0"/>
              <a:t>- </a:t>
            </a:r>
            <a:r>
              <a:rPr lang="en-US" altLang="zh-CN" sz="2800" b="1"/>
              <a:t>t</a:t>
            </a:r>
            <a:r>
              <a:rPr lang="en-US" altLang="zh-CN" sz="2800" b="1" i="0" baseline="-25000"/>
              <a:t>1</a:t>
            </a:r>
            <a:r>
              <a:rPr lang="en-US" altLang="zh-CN" sz="2800" b="1" i="0"/>
              <a:t>=39.5(?)</a:t>
            </a:r>
          </a:p>
        </p:txBody>
      </p:sp>
      <p:sp>
        <p:nvSpPr>
          <p:cNvPr id="28690" name="Text Box 18"/>
          <p:cNvSpPr txBox="1">
            <a:spLocks noChangeArrowheads="1"/>
          </p:cNvSpPr>
          <p:nvPr/>
        </p:nvSpPr>
        <p:spPr bwMode="auto">
          <a:xfrm>
            <a:off x="877888" y="4903788"/>
            <a:ext cx="21637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(2)轴槽；</a:t>
            </a:r>
          </a:p>
        </p:txBody>
      </p:sp>
      <p:sp>
        <p:nvSpPr>
          <p:cNvPr id="28691" name="Text Box 19"/>
          <p:cNvSpPr txBox="1">
            <a:spLocks noChangeArrowheads="1"/>
          </p:cNvSpPr>
          <p:nvPr/>
        </p:nvSpPr>
        <p:spPr bwMode="auto">
          <a:xfrm>
            <a:off x="877888" y="5699125"/>
            <a:ext cx="2571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/>
              <a:t>(3)轮毂槽：</a:t>
            </a:r>
          </a:p>
        </p:txBody>
      </p:sp>
      <p:sp>
        <p:nvSpPr>
          <p:cNvPr id="28692" name="Text Box 20"/>
          <p:cNvSpPr txBox="1">
            <a:spLocks noChangeArrowheads="1"/>
          </p:cNvSpPr>
          <p:nvPr/>
        </p:nvSpPr>
        <p:spPr bwMode="auto">
          <a:xfrm>
            <a:off x="3052763" y="5608638"/>
            <a:ext cx="70485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800" b="1"/>
              <a:t>b</a:t>
            </a:r>
            <a:r>
              <a:rPr lang="en-US" altLang="zh-CN" sz="2800" b="1" i="0"/>
              <a:t>=14JS9=14±</a:t>
            </a:r>
            <a:r>
              <a:rPr lang="zh-CN" altLang="en-US" sz="2800" b="1" i="0"/>
              <a:t>（？）  </a:t>
            </a:r>
            <a:r>
              <a:rPr lang="en-US" altLang="zh-CN" b="1"/>
              <a:t>T</a:t>
            </a:r>
            <a:r>
              <a:rPr lang="en-US" altLang="zh-CN" b="1" i="0"/>
              <a:t>= 0.2</a:t>
            </a:r>
            <a:endParaRPr lang="zh-CN" altLang="en-US" sz="2400" b="1" i="0"/>
          </a:p>
        </p:txBody>
      </p:sp>
      <p:sp>
        <p:nvSpPr>
          <p:cNvPr id="28696" name="Text Box 24"/>
          <p:cNvSpPr txBox="1">
            <a:spLocks noChangeArrowheads="1"/>
          </p:cNvSpPr>
          <p:nvPr/>
        </p:nvSpPr>
        <p:spPr bwMode="auto">
          <a:xfrm>
            <a:off x="7966075" y="5794375"/>
            <a:ext cx="31638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800" b="1"/>
              <a:t>d</a:t>
            </a:r>
            <a:r>
              <a:rPr lang="en-US" altLang="zh-CN" sz="2800" b="1" i="0"/>
              <a:t>+</a:t>
            </a:r>
            <a:r>
              <a:rPr lang="en-US" altLang="zh-CN" sz="2800" b="1"/>
              <a:t>t</a:t>
            </a:r>
            <a:r>
              <a:rPr lang="en-US" altLang="zh-CN" sz="2800" b="1" i="0" baseline="-25000"/>
              <a:t>2 </a:t>
            </a:r>
            <a:r>
              <a:rPr lang="en-US" altLang="zh-CN" sz="2800" b="1" i="0"/>
              <a:t>= 48.5(?)</a:t>
            </a:r>
          </a:p>
        </p:txBody>
      </p:sp>
      <p:sp>
        <p:nvSpPr>
          <p:cNvPr id="28705" name="Rectangle 33"/>
          <p:cNvSpPr>
            <a:spLocks noChangeArrowheads="1"/>
          </p:cNvSpPr>
          <p:nvPr/>
        </p:nvSpPr>
        <p:spPr bwMode="auto">
          <a:xfrm>
            <a:off x="571500" y="2042648"/>
            <a:ext cx="10001250" cy="120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i="0"/>
              <a:t>       试确定轴槽和轮毂槽剖面尺寸和极限偏差、键槽对称度公差和表面粗糙度</a:t>
            </a:r>
            <a:r>
              <a:rPr lang="en-US" altLang="zh-CN" sz="2800" b="1"/>
              <a:t>Ra</a:t>
            </a:r>
            <a:r>
              <a:rPr lang="zh-CN" altLang="en-US" sz="2800" b="1" i="0"/>
              <a:t>的上限值。</a:t>
            </a:r>
          </a:p>
        </p:txBody>
      </p:sp>
      <p:sp>
        <p:nvSpPr>
          <p:cNvPr id="28706" name="Rectangle 34"/>
          <p:cNvSpPr>
            <a:spLocks noChangeArrowheads="1"/>
          </p:cNvSpPr>
          <p:nvPr/>
        </p:nvSpPr>
        <p:spPr bwMode="auto">
          <a:xfrm>
            <a:off x="1263650" y="3115798"/>
            <a:ext cx="87249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800" b="1" i="0"/>
              <a:t>并将上述各项公差标注在零件图上。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2817813" y="4848225"/>
            <a:ext cx="54038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800" b="1"/>
              <a:t>b=</a:t>
            </a:r>
            <a:r>
              <a:rPr lang="en-US" altLang="zh-CN" sz="2800" b="1" i="0"/>
              <a:t>14N9  = 14</a:t>
            </a:r>
            <a:r>
              <a:rPr lang="zh-CN" altLang="en-US" sz="2800" b="1" i="0"/>
              <a:t>（？）</a:t>
            </a:r>
            <a:r>
              <a:rPr lang="zh-CN" altLang="en-US" sz="2400" b="1" i="0"/>
              <a:t>   </a:t>
            </a:r>
            <a:r>
              <a:rPr lang="en-US" altLang="zh-CN" b="1"/>
              <a:t>T </a:t>
            </a:r>
            <a:r>
              <a:rPr lang="en-US" altLang="zh-CN" b="1" i="0"/>
              <a:t>= 0.2</a:t>
            </a:r>
            <a:endParaRPr lang="zh-CN" altLang="en-US" b="1" i="0"/>
          </a:p>
        </p:txBody>
      </p:sp>
      <p:sp>
        <p:nvSpPr>
          <p:cNvPr id="28718" name="Text Box 46"/>
          <p:cNvSpPr txBox="1">
            <a:spLocks noChangeArrowheads="1"/>
          </p:cNvSpPr>
          <p:nvPr/>
        </p:nvSpPr>
        <p:spPr bwMode="auto">
          <a:xfrm>
            <a:off x="877888" y="6280150"/>
            <a:ext cx="55451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/>
              <a:t>(4) 对称度：      </a:t>
            </a:r>
            <a:r>
              <a:rPr lang="en-US" altLang="zh-CN" b="1"/>
              <a:t>t </a:t>
            </a:r>
            <a:r>
              <a:rPr lang="en-US" altLang="zh-CN" b="1" i="0"/>
              <a:t>=?</a:t>
            </a:r>
            <a:endParaRPr lang="zh-CN" altLang="en-US" b="1" i="0"/>
          </a:p>
        </p:txBody>
      </p:sp>
      <p:graphicFrame>
        <p:nvGraphicFramePr>
          <p:cNvPr id="28721" name="Object 49"/>
          <p:cNvGraphicFramePr>
            <a:graphicFrameLocks noChangeAspect="1"/>
          </p:cNvGraphicFramePr>
          <p:nvPr/>
        </p:nvGraphicFramePr>
        <p:xfrm>
          <a:off x="877888" y="4257675"/>
          <a:ext cx="4187825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5" name="公式" r:id="rId4" imgW="1600200" imgH="215900" progId="Equation.3">
                  <p:embed/>
                </p:oleObj>
              </mc:Choice>
              <mc:Fallback>
                <p:oleObj name="公式" r:id="rId4" imgW="1600200" imgH="215900" progId="Equation.3">
                  <p:embed/>
                  <p:pic>
                    <p:nvPicPr>
                      <p:cNvPr id="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7888" y="4257675"/>
                        <a:ext cx="4187825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725" name="Object 53"/>
          <p:cNvGraphicFramePr>
            <a:graphicFrameLocks noChangeAspect="1"/>
          </p:cNvGraphicFramePr>
          <p:nvPr/>
        </p:nvGraphicFramePr>
        <p:xfrm>
          <a:off x="5454650" y="4257675"/>
          <a:ext cx="4027488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6" name="公式" r:id="rId6" imgW="1422400" imgH="215900" progId="Equation.3">
                  <p:embed/>
                </p:oleObj>
              </mc:Choice>
              <mc:Fallback>
                <p:oleObj name="公式" r:id="rId6" imgW="1422400" imgH="215900" progId="Equation.3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4650" y="4257675"/>
                        <a:ext cx="4027488" cy="611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732" name="Text Box 60"/>
          <p:cNvSpPr txBox="1">
            <a:spLocks noChangeArrowheads="1"/>
          </p:cNvSpPr>
          <p:nvPr/>
        </p:nvSpPr>
        <p:spPr bwMode="auto">
          <a:xfrm>
            <a:off x="767587" y="3650755"/>
            <a:ext cx="2438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i="0" dirty="0">
                <a:solidFill>
                  <a:srgbClr val="FF3300"/>
                </a:solidFill>
              </a:rPr>
              <a:t>解   释：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3000"/>
                                        <p:tgtEl>
                                          <p:spTgt spid="2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2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0"/>
                                        <p:tgtEl>
                                          <p:spTgt spid="2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30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30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utoUpdateAnimBg="0"/>
      <p:bldP spid="28677" grpId="0" autoUpdateAnimBg="0"/>
      <p:bldP spid="28686" grpId="0"/>
      <p:bldP spid="28690" grpId="0" autoUpdateAnimBg="0"/>
      <p:bldP spid="28691" grpId="0" autoUpdateAnimBg="0"/>
      <p:bldP spid="28692" grpId="0"/>
      <p:bldP spid="28696" grpId="0"/>
      <p:bldP spid="28705" grpId="0" autoUpdateAnimBg="0"/>
      <p:bldP spid="28706" grpId="0" autoUpdateAnimBg="0"/>
      <p:bldP spid="28682" grpId="0"/>
      <p:bldP spid="28718" grpId="0" autoUpdateAnimBg="0"/>
      <p:bldP spid="2873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CE3F946-261A-44A1-B688-9F760DFF7FC4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47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71684" name="Text Box 2052"/>
          <p:cNvSpPr txBox="1">
            <a:spLocks noChangeArrowheads="1"/>
          </p:cNvSpPr>
          <p:nvPr/>
        </p:nvSpPr>
        <p:spPr bwMode="auto">
          <a:xfrm>
            <a:off x="962661" y="371984"/>
            <a:ext cx="37353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 dirty="0"/>
              <a:t>(</a:t>
            </a:r>
            <a:r>
              <a:rPr lang="en-US" altLang="zh-CN" sz="2800" b="1" i="0" dirty="0"/>
              <a:t>5)  </a:t>
            </a:r>
            <a:r>
              <a:rPr lang="zh-CN" altLang="en-US" sz="2800" b="1" i="0" dirty="0"/>
              <a:t>表面粗糙度：</a:t>
            </a:r>
          </a:p>
        </p:txBody>
      </p:sp>
      <p:sp>
        <p:nvSpPr>
          <p:cNvPr id="71685" name="Text Box 2053"/>
          <p:cNvSpPr txBox="1">
            <a:spLocks noChangeArrowheads="1"/>
          </p:cNvSpPr>
          <p:nvPr/>
        </p:nvSpPr>
        <p:spPr bwMode="auto">
          <a:xfrm>
            <a:off x="4486911" y="371984"/>
            <a:ext cx="5334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/>
              <a:t>配合表面</a:t>
            </a:r>
            <a:r>
              <a:rPr lang="en-US" altLang="zh-CN" sz="2800" b="1"/>
              <a:t>Ra</a:t>
            </a:r>
            <a:r>
              <a:rPr lang="zh-CN" altLang="en-US" sz="2800" b="1" i="0"/>
              <a:t>为  </a:t>
            </a:r>
            <a:r>
              <a:rPr lang="en-US" altLang="zh-CN" sz="2800" b="1" i="0"/>
              <a:t>?μm;</a:t>
            </a:r>
          </a:p>
        </p:txBody>
      </p:sp>
      <p:sp>
        <p:nvSpPr>
          <p:cNvPr id="71686" name="Text Box 2054"/>
          <p:cNvSpPr txBox="1">
            <a:spLocks noChangeArrowheads="1"/>
          </p:cNvSpPr>
          <p:nvPr/>
        </p:nvSpPr>
        <p:spPr bwMode="auto">
          <a:xfrm>
            <a:off x="4391661" y="1011747"/>
            <a:ext cx="57356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/>
              <a:t>非配合表面</a:t>
            </a:r>
            <a:r>
              <a:rPr lang="en-US" altLang="zh-CN" sz="2800" b="1"/>
              <a:t>Ra</a:t>
            </a:r>
            <a:r>
              <a:rPr lang="zh-CN" altLang="en-US" sz="2800" b="1" i="0"/>
              <a:t>为 </a:t>
            </a:r>
            <a:r>
              <a:rPr lang="en-US" altLang="zh-CN" sz="2800" b="1" i="0"/>
              <a:t>? μm。</a:t>
            </a:r>
            <a:endParaRPr lang="zh-CN" altLang="en-US" sz="2800" b="1" i="0"/>
          </a:p>
        </p:txBody>
      </p:sp>
      <p:sp>
        <p:nvSpPr>
          <p:cNvPr id="71687" name="Text Box 2055"/>
          <p:cNvSpPr txBox="1">
            <a:spLocks noChangeArrowheads="1"/>
          </p:cNvSpPr>
          <p:nvPr/>
        </p:nvSpPr>
        <p:spPr bwMode="auto">
          <a:xfrm>
            <a:off x="725211" y="1363497"/>
            <a:ext cx="60991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 dirty="0"/>
              <a:t>（</a:t>
            </a:r>
            <a:r>
              <a:rPr lang="en-US" altLang="zh-CN" sz="2800" b="1" i="0" dirty="0"/>
              <a:t>6</a:t>
            </a:r>
            <a:r>
              <a:rPr lang="zh-CN" altLang="en-US" sz="2800" b="1" i="0" dirty="0"/>
              <a:t>）标注</a:t>
            </a:r>
            <a:r>
              <a:rPr lang="zh-CN" altLang="en-US" b="1" i="0" dirty="0"/>
              <a:t>（标注略）</a:t>
            </a:r>
            <a:r>
              <a:rPr lang="zh-CN" altLang="en-US" dirty="0"/>
              <a:t> </a:t>
            </a:r>
            <a:r>
              <a:rPr lang="zh-CN" altLang="en-US" sz="2800" b="1" i="0" dirty="0"/>
              <a:t>：</a:t>
            </a:r>
          </a:p>
        </p:txBody>
      </p:sp>
      <p:sp>
        <p:nvSpPr>
          <p:cNvPr id="71899" name="Text Box 2267"/>
          <p:cNvSpPr txBox="1">
            <a:spLocks noChangeArrowheads="1"/>
          </p:cNvSpPr>
          <p:nvPr/>
        </p:nvSpPr>
        <p:spPr bwMode="auto">
          <a:xfrm>
            <a:off x="1611036" y="1939760"/>
            <a:ext cx="5213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/>
              <a:t>参考例题图8.</a:t>
            </a:r>
            <a:r>
              <a:rPr lang="en-US" altLang="zh-CN" sz="2800" b="1" i="0"/>
              <a:t>3</a:t>
            </a:r>
            <a:r>
              <a:rPr lang="zh-CN" altLang="en-US" sz="2800" b="1" i="0"/>
              <a:t>的标注</a:t>
            </a:r>
          </a:p>
        </p:txBody>
      </p:sp>
      <p:pic>
        <p:nvPicPr>
          <p:cNvPr id="71973" name="Picture 234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66" y="2492455"/>
            <a:ext cx="5162550" cy="452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974" name="Picture 23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26" y="2730521"/>
            <a:ext cx="5069246" cy="444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71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 autoUpdateAnimBg="0"/>
      <p:bldP spid="71685" grpId="0" autoUpdateAnimBg="0"/>
      <p:bldP spid="71686" grpId="0" autoUpdateAnimBg="0"/>
      <p:bldP spid="71687" grpId="0" autoUpdateAnimBg="0"/>
      <p:bldP spid="71899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458BB81-8825-4D66-9D6F-6BEB0BFBBA95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48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599263" y="679332"/>
            <a:ext cx="9350644" cy="163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i="0" dirty="0"/>
              <a:t>         </a:t>
            </a:r>
            <a:r>
              <a:rPr lang="zh-CN" altLang="en-US" sz="2800" b="1" i="0" dirty="0"/>
              <a:t>2. 某车床床头箱中一变速滑动齿轮与轴的结合，采用矩形花键固定联结，花键的基本尺寸为</a:t>
            </a:r>
          </a:p>
          <a:p>
            <a:pPr algn="l" eaLnBrk="1" hangingPunct="1">
              <a:lnSpc>
                <a:spcPct val="120000"/>
              </a:lnSpc>
            </a:pPr>
            <a:r>
              <a:rPr lang="zh-CN" altLang="en-US" sz="2800" b="1" i="0" dirty="0"/>
              <a:t>                  6×23×26×6（</a:t>
            </a:r>
            <a:r>
              <a:rPr lang="en-US" altLang="zh-CN" sz="2800" b="1" dirty="0" err="1"/>
              <a:t>N</a:t>
            </a:r>
            <a:r>
              <a:rPr lang="en-US" altLang="zh-CN" sz="2800" b="1" i="0" dirty="0" err="1"/>
              <a:t>×</a:t>
            </a:r>
            <a:r>
              <a:rPr lang="en-US" altLang="zh-CN" sz="2800" b="1" dirty="0" err="1"/>
              <a:t>d</a:t>
            </a:r>
            <a:r>
              <a:rPr lang="en-US" altLang="zh-CN" sz="2800" b="1" i="0" dirty="0" err="1"/>
              <a:t>×</a:t>
            </a:r>
            <a:r>
              <a:rPr lang="en-US" altLang="zh-CN" sz="2800" b="1" dirty="0" err="1"/>
              <a:t>D</a:t>
            </a:r>
            <a:r>
              <a:rPr lang="en-US" altLang="zh-CN" sz="2800" b="1" i="0" dirty="0" err="1"/>
              <a:t>×</a:t>
            </a:r>
            <a:r>
              <a:rPr lang="en-US" altLang="zh-CN" sz="2800" b="1" dirty="0" err="1"/>
              <a:t>B</a:t>
            </a:r>
            <a:r>
              <a:rPr lang="en-US" altLang="zh-CN" sz="2800" b="1" i="0" dirty="0"/>
              <a:t>）。</a:t>
            </a:r>
            <a:endParaRPr lang="zh-CN" altLang="en-US" sz="2800" b="1" i="0" dirty="0"/>
          </a:p>
        </p:txBody>
      </p:sp>
      <p:sp>
        <p:nvSpPr>
          <p:cNvPr id="50180" name="Rectangle 11"/>
          <p:cNvSpPr>
            <a:spLocks noChangeArrowheads="1"/>
          </p:cNvSpPr>
          <p:nvPr/>
        </p:nvSpPr>
        <p:spPr bwMode="auto">
          <a:xfrm>
            <a:off x="609600" y="2355732"/>
            <a:ext cx="9429750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i="0" dirty="0"/>
              <a:t>        齿轮内孔不需要热处理。查表确定花键的大径、小径和键宽的尺寸公差带及位置度公差。</a:t>
            </a:r>
          </a:p>
        </p:txBody>
      </p:sp>
      <p:sp>
        <p:nvSpPr>
          <p:cNvPr id="50181" name="Rectangle 12"/>
          <p:cNvSpPr>
            <a:spLocks noChangeArrowheads="1"/>
          </p:cNvSpPr>
          <p:nvPr/>
        </p:nvSpPr>
        <p:spPr bwMode="auto">
          <a:xfrm>
            <a:off x="1278612" y="3467736"/>
            <a:ext cx="7429500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i="0" dirty="0"/>
              <a:t>并将公差标注在图上。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38250" y="4077336"/>
            <a:ext cx="8877300" cy="542925"/>
            <a:chOff x="1238250" y="3581400"/>
            <a:chExt cx="8877300" cy="542925"/>
          </a:xfrm>
        </p:grpSpPr>
        <p:sp>
          <p:nvSpPr>
            <p:cNvPr id="50182" name="Text Box 13"/>
            <p:cNvSpPr txBox="1">
              <a:spLocks noChangeArrowheads="1"/>
            </p:cNvSpPr>
            <p:nvPr/>
          </p:nvSpPr>
          <p:spPr bwMode="auto">
            <a:xfrm>
              <a:off x="1238250" y="3581400"/>
              <a:ext cx="1414463" cy="51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800" b="1" i="0" dirty="0"/>
                <a:t>解：</a:t>
              </a:r>
            </a:p>
          </p:txBody>
        </p:sp>
        <p:sp>
          <p:nvSpPr>
            <p:cNvPr id="50183" name="Text Box 14"/>
            <p:cNvSpPr txBox="1">
              <a:spLocks noChangeArrowheads="1"/>
            </p:cNvSpPr>
            <p:nvPr/>
          </p:nvSpPr>
          <p:spPr bwMode="auto">
            <a:xfrm>
              <a:off x="2381250" y="3605213"/>
              <a:ext cx="7734300" cy="519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800" b="1" i="0" dirty="0"/>
                <a:t>（1）由表8.4得内、外花键公差带为</a:t>
              </a:r>
              <a:endParaRPr lang="en-US" altLang="zh-CN" sz="2800" b="1" i="0" dirty="0"/>
            </a:p>
          </p:txBody>
        </p:sp>
      </p:grpSp>
      <p:sp>
        <p:nvSpPr>
          <p:cNvPr id="50184" name="Text Box 15"/>
          <p:cNvSpPr txBox="1">
            <a:spLocks noChangeArrowheads="1"/>
          </p:cNvSpPr>
          <p:nvPr/>
        </p:nvSpPr>
        <p:spPr bwMode="auto">
          <a:xfrm>
            <a:off x="1201122" y="5632332"/>
            <a:ext cx="9067800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800" b="1" i="0" dirty="0"/>
              <a:t>其配合为</a:t>
            </a:r>
          </a:p>
          <a:p>
            <a:pPr algn="l" eaLnBrk="1" hangingPunct="1">
              <a:lnSpc>
                <a:spcPct val="120000"/>
              </a:lnSpc>
            </a:pPr>
            <a:r>
              <a:rPr lang="zh-CN" altLang="en-US" sz="2800" b="1" i="0" dirty="0"/>
              <a:t>      6×23</a:t>
            </a:r>
            <a:r>
              <a:rPr lang="en-US" altLang="zh-CN" sz="2800" b="1" i="0" dirty="0"/>
              <a:t>H7／h7×26H10／a11×6H9／h10</a:t>
            </a:r>
          </a:p>
        </p:txBody>
      </p:sp>
      <p:sp>
        <p:nvSpPr>
          <p:cNvPr id="50185" name="Text Box 16"/>
          <p:cNvSpPr txBox="1">
            <a:spLocks noChangeArrowheads="1"/>
          </p:cNvSpPr>
          <p:nvPr/>
        </p:nvSpPr>
        <p:spPr bwMode="auto">
          <a:xfrm>
            <a:off x="1219200" y="4641732"/>
            <a:ext cx="69738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 dirty="0"/>
              <a:t>内花键： 6×23</a:t>
            </a:r>
            <a:r>
              <a:rPr lang="en-US" altLang="zh-CN" sz="2800" b="1" i="0" dirty="0"/>
              <a:t>H7×26H10×6H9</a:t>
            </a:r>
          </a:p>
        </p:txBody>
      </p:sp>
      <p:sp>
        <p:nvSpPr>
          <p:cNvPr id="50186" name="Text Box 17"/>
          <p:cNvSpPr txBox="1">
            <a:spLocks noChangeArrowheads="1"/>
          </p:cNvSpPr>
          <p:nvPr/>
        </p:nvSpPr>
        <p:spPr bwMode="auto">
          <a:xfrm>
            <a:off x="1219200" y="5175132"/>
            <a:ext cx="7143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 dirty="0"/>
              <a:t>外花键： 6×23</a:t>
            </a:r>
            <a:r>
              <a:rPr lang="en-US" altLang="zh-CN" sz="2800" b="1" i="0" dirty="0"/>
              <a:t>h7×26a11×6h10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utoUpdateAnimBg="0"/>
      <p:bldP spid="30724" grpId="1"/>
      <p:bldP spid="50180" grpId="0"/>
      <p:bldP spid="50181" grpId="0"/>
      <p:bldP spid="50184" grpId="0"/>
      <p:bldP spid="50185" grpId="0"/>
      <p:bldP spid="5018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A41F576-1D80-4D99-82CD-88E85556AF35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49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49182" name="Text Box 30"/>
          <p:cNvSpPr txBox="1">
            <a:spLocks noChangeArrowheads="1"/>
          </p:cNvSpPr>
          <p:nvPr/>
        </p:nvSpPr>
        <p:spPr bwMode="auto">
          <a:xfrm>
            <a:off x="1347500" y="2478647"/>
            <a:ext cx="59578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i="0"/>
              <a:t>(3)   零件图上的标注</a:t>
            </a:r>
            <a:endParaRPr lang="en-US" altLang="zh-CN" b="1" i="0"/>
          </a:p>
        </p:txBody>
      </p:sp>
      <p:sp>
        <p:nvSpPr>
          <p:cNvPr id="49191" name="Text Box 39"/>
          <p:cNvSpPr txBox="1">
            <a:spLocks noChangeArrowheads="1"/>
          </p:cNvSpPr>
          <p:nvPr/>
        </p:nvSpPr>
        <p:spPr bwMode="auto">
          <a:xfrm>
            <a:off x="1300796" y="1792847"/>
            <a:ext cx="72659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i="0" dirty="0"/>
              <a:t>(2)   由表8.5得位置度公差为</a:t>
            </a:r>
            <a:endParaRPr lang="en-US" altLang="zh-CN" b="1" i="0" dirty="0"/>
          </a:p>
        </p:txBody>
      </p:sp>
      <p:graphicFrame>
        <p:nvGraphicFramePr>
          <p:cNvPr id="49192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549212"/>
              </p:ext>
            </p:extLst>
          </p:nvPr>
        </p:nvGraphicFramePr>
        <p:xfrm>
          <a:off x="6947534" y="1792847"/>
          <a:ext cx="2144712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2" name="公式" r:id="rId3" imgW="583693" imgH="215713" progId="Equation.3">
                  <p:embed/>
                </p:oleObj>
              </mc:Choice>
              <mc:Fallback>
                <p:oleObj name="公式" r:id="rId3" imgW="583693" imgH="215713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7534" y="1792847"/>
                        <a:ext cx="2144712" cy="79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250" name="Text Box 98"/>
          <p:cNvSpPr txBox="1">
            <a:spLocks noChangeArrowheads="1"/>
          </p:cNvSpPr>
          <p:nvPr/>
        </p:nvSpPr>
        <p:spPr bwMode="auto">
          <a:xfrm>
            <a:off x="2042159" y="3237472"/>
            <a:ext cx="52133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i="0" dirty="0"/>
              <a:t>参考书中例题</a:t>
            </a:r>
          </a:p>
        </p:txBody>
      </p:sp>
      <p:sp>
        <p:nvSpPr>
          <p:cNvPr id="7" name="圆角矩形 6">
            <a:hlinkClick r:id="rId5" action="ppaction://hlinksldjump"/>
          </p:cNvPr>
          <p:cNvSpPr/>
          <p:nvPr/>
        </p:nvSpPr>
        <p:spPr bwMode="auto">
          <a:xfrm>
            <a:off x="4592331" y="6470890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9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49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4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82" grpId="0" autoUpdateAnimBg="0"/>
      <p:bldP spid="49191" grpId="0" autoUpdateAnimBg="0"/>
      <p:bldP spid="4925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B1B2E89-7539-4D5F-8B6C-5F5CF26A2A75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5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276334" y="519464"/>
            <a:ext cx="35242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 dirty="0"/>
              <a:t>2. 几何参数： 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181084" y="1103664"/>
            <a:ext cx="35242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（1）</a:t>
            </a:r>
            <a:r>
              <a:rPr lang="zh-CN" altLang="en-US" sz="2800" b="1" i="0">
                <a:latin typeface="宋体" pitchFamily="2" charset="-122"/>
              </a:rPr>
              <a:t>键 </a:t>
            </a:r>
            <a:r>
              <a:rPr lang="zh-CN" altLang="en-US" sz="2800" b="1" i="0"/>
              <a:t>－</a:t>
            </a:r>
            <a:endParaRPr lang="zh-CN" altLang="en-US" sz="2800" b="1">
              <a:latin typeface="宋体" pitchFamily="2" charset="-122"/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1181084" y="1695802"/>
            <a:ext cx="33337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>
                <a:latin typeface="宋体" pitchFamily="2" charset="-122"/>
              </a:rPr>
              <a:t>（</a:t>
            </a:r>
            <a:r>
              <a:rPr lang="zh-CN" altLang="en-US" sz="2800" b="1" i="0"/>
              <a:t>2</a:t>
            </a:r>
            <a:r>
              <a:rPr lang="zh-CN" altLang="en-US" sz="2800" b="1" i="0">
                <a:latin typeface="宋体" pitchFamily="2" charset="-122"/>
              </a:rPr>
              <a:t>）轴槽 </a:t>
            </a:r>
            <a:r>
              <a:rPr lang="zh-CN" altLang="en-US" sz="2800" b="1" i="0"/>
              <a:t>－</a:t>
            </a:r>
            <a:endParaRPr lang="zh-CN" altLang="en-US" sz="2800" b="1" i="0">
              <a:latin typeface="宋体" pitchFamily="2" charset="-122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1181084" y="2373664"/>
            <a:ext cx="42862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（3）</a:t>
            </a:r>
            <a:r>
              <a:rPr lang="zh-CN" altLang="en-US" sz="2800" b="1" i="0">
                <a:latin typeface="宋体" pitchFamily="2" charset="-122"/>
              </a:rPr>
              <a:t>轮毂槽 </a:t>
            </a:r>
            <a:r>
              <a:rPr lang="zh-CN" altLang="en-US" sz="2800" b="1" i="0"/>
              <a:t>－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3743624" y="1074168"/>
            <a:ext cx="6096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 dirty="0">
                <a:solidFill>
                  <a:srgbClr val="FF3300"/>
                </a:solidFill>
              </a:rPr>
              <a:t>宽：</a:t>
            </a:r>
            <a:r>
              <a:rPr lang="en-US" altLang="zh-CN" sz="2800" b="1" dirty="0">
                <a:solidFill>
                  <a:srgbClr val="FF3300"/>
                </a:solidFill>
              </a:rPr>
              <a:t>b</a:t>
            </a:r>
            <a:r>
              <a:rPr lang="en-US" altLang="zh-CN" sz="2800" b="1" dirty="0"/>
              <a:t>、</a:t>
            </a:r>
            <a:r>
              <a:rPr lang="zh-CN" altLang="en-US" sz="2800" b="1" i="0" dirty="0"/>
              <a:t>高度：</a:t>
            </a:r>
            <a:r>
              <a:rPr lang="en-US" altLang="zh-CN" sz="2800" b="1" dirty="0"/>
              <a:t>h、</a:t>
            </a:r>
            <a:r>
              <a:rPr lang="zh-CN" altLang="en-US" sz="2800" b="1" i="0" dirty="0"/>
              <a:t>长度：</a:t>
            </a:r>
            <a:r>
              <a:rPr lang="en-US" altLang="zh-CN" sz="2800" b="1" dirty="0"/>
              <a:t>l</a:t>
            </a:r>
            <a:endParaRPr lang="zh-CN" altLang="en-US" sz="2800" b="1" dirty="0"/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3743624" y="1652018"/>
            <a:ext cx="66675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>
                <a:solidFill>
                  <a:srgbClr val="FF3300"/>
                </a:solidFill>
              </a:rPr>
              <a:t>宽度：</a:t>
            </a:r>
            <a:r>
              <a:rPr lang="en-US" altLang="zh-CN" sz="2800" b="1">
                <a:solidFill>
                  <a:srgbClr val="FF3300"/>
                </a:solidFill>
              </a:rPr>
              <a:t>b</a:t>
            </a:r>
            <a:r>
              <a:rPr lang="en-US" altLang="zh-CN" sz="2800" b="1" i="0"/>
              <a:t>、</a:t>
            </a:r>
            <a:r>
              <a:rPr lang="zh-CN" altLang="en-US" sz="2800" b="1" i="0"/>
              <a:t>深度：</a:t>
            </a:r>
            <a:r>
              <a:rPr lang="en-US" altLang="zh-CN" sz="2800" b="1"/>
              <a:t>t</a:t>
            </a:r>
            <a:r>
              <a:rPr lang="en-US" altLang="zh-CN" sz="2800" b="1" i="0" baseline="-30000"/>
              <a:t>1</a:t>
            </a:r>
            <a:r>
              <a:rPr lang="en-US" altLang="zh-CN" sz="2800" b="1" i="0"/>
              <a:t>、</a:t>
            </a:r>
            <a:r>
              <a:rPr lang="zh-CN" altLang="en-US" sz="2800" b="1" i="0"/>
              <a:t>长度：</a:t>
            </a:r>
            <a:r>
              <a:rPr lang="en-US" altLang="zh-CN" sz="2800" b="1"/>
              <a:t>L</a:t>
            </a:r>
            <a:r>
              <a:rPr lang="en-US" altLang="zh-CN" sz="2800" b="1" i="0">
                <a:latin typeface="宋体" pitchFamily="2" charset="-122"/>
              </a:rPr>
              <a:t> </a:t>
            </a:r>
            <a:endParaRPr lang="zh-CN" altLang="en-US" sz="2800" b="1" i="0"/>
          </a:p>
        </p:txBody>
      </p: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3743624" y="2344168"/>
            <a:ext cx="4572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>
                <a:solidFill>
                  <a:srgbClr val="FF3300"/>
                </a:solidFill>
              </a:rPr>
              <a:t>宽度：</a:t>
            </a:r>
            <a:r>
              <a:rPr lang="en-US" altLang="zh-CN" sz="2800" b="1">
                <a:solidFill>
                  <a:srgbClr val="FF3300"/>
                </a:solidFill>
              </a:rPr>
              <a:t>b、</a:t>
            </a:r>
            <a:r>
              <a:rPr lang="zh-CN" altLang="en-US" sz="2800" b="1" i="0"/>
              <a:t>深度：</a:t>
            </a:r>
            <a:r>
              <a:rPr lang="en-US" altLang="zh-CN" sz="2800" b="1"/>
              <a:t>t</a:t>
            </a:r>
            <a:r>
              <a:rPr lang="en-US" altLang="zh-CN" sz="2800" b="1" i="0" baseline="-30000"/>
              <a:t>2</a:t>
            </a:r>
            <a:endParaRPr lang="zh-CN" altLang="en-US" sz="2800" b="1" i="0" baseline="-30000"/>
          </a:p>
        </p:txBody>
      </p:sp>
      <p:pic>
        <p:nvPicPr>
          <p:cNvPr id="5156" name="Picture 3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084" y="3032634"/>
            <a:ext cx="3540125" cy="414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8" name="Picture 3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34" y="3202497"/>
            <a:ext cx="3676650" cy="347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161" name="Group 41"/>
          <p:cNvGrpSpPr>
            <a:grpSpLocks/>
          </p:cNvGrpSpPr>
          <p:nvPr/>
        </p:nvGrpSpPr>
        <p:grpSpPr bwMode="auto">
          <a:xfrm>
            <a:off x="5276834" y="5402772"/>
            <a:ext cx="2286000" cy="1300162"/>
            <a:chOff x="2688" y="2736"/>
            <a:chExt cx="1152" cy="737"/>
          </a:xfrm>
        </p:grpSpPr>
        <p:sp>
          <p:nvSpPr>
            <p:cNvPr id="6163" name="AutoShape 42"/>
            <p:cNvSpPr>
              <a:spLocks/>
            </p:cNvSpPr>
            <p:nvPr/>
          </p:nvSpPr>
          <p:spPr bwMode="auto">
            <a:xfrm>
              <a:off x="2688" y="3089"/>
              <a:ext cx="576" cy="384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39065"/>
                <a:gd name="adj5" fmla="val -89065"/>
                <a:gd name="adj6" fmla="val -150347"/>
              </a:avLst>
            </a:prstGeom>
            <a:solidFill>
              <a:schemeClr val="bg1"/>
            </a:solidFill>
            <a:ln w="57150">
              <a:solidFill>
                <a:schemeClr val="tx2"/>
              </a:solidFill>
              <a:miter lim="800000"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r>
                <a:rPr lang="zh-CN" altLang="en-US" b="1" i="0"/>
                <a:t>轴</a:t>
              </a:r>
            </a:p>
          </p:txBody>
        </p:sp>
        <p:sp>
          <p:nvSpPr>
            <p:cNvPr id="6164" name="Line 43"/>
            <p:cNvSpPr>
              <a:spLocks noChangeShapeType="1"/>
            </p:cNvSpPr>
            <p:nvPr/>
          </p:nvSpPr>
          <p:spPr bwMode="auto">
            <a:xfrm flipV="1">
              <a:off x="3264" y="2736"/>
              <a:ext cx="576" cy="48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64" name="Group 44"/>
          <p:cNvGrpSpPr>
            <a:grpSpLocks/>
          </p:cNvGrpSpPr>
          <p:nvPr/>
        </p:nvGrpSpPr>
        <p:grpSpPr bwMode="auto">
          <a:xfrm>
            <a:off x="5181584" y="4386772"/>
            <a:ext cx="2667000" cy="1185862"/>
            <a:chOff x="2544" y="2064"/>
            <a:chExt cx="1344" cy="672"/>
          </a:xfrm>
        </p:grpSpPr>
        <p:sp>
          <p:nvSpPr>
            <p:cNvPr id="6161" name="AutoShape 45"/>
            <p:cNvSpPr>
              <a:spLocks/>
            </p:cNvSpPr>
            <p:nvPr/>
          </p:nvSpPr>
          <p:spPr bwMode="auto">
            <a:xfrm>
              <a:off x="2544" y="2352"/>
              <a:ext cx="576" cy="384"/>
            </a:xfrm>
            <a:prstGeom prst="borderCallout1">
              <a:avLst>
                <a:gd name="adj1" fmla="val 18750"/>
                <a:gd name="adj2" fmla="val -8333"/>
                <a:gd name="adj3" fmla="val -92968"/>
                <a:gd name="adj4" fmla="val -165801"/>
              </a:avLst>
            </a:prstGeom>
            <a:solidFill>
              <a:schemeClr val="bg1"/>
            </a:solidFill>
            <a:ln w="57150">
              <a:solidFill>
                <a:srgbClr val="FF3300"/>
              </a:solidFill>
              <a:miter lim="800000"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r>
                <a:rPr lang="zh-CN" altLang="en-US" b="1" i="0">
                  <a:solidFill>
                    <a:srgbClr val="FF3300"/>
                  </a:solidFill>
                </a:rPr>
                <a:t>键</a:t>
              </a:r>
            </a:p>
          </p:txBody>
        </p:sp>
        <p:sp>
          <p:nvSpPr>
            <p:cNvPr id="6162" name="Line 46"/>
            <p:cNvSpPr>
              <a:spLocks noChangeShapeType="1"/>
            </p:cNvSpPr>
            <p:nvPr/>
          </p:nvSpPr>
          <p:spPr bwMode="auto">
            <a:xfrm flipV="1">
              <a:off x="3120" y="2064"/>
              <a:ext cx="768" cy="288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67" name="Group 47"/>
          <p:cNvGrpSpPr>
            <a:grpSpLocks/>
          </p:cNvGrpSpPr>
          <p:nvPr/>
        </p:nvGrpSpPr>
        <p:grpSpPr bwMode="auto">
          <a:xfrm>
            <a:off x="4610084" y="3032634"/>
            <a:ext cx="2476500" cy="931863"/>
            <a:chOff x="2256" y="1296"/>
            <a:chExt cx="1248" cy="528"/>
          </a:xfrm>
        </p:grpSpPr>
        <p:sp>
          <p:nvSpPr>
            <p:cNvPr id="6159" name="AutoShape 48"/>
            <p:cNvSpPr>
              <a:spLocks/>
            </p:cNvSpPr>
            <p:nvPr/>
          </p:nvSpPr>
          <p:spPr bwMode="auto">
            <a:xfrm>
              <a:off x="2256" y="1296"/>
              <a:ext cx="768" cy="384"/>
            </a:xfrm>
            <a:prstGeom prst="borderCallout1">
              <a:avLst>
                <a:gd name="adj1" fmla="val 18750"/>
                <a:gd name="adj2" fmla="val -6250"/>
                <a:gd name="adj3" fmla="val 103648"/>
                <a:gd name="adj4" fmla="val -89454"/>
              </a:avLst>
            </a:prstGeom>
            <a:solidFill>
              <a:schemeClr val="bg1"/>
            </a:solidFill>
            <a:ln w="571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r>
                <a:rPr lang="zh-CN" altLang="en-US" b="1" i="0"/>
                <a:t>轮毂</a:t>
              </a:r>
            </a:p>
          </p:txBody>
        </p:sp>
        <p:sp>
          <p:nvSpPr>
            <p:cNvPr id="6160" name="Line 49"/>
            <p:cNvSpPr>
              <a:spLocks noChangeShapeType="1"/>
            </p:cNvSpPr>
            <p:nvPr/>
          </p:nvSpPr>
          <p:spPr bwMode="auto">
            <a:xfrm>
              <a:off x="3024" y="1440"/>
              <a:ext cx="480" cy="38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5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5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3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uild="p" autoUpdateAnimBg="0"/>
      <p:bldP spid="5128" grpId="0" build="p" autoUpdateAnimBg="0"/>
      <p:bldP spid="5129" grpId="0" build="p" autoUpdateAnimBg="0"/>
      <p:bldP spid="5130" grpId="0" build="p" autoUpdateAnimBg="0"/>
      <p:bldP spid="5141" grpId="0" autoUpdateAnimBg="0"/>
      <p:bldP spid="5142" grpId="0" autoUpdateAnimBg="0"/>
      <p:bldP spid="514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1FBA67D-7A3B-424D-8583-312351C67C15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6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395288" y="526533"/>
            <a:ext cx="7880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 dirty="0"/>
              <a:t>键和键槽的尺寸与极限偏差见表8.1所示。</a:t>
            </a:r>
          </a:p>
        </p:txBody>
      </p:sp>
      <p:pic>
        <p:nvPicPr>
          <p:cNvPr id="6170" name="Picture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174750"/>
            <a:ext cx="11049000" cy="532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71" name="Line 27"/>
          <p:cNvSpPr>
            <a:spLocks noChangeShapeType="1"/>
          </p:cNvSpPr>
          <p:nvPr/>
        </p:nvSpPr>
        <p:spPr bwMode="auto">
          <a:xfrm>
            <a:off x="1428750" y="2039938"/>
            <a:ext cx="161925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72" name="Line 28"/>
          <p:cNvSpPr>
            <a:spLocks noChangeShapeType="1"/>
          </p:cNvSpPr>
          <p:nvPr/>
        </p:nvSpPr>
        <p:spPr bwMode="auto">
          <a:xfrm>
            <a:off x="4381500" y="2020888"/>
            <a:ext cx="371475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10058400" y="2116138"/>
            <a:ext cx="1047750" cy="1185862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 bwMode="auto">
          <a:xfrm>
            <a:off x="8446576" y="673893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 autoUpdateAnimBg="0"/>
      <p:bldP spid="6171" grpId="0" animBg="1"/>
      <p:bldP spid="6172" grpId="0" animBg="1"/>
      <p:bldP spid="617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F23F431-8375-4E81-B9D1-8B36E27D1D76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7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738644" y="841218"/>
            <a:ext cx="79057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 dirty="0"/>
              <a:t>1.平键的</a:t>
            </a:r>
            <a:r>
              <a:rPr lang="zh-CN" altLang="en-US" sz="2800" b="1" i="0" dirty="0">
                <a:latin typeface="宋体" pitchFamily="2" charset="-122"/>
              </a:rPr>
              <a:t>尺寸公差与配合(见表8.1)</a:t>
            </a:r>
            <a:endParaRPr lang="en-US" altLang="zh-CN" sz="2800" b="1" i="0" dirty="0">
              <a:latin typeface="宋体" pitchFamily="2" charset="-122"/>
            </a:endParaRPr>
          </a:p>
        </p:txBody>
      </p:sp>
      <p:sp>
        <p:nvSpPr>
          <p:cNvPr id="7199" name="Text Box 31"/>
          <p:cNvSpPr txBox="1">
            <a:spLocks noChangeArrowheads="1"/>
          </p:cNvSpPr>
          <p:nvPr/>
        </p:nvSpPr>
        <p:spPr bwMode="auto">
          <a:xfrm>
            <a:off x="759528" y="317088"/>
            <a:ext cx="73342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 dirty="0"/>
              <a:t>8.1.2  普通平键的精度设计</a:t>
            </a:r>
            <a:r>
              <a:rPr lang="zh-CN" altLang="en-US" sz="2400" i="0" dirty="0"/>
              <a:t> </a:t>
            </a:r>
          </a:p>
        </p:txBody>
      </p:sp>
      <p:sp>
        <p:nvSpPr>
          <p:cNvPr id="7200" name="Text Box 32"/>
          <p:cNvSpPr txBox="1">
            <a:spLocks noChangeArrowheads="1"/>
          </p:cNvSpPr>
          <p:nvPr/>
        </p:nvSpPr>
        <p:spPr bwMode="auto">
          <a:xfrm>
            <a:off x="452894" y="1296576"/>
            <a:ext cx="4572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（1）配合尺寸—</a:t>
            </a:r>
            <a:r>
              <a:rPr lang="en-US" altLang="zh-CN" sz="2800" b="1"/>
              <a:t>b</a:t>
            </a:r>
          </a:p>
        </p:txBody>
      </p:sp>
      <p:pic>
        <p:nvPicPr>
          <p:cNvPr id="7215" name="Picture 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00" y="3511910"/>
            <a:ext cx="9239250" cy="337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17" name="Text Box 49"/>
          <p:cNvSpPr txBox="1">
            <a:spLocks noChangeArrowheads="1"/>
          </p:cNvSpPr>
          <p:nvPr/>
        </p:nvSpPr>
        <p:spPr bwMode="auto">
          <a:xfrm>
            <a:off x="4476750" y="1785526"/>
            <a:ext cx="31432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i="0"/>
              <a:t>② 公差等级：</a:t>
            </a:r>
            <a:endParaRPr lang="en-US" altLang="zh-CN" b="1" i="0"/>
          </a:p>
        </p:txBody>
      </p:sp>
      <p:sp>
        <p:nvSpPr>
          <p:cNvPr id="7219" name="Text Box 51"/>
          <p:cNvSpPr txBox="1">
            <a:spLocks noChangeArrowheads="1"/>
          </p:cNvSpPr>
          <p:nvPr/>
        </p:nvSpPr>
        <p:spPr bwMode="auto">
          <a:xfrm>
            <a:off x="7831138" y="1804576"/>
            <a:ext cx="29321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800" b="1" i="0">
                <a:solidFill>
                  <a:srgbClr val="FF3300"/>
                </a:solidFill>
              </a:rPr>
              <a:t>IT8~IT10</a:t>
            </a:r>
          </a:p>
        </p:txBody>
      </p:sp>
      <p:sp>
        <p:nvSpPr>
          <p:cNvPr id="7220" name="Text Box 52"/>
          <p:cNvSpPr txBox="1">
            <a:spLocks noChangeArrowheads="1"/>
          </p:cNvSpPr>
          <p:nvPr/>
        </p:nvSpPr>
        <p:spPr bwMode="auto">
          <a:xfrm>
            <a:off x="738644" y="2358613"/>
            <a:ext cx="34496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i="0" dirty="0"/>
              <a:t>③  基本偏差</a:t>
            </a:r>
            <a:endParaRPr lang="en-US" altLang="zh-CN" b="1" i="0" dirty="0"/>
          </a:p>
        </p:txBody>
      </p:sp>
      <p:sp>
        <p:nvSpPr>
          <p:cNvPr id="7222" name="Text Box 54"/>
          <p:cNvSpPr txBox="1">
            <a:spLocks noChangeArrowheads="1"/>
          </p:cNvSpPr>
          <p:nvPr/>
        </p:nvSpPr>
        <p:spPr bwMode="auto">
          <a:xfrm>
            <a:off x="4191000" y="2425288"/>
            <a:ext cx="2286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/>
              <a:t>键：</a:t>
            </a:r>
            <a:r>
              <a:rPr lang="en-US" altLang="zh-CN" sz="2800" b="1" i="0"/>
              <a:t>h</a:t>
            </a:r>
          </a:p>
        </p:txBody>
      </p:sp>
      <p:sp>
        <p:nvSpPr>
          <p:cNvPr id="7223" name="Text Box 55"/>
          <p:cNvSpPr txBox="1">
            <a:spLocks noChangeArrowheads="1"/>
          </p:cNvSpPr>
          <p:nvPr/>
        </p:nvSpPr>
        <p:spPr bwMode="auto">
          <a:xfrm>
            <a:off x="1425058" y="2905450"/>
            <a:ext cx="36195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/>
              <a:t>轴槽：</a:t>
            </a:r>
            <a:r>
              <a:rPr lang="en-US" altLang="zh-CN" sz="2800" b="1" i="0"/>
              <a:t>H、N、P</a:t>
            </a:r>
          </a:p>
        </p:txBody>
      </p:sp>
      <p:sp>
        <p:nvSpPr>
          <p:cNvPr id="7224" name="Text Box 56"/>
          <p:cNvSpPr txBox="1">
            <a:spLocks noChangeArrowheads="1"/>
          </p:cNvSpPr>
          <p:nvPr/>
        </p:nvSpPr>
        <p:spPr bwMode="auto">
          <a:xfrm>
            <a:off x="4219906" y="2914650"/>
            <a:ext cx="4019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 dirty="0"/>
              <a:t>轮槽：</a:t>
            </a:r>
            <a:r>
              <a:rPr lang="en-US" altLang="zh-CN" sz="2800" b="1" i="0" dirty="0"/>
              <a:t>D、JS、P</a:t>
            </a:r>
          </a:p>
        </p:txBody>
      </p:sp>
      <p:sp>
        <p:nvSpPr>
          <p:cNvPr id="7225" name="Line 57"/>
          <p:cNvSpPr>
            <a:spLocks noChangeShapeType="1"/>
          </p:cNvSpPr>
          <p:nvPr/>
        </p:nvSpPr>
        <p:spPr bwMode="auto">
          <a:xfrm>
            <a:off x="1825100" y="5105760"/>
            <a:ext cx="66675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6" name="Line 58"/>
          <p:cNvSpPr>
            <a:spLocks noChangeShapeType="1"/>
          </p:cNvSpPr>
          <p:nvPr/>
        </p:nvSpPr>
        <p:spPr bwMode="auto">
          <a:xfrm>
            <a:off x="4111100" y="4343760"/>
            <a:ext cx="238125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8" name="Rectangle 60"/>
          <p:cNvSpPr>
            <a:spLocks noChangeArrowheads="1"/>
          </p:cNvSpPr>
          <p:nvPr/>
        </p:nvSpPr>
        <p:spPr bwMode="auto">
          <a:xfrm>
            <a:off x="738644" y="1804576"/>
            <a:ext cx="30099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 i="0"/>
              <a:t>① 基准制：</a:t>
            </a:r>
            <a:endParaRPr lang="en-US" altLang="zh-CN" sz="2800" b="1" i="0"/>
          </a:p>
        </p:txBody>
      </p:sp>
      <p:sp>
        <p:nvSpPr>
          <p:cNvPr id="7229" name="Rectangle 61"/>
          <p:cNvSpPr>
            <a:spLocks noChangeArrowheads="1"/>
          </p:cNvSpPr>
          <p:nvPr/>
        </p:nvSpPr>
        <p:spPr bwMode="auto">
          <a:xfrm>
            <a:off x="2724150" y="1804576"/>
            <a:ext cx="24907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 i="0">
                <a:solidFill>
                  <a:srgbClr val="FF3300"/>
                </a:solidFill>
              </a:rPr>
              <a:t>基准轴 </a:t>
            </a:r>
            <a:r>
              <a:rPr lang="en-US" altLang="zh-CN" sz="2800" b="1" i="0">
                <a:solidFill>
                  <a:srgbClr val="FF3300"/>
                </a:solidFill>
              </a:rPr>
              <a:t>h</a:t>
            </a:r>
            <a:endParaRPr lang="zh-CN" altLang="en-US" sz="2800" b="1" i="0">
              <a:solidFill>
                <a:srgbClr val="FF3300"/>
              </a:solidFill>
            </a:endParaRPr>
          </a:p>
        </p:txBody>
      </p:sp>
      <p:sp>
        <p:nvSpPr>
          <p:cNvPr id="7230" name="Line 62"/>
          <p:cNvSpPr>
            <a:spLocks noChangeShapeType="1"/>
          </p:cNvSpPr>
          <p:nvPr/>
        </p:nvSpPr>
        <p:spPr bwMode="auto">
          <a:xfrm>
            <a:off x="3844400" y="5148622"/>
            <a:ext cx="32766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7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7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7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 autoUpdateAnimBg="0"/>
      <p:bldP spid="7199" grpId="0" build="p" autoUpdateAnimBg="0"/>
      <p:bldP spid="7200" grpId="0" build="p" autoUpdateAnimBg="0"/>
      <p:bldP spid="7217" grpId="0" autoUpdateAnimBg="0"/>
      <p:bldP spid="7219" grpId="0" autoUpdateAnimBg="0"/>
      <p:bldP spid="7220" grpId="0" autoUpdateAnimBg="0"/>
      <p:bldP spid="7222" grpId="0" autoUpdateAnimBg="0"/>
      <p:bldP spid="7223" grpId="0" autoUpdateAnimBg="0"/>
      <p:bldP spid="7224" grpId="0" autoUpdateAnimBg="0"/>
      <p:bldP spid="7225" grpId="0" animBg="1"/>
      <p:bldP spid="7226" grpId="0" animBg="1"/>
      <p:bldP spid="7228" grpId="0" autoUpdateAnimBg="0"/>
      <p:bldP spid="7229" grpId="0" autoUpdateAnimBg="0"/>
      <p:bldP spid="72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D1E6FCE-0BAD-4FDE-8624-89CF7B0E2830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8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75794" name="Text Box 18"/>
          <p:cNvSpPr txBox="1">
            <a:spLocks noChangeArrowheads="1"/>
          </p:cNvSpPr>
          <p:nvPr/>
        </p:nvSpPr>
        <p:spPr bwMode="auto">
          <a:xfrm>
            <a:off x="1418026" y="938976"/>
            <a:ext cx="27622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 dirty="0"/>
              <a:t>键：</a:t>
            </a:r>
            <a:r>
              <a:rPr lang="en-US" altLang="zh-CN" sz="2800" b="1" i="0" dirty="0">
                <a:solidFill>
                  <a:srgbClr val="FF3300"/>
                </a:solidFill>
              </a:rPr>
              <a:t>h8</a:t>
            </a:r>
            <a:endParaRPr lang="zh-CN" altLang="en-US" sz="2800" b="1" i="0" dirty="0">
              <a:solidFill>
                <a:srgbClr val="FF3300"/>
              </a:solidFill>
            </a:endParaRPr>
          </a:p>
        </p:txBody>
      </p:sp>
      <p:sp>
        <p:nvSpPr>
          <p:cNvPr id="75795" name="Text Box 19"/>
          <p:cNvSpPr txBox="1">
            <a:spLocks noChangeArrowheads="1"/>
          </p:cNvSpPr>
          <p:nvPr/>
        </p:nvSpPr>
        <p:spPr bwMode="auto">
          <a:xfrm>
            <a:off x="3238500" y="938976"/>
            <a:ext cx="5314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轴槽：</a:t>
            </a:r>
            <a:r>
              <a:rPr lang="en-US" altLang="zh-CN" sz="2800" b="1" i="0"/>
              <a:t>H9、N9、P9</a:t>
            </a:r>
            <a:endParaRPr lang="zh-CN" altLang="en-US" sz="2800" b="1" i="0"/>
          </a:p>
        </p:txBody>
      </p:sp>
      <p:sp>
        <p:nvSpPr>
          <p:cNvPr id="75796" name="Text Box 20"/>
          <p:cNvSpPr txBox="1">
            <a:spLocks noChangeArrowheads="1"/>
          </p:cNvSpPr>
          <p:nvPr/>
        </p:nvSpPr>
        <p:spPr bwMode="auto">
          <a:xfrm>
            <a:off x="1418026" y="1446976"/>
            <a:ext cx="5715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 dirty="0"/>
              <a:t>轮槽：</a:t>
            </a:r>
            <a:r>
              <a:rPr lang="en-US" altLang="zh-CN" sz="2800" b="1" i="0" dirty="0"/>
              <a:t>D10、JS9、P9</a:t>
            </a:r>
            <a:endParaRPr lang="zh-CN" altLang="en-US" sz="2800" b="1" i="0" dirty="0"/>
          </a:p>
        </p:txBody>
      </p:sp>
      <p:sp>
        <p:nvSpPr>
          <p:cNvPr id="75797" name="Rectangle 21"/>
          <p:cNvSpPr>
            <a:spLocks noChangeArrowheads="1"/>
          </p:cNvSpPr>
          <p:nvPr/>
        </p:nvSpPr>
        <p:spPr bwMode="auto">
          <a:xfrm>
            <a:off x="5429251" y="1531114"/>
            <a:ext cx="31242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b="1" i="0" dirty="0">
                <a:latin typeface="宋体" pitchFamily="2" charset="-122"/>
              </a:rPr>
              <a:t>其公差带选自：</a:t>
            </a:r>
          </a:p>
          <a:p>
            <a:pPr algn="l"/>
            <a:r>
              <a:rPr lang="en-US" altLang="zh-CN" sz="2800" b="1" i="0" dirty="0" smtClean="0"/>
              <a:t>GB/T1801</a:t>
            </a:r>
            <a:r>
              <a:rPr lang="en-US" altLang="zh-CN" sz="2800" b="1" i="0" dirty="0" smtClean="0">
                <a:cs typeface="Times New Roman" pitchFamily="18" charset="0"/>
              </a:rPr>
              <a:t>—2009</a:t>
            </a:r>
            <a:r>
              <a:rPr lang="en-US" altLang="zh-CN" sz="2800" b="1" i="0" dirty="0"/>
              <a:t>。</a:t>
            </a:r>
            <a:r>
              <a:rPr lang="en-US" altLang="zh-CN" sz="2800" b="1" i="0" dirty="0">
                <a:cs typeface="Times New Roman" pitchFamily="18" charset="0"/>
              </a:rPr>
              <a:t>                       </a:t>
            </a:r>
            <a:endParaRPr lang="zh-CN" altLang="en-US" sz="2800" b="1" i="0" dirty="0"/>
          </a:p>
        </p:txBody>
      </p:sp>
      <p:sp>
        <p:nvSpPr>
          <p:cNvPr id="75798" name="Text Box 22"/>
          <p:cNvSpPr txBox="1">
            <a:spLocks noChangeArrowheads="1"/>
          </p:cNvSpPr>
          <p:nvPr/>
        </p:nvSpPr>
        <p:spPr bwMode="auto">
          <a:xfrm>
            <a:off x="1305208" y="384886"/>
            <a:ext cx="63071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 dirty="0"/>
              <a:t>④ 尺寸公差带（见表8.1）</a:t>
            </a:r>
          </a:p>
        </p:txBody>
      </p:sp>
      <p:grpSp>
        <p:nvGrpSpPr>
          <p:cNvPr id="75807" name="Group 31"/>
          <p:cNvGrpSpPr>
            <a:grpSpLocks/>
          </p:cNvGrpSpPr>
          <p:nvPr/>
        </p:nvGrpSpPr>
        <p:grpSpPr bwMode="auto">
          <a:xfrm>
            <a:off x="1160798" y="2536720"/>
            <a:ext cx="9239250" cy="4595813"/>
            <a:chOff x="480" y="1488"/>
            <a:chExt cx="4080" cy="2605"/>
          </a:xfrm>
        </p:grpSpPr>
        <p:pic>
          <p:nvPicPr>
            <p:cNvPr id="9228" name="Picture 2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1488"/>
              <a:ext cx="4080" cy="26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229" name="Rectangle 24"/>
            <p:cNvSpPr>
              <a:spLocks noChangeArrowheads="1"/>
            </p:cNvSpPr>
            <p:nvPr/>
          </p:nvSpPr>
          <p:spPr bwMode="auto">
            <a:xfrm>
              <a:off x="2688" y="1680"/>
              <a:ext cx="1536" cy="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i="0"/>
            </a:p>
          </p:txBody>
        </p:sp>
        <p:sp>
          <p:nvSpPr>
            <p:cNvPr id="9230" name="Rectangle 25"/>
            <p:cNvSpPr>
              <a:spLocks noChangeArrowheads="1"/>
            </p:cNvSpPr>
            <p:nvPr/>
          </p:nvSpPr>
          <p:spPr bwMode="auto">
            <a:xfrm>
              <a:off x="1200" y="2880"/>
              <a:ext cx="288" cy="384"/>
            </a:xfrm>
            <a:prstGeom prst="rect">
              <a:avLst/>
            </a:prstGeom>
            <a:noFill/>
            <a:ln w="57150">
              <a:solidFill>
                <a:srgbClr val="FF33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1" name="Rectangle 26"/>
            <p:cNvSpPr>
              <a:spLocks noChangeArrowheads="1"/>
            </p:cNvSpPr>
            <p:nvPr/>
          </p:nvSpPr>
          <p:spPr bwMode="auto">
            <a:xfrm>
              <a:off x="3984" y="2880"/>
              <a:ext cx="240" cy="480"/>
            </a:xfrm>
            <a:prstGeom prst="rect">
              <a:avLst/>
            </a:prstGeom>
            <a:noFill/>
            <a:ln w="57150">
              <a:solidFill>
                <a:srgbClr val="FF33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2" name="Rectangle 27"/>
            <p:cNvSpPr>
              <a:spLocks noChangeArrowheads="1"/>
            </p:cNvSpPr>
            <p:nvPr/>
          </p:nvSpPr>
          <p:spPr bwMode="auto">
            <a:xfrm>
              <a:off x="2592" y="2880"/>
              <a:ext cx="240" cy="384"/>
            </a:xfrm>
            <a:prstGeom prst="rect">
              <a:avLst/>
            </a:prstGeom>
            <a:noFill/>
            <a:ln w="57150">
              <a:solidFill>
                <a:srgbClr val="FF33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3" name="Rectangle 30"/>
            <p:cNvSpPr>
              <a:spLocks noChangeArrowheads="1"/>
            </p:cNvSpPr>
            <p:nvPr/>
          </p:nvSpPr>
          <p:spPr bwMode="auto">
            <a:xfrm rot="-5400000">
              <a:off x="432" y="3264"/>
              <a:ext cx="336" cy="2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b="1">
                  <a:solidFill>
                    <a:srgbClr val="FF3300"/>
                  </a:solidFill>
                </a:rPr>
                <a:t>b</a:t>
              </a:r>
            </a:p>
          </p:txBody>
        </p:sp>
      </p:grpSp>
      <p:sp>
        <p:nvSpPr>
          <p:cNvPr id="75808" name="Line 32"/>
          <p:cNvSpPr>
            <a:spLocks noChangeShapeType="1"/>
          </p:cNvSpPr>
          <p:nvPr/>
        </p:nvSpPr>
        <p:spPr bwMode="auto">
          <a:xfrm>
            <a:off x="4589798" y="2790720"/>
            <a:ext cx="0" cy="4318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809" name="Line 33"/>
          <p:cNvSpPr>
            <a:spLocks noChangeShapeType="1"/>
          </p:cNvSpPr>
          <p:nvPr/>
        </p:nvSpPr>
        <p:spPr bwMode="auto">
          <a:xfrm>
            <a:off x="7733048" y="2876445"/>
            <a:ext cx="0" cy="4318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811" name="Rectangle 35"/>
          <p:cNvSpPr>
            <a:spLocks noChangeArrowheads="1"/>
          </p:cNvSpPr>
          <p:nvPr/>
        </p:nvSpPr>
        <p:spPr bwMode="auto">
          <a:xfrm>
            <a:off x="1492638" y="2039114"/>
            <a:ext cx="47625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 i="0"/>
              <a:t>公差带图见图8.2所示。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5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5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75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75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75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75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5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5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5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5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5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5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94" grpId="0" autoUpdateAnimBg="0"/>
      <p:bldP spid="75795" grpId="0" autoUpdateAnimBg="0"/>
      <p:bldP spid="75796" grpId="0" autoUpdateAnimBg="0"/>
      <p:bldP spid="75797" grpId="0" autoUpdateAnimBg="0"/>
      <p:bldP spid="75798" grpId="0" autoUpdateAnimBg="0"/>
      <p:bldP spid="75808" grpId="0" animBg="1"/>
      <p:bldP spid="75809" grpId="0" animBg="1"/>
      <p:bldP spid="7581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47E5C48-0AFE-45E4-A479-76278F6A9AD4}" type="slidenum">
              <a:rPr kumimoji="0" lang="zh-CN" altLang="en-US" sz="2000" i="0" smtClean="0">
                <a:solidFill>
                  <a:srgbClr val="0000FF"/>
                </a:solidFill>
              </a:rPr>
              <a:pPr eaLnBrk="1" hangingPunct="1"/>
              <a:t>9</a:t>
            </a:fld>
            <a:endParaRPr kumimoji="0" lang="en-US" altLang="zh-CN" sz="2000" i="0" smtClean="0">
              <a:solidFill>
                <a:srgbClr val="0000FF"/>
              </a:solidFill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738487" y="346839"/>
            <a:ext cx="77152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 dirty="0"/>
              <a:t>⑤ 配合种类及其应用</a:t>
            </a:r>
            <a:r>
              <a:rPr lang="zh-CN" altLang="en-US" sz="2800" b="1" i="0" dirty="0">
                <a:latin typeface="宋体" pitchFamily="2" charset="-122"/>
              </a:rPr>
              <a:t>(表</a:t>
            </a:r>
            <a:r>
              <a:rPr lang="zh-CN" altLang="en-US" sz="2800" b="1" i="0" dirty="0"/>
              <a:t>8.2 )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3638550" y="1023114"/>
            <a:ext cx="2286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松联结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8175993" y="1108839"/>
            <a:ext cx="23812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正常联结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3638550" y="1999426"/>
            <a:ext cx="28575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/>
              <a:t>紧密联接</a:t>
            </a:r>
          </a:p>
        </p:txBody>
      </p: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804863" y="1785114"/>
            <a:ext cx="2476500" cy="936625"/>
            <a:chOff x="528" y="912"/>
            <a:chExt cx="1248" cy="531"/>
          </a:xfrm>
        </p:grpSpPr>
        <p:graphicFrame>
          <p:nvGraphicFramePr>
            <p:cNvPr id="10258" name="Object 11"/>
            <p:cNvGraphicFramePr>
              <a:graphicFrameLocks noChangeAspect="1"/>
            </p:cNvGraphicFramePr>
            <p:nvPr/>
          </p:nvGraphicFramePr>
          <p:xfrm>
            <a:off x="960" y="912"/>
            <a:ext cx="816" cy="5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05" r:id="rId3" imgW="596641" imgH="393529" progId="Equation.DSMT4">
                    <p:embed/>
                  </p:oleObj>
                </mc:Choice>
                <mc:Fallback>
                  <p:oleObj r:id="rId3" imgW="596641" imgH="393529" progId="Equation.DSMT4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60" y="912"/>
                          <a:ext cx="816" cy="53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59" name="Rectangle 13"/>
            <p:cNvSpPr>
              <a:spLocks noChangeArrowheads="1"/>
            </p:cNvSpPr>
            <p:nvPr/>
          </p:nvSpPr>
          <p:spPr bwMode="auto">
            <a:xfrm>
              <a:off x="528" y="1033"/>
              <a:ext cx="336" cy="2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altLang="en-US" sz="2400" b="1" i="0"/>
                <a:t>③</a:t>
              </a:r>
              <a:r>
                <a:rPr lang="zh-CN" altLang="en-US" sz="1100" b="1" i="0"/>
                <a:t> </a:t>
              </a:r>
              <a:endParaRPr lang="zh-CN" altLang="en-US" sz="2400" b="1" i="0"/>
            </a:p>
          </p:txBody>
        </p:sp>
      </p:grpSp>
      <p:grpSp>
        <p:nvGrpSpPr>
          <p:cNvPr id="18451" name="Group 19"/>
          <p:cNvGrpSpPr>
            <a:grpSpLocks/>
          </p:cNvGrpSpPr>
          <p:nvPr/>
        </p:nvGrpSpPr>
        <p:grpSpPr bwMode="auto">
          <a:xfrm>
            <a:off x="804863" y="854839"/>
            <a:ext cx="2571750" cy="930275"/>
            <a:chOff x="528" y="384"/>
            <a:chExt cx="1284" cy="460"/>
          </a:xfrm>
        </p:grpSpPr>
        <p:graphicFrame>
          <p:nvGraphicFramePr>
            <p:cNvPr id="10256" name="Object 7"/>
            <p:cNvGraphicFramePr>
              <a:graphicFrameLocks noChangeAspect="1"/>
            </p:cNvGraphicFramePr>
            <p:nvPr/>
          </p:nvGraphicFramePr>
          <p:xfrm>
            <a:off x="960" y="384"/>
            <a:ext cx="852" cy="4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06" r:id="rId5" imgW="723586" imgH="393529" progId="Equation.DSMT4">
                    <p:embed/>
                  </p:oleObj>
                </mc:Choice>
                <mc:Fallback>
                  <p:oleObj r:id="rId5" imgW="723586" imgH="393529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60" y="384"/>
                          <a:ext cx="852" cy="4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57" name="Text Box 14"/>
            <p:cNvSpPr txBox="1">
              <a:spLocks noChangeArrowheads="1"/>
            </p:cNvSpPr>
            <p:nvPr/>
          </p:nvSpPr>
          <p:spPr bwMode="auto">
            <a:xfrm>
              <a:off x="528" y="470"/>
              <a:ext cx="322" cy="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400" b="1" i="0"/>
                <a:t>①</a:t>
              </a:r>
            </a:p>
          </p:txBody>
        </p:sp>
      </p:grpSp>
      <p:grpSp>
        <p:nvGrpSpPr>
          <p:cNvPr id="18453" name="Group 21"/>
          <p:cNvGrpSpPr>
            <a:grpSpLocks/>
          </p:cNvGrpSpPr>
          <p:nvPr/>
        </p:nvGrpSpPr>
        <p:grpSpPr bwMode="auto">
          <a:xfrm>
            <a:off x="5604243" y="927864"/>
            <a:ext cx="2381250" cy="868362"/>
            <a:chOff x="3168" y="288"/>
            <a:chExt cx="1200" cy="492"/>
          </a:xfrm>
        </p:grpSpPr>
        <p:graphicFrame>
          <p:nvGraphicFramePr>
            <p:cNvPr id="10254" name="Object 9"/>
            <p:cNvGraphicFramePr>
              <a:graphicFrameLocks noChangeAspect="1"/>
            </p:cNvGraphicFramePr>
            <p:nvPr/>
          </p:nvGraphicFramePr>
          <p:xfrm>
            <a:off x="3504" y="288"/>
            <a:ext cx="864" cy="4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07" r:id="rId7" imgW="685800" imgH="393700" progId="Equation.DSMT4">
                    <p:embed/>
                  </p:oleObj>
                </mc:Choice>
                <mc:Fallback>
                  <p:oleObj r:id="rId7" imgW="685800" imgH="393700" progId="Equation.DSMT4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04" y="288"/>
                          <a:ext cx="864" cy="4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55" name="Text Box 15"/>
            <p:cNvSpPr txBox="1">
              <a:spLocks noChangeArrowheads="1"/>
            </p:cNvSpPr>
            <p:nvPr/>
          </p:nvSpPr>
          <p:spPr bwMode="auto">
            <a:xfrm>
              <a:off x="3168" y="390"/>
              <a:ext cx="336" cy="2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400" b="1" i="0"/>
                <a:t>②</a:t>
              </a:r>
            </a:p>
          </p:txBody>
        </p:sp>
      </p:grpSp>
      <p:pic>
        <p:nvPicPr>
          <p:cNvPr id="18454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" y="2709863"/>
            <a:ext cx="9810750" cy="404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55" name="Line 23"/>
          <p:cNvSpPr>
            <a:spLocks noChangeShapeType="1"/>
          </p:cNvSpPr>
          <p:nvPr/>
        </p:nvSpPr>
        <p:spPr bwMode="auto">
          <a:xfrm>
            <a:off x="666750" y="4995863"/>
            <a:ext cx="95250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6" name="Line 24"/>
          <p:cNvSpPr>
            <a:spLocks noChangeShapeType="1"/>
          </p:cNvSpPr>
          <p:nvPr/>
        </p:nvSpPr>
        <p:spPr bwMode="auto">
          <a:xfrm>
            <a:off x="762000" y="5757863"/>
            <a:ext cx="95250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7" name="Line 25"/>
          <p:cNvSpPr>
            <a:spLocks noChangeShapeType="1"/>
          </p:cNvSpPr>
          <p:nvPr/>
        </p:nvSpPr>
        <p:spPr bwMode="auto">
          <a:xfrm>
            <a:off x="857250" y="6688138"/>
            <a:ext cx="95250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build="p" autoUpdateAnimBg="0"/>
      <p:bldP spid="18440" grpId="0" autoUpdateAnimBg="0"/>
      <p:bldP spid="18442" grpId="0" autoUpdateAnimBg="0"/>
      <p:bldP spid="18444" grpId="0" autoUpdateAnimBg="0"/>
      <p:bldP spid="18455" grpId="0" animBg="1"/>
      <p:bldP spid="18456" grpId="0" animBg="1"/>
      <p:bldP spid="18457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2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2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5162</TotalTime>
  <Words>2876</Words>
  <Application>Microsoft Office PowerPoint</Application>
  <PresentationFormat>自定义</PresentationFormat>
  <Paragraphs>360</Paragraphs>
  <Slides>49</Slides>
  <Notes>2</Notes>
  <HiddenSlides>0</HiddenSlides>
  <MMClips>0</MMClips>
  <ScaleCrop>false</ScaleCrop>
  <HeadingPairs>
    <vt:vector size="8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49</vt:i4>
      </vt:variant>
      <vt:variant>
        <vt:lpstr>自定义放映</vt:lpstr>
      </vt:variant>
      <vt:variant>
        <vt:i4>1</vt:i4>
      </vt:variant>
    </vt:vector>
  </HeadingPairs>
  <TitlesOfParts>
    <vt:vector size="54" baseType="lpstr">
      <vt:lpstr>默认设计模板</vt:lpstr>
      <vt:lpstr>Equation.DSMT4</vt:lpstr>
      <vt:lpstr>公式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自定义放映1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213</cp:revision>
  <dcterms:created xsi:type="dcterms:W3CDTF">1601-01-01T00:00:00Z</dcterms:created>
  <dcterms:modified xsi:type="dcterms:W3CDTF">2018-11-16T13:12:24Z</dcterms:modified>
</cp:coreProperties>
</file>