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91" r:id="rId3"/>
    <p:sldId id="289" r:id="rId4"/>
    <p:sldId id="257" r:id="rId5"/>
    <p:sldId id="258" r:id="rId6"/>
    <p:sldId id="259" r:id="rId7"/>
    <p:sldId id="260" r:id="rId8"/>
    <p:sldId id="261" r:id="rId9"/>
    <p:sldId id="262" r:id="rId10"/>
    <p:sldId id="292" r:id="rId11"/>
    <p:sldId id="263" r:id="rId12"/>
    <p:sldId id="264" r:id="rId13"/>
    <p:sldId id="290" r:id="rId14"/>
    <p:sldId id="266" r:id="rId15"/>
    <p:sldId id="267" r:id="rId16"/>
    <p:sldId id="268" r:id="rId17"/>
    <p:sldId id="269" r:id="rId18"/>
    <p:sldId id="270" r:id="rId19"/>
    <p:sldId id="271" r:id="rId20"/>
    <p:sldId id="272" r:id="rId21"/>
    <p:sldId id="308" r:id="rId22"/>
    <p:sldId id="273" r:id="rId23"/>
    <p:sldId id="274" r:id="rId24"/>
    <p:sldId id="265" r:id="rId25"/>
    <p:sldId id="276" r:id="rId26"/>
    <p:sldId id="277" r:id="rId27"/>
    <p:sldId id="278" r:id="rId28"/>
    <p:sldId id="279" r:id="rId29"/>
    <p:sldId id="280" r:id="rId30"/>
    <p:sldId id="281" r:id="rId31"/>
    <p:sldId id="293" r:id="rId32"/>
    <p:sldId id="294" r:id="rId33"/>
    <p:sldId id="295" r:id="rId34"/>
    <p:sldId id="296" r:id="rId35"/>
    <p:sldId id="297" r:id="rId36"/>
    <p:sldId id="298" r:id="rId37"/>
    <p:sldId id="299" r:id="rId38"/>
    <p:sldId id="282" r:id="rId39"/>
    <p:sldId id="283" r:id="rId40"/>
    <p:sldId id="284" r:id="rId41"/>
    <p:sldId id="285" r:id="rId42"/>
    <p:sldId id="286" r:id="rId43"/>
    <p:sldId id="287" r:id="rId44"/>
    <p:sldId id="302" r:id="rId45"/>
    <p:sldId id="301" r:id="rId46"/>
    <p:sldId id="300" r:id="rId47"/>
    <p:sldId id="303" r:id="rId48"/>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CCFF"/>
    <a:srgbClr val="996633"/>
    <a:srgbClr val="0066FF"/>
    <a:srgbClr val="CC0000"/>
    <a:srgbClr val="99FF66"/>
    <a:srgbClr val="FF66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225" autoAdjust="0"/>
  </p:normalViewPr>
  <p:slideViewPr>
    <p:cSldViewPr>
      <p:cViewPr varScale="1">
        <p:scale>
          <a:sx n="107" d="100"/>
          <a:sy n="107" d="100"/>
        </p:scale>
        <p:origin x="-174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7270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270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271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7271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406A6C5C-BA74-40F5-AC60-D3EAE6C0683D}" type="slidenum">
              <a:rPr lang="zh-CN" altLang="en-US"/>
              <a:pPr>
                <a:defRPr/>
              </a:pPr>
              <a:t>‹#›</a:t>
            </a:fld>
            <a:endParaRPr lang="en-US" altLang="zh-CN"/>
          </a:p>
        </p:txBody>
      </p:sp>
    </p:spTree>
    <p:extLst>
      <p:ext uri="{BB962C8B-B14F-4D97-AF65-F5344CB8AC3E}">
        <p14:creationId xmlns:p14="http://schemas.microsoft.com/office/powerpoint/2010/main" val="4818655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06A6C5C-BA74-40F5-AC60-D3EAE6C0683D}" type="slidenum">
              <a:rPr lang="zh-CN" altLang="en-US" smtClean="0"/>
              <a:pPr>
                <a:defRPr/>
              </a:pPr>
              <a:t>14</a:t>
            </a:fld>
            <a:endParaRPr lang="en-US" altLang="zh-CN"/>
          </a:p>
        </p:txBody>
      </p:sp>
    </p:spTree>
    <p:extLst>
      <p:ext uri="{BB962C8B-B14F-4D97-AF65-F5344CB8AC3E}">
        <p14:creationId xmlns:p14="http://schemas.microsoft.com/office/powerpoint/2010/main" val="3308769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p:spPr>
      </p:sp>
      <p:sp>
        <p:nvSpPr>
          <p:cNvPr id="50179" name="备注占位符 2"/>
          <p:cNvSpPr>
            <a:spLocks noGrp="1"/>
          </p:cNvSpPr>
          <p:nvPr>
            <p:ph type="body" idx="1"/>
          </p:nvPr>
        </p:nvSpPr>
        <p:spPr>
          <a:noFill/>
        </p:spPr>
        <p:txBody>
          <a:bodyPr/>
          <a:lstStyle/>
          <a:p>
            <a:pPr eaLnBrk="1" hangingPunct="1"/>
            <a:endParaRPr lang="zh-CN" altLang="en-US" smtClean="0"/>
          </a:p>
        </p:txBody>
      </p:sp>
      <p:sp>
        <p:nvSpPr>
          <p:cNvPr id="5018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4E37D8-3B90-4A2C-A468-F9B7449EFA2F}" type="slidenum">
              <a:rPr lang="zh-CN" altLang="en-US" sz="1200" smtClean="0"/>
              <a:pPr eaLnBrk="1" hangingPunct="1"/>
              <a:t>17</a:t>
            </a:fld>
            <a:endParaRPr lang="en-US" altLang="zh-CN"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80A70C-EF36-4770-8479-1EDD819BB7C4}" type="slidenum">
              <a:rPr lang="zh-CN" altLang="en-US"/>
              <a:pPr>
                <a:defRPr/>
              </a:pPr>
              <a:t>‹#›</a:t>
            </a:fld>
            <a:endParaRPr lang="en-US" altLang="zh-CN"/>
          </a:p>
        </p:txBody>
      </p:sp>
    </p:spTree>
    <p:extLst>
      <p:ext uri="{BB962C8B-B14F-4D97-AF65-F5344CB8AC3E}">
        <p14:creationId xmlns:p14="http://schemas.microsoft.com/office/powerpoint/2010/main" val="2991173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9F0C151-142C-4D75-8456-52A1F09FB9A8}" type="slidenum">
              <a:rPr lang="zh-CN" altLang="en-US"/>
              <a:pPr>
                <a:defRPr/>
              </a:pPr>
              <a:t>‹#›</a:t>
            </a:fld>
            <a:endParaRPr lang="en-US" altLang="zh-CN"/>
          </a:p>
        </p:txBody>
      </p:sp>
    </p:spTree>
    <p:extLst>
      <p:ext uri="{BB962C8B-B14F-4D97-AF65-F5344CB8AC3E}">
        <p14:creationId xmlns:p14="http://schemas.microsoft.com/office/powerpoint/2010/main" val="1840706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80C7CB3-060B-4FBC-8088-C6D452232B6A}" type="slidenum">
              <a:rPr lang="zh-CN" altLang="en-US"/>
              <a:pPr>
                <a:defRPr/>
              </a:pPr>
              <a:t>‹#›</a:t>
            </a:fld>
            <a:endParaRPr lang="en-US" altLang="zh-CN"/>
          </a:p>
        </p:txBody>
      </p:sp>
    </p:spTree>
    <p:extLst>
      <p:ext uri="{BB962C8B-B14F-4D97-AF65-F5344CB8AC3E}">
        <p14:creationId xmlns:p14="http://schemas.microsoft.com/office/powerpoint/2010/main" val="907024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4DA59DA-DD33-4C87-A40E-512419E8D132}" type="slidenum">
              <a:rPr lang="zh-CN" altLang="en-US"/>
              <a:pPr>
                <a:defRPr/>
              </a:pPr>
              <a:t>‹#›</a:t>
            </a:fld>
            <a:endParaRPr lang="en-US" altLang="zh-CN"/>
          </a:p>
        </p:txBody>
      </p:sp>
    </p:spTree>
    <p:extLst>
      <p:ext uri="{BB962C8B-B14F-4D97-AF65-F5344CB8AC3E}">
        <p14:creationId xmlns:p14="http://schemas.microsoft.com/office/powerpoint/2010/main" val="3348112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FCB3172-B9CB-4F9C-A8B9-E62F65274503}" type="slidenum">
              <a:rPr lang="zh-CN" altLang="en-US"/>
              <a:pPr>
                <a:defRPr/>
              </a:pPr>
              <a:t>‹#›</a:t>
            </a:fld>
            <a:endParaRPr lang="en-US" altLang="zh-CN"/>
          </a:p>
        </p:txBody>
      </p:sp>
    </p:spTree>
    <p:extLst>
      <p:ext uri="{BB962C8B-B14F-4D97-AF65-F5344CB8AC3E}">
        <p14:creationId xmlns:p14="http://schemas.microsoft.com/office/powerpoint/2010/main" val="232343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0638284-39F4-4EC5-8936-93BB1CD50F98}" type="slidenum">
              <a:rPr lang="zh-CN" altLang="en-US"/>
              <a:pPr>
                <a:defRPr/>
              </a:pPr>
              <a:t>‹#›</a:t>
            </a:fld>
            <a:endParaRPr lang="en-US" altLang="zh-CN"/>
          </a:p>
        </p:txBody>
      </p:sp>
    </p:spTree>
    <p:extLst>
      <p:ext uri="{BB962C8B-B14F-4D97-AF65-F5344CB8AC3E}">
        <p14:creationId xmlns:p14="http://schemas.microsoft.com/office/powerpoint/2010/main" val="303931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90AB96C-023C-4E82-9F1F-EDEBBDECEBBC}" type="slidenum">
              <a:rPr lang="zh-CN" altLang="en-US"/>
              <a:pPr>
                <a:defRPr/>
              </a:pPr>
              <a:t>‹#›</a:t>
            </a:fld>
            <a:endParaRPr lang="en-US" altLang="zh-CN"/>
          </a:p>
        </p:txBody>
      </p:sp>
    </p:spTree>
    <p:extLst>
      <p:ext uri="{BB962C8B-B14F-4D97-AF65-F5344CB8AC3E}">
        <p14:creationId xmlns:p14="http://schemas.microsoft.com/office/powerpoint/2010/main" val="405898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C2EA1FE-6EE2-4351-A35A-7B6B47853BC5}" type="slidenum">
              <a:rPr lang="zh-CN" altLang="en-US"/>
              <a:pPr>
                <a:defRPr/>
              </a:pPr>
              <a:t>‹#›</a:t>
            </a:fld>
            <a:endParaRPr lang="en-US" altLang="zh-CN"/>
          </a:p>
        </p:txBody>
      </p:sp>
    </p:spTree>
    <p:extLst>
      <p:ext uri="{BB962C8B-B14F-4D97-AF65-F5344CB8AC3E}">
        <p14:creationId xmlns:p14="http://schemas.microsoft.com/office/powerpoint/2010/main" val="189774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8872C8D1-49FA-4997-9BAD-77997CC34449}" type="slidenum">
              <a:rPr lang="zh-CN" altLang="en-US"/>
              <a:pPr>
                <a:defRPr/>
              </a:pPr>
              <a:t>‹#›</a:t>
            </a:fld>
            <a:endParaRPr lang="en-US" altLang="zh-CN"/>
          </a:p>
        </p:txBody>
      </p:sp>
    </p:spTree>
    <p:extLst>
      <p:ext uri="{BB962C8B-B14F-4D97-AF65-F5344CB8AC3E}">
        <p14:creationId xmlns:p14="http://schemas.microsoft.com/office/powerpoint/2010/main" val="137354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08DD288-6AA8-42BF-B0DB-F988DD0EF20A}" type="slidenum">
              <a:rPr lang="zh-CN" altLang="en-US"/>
              <a:pPr>
                <a:defRPr/>
              </a:pPr>
              <a:t>‹#›</a:t>
            </a:fld>
            <a:endParaRPr lang="en-US" altLang="zh-CN"/>
          </a:p>
        </p:txBody>
      </p:sp>
    </p:spTree>
    <p:extLst>
      <p:ext uri="{BB962C8B-B14F-4D97-AF65-F5344CB8AC3E}">
        <p14:creationId xmlns:p14="http://schemas.microsoft.com/office/powerpoint/2010/main" val="2485391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85D2F44-9B7C-46D1-B293-C3966665A51D}" type="slidenum">
              <a:rPr lang="zh-CN" altLang="en-US"/>
              <a:pPr>
                <a:defRPr/>
              </a:pPr>
              <a:t>‹#›</a:t>
            </a:fld>
            <a:endParaRPr lang="en-US" altLang="zh-CN"/>
          </a:p>
        </p:txBody>
      </p:sp>
    </p:spTree>
    <p:extLst>
      <p:ext uri="{BB962C8B-B14F-4D97-AF65-F5344CB8AC3E}">
        <p14:creationId xmlns:p14="http://schemas.microsoft.com/office/powerpoint/2010/main" val="281326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a:lvl1pPr>
          </a:lstStyle>
          <a:p>
            <a:pPr>
              <a:defRPr/>
            </a:pPr>
            <a:fld id="{42B8622F-45B4-4D61-88BA-1F5AA52908C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slide" Target="slide2.xml"/><Relationship Id="rId7" Type="http://schemas.openxmlformats.org/officeDocument/2006/relationships/slide" Target="slide38.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12.xml"/><Relationship Id="rId4" Type="http://schemas.openxmlformats.org/officeDocument/2006/relationships/slide" Target="slide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1.xml"/><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12.wmf"/><Relationship Id="rId10" Type="http://schemas.openxmlformats.org/officeDocument/2006/relationships/image" Target="../media/image15.wmf"/><Relationship Id="rId4" Type="http://schemas.openxmlformats.org/officeDocument/2006/relationships/oleObject" Target="../embeddings/oleObject9.bin"/><Relationship Id="rId9" Type="http://schemas.openxmlformats.org/officeDocument/2006/relationships/image" Target="../media/image14.wmf"/></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xml"/><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3.bin"/><Relationship Id="rId11" Type="http://schemas.openxmlformats.org/officeDocument/2006/relationships/image" Target="../media/image21.png"/><Relationship Id="rId5" Type="http://schemas.openxmlformats.org/officeDocument/2006/relationships/image" Target="../media/image18.wmf"/><Relationship Id="rId10" Type="http://schemas.openxmlformats.org/officeDocument/2006/relationships/image" Target="../media/image17.png"/><Relationship Id="rId4" Type="http://schemas.openxmlformats.org/officeDocument/2006/relationships/oleObject" Target="../embeddings/oleObject12.bin"/><Relationship Id="rId9" Type="http://schemas.openxmlformats.org/officeDocument/2006/relationships/image" Target="../media/image20.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wmf"/></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32.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33.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3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5.w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8.wmf"/><Relationship Id="rId5" Type="http://schemas.openxmlformats.org/officeDocument/2006/relationships/oleObject" Target="../embeddings/oleObject19.bin"/><Relationship Id="rId4" Type="http://schemas.openxmlformats.org/officeDocument/2006/relationships/image" Target="../media/image37.wmf"/><Relationship Id="rId9" Type="http://schemas.openxmlformats.org/officeDocument/2006/relationships/image" Target="../media/image40.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wmf"/><Relationship Id="rId5" Type="http://schemas.openxmlformats.org/officeDocument/2006/relationships/oleObject" Target="../embeddings/oleObject5.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020272" y="2603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844E8D-3202-4932-AF77-E99C9B6EAEB8}" type="slidenum">
              <a:rPr kumimoji="0" lang="zh-CN" altLang="en-US" smtClean="0">
                <a:solidFill>
                  <a:srgbClr val="FF0000"/>
                </a:solidFill>
              </a:rPr>
              <a:pPr eaLnBrk="1" hangingPunct="1"/>
              <a:t>1</a:t>
            </a:fld>
            <a:endParaRPr kumimoji="0" lang="en-US" altLang="zh-CN" dirty="0" smtClean="0">
              <a:solidFill>
                <a:srgbClr val="FF0000"/>
              </a:solidFill>
            </a:endParaRPr>
          </a:p>
        </p:txBody>
      </p:sp>
      <p:sp>
        <p:nvSpPr>
          <p:cNvPr id="2051" name="Text Box 11"/>
          <p:cNvSpPr txBox="1">
            <a:spLocks noChangeArrowheads="1"/>
          </p:cNvSpPr>
          <p:nvPr/>
        </p:nvSpPr>
        <p:spPr bwMode="auto">
          <a:xfrm>
            <a:off x="1979613" y="739998"/>
            <a:ext cx="556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第2章   测 量 技 术 基 础(1)</a:t>
            </a:r>
          </a:p>
        </p:txBody>
      </p:sp>
      <p:sp>
        <p:nvSpPr>
          <p:cNvPr id="2052" name="Text Box 22">
            <a:hlinkClick r:id="rId2" action="ppaction://hlinksldjump"/>
          </p:cNvPr>
          <p:cNvSpPr txBox="1">
            <a:spLocks noChangeArrowheads="1"/>
          </p:cNvSpPr>
          <p:nvPr/>
        </p:nvSpPr>
        <p:spPr bwMode="auto">
          <a:xfrm>
            <a:off x="457200" y="1775048"/>
            <a:ext cx="7924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0066FF"/>
                </a:solidFill>
              </a:rPr>
              <a:t>2.1 测量的基本概念</a:t>
            </a:r>
            <a:r>
              <a:rPr lang="en-US" altLang="zh-CN" sz="2800" b="1" dirty="0">
                <a:solidFill>
                  <a:srgbClr val="0066FF"/>
                </a:solidFill>
              </a:rPr>
              <a:t>----------------------------  </a:t>
            </a:r>
            <a:r>
              <a:rPr lang="zh-CN" altLang="en-US" sz="2800" b="1" dirty="0">
                <a:solidFill>
                  <a:srgbClr val="0066FF"/>
                </a:solidFill>
              </a:rPr>
              <a:t>（</a:t>
            </a:r>
            <a:r>
              <a:rPr lang="zh-CN" altLang="en-US" sz="2800" dirty="0">
                <a:solidFill>
                  <a:srgbClr val="0066FF"/>
                </a:solidFill>
              </a:rPr>
              <a:t>3）</a:t>
            </a:r>
          </a:p>
        </p:txBody>
      </p:sp>
      <p:sp>
        <p:nvSpPr>
          <p:cNvPr id="2053" name="Text Box 23">
            <a:hlinkClick r:id="rId2" action="ppaction://hlinksldjump"/>
          </p:cNvPr>
          <p:cNvSpPr txBox="1">
            <a:spLocks noChangeArrowheads="1"/>
          </p:cNvSpPr>
          <p:nvPr/>
        </p:nvSpPr>
        <p:spPr bwMode="auto">
          <a:xfrm>
            <a:off x="685800" y="2308448"/>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2.1.1 测量、检验与检定</a:t>
            </a:r>
            <a:r>
              <a:rPr lang="en-US" altLang="zh-CN" b="1" dirty="0" smtClean="0"/>
              <a:t>-----------------------------    </a:t>
            </a:r>
            <a:r>
              <a:rPr lang="zh-CN" altLang="en-US" b="1" dirty="0"/>
              <a:t>（</a:t>
            </a:r>
            <a:r>
              <a:rPr lang="zh-CN" altLang="en-US" dirty="0"/>
              <a:t>3）</a:t>
            </a:r>
            <a:endParaRPr lang="en-US" altLang="zh-CN" dirty="0"/>
          </a:p>
        </p:txBody>
      </p:sp>
      <p:sp>
        <p:nvSpPr>
          <p:cNvPr id="2054" name="Text Box 24">
            <a:hlinkClick r:id="rId3" action="ppaction://hlinksldjump"/>
          </p:cNvPr>
          <p:cNvSpPr txBox="1">
            <a:spLocks noChangeArrowheads="1"/>
          </p:cNvSpPr>
          <p:nvPr/>
        </p:nvSpPr>
        <p:spPr bwMode="auto">
          <a:xfrm>
            <a:off x="457200" y="1255936"/>
            <a:ext cx="8001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0066FF"/>
                </a:solidFill>
              </a:rPr>
              <a:t>内  容  提  要</a:t>
            </a:r>
            <a:r>
              <a:rPr lang="en-US" altLang="zh-CN" sz="2800" b="1" dirty="0" smtClean="0">
                <a:solidFill>
                  <a:srgbClr val="0066FF"/>
                </a:solidFill>
              </a:rPr>
              <a:t>--------------------------------------</a:t>
            </a:r>
            <a:r>
              <a:rPr lang="zh-CN" altLang="en-US" sz="2800" dirty="0" smtClean="0">
                <a:solidFill>
                  <a:srgbClr val="0066FF"/>
                </a:solidFill>
                <a:hlinkClick r:id="rId3" action="ppaction://hlinksldjump"/>
              </a:rPr>
              <a:t> </a:t>
            </a:r>
            <a:r>
              <a:rPr lang="zh-CN" altLang="en-US" sz="2800" dirty="0">
                <a:solidFill>
                  <a:srgbClr val="0066FF"/>
                </a:solidFill>
              </a:rPr>
              <a:t>（2）</a:t>
            </a:r>
          </a:p>
        </p:txBody>
      </p:sp>
      <p:sp>
        <p:nvSpPr>
          <p:cNvPr id="2055" name="Text Box 25">
            <a:hlinkClick r:id="rId4" action="ppaction://hlinksldjump"/>
          </p:cNvPr>
          <p:cNvSpPr txBox="1">
            <a:spLocks noChangeArrowheads="1"/>
          </p:cNvSpPr>
          <p:nvPr/>
        </p:nvSpPr>
        <p:spPr bwMode="auto">
          <a:xfrm>
            <a:off x="685800" y="2765648"/>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2.1.2  </a:t>
            </a:r>
            <a:r>
              <a:rPr lang="zh-CN" altLang="en-US" b="1" dirty="0"/>
              <a:t>测量基准和尺寸传递系统</a:t>
            </a:r>
            <a:r>
              <a:rPr lang="zh-CN" altLang="en-US" dirty="0"/>
              <a:t>-----------------</a:t>
            </a:r>
            <a:r>
              <a:rPr lang="en-US" altLang="zh-CN" dirty="0"/>
              <a:t>--</a:t>
            </a:r>
            <a:r>
              <a:rPr lang="zh-CN" altLang="en-US" dirty="0"/>
              <a:t>------</a:t>
            </a:r>
            <a:r>
              <a:rPr lang="zh-CN" altLang="en-US" b="1" dirty="0"/>
              <a:t>(6)</a:t>
            </a:r>
          </a:p>
        </p:txBody>
      </p:sp>
      <p:sp>
        <p:nvSpPr>
          <p:cNvPr id="2056" name="Text Box 26">
            <a:hlinkClick r:id="rId5" action="ppaction://hlinksldjump"/>
          </p:cNvPr>
          <p:cNvSpPr txBox="1">
            <a:spLocks noChangeArrowheads="1"/>
          </p:cNvSpPr>
          <p:nvPr/>
        </p:nvSpPr>
        <p:spPr bwMode="auto">
          <a:xfrm>
            <a:off x="685800" y="3222848"/>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2.1.3  定值长度和定值角度的基准</a:t>
            </a:r>
            <a:r>
              <a:rPr lang="zh-CN" altLang="en-US" dirty="0"/>
              <a:t>--------------</a:t>
            </a:r>
            <a:r>
              <a:rPr lang="en-US" altLang="zh-CN" dirty="0"/>
              <a:t>--</a:t>
            </a:r>
            <a:r>
              <a:rPr lang="zh-CN" altLang="en-US" dirty="0"/>
              <a:t>-----(</a:t>
            </a:r>
            <a:r>
              <a:rPr lang="zh-CN" altLang="en-US" b="1" dirty="0"/>
              <a:t>1</a:t>
            </a:r>
            <a:r>
              <a:rPr lang="en-US" altLang="zh-CN" b="1" dirty="0"/>
              <a:t>2</a:t>
            </a:r>
            <a:r>
              <a:rPr lang="en-US" altLang="zh-CN" dirty="0"/>
              <a:t>)</a:t>
            </a:r>
            <a:endParaRPr lang="en-US" altLang="zh-CN" b="1" dirty="0"/>
          </a:p>
        </p:txBody>
      </p:sp>
      <p:sp>
        <p:nvSpPr>
          <p:cNvPr id="2057" name="Rectangle 27">
            <a:hlinkClick r:id="rId6" action="ppaction://hlinksldjump"/>
          </p:cNvPr>
          <p:cNvSpPr>
            <a:spLocks noChangeArrowheads="1"/>
          </p:cNvSpPr>
          <p:nvPr/>
        </p:nvSpPr>
        <p:spPr bwMode="auto">
          <a:xfrm>
            <a:off x="457200" y="3680048"/>
            <a:ext cx="8229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0066FF"/>
                </a:solidFill>
              </a:rPr>
              <a:t>2.2  计量器具和测量方法------------------</a:t>
            </a:r>
            <a:r>
              <a:rPr lang="en-US" altLang="zh-CN" sz="2800" b="1" dirty="0">
                <a:solidFill>
                  <a:srgbClr val="0066FF"/>
                </a:solidFill>
              </a:rPr>
              <a:t>---</a:t>
            </a:r>
            <a:r>
              <a:rPr lang="zh-CN" altLang="en-US" sz="2800" b="1" dirty="0">
                <a:solidFill>
                  <a:srgbClr val="0066FF"/>
                </a:solidFill>
              </a:rPr>
              <a:t>-----(</a:t>
            </a:r>
            <a:r>
              <a:rPr lang="zh-CN" altLang="en-US" sz="2800" b="1" dirty="0" smtClean="0">
                <a:solidFill>
                  <a:srgbClr val="0066FF"/>
                </a:solidFill>
              </a:rPr>
              <a:t>2</a:t>
            </a:r>
            <a:r>
              <a:rPr lang="en-US" altLang="zh-CN" sz="2800" b="1" dirty="0" smtClean="0">
                <a:solidFill>
                  <a:srgbClr val="0066FF"/>
                </a:solidFill>
              </a:rPr>
              <a:t>4)</a:t>
            </a:r>
            <a:endParaRPr lang="en-US" altLang="zh-CN" sz="2800" b="1" dirty="0">
              <a:solidFill>
                <a:srgbClr val="0066FF"/>
              </a:solidFill>
            </a:endParaRPr>
          </a:p>
        </p:txBody>
      </p:sp>
      <p:sp>
        <p:nvSpPr>
          <p:cNvPr id="2058" name="Text Box 28">
            <a:hlinkClick r:id="rId6" action="ppaction://hlinksldjump"/>
          </p:cNvPr>
          <p:cNvSpPr txBox="1">
            <a:spLocks noChangeArrowheads="1"/>
          </p:cNvSpPr>
          <p:nvPr/>
        </p:nvSpPr>
        <p:spPr bwMode="auto">
          <a:xfrm>
            <a:off x="685800" y="4213448"/>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2.2.1  计量器具及其分类</a:t>
            </a:r>
            <a:r>
              <a:rPr lang="zh-CN" altLang="en-US" dirty="0"/>
              <a:t>--------------------------</a:t>
            </a:r>
            <a:r>
              <a:rPr lang="en-US" altLang="zh-CN" dirty="0"/>
              <a:t>---</a:t>
            </a:r>
            <a:r>
              <a:rPr lang="zh-CN" altLang="en-US" dirty="0"/>
              <a:t>-----</a:t>
            </a:r>
            <a:r>
              <a:rPr lang="zh-CN" altLang="en-US" b="1" dirty="0"/>
              <a:t>(</a:t>
            </a:r>
            <a:r>
              <a:rPr lang="zh-CN" altLang="en-US" b="1" dirty="0" smtClean="0"/>
              <a:t>2</a:t>
            </a:r>
            <a:r>
              <a:rPr lang="en-US" altLang="zh-CN" b="1" dirty="0" smtClean="0"/>
              <a:t>4)</a:t>
            </a:r>
            <a:endParaRPr lang="en-US" altLang="zh-CN" b="1" dirty="0"/>
          </a:p>
        </p:txBody>
      </p:sp>
      <p:sp>
        <p:nvSpPr>
          <p:cNvPr id="2059" name="Text Box 29">
            <a:hlinkClick r:id="rId7" action="ppaction://hlinksldjump"/>
          </p:cNvPr>
          <p:cNvSpPr txBox="1">
            <a:spLocks noChangeArrowheads="1"/>
          </p:cNvSpPr>
          <p:nvPr/>
        </p:nvSpPr>
        <p:spPr bwMode="auto">
          <a:xfrm>
            <a:off x="684213" y="5204048"/>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2.2.</a:t>
            </a:r>
            <a:r>
              <a:rPr lang="en-US" altLang="zh-CN" b="1" dirty="0"/>
              <a:t>3  </a:t>
            </a:r>
            <a:r>
              <a:rPr lang="zh-CN" altLang="en-US" b="1" dirty="0"/>
              <a:t>测量方法分类及其特点</a:t>
            </a:r>
            <a:r>
              <a:rPr lang="zh-CN" altLang="en-US" dirty="0"/>
              <a:t>--------------------</a:t>
            </a:r>
            <a:r>
              <a:rPr lang="en-US" altLang="zh-CN" dirty="0"/>
              <a:t>----</a:t>
            </a:r>
            <a:r>
              <a:rPr lang="zh-CN" altLang="en-US" dirty="0"/>
              <a:t>-----</a:t>
            </a:r>
            <a:r>
              <a:rPr lang="zh-CN" altLang="en-US" b="1" dirty="0"/>
              <a:t>(</a:t>
            </a:r>
            <a:r>
              <a:rPr lang="en-US" altLang="zh-CN" b="1" dirty="0" smtClean="0"/>
              <a:t>38)</a:t>
            </a:r>
            <a:endParaRPr lang="en-US" altLang="zh-CN" b="1" dirty="0"/>
          </a:p>
        </p:txBody>
      </p:sp>
      <p:sp>
        <p:nvSpPr>
          <p:cNvPr id="2060" name="Text Box 31">
            <a:hlinkClick r:id="rId8" action="ppaction://hlinksldjump"/>
          </p:cNvPr>
          <p:cNvSpPr txBox="1">
            <a:spLocks noChangeArrowheads="1"/>
          </p:cNvSpPr>
          <p:nvPr/>
        </p:nvSpPr>
        <p:spPr bwMode="auto">
          <a:xfrm>
            <a:off x="684213" y="4700811"/>
            <a:ext cx="7488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2.2.</a:t>
            </a:r>
            <a:r>
              <a:rPr lang="en-US" altLang="zh-CN" b="1" dirty="0"/>
              <a:t>2 </a:t>
            </a:r>
            <a:r>
              <a:rPr lang="zh-CN" altLang="en-US" b="1" dirty="0"/>
              <a:t>三坐标测量简介</a:t>
            </a:r>
            <a:r>
              <a:rPr lang="en-US" altLang="zh-CN" b="1" dirty="0"/>
              <a:t>------------------------------------</a:t>
            </a:r>
            <a:r>
              <a:rPr lang="zh-CN" altLang="en-US" b="1" dirty="0"/>
              <a:t>（</a:t>
            </a:r>
            <a:r>
              <a:rPr lang="en-US" altLang="zh-CN" b="1" dirty="0" smtClean="0"/>
              <a:t>31</a:t>
            </a:r>
            <a:r>
              <a:rPr lang="zh-CN" altLang="en-US" b="1"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wipe(left)">
                                      <p:cBhvr>
                                        <p:cTn id="12" dur="500"/>
                                        <p:tgtEl>
                                          <p:spTgt spid="20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wipe(left)">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left)">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left)">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left)">
                                      <p:cBhvr>
                                        <p:cTn id="42" dur="500"/>
                                        <p:tgtEl>
                                          <p:spTgt spid="20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60"/>
                                        </p:tgtEl>
                                        <p:attrNameLst>
                                          <p:attrName>style.visibility</p:attrName>
                                        </p:attrNameLst>
                                      </p:cBhvr>
                                      <p:to>
                                        <p:strVal val="visible"/>
                                      </p:to>
                                    </p:set>
                                    <p:animEffect transition="in" filter="wipe(left)">
                                      <p:cBhvr>
                                        <p:cTn id="47" dur="500"/>
                                        <p:tgtEl>
                                          <p:spTgt spid="206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59"/>
                                        </p:tgtEl>
                                        <p:attrNameLst>
                                          <p:attrName>style.visibility</p:attrName>
                                        </p:attrNameLst>
                                      </p:cBhvr>
                                      <p:to>
                                        <p:strVal val="visible"/>
                                      </p:to>
                                    </p:set>
                                    <p:animEffect transition="in" filter="wipe(left)">
                                      <p:cBhvr>
                                        <p:cTn id="52"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6"/>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F7E86B5-0255-4C4F-9825-2E2D2D640011}" type="slidenum">
              <a:rPr kumimoji="0" lang="zh-CN" altLang="en-US" smtClean="0"/>
              <a:pPr eaLnBrk="1" hangingPunct="1"/>
              <a:t>10</a:t>
            </a:fld>
            <a:endParaRPr kumimoji="0" lang="en-US" altLang="zh-CN" smtClean="0"/>
          </a:p>
        </p:txBody>
      </p:sp>
      <p:graphicFrame>
        <p:nvGraphicFramePr>
          <p:cNvPr id="78852" name="Object 4"/>
          <p:cNvGraphicFramePr>
            <a:graphicFrameLocks noGrp="1" noChangeAspect="1"/>
          </p:cNvGraphicFramePr>
          <p:nvPr>
            <p:ph sz="half" idx="1"/>
            <p:extLst>
              <p:ext uri="{D42A27DB-BD31-4B8C-83A1-F6EECF244321}">
                <p14:modId xmlns:p14="http://schemas.microsoft.com/office/powerpoint/2010/main" val="2976386993"/>
              </p:ext>
            </p:extLst>
          </p:nvPr>
        </p:nvGraphicFramePr>
        <p:xfrm>
          <a:off x="1115616" y="1772816"/>
          <a:ext cx="7056784" cy="1452562"/>
        </p:xfrm>
        <a:graphic>
          <a:graphicData uri="http://schemas.openxmlformats.org/presentationml/2006/ole">
            <mc:AlternateContent xmlns:mc="http://schemas.openxmlformats.org/markup-compatibility/2006">
              <mc:Choice xmlns:v="urn:schemas-microsoft-com:vml" Requires="v">
                <p:oleObj spid="_x0000_s11289" name="公式" r:id="rId3" imgW="2273300" imgH="482600" progId="Equation.3">
                  <p:embed/>
                </p:oleObj>
              </mc:Choice>
              <mc:Fallback>
                <p:oleObj name="公式" r:id="rId3" imgW="2273300" imgH="4826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1772816"/>
                        <a:ext cx="7056784" cy="1452562"/>
                      </a:xfrm>
                      <a:prstGeom prst="rect">
                        <a:avLst/>
                      </a:prstGeom>
                      <a:noFill/>
                      <a:ln>
                        <a:noFill/>
                      </a:ln>
                      <a:effectLst/>
                      <a:extLst/>
                    </p:spPr>
                  </p:pic>
                </p:oleObj>
              </mc:Fallback>
            </mc:AlternateContent>
          </a:graphicData>
        </a:graphic>
      </p:graphicFrame>
      <p:sp>
        <p:nvSpPr>
          <p:cNvPr id="78854" name="Text Box 6"/>
          <p:cNvSpPr txBox="1">
            <a:spLocks noChangeArrowheads="1"/>
          </p:cNvSpPr>
          <p:nvPr/>
        </p:nvSpPr>
        <p:spPr bwMode="auto">
          <a:xfrm>
            <a:off x="376238" y="605631"/>
            <a:ext cx="59959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2. </a:t>
            </a:r>
            <a:r>
              <a:rPr lang="zh-CN" altLang="en-US" sz="2800" b="1" dirty="0"/>
              <a:t>角度尺寸基准和传递</a:t>
            </a:r>
            <a:r>
              <a:rPr lang="zh-CN" altLang="en-US" sz="2800" b="1" dirty="0" smtClean="0"/>
              <a:t>系统</a:t>
            </a:r>
            <a:endParaRPr lang="zh-CN" altLang="en-US" sz="2800" b="1" dirty="0"/>
          </a:p>
        </p:txBody>
      </p:sp>
      <p:sp>
        <p:nvSpPr>
          <p:cNvPr id="78855" name="Text Box 7"/>
          <p:cNvSpPr txBox="1">
            <a:spLocks noChangeArrowheads="1"/>
          </p:cNvSpPr>
          <p:nvPr/>
        </p:nvSpPr>
        <p:spPr bwMode="auto">
          <a:xfrm>
            <a:off x="402951" y="1196752"/>
            <a:ext cx="8064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1</a:t>
            </a:r>
            <a:r>
              <a:rPr lang="zh-CN" altLang="en-US" sz="2800" b="1" dirty="0"/>
              <a:t>） 角度单位</a:t>
            </a:r>
            <a:r>
              <a:rPr lang="en-US" altLang="zh-CN" sz="2800" b="1" dirty="0"/>
              <a:t>—rad</a:t>
            </a:r>
            <a:r>
              <a:rPr lang="zh-CN" altLang="en-US" sz="2800" b="1" dirty="0"/>
              <a:t>、</a:t>
            </a:r>
            <a:r>
              <a:rPr lang="en-US" altLang="zh-CN" sz="2800" b="1" dirty="0" err="1"/>
              <a:t>μrad</a:t>
            </a:r>
            <a:r>
              <a:rPr lang="en-US" altLang="zh-CN" sz="2800" b="1" dirty="0"/>
              <a:t>,</a:t>
            </a:r>
            <a:r>
              <a:rPr lang="zh-CN" altLang="en-US" sz="2800" b="1" dirty="0"/>
              <a:t>度、分、秒</a:t>
            </a:r>
          </a:p>
        </p:txBody>
      </p:sp>
      <p:sp>
        <p:nvSpPr>
          <p:cNvPr id="78860" name="Text Box 12"/>
          <p:cNvSpPr txBox="1">
            <a:spLocks noChangeArrowheads="1"/>
          </p:cNvSpPr>
          <p:nvPr/>
        </p:nvSpPr>
        <p:spPr bwMode="auto">
          <a:xfrm>
            <a:off x="323031" y="3213447"/>
            <a:ext cx="80645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2</a:t>
            </a:r>
            <a:r>
              <a:rPr lang="zh-CN" altLang="en-US" sz="2800" b="1"/>
              <a:t>） 角度基准 </a:t>
            </a:r>
            <a:r>
              <a:rPr lang="en-US" altLang="zh-CN" sz="2800" b="1"/>
              <a:t>—</a:t>
            </a:r>
            <a:endParaRPr lang="zh-CN" altLang="en-US" sz="2800" b="1"/>
          </a:p>
        </p:txBody>
      </p:sp>
      <p:sp>
        <p:nvSpPr>
          <p:cNvPr id="78861" name="Text Box 13"/>
          <p:cNvSpPr txBox="1">
            <a:spLocks noChangeArrowheads="1"/>
          </p:cNvSpPr>
          <p:nvPr/>
        </p:nvSpPr>
        <p:spPr bwMode="auto">
          <a:xfrm>
            <a:off x="611956" y="3734147"/>
            <a:ext cx="8064500"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一个圆周角为</a:t>
            </a:r>
            <a:r>
              <a:rPr lang="en-US" altLang="zh-CN" sz="2800" b="1"/>
              <a:t>360</a:t>
            </a:r>
            <a:r>
              <a:rPr lang="en-US" altLang="zh-CN" sz="2800" b="1">
                <a:cs typeface="Times New Roman" pitchFamily="18" charset="0"/>
              </a:rPr>
              <a:t>°</a:t>
            </a:r>
            <a:r>
              <a:rPr lang="zh-CN" altLang="en-US" sz="2800" b="1">
                <a:cs typeface="Times New Roman" pitchFamily="18" charset="0"/>
              </a:rPr>
              <a:t>，因此角度没有必要再一个自然基准。但在实际应用中，为了稳定和测量的需要，仍然需要建立角度量值基准（如量块）以及角度量值的转递系统。</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8854"/>
                                        </p:tgtEl>
                                        <p:attrNameLst>
                                          <p:attrName>style.visibility</p:attrName>
                                        </p:attrNameLst>
                                      </p:cBhvr>
                                      <p:to>
                                        <p:strVal val="visible"/>
                                      </p:to>
                                    </p:set>
                                    <p:animEffect transition="in" filter="blinds(horizontal)">
                                      <p:cBhvr>
                                        <p:cTn id="7" dur="500"/>
                                        <p:tgtEl>
                                          <p:spTgt spid="788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55"/>
                                        </p:tgtEl>
                                        <p:attrNameLst>
                                          <p:attrName>style.visibility</p:attrName>
                                        </p:attrNameLst>
                                      </p:cBhvr>
                                      <p:to>
                                        <p:strVal val="visible"/>
                                      </p:to>
                                    </p:set>
                                    <p:animEffect transition="in" filter="wipe(left)">
                                      <p:cBhvr>
                                        <p:cTn id="12" dur="2000"/>
                                        <p:tgtEl>
                                          <p:spTgt spid="788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8852"/>
                                        </p:tgtEl>
                                        <p:attrNameLst>
                                          <p:attrName>style.visibility</p:attrName>
                                        </p:attrNameLst>
                                      </p:cBhvr>
                                      <p:to>
                                        <p:strVal val="visible"/>
                                      </p:to>
                                    </p:set>
                                    <p:animEffect transition="in" filter="wipe(left)">
                                      <p:cBhvr>
                                        <p:cTn id="17" dur="500"/>
                                        <p:tgtEl>
                                          <p:spTgt spid="788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8860"/>
                                        </p:tgtEl>
                                        <p:attrNameLst>
                                          <p:attrName>style.visibility</p:attrName>
                                        </p:attrNameLst>
                                      </p:cBhvr>
                                      <p:to>
                                        <p:strVal val="visible"/>
                                      </p:to>
                                    </p:set>
                                    <p:animEffect transition="in" filter="wipe(left)">
                                      <p:cBhvr>
                                        <p:cTn id="22" dur="3000"/>
                                        <p:tgtEl>
                                          <p:spTgt spid="788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8861"/>
                                        </p:tgtEl>
                                        <p:attrNameLst>
                                          <p:attrName>style.visibility</p:attrName>
                                        </p:attrNameLst>
                                      </p:cBhvr>
                                      <p:to>
                                        <p:strVal val="visible"/>
                                      </p:to>
                                    </p:set>
                                    <p:animEffect transition="in" filter="wipe(left)">
                                      <p:cBhvr>
                                        <p:cTn id="27" dur="2000"/>
                                        <p:tgtEl>
                                          <p:spTgt spid="78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4" grpId="0"/>
      <p:bldP spid="78855" grpId="0"/>
      <p:bldP spid="78860" grpId="0"/>
      <p:bldP spid="788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9A7B0B2-3299-4047-A3BB-57960BF9AAF4}" type="slidenum">
              <a:rPr kumimoji="0" lang="zh-CN" altLang="en-US" smtClean="0"/>
              <a:pPr eaLnBrk="1" hangingPunct="1"/>
              <a:t>11</a:t>
            </a:fld>
            <a:endParaRPr kumimoji="0" lang="en-US" altLang="zh-CN" smtClean="0"/>
          </a:p>
        </p:txBody>
      </p:sp>
      <p:sp>
        <p:nvSpPr>
          <p:cNvPr id="15364" name="Text Box 4"/>
          <p:cNvSpPr txBox="1">
            <a:spLocks noChangeArrowheads="1"/>
          </p:cNvSpPr>
          <p:nvPr/>
        </p:nvSpPr>
        <p:spPr bwMode="auto">
          <a:xfrm>
            <a:off x="520700" y="401638"/>
            <a:ext cx="77962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t>（</a:t>
            </a:r>
            <a:r>
              <a:rPr lang="en-US" altLang="zh-CN" sz="3200" b="1"/>
              <a:t>3</a:t>
            </a:r>
            <a:r>
              <a:rPr lang="zh-CN" altLang="en-US" sz="3200" b="1"/>
              <a:t>）角度尺寸传递系统（见图2-3）</a:t>
            </a:r>
          </a:p>
        </p:txBody>
      </p:sp>
      <p:grpSp>
        <p:nvGrpSpPr>
          <p:cNvPr id="15370" name="Group 10"/>
          <p:cNvGrpSpPr>
            <a:grpSpLocks/>
          </p:cNvGrpSpPr>
          <p:nvPr/>
        </p:nvGrpSpPr>
        <p:grpSpPr bwMode="auto">
          <a:xfrm>
            <a:off x="838200" y="1268760"/>
            <a:ext cx="6553200" cy="5222875"/>
            <a:chOff x="528" y="646"/>
            <a:chExt cx="4128" cy="3290"/>
          </a:xfrm>
        </p:grpSpPr>
        <p:sp>
          <p:nvSpPr>
            <p:cNvPr id="12294" name="Rectangle 7"/>
            <p:cNvSpPr>
              <a:spLocks noChangeArrowheads="1"/>
            </p:cNvSpPr>
            <p:nvPr/>
          </p:nvSpPr>
          <p:spPr bwMode="auto">
            <a:xfrm>
              <a:off x="1552" y="3648"/>
              <a:ext cx="21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图2-3  角度量值传递系统</a:t>
              </a:r>
            </a:p>
          </p:txBody>
        </p:sp>
        <p:pic>
          <p:nvPicPr>
            <p:cNvPr id="12295" name="Picture 9" descr="a2b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8" y="646"/>
              <a:ext cx="4128" cy="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流程图: 可选过程 7">
            <a:hlinkClick r:id="rId3"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4"/>
                                        </p:tgtEl>
                                        <p:attrNameLst>
                                          <p:attrName>style.visibility</p:attrName>
                                        </p:attrNameLst>
                                      </p:cBhvr>
                                      <p:to>
                                        <p:strVal val="visible"/>
                                      </p:to>
                                    </p:set>
                                    <p:animEffect transition="in" filter="wipe(left)">
                                      <p:cBhvr>
                                        <p:cTn id="7" dur="3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5370"/>
                                        </p:tgtEl>
                                        <p:attrNameLst>
                                          <p:attrName>style.visibility</p:attrName>
                                        </p:attrNameLst>
                                      </p:cBhvr>
                                      <p:to>
                                        <p:strVal val="visible"/>
                                      </p:to>
                                    </p:set>
                                    <p:anim calcmode="lin" valueType="num">
                                      <p:cBhvr additive="base">
                                        <p:cTn id="12" dur="500" fill="hold"/>
                                        <p:tgtEl>
                                          <p:spTgt spid="15370"/>
                                        </p:tgtEl>
                                        <p:attrNameLst>
                                          <p:attrName>ppt_x</p:attrName>
                                        </p:attrNameLst>
                                      </p:cBhvr>
                                      <p:tavLst>
                                        <p:tav tm="0">
                                          <p:val>
                                            <p:strVal val="#ppt_x"/>
                                          </p:val>
                                        </p:tav>
                                        <p:tav tm="100000">
                                          <p:val>
                                            <p:strVal val="#ppt_x"/>
                                          </p:val>
                                        </p:tav>
                                      </p:tavLst>
                                    </p:anim>
                                    <p:anim calcmode="lin" valueType="num">
                                      <p:cBhvr additive="base">
                                        <p:cTn id="13" dur="500" fill="hold"/>
                                        <p:tgtEl>
                                          <p:spTgt spid="153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1764A3F-7509-4776-A6CB-2E80F1026390}" type="slidenum">
              <a:rPr kumimoji="0" lang="zh-CN" altLang="en-US" smtClean="0"/>
              <a:pPr eaLnBrk="1" hangingPunct="1"/>
              <a:t>12</a:t>
            </a:fld>
            <a:endParaRPr kumimoji="0" lang="en-US" altLang="zh-CN" smtClean="0"/>
          </a:p>
        </p:txBody>
      </p:sp>
      <p:sp>
        <p:nvSpPr>
          <p:cNvPr id="16388" name="Text Box 4"/>
          <p:cNvSpPr txBox="1">
            <a:spLocks noChangeArrowheads="1"/>
          </p:cNvSpPr>
          <p:nvPr/>
        </p:nvSpPr>
        <p:spPr bwMode="auto">
          <a:xfrm>
            <a:off x="457200" y="152400"/>
            <a:ext cx="6781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2.1.3  定值长度和定值角度的基准</a:t>
            </a:r>
          </a:p>
        </p:txBody>
      </p:sp>
      <p:sp>
        <p:nvSpPr>
          <p:cNvPr id="16389" name="Text Box 5"/>
          <p:cNvSpPr txBox="1">
            <a:spLocks noChangeArrowheads="1"/>
          </p:cNvSpPr>
          <p:nvPr/>
        </p:nvSpPr>
        <p:spPr bwMode="auto">
          <a:xfrm>
            <a:off x="609600" y="692150"/>
            <a:ext cx="4435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1. 量块——长度基准</a:t>
            </a:r>
          </a:p>
        </p:txBody>
      </p:sp>
      <p:sp>
        <p:nvSpPr>
          <p:cNvPr id="16390" name="Text Box 6"/>
          <p:cNvSpPr txBox="1">
            <a:spLocks noChangeArrowheads="1"/>
          </p:cNvSpPr>
          <p:nvPr/>
        </p:nvSpPr>
        <p:spPr bwMode="auto">
          <a:xfrm>
            <a:off x="323850" y="1125538"/>
            <a:ext cx="7920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1</a:t>
            </a:r>
            <a:r>
              <a:rPr lang="zh-CN" altLang="en-US" b="1"/>
              <a:t>）量块是一种无刻度的标准端面量具。</a:t>
            </a:r>
          </a:p>
        </p:txBody>
      </p:sp>
      <p:sp>
        <p:nvSpPr>
          <p:cNvPr id="16391" name="Text Box 7"/>
          <p:cNvSpPr txBox="1">
            <a:spLocks noChangeArrowheads="1"/>
          </p:cNvSpPr>
          <p:nvPr/>
        </p:nvSpPr>
        <p:spPr bwMode="auto">
          <a:xfrm>
            <a:off x="430213" y="1556792"/>
            <a:ext cx="8534400"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a:t>量块按一定的尺寸系列成套生产。国家规定了17套量块，如表</a:t>
            </a:r>
            <a:r>
              <a:rPr lang="zh-CN" altLang="en-US" b="1" dirty="0" smtClean="0"/>
              <a:t>2</a:t>
            </a:r>
            <a:r>
              <a:rPr lang="en-US" altLang="zh-CN" b="1" dirty="0" smtClean="0"/>
              <a:t>.</a:t>
            </a:r>
            <a:r>
              <a:rPr lang="zh-CN" altLang="en-US" b="1" dirty="0" smtClean="0"/>
              <a:t>1</a:t>
            </a:r>
            <a:r>
              <a:rPr lang="zh-CN" altLang="en-US" b="1" dirty="0"/>
              <a:t>所示（摘录</a:t>
            </a:r>
            <a:r>
              <a:rPr lang="en-US" altLang="zh-CN" b="1" dirty="0"/>
              <a:t>4</a:t>
            </a:r>
            <a:r>
              <a:rPr lang="zh-CN" altLang="en-US" b="1" dirty="0"/>
              <a:t>套：</a:t>
            </a:r>
            <a:r>
              <a:rPr lang="en-US" altLang="zh-CN" b="1" dirty="0"/>
              <a:t>2</a:t>
            </a:r>
            <a:r>
              <a:rPr lang="zh-CN" altLang="en-US" b="1" dirty="0"/>
              <a:t>、</a:t>
            </a:r>
            <a:r>
              <a:rPr lang="en-US" altLang="zh-CN" b="1" dirty="0"/>
              <a:t>3</a:t>
            </a:r>
            <a:r>
              <a:rPr lang="zh-CN" altLang="en-US" b="1" dirty="0"/>
              <a:t>、</a:t>
            </a:r>
            <a:r>
              <a:rPr lang="en-US" altLang="zh-CN" b="1" dirty="0"/>
              <a:t>5</a:t>
            </a:r>
            <a:r>
              <a:rPr lang="zh-CN" altLang="en-US" b="1" dirty="0"/>
              <a:t>、</a:t>
            </a:r>
            <a:r>
              <a:rPr lang="en-US" altLang="zh-CN" b="1" dirty="0"/>
              <a:t>6</a:t>
            </a:r>
            <a:r>
              <a:rPr lang="zh-CN" altLang="en-US" b="1" dirty="0"/>
              <a:t>）。</a:t>
            </a:r>
          </a:p>
        </p:txBody>
      </p:sp>
      <p:grpSp>
        <p:nvGrpSpPr>
          <p:cNvPr id="16569" name="Group 185"/>
          <p:cNvGrpSpPr>
            <a:grpSpLocks/>
          </p:cNvGrpSpPr>
          <p:nvPr/>
        </p:nvGrpSpPr>
        <p:grpSpPr bwMode="auto">
          <a:xfrm>
            <a:off x="446088" y="2711028"/>
            <a:ext cx="8229600" cy="3670300"/>
            <a:chOff x="281" y="1781"/>
            <a:chExt cx="5184" cy="2312"/>
          </a:xfrm>
        </p:grpSpPr>
        <p:sp>
          <p:nvSpPr>
            <p:cNvPr id="13321" name="Text Box 48"/>
            <p:cNvSpPr txBox="1">
              <a:spLocks noChangeArrowheads="1"/>
            </p:cNvSpPr>
            <p:nvPr/>
          </p:nvSpPr>
          <p:spPr bwMode="auto">
            <a:xfrm>
              <a:off x="479" y="1781"/>
              <a:ext cx="48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成套量块的尺寸（摘自</a:t>
              </a:r>
              <a:r>
                <a:rPr lang="en-US" altLang="zh-CN" b="1" dirty="0"/>
                <a:t>CB/T6093—2001</a:t>
              </a:r>
              <a:r>
                <a:rPr lang="zh-CN" altLang="en-US" b="1" dirty="0"/>
                <a:t>中：第</a:t>
              </a:r>
              <a:r>
                <a:rPr lang="en-US" altLang="zh-CN" b="1" dirty="0"/>
                <a:t>1</a:t>
              </a:r>
              <a:r>
                <a:rPr lang="zh-CN" altLang="en-US" b="1" dirty="0"/>
                <a:t>套）</a:t>
              </a:r>
            </a:p>
          </p:txBody>
        </p:sp>
        <p:sp>
          <p:nvSpPr>
            <p:cNvPr id="13322" name="Rectangle 160"/>
            <p:cNvSpPr>
              <a:spLocks noChangeArrowheads="1"/>
            </p:cNvSpPr>
            <p:nvPr/>
          </p:nvSpPr>
          <p:spPr bwMode="auto">
            <a:xfrm>
              <a:off x="4937" y="2464"/>
              <a:ext cx="528"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1</a:t>
              </a:r>
            </a:p>
            <a:p>
              <a:pPr algn="ctr">
                <a:spcBef>
                  <a:spcPct val="20000"/>
                </a:spcBef>
              </a:pPr>
              <a:r>
                <a:rPr lang="zh-CN" altLang="en-US" sz="2000" b="1"/>
                <a:t>1</a:t>
              </a:r>
            </a:p>
            <a:p>
              <a:pPr algn="ctr">
                <a:spcBef>
                  <a:spcPct val="20000"/>
                </a:spcBef>
              </a:pPr>
              <a:r>
                <a:rPr lang="zh-CN" altLang="en-US" sz="2000" b="1"/>
                <a:t>9</a:t>
              </a:r>
            </a:p>
            <a:p>
              <a:pPr algn="ctr">
                <a:spcBef>
                  <a:spcPct val="20000"/>
                </a:spcBef>
              </a:pPr>
              <a:r>
                <a:rPr lang="zh-CN" altLang="en-US" sz="2000" b="1"/>
                <a:t>49</a:t>
              </a:r>
            </a:p>
            <a:p>
              <a:pPr algn="ctr">
                <a:spcBef>
                  <a:spcPct val="20000"/>
                </a:spcBef>
              </a:pPr>
              <a:r>
                <a:rPr lang="zh-CN" altLang="en-US" sz="2000" b="1"/>
                <a:t>5</a:t>
              </a:r>
            </a:p>
            <a:p>
              <a:pPr algn="ctr">
                <a:spcBef>
                  <a:spcPct val="20000"/>
                </a:spcBef>
              </a:pPr>
              <a:r>
                <a:rPr lang="zh-CN" altLang="en-US" sz="2000" b="1"/>
                <a:t>16</a:t>
              </a:r>
            </a:p>
            <a:p>
              <a:pPr algn="ctr">
                <a:spcBef>
                  <a:spcPct val="20000"/>
                </a:spcBef>
              </a:pPr>
              <a:r>
                <a:rPr lang="zh-CN" altLang="en-US" sz="2000" b="1"/>
                <a:t>10</a:t>
              </a:r>
            </a:p>
          </p:txBody>
        </p:sp>
        <p:sp>
          <p:nvSpPr>
            <p:cNvPr id="13323" name="Rectangle 161"/>
            <p:cNvSpPr>
              <a:spLocks noChangeArrowheads="1"/>
            </p:cNvSpPr>
            <p:nvPr/>
          </p:nvSpPr>
          <p:spPr bwMode="auto">
            <a:xfrm>
              <a:off x="4025" y="2464"/>
              <a:ext cx="912"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a:t>
              </a:r>
            </a:p>
            <a:p>
              <a:pPr algn="ctr">
                <a:spcBef>
                  <a:spcPct val="20000"/>
                </a:spcBef>
              </a:pPr>
              <a:r>
                <a:rPr lang="zh-CN" altLang="en-US" sz="2000" b="1"/>
                <a:t>——</a:t>
              </a:r>
            </a:p>
            <a:p>
              <a:pPr algn="ctr">
                <a:spcBef>
                  <a:spcPct val="20000"/>
                </a:spcBef>
              </a:pPr>
              <a:r>
                <a:rPr lang="zh-CN" altLang="en-US" sz="2000" b="1"/>
                <a:t>0.001</a:t>
              </a:r>
            </a:p>
            <a:p>
              <a:pPr algn="ctr">
                <a:spcBef>
                  <a:spcPct val="20000"/>
                </a:spcBef>
              </a:pPr>
              <a:r>
                <a:rPr lang="zh-CN" altLang="en-US" sz="2000" b="1"/>
                <a:t>0.01</a:t>
              </a:r>
            </a:p>
            <a:p>
              <a:pPr algn="ctr">
                <a:spcBef>
                  <a:spcPct val="20000"/>
                </a:spcBef>
              </a:pPr>
              <a:r>
                <a:rPr lang="zh-CN" altLang="en-US" sz="2000" b="1"/>
                <a:t>0.1</a:t>
              </a:r>
            </a:p>
            <a:p>
              <a:pPr algn="ctr">
                <a:spcBef>
                  <a:spcPct val="20000"/>
                </a:spcBef>
              </a:pPr>
              <a:r>
                <a:rPr lang="zh-CN" altLang="en-US" sz="2000" b="1"/>
                <a:t>0.5</a:t>
              </a:r>
            </a:p>
            <a:p>
              <a:pPr algn="ctr">
                <a:spcBef>
                  <a:spcPct val="20000"/>
                </a:spcBef>
              </a:pPr>
              <a:r>
                <a:rPr lang="zh-CN" altLang="en-US" sz="2000" b="1"/>
                <a:t>10</a:t>
              </a:r>
            </a:p>
          </p:txBody>
        </p:sp>
        <p:sp>
          <p:nvSpPr>
            <p:cNvPr id="13324" name="Rectangle 162"/>
            <p:cNvSpPr>
              <a:spLocks noChangeArrowheads="1"/>
            </p:cNvSpPr>
            <p:nvPr/>
          </p:nvSpPr>
          <p:spPr bwMode="auto">
            <a:xfrm>
              <a:off x="1961" y="2464"/>
              <a:ext cx="2064"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2000" b="1"/>
                <a:t>0.5</a:t>
              </a:r>
            </a:p>
            <a:p>
              <a:pPr>
                <a:spcBef>
                  <a:spcPct val="20000"/>
                </a:spcBef>
              </a:pPr>
              <a:r>
                <a:rPr lang="zh-CN" altLang="en-US" sz="2000" b="1"/>
                <a:t>1</a:t>
              </a:r>
            </a:p>
            <a:p>
              <a:pPr>
                <a:spcBef>
                  <a:spcPct val="20000"/>
                </a:spcBef>
              </a:pPr>
              <a:r>
                <a:rPr lang="zh-CN" altLang="en-US" sz="2000" b="1"/>
                <a:t>1.001，1.002，…，1.009</a:t>
              </a:r>
            </a:p>
            <a:p>
              <a:pPr>
                <a:spcBef>
                  <a:spcPct val="20000"/>
                </a:spcBef>
              </a:pPr>
              <a:r>
                <a:rPr lang="zh-CN" altLang="en-US" sz="2000" b="1"/>
                <a:t>1.01，1.02，…，1.49</a:t>
              </a:r>
            </a:p>
            <a:p>
              <a:pPr>
                <a:spcBef>
                  <a:spcPct val="20000"/>
                </a:spcBef>
              </a:pPr>
              <a:r>
                <a:rPr lang="zh-CN" altLang="en-US" sz="2000" b="1"/>
                <a:t>1.5，1.6，…，1.9</a:t>
              </a:r>
            </a:p>
            <a:p>
              <a:pPr>
                <a:spcBef>
                  <a:spcPct val="20000"/>
                </a:spcBef>
              </a:pPr>
              <a:r>
                <a:rPr lang="zh-CN" altLang="en-US" sz="2000" b="1"/>
                <a:t>2.0，2.5，…，9.5</a:t>
              </a:r>
            </a:p>
            <a:p>
              <a:pPr>
                <a:spcBef>
                  <a:spcPct val="20000"/>
                </a:spcBef>
              </a:pPr>
              <a:r>
                <a:rPr lang="zh-CN" altLang="en-US" sz="2000" b="1"/>
                <a:t>10，20，…，100</a:t>
              </a:r>
            </a:p>
          </p:txBody>
        </p:sp>
        <p:sp>
          <p:nvSpPr>
            <p:cNvPr id="13325" name="Rectangle 163"/>
            <p:cNvSpPr>
              <a:spLocks noChangeArrowheads="1"/>
            </p:cNvSpPr>
            <p:nvPr/>
          </p:nvSpPr>
          <p:spPr bwMode="auto">
            <a:xfrm>
              <a:off x="1433" y="2464"/>
              <a:ext cx="528"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0，1</a:t>
              </a:r>
            </a:p>
          </p:txBody>
        </p:sp>
        <p:sp>
          <p:nvSpPr>
            <p:cNvPr id="13326" name="Rectangle 164"/>
            <p:cNvSpPr>
              <a:spLocks noChangeArrowheads="1"/>
            </p:cNvSpPr>
            <p:nvPr/>
          </p:nvSpPr>
          <p:spPr bwMode="auto">
            <a:xfrm>
              <a:off x="761" y="2464"/>
              <a:ext cx="672"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91</a:t>
              </a:r>
            </a:p>
          </p:txBody>
        </p:sp>
        <p:sp>
          <p:nvSpPr>
            <p:cNvPr id="13327" name="Rectangle 165"/>
            <p:cNvSpPr>
              <a:spLocks noChangeArrowheads="1"/>
            </p:cNvSpPr>
            <p:nvPr/>
          </p:nvSpPr>
          <p:spPr bwMode="auto">
            <a:xfrm>
              <a:off x="281" y="2464"/>
              <a:ext cx="480" cy="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1</a:t>
              </a:r>
            </a:p>
          </p:txBody>
        </p:sp>
        <p:sp>
          <p:nvSpPr>
            <p:cNvPr id="13328" name="Rectangle 166"/>
            <p:cNvSpPr>
              <a:spLocks noChangeArrowheads="1"/>
            </p:cNvSpPr>
            <p:nvPr/>
          </p:nvSpPr>
          <p:spPr bwMode="auto">
            <a:xfrm>
              <a:off x="4937" y="2160"/>
              <a:ext cx="528"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块数</a:t>
              </a:r>
            </a:p>
          </p:txBody>
        </p:sp>
        <p:sp>
          <p:nvSpPr>
            <p:cNvPr id="13329" name="Rectangle 167"/>
            <p:cNvSpPr>
              <a:spLocks noChangeArrowheads="1"/>
            </p:cNvSpPr>
            <p:nvPr/>
          </p:nvSpPr>
          <p:spPr bwMode="auto">
            <a:xfrm>
              <a:off x="4025" y="2160"/>
              <a:ext cx="912"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间隔</a:t>
              </a:r>
              <a:r>
                <a:rPr lang="en-US" altLang="zh-CN" sz="2000" b="1"/>
                <a:t>/mm</a:t>
              </a:r>
            </a:p>
          </p:txBody>
        </p:sp>
        <p:sp>
          <p:nvSpPr>
            <p:cNvPr id="13330" name="Rectangle 168"/>
            <p:cNvSpPr>
              <a:spLocks noChangeArrowheads="1"/>
            </p:cNvSpPr>
            <p:nvPr/>
          </p:nvSpPr>
          <p:spPr bwMode="auto">
            <a:xfrm>
              <a:off x="1961" y="2160"/>
              <a:ext cx="2064"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尺寸系列</a:t>
              </a:r>
              <a:r>
                <a:rPr lang="en-US" altLang="zh-CN" sz="2000" b="1"/>
                <a:t>/mm</a:t>
              </a:r>
            </a:p>
          </p:txBody>
        </p:sp>
        <p:sp>
          <p:nvSpPr>
            <p:cNvPr id="13331" name="Rectangle 169"/>
            <p:cNvSpPr>
              <a:spLocks noChangeArrowheads="1"/>
            </p:cNvSpPr>
            <p:nvPr/>
          </p:nvSpPr>
          <p:spPr bwMode="auto">
            <a:xfrm>
              <a:off x="1433" y="2160"/>
              <a:ext cx="528"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级别</a:t>
              </a:r>
            </a:p>
          </p:txBody>
        </p:sp>
        <p:sp>
          <p:nvSpPr>
            <p:cNvPr id="13332" name="Rectangle 170"/>
            <p:cNvSpPr>
              <a:spLocks noChangeArrowheads="1"/>
            </p:cNvSpPr>
            <p:nvPr/>
          </p:nvSpPr>
          <p:spPr bwMode="auto">
            <a:xfrm>
              <a:off x="761" y="2160"/>
              <a:ext cx="672"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总块数</a:t>
              </a:r>
            </a:p>
          </p:txBody>
        </p:sp>
        <p:sp>
          <p:nvSpPr>
            <p:cNvPr id="13333" name="Rectangle 171"/>
            <p:cNvSpPr>
              <a:spLocks noChangeArrowheads="1"/>
            </p:cNvSpPr>
            <p:nvPr/>
          </p:nvSpPr>
          <p:spPr bwMode="auto">
            <a:xfrm>
              <a:off x="281" y="2160"/>
              <a:ext cx="480" cy="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套别</a:t>
              </a:r>
            </a:p>
          </p:txBody>
        </p:sp>
        <p:sp>
          <p:nvSpPr>
            <p:cNvPr id="13334" name="Line 172"/>
            <p:cNvSpPr>
              <a:spLocks noChangeShapeType="1"/>
            </p:cNvSpPr>
            <p:nvPr/>
          </p:nvSpPr>
          <p:spPr bwMode="auto">
            <a:xfrm>
              <a:off x="281" y="2160"/>
              <a:ext cx="518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5" name="Line 173"/>
            <p:cNvSpPr>
              <a:spLocks noChangeShapeType="1"/>
            </p:cNvSpPr>
            <p:nvPr/>
          </p:nvSpPr>
          <p:spPr bwMode="auto">
            <a:xfrm>
              <a:off x="281" y="2464"/>
              <a:ext cx="518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6" name="Line 174"/>
            <p:cNvSpPr>
              <a:spLocks noChangeShapeType="1"/>
            </p:cNvSpPr>
            <p:nvPr/>
          </p:nvSpPr>
          <p:spPr bwMode="auto">
            <a:xfrm>
              <a:off x="281" y="2160"/>
              <a:ext cx="0" cy="193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7" name="Line 175"/>
            <p:cNvSpPr>
              <a:spLocks noChangeShapeType="1"/>
            </p:cNvSpPr>
            <p:nvPr/>
          </p:nvSpPr>
          <p:spPr bwMode="auto">
            <a:xfrm>
              <a:off x="761" y="2160"/>
              <a:ext cx="0" cy="1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8" name="Line 176"/>
            <p:cNvSpPr>
              <a:spLocks noChangeShapeType="1"/>
            </p:cNvSpPr>
            <p:nvPr/>
          </p:nvSpPr>
          <p:spPr bwMode="auto">
            <a:xfrm>
              <a:off x="1433" y="2160"/>
              <a:ext cx="0" cy="1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9" name="Line 177"/>
            <p:cNvSpPr>
              <a:spLocks noChangeShapeType="1"/>
            </p:cNvSpPr>
            <p:nvPr/>
          </p:nvSpPr>
          <p:spPr bwMode="auto">
            <a:xfrm>
              <a:off x="1961" y="2160"/>
              <a:ext cx="0" cy="1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0" name="Line 178"/>
            <p:cNvSpPr>
              <a:spLocks noChangeShapeType="1"/>
            </p:cNvSpPr>
            <p:nvPr/>
          </p:nvSpPr>
          <p:spPr bwMode="auto">
            <a:xfrm>
              <a:off x="4025" y="2160"/>
              <a:ext cx="0" cy="1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1" name="Line 179"/>
            <p:cNvSpPr>
              <a:spLocks noChangeShapeType="1"/>
            </p:cNvSpPr>
            <p:nvPr/>
          </p:nvSpPr>
          <p:spPr bwMode="auto">
            <a:xfrm>
              <a:off x="4937" y="2160"/>
              <a:ext cx="0" cy="19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2" name="Line 180"/>
            <p:cNvSpPr>
              <a:spLocks noChangeShapeType="1"/>
            </p:cNvSpPr>
            <p:nvPr/>
          </p:nvSpPr>
          <p:spPr bwMode="auto">
            <a:xfrm>
              <a:off x="5465" y="2160"/>
              <a:ext cx="0" cy="193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3" name="Line 181"/>
            <p:cNvSpPr>
              <a:spLocks noChangeShapeType="1"/>
            </p:cNvSpPr>
            <p:nvPr/>
          </p:nvSpPr>
          <p:spPr bwMode="auto">
            <a:xfrm>
              <a:off x="1961" y="4093"/>
              <a:ext cx="206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4" name="Line 182"/>
            <p:cNvSpPr>
              <a:spLocks noChangeShapeType="1"/>
            </p:cNvSpPr>
            <p:nvPr/>
          </p:nvSpPr>
          <p:spPr bwMode="auto">
            <a:xfrm>
              <a:off x="281" y="4093"/>
              <a:ext cx="168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45" name="Line 183"/>
            <p:cNvSpPr>
              <a:spLocks noChangeShapeType="1"/>
            </p:cNvSpPr>
            <p:nvPr/>
          </p:nvSpPr>
          <p:spPr bwMode="auto">
            <a:xfrm>
              <a:off x="4025" y="4093"/>
              <a:ext cx="144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88"/>
                                        </p:tgtEl>
                                        <p:attrNameLst>
                                          <p:attrName>style.visibility</p:attrName>
                                        </p:attrNameLst>
                                      </p:cBhvr>
                                      <p:to>
                                        <p:strVal val="visible"/>
                                      </p:to>
                                    </p:set>
                                    <p:animEffect transition="in" filter="wipe(left)">
                                      <p:cBhvr>
                                        <p:cTn id="7" dur="3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6389"/>
                                        </p:tgtEl>
                                        <p:attrNameLst>
                                          <p:attrName>style.visibility</p:attrName>
                                        </p:attrNameLst>
                                      </p:cBhvr>
                                      <p:to>
                                        <p:strVal val="visible"/>
                                      </p:to>
                                    </p:set>
                                    <p:animEffect transition="in" filter="wipe(left)">
                                      <p:cBhvr>
                                        <p:cTn id="12" dur="300"/>
                                        <p:tgtEl>
                                          <p:spTgt spid="16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6390"/>
                                        </p:tgtEl>
                                        <p:attrNameLst>
                                          <p:attrName>style.visibility</p:attrName>
                                        </p:attrNameLst>
                                      </p:cBhvr>
                                      <p:to>
                                        <p:strVal val="visible"/>
                                      </p:to>
                                    </p:set>
                                    <p:animEffect transition="in" filter="wipe(left)">
                                      <p:cBhvr>
                                        <p:cTn id="17" dur="300"/>
                                        <p:tgtEl>
                                          <p:spTgt spid="163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391"/>
                                        </p:tgtEl>
                                        <p:attrNameLst>
                                          <p:attrName>style.visibility</p:attrName>
                                        </p:attrNameLst>
                                      </p:cBhvr>
                                      <p:to>
                                        <p:strVal val="visible"/>
                                      </p:to>
                                    </p:set>
                                    <p:animEffect transition="in" filter="wipe(left)">
                                      <p:cBhvr>
                                        <p:cTn id="22" dur="300"/>
                                        <p:tgtEl>
                                          <p:spTgt spid="163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6569"/>
                                        </p:tgtEl>
                                        <p:attrNameLst>
                                          <p:attrName>style.visibility</p:attrName>
                                        </p:attrNameLst>
                                      </p:cBhvr>
                                      <p:to>
                                        <p:strVal val="visible"/>
                                      </p:to>
                                    </p:set>
                                    <p:animEffect transition="in" filter="wipe(left)">
                                      <p:cBhvr>
                                        <p:cTn id="27" dur="2000"/>
                                        <p:tgtEl>
                                          <p:spTgt spid="1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89" grpId="0" autoUpdateAnimBg="0"/>
      <p:bldP spid="16390" grpId="0" autoUpdateAnimBg="0"/>
      <p:bldP spid="1639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B43AB41-EC25-4C31-AD7E-5338A8E4F206}" type="slidenum">
              <a:rPr kumimoji="0" lang="zh-CN" altLang="en-US" smtClean="0"/>
              <a:pPr eaLnBrk="1" hangingPunct="1"/>
              <a:t>13</a:t>
            </a:fld>
            <a:endParaRPr kumimoji="0" lang="en-US" altLang="zh-CN" smtClean="0"/>
          </a:p>
        </p:txBody>
      </p:sp>
      <p:pic>
        <p:nvPicPr>
          <p:cNvPr id="14339" name="Picture 12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692150"/>
            <a:ext cx="8748712" cy="480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60FD9A7-5357-41AD-BA4A-A29335F15BFD}" type="slidenum">
              <a:rPr kumimoji="0" lang="zh-CN" altLang="en-US" smtClean="0"/>
              <a:pPr eaLnBrk="1" hangingPunct="1"/>
              <a:t>14</a:t>
            </a:fld>
            <a:endParaRPr kumimoji="0" lang="en-US" altLang="zh-CN" smtClean="0"/>
          </a:p>
        </p:txBody>
      </p:sp>
      <p:sp>
        <p:nvSpPr>
          <p:cNvPr id="23556" name="Text Box 4"/>
          <p:cNvSpPr txBox="1">
            <a:spLocks noChangeArrowheads="1"/>
          </p:cNvSpPr>
          <p:nvPr/>
        </p:nvSpPr>
        <p:spPr bwMode="auto">
          <a:xfrm>
            <a:off x="820162" y="955576"/>
            <a:ext cx="738271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应用时，应力求用最少的块数组合所需的尺寸。</a:t>
            </a:r>
          </a:p>
        </p:txBody>
      </p:sp>
      <p:sp>
        <p:nvSpPr>
          <p:cNvPr id="23557" name="Text Box 5"/>
          <p:cNvSpPr txBox="1">
            <a:spLocks noChangeArrowheads="1"/>
          </p:cNvSpPr>
          <p:nvPr/>
        </p:nvSpPr>
        <p:spPr bwMode="auto">
          <a:xfrm>
            <a:off x="745232" y="1447800"/>
            <a:ext cx="706712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如需组合</a:t>
            </a:r>
            <a:r>
              <a:rPr lang="en-US" altLang="zh-CN" sz="2800" b="1" dirty="0"/>
              <a:t>51.995</a:t>
            </a:r>
            <a:r>
              <a:rPr lang="zh-CN" altLang="en-US" sz="2800" b="1" dirty="0"/>
              <a:t>的尺寸,</a:t>
            </a:r>
            <a:r>
              <a:rPr lang="zh-CN" altLang="en-US" b="1" dirty="0"/>
              <a:t>参照表2-1组合如下</a:t>
            </a:r>
            <a:endParaRPr lang="zh-CN" altLang="en-US" sz="2800" b="1" dirty="0"/>
          </a:p>
        </p:txBody>
      </p:sp>
      <p:sp>
        <p:nvSpPr>
          <p:cNvPr id="23559" name="Text Box 7"/>
          <p:cNvSpPr txBox="1">
            <a:spLocks noChangeArrowheads="1"/>
          </p:cNvSpPr>
          <p:nvPr/>
        </p:nvSpPr>
        <p:spPr bwMode="auto">
          <a:xfrm>
            <a:off x="669081" y="2168525"/>
            <a:ext cx="5199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51.995            </a:t>
            </a:r>
            <a:r>
              <a:rPr lang="zh-CN" altLang="en-US" b="1" dirty="0"/>
              <a:t>需要的量块尺寸</a:t>
            </a:r>
          </a:p>
        </p:txBody>
      </p:sp>
      <p:graphicFrame>
        <p:nvGraphicFramePr>
          <p:cNvPr id="23560" name="Object 8"/>
          <p:cNvGraphicFramePr>
            <a:graphicFrameLocks noChangeAspect="1"/>
          </p:cNvGraphicFramePr>
          <p:nvPr>
            <p:extLst>
              <p:ext uri="{D42A27DB-BD31-4B8C-83A1-F6EECF244321}">
                <p14:modId xmlns:p14="http://schemas.microsoft.com/office/powerpoint/2010/main" val="1948363097"/>
              </p:ext>
            </p:extLst>
          </p:nvPr>
        </p:nvGraphicFramePr>
        <p:xfrm>
          <a:off x="669081" y="2549525"/>
          <a:ext cx="3067050" cy="825500"/>
        </p:xfrm>
        <a:graphic>
          <a:graphicData uri="http://schemas.openxmlformats.org/presentationml/2006/ole">
            <mc:AlternateContent xmlns:mc="http://schemas.openxmlformats.org/markup-compatibility/2006">
              <mc:Choice xmlns:v="urn:schemas-microsoft-com:vml" Requires="v">
                <p:oleObj spid="_x0000_s15431" name="Equation" r:id="rId4" imgW="1459866" imgH="393529" progId="Equation.3">
                  <p:embed/>
                </p:oleObj>
              </mc:Choice>
              <mc:Fallback>
                <p:oleObj name="Equation" r:id="rId4" imgW="1459866" imgH="393529"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081" y="2549525"/>
                        <a:ext cx="306705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61" name="Object 9"/>
          <p:cNvGraphicFramePr>
            <a:graphicFrameLocks noChangeAspect="1"/>
          </p:cNvGraphicFramePr>
          <p:nvPr>
            <p:extLst>
              <p:ext uri="{D42A27DB-BD31-4B8C-83A1-F6EECF244321}">
                <p14:modId xmlns:p14="http://schemas.microsoft.com/office/powerpoint/2010/main" val="3064526012"/>
              </p:ext>
            </p:extLst>
          </p:nvPr>
        </p:nvGraphicFramePr>
        <p:xfrm>
          <a:off x="821481" y="3463925"/>
          <a:ext cx="2801938" cy="881063"/>
        </p:xfrm>
        <a:graphic>
          <a:graphicData uri="http://schemas.openxmlformats.org/presentationml/2006/ole">
            <mc:AlternateContent xmlns:mc="http://schemas.openxmlformats.org/markup-compatibility/2006">
              <mc:Choice xmlns:v="urn:schemas-microsoft-com:vml" Requires="v">
                <p:oleObj spid="_x0000_s15432" name="Equation" r:id="rId6" imgW="1384300" imgH="393700" progId="Equation.3">
                  <p:embed/>
                </p:oleObj>
              </mc:Choice>
              <mc:Fallback>
                <p:oleObj name="Equation" r:id="rId6" imgW="1384300" imgH="39370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1481" y="3463925"/>
                        <a:ext cx="2801938" cy="881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562" name="Object 10"/>
          <p:cNvGraphicFramePr>
            <a:graphicFrameLocks noChangeAspect="1"/>
          </p:cNvGraphicFramePr>
          <p:nvPr>
            <p:extLst>
              <p:ext uri="{D42A27DB-BD31-4B8C-83A1-F6EECF244321}">
                <p14:modId xmlns:p14="http://schemas.microsoft.com/office/powerpoint/2010/main" val="2853553393"/>
              </p:ext>
            </p:extLst>
          </p:nvPr>
        </p:nvGraphicFramePr>
        <p:xfrm>
          <a:off x="821481" y="4302125"/>
          <a:ext cx="2462213" cy="993775"/>
        </p:xfrm>
        <a:graphic>
          <a:graphicData uri="http://schemas.openxmlformats.org/presentationml/2006/ole">
            <mc:AlternateContent xmlns:mc="http://schemas.openxmlformats.org/markup-compatibility/2006">
              <mc:Choice xmlns:v="urn:schemas-microsoft-com:vml" Requires="v">
                <p:oleObj spid="_x0000_s15433" name="Equation" r:id="rId8" imgW="1358310" imgH="393529" progId="Equation.3">
                  <p:embed/>
                </p:oleObj>
              </mc:Choice>
              <mc:Fallback>
                <p:oleObj name="Equation" r:id="rId8" imgW="1358310" imgH="393529"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1481" y="4302125"/>
                        <a:ext cx="2462213" cy="993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563" name="Text Box 11"/>
          <p:cNvSpPr txBox="1">
            <a:spLocks noChangeArrowheads="1"/>
          </p:cNvSpPr>
          <p:nvPr/>
        </p:nvSpPr>
        <p:spPr bwMode="auto">
          <a:xfrm>
            <a:off x="756394" y="5562600"/>
            <a:ext cx="36623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一般不超过四块。</a:t>
            </a:r>
          </a:p>
        </p:txBody>
      </p:sp>
      <p:sp>
        <p:nvSpPr>
          <p:cNvPr id="23565" name="Text Box 13"/>
          <p:cNvSpPr txBox="1">
            <a:spLocks noChangeArrowheads="1"/>
          </p:cNvSpPr>
          <p:nvPr/>
        </p:nvSpPr>
        <p:spPr bwMode="auto">
          <a:xfrm>
            <a:off x="2116881" y="2625725"/>
            <a:ext cx="317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a:t>
            </a:r>
            <a:r>
              <a:rPr lang="zh-CN" altLang="en-US" b="1" dirty="0"/>
              <a:t>第一块</a:t>
            </a:r>
          </a:p>
        </p:txBody>
      </p:sp>
      <p:sp>
        <p:nvSpPr>
          <p:cNvPr id="23567" name="Text Box 15"/>
          <p:cNvSpPr txBox="1">
            <a:spLocks noChangeArrowheads="1"/>
          </p:cNvSpPr>
          <p:nvPr/>
        </p:nvSpPr>
        <p:spPr bwMode="auto">
          <a:xfrm>
            <a:off x="2116881" y="3387725"/>
            <a:ext cx="317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a:t>
            </a:r>
            <a:r>
              <a:rPr lang="zh-CN" altLang="en-US" b="1"/>
              <a:t>第二块</a:t>
            </a:r>
          </a:p>
        </p:txBody>
      </p:sp>
      <p:sp>
        <p:nvSpPr>
          <p:cNvPr id="23568" name="Text Box 16"/>
          <p:cNvSpPr txBox="1">
            <a:spLocks noChangeArrowheads="1"/>
          </p:cNvSpPr>
          <p:nvPr/>
        </p:nvSpPr>
        <p:spPr bwMode="auto">
          <a:xfrm>
            <a:off x="2116881" y="4225925"/>
            <a:ext cx="2887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a:t>
            </a:r>
            <a:r>
              <a:rPr lang="zh-CN" altLang="en-US" b="1"/>
              <a:t>第三块</a:t>
            </a:r>
          </a:p>
        </p:txBody>
      </p:sp>
      <p:sp>
        <p:nvSpPr>
          <p:cNvPr id="23569" name="Text Box 17"/>
          <p:cNvSpPr txBox="1">
            <a:spLocks noChangeArrowheads="1"/>
          </p:cNvSpPr>
          <p:nvPr/>
        </p:nvSpPr>
        <p:spPr bwMode="auto">
          <a:xfrm>
            <a:off x="2116881" y="4759325"/>
            <a:ext cx="317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a:t>
            </a:r>
            <a:r>
              <a:rPr lang="zh-CN" altLang="en-US" b="1"/>
              <a:t>第四块</a:t>
            </a:r>
          </a:p>
        </p:txBody>
      </p:sp>
      <p:grpSp>
        <p:nvGrpSpPr>
          <p:cNvPr id="23578" name="Group 26"/>
          <p:cNvGrpSpPr>
            <a:grpSpLocks/>
          </p:cNvGrpSpPr>
          <p:nvPr/>
        </p:nvGrpSpPr>
        <p:grpSpPr bwMode="auto">
          <a:xfrm>
            <a:off x="4557464" y="2057400"/>
            <a:ext cx="4191000" cy="4140200"/>
            <a:chOff x="3360" y="1392"/>
            <a:chExt cx="2208" cy="2028"/>
          </a:xfrm>
        </p:grpSpPr>
        <p:grpSp>
          <p:nvGrpSpPr>
            <p:cNvPr id="15376" name="Group 24"/>
            <p:cNvGrpSpPr>
              <a:grpSpLocks/>
            </p:cNvGrpSpPr>
            <p:nvPr/>
          </p:nvGrpSpPr>
          <p:grpSpPr bwMode="auto">
            <a:xfrm>
              <a:off x="3360" y="1392"/>
              <a:ext cx="2208" cy="1921"/>
              <a:chOff x="3360" y="1536"/>
              <a:chExt cx="2208" cy="1921"/>
            </a:xfrm>
          </p:grpSpPr>
          <p:pic>
            <p:nvPicPr>
              <p:cNvPr id="15378" name="Picture 2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08" y="1536"/>
                <a:ext cx="2160" cy="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79" name="Rectangle 23"/>
              <p:cNvSpPr>
                <a:spLocks noChangeArrowheads="1"/>
              </p:cNvSpPr>
              <p:nvPr/>
            </p:nvSpPr>
            <p:spPr bwMode="auto">
              <a:xfrm>
                <a:off x="3360" y="1728"/>
                <a:ext cx="336" cy="72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377" name="Text Box 25"/>
            <p:cNvSpPr txBox="1">
              <a:spLocks noChangeArrowheads="1"/>
            </p:cNvSpPr>
            <p:nvPr/>
          </p:nvSpPr>
          <p:spPr bwMode="auto">
            <a:xfrm>
              <a:off x="3516" y="3194"/>
              <a:ext cx="1394" cy="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2.4(d)</a:t>
              </a:r>
              <a:r>
                <a:rPr lang="zh-CN" altLang="en-US" b="1"/>
                <a:t>  量块组合</a:t>
              </a:r>
            </a:p>
          </p:txBody>
        </p:sp>
      </p:grpSp>
      <p:sp>
        <p:nvSpPr>
          <p:cNvPr id="23579" name="Text Box 27"/>
          <p:cNvSpPr txBox="1">
            <a:spLocks noChangeArrowheads="1"/>
          </p:cNvSpPr>
          <p:nvPr/>
        </p:nvSpPr>
        <p:spPr bwMode="auto">
          <a:xfrm>
            <a:off x="467421" y="319088"/>
            <a:ext cx="5040684"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2</a:t>
            </a:r>
            <a:r>
              <a:rPr lang="zh-CN" altLang="en-US" sz="2800" b="1" dirty="0"/>
              <a:t>）量块的组合方法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79"/>
                                        </p:tgtEl>
                                        <p:attrNameLst>
                                          <p:attrName>style.visibility</p:attrName>
                                        </p:attrNameLst>
                                      </p:cBhvr>
                                      <p:to>
                                        <p:strVal val="visible"/>
                                      </p:to>
                                    </p:set>
                                    <p:animEffect transition="in" filter="wipe(left)">
                                      <p:cBhvr>
                                        <p:cTn id="7" dur="500"/>
                                        <p:tgtEl>
                                          <p:spTgt spid="235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556"/>
                                        </p:tgtEl>
                                        <p:attrNameLst>
                                          <p:attrName>style.visibility</p:attrName>
                                        </p:attrNameLst>
                                      </p:cBhvr>
                                      <p:to>
                                        <p:strVal val="visible"/>
                                      </p:to>
                                    </p:set>
                                    <p:animEffect transition="in" filter="wipe(left)">
                                      <p:cBhvr>
                                        <p:cTn id="12" dur="300"/>
                                        <p:tgtEl>
                                          <p:spTgt spid="235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3557"/>
                                        </p:tgtEl>
                                        <p:attrNameLst>
                                          <p:attrName>style.visibility</p:attrName>
                                        </p:attrNameLst>
                                      </p:cBhvr>
                                      <p:to>
                                        <p:strVal val="visible"/>
                                      </p:to>
                                    </p:set>
                                    <p:animEffect transition="in" filter="wipe(left)">
                                      <p:cBhvr>
                                        <p:cTn id="17" dur="300"/>
                                        <p:tgtEl>
                                          <p:spTgt spid="23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23578"/>
                                        </p:tgtEl>
                                        <p:attrNameLst>
                                          <p:attrName>style.visibility</p:attrName>
                                        </p:attrNameLst>
                                      </p:cBhvr>
                                      <p:to>
                                        <p:strVal val="visible"/>
                                      </p:to>
                                    </p:set>
                                    <p:anim calcmode="lin" valueType="num">
                                      <p:cBhvr additive="base">
                                        <p:cTn id="22" dur="500" fill="hold"/>
                                        <p:tgtEl>
                                          <p:spTgt spid="23578"/>
                                        </p:tgtEl>
                                        <p:attrNameLst>
                                          <p:attrName>ppt_x</p:attrName>
                                        </p:attrNameLst>
                                      </p:cBhvr>
                                      <p:tavLst>
                                        <p:tav tm="0">
                                          <p:val>
                                            <p:strVal val="1+#ppt_w/2"/>
                                          </p:val>
                                        </p:tav>
                                        <p:tav tm="100000">
                                          <p:val>
                                            <p:strVal val="#ppt_x"/>
                                          </p:val>
                                        </p:tav>
                                      </p:tavLst>
                                    </p:anim>
                                    <p:anim calcmode="lin" valueType="num">
                                      <p:cBhvr additive="base">
                                        <p:cTn id="23" dur="500" fill="hold"/>
                                        <p:tgtEl>
                                          <p:spTgt spid="23578"/>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3559"/>
                                        </p:tgtEl>
                                        <p:attrNameLst>
                                          <p:attrName>style.visibility</p:attrName>
                                        </p:attrNameLst>
                                      </p:cBhvr>
                                      <p:to>
                                        <p:strVal val="visible"/>
                                      </p:to>
                                    </p:set>
                                    <p:animEffect transition="in" filter="wipe(left)">
                                      <p:cBhvr>
                                        <p:cTn id="28" dur="300"/>
                                        <p:tgtEl>
                                          <p:spTgt spid="2355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23560"/>
                                        </p:tgtEl>
                                        <p:attrNameLst>
                                          <p:attrName>style.visibility</p:attrName>
                                        </p:attrNameLst>
                                      </p:cBhvr>
                                      <p:to>
                                        <p:strVal val="visible"/>
                                      </p:to>
                                    </p:set>
                                    <p:animEffect transition="in" filter="wipe(left)">
                                      <p:cBhvr>
                                        <p:cTn id="33" dur="500"/>
                                        <p:tgtEl>
                                          <p:spTgt spid="2356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3565"/>
                                        </p:tgtEl>
                                        <p:attrNameLst>
                                          <p:attrName>style.visibility</p:attrName>
                                        </p:attrNameLst>
                                      </p:cBhvr>
                                      <p:to>
                                        <p:strVal val="visible"/>
                                      </p:to>
                                    </p:set>
                                    <p:animEffect transition="in" filter="wipe(left)">
                                      <p:cBhvr>
                                        <p:cTn id="38" dur="300"/>
                                        <p:tgtEl>
                                          <p:spTgt spid="2356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3561"/>
                                        </p:tgtEl>
                                        <p:attrNameLst>
                                          <p:attrName>style.visibility</p:attrName>
                                        </p:attrNameLst>
                                      </p:cBhvr>
                                      <p:to>
                                        <p:strVal val="visible"/>
                                      </p:to>
                                    </p:set>
                                    <p:animEffect transition="in" filter="wipe(left)">
                                      <p:cBhvr>
                                        <p:cTn id="43" dur="500"/>
                                        <p:tgtEl>
                                          <p:spTgt spid="2356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3567"/>
                                        </p:tgtEl>
                                        <p:attrNameLst>
                                          <p:attrName>style.visibility</p:attrName>
                                        </p:attrNameLst>
                                      </p:cBhvr>
                                      <p:to>
                                        <p:strVal val="visible"/>
                                      </p:to>
                                    </p:set>
                                    <p:animEffect transition="in" filter="wipe(left)">
                                      <p:cBhvr>
                                        <p:cTn id="48" dur="300"/>
                                        <p:tgtEl>
                                          <p:spTgt spid="2356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23562"/>
                                        </p:tgtEl>
                                        <p:attrNameLst>
                                          <p:attrName>style.visibility</p:attrName>
                                        </p:attrNameLst>
                                      </p:cBhvr>
                                      <p:to>
                                        <p:strVal val="visible"/>
                                      </p:to>
                                    </p:set>
                                    <p:animEffect transition="in" filter="wipe(left)">
                                      <p:cBhvr>
                                        <p:cTn id="53" dur="500"/>
                                        <p:tgtEl>
                                          <p:spTgt spid="2356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23568"/>
                                        </p:tgtEl>
                                        <p:attrNameLst>
                                          <p:attrName>style.visibility</p:attrName>
                                        </p:attrNameLst>
                                      </p:cBhvr>
                                      <p:to>
                                        <p:strVal val="visible"/>
                                      </p:to>
                                    </p:set>
                                    <p:animEffect transition="in" filter="wipe(left)">
                                      <p:cBhvr>
                                        <p:cTn id="58" dur="300"/>
                                        <p:tgtEl>
                                          <p:spTgt spid="2356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23569"/>
                                        </p:tgtEl>
                                        <p:attrNameLst>
                                          <p:attrName>style.visibility</p:attrName>
                                        </p:attrNameLst>
                                      </p:cBhvr>
                                      <p:to>
                                        <p:strVal val="visible"/>
                                      </p:to>
                                    </p:set>
                                    <p:animEffect transition="in" filter="wipe(left)">
                                      <p:cBhvr>
                                        <p:cTn id="63" dur="300"/>
                                        <p:tgtEl>
                                          <p:spTgt spid="2356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23563"/>
                                        </p:tgtEl>
                                        <p:attrNameLst>
                                          <p:attrName>style.visibility</p:attrName>
                                        </p:attrNameLst>
                                      </p:cBhvr>
                                      <p:to>
                                        <p:strVal val="visible"/>
                                      </p:to>
                                    </p:set>
                                    <p:animEffect transition="in" filter="wipe(left)">
                                      <p:cBhvr>
                                        <p:cTn id="68" dur="300"/>
                                        <p:tgtEl>
                                          <p:spTgt spid="2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59" grpId="0" autoUpdateAnimBg="0"/>
      <p:bldP spid="23563" grpId="0" autoUpdateAnimBg="0"/>
      <p:bldP spid="23565" grpId="0" autoUpdateAnimBg="0"/>
      <p:bldP spid="23567" grpId="0" autoUpdateAnimBg="0"/>
      <p:bldP spid="23568" grpId="0" autoUpdateAnimBg="0"/>
      <p:bldP spid="23569" grpId="0" autoUpdateAnimBg="0"/>
      <p:bldP spid="2357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61DB598-E201-4B8D-98E2-657837D13951}" type="slidenum">
              <a:rPr kumimoji="0" lang="zh-CN" altLang="en-US" smtClean="0"/>
              <a:pPr eaLnBrk="1" hangingPunct="1"/>
              <a:t>15</a:t>
            </a:fld>
            <a:endParaRPr kumimoji="0" lang="en-US" altLang="zh-CN" smtClean="0"/>
          </a:p>
        </p:txBody>
      </p:sp>
      <p:sp>
        <p:nvSpPr>
          <p:cNvPr id="25604" name="Text Box 4"/>
          <p:cNvSpPr txBox="1">
            <a:spLocks noChangeArrowheads="1"/>
          </p:cNvSpPr>
          <p:nvPr/>
        </p:nvSpPr>
        <p:spPr bwMode="auto">
          <a:xfrm>
            <a:off x="823069" y="401538"/>
            <a:ext cx="5045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3</a:t>
            </a:r>
            <a:r>
              <a:rPr lang="zh-CN" altLang="en-US" sz="2800" b="1" dirty="0"/>
              <a:t>） 有关量块的精度术语</a:t>
            </a:r>
          </a:p>
        </p:txBody>
      </p:sp>
      <p:sp>
        <p:nvSpPr>
          <p:cNvPr id="25605" name="Text Box 5"/>
          <p:cNvSpPr txBox="1">
            <a:spLocks noChangeArrowheads="1"/>
          </p:cNvSpPr>
          <p:nvPr/>
        </p:nvSpPr>
        <p:spPr bwMode="auto">
          <a:xfrm>
            <a:off x="1054968" y="893663"/>
            <a:ext cx="5029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①  量块长度 </a:t>
            </a:r>
            <a:r>
              <a:rPr lang="en-US" altLang="zh-CN" sz="2800" b="1" i="1" dirty="0"/>
              <a:t>l </a:t>
            </a:r>
            <a:r>
              <a:rPr lang="en-US" altLang="zh-CN" sz="2800" b="1" dirty="0"/>
              <a:t>(</a:t>
            </a:r>
            <a:r>
              <a:rPr lang="zh-CN" altLang="en-US" sz="2800" b="1" dirty="0"/>
              <a:t>见下图)</a:t>
            </a:r>
          </a:p>
        </p:txBody>
      </p:sp>
      <p:sp>
        <p:nvSpPr>
          <p:cNvPr id="25616" name="Text Box 16"/>
          <p:cNvSpPr txBox="1">
            <a:spLocks noChangeArrowheads="1"/>
          </p:cNvSpPr>
          <p:nvPr/>
        </p:nvSpPr>
        <p:spPr bwMode="auto">
          <a:xfrm>
            <a:off x="766192" y="3125911"/>
            <a:ext cx="3733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②  量块的中心长度 </a:t>
            </a:r>
            <a:r>
              <a:rPr lang="en-US" altLang="zh-CN" sz="2800" b="1" i="1" dirty="0" err="1"/>
              <a:t>l</a:t>
            </a:r>
            <a:r>
              <a:rPr lang="en-US" altLang="zh-CN" sz="2800" b="1" baseline="-25000" dirty="0" err="1"/>
              <a:t>c</a:t>
            </a:r>
            <a:endParaRPr lang="en-US" altLang="zh-CN" sz="2800" b="1" baseline="-25000" dirty="0"/>
          </a:p>
        </p:txBody>
      </p:sp>
      <p:sp>
        <p:nvSpPr>
          <p:cNvPr id="25617" name="Text Box 17"/>
          <p:cNvSpPr txBox="1">
            <a:spLocks noChangeArrowheads="1"/>
          </p:cNvSpPr>
          <p:nvPr/>
        </p:nvSpPr>
        <p:spPr bwMode="auto">
          <a:xfrm>
            <a:off x="773906" y="3717032"/>
            <a:ext cx="3754438"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dirty="0"/>
              <a:t>        </a:t>
            </a:r>
            <a:r>
              <a:rPr lang="zh-CN" altLang="en-US" sz="2800" b="1" dirty="0">
                <a:solidFill>
                  <a:srgbClr val="FF33CC"/>
                </a:solidFill>
              </a:rPr>
              <a:t>量块中心长度</a:t>
            </a:r>
            <a:r>
              <a:rPr lang="zh-CN" altLang="en-US" sz="2800" b="1" dirty="0"/>
              <a:t> 是指对应于量块未研合测量面中心点的长度</a:t>
            </a:r>
            <a:r>
              <a:rPr lang="en-US" altLang="zh-CN" sz="2800" b="1" i="1" dirty="0" err="1"/>
              <a:t>l</a:t>
            </a:r>
            <a:r>
              <a:rPr lang="en-US" altLang="zh-CN" sz="2800" b="1" baseline="-25000" dirty="0" err="1"/>
              <a:t>c</a:t>
            </a:r>
            <a:r>
              <a:rPr lang="zh-CN" altLang="en-US" sz="2800" b="1" dirty="0"/>
              <a:t>。</a:t>
            </a:r>
            <a:endParaRPr lang="en-US" altLang="zh-CN" sz="2800" b="1" dirty="0"/>
          </a:p>
        </p:txBody>
      </p:sp>
      <p:pic>
        <p:nvPicPr>
          <p:cNvPr id="1639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294767"/>
            <a:ext cx="2893640" cy="430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Line 18"/>
          <p:cNvSpPr>
            <a:spLocks noChangeShapeType="1"/>
          </p:cNvSpPr>
          <p:nvPr/>
        </p:nvSpPr>
        <p:spPr bwMode="auto">
          <a:xfrm>
            <a:off x="6516216" y="3576613"/>
            <a:ext cx="0" cy="1652587"/>
          </a:xfrm>
          <a:prstGeom prst="line">
            <a:avLst/>
          </a:prstGeom>
          <a:noFill/>
          <a:ln w="38100">
            <a:solidFill>
              <a:srgbClr val="FF33CC"/>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21"/>
          <p:cNvSpPr>
            <a:spLocks noChangeShapeType="1"/>
          </p:cNvSpPr>
          <p:nvPr/>
        </p:nvSpPr>
        <p:spPr bwMode="auto">
          <a:xfrm>
            <a:off x="5940152" y="3284984"/>
            <a:ext cx="0" cy="1656184"/>
          </a:xfrm>
          <a:prstGeom prst="line">
            <a:avLst/>
          </a:prstGeom>
          <a:noFill/>
          <a:ln w="38100">
            <a:solidFill>
              <a:srgbClr val="FF33CC"/>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Text Box 8"/>
          <p:cNvSpPr txBox="1">
            <a:spLocks noChangeArrowheads="1"/>
          </p:cNvSpPr>
          <p:nvPr/>
        </p:nvSpPr>
        <p:spPr bwMode="auto">
          <a:xfrm>
            <a:off x="381000" y="1438597"/>
            <a:ext cx="8294688"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dirty="0"/>
              <a:t>        </a:t>
            </a:r>
            <a:r>
              <a:rPr lang="zh-CN" altLang="en-US" sz="2800" b="1" dirty="0">
                <a:solidFill>
                  <a:srgbClr val="FF33CC"/>
                </a:solidFill>
              </a:rPr>
              <a:t>量块长度</a:t>
            </a:r>
            <a:r>
              <a:rPr lang="zh-CN" altLang="en-US" sz="2800" b="1" dirty="0"/>
              <a:t>是指量块一个测量面上的任意点到与其相对的另一测量面相研合的辅助平板表面之间的垂直距离 </a:t>
            </a:r>
            <a:r>
              <a:rPr lang="en-US" altLang="zh-CN" sz="2800" b="1" i="1" dirty="0"/>
              <a:t>l </a:t>
            </a:r>
            <a:r>
              <a:rPr lang="zh-CN" altLang="en-US" sz="28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gtEl>
                                        <p:attrNameLst>
                                          <p:attrName>style.visibility</p:attrName>
                                        </p:attrNameLst>
                                      </p:cBhvr>
                                      <p:to>
                                        <p:strVal val="visible"/>
                                      </p:to>
                                    </p:set>
                                    <p:animEffect transition="in" filter="wipe(left)">
                                      <p:cBhvr>
                                        <p:cTn id="7" dur="300"/>
                                        <p:tgtEl>
                                          <p:spTgt spid="256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05"/>
                                        </p:tgtEl>
                                        <p:attrNameLst>
                                          <p:attrName>style.visibility</p:attrName>
                                        </p:attrNameLst>
                                      </p:cBhvr>
                                      <p:to>
                                        <p:strVal val="visible"/>
                                      </p:to>
                                    </p:set>
                                    <p:animEffect transition="in" filter="wipe(left)">
                                      <p:cBhvr>
                                        <p:cTn id="12" dur="3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16397"/>
                                        </p:tgtEl>
                                        <p:attrNameLst>
                                          <p:attrName>style.visibility</p:attrName>
                                        </p:attrNameLst>
                                      </p:cBhvr>
                                      <p:to>
                                        <p:strVal val="visible"/>
                                      </p:to>
                                    </p:set>
                                    <p:anim calcmode="lin" valueType="num">
                                      <p:cBhvr additive="base">
                                        <p:cTn id="17" dur="500" fill="hold"/>
                                        <p:tgtEl>
                                          <p:spTgt spid="16397"/>
                                        </p:tgtEl>
                                        <p:attrNameLst>
                                          <p:attrName>ppt_x</p:attrName>
                                        </p:attrNameLst>
                                      </p:cBhvr>
                                      <p:tavLst>
                                        <p:tav tm="0">
                                          <p:val>
                                            <p:strVal val="1+#ppt_w/2"/>
                                          </p:val>
                                        </p:tav>
                                        <p:tav tm="100000">
                                          <p:val>
                                            <p:strVal val="#ppt_x"/>
                                          </p:val>
                                        </p:tav>
                                      </p:tavLst>
                                    </p:anim>
                                    <p:anim calcmode="lin" valueType="num">
                                      <p:cBhvr additive="base">
                                        <p:cTn id="18" dur="500" fill="hold"/>
                                        <p:tgtEl>
                                          <p:spTgt spid="1639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
                                        </p:tgtEl>
                                        <p:attrNameLst>
                                          <p:attrName>style.visibility</p:attrName>
                                        </p:attrNameLst>
                                      </p:cBhvr>
                                      <p:to>
                                        <p:strVal val="visible"/>
                                      </p:to>
                                    </p:set>
                                    <p:animEffect transition="in" filter="wipe(left)">
                                      <p:cBhvr>
                                        <p:cTn id="23" dur="3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ppt_h/2"/>
                                          </p:val>
                                        </p:tav>
                                        <p:tav tm="100000">
                                          <p:val>
                                            <p:strVal val="#ppt_y"/>
                                          </p:val>
                                        </p:tav>
                                      </p:tavLst>
                                    </p:anim>
                                    <p:anim calcmode="lin" valueType="num">
                                      <p:cBhvr>
                                        <p:cTn id="30" dur="500" fill="hold"/>
                                        <p:tgtEl>
                                          <p:spTgt spid="14"/>
                                        </p:tgtEl>
                                        <p:attrNameLst>
                                          <p:attrName>ppt_w</p:attrName>
                                        </p:attrNameLst>
                                      </p:cBhvr>
                                      <p:tavLst>
                                        <p:tav tm="0">
                                          <p:val>
                                            <p:strVal val="#ppt_w"/>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5616"/>
                                        </p:tgtEl>
                                        <p:attrNameLst>
                                          <p:attrName>style.visibility</p:attrName>
                                        </p:attrNameLst>
                                      </p:cBhvr>
                                      <p:to>
                                        <p:strVal val="visible"/>
                                      </p:to>
                                    </p:set>
                                    <p:animEffect transition="in" filter="wipe(left)">
                                      <p:cBhvr>
                                        <p:cTn id="36" dur="300"/>
                                        <p:tgtEl>
                                          <p:spTgt spid="256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25617"/>
                                        </p:tgtEl>
                                        <p:attrNameLst>
                                          <p:attrName>style.visibility</p:attrName>
                                        </p:attrNameLst>
                                      </p:cBhvr>
                                      <p:to>
                                        <p:strVal val="visible"/>
                                      </p:to>
                                    </p:set>
                                    <p:animEffect transition="in" filter="wipe(left)">
                                      <p:cBhvr>
                                        <p:cTn id="41" dur="300"/>
                                        <p:tgtEl>
                                          <p:spTgt spid="25617"/>
                                        </p:tgtEl>
                                      </p:cBhvr>
                                    </p:animEffect>
                                  </p:childTnLst>
                                </p:cTn>
                              </p:par>
                            </p:childTnLst>
                          </p:cTn>
                        </p:par>
                      </p:childTnLst>
                    </p:cTn>
                  </p:par>
                  <p:par>
                    <p:cTn id="42" fill="hold">
                      <p:stCondLst>
                        <p:cond delay="indefinite"/>
                      </p:stCondLst>
                      <p:childTnLst>
                        <p:par>
                          <p:cTn id="43" fill="hold">
                            <p:stCondLst>
                              <p:cond delay="0"/>
                            </p:stCondLst>
                            <p:childTnLst>
                              <p:par>
                                <p:cTn id="44" presetID="17" presetClass="entr" presetSubtype="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ppt_h/2"/>
                                          </p:val>
                                        </p:tav>
                                        <p:tav tm="100000">
                                          <p:val>
                                            <p:strVal val="#ppt_y"/>
                                          </p:val>
                                        </p:tav>
                                      </p:tavLst>
                                    </p:anim>
                                    <p:anim calcmode="lin" valueType="num">
                                      <p:cBhvr>
                                        <p:cTn id="48" dur="500" fill="hold"/>
                                        <p:tgtEl>
                                          <p:spTgt spid="15"/>
                                        </p:tgtEl>
                                        <p:attrNameLst>
                                          <p:attrName>ppt_w</p:attrName>
                                        </p:attrNameLst>
                                      </p:cBhvr>
                                      <p:tavLst>
                                        <p:tav tm="0">
                                          <p:val>
                                            <p:strVal val="#ppt_w"/>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05" grpId="0" autoUpdateAnimBg="0"/>
      <p:bldP spid="25616" grpId="0" autoUpdateAnimBg="0"/>
      <p:bldP spid="25617" grpId="0" autoUpdateAnimBg="0"/>
      <p:bldP spid="14" grpId="0" animBg="1"/>
      <p:bldP spid="15" grpId="0" animBg="1"/>
      <p:bldP spid="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E8E4A0F-3CE5-431C-B564-920C847739A5}" type="slidenum">
              <a:rPr kumimoji="0" lang="zh-CN" altLang="en-US" smtClean="0"/>
              <a:pPr eaLnBrk="1" hangingPunct="1"/>
              <a:t>16</a:t>
            </a:fld>
            <a:endParaRPr kumimoji="0" lang="en-US" altLang="zh-CN" smtClean="0"/>
          </a:p>
        </p:txBody>
      </p:sp>
      <p:sp>
        <p:nvSpPr>
          <p:cNvPr id="26629" name="Text Box 5"/>
          <p:cNvSpPr txBox="1">
            <a:spLocks noChangeArrowheads="1"/>
          </p:cNvSpPr>
          <p:nvPr/>
        </p:nvSpPr>
        <p:spPr bwMode="auto">
          <a:xfrm>
            <a:off x="457200" y="219075"/>
            <a:ext cx="6629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③  量块标称长度 </a:t>
            </a:r>
            <a:r>
              <a:rPr lang="en-US" altLang="zh-CN" sz="2800" b="1" i="1" dirty="0" err="1"/>
              <a:t>l</a:t>
            </a:r>
            <a:r>
              <a:rPr lang="en-US" altLang="zh-CN" sz="2800" b="1" baseline="-25000" dirty="0" err="1"/>
              <a:t>n</a:t>
            </a:r>
            <a:r>
              <a:rPr lang="en-US" altLang="zh-CN" sz="2800" b="1" dirty="0"/>
              <a:t>（</a:t>
            </a:r>
            <a:r>
              <a:rPr lang="zh-CN" altLang="en-US" sz="2800" b="1" dirty="0"/>
              <a:t>见下图）</a:t>
            </a:r>
          </a:p>
        </p:txBody>
      </p:sp>
      <p:sp>
        <p:nvSpPr>
          <p:cNvPr id="26630" name="Text Box 6"/>
          <p:cNvSpPr txBox="1">
            <a:spLocks noChangeArrowheads="1"/>
          </p:cNvSpPr>
          <p:nvPr/>
        </p:nvSpPr>
        <p:spPr bwMode="auto">
          <a:xfrm>
            <a:off x="228600" y="685800"/>
            <a:ext cx="81534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a:t>        </a:t>
            </a:r>
            <a:r>
              <a:rPr lang="zh-CN" altLang="en-US" sz="2800" b="1">
                <a:solidFill>
                  <a:srgbClr val="FF33CC"/>
                </a:solidFill>
              </a:rPr>
              <a:t>量块标称长度</a:t>
            </a:r>
            <a:r>
              <a:rPr lang="en-US" altLang="zh-CN" sz="2800" b="1" i="1"/>
              <a:t>l</a:t>
            </a:r>
            <a:r>
              <a:rPr lang="en-US" altLang="zh-CN" sz="2800" b="1" baseline="-25000"/>
              <a:t>n</a:t>
            </a:r>
            <a:r>
              <a:rPr lang="zh-CN" altLang="en-US" sz="2800" b="1"/>
              <a:t>是指在量块上，用以表明其与主单位（</a:t>
            </a:r>
            <a:r>
              <a:rPr lang="en-US" altLang="zh-CN" sz="2800" b="1"/>
              <a:t>m)</a:t>
            </a:r>
            <a:r>
              <a:rPr lang="zh-CN" altLang="en-US" sz="2800" b="1"/>
              <a:t>之间关系的量值（量块长度的示值）</a:t>
            </a:r>
            <a:r>
              <a:rPr lang="zh-CN" altLang="en-US" sz="2800"/>
              <a:t>。</a:t>
            </a:r>
          </a:p>
        </p:txBody>
      </p:sp>
      <p:sp>
        <p:nvSpPr>
          <p:cNvPr id="26635" name="Text Box 11"/>
          <p:cNvSpPr txBox="1">
            <a:spLocks noChangeArrowheads="1"/>
          </p:cNvSpPr>
          <p:nvPr/>
        </p:nvSpPr>
        <p:spPr bwMode="auto">
          <a:xfrm>
            <a:off x="441325" y="1752600"/>
            <a:ext cx="26066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④   任意点的量块长度偏差 </a:t>
            </a:r>
            <a:r>
              <a:rPr lang="en-US" altLang="zh-CN" sz="2800" b="1" i="1"/>
              <a:t>e</a:t>
            </a:r>
          </a:p>
        </p:txBody>
      </p:sp>
      <p:sp>
        <p:nvSpPr>
          <p:cNvPr id="26636" name="Text Box 12"/>
          <p:cNvSpPr txBox="1">
            <a:spLocks noChangeArrowheads="1"/>
          </p:cNvSpPr>
          <p:nvPr/>
        </p:nvSpPr>
        <p:spPr bwMode="auto">
          <a:xfrm>
            <a:off x="304800" y="2819400"/>
            <a:ext cx="3070225" cy="2160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a:t>        </a:t>
            </a:r>
            <a:r>
              <a:rPr lang="zh-CN" altLang="en-US" sz="2800" b="1">
                <a:solidFill>
                  <a:srgbClr val="FF33CC"/>
                </a:solidFill>
              </a:rPr>
              <a:t>任意点的量块</a:t>
            </a:r>
          </a:p>
          <a:p>
            <a:pPr eaLnBrk="1" hangingPunct="1">
              <a:lnSpc>
                <a:spcPct val="120000"/>
              </a:lnSpc>
            </a:pPr>
            <a:r>
              <a:rPr lang="zh-CN" altLang="en-US" sz="2800" b="1">
                <a:solidFill>
                  <a:srgbClr val="FF33CC"/>
                </a:solidFill>
              </a:rPr>
              <a:t>长度偏差</a:t>
            </a:r>
            <a:r>
              <a:rPr lang="zh-CN" altLang="en-US" sz="2800" b="1"/>
              <a:t>是指任意</a:t>
            </a:r>
          </a:p>
          <a:p>
            <a:pPr eaLnBrk="1" hangingPunct="1">
              <a:lnSpc>
                <a:spcPct val="120000"/>
              </a:lnSpc>
            </a:pPr>
            <a:r>
              <a:rPr lang="zh-CN" altLang="en-US" sz="2800" b="1"/>
              <a:t>点的量块长度与标</a:t>
            </a:r>
          </a:p>
          <a:p>
            <a:pPr eaLnBrk="1" hangingPunct="1">
              <a:lnSpc>
                <a:spcPct val="120000"/>
              </a:lnSpc>
            </a:pPr>
            <a:r>
              <a:rPr lang="zh-CN" altLang="en-US" sz="2800" b="1"/>
              <a:t>称长度的代数差。</a:t>
            </a:r>
          </a:p>
        </p:txBody>
      </p:sp>
      <p:sp>
        <p:nvSpPr>
          <p:cNvPr id="26643" name="Rectangle 19"/>
          <p:cNvSpPr>
            <a:spLocks noChangeArrowheads="1"/>
          </p:cNvSpPr>
          <p:nvPr/>
        </p:nvSpPr>
        <p:spPr bwMode="auto">
          <a:xfrm>
            <a:off x="457200" y="5157788"/>
            <a:ext cx="2590800" cy="5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t>即   </a:t>
            </a:r>
            <a:r>
              <a:rPr lang="en-US" altLang="zh-CN" sz="2800" b="1" i="1"/>
              <a:t>e </a:t>
            </a:r>
            <a:r>
              <a:rPr lang="en-US" altLang="zh-CN" sz="2800" b="1"/>
              <a:t>= </a:t>
            </a:r>
            <a:r>
              <a:rPr lang="en-US" altLang="zh-CN" sz="2800" b="1" i="1"/>
              <a:t>l </a:t>
            </a:r>
            <a:r>
              <a:rPr lang="en-US" altLang="zh-CN" sz="2800" b="1"/>
              <a:t>– </a:t>
            </a:r>
            <a:r>
              <a:rPr lang="en-US" altLang="zh-CN" sz="2800" b="1" i="1"/>
              <a:t>l</a:t>
            </a:r>
            <a:r>
              <a:rPr lang="en-US" altLang="zh-CN" sz="2800" b="1" baseline="-25000"/>
              <a:t>n</a:t>
            </a:r>
          </a:p>
        </p:txBody>
      </p:sp>
      <p:pic>
        <p:nvPicPr>
          <p:cNvPr id="17420"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916832"/>
            <a:ext cx="4314056" cy="4183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8"/>
          <p:cNvSpPr>
            <a:spLocks noChangeArrowheads="1"/>
          </p:cNvSpPr>
          <p:nvPr/>
        </p:nvSpPr>
        <p:spPr bwMode="auto">
          <a:xfrm>
            <a:off x="3771900" y="3703942"/>
            <a:ext cx="533400" cy="609600"/>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9"/>
                                        </p:tgtEl>
                                        <p:attrNameLst>
                                          <p:attrName>style.visibility</p:attrName>
                                        </p:attrNameLst>
                                      </p:cBhvr>
                                      <p:to>
                                        <p:strVal val="visible"/>
                                      </p:to>
                                    </p:set>
                                    <p:animEffect transition="in" filter="wipe(left)">
                                      <p:cBhvr>
                                        <p:cTn id="7" dur="300"/>
                                        <p:tgtEl>
                                          <p:spTgt spid="266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7420"/>
                                        </p:tgtEl>
                                        <p:attrNameLst>
                                          <p:attrName>style.visibility</p:attrName>
                                        </p:attrNameLst>
                                      </p:cBhvr>
                                      <p:to>
                                        <p:strVal val="visible"/>
                                      </p:to>
                                    </p:set>
                                    <p:anim calcmode="lin" valueType="num">
                                      <p:cBhvr additive="base">
                                        <p:cTn id="12" dur="500" fill="hold"/>
                                        <p:tgtEl>
                                          <p:spTgt spid="17420"/>
                                        </p:tgtEl>
                                        <p:attrNameLst>
                                          <p:attrName>ppt_x</p:attrName>
                                        </p:attrNameLst>
                                      </p:cBhvr>
                                      <p:tavLst>
                                        <p:tav tm="0">
                                          <p:val>
                                            <p:strVal val="1+#ppt_w/2"/>
                                          </p:val>
                                        </p:tav>
                                        <p:tav tm="100000">
                                          <p:val>
                                            <p:strVal val="#ppt_x"/>
                                          </p:val>
                                        </p:tav>
                                      </p:tavLst>
                                    </p:anim>
                                    <p:anim calcmode="lin" valueType="num">
                                      <p:cBhvr additive="base">
                                        <p:cTn id="13" dur="500" fill="hold"/>
                                        <p:tgtEl>
                                          <p:spTgt spid="1742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6630"/>
                                        </p:tgtEl>
                                        <p:attrNameLst>
                                          <p:attrName>style.visibility</p:attrName>
                                        </p:attrNameLst>
                                      </p:cBhvr>
                                      <p:to>
                                        <p:strVal val="visible"/>
                                      </p:to>
                                    </p:set>
                                    <p:animEffect transition="in" filter="wipe(left)">
                                      <p:cBhvr>
                                        <p:cTn id="18" dur="300"/>
                                        <p:tgtEl>
                                          <p:spTgt spid="2663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out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6635"/>
                                        </p:tgtEl>
                                        <p:attrNameLst>
                                          <p:attrName>style.visibility</p:attrName>
                                        </p:attrNameLst>
                                      </p:cBhvr>
                                      <p:to>
                                        <p:strVal val="visible"/>
                                      </p:to>
                                    </p:set>
                                    <p:animEffect transition="in" filter="wipe(left)">
                                      <p:cBhvr>
                                        <p:cTn id="28" dur="300"/>
                                        <p:tgtEl>
                                          <p:spTgt spid="266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6636"/>
                                        </p:tgtEl>
                                        <p:attrNameLst>
                                          <p:attrName>style.visibility</p:attrName>
                                        </p:attrNameLst>
                                      </p:cBhvr>
                                      <p:to>
                                        <p:strVal val="visible"/>
                                      </p:to>
                                    </p:set>
                                    <p:animEffect transition="in" filter="wipe(left)">
                                      <p:cBhvr>
                                        <p:cTn id="33" dur="300"/>
                                        <p:tgtEl>
                                          <p:spTgt spid="266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6643"/>
                                        </p:tgtEl>
                                        <p:attrNameLst>
                                          <p:attrName>style.visibility</p:attrName>
                                        </p:attrNameLst>
                                      </p:cBhvr>
                                      <p:to>
                                        <p:strVal val="visible"/>
                                      </p:to>
                                    </p:set>
                                    <p:animEffect transition="in" filter="wipe(left)">
                                      <p:cBhvr>
                                        <p:cTn id="38" dur="500"/>
                                        <p:tgtEl>
                                          <p:spTgt spid="26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utoUpdateAnimBg="0"/>
      <p:bldP spid="26630" grpId="0" autoUpdateAnimBg="0"/>
      <p:bldP spid="26635" grpId="0" autoUpdateAnimBg="0"/>
      <p:bldP spid="26636" grpId="0" autoUpdateAnimBg="0"/>
      <p:bldP spid="26643" grpId="0" autoUpdateAnimBg="0"/>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6FEE3A-9853-4B14-89EE-AEB3FF4BA394}" type="slidenum">
              <a:rPr kumimoji="0" lang="zh-CN" altLang="en-US" smtClean="0"/>
              <a:pPr eaLnBrk="1" hangingPunct="1"/>
              <a:t>17</a:t>
            </a:fld>
            <a:endParaRPr kumimoji="0" lang="en-US" altLang="zh-CN" smtClean="0"/>
          </a:p>
        </p:txBody>
      </p:sp>
      <p:grpSp>
        <p:nvGrpSpPr>
          <p:cNvPr id="27655" name="Group 7"/>
          <p:cNvGrpSpPr>
            <a:grpSpLocks/>
          </p:cNvGrpSpPr>
          <p:nvPr/>
        </p:nvGrpSpPr>
        <p:grpSpPr bwMode="auto">
          <a:xfrm>
            <a:off x="457200" y="152400"/>
            <a:ext cx="5867400" cy="547688"/>
            <a:chOff x="432" y="144"/>
            <a:chExt cx="3696" cy="345"/>
          </a:xfrm>
        </p:grpSpPr>
        <p:sp>
          <p:nvSpPr>
            <p:cNvPr id="18446" name="Text Box 5"/>
            <p:cNvSpPr txBox="1">
              <a:spLocks noChangeArrowheads="1"/>
            </p:cNvSpPr>
            <p:nvPr/>
          </p:nvSpPr>
          <p:spPr bwMode="auto">
            <a:xfrm>
              <a:off x="432" y="144"/>
              <a:ext cx="61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图中</a:t>
              </a:r>
              <a:r>
                <a:rPr lang="zh-CN" altLang="en-US" b="1"/>
                <a:t> </a:t>
              </a:r>
            </a:p>
          </p:txBody>
        </p:sp>
        <p:graphicFrame>
          <p:nvGraphicFramePr>
            <p:cNvPr id="18447" name="Object 6"/>
            <p:cNvGraphicFramePr>
              <a:graphicFrameLocks noChangeAspect="1"/>
            </p:cNvGraphicFramePr>
            <p:nvPr/>
          </p:nvGraphicFramePr>
          <p:xfrm>
            <a:off x="1056" y="144"/>
            <a:ext cx="3072" cy="345"/>
          </p:xfrm>
          <a:graphic>
            <a:graphicData uri="http://schemas.openxmlformats.org/presentationml/2006/ole">
              <mc:AlternateContent xmlns:mc="http://schemas.openxmlformats.org/markup-compatibility/2006">
                <mc:Choice xmlns:v="urn:schemas-microsoft-com:vml" Requires="v">
                  <p:oleObj spid="_x0000_s18503" name="Equation" r:id="rId4" imgW="2032000" imgH="228600" progId="Equation.3">
                    <p:embed/>
                  </p:oleObj>
                </mc:Choice>
                <mc:Fallback>
                  <p:oleObj name="Equation" r:id="rId4" imgW="2032000" imgH="2286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 y="144"/>
                          <a:ext cx="3072" cy="3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7659" name="Text Box 11"/>
          <p:cNvSpPr txBox="1">
            <a:spLocks noChangeArrowheads="1"/>
          </p:cNvSpPr>
          <p:nvPr/>
        </p:nvSpPr>
        <p:spPr bwMode="auto">
          <a:xfrm>
            <a:off x="609600" y="685800"/>
            <a:ext cx="2590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a:t> </a:t>
            </a:r>
            <a:r>
              <a:rPr lang="zh-CN" altLang="en-US" sz="2800" b="1">
                <a:solidFill>
                  <a:srgbClr val="FF33CC"/>
                </a:solidFill>
              </a:rPr>
              <a:t>合格条件为</a:t>
            </a:r>
          </a:p>
        </p:txBody>
      </p:sp>
      <p:graphicFrame>
        <p:nvGraphicFramePr>
          <p:cNvPr id="27660" name="Object 12"/>
          <p:cNvGraphicFramePr>
            <a:graphicFrameLocks noChangeAspect="1"/>
          </p:cNvGraphicFramePr>
          <p:nvPr>
            <p:extLst>
              <p:ext uri="{D42A27DB-BD31-4B8C-83A1-F6EECF244321}">
                <p14:modId xmlns:p14="http://schemas.microsoft.com/office/powerpoint/2010/main" val="1521015903"/>
              </p:ext>
            </p:extLst>
          </p:nvPr>
        </p:nvGraphicFramePr>
        <p:xfrm>
          <a:off x="685800" y="1412776"/>
          <a:ext cx="3200400" cy="928688"/>
        </p:xfrm>
        <a:graphic>
          <a:graphicData uri="http://schemas.openxmlformats.org/presentationml/2006/ole">
            <mc:AlternateContent xmlns:mc="http://schemas.openxmlformats.org/markup-compatibility/2006">
              <mc:Choice xmlns:v="urn:schemas-microsoft-com:vml" Requires="v">
                <p:oleObj spid="_x0000_s18504" name="Equation" r:id="rId6" imgW="787400" imgH="228600" progId="Equation.3">
                  <p:embed/>
                </p:oleObj>
              </mc:Choice>
              <mc:Fallback>
                <p:oleObj name="Equation" r:id="rId6" imgW="787400" imgH="22860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1412776"/>
                        <a:ext cx="3200400" cy="9286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661" name="Text Box 13"/>
          <p:cNvSpPr txBox="1">
            <a:spLocks noChangeArrowheads="1"/>
          </p:cNvSpPr>
          <p:nvPr/>
        </p:nvSpPr>
        <p:spPr bwMode="auto">
          <a:xfrm>
            <a:off x="304800" y="2420888"/>
            <a:ext cx="35052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⑤   量块的长度变</a:t>
            </a:r>
          </a:p>
          <a:p>
            <a:pPr eaLnBrk="1" hangingPunct="1">
              <a:lnSpc>
                <a:spcPct val="120000"/>
              </a:lnSpc>
            </a:pPr>
            <a:r>
              <a:rPr lang="zh-CN" altLang="en-US" sz="2800" b="1" dirty="0"/>
              <a:t>            动量</a:t>
            </a:r>
            <a:r>
              <a:rPr lang="en-US" altLang="zh-CN" sz="2800" b="1" i="1" dirty="0"/>
              <a:t>v</a:t>
            </a:r>
          </a:p>
        </p:txBody>
      </p:sp>
      <p:sp>
        <p:nvSpPr>
          <p:cNvPr id="27662" name="Text Box 14"/>
          <p:cNvSpPr txBox="1">
            <a:spLocks noChangeArrowheads="1"/>
          </p:cNvSpPr>
          <p:nvPr/>
        </p:nvSpPr>
        <p:spPr bwMode="auto">
          <a:xfrm>
            <a:off x="152400" y="3429000"/>
            <a:ext cx="3810000" cy="159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量块测量面上任意点中</a:t>
            </a:r>
            <a:r>
              <a:rPr lang="zh-CN" altLang="en-US" sz="2800" b="1" dirty="0" smtClean="0"/>
              <a:t>的长度</a:t>
            </a:r>
            <a:r>
              <a:rPr lang="zh-CN" altLang="en-US" sz="2800" b="1" dirty="0"/>
              <a:t>与</a:t>
            </a:r>
            <a:r>
              <a:rPr lang="zh-CN" altLang="en-US" sz="2800" b="1" dirty="0" smtClean="0"/>
              <a:t>最小长度</a:t>
            </a:r>
            <a:r>
              <a:rPr lang="zh-CN" altLang="en-US" sz="2800" b="1" dirty="0"/>
              <a:t>之差。</a:t>
            </a:r>
          </a:p>
        </p:txBody>
      </p:sp>
      <p:sp>
        <p:nvSpPr>
          <p:cNvPr id="27663" name="Text Box 15"/>
          <p:cNvSpPr txBox="1">
            <a:spLocks noChangeArrowheads="1"/>
          </p:cNvSpPr>
          <p:nvPr/>
        </p:nvSpPr>
        <p:spPr bwMode="auto">
          <a:xfrm>
            <a:off x="457200" y="5684838"/>
            <a:ext cx="26511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其允许值为 </a:t>
            </a:r>
            <a:r>
              <a:rPr lang="en-US" altLang="zh-CN" sz="2800" b="1" i="1"/>
              <a:t>t</a:t>
            </a:r>
            <a:r>
              <a:rPr lang="en-US" altLang="zh-CN" sz="2800" b="1" baseline="-25000"/>
              <a:t>v</a:t>
            </a:r>
            <a:r>
              <a:rPr lang="en-US" altLang="zh-CN" sz="2800" b="1"/>
              <a:t>。</a:t>
            </a:r>
            <a:endParaRPr lang="en-US" altLang="zh-CN" sz="2800" b="1" baseline="-25000"/>
          </a:p>
        </p:txBody>
      </p:sp>
      <p:graphicFrame>
        <p:nvGraphicFramePr>
          <p:cNvPr id="27664" name="Object 16"/>
          <p:cNvGraphicFramePr>
            <a:graphicFrameLocks noChangeAspect="1"/>
          </p:cNvGraphicFramePr>
          <p:nvPr/>
        </p:nvGraphicFramePr>
        <p:xfrm>
          <a:off x="3352800" y="5334000"/>
          <a:ext cx="5029200" cy="993775"/>
        </p:xfrm>
        <a:graphic>
          <a:graphicData uri="http://schemas.openxmlformats.org/presentationml/2006/ole">
            <mc:AlternateContent xmlns:mc="http://schemas.openxmlformats.org/markup-compatibility/2006">
              <mc:Choice xmlns:v="urn:schemas-microsoft-com:vml" Requires="v">
                <p:oleObj spid="_x0000_s18505" name="Equation" r:id="rId8" imgW="1155700" imgH="228600" progId="Equation.3">
                  <p:embed/>
                </p:oleObj>
              </mc:Choice>
              <mc:Fallback>
                <p:oleObj name="Equation" r:id="rId8" imgW="1155700" imgH="228600" progId="Equation.3">
                  <p:embed/>
                  <p:pic>
                    <p:nvPicPr>
                      <p:cNvPr id="0" name="Object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52800" y="5334000"/>
                        <a:ext cx="5029200" cy="9937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8457" name="Picture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95936" y="620688"/>
            <a:ext cx="4781550" cy="463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TextBox 2"/>
              <p:cNvSpPr txBox="1"/>
              <p:nvPr/>
            </p:nvSpPr>
            <p:spPr>
              <a:xfrm>
                <a:off x="395847" y="5085184"/>
                <a:ext cx="3596864" cy="523220"/>
              </a:xfrm>
              <a:prstGeom prst="rect">
                <a:avLst/>
              </a:prstGeom>
              <a:noFill/>
            </p:spPr>
            <p:txBody>
              <a:bodyPr wrap="square" rtlCol="0">
                <a:spAutoFit/>
              </a:bodyPr>
              <a:lstStyle/>
              <a:p>
                <a14:m>
                  <m:oMath xmlns:m="http://schemas.openxmlformats.org/officeDocument/2006/math">
                    <m:r>
                      <a:rPr lang="en-US" altLang="zh-CN" sz="2800" b="0" i="1" smtClean="0">
                        <a:latin typeface="Cambria Math"/>
                      </a:rPr>
                      <m:t>𝑣</m:t>
                    </m:r>
                  </m:oMath>
                </a14:m>
                <a:r>
                  <a:rPr lang="zh-CN" altLang="en-US" sz="2800" dirty="0" smtClean="0"/>
                  <a:t> </a:t>
                </a:r>
                <a:r>
                  <a:rPr lang="en-US" altLang="zh-CN" sz="2800" dirty="0" smtClean="0"/>
                  <a:t>= </a:t>
                </a:r>
                <a14:m>
                  <m:oMath xmlns:m="http://schemas.openxmlformats.org/officeDocument/2006/math">
                    <m:sSub>
                      <m:sSubPr>
                        <m:ctrlPr>
                          <a:rPr lang="en-US" altLang="zh-CN" sz="2800" i="1" smtClean="0">
                            <a:latin typeface="Cambria Math"/>
                          </a:rPr>
                        </m:ctrlPr>
                      </m:sSubPr>
                      <m:e>
                        <m:r>
                          <a:rPr lang="en-US" altLang="zh-CN" sz="2800" b="0" i="1" smtClean="0">
                            <a:latin typeface="Cambria Math"/>
                          </a:rPr>
                          <m:t>𝑙</m:t>
                        </m:r>
                      </m:e>
                      <m:sub>
                        <m:r>
                          <m:rPr>
                            <m:sty m:val="p"/>
                          </m:rPr>
                          <a:rPr lang="en-US" altLang="zh-CN" sz="2800" b="0" i="0" smtClean="0">
                            <a:latin typeface="Cambria Math"/>
                          </a:rPr>
                          <m:t>max</m:t>
                        </m:r>
                      </m:sub>
                    </m:sSub>
                  </m:oMath>
                </a14:m>
                <a:r>
                  <a:rPr lang="zh-CN" altLang="en-US" sz="2800" dirty="0" smtClean="0"/>
                  <a:t> </a:t>
                </a:r>
                <a:r>
                  <a:rPr lang="en-US" altLang="zh-CN" sz="2800" dirty="0" smtClean="0"/>
                  <a:t>- </a:t>
                </a:r>
                <a14:m>
                  <m:oMath xmlns:m="http://schemas.openxmlformats.org/officeDocument/2006/math">
                    <m:sSub>
                      <m:sSubPr>
                        <m:ctrlPr>
                          <a:rPr lang="en-US" altLang="zh-CN" sz="2800" i="1" smtClean="0">
                            <a:latin typeface="Cambria Math"/>
                          </a:rPr>
                        </m:ctrlPr>
                      </m:sSubPr>
                      <m:e>
                        <m:r>
                          <a:rPr lang="en-US" altLang="zh-CN" sz="2800" b="0" i="1" smtClean="0">
                            <a:latin typeface="Cambria Math"/>
                          </a:rPr>
                          <m:t>𝑙</m:t>
                        </m:r>
                      </m:e>
                      <m:sub>
                        <m:r>
                          <m:rPr>
                            <m:sty m:val="p"/>
                          </m:rPr>
                          <a:rPr lang="en-US" altLang="zh-CN" sz="2800" b="0" i="0" smtClean="0">
                            <a:latin typeface="Cambria Math"/>
                          </a:rPr>
                          <m:t>min</m:t>
                        </m:r>
                      </m:sub>
                    </m:sSub>
                  </m:oMath>
                </a14:m>
                <a:r>
                  <a:rPr lang="en-US" altLang="zh-CN" sz="2800" dirty="0" smtClean="0"/>
                  <a:t>  </a:t>
                </a:r>
                <a:endParaRPr lang="zh-CN" altLang="en-US" sz="2800" dirty="0"/>
              </a:p>
            </p:txBody>
          </p:sp>
        </mc:Choice>
        <mc:Fallback xmlns="">
          <p:sp>
            <p:nvSpPr>
              <p:cNvPr id="3" name="TextBox 2"/>
              <p:cNvSpPr txBox="1">
                <a:spLocks noRot="1" noChangeAspect="1" noMove="1" noResize="1" noEditPoints="1" noAdjustHandles="1" noChangeArrowheads="1" noChangeShapeType="1" noTextEdit="1"/>
              </p:cNvSpPr>
              <p:nvPr/>
            </p:nvSpPr>
            <p:spPr>
              <a:xfrm>
                <a:off x="395847" y="5085184"/>
                <a:ext cx="3596864" cy="523220"/>
              </a:xfrm>
              <a:prstGeom prst="rect">
                <a:avLst/>
              </a:prstGeom>
              <a:blipFill rotWithShape="1">
                <a:blip r:embed="rId11"/>
                <a:stretch>
                  <a:fillRect t="-11628" b="-31395"/>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8457"/>
                                        </p:tgtEl>
                                        <p:attrNameLst>
                                          <p:attrName>style.visibility</p:attrName>
                                        </p:attrNameLst>
                                      </p:cBhvr>
                                      <p:to>
                                        <p:strVal val="visible"/>
                                      </p:to>
                                    </p:set>
                                    <p:anim calcmode="lin" valueType="num">
                                      <p:cBhvr additive="base">
                                        <p:cTn id="7" dur="500" fill="hold"/>
                                        <p:tgtEl>
                                          <p:spTgt spid="18457"/>
                                        </p:tgtEl>
                                        <p:attrNameLst>
                                          <p:attrName>ppt_x</p:attrName>
                                        </p:attrNameLst>
                                      </p:cBhvr>
                                      <p:tavLst>
                                        <p:tav tm="0">
                                          <p:val>
                                            <p:strVal val="1+#ppt_w/2"/>
                                          </p:val>
                                        </p:tav>
                                        <p:tav tm="100000">
                                          <p:val>
                                            <p:strVal val="#ppt_x"/>
                                          </p:val>
                                        </p:tav>
                                      </p:tavLst>
                                    </p:anim>
                                    <p:anim calcmode="lin" valueType="num">
                                      <p:cBhvr additive="base">
                                        <p:cTn id="8" dur="500" fill="hold"/>
                                        <p:tgtEl>
                                          <p:spTgt spid="184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7655"/>
                                        </p:tgtEl>
                                        <p:attrNameLst>
                                          <p:attrName>style.visibility</p:attrName>
                                        </p:attrNameLst>
                                      </p:cBhvr>
                                      <p:to>
                                        <p:strVal val="visible"/>
                                      </p:to>
                                    </p:set>
                                    <p:animEffect transition="in" filter="wipe(left)">
                                      <p:cBhvr>
                                        <p:cTn id="12" dur="500"/>
                                        <p:tgtEl>
                                          <p:spTgt spid="276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659"/>
                                        </p:tgtEl>
                                        <p:attrNameLst>
                                          <p:attrName>style.visibility</p:attrName>
                                        </p:attrNameLst>
                                      </p:cBhvr>
                                      <p:to>
                                        <p:strVal val="visible"/>
                                      </p:to>
                                    </p:set>
                                    <p:animEffect transition="in" filter="wipe(left)">
                                      <p:cBhvr>
                                        <p:cTn id="17" dur="300"/>
                                        <p:tgtEl>
                                          <p:spTgt spid="276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660"/>
                                        </p:tgtEl>
                                        <p:attrNameLst>
                                          <p:attrName>style.visibility</p:attrName>
                                        </p:attrNameLst>
                                      </p:cBhvr>
                                      <p:to>
                                        <p:strVal val="visible"/>
                                      </p:to>
                                    </p:set>
                                    <p:animEffect transition="in" filter="wipe(left)">
                                      <p:cBhvr>
                                        <p:cTn id="22" dur="500"/>
                                        <p:tgtEl>
                                          <p:spTgt spid="276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7661"/>
                                        </p:tgtEl>
                                        <p:attrNameLst>
                                          <p:attrName>style.visibility</p:attrName>
                                        </p:attrNameLst>
                                      </p:cBhvr>
                                      <p:to>
                                        <p:strVal val="visible"/>
                                      </p:to>
                                    </p:set>
                                    <p:animEffect transition="in" filter="wipe(left)">
                                      <p:cBhvr>
                                        <p:cTn id="27" dur="300"/>
                                        <p:tgtEl>
                                          <p:spTgt spid="2766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7662"/>
                                        </p:tgtEl>
                                        <p:attrNameLst>
                                          <p:attrName>style.visibility</p:attrName>
                                        </p:attrNameLst>
                                      </p:cBhvr>
                                      <p:to>
                                        <p:strVal val="visible"/>
                                      </p:to>
                                    </p:set>
                                    <p:animEffect transition="in" filter="wipe(left)">
                                      <p:cBhvr>
                                        <p:cTn id="32" dur="300"/>
                                        <p:tgtEl>
                                          <p:spTgt spid="2766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7663"/>
                                        </p:tgtEl>
                                        <p:attrNameLst>
                                          <p:attrName>style.visibility</p:attrName>
                                        </p:attrNameLst>
                                      </p:cBhvr>
                                      <p:to>
                                        <p:strVal val="visible"/>
                                      </p:to>
                                    </p:set>
                                    <p:animEffect transition="in" filter="wipe(left)">
                                      <p:cBhvr>
                                        <p:cTn id="42" dur="300"/>
                                        <p:tgtEl>
                                          <p:spTgt spid="276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7664"/>
                                        </p:tgtEl>
                                        <p:attrNameLst>
                                          <p:attrName>style.visibility</p:attrName>
                                        </p:attrNameLst>
                                      </p:cBhvr>
                                      <p:to>
                                        <p:strVal val="visible"/>
                                      </p:to>
                                    </p:set>
                                    <p:animEffect transition="in" filter="wipe(left)">
                                      <p:cBhvr>
                                        <p:cTn id="47" dur="500"/>
                                        <p:tgtEl>
                                          <p:spTgt spid="27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9" grpId="0" autoUpdateAnimBg="0"/>
      <p:bldP spid="27661" grpId="0" autoUpdateAnimBg="0"/>
      <p:bldP spid="27662" grpId="0" autoUpdateAnimBg="0"/>
      <p:bldP spid="27663" grpId="0" autoUpdateAnimBg="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851D1EE-D898-4AC1-89B4-A77CF1EEF5BE}" type="slidenum">
              <a:rPr kumimoji="0" lang="zh-CN" altLang="en-US" smtClean="0"/>
              <a:pPr eaLnBrk="1" hangingPunct="1"/>
              <a:t>18</a:t>
            </a:fld>
            <a:endParaRPr kumimoji="0" lang="en-US" altLang="zh-CN" smtClean="0"/>
          </a:p>
        </p:txBody>
      </p:sp>
      <p:sp>
        <p:nvSpPr>
          <p:cNvPr id="28676" name="Text Box 4"/>
          <p:cNvSpPr txBox="1">
            <a:spLocks noChangeArrowheads="1"/>
          </p:cNvSpPr>
          <p:nvPr/>
        </p:nvSpPr>
        <p:spPr bwMode="auto">
          <a:xfrm>
            <a:off x="228600" y="152400"/>
            <a:ext cx="8229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sz="2800" b="1" dirty="0"/>
              <a:t>⑥  量块测量面的平面度误差 </a:t>
            </a:r>
            <a:r>
              <a:rPr lang="en-US" altLang="zh-CN" sz="2800" b="1" i="1" dirty="0" err="1"/>
              <a:t>f</a:t>
            </a:r>
            <a:r>
              <a:rPr lang="en-US" altLang="zh-CN" sz="2800" b="1" baseline="-25000" dirty="0" err="1"/>
              <a:t>d</a:t>
            </a:r>
            <a:r>
              <a:rPr lang="en-US" altLang="zh-CN" sz="2800" b="1" dirty="0"/>
              <a:t>[</a:t>
            </a:r>
            <a:r>
              <a:rPr lang="zh-CN" altLang="en-US" sz="2800" b="1" dirty="0"/>
              <a:t>见图</a:t>
            </a:r>
            <a:r>
              <a:rPr lang="en-US" altLang="zh-CN" sz="2800" b="1" dirty="0"/>
              <a:t>2.4(c</a:t>
            </a:r>
            <a:r>
              <a:rPr lang="zh-CN" altLang="en-US" sz="2800" b="1" dirty="0"/>
              <a:t>)</a:t>
            </a:r>
            <a:r>
              <a:rPr lang="en-US" altLang="zh-CN" sz="2800" b="1" dirty="0"/>
              <a:t>]</a:t>
            </a:r>
            <a:endParaRPr lang="zh-CN" altLang="en-US" sz="2800" b="1" dirty="0"/>
          </a:p>
        </p:txBody>
      </p:sp>
      <p:sp>
        <p:nvSpPr>
          <p:cNvPr id="28677" name="Text Box 5"/>
          <p:cNvSpPr txBox="1">
            <a:spLocks noChangeArrowheads="1"/>
          </p:cNvSpPr>
          <p:nvPr/>
        </p:nvSpPr>
        <p:spPr bwMode="auto">
          <a:xfrm>
            <a:off x="212725" y="533400"/>
            <a:ext cx="85502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量块测量面的</a:t>
            </a:r>
            <a:r>
              <a:rPr lang="zh-CN" altLang="en-US" sz="2800" b="1" dirty="0">
                <a:solidFill>
                  <a:srgbClr val="FF33CC"/>
                </a:solidFill>
              </a:rPr>
              <a:t>平面度误差</a:t>
            </a:r>
            <a:r>
              <a:rPr lang="zh-CN" altLang="en-US" sz="2800" b="1" dirty="0"/>
              <a:t>是指包容量块测量面的实际表面且距离为最小的两个平行平面之间的距离。</a:t>
            </a:r>
          </a:p>
        </p:txBody>
      </p:sp>
      <p:sp>
        <p:nvSpPr>
          <p:cNvPr id="28681" name="Text Box 9"/>
          <p:cNvSpPr txBox="1">
            <a:spLocks noChangeArrowheads="1"/>
          </p:cNvSpPr>
          <p:nvPr/>
        </p:nvSpPr>
        <p:spPr bwMode="auto">
          <a:xfrm>
            <a:off x="762000" y="17526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其公差为  </a:t>
            </a:r>
            <a:r>
              <a:rPr lang="en-US" altLang="zh-CN" sz="2800" b="1" i="1" dirty="0"/>
              <a:t>t</a:t>
            </a:r>
            <a:r>
              <a:rPr lang="en-US" altLang="zh-CN" sz="2800" b="1" baseline="-25000" dirty="0"/>
              <a:t>d </a:t>
            </a:r>
            <a:r>
              <a:rPr lang="en-US" altLang="zh-CN" sz="2800" b="1" dirty="0"/>
              <a:t>(</a:t>
            </a:r>
            <a:r>
              <a:rPr lang="zh-CN" altLang="en-US" sz="2800" b="1" dirty="0"/>
              <a:t>见表</a:t>
            </a:r>
            <a:r>
              <a:rPr lang="zh-CN" altLang="en-US" sz="2800" b="1" dirty="0" smtClean="0"/>
              <a:t>2</a:t>
            </a:r>
            <a:r>
              <a:rPr lang="en-US" altLang="zh-CN" sz="2800" b="1" dirty="0" smtClean="0"/>
              <a:t>.</a:t>
            </a:r>
            <a:r>
              <a:rPr lang="zh-CN" altLang="en-US" sz="2800" b="1" dirty="0" smtClean="0"/>
              <a:t>4</a:t>
            </a:r>
            <a:r>
              <a:rPr lang="zh-CN" altLang="en-US" sz="2800" b="1" dirty="0"/>
              <a:t>)。</a:t>
            </a:r>
            <a:r>
              <a:rPr lang="zh-CN" altLang="en-US" sz="2800" b="1" baseline="-25000" dirty="0"/>
              <a:t> </a:t>
            </a:r>
          </a:p>
        </p:txBody>
      </p:sp>
      <p:graphicFrame>
        <p:nvGraphicFramePr>
          <p:cNvPr id="28682" name="Object 10"/>
          <p:cNvGraphicFramePr>
            <a:graphicFrameLocks noChangeAspect="1"/>
          </p:cNvGraphicFramePr>
          <p:nvPr/>
        </p:nvGraphicFramePr>
        <p:xfrm>
          <a:off x="773113" y="2362200"/>
          <a:ext cx="4179887" cy="674688"/>
        </p:xfrm>
        <a:graphic>
          <a:graphicData uri="http://schemas.openxmlformats.org/presentationml/2006/ole">
            <mc:AlternateContent xmlns:mc="http://schemas.openxmlformats.org/markup-compatibility/2006">
              <mc:Choice xmlns:v="urn:schemas-microsoft-com:vml" Requires="v">
                <p:oleObj spid="_x0000_s19491" name="Equation" r:id="rId3" imgW="1256755" imgH="203112" progId="Equation.3">
                  <p:embed/>
                </p:oleObj>
              </mc:Choice>
              <mc:Fallback>
                <p:oleObj name="Equation" r:id="rId3" imgW="1256755" imgH="203112"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113" y="2362200"/>
                        <a:ext cx="4179887" cy="674688"/>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9465"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206" y="4149080"/>
            <a:ext cx="84201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74"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6136" y="1556792"/>
            <a:ext cx="1800200" cy="2504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21"/>
          <p:cNvSpPr>
            <a:spLocks noChangeArrowheads="1"/>
          </p:cNvSpPr>
          <p:nvPr/>
        </p:nvSpPr>
        <p:spPr bwMode="auto">
          <a:xfrm>
            <a:off x="7248946" y="1700808"/>
            <a:ext cx="491406" cy="526735"/>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mc:AlternateContent xmlns:mc="http://schemas.openxmlformats.org/markup-compatibility/2006" xmlns:a14="http://schemas.microsoft.com/office/drawing/2010/main">
        <mc:Choice Requires="a14">
          <p:sp>
            <p:nvSpPr>
              <p:cNvPr id="3" name="TextBox 2"/>
              <p:cNvSpPr txBox="1"/>
              <p:nvPr/>
            </p:nvSpPr>
            <p:spPr>
              <a:xfrm>
                <a:off x="899592" y="3102413"/>
                <a:ext cx="2832423" cy="646331"/>
              </a:xfrm>
              <a:prstGeom prst="rect">
                <a:avLst/>
              </a:prstGeom>
              <a:noFill/>
            </p:spPr>
            <p:txBody>
              <a:bodyPr wrap="square" rtlCol="0">
                <a:spAutoFit/>
              </a:bodyPr>
              <a:lstStyle/>
              <a:p>
                <a:pPr algn="ctr"/>
                <a14:m>
                  <m:oMath xmlns:m="http://schemas.openxmlformats.org/officeDocument/2006/math">
                    <m:sSub>
                      <m:sSubPr>
                        <m:ctrlPr>
                          <a:rPr lang="en-US" altLang="zh-CN" sz="3600" b="1" i="1" smtClean="0">
                            <a:latin typeface="Cambria Math"/>
                          </a:rPr>
                        </m:ctrlPr>
                      </m:sSubPr>
                      <m:e>
                        <m:r>
                          <a:rPr lang="en-US" altLang="zh-CN" sz="3600" b="1" i="1" smtClean="0">
                            <a:latin typeface="Cambria Math"/>
                          </a:rPr>
                          <m:t>𝒇</m:t>
                        </m:r>
                      </m:e>
                      <m:sub>
                        <m:r>
                          <a:rPr lang="en-US" altLang="zh-CN" sz="3600" b="1" i="1" smtClean="0">
                            <a:latin typeface="Cambria Math"/>
                          </a:rPr>
                          <m:t>𝒅</m:t>
                        </m:r>
                      </m:sub>
                    </m:sSub>
                  </m:oMath>
                </a14:m>
                <a:r>
                  <a:rPr lang="zh-CN" altLang="en-US" sz="3600" b="1" dirty="0" smtClean="0"/>
                  <a:t> </a:t>
                </a:r>
                <a:r>
                  <a:rPr lang="en-US" altLang="zh-CN" sz="3600" b="1" dirty="0" smtClean="0">
                    <a:latin typeface="宋体"/>
                    <a:ea typeface="宋体"/>
                  </a:rPr>
                  <a:t>≤</a:t>
                </a:r>
                <a:r>
                  <a:rPr lang="en-US" altLang="zh-CN" sz="3600" b="1" dirty="0" smtClean="0"/>
                  <a:t> </a:t>
                </a:r>
                <a14:m>
                  <m:oMath xmlns:m="http://schemas.openxmlformats.org/officeDocument/2006/math">
                    <m:sSub>
                      <m:sSubPr>
                        <m:ctrlPr>
                          <a:rPr lang="en-US" altLang="zh-CN" sz="3600" b="1" i="1" smtClean="0">
                            <a:latin typeface="Cambria Math"/>
                          </a:rPr>
                        </m:ctrlPr>
                      </m:sSubPr>
                      <m:e>
                        <m:r>
                          <a:rPr lang="en-US" altLang="zh-CN" sz="3600" b="1" i="1" smtClean="0">
                            <a:latin typeface="Cambria Math"/>
                          </a:rPr>
                          <m:t>𝒕</m:t>
                        </m:r>
                      </m:e>
                      <m:sub>
                        <m:r>
                          <a:rPr lang="en-US" altLang="zh-CN" sz="3600" b="1" i="1" smtClean="0">
                            <a:latin typeface="Cambria Math"/>
                          </a:rPr>
                          <m:t>𝒅</m:t>
                        </m:r>
                      </m:sub>
                    </m:sSub>
                  </m:oMath>
                </a14:m>
                <a:endParaRPr lang="zh-CN" altLang="en-US" sz="3600" b="1" dirty="0"/>
              </a:p>
            </p:txBody>
          </p:sp>
        </mc:Choice>
        <mc:Fallback xmlns="">
          <p:sp>
            <p:nvSpPr>
              <p:cNvPr id="3" name="TextBox 2"/>
              <p:cNvSpPr txBox="1">
                <a:spLocks noRot="1" noChangeAspect="1" noMove="1" noResize="1" noEditPoints="1" noAdjustHandles="1" noChangeArrowheads="1" noChangeShapeType="1" noTextEdit="1"/>
              </p:cNvSpPr>
              <p:nvPr/>
            </p:nvSpPr>
            <p:spPr>
              <a:xfrm>
                <a:off x="899592" y="3102413"/>
                <a:ext cx="2832423" cy="646331"/>
              </a:xfrm>
              <a:prstGeom prst="rect">
                <a:avLst/>
              </a:prstGeom>
              <a:blipFill rotWithShape="1">
                <a:blip r:embed="rId7"/>
                <a:stretch>
                  <a:fillRect t="-17925" b="-31132"/>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6"/>
                                        </p:tgtEl>
                                        <p:attrNameLst>
                                          <p:attrName>style.visibility</p:attrName>
                                        </p:attrNameLst>
                                      </p:cBhvr>
                                      <p:to>
                                        <p:strVal val="visible"/>
                                      </p:to>
                                    </p:set>
                                    <p:animEffect transition="in" filter="wipe(left)">
                                      <p:cBhvr>
                                        <p:cTn id="7" dur="300"/>
                                        <p:tgtEl>
                                          <p:spTgt spid="286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3" fill="hold" nodeType="clickEffect">
                                  <p:stCondLst>
                                    <p:cond delay="0"/>
                                  </p:stCondLst>
                                  <p:childTnLst>
                                    <p:set>
                                      <p:cBhvr>
                                        <p:cTn id="11" dur="1" fill="hold">
                                          <p:stCondLst>
                                            <p:cond delay="0"/>
                                          </p:stCondLst>
                                        </p:cTn>
                                        <p:tgtEl>
                                          <p:spTgt spid="19474"/>
                                        </p:tgtEl>
                                        <p:attrNameLst>
                                          <p:attrName>style.visibility</p:attrName>
                                        </p:attrNameLst>
                                      </p:cBhvr>
                                      <p:to>
                                        <p:strVal val="visible"/>
                                      </p:to>
                                    </p:set>
                                    <p:anim calcmode="lin" valueType="num">
                                      <p:cBhvr additive="base">
                                        <p:cTn id="12" dur="500" fill="hold"/>
                                        <p:tgtEl>
                                          <p:spTgt spid="19474"/>
                                        </p:tgtEl>
                                        <p:attrNameLst>
                                          <p:attrName>ppt_x</p:attrName>
                                        </p:attrNameLst>
                                      </p:cBhvr>
                                      <p:tavLst>
                                        <p:tav tm="0">
                                          <p:val>
                                            <p:strVal val="1+#ppt_w/2"/>
                                          </p:val>
                                        </p:tav>
                                        <p:tav tm="100000">
                                          <p:val>
                                            <p:strVal val="#ppt_x"/>
                                          </p:val>
                                        </p:tav>
                                      </p:tavLst>
                                    </p:anim>
                                    <p:anim calcmode="lin" valueType="num">
                                      <p:cBhvr additive="base">
                                        <p:cTn id="13" dur="500" fill="hold"/>
                                        <p:tgtEl>
                                          <p:spTgt spid="1947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8677"/>
                                        </p:tgtEl>
                                        <p:attrNameLst>
                                          <p:attrName>style.visibility</p:attrName>
                                        </p:attrNameLst>
                                      </p:cBhvr>
                                      <p:to>
                                        <p:strVal val="visible"/>
                                      </p:to>
                                    </p:set>
                                    <p:animEffect transition="in" filter="wipe(left)">
                                      <p:cBhvr>
                                        <p:cTn id="18" dur="300"/>
                                        <p:tgtEl>
                                          <p:spTgt spid="2867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outHorizont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8681"/>
                                        </p:tgtEl>
                                        <p:attrNameLst>
                                          <p:attrName>style.visibility</p:attrName>
                                        </p:attrNameLst>
                                      </p:cBhvr>
                                      <p:to>
                                        <p:strVal val="visible"/>
                                      </p:to>
                                    </p:set>
                                    <p:animEffect transition="in" filter="wipe(left)">
                                      <p:cBhvr>
                                        <p:cTn id="28" dur="300"/>
                                        <p:tgtEl>
                                          <p:spTgt spid="2868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9465"/>
                                        </p:tgtEl>
                                        <p:attrNameLst>
                                          <p:attrName>style.visibility</p:attrName>
                                        </p:attrNameLst>
                                      </p:cBhvr>
                                      <p:to>
                                        <p:strVal val="visible"/>
                                      </p:to>
                                    </p:set>
                                    <p:anim calcmode="lin" valueType="num">
                                      <p:cBhvr additive="base">
                                        <p:cTn id="33" dur="500" fill="hold"/>
                                        <p:tgtEl>
                                          <p:spTgt spid="19465"/>
                                        </p:tgtEl>
                                        <p:attrNameLst>
                                          <p:attrName>ppt_x</p:attrName>
                                        </p:attrNameLst>
                                      </p:cBhvr>
                                      <p:tavLst>
                                        <p:tav tm="0">
                                          <p:val>
                                            <p:strVal val="#ppt_x"/>
                                          </p:val>
                                        </p:tav>
                                        <p:tav tm="100000">
                                          <p:val>
                                            <p:strVal val="#ppt_x"/>
                                          </p:val>
                                        </p:tav>
                                      </p:tavLst>
                                    </p:anim>
                                    <p:anim calcmode="lin" valueType="num">
                                      <p:cBhvr additive="base">
                                        <p:cTn id="34" dur="500" fill="hold"/>
                                        <p:tgtEl>
                                          <p:spTgt spid="1946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682"/>
                                        </p:tgtEl>
                                        <p:attrNameLst>
                                          <p:attrName>style.visibility</p:attrName>
                                        </p:attrNameLst>
                                      </p:cBhvr>
                                      <p:to>
                                        <p:strVal val="visible"/>
                                      </p:to>
                                    </p:set>
                                    <p:animEffect transition="in" filter="wipe(left)">
                                      <p:cBhvr>
                                        <p:cTn id="39" dur="500"/>
                                        <p:tgtEl>
                                          <p:spTgt spid="2868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7" grpId="0" autoUpdateAnimBg="0"/>
      <p:bldP spid="28681" grpId="0" autoUpdateAnimBg="0"/>
      <p:bldP spid="16"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C2A5B50-77E8-4BD6-929A-0DA95A977C84}" type="slidenum">
              <a:rPr kumimoji="0" lang="zh-CN" altLang="en-US" smtClean="0"/>
              <a:pPr eaLnBrk="1" hangingPunct="1"/>
              <a:t>19</a:t>
            </a:fld>
            <a:endParaRPr kumimoji="0" lang="en-US" altLang="zh-CN" smtClean="0"/>
          </a:p>
        </p:txBody>
      </p:sp>
      <p:sp>
        <p:nvSpPr>
          <p:cNvPr id="33796" name="Text Box 4"/>
          <p:cNvSpPr txBox="1">
            <a:spLocks noChangeArrowheads="1"/>
          </p:cNvSpPr>
          <p:nvPr/>
        </p:nvSpPr>
        <p:spPr bwMode="auto">
          <a:xfrm>
            <a:off x="228600" y="228600"/>
            <a:ext cx="5791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sz="2800" b="1" dirty="0"/>
              <a:t>4</a:t>
            </a:r>
            <a:r>
              <a:rPr lang="zh-CN" altLang="en-US" sz="2800" b="1" dirty="0"/>
              <a:t>）量块的精度等级</a:t>
            </a:r>
            <a:endParaRPr lang="zh-CN" altLang="en-US" b="1" dirty="0"/>
          </a:p>
        </p:txBody>
      </p:sp>
      <p:sp>
        <p:nvSpPr>
          <p:cNvPr id="33797" name="Text Box 5"/>
          <p:cNvSpPr txBox="1">
            <a:spLocks noChangeArrowheads="1"/>
          </p:cNvSpPr>
          <p:nvPr/>
        </p:nvSpPr>
        <p:spPr bwMode="auto">
          <a:xfrm>
            <a:off x="617538" y="1412875"/>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①  量块的分级（ 按</a:t>
            </a:r>
            <a:r>
              <a:rPr lang="en-US" altLang="zh-CN" b="1" dirty="0"/>
              <a:t>JJG146—2011</a:t>
            </a:r>
            <a:r>
              <a:rPr lang="zh-CN" altLang="en-US" b="1" dirty="0"/>
              <a:t>） </a:t>
            </a:r>
          </a:p>
        </p:txBody>
      </p:sp>
      <p:sp>
        <p:nvSpPr>
          <p:cNvPr id="33798" name="Text Box 6"/>
          <p:cNvSpPr txBox="1">
            <a:spLocks noChangeArrowheads="1"/>
          </p:cNvSpPr>
          <p:nvPr/>
        </p:nvSpPr>
        <p:spPr bwMode="auto">
          <a:xfrm>
            <a:off x="531813" y="1773238"/>
            <a:ext cx="8001000"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a:t>按量块的</a:t>
            </a:r>
            <a:r>
              <a:rPr lang="zh-CN" altLang="en-US" b="1" dirty="0">
                <a:solidFill>
                  <a:srgbClr val="FF0000"/>
                </a:solidFill>
              </a:rPr>
              <a:t>制造精度</a:t>
            </a:r>
            <a:r>
              <a:rPr lang="zh-CN" altLang="en-US" b="1" dirty="0"/>
              <a:t>分</a:t>
            </a:r>
            <a:r>
              <a:rPr lang="zh-CN" altLang="en-US" b="1" dirty="0">
                <a:solidFill>
                  <a:srgbClr val="FF33CC"/>
                </a:solidFill>
              </a:rPr>
              <a:t>五级</a:t>
            </a:r>
            <a:r>
              <a:rPr lang="zh-CN" altLang="en-US" b="1" dirty="0"/>
              <a:t>：</a:t>
            </a:r>
            <a:r>
              <a:rPr lang="en-US" altLang="zh-CN" b="1" dirty="0"/>
              <a:t>K、0、1、2、3</a:t>
            </a:r>
            <a:r>
              <a:rPr lang="zh-CN" altLang="en-US" b="1" dirty="0"/>
              <a:t>级，其中</a:t>
            </a:r>
            <a:r>
              <a:rPr lang="en-US" altLang="zh-CN" b="1" dirty="0"/>
              <a:t>K</a:t>
            </a:r>
            <a:r>
              <a:rPr lang="zh-CN" altLang="en-US" b="1" dirty="0"/>
              <a:t>级精度最高，精度依次降低，3级最低。各级的精度指标如表2-2所示。</a:t>
            </a:r>
          </a:p>
        </p:txBody>
      </p:sp>
      <p:sp>
        <p:nvSpPr>
          <p:cNvPr id="20486" name="TextBox 1"/>
          <p:cNvSpPr txBox="1">
            <a:spLocks noChangeArrowheads="1"/>
          </p:cNvSpPr>
          <p:nvPr/>
        </p:nvSpPr>
        <p:spPr bwMode="auto">
          <a:xfrm>
            <a:off x="395288" y="692150"/>
            <a:ext cx="8064500"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为了满足工程上的实际需要，国家标准对量块规定了</a:t>
            </a:r>
            <a:r>
              <a:rPr lang="en-US" altLang="zh-CN" b="1" dirty="0"/>
              <a:t>5</a:t>
            </a:r>
            <a:r>
              <a:rPr lang="zh-CN" altLang="en-US" b="1" dirty="0"/>
              <a:t>个精度等级。</a:t>
            </a:r>
          </a:p>
        </p:txBody>
      </p:sp>
      <p:sp>
        <p:nvSpPr>
          <p:cNvPr id="2" name="TextBox 1"/>
          <p:cNvSpPr txBox="1">
            <a:spLocks noRot="1" noChangeAspect="1" noMove="1" noResize="1" noEditPoints="1" noAdjustHandles="1" noChangeArrowheads="1" noChangeShapeType="1" noTextEdit="1"/>
          </p:cNvSpPr>
          <p:nvPr/>
        </p:nvSpPr>
        <p:spPr>
          <a:xfrm>
            <a:off x="323528" y="5469031"/>
            <a:ext cx="8209483" cy="1200329"/>
          </a:xfrm>
          <a:prstGeom prst="rect">
            <a:avLst/>
          </a:prstGeom>
          <a:blipFill rotWithShape="1">
            <a:blip r:embed="rId2"/>
            <a:stretch>
              <a:fillRect l="-1114" t="-5584" r="-1188" b="-9137"/>
            </a:stretch>
          </a:blipFill>
        </p:spPr>
        <p:txBody>
          <a:bodyPr/>
          <a:lstStyle/>
          <a:p>
            <a:pPr>
              <a:defRPr/>
            </a:pPr>
            <a:r>
              <a:rPr lang="zh-CN" altLang="en-US">
                <a:noFill/>
              </a:rPr>
              <a:t> </a:t>
            </a:r>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3284984"/>
            <a:ext cx="81534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796"/>
                                        </p:tgtEl>
                                        <p:attrNameLst>
                                          <p:attrName>style.visibility</p:attrName>
                                        </p:attrNameLst>
                                      </p:cBhvr>
                                      <p:to>
                                        <p:strVal val="visible"/>
                                      </p:to>
                                    </p:set>
                                    <p:animEffect transition="in" filter="wipe(left)">
                                      <p:cBhvr>
                                        <p:cTn id="7" dur="300"/>
                                        <p:tgtEl>
                                          <p:spTgt spid="337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wipe(left)">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797"/>
                                        </p:tgtEl>
                                        <p:attrNameLst>
                                          <p:attrName>style.visibility</p:attrName>
                                        </p:attrNameLst>
                                      </p:cBhvr>
                                      <p:to>
                                        <p:strVal val="visible"/>
                                      </p:to>
                                    </p:set>
                                    <p:animEffect transition="in" filter="wipe(left)">
                                      <p:cBhvr>
                                        <p:cTn id="17" dur="300"/>
                                        <p:tgtEl>
                                          <p:spTgt spid="337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798"/>
                                        </p:tgtEl>
                                        <p:attrNameLst>
                                          <p:attrName>style.visibility</p:attrName>
                                        </p:attrNameLst>
                                      </p:cBhvr>
                                      <p:to>
                                        <p:strVal val="visible"/>
                                      </p:to>
                                    </p:set>
                                    <p:animEffect transition="in" filter="wipe(left)">
                                      <p:cBhvr>
                                        <p:cTn id="22" dur="300"/>
                                        <p:tgtEl>
                                          <p:spTgt spid="3379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5058"/>
                                        </p:tgtEl>
                                        <p:attrNameLst>
                                          <p:attrName>style.visibility</p:attrName>
                                        </p:attrNameLst>
                                      </p:cBhvr>
                                      <p:to>
                                        <p:strVal val="visible"/>
                                      </p:to>
                                    </p:set>
                                    <p:animEffect transition="in" filter="wipe(left)">
                                      <p:cBhvr>
                                        <p:cTn id="27" dur="500"/>
                                        <p:tgtEl>
                                          <p:spTgt spid="450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autoUpdateAnimBg="0"/>
      <p:bldP spid="33798" grpId="0" autoUpdateAnimBg="0"/>
      <p:bldP spid="20486"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D14CC2F-1D82-491C-9765-373D96FC2F99}" type="slidenum">
              <a:rPr kumimoji="0" lang="zh-CN" altLang="en-US" smtClean="0"/>
              <a:pPr eaLnBrk="1" hangingPunct="1"/>
              <a:t>2</a:t>
            </a:fld>
            <a:endParaRPr kumimoji="0" lang="en-US" altLang="zh-CN" smtClean="0"/>
          </a:p>
        </p:txBody>
      </p:sp>
      <p:sp>
        <p:nvSpPr>
          <p:cNvPr id="77828" name="Text Box 4"/>
          <p:cNvSpPr txBox="1">
            <a:spLocks noChangeArrowheads="1"/>
          </p:cNvSpPr>
          <p:nvPr/>
        </p:nvSpPr>
        <p:spPr bwMode="auto">
          <a:xfrm>
            <a:off x="2514600" y="1081088"/>
            <a:ext cx="29273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CC"/>
                </a:solidFill>
              </a:rPr>
              <a:t>内  容  提  要</a:t>
            </a:r>
          </a:p>
        </p:txBody>
      </p:sp>
      <p:sp>
        <p:nvSpPr>
          <p:cNvPr id="77829" name="Text Box 5"/>
          <p:cNvSpPr txBox="1">
            <a:spLocks noChangeArrowheads="1"/>
          </p:cNvSpPr>
          <p:nvPr/>
        </p:nvSpPr>
        <p:spPr bwMode="auto">
          <a:xfrm>
            <a:off x="654050" y="1641475"/>
            <a:ext cx="765175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buFontTx/>
              <a:buAutoNum type="arabicPeriod"/>
            </a:pPr>
            <a:r>
              <a:rPr lang="zh-CN" altLang="en-US" b="1" dirty="0"/>
              <a:t>测量、检验和检定的概念；</a:t>
            </a:r>
          </a:p>
          <a:p>
            <a:pPr eaLnBrk="1" hangingPunct="1">
              <a:lnSpc>
                <a:spcPct val="120000"/>
              </a:lnSpc>
              <a:buFontTx/>
              <a:buAutoNum type="arabicPeriod"/>
            </a:pPr>
            <a:r>
              <a:rPr lang="zh-CN" altLang="en-US" b="1" dirty="0"/>
              <a:t>测量过程的四要素：测量对象、测量单位、测量方法和测量精度；</a:t>
            </a:r>
          </a:p>
          <a:p>
            <a:pPr eaLnBrk="1" hangingPunct="1">
              <a:lnSpc>
                <a:spcPct val="120000"/>
              </a:lnSpc>
              <a:buFontTx/>
              <a:buAutoNum type="arabicPeriod"/>
            </a:pPr>
            <a:r>
              <a:rPr lang="zh-CN" altLang="en-US" b="1" dirty="0"/>
              <a:t>量块的 </a:t>
            </a:r>
            <a:r>
              <a:rPr lang="zh-CN" altLang="en-US" b="1" dirty="0">
                <a:cs typeface="Times New Roman" pitchFamily="18" charset="0"/>
              </a:rPr>
              <a:t>“</a:t>
            </a:r>
            <a:r>
              <a:rPr lang="zh-CN" altLang="en-US" b="1" dirty="0"/>
              <a:t>等</a:t>
            </a:r>
            <a:r>
              <a:rPr lang="zh-CN" altLang="en-US" b="1" dirty="0">
                <a:cs typeface="Times New Roman" pitchFamily="18" charset="0"/>
              </a:rPr>
              <a:t>” </a:t>
            </a:r>
            <a:r>
              <a:rPr lang="zh-CN" altLang="en-US" b="1" dirty="0"/>
              <a:t>和 </a:t>
            </a:r>
            <a:r>
              <a:rPr lang="zh-CN" altLang="en-US" b="1" dirty="0">
                <a:cs typeface="Times New Roman" pitchFamily="18" charset="0"/>
              </a:rPr>
              <a:t> “</a:t>
            </a:r>
            <a:r>
              <a:rPr lang="zh-CN" altLang="en-US" b="1" dirty="0"/>
              <a:t>级</a:t>
            </a:r>
            <a:r>
              <a:rPr lang="zh-CN" altLang="en-US" b="1" dirty="0">
                <a:cs typeface="Times New Roman" pitchFamily="18" charset="0"/>
              </a:rPr>
              <a:t>” </a:t>
            </a:r>
            <a:r>
              <a:rPr lang="zh-CN" altLang="en-US" b="1" dirty="0"/>
              <a:t>；</a:t>
            </a:r>
          </a:p>
          <a:p>
            <a:pPr eaLnBrk="1" hangingPunct="1">
              <a:lnSpc>
                <a:spcPct val="120000"/>
              </a:lnSpc>
              <a:buFontTx/>
              <a:buAutoNum type="arabicPeriod"/>
            </a:pPr>
            <a:r>
              <a:rPr lang="zh-CN" altLang="en-US" b="1" dirty="0"/>
              <a:t>计量器具的主要度量指标；</a:t>
            </a:r>
          </a:p>
          <a:p>
            <a:pPr eaLnBrk="1" hangingPunct="1">
              <a:lnSpc>
                <a:spcPct val="120000"/>
              </a:lnSpc>
              <a:buFontTx/>
              <a:buAutoNum type="arabicPeriod"/>
            </a:pPr>
            <a:r>
              <a:rPr lang="zh-CN" altLang="en-US" b="1" dirty="0"/>
              <a:t>产生测量误差的原因；</a:t>
            </a:r>
          </a:p>
          <a:p>
            <a:pPr eaLnBrk="1" hangingPunct="1">
              <a:lnSpc>
                <a:spcPct val="120000"/>
              </a:lnSpc>
              <a:buFontTx/>
              <a:buAutoNum type="arabicPeriod"/>
            </a:pPr>
            <a:r>
              <a:rPr lang="zh-CN" altLang="en-US" b="1" dirty="0"/>
              <a:t>系统误差的产生原因、发现和消除方法；</a:t>
            </a:r>
          </a:p>
          <a:p>
            <a:pPr eaLnBrk="1" hangingPunct="1">
              <a:lnSpc>
                <a:spcPct val="120000"/>
              </a:lnSpc>
              <a:buFontTx/>
              <a:buAutoNum type="arabicPeriod"/>
            </a:pPr>
            <a:r>
              <a:rPr lang="zh-CN" altLang="en-US" b="1" dirty="0"/>
              <a:t>随机误差的特性和处理方法；</a:t>
            </a:r>
          </a:p>
          <a:p>
            <a:pPr eaLnBrk="1" hangingPunct="1">
              <a:lnSpc>
                <a:spcPct val="120000"/>
              </a:lnSpc>
              <a:buFontTx/>
              <a:buAutoNum type="arabicPeriod"/>
            </a:pPr>
            <a:r>
              <a:rPr lang="zh-CN" altLang="en-US" b="1" dirty="0"/>
              <a:t>粗大误差的评定准则和处理方法；</a:t>
            </a:r>
          </a:p>
          <a:p>
            <a:pPr eaLnBrk="1" hangingPunct="1">
              <a:lnSpc>
                <a:spcPct val="120000"/>
              </a:lnSpc>
              <a:buFontTx/>
              <a:buAutoNum type="arabicPeriod"/>
            </a:pPr>
            <a:r>
              <a:rPr lang="zh-CN" altLang="en-US" b="1" dirty="0"/>
              <a:t>测量误差的合成方法和测量结果的表达式。</a:t>
            </a:r>
          </a:p>
        </p:txBody>
      </p:sp>
      <p:sp>
        <p:nvSpPr>
          <p:cNvPr id="77830" name="Text Box 6"/>
          <p:cNvSpPr txBox="1">
            <a:spLocks noChangeArrowheads="1"/>
          </p:cNvSpPr>
          <p:nvPr/>
        </p:nvSpPr>
        <p:spPr bwMode="auto">
          <a:xfrm>
            <a:off x="1676400" y="381000"/>
            <a:ext cx="556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第2章   测 量 技 术 基 础</a:t>
            </a:r>
          </a:p>
        </p:txBody>
      </p:sp>
      <p:sp>
        <p:nvSpPr>
          <p:cNvPr id="6" name="流程图: 可选过程 5">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30"/>
                                        </p:tgtEl>
                                        <p:attrNameLst>
                                          <p:attrName>style.visibility</p:attrName>
                                        </p:attrNameLst>
                                      </p:cBhvr>
                                      <p:to>
                                        <p:strVal val="visible"/>
                                      </p:to>
                                    </p:set>
                                    <p:animEffect transition="in" filter="wipe(left)">
                                      <p:cBhvr>
                                        <p:cTn id="7" dur="300"/>
                                        <p:tgtEl>
                                          <p:spTgt spid="778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28"/>
                                        </p:tgtEl>
                                        <p:attrNameLst>
                                          <p:attrName>style.visibility</p:attrName>
                                        </p:attrNameLst>
                                      </p:cBhvr>
                                      <p:to>
                                        <p:strVal val="visible"/>
                                      </p:to>
                                    </p:set>
                                    <p:animEffect transition="in" filter="wipe(left)">
                                      <p:cBhvr>
                                        <p:cTn id="12" dur="300"/>
                                        <p:tgtEl>
                                          <p:spTgt spid="778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7829"/>
                                        </p:tgtEl>
                                        <p:attrNameLst>
                                          <p:attrName>style.visibility</p:attrName>
                                        </p:attrNameLst>
                                      </p:cBhvr>
                                      <p:to>
                                        <p:strVal val="visible"/>
                                      </p:to>
                                    </p:set>
                                    <p:animEffect transition="in" filter="wipe(left)">
                                      <p:cBhvr>
                                        <p:cTn id="17" dur="300"/>
                                        <p:tgtEl>
                                          <p:spTgt spid="77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utoUpdateAnimBg="0"/>
      <p:bldP spid="77829" grpId="0" autoUpdateAnimBg="0"/>
      <p:bldP spid="7783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5C9209-A4E6-4BA8-81F1-3504B82F4D64}" type="slidenum">
              <a:rPr kumimoji="0" lang="zh-CN" altLang="en-US" smtClean="0"/>
              <a:pPr eaLnBrk="1" hangingPunct="1"/>
              <a:t>20</a:t>
            </a:fld>
            <a:endParaRPr kumimoji="0" lang="en-US" altLang="zh-CN" smtClean="0"/>
          </a:p>
        </p:txBody>
      </p:sp>
      <p:sp>
        <p:nvSpPr>
          <p:cNvPr id="34820" name="Text Box 4"/>
          <p:cNvSpPr txBox="1">
            <a:spLocks noChangeArrowheads="1"/>
          </p:cNvSpPr>
          <p:nvPr/>
        </p:nvSpPr>
        <p:spPr bwMode="auto">
          <a:xfrm>
            <a:off x="395288" y="307504"/>
            <a:ext cx="7407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②  量块的分等  </a:t>
            </a:r>
          </a:p>
        </p:txBody>
      </p:sp>
      <p:sp>
        <p:nvSpPr>
          <p:cNvPr id="5" name="Text Box 5"/>
          <p:cNvSpPr txBox="1">
            <a:spLocks noChangeArrowheads="1"/>
          </p:cNvSpPr>
          <p:nvPr/>
        </p:nvSpPr>
        <p:spPr bwMode="auto">
          <a:xfrm>
            <a:off x="395288" y="712043"/>
            <a:ext cx="8058150" cy="142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根据</a:t>
            </a:r>
            <a:r>
              <a:rPr lang="en-US" altLang="zh-CN" b="1" dirty="0"/>
              <a:t>JJG146—2011《</a:t>
            </a:r>
            <a:r>
              <a:rPr lang="zh-CN" altLang="en-US" b="1" dirty="0"/>
              <a:t>量块</a:t>
            </a:r>
            <a:r>
              <a:rPr lang="en-US" altLang="zh-CN" b="1" dirty="0"/>
              <a:t>》</a:t>
            </a:r>
            <a:r>
              <a:rPr lang="zh-CN" altLang="en-US" b="1" dirty="0"/>
              <a:t>标准，按量块的</a:t>
            </a:r>
            <a:r>
              <a:rPr lang="zh-CN" altLang="en-US" b="1" dirty="0">
                <a:solidFill>
                  <a:srgbClr val="FF0000"/>
                </a:solidFill>
              </a:rPr>
              <a:t>检定精度</a:t>
            </a:r>
            <a:r>
              <a:rPr lang="zh-CN" altLang="en-US" b="1" dirty="0"/>
              <a:t>分五等，即1、2、3、4、5等。其中</a:t>
            </a:r>
            <a:r>
              <a:rPr lang="en-US" altLang="zh-CN" b="1" dirty="0"/>
              <a:t>1</a:t>
            </a:r>
            <a:r>
              <a:rPr lang="zh-CN" altLang="en-US" b="1" dirty="0"/>
              <a:t>等精度最高，其次精度依次降低，</a:t>
            </a:r>
            <a:r>
              <a:rPr lang="en-US" altLang="zh-CN" b="1" dirty="0"/>
              <a:t>5</a:t>
            </a:r>
            <a:r>
              <a:rPr lang="zh-CN" altLang="en-US" b="1" dirty="0"/>
              <a:t>级最低。各等的精度指标如表</a:t>
            </a:r>
            <a:r>
              <a:rPr lang="zh-CN" altLang="en-US" b="1" dirty="0" smtClean="0"/>
              <a:t>2</a:t>
            </a:r>
            <a:r>
              <a:rPr lang="en-US" altLang="zh-CN" b="1" dirty="0" smtClean="0"/>
              <a:t>.</a:t>
            </a:r>
            <a:r>
              <a:rPr lang="zh-CN" altLang="en-US" b="1" dirty="0" smtClean="0"/>
              <a:t>3</a:t>
            </a:r>
            <a:r>
              <a:rPr lang="zh-CN" altLang="en-US" b="1" dirty="0"/>
              <a:t>所示。</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142942"/>
            <a:ext cx="8067997" cy="272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941168"/>
            <a:ext cx="7743305" cy="119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4820"/>
                                        </p:tgtEl>
                                        <p:attrNameLst>
                                          <p:attrName>style.visibility</p:attrName>
                                        </p:attrNameLst>
                                      </p:cBhvr>
                                      <p:to>
                                        <p:strVal val="visible"/>
                                      </p:to>
                                    </p:set>
                                    <p:animEffect transition="in" filter="wipe(left)">
                                      <p:cBhvr>
                                        <p:cTn id="7" dur="300"/>
                                        <p:tgtEl>
                                          <p:spTgt spid="348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4034"/>
                                        </p:tgtEl>
                                        <p:attrNameLst>
                                          <p:attrName>style.visibility</p:attrName>
                                        </p:attrNameLst>
                                      </p:cBhvr>
                                      <p:to>
                                        <p:strVal val="visible"/>
                                      </p:to>
                                    </p:set>
                                    <p:animEffect transition="in" filter="wipe(left)">
                                      <p:cBhvr>
                                        <p:cTn id="17" dur="500"/>
                                        <p:tgtEl>
                                          <p:spTgt spid="440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4035"/>
                                        </p:tgtEl>
                                        <p:attrNameLst>
                                          <p:attrName>style.visibility</p:attrName>
                                        </p:attrNameLst>
                                      </p:cBhvr>
                                      <p:to>
                                        <p:strVal val="visible"/>
                                      </p:to>
                                    </p:set>
                                    <p:animEffect transition="in" filter="wipe(left)">
                                      <p:cBhvr>
                                        <p:cTn id="2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8872C8D1-49FA-4997-9BAD-77997CC34449}" type="slidenum">
              <a:rPr lang="zh-CN" altLang="en-US" smtClean="0"/>
              <a:pPr>
                <a:defRPr/>
              </a:pPr>
              <a:t>21</a:t>
            </a:fld>
            <a:endParaRPr lang="en-US" altLang="zh-CN"/>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828674"/>
            <a:ext cx="8537697" cy="2456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9592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fade">
                                      <p:cBhvr>
                                        <p:cTn id="7"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44A0217-6596-4794-9897-3E2E2B019B1E}" type="slidenum">
              <a:rPr kumimoji="0" lang="zh-CN" altLang="en-US" smtClean="0"/>
              <a:pPr eaLnBrk="1" hangingPunct="1"/>
              <a:t>22</a:t>
            </a:fld>
            <a:endParaRPr kumimoji="0" lang="en-US" altLang="zh-CN" smtClean="0"/>
          </a:p>
        </p:txBody>
      </p:sp>
      <p:sp>
        <p:nvSpPr>
          <p:cNvPr id="35844" name="Text Box 4"/>
          <p:cNvSpPr txBox="1">
            <a:spLocks noChangeArrowheads="1"/>
          </p:cNvSpPr>
          <p:nvPr/>
        </p:nvSpPr>
        <p:spPr bwMode="auto">
          <a:xfrm>
            <a:off x="228600" y="142875"/>
            <a:ext cx="6232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5</a:t>
            </a:r>
            <a:r>
              <a:rPr lang="zh-CN" altLang="en-US" sz="2800" b="1" dirty="0"/>
              <a:t>） 量块的使用和检验</a:t>
            </a:r>
          </a:p>
        </p:txBody>
      </p:sp>
      <p:sp>
        <p:nvSpPr>
          <p:cNvPr id="35845" name="Text Box 5"/>
          <p:cNvSpPr txBox="1">
            <a:spLocks noChangeArrowheads="1"/>
          </p:cNvSpPr>
          <p:nvPr/>
        </p:nvSpPr>
        <p:spPr bwMode="auto">
          <a:xfrm>
            <a:off x="1143000" y="1066800"/>
            <a:ext cx="32845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量块的使用可分</a:t>
            </a:r>
          </a:p>
        </p:txBody>
      </p:sp>
      <p:sp>
        <p:nvSpPr>
          <p:cNvPr id="35846" name="Text Box 6"/>
          <p:cNvSpPr txBox="1">
            <a:spLocks noChangeArrowheads="1"/>
          </p:cNvSpPr>
          <p:nvPr/>
        </p:nvSpPr>
        <p:spPr bwMode="auto">
          <a:xfrm>
            <a:off x="381000" y="1989138"/>
            <a:ext cx="8078788"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按</a:t>
            </a:r>
            <a:r>
              <a:rPr lang="zh-CN" altLang="en-US" b="1">
                <a:solidFill>
                  <a:srgbClr val="FF33CC"/>
                </a:solidFill>
              </a:rPr>
              <a:t>级</a:t>
            </a:r>
            <a:r>
              <a:rPr lang="zh-CN" altLang="en-US" b="1"/>
              <a:t>使用时，是以量块的</a:t>
            </a:r>
            <a:r>
              <a:rPr lang="zh-CN" altLang="en-US" b="1">
                <a:solidFill>
                  <a:srgbClr val="FF33CC"/>
                </a:solidFill>
              </a:rPr>
              <a:t>标称长度</a:t>
            </a:r>
            <a:r>
              <a:rPr lang="en-US" altLang="zh-CN" b="1" i="1">
                <a:solidFill>
                  <a:srgbClr val="FF33CC"/>
                </a:solidFill>
              </a:rPr>
              <a:t>l</a:t>
            </a:r>
            <a:r>
              <a:rPr lang="en-US" altLang="zh-CN" b="1" baseline="-25000">
                <a:solidFill>
                  <a:srgbClr val="FF33CC"/>
                </a:solidFill>
              </a:rPr>
              <a:t>n</a:t>
            </a:r>
            <a:r>
              <a:rPr lang="zh-CN" altLang="en-US" b="1"/>
              <a:t>为工作尺寸，不计量块的制造误差和磨损误差。</a:t>
            </a:r>
          </a:p>
        </p:txBody>
      </p:sp>
      <p:sp>
        <p:nvSpPr>
          <p:cNvPr id="35847" name="Text Box 7"/>
          <p:cNvSpPr txBox="1">
            <a:spLocks noChangeArrowheads="1"/>
          </p:cNvSpPr>
          <p:nvPr/>
        </p:nvSpPr>
        <p:spPr bwMode="auto">
          <a:xfrm>
            <a:off x="609600" y="2871788"/>
            <a:ext cx="7620000" cy="142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按</a:t>
            </a:r>
            <a:r>
              <a:rPr lang="zh-CN" altLang="en-US" b="1" dirty="0">
                <a:solidFill>
                  <a:srgbClr val="FF33CC"/>
                </a:solidFill>
              </a:rPr>
              <a:t>等</a:t>
            </a:r>
            <a:r>
              <a:rPr lang="zh-CN" altLang="en-US" b="1" dirty="0"/>
              <a:t>使用时，是以量块经检定后给出的</a:t>
            </a:r>
            <a:r>
              <a:rPr lang="zh-CN" altLang="en-US" b="1" dirty="0">
                <a:solidFill>
                  <a:srgbClr val="FF33CC"/>
                </a:solidFill>
              </a:rPr>
              <a:t>实际中心长度</a:t>
            </a:r>
            <a:r>
              <a:rPr lang="en-US" altLang="zh-CN" b="1" i="1" dirty="0" err="1">
                <a:solidFill>
                  <a:srgbClr val="FF33CC"/>
                </a:solidFill>
              </a:rPr>
              <a:t>l</a:t>
            </a:r>
            <a:r>
              <a:rPr lang="en-US" altLang="zh-CN" b="1" baseline="-25000" dirty="0" err="1">
                <a:solidFill>
                  <a:srgbClr val="FF33CC"/>
                </a:solidFill>
              </a:rPr>
              <a:t>c</a:t>
            </a:r>
            <a:r>
              <a:rPr lang="zh-CN" altLang="en-US" b="1" dirty="0"/>
              <a:t>尺寸为</a:t>
            </a:r>
            <a:r>
              <a:rPr lang="zh-CN" altLang="en-US" b="1" dirty="0">
                <a:solidFill>
                  <a:srgbClr val="FF33CC"/>
                </a:solidFill>
              </a:rPr>
              <a:t>工作尺寸</a:t>
            </a:r>
            <a:r>
              <a:rPr lang="zh-CN" altLang="en-US" b="1" dirty="0"/>
              <a:t>。它排除了制造误差的影响，提高了测量精度。</a:t>
            </a:r>
          </a:p>
        </p:txBody>
      </p:sp>
      <p:sp>
        <p:nvSpPr>
          <p:cNvPr id="35848" name="Text Box 8"/>
          <p:cNvSpPr txBox="1">
            <a:spLocks noChangeArrowheads="1"/>
          </p:cNvSpPr>
          <p:nvPr/>
        </p:nvSpPr>
        <p:spPr bwMode="auto">
          <a:xfrm>
            <a:off x="1222375" y="5445125"/>
            <a:ext cx="71659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 </a:t>
            </a:r>
            <a:r>
              <a:rPr lang="zh-CN" altLang="en-US" b="1" dirty="0"/>
              <a:t>因此，</a:t>
            </a:r>
            <a:r>
              <a:rPr lang="zh-CN" altLang="en-US" b="1" dirty="0">
                <a:solidFill>
                  <a:srgbClr val="FF33CC"/>
                </a:solidFill>
              </a:rPr>
              <a:t>量块按等使用比按级使用的测量精度要高。</a:t>
            </a:r>
          </a:p>
        </p:txBody>
      </p:sp>
      <p:sp>
        <p:nvSpPr>
          <p:cNvPr id="35849" name="Text Box 9"/>
          <p:cNvSpPr txBox="1">
            <a:spLocks noChangeArrowheads="1"/>
          </p:cNvSpPr>
          <p:nvPr/>
        </p:nvSpPr>
        <p:spPr bwMode="auto">
          <a:xfrm>
            <a:off x="4343400" y="685800"/>
            <a:ext cx="2819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按</a:t>
            </a:r>
            <a:r>
              <a:rPr lang="zh-CN" altLang="en-US" sz="2800" b="1">
                <a:solidFill>
                  <a:srgbClr val="FF33CC"/>
                </a:solidFill>
              </a:rPr>
              <a:t>级</a:t>
            </a:r>
            <a:r>
              <a:rPr lang="zh-CN" altLang="en-US" sz="2800" b="1"/>
              <a:t>使用</a:t>
            </a:r>
          </a:p>
        </p:txBody>
      </p:sp>
      <p:sp>
        <p:nvSpPr>
          <p:cNvPr id="35852" name="Text Box 12"/>
          <p:cNvSpPr txBox="1">
            <a:spLocks noChangeArrowheads="1"/>
          </p:cNvSpPr>
          <p:nvPr/>
        </p:nvSpPr>
        <p:spPr bwMode="auto">
          <a:xfrm>
            <a:off x="4343400" y="1462088"/>
            <a:ext cx="2057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按</a:t>
            </a:r>
            <a:r>
              <a:rPr lang="zh-CN" altLang="en-US" sz="2800" b="1">
                <a:solidFill>
                  <a:srgbClr val="FF33CC"/>
                </a:solidFill>
              </a:rPr>
              <a:t>等</a:t>
            </a:r>
            <a:r>
              <a:rPr lang="zh-CN" altLang="en-US" sz="2800" b="1"/>
              <a:t>使用</a:t>
            </a:r>
          </a:p>
        </p:txBody>
      </p:sp>
      <p:sp>
        <p:nvSpPr>
          <p:cNvPr id="35853" name="AutoShape 13"/>
          <p:cNvSpPr>
            <a:spLocks/>
          </p:cNvSpPr>
          <p:nvPr/>
        </p:nvSpPr>
        <p:spPr bwMode="auto">
          <a:xfrm>
            <a:off x="3886200" y="914400"/>
            <a:ext cx="381000" cy="914400"/>
          </a:xfrm>
          <a:prstGeom prst="leftBrace">
            <a:avLst>
              <a:gd name="adj1" fmla="val 200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TextBox 1"/>
          <p:cNvSpPr txBox="1">
            <a:spLocks noRot="1" noChangeAspect="1" noMove="1" noResize="1" noEditPoints="1" noAdjustHandles="1" noChangeArrowheads="1" noChangeShapeType="1" noTextEdit="1"/>
          </p:cNvSpPr>
          <p:nvPr/>
        </p:nvSpPr>
        <p:spPr>
          <a:xfrm>
            <a:off x="683568" y="4221088"/>
            <a:ext cx="7848872" cy="1200329"/>
          </a:xfrm>
          <a:prstGeom prst="rect">
            <a:avLst/>
          </a:prstGeom>
          <a:blipFill rotWithShape="1">
            <a:blip r:embed="rId2"/>
            <a:stretch>
              <a:fillRect l="-1165" t="-5584" r="-699" b="-11168"/>
            </a:stretch>
          </a:blipFill>
        </p:spPr>
        <p:txBody>
          <a:bodyPr/>
          <a:lstStyle/>
          <a:p>
            <a:pPr>
              <a:defRPr/>
            </a:pPr>
            <a:r>
              <a:rPr lang="zh-CN" altLang="en-US">
                <a:noFill/>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44"/>
                                        </p:tgtEl>
                                        <p:attrNameLst>
                                          <p:attrName>style.visibility</p:attrName>
                                        </p:attrNameLst>
                                      </p:cBhvr>
                                      <p:to>
                                        <p:strVal val="visible"/>
                                      </p:to>
                                    </p:set>
                                    <p:animEffect transition="in" filter="wipe(left)">
                                      <p:cBhvr>
                                        <p:cTn id="7" dur="300"/>
                                        <p:tgtEl>
                                          <p:spTgt spid="35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5845"/>
                                        </p:tgtEl>
                                        <p:attrNameLst>
                                          <p:attrName>style.visibility</p:attrName>
                                        </p:attrNameLst>
                                      </p:cBhvr>
                                      <p:to>
                                        <p:strVal val="visible"/>
                                      </p:to>
                                    </p:set>
                                    <p:animEffect transition="in" filter="wipe(left)">
                                      <p:cBhvr>
                                        <p:cTn id="12" dur="300"/>
                                        <p:tgtEl>
                                          <p:spTgt spid="358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853"/>
                                        </p:tgtEl>
                                        <p:attrNameLst>
                                          <p:attrName>style.visibility</p:attrName>
                                        </p:attrNameLst>
                                      </p:cBhvr>
                                      <p:to>
                                        <p:strVal val="visible"/>
                                      </p:to>
                                    </p:set>
                                    <p:animEffect transition="in" filter="wipe(left)">
                                      <p:cBhvr>
                                        <p:cTn id="17" dur="500"/>
                                        <p:tgtEl>
                                          <p:spTgt spid="358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5849"/>
                                        </p:tgtEl>
                                        <p:attrNameLst>
                                          <p:attrName>style.visibility</p:attrName>
                                        </p:attrNameLst>
                                      </p:cBhvr>
                                      <p:to>
                                        <p:strVal val="visible"/>
                                      </p:to>
                                    </p:set>
                                    <p:animEffect transition="in" filter="wipe(left)">
                                      <p:cBhvr>
                                        <p:cTn id="22" dur="300"/>
                                        <p:tgtEl>
                                          <p:spTgt spid="358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5852"/>
                                        </p:tgtEl>
                                        <p:attrNameLst>
                                          <p:attrName>style.visibility</p:attrName>
                                        </p:attrNameLst>
                                      </p:cBhvr>
                                      <p:to>
                                        <p:strVal val="visible"/>
                                      </p:to>
                                    </p:set>
                                    <p:animEffect transition="in" filter="wipe(left)">
                                      <p:cBhvr>
                                        <p:cTn id="27" dur="300"/>
                                        <p:tgtEl>
                                          <p:spTgt spid="358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5846"/>
                                        </p:tgtEl>
                                        <p:attrNameLst>
                                          <p:attrName>style.visibility</p:attrName>
                                        </p:attrNameLst>
                                      </p:cBhvr>
                                      <p:to>
                                        <p:strVal val="visible"/>
                                      </p:to>
                                    </p:set>
                                    <p:animEffect transition="in" filter="wipe(left)">
                                      <p:cBhvr>
                                        <p:cTn id="32" dur="300"/>
                                        <p:tgtEl>
                                          <p:spTgt spid="3584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5847"/>
                                        </p:tgtEl>
                                        <p:attrNameLst>
                                          <p:attrName>style.visibility</p:attrName>
                                        </p:attrNameLst>
                                      </p:cBhvr>
                                      <p:to>
                                        <p:strVal val="visible"/>
                                      </p:to>
                                    </p:set>
                                    <p:animEffect transition="in" filter="wipe(left)">
                                      <p:cBhvr>
                                        <p:cTn id="37" dur="300"/>
                                        <p:tgtEl>
                                          <p:spTgt spid="358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5848"/>
                                        </p:tgtEl>
                                        <p:attrNameLst>
                                          <p:attrName>style.visibility</p:attrName>
                                        </p:attrNameLst>
                                      </p:cBhvr>
                                      <p:to>
                                        <p:strVal val="visible"/>
                                      </p:to>
                                    </p:set>
                                    <p:animEffect transition="in" filter="wipe(left)">
                                      <p:cBhvr>
                                        <p:cTn id="47" dur="3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5" grpId="0" autoUpdateAnimBg="0"/>
      <p:bldP spid="35846" grpId="0" autoUpdateAnimBg="0"/>
      <p:bldP spid="35847" grpId="0" autoUpdateAnimBg="0"/>
      <p:bldP spid="35848" grpId="0" autoUpdateAnimBg="0"/>
      <p:bldP spid="35849" grpId="0" autoUpdateAnimBg="0"/>
      <p:bldP spid="35852" grpId="0" autoUpdateAnimBg="0"/>
      <p:bldP spid="35853"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0EAD168-F16D-4705-8C0A-D1C2CEC6F20E}" type="slidenum">
              <a:rPr kumimoji="0" lang="zh-CN" altLang="en-US" smtClean="0"/>
              <a:pPr eaLnBrk="1" hangingPunct="1"/>
              <a:t>23</a:t>
            </a:fld>
            <a:endParaRPr kumimoji="0" lang="en-US" altLang="zh-CN" smtClean="0"/>
          </a:p>
        </p:txBody>
      </p:sp>
      <p:sp>
        <p:nvSpPr>
          <p:cNvPr id="36868" name="Text Box 4"/>
          <p:cNvSpPr txBox="1">
            <a:spLocks noChangeArrowheads="1"/>
          </p:cNvSpPr>
          <p:nvPr/>
        </p:nvSpPr>
        <p:spPr bwMode="auto">
          <a:xfrm>
            <a:off x="611188" y="173038"/>
            <a:ext cx="38163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  多面棱体</a:t>
            </a:r>
          </a:p>
        </p:txBody>
      </p:sp>
      <p:sp>
        <p:nvSpPr>
          <p:cNvPr id="36870" name="Text Box 6"/>
          <p:cNvSpPr txBox="1">
            <a:spLocks noChangeArrowheads="1"/>
          </p:cNvSpPr>
          <p:nvPr/>
        </p:nvSpPr>
        <p:spPr bwMode="auto">
          <a:xfrm>
            <a:off x="381000" y="609600"/>
            <a:ext cx="801052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多面棱体是角度的最常用的实物基准。它是用特殊的合金钢或石英玻璃制成的多面棱体。</a:t>
            </a:r>
          </a:p>
        </p:txBody>
      </p:sp>
      <p:sp>
        <p:nvSpPr>
          <p:cNvPr id="36871" name="Text Box 7"/>
          <p:cNvSpPr txBox="1">
            <a:spLocks noChangeArrowheads="1"/>
          </p:cNvSpPr>
          <p:nvPr/>
        </p:nvSpPr>
        <p:spPr bwMode="auto">
          <a:xfrm>
            <a:off x="914400" y="1766888"/>
            <a:ext cx="7834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常见的有4、6、8、12、24、36、72面体等。</a:t>
            </a:r>
          </a:p>
        </p:txBody>
      </p:sp>
      <p:sp>
        <p:nvSpPr>
          <p:cNvPr id="36872" name="Text Box 8"/>
          <p:cNvSpPr txBox="1">
            <a:spLocks noChangeArrowheads="1"/>
          </p:cNvSpPr>
          <p:nvPr/>
        </p:nvSpPr>
        <p:spPr bwMode="auto">
          <a:xfrm>
            <a:off x="228600" y="2209800"/>
            <a:ext cx="79248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如 图2-5 为正八面棱体，它所有相邻两工作面法线间夹角为45</a:t>
            </a:r>
            <a:r>
              <a:rPr lang="zh-CN" altLang="en-US" sz="2800" b="1" baseline="30000"/>
              <a:t>0</a:t>
            </a:r>
            <a:r>
              <a:rPr lang="zh-CN" altLang="en-US" sz="2800" b="1"/>
              <a:t>。</a:t>
            </a:r>
            <a:endParaRPr lang="en-US" altLang="zh-CN" sz="2800" b="1" baseline="30000"/>
          </a:p>
        </p:txBody>
      </p:sp>
      <p:grpSp>
        <p:nvGrpSpPr>
          <p:cNvPr id="36878" name="Group 14"/>
          <p:cNvGrpSpPr>
            <a:grpSpLocks/>
          </p:cNvGrpSpPr>
          <p:nvPr/>
        </p:nvGrpSpPr>
        <p:grpSpPr bwMode="auto">
          <a:xfrm>
            <a:off x="3352800" y="2708275"/>
            <a:ext cx="4724400" cy="3937000"/>
            <a:chOff x="2112" y="1706"/>
            <a:chExt cx="2976" cy="2480"/>
          </a:xfrm>
        </p:grpSpPr>
        <p:pic>
          <p:nvPicPr>
            <p:cNvPr id="23562" name="Picture 10" descr="图02-05正八面棱体"/>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2" y="1706"/>
              <a:ext cx="2976" cy="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Text Box 11"/>
            <p:cNvSpPr txBox="1">
              <a:spLocks noChangeArrowheads="1"/>
            </p:cNvSpPr>
            <p:nvPr/>
          </p:nvSpPr>
          <p:spPr bwMode="auto">
            <a:xfrm>
              <a:off x="2880" y="3936"/>
              <a:ext cx="16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 2- 5   正八面棱体</a:t>
              </a:r>
            </a:p>
          </p:txBody>
        </p:sp>
      </p:grpSp>
      <p:sp>
        <p:nvSpPr>
          <p:cNvPr id="36877" name="Rectangle 13"/>
          <p:cNvSpPr>
            <a:spLocks noChangeArrowheads="1"/>
          </p:cNvSpPr>
          <p:nvPr/>
        </p:nvSpPr>
        <p:spPr bwMode="auto">
          <a:xfrm>
            <a:off x="323850" y="3500438"/>
            <a:ext cx="3352800"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t>        因此，可以用作基准来测量任意的</a:t>
            </a:r>
            <a:r>
              <a:rPr lang="en-US" altLang="zh-CN" sz="2800" b="1"/>
              <a:t>n×</a:t>
            </a:r>
            <a:r>
              <a:rPr lang="zh-CN" altLang="en-US" sz="2800" b="1"/>
              <a:t>45</a:t>
            </a:r>
            <a:r>
              <a:rPr lang="zh-CN" altLang="en-US" sz="2800" b="1" baseline="30000"/>
              <a:t>0</a:t>
            </a:r>
            <a:r>
              <a:rPr lang="zh-CN" altLang="en-US" sz="2800" b="1"/>
              <a:t>的角度。</a:t>
            </a:r>
            <a:endParaRPr lang="en-US" altLang="zh-CN" sz="2800" b="1"/>
          </a:p>
        </p:txBody>
      </p:sp>
      <p:sp>
        <p:nvSpPr>
          <p:cNvPr id="12" name="流程图: 可选过程 11">
            <a:hlinkClick r:id="rId3" action="ppaction://hlinksldjump"/>
          </p:cNvPr>
          <p:cNvSpPr/>
          <p:nvPr/>
        </p:nvSpPr>
        <p:spPr bwMode="auto">
          <a:xfrm>
            <a:off x="611188" y="5805264"/>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6868"/>
                                        </p:tgtEl>
                                        <p:attrNameLst>
                                          <p:attrName>style.visibility</p:attrName>
                                        </p:attrNameLst>
                                      </p:cBhvr>
                                      <p:to>
                                        <p:strVal val="visible"/>
                                      </p:to>
                                    </p:set>
                                    <p:animEffect transition="in" filter="wipe(left)">
                                      <p:cBhvr>
                                        <p:cTn id="7" dur="300"/>
                                        <p:tgtEl>
                                          <p:spTgt spid="368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870"/>
                                        </p:tgtEl>
                                        <p:attrNameLst>
                                          <p:attrName>style.visibility</p:attrName>
                                        </p:attrNameLst>
                                      </p:cBhvr>
                                      <p:to>
                                        <p:strVal val="visible"/>
                                      </p:to>
                                    </p:set>
                                    <p:animEffect transition="in" filter="wipe(left)">
                                      <p:cBhvr>
                                        <p:cTn id="12" dur="300"/>
                                        <p:tgtEl>
                                          <p:spTgt spid="368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6871"/>
                                        </p:tgtEl>
                                        <p:attrNameLst>
                                          <p:attrName>style.visibility</p:attrName>
                                        </p:attrNameLst>
                                      </p:cBhvr>
                                      <p:to>
                                        <p:strVal val="visible"/>
                                      </p:to>
                                    </p:set>
                                    <p:animEffect transition="in" filter="wipe(left)">
                                      <p:cBhvr>
                                        <p:cTn id="17" dur="300"/>
                                        <p:tgtEl>
                                          <p:spTgt spid="3687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6872"/>
                                        </p:tgtEl>
                                        <p:attrNameLst>
                                          <p:attrName>style.visibility</p:attrName>
                                        </p:attrNameLst>
                                      </p:cBhvr>
                                      <p:to>
                                        <p:strVal val="visible"/>
                                      </p:to>
                                    </p:set>
                                    <p:animEffect transition="in" filter="wipe(left)">
                                      <p:cBhvr>
                                        <p:cTn id="22" dur="300"/>
                                        <p:tgtEl>
                                          <p:spTgt spid="3687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36878"/>
                                        </p:tgtEl>
                                        <p:attrNameLst>
                                          <p:attrName>style.visibility</p:attrName>
                                        </p:attrNameLst>
                                      </p:cBhvr>
                                      <p:to>
                                        <p:strVal val="visible"/>
                                      </p:to>
                                    </p:set>
                                    <p:anim calcmode="lin" valueType="num">
                                      <p:cBhvr additive="base">
                                        <p:cTn id="27" dur="500" fill="hold"/>
                                        <p:tgtEl>
                                          <p:spTgt spid="36878"/>
                                        </p:tgtEl>
                                        <p:attrNameLst>
                                          <p:attrName>ppt_x</p:attrName>
                                        </p:attrNameLst>
                                      </p:cBhvr>
                                      <p:tavLst>
                                        <p:tav tm="0">
                                          <p:val>
                                            <p:strVal val="1+#ppt_w/2"/>
                                          </p:val>
                                        </p:tav>
                                        <p:tav tm="100000">
                                          <p:val>
                                            <p:strVal val="#ppt_x"/>
                                          </p:val>
                                        </p:tav>
                                      </p:tavLst>
                                    </p:anim>
                                    <p:anim calcmode="lin" valueType="num">
                                      <p:cBhvr additive="base">
                                        <p:cTn id="28" dur="500" fill="hold"/>
                                        <p:tgtEl>
                                          <p:spTgt spid="36878"/>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6877"/>
                                        </p:tgtEl>
                                        <p:attrNameLst>
                                          <p:attrName>style.visibility</p:attrName>
                                        </p:attrNameLst>
                                      </p:cBhvr>
                                      <p:to>
                                        <p:strVal val="visible"/>
                                      </p:to>
                                    </p:set>
                                    <p:animEffect transition="in" filter="wipe(left)">
                                      <p:cBhvr>
                                        <p:cTn id="33"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70" grpId="0" autoUpdateAnimBg="0"/>
      <p:bldP spid="36871" grpId="0" autoUpdateAnimBg="0"/>
      <p:bldP spid="36872" grpId="0" autoUpdateAnimBg="0"/>
      <p:bldP spid="36877"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B95432B-1C7C-41B4-A90A-D877AC1ADBD4}" type="slidenum">
              <a:rPr kumimoji="0" lang="zh-CN" altLang="en-US" smtClean="0"/>
              <a:pPr eaLnBrk="1" hangingPunct="1"/>
              <a:t>24</a:t>
            </a:fld>
            <a:endParaRPr kumimoji="0" lang="en-US" altLang="zh-CN" smtClean="0"/>
          </a:p>
        </p:txBody>
      </p:sp>
      <p:sp>
        <p:nvSpPr>
          <p:cNvPr id="17414" name="Text Box 6"/>
          <p:cNvSpPr txBox="1">
            <a:spLocks noChangeArrowheads="1"/>
          </p:cNvSpPr>
          <p:nvPr/>
        </p:nvSpPr>
        <p:spPr bwMode="auto">
          <a:xfrm>
            <a:off x="685800" y="914400"/>
            <a:ext cx="5205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2.2.1  计量器具及其分类</a:t>
            </a:r>
          </a:p>
        </p:txBody>
      </p:sp>
      <p:sp>
        <p:nvSpPr>
          <p:cNvPr id="17415" name="Text Box 7"/>
          <p:cNvSpPr txBox="1">
            <a:spLocks noChangeArrowheads="1"/>
          </p:cNvSpPr>
          <p:nvPr/>
        </p:nvSpPr>
        <p:spPr bwMode="auto">
          <a:xfrm>
            <a:off x="1547813" y="1484313"/>
            <a:ext cx="7107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33CC"/>
                </a:solidFill>
              </a:rPr>
              <a:t>计量器具</a:t>
            </a:r>
            <a:r>
              <a:rPr lang="zh-CN" altLang="en-US" b="1"/>
              <a:t>为测量仪器和测量工具的统称。</a:t>
            </a:r>
          </a:p>
        </p:txBody>
      </p:sp>
      <p:sp>
        <p:nvSpPr>
          <p:cNvPr id="17416" name="Text Box 8"/>
          <p:cNvSpPr txBox="1">
            <a:spLocks noChangeArrowheads="1"/>
          </p:cNvSpPr>
          <p:nvPr/>
        </p:nvSpPr>
        <p:spPr bwMode="auto">
          <a:xfrm>
            <a:off x="611560" y="1963738"/>
            <a:ext cx="342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1. 计量器具分类</a:t>
            </a:r>
          </a:p>
        </p:txBody>
      </p:sp>
      <p:sp>
        <p:nvSpPr>
          <p:cNvPr id="17417" name="Text Box 9"/>
          <p:cNvSpPr txBox="1">
            <a:spLocks noChangeArrowheads="1"/>
          </p:cNvSpPr>
          <p:nvPr/>
        </p:nvSpPr>
        <p:spPr bwMode="auto">
          <a:xfrm>
            <a:off x="950913" y="2420938"/>
            <a:ext cx="5060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按其原理、结构和用途分为</a:t>
            </a:r>
            <a:r>
              <a:rPr lang="en-US" altLang="zh-CN" b="1"/>
              <a:t>:</a:t>
            </a:r>
          </a:p>
        </p:txBody>
      </p:sp>
      <p:sp>
        <p:nvSpPr>
          <p:cNvPr id="17418" name="Text Box 10"/>
          <p:cNvSpPr txBox="1">
            <a:spLocks noChangeArrowheads="1"/>
          </p:cNvSpPr>
          <p:nvPr/>
        </p:nvSpPr>
        <p:spPr bwMode="auto">
          <a:xfrm>
            <a:off x="323850" y="2852936"/>
            <a:ext cx="30051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zh-CN" altLang="en-US" b="1" dirty="0"/>
              <a:t>1） </a:t>
            </a:r>
            <a:r>
              <a:rPr lang="zh-CN" altLang="en-US" b="1" dirty="0">
                <a:solidFill>
                  <a:srgbClr val="FF33CC"/>
                </a:solidFill>
              </a:rPr>
              <a:t>基准量具</a:t>
            </a:r>
          </a:p>
        </p:txBody>
      </p:sp>
      <p:sp>
        <p:nvSpPr>
          <p:cNvPr id="17420" name="Text Box 12"/>
          <p:cNvSpPr txBox="1">
            <a:spLocks noChangeArrowheads="1"/>
          </p:cNvSpPr>
          <p:nvPr/>
        </p:nvSpPr>
        <p:spPr bwMode="auto">
          <a:xfrm>
            <a:off x="2484438" y="4293096"/>
            <a:ext cx="540067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定值基准量具，如量块、</a:t>
            </a:r>
            <a:r>
              <a:rPr lang="en-US" altLang="zh-CN" b="1"/>
              <a:t> </a:t>
            </a:r>
            <a:r>
              <a:rPr lang="zh-CN" altLang="en-US" b="1"/>
              <a:t>角度块 。</a:t>
            </a:r>
            <a:r>
              <a:rPr lang="zh-CN" altLang="en-US" sz="2800" b="1"/>
              <a:t>                                  </a:t>
            </a:r>
          </a:p>
        </p:txBody>
      </p:sp>
      <p:sp>
        <p:nvSpPr>
          <p:cNvPr id="17422" name="Text Box 14"/>
          <p:cNvSpPr txBox="1">
            <a:spLocks noChangeArrowheads="1"/>
          </p:cNvSpPr>
          <p:nvPr/>
        </p:nvSpPr>
        <p:spPr bwMode="auto">
          <a:xfrm>
            <a:off x="2555875" y="5807571"/>
            <a:ext cx="54006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变值基准量具，如线纹刻线尺等。      </a:t>
            </a:r>
          </a:p>
        </p:txBody>
      </p:sp>
      <p:sp>
        <p:nvSpPr>
          <p:cNvPr id="17423" name="Rectangle 15"/>
          <p:cNvSpPr>
            <a:spLocks noChangeArrowheads="1"/>
          </p:cNvSpPr>
          <p:nvPr/>
        </p:nvSpPr>
        <p:spPr bwMode="auto">
          <a:xfrm>
            <a:off x="1600200" y="304800"/>
            <a:ext cx="69770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chemeClr val="tx2"/>
                </a:solidFill>
              </a:rPr>
              <a:t>2.2  计量器具和测量方法</a:t>
            </a:r>
          </a:p>
        </p:txBody>
      </p:sp>
      <p:sp>
        <p:nvSpPr>
          <p:cNvPr id="17426" name="Text Box 18"/>
          <p:cNvSpPr txBox="1">
            <a:spLocks noChangeArrowheads="1"/>
          </p:cNvSpPr>
          <p:nvPr/>
        </p:nvSpPr>
        <p:spPr bwMode="auto">
          <a:xfrm>
            <a:off x="538163" y="3356992"/>
            <a:ext cx="79216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FF33CC"/>
                </a:solidFill>
              </a:rPr>
              <a:t>基准量具</a:t>
            </a:r>
            <a:r>
              <a:rPr lang="zh-CN" altLang="en-US" b="1" dirty="0"/>
              <a:t>是指用来校对或调整计量器具，或者作为标准尺寸进行性对测量的量具。</a:t>
            </a:r>
            <a:endParaRPr lang="en-US" altLang="zh-CN" b="1" dirty="0"/>
          </a:p>
        </p:txBody>
      </p:sp>
      <p:grpSp>
        <p:nvGrpSpPr>
          <p:cNvPr id="17428" name="Group 20"/>
          <p:cNvGrpSpPr>
            <a:grpSpLocks/>
          </p:cNvGrpSpPr>
          <p:nvPr/>
        </p:nvGrpSpPr>
        <p:grpSpPr bwMode="auto">
          <a:xfrm>
            <a:off x="592138" y="4593134"/>
            <a:ext cx="1892300" cy="1600200"/>
            <a:chOff x="100" y="2921"/>
            <a:chExt cx="1192" cy="1008"/>
          </a:xfrm>
        </p:grpSpPr>
        <p:sp>
          <p:nvSpPr>
            <p:cNvPr id="24590" name="AutoShape 11"/>
            <p:cNvSpPr>
              <a:spLocks/>
            </p:cNvSpPr>
            <p:nvPr/>
          </p:nvSpPr>
          <p:spPr bwMode="auto">
            <a:xfrm>
              <a:off x="1052" y="2921"/>
              <a:ext cx="240" cy="1008"/>
            </a:xfrm>
            <a:prstGeom prst="leftBrace">
              <a:avLst>
                <a:gd name="adj1" fmla="val 3500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91" name="Text Box 19"/>
            <p:cNvSpPr txBox="1">
              <a:spLocks noChangeArrowheads="1"/>
            </p:cNvSpPr>
            <p:nvPr/>
          </p:nvSpPr>
          <p:spPr bwMode="auto">
            <a:xfrm>
              <a:off x="100" y="3022"/>
              <a:ext cx="1102"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基 准</a:t>
              </a:r>
            </a:p>
            <a:p>
              <a:pPr eaLnBrk="1" hangingPunct="1"/>
              <a:r>
                <a:rPr lang="zh-CN" altLang="en-US" b="1" dirty="0"/>
                <a:t>           分：</a:t>
              </a:r>
            </a:p>
            <a:p>
              <a:pPr eaLnBrk="1" hangingPunct="1"/>
              <a:r>
                <a:rPr lang="zh-CN" altLang="en-US" b="1" dirty="0"/>
                <a:t>量 具</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23"/>
                                        </p:tgtEl>
                                        <p:attrNameLst>
                                          <p:attrName>style.visibility</p:attrName>
                                        </p:attrNameLst>
                                      </p:cBhvr>
                                      <p:to>
                                        <p:strVal val="visible"/>
                                      </p:to>
                                    </p:set>
                                    <p:animEffect transition="in" filter="wipe(left)">
                                      <p:cBhvr>
                                        <p:cTn id="7" dur="300"/>
                                        <p:tgtEl>
                                          <p:spTgt spid="174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4"/>
                                        </p:tgtEl>
                                        <p:attrNameLst>
                                          <p:attrName>style.visibility</p:attrName>
                                        </p:attrNameLst>
                                      </p:cBhvr>
                                      <p:to>
                                        <p:strVal val="visible"/>
                                      </p:to>
                                    </p:set>
                                    <p:animEffect transition="in" filter="wipe(left)">
                                      <p:cBhvr>
                                        <p:cTn id="12" dur="300"/>
                                        <p:tgtEl>
                                          <p:spTgt spid="174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7415"/>
                                        </p:tgtEl>
                                        <p:attrNameLst>
                                          <p:attrName>style.visibility</p:attrName>
                                        </p:attrNameLst>
                                      </p:cBhvr>
                                      <p:to>
                                        <p:strVal val="visible"/>
                                      </p:to>
                                    </p:set>
                                    <p:animEffect transition="in" filter="wipe(left)">
                                      <p:cBhvr>
                                        <p:cTn id="17" dur="300"/>
                                        <p:tgtEl>
                                          <p:spTgt spid="174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7416"/>
                                        </p:tgtEl>
                                        <p:attrNameLst>
                                          <p:attrName>style.visibility</p:attrName>
                                        </p:attrNameLst>
                                      </p:cBhvr>
                                      <p:to>
                                        <p:strVal val="visible"/>
                                      </p:to>
                                    </p:set>
                                    <p:animEffect transition="in" filter="wipe(left)">
                                      <p:cBhvr>
                                        <p:cTn id="22" dur="300"/>
                                        <p:tgtEl>
                                          <p:spTgt spid="174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7417"/>
                                        </p:tgtEl>
                                        <p:attrNameLst>
                                          <p:attrName>style.visibility</p:attrName>
                                        </p:attrNameLst>
                                      </p:cBhvr>
                                      <p:to>
                                        <p:strVal val="visible"/>
                                      </p:to>
                                    </p:set>
                                    <p:animEffect transition="in" filter="wipe(left)">
                                      <p:cBhvr>
                                        <p:cTn id="27" dur="300"/>
                                        <p:tgtEl>
                                          <p:spTgt spid="174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18"/>
                                        </p:tgtEl>
                                        <p:attrNameLst>
                                          <p:attrName>style.visibility</p:attrName>
                                        </p:attrNameLst>
                                      </p:cBhvr>
                                      <p:to>
                                        <p:strVal val="visible"/>
                                      </p:to>
                                    </p:set>
                                    <p:animEffect transition="in" filter="blinds(horizontal)">
                                      <p:cBhvr>
                                        <p:cTn id="32" dur="500"/>
                                        <p:tgtEl>
                                          <p:spTgt spid="174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426"/>
                                        </p:tgtEl>
                                        <p:attrNameLst>
                                          <p:attrName>style.visibility</p:attrName>
                                        </p:attrNameLst>
                                      </p:cBhvr>
                                      <p:to>
                                        <p:strVal val="visible"/>
                                      </p:to>
                                    </p:set>
                                    <p:animEffect transition="in" filter="wipe(left)">
                                      <p:cBhvr>
                                        <p:cTn id="37" dur="2000"/>
                                        <p:tgtEl>
                                          <p:spTgt spid="1742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7428"/>
                                        </p:tgtEl>
                                        <p:attrNameLst>
                                          <p:attrName>style.visibility</p:attrName>
                                        </p:attrNameLst>
                                      </p:cBhvr>
                                      <p:to>
                                        <p:strVal val="visible"/>
                                      </p:to>
                                    </p:set>
                                    <p:animEffect transition="in" filter="wipe(left)">
                                      <p:cBhvr>
                                        <p:cTn id="42" dur="2000"/>
                                        <p:tgtEl>
                                          <p:spTgt spid="1742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7420"/>
                                        </p:tgtEl>
                                        <p:attrNameLst>
                                          <p:attrName>style.visibility</p:attrName>
                                        </p:attrNameLst>
                                      </p:cBhvr>
                                      <p:to>
                                        <p:strVal val="visible"/>
                                      </p:to>
                                    </p:set>
                                    <p:animEffect transition="in" filter="wipe(left)">
                                      <p:cBhvr>
                                        <p:cTn id="47" dur="300"/>
                                        <p:tgtEl>
                                          <p:spTgt spid="1742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7422"/>
                                        </p:tgtEl>
                                        <p:attrNameLst>
                                          <p:attrName>style.visibility</p:attrName>
                                        </p:attrNameLst>
                                      </p:cBhvr>
                                      <p:to>
                                        <p:strVal val="visible"/>
                                      </p:to>
                                    </p:set>
                                    <p:animEffect transition="in" filter="wipe(left)">
                                      <p:cBhvr>
                                        <p:cTn id="52" dur="3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utoUpdateAnimBg="0"/>
      <p:bldP spid="17415" grpId="0" autoUpdateAnimBg="0"/>
      <p:bldP spid="17416" grpId="0" autoUpdateAnimBg="0"/>
      <p:bldP spid="17417" grpId="0" autoUpdateAnimBg="0"/>
      <p:bldP spid="17418" grpId="0"/>
      <p:bldP spid="17420" grpId="0" autoUpdateAnimBg="0"/>
      <p:bldP spid="17422" grpId="0" autoUpdateAnimBg="0"/>
      <p:bldP spid="17423" grpId="0" autoUpdateAnimBg="0"/>
      <p:bldP spid="174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5499AD7-97E6-4B0D-A16C-F3B24F0130B7}" type="slidenum">
              <a:rPr kumimoji="0" lang="zh-CN" altLang="en-US" smtClean="0"/>
              <a:pPr eaLnBrk="1" hangingPunct="1"/>
              <a:t>25</a:t>
            </a:fld>
            <a:endParaRPr kumimoji="0" lang="en-US" altLang="zh-CN" smtClean="0"/>
          </a:p>
        </p:txBody>
      </p:sp>
      <p:sp>
        <p:nvSpPr>
          <p:cNvPr id="44036" name="Text Box 4"/>
          <p:cNvSpPr txBox="1">
            <a:spLocks noChangeArrowheads="1"/>
          </p:cNvSpPr>
          <p:nvPr/>
        </p:nvSpPr>
        <p:spPr bwMode="auto">
          <a:xfrm>
            <a:off x="539750" y="332656"/>
            <a:ext cx="3521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 </a:t>
            </a:r>
            <a:r>
              <a:rPr lang="zh-CN" altLang="en-US" sz="2800" b="1" dirty="0">
                <a:solidFill>
                  <a:srgbClr val="FF33CC"/>
                </a:solidFill>
              </a:rPr>
              <a:t>通用计量器具</a:t>
            </a:r>
            <a:endParaRPr lang="en-US" altLang="zh-CN" sz="2800" b="1" dirty="0">
              <a:solidFill>
                <a:srgbClr val="FF33CC"/>
              </a:solidFill>
            </a:endParaRPr>
          </a:p>
        </p:txBody>
      </p:sp>
      <p:sp>
        <p:nvSpPr>
          <p:cNvPr id="44037" name="Text Box 5"/>
          <p:cNvSpPr txBox="1">
            <a:spLocks noChangeArrowheads="1"/>
          </p:cNvSpPr>
          <p:nvPr/>
        </p:nvSpPr>
        <p:spPr bwMode="auto">
          <a:xfrm>
            <a:off x="395288" y="804863"/>
            <a:ext cx="83534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33CC"/>
                </a:solidFill>
              </a:rPr>
              <a:t>        通用计量器具</a:t>
            </a:r>
            <a:r>
              <a:rPr lang="zh-CN" altLang="en-US" b="1" dirty="0"/>
              <a:t>是指将被测量转换成可直接观测的示值或等效信息的测量工具。</a:t>
            </a:r>
          </a:p>
        </p:txBody>
      </p:sp>
      <p:grpSp>
        <p:nvGrpSpPr>
          <p:cNvPr id="44048" name="Group 16"/>
          <p:cNvGrpSpPr>
            <a:grpSpLocks/>
          </p:cNvGrpSpPr>
          <p:nvPr/>
        </p:nvGrpSpPr>
        <p:grpSpPr bwMode="auto">
          <a:xfrm>
            <a:off x="250825" y="2068513"/>
            <a:ext cx="1901825" cy="4038600"/>
            <a:chOff x="158" y="1440"/>
            <a:chExt cx="1198" cy="2544"/>
          </a:xfrm>
        </p:grpSpPr>
        <p:sp>
          <p:nvSpPr>
            <p:cNvPr id="25614" name="Text Box 6"/>
            <p:cNvSpPr txBox="1">
              <a:spLocks noChangeArrowheads="1"/>
            </p:cNvSpPr>
            <p:nvPr/>
          </p:nvSpPr>
          <p:spPr bwMode="auto">
            <a:xfrm>
              <a:off x="158" y="2251"/>
              <a:ext cx="1089" cy="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按其原</a:t>
              </a:r>
            </a:p>
            <a:p>
              <a:pPr eaLnBrk="1" hangingPunct="1"/>
              <a:r>
                <a:rPr lang="zh-CN" altLang="en-US" b="1"/>
                <a:t>理可</a:t>
              </a:r>
              <a:r>
                <a:rPr lang="zh-CN" altLang="en-US" sz="2800" b="1"/>
                <a:t>分：</a:t>
              </a:r>
            </a:p>
          </p:txBody>
        </p:sp>
        <p:sp>
          <p:nvSpPr>
            <p:cNvPr id="25615" name="AutoShape 7"/>
            <p:cNvSpPr>
              <a:spLocks/>
            </p:cNvSpPr>
            <p:nvPr/>
          </p:nvSpPr>
          <p:spPr bwMode="auto">
            <a:xfrm>
              <a:off x="1020" y="1440"/>
              <a:ext cx="336" cy="2544"/>
            </a:xfrm>
            <a:prstGeom prst="leftBrace">
              <a:avLst>
                <a:gd name="adj1" fmla="val 6309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4040" name="Text Box 8"/>
          <p:cNvSpPr txBox="1">
            <a:spLocks noChangeArrowheads="1"/>
          </p:cNvSpPr>
          <p:nvPr/>
        </p:nvSpPr>
        <p:spPr bwMode="auto">
          <a:xfrm>
            <a:off x="2117725" y="1916113"/>
            <a:ext cx="5730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①   游标类量具——如游标卡尺等。</a:t>
            </a:r>
          </a:p>
        </p:txBody>
      </p:sp>
      <p:sp>
        <p:nvSpPr>
          <p:cNvPr id="44041" name="Text Box 9"/>
          <p:cNvSpPr txBox="1">
            <a:spLocks noChangeArrowheads="1"/>
          </p:cNvSpPr>
          <p:nvPr/>
        </p:nvSpPr>
        <p:spPr bwMode="auto">
          <a:xfrm>
            <a:off x="2117725" y="2449513"/>
            <a:ext cx="6054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②  微动螺旋类量具——如千分尺等。</a:t>
            </a:r>
          </a:p>
        </p:txBody>
      </p:sp>
      <p:sp>
        <p:nvSpPr>
          <p:cNvPr id="44042" name="Text Box 10"/>
          <p:cNvSpPr txBox="1">
            <a:spLocks noChangeArrowheads="1"/>
          </p:cNvSpPr>
          <p:nvPr/>
        </p:nvSpPr>
        <p:spPr bwMode="auto">
          <a:xfrm>
            <a:off x="2117725" y="2906713"/>
            <a:ext cx="6630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③  机械比较仪——如齿轮杠杆比较仪等。</a:t>
            </a:r>
          </a:p>
        </p:txBody>
      </p:sp>
      <p:sp>
        <p:nvSpPr>
          <p:cNvPr id="44043" name="Text Box 11"/>
          <p:cNvSpPr txBox="1">
            <a:spLocks noChangeArrowheads="1"/>
          </p:cNvSpPr>
          <p:nvPr/>
        </p:nvSpPr>
        <p:spPr bwMode="auto">
          <a:xfrm>
            <a:off x="2117725" y="3440113"/>
            <a:ext cx="6557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④  光学量仪——如光学计、光学测角仪等。</a:t>
            </a:r>
          </a:p>
        </p:txBody>
      </p:sp>
      <p:sp>
        <p:nvSpPr>
          <p:cNvPr id="44044" name="Text Box 12"/>
          <p:cNvSpPr txBox="1">
            <a:spLocks noChangeArrowheads="1"/>
          </p:cNvSpPr>
          <p:nvPr/>
        </p:nvSpPr>
        <p:spPr bwMode="auto">
          <a:xfrm>
            <a:off x="2117725" y="3973513"/>
            <a:ext cx="6415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⑤  气动量仪——如浮标式气动量仪的。</a:t>
            </a:r>
          </a:p>
        </p:txBody>
      </p:sp>
      <p:sp>
        <p:nvSpPr>
          <p:cNvPr id="44045" name="Text Box 13"/>
          <p:cNvSpPr txBox="1">
            <a:spLocks noChangeArrowheads="1"/>
          </p:cNvSpPr>
          <p:nvPr/>
        </p:nvSpPr>
        <p:spPr bwMode="auto">
          <a:xfrm>
            <a:off x="2117725" y="4506913"/>
            <a:ext cx="5349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⑥  电动量仪——如电动轮廓仪等。</a:t>
            </a:r>
          </a:p>
        </p:txBody>
      </p:sp>
      <p:sp>
        <p:nvSpPr>
          <p:cNvPr id="44046" name="Text Box 14"/>
          <p:cNvSpPr txBox="1">
            <a:spLocks noChangeArrowheads="1"/>
          </p:cNvSpPr>
          <p:nvPr/>
        </p:nvSpPr>
        <p:spPr bwMode="auto">
          <a:xfrm>
            <a:off x="2117725" y="5040313"/>
            <a:ext cx="617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⑦  微机化量仪（机电一体化量仪）——</a:t>
            </a:r>
          </a:p>
        </p:txBody>
      </p:sp>
      <p:sp>
        <p:nvSpPr>
          <p:cNvPr id="44047" name="Text Box 15"/>
          <p:cNvSpPr txBox="1">
            <a:spLocks noChangeArrowheads="1"/>
          </p:cNvSpPr>
          <p:nvPr/>
        </p:nvSpPr>
        <p:spPr bwMode="auto">
          <a:xfrm>
            <a:off x="2590800" y="5573713"/>
            <a:ext cx="56530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如微机控制的数显测量仪:数显光学计、数显测长仪、三坐标测量机等。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gtEl>
                                        <p:attrNameLst>
                                          <p:attrName>style.visibility</p:attrName>
                                        </p:attrNameLst>
                                      </p:cBhvr>
                                      <p:to>
                                        <p:strVal val="visible"/>
                                      </p:to>
                                    </p:set>
                                    <p:animEffect transition="in" filter="wipe(left)">
                                      <p:cBhvr>
                                        <p:cTn id="7" dur="3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37"/>
                                        </p:tgtEl>
                                        <p:attrNameLst>
                                          <p:attrName>style.visibility</p:attrName>
                                        </p:attrNameLst>
                                      </p:cBhvr>
                                      <p:to>
                                        <p:strVal val="visible"/>
                                      </p:to>
                                    </p:set>
                                    <p:animEffect transition="in" filter="wipe(left)">
                                      <p:cBhvr>
                                        <p:cTn id="12" dur="300"/>
                                        <p:tgtEl>
                                          <p:spTgt spid="440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4048"/>
                                        </p:tgtEl>
                                        <p:attrNameLst>
                                          <p:attrName>style.visibility</p:attrName>
                                        </p:attrNameLst>
                                      </p:cBhvr>
                                      <p:to>
                                        <p:strVal val="visible"/>
                                      </p:to>
                                    </p:set>
                                    <p:animEffect transition="in" filter="wipe(left)">
                                      <p:cBhvr>
                                        <p:cTn id="17" dur="2000"/>
                                        <p:tgtEl>
                                          <p:spTgt spid="440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4040"/>
                                        </p:tgtEl>
                                        <p:attrNameLst>
                                          <p:attrName>style.visibility</p:attrName>
                                        </p:attrNameLst>
                                      </p:cBhvr>
                                      <p:to>
                                        <p:strVal val="visible"/>
                                      </p:to>
                                    </p:set>
                                    <p:animEffect transition="in" filter="wipe(left)">
                                      <p:cBhvr>
                                        <p:cTn id="22" dur="300"/>
                                        <p:tgtEl>
                                          <p:spTgt spid="440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4041"/>
                                        </p:tgtEl>
                                        <p:attrNameLst>
                                          <p:attrName>style.visibility</p:attrName>
                                        </p:attrNameLst>
                                      </p:cBhvr>
                                      <p:to>
                                        <p:strVal val="visible"/>
                                      </p:to>
                                    </p:set>
                                    <p:animEffect transition="in" filter="wipe(left)">
                                      <p:cBhvr>
                                        <p:cTn id="27" dur="300"/>
                                        <p:tgtEl>
                                          <p:spTgt spid="440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42"/>
                                        </p:tgtEl>
                                        <p:attrNameLst>
                                          <p:attrName>style.visibility</p:attrName>
                                        </p:attrNameLst>
                                      </p:cBhvr>
                                      <p:to>
                                        <p:strVal val="visible"/>
                                      </p:to>
                                    </p:set>
                                    <p:animEffect transition="in" filter="wipe(left)">
                                      <p:cBhvr>
                                        <p:cTn id="32" dur="300"/>
                                        <p:tgtEl>
                                          <p:spTgt spid="4404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4043"/>
                                        </p:tgtEl>
                                        <p:attrNameLst>
                                          <p:attrName>style.visibility</p:attrName>
                                        </p:attrNameLst>
                                      </p:cBhvr>
                                      <p:to>
                                        <p:strVal val="visible"/>
                                      </p:to>
                                    </p:set>
                                    <p:animEffect transition="in" filter="wipe(left)">
                                      <p:cBhvr>
                                        <p:cTn id="37" dur="300"/>
                                        <p:tgtEl>
                                          <p:spTgt spid="4404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4044"/>
                                        </p:tgtEl>
                                        <p:attrNameLst>
                                          <p:attrName>style.visibility</p:attrName>
                                        </p:attrNameLst>
                                      </p:cBhvr>
                                      <p:to>
                                        <p:strVal val="visible"/>
                                      </p:to>
                                    </p:set>
                                    <p:animEffect transition="in" filter="wipe(left)">
                                      <p:cBhvr>
                                        <p:cTn id="42" dur="300"/>
                                        <p:tgtEl>
                                          <p:spTgt spid="4404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4045"/>
                                        </p:tgtEl>
                                        <p:attrNameLst>
                                          <p:attrName>style.visibility</p:attrName>
                                        </p:attrNameLst>
                                      </p:cBhvr>
                                      <p:to>
                                        <p:strVal val="visible"/>
                                      </p:to>
                                    </p:set>
                                    <p:animEffect transition="in" filter="wipe(left)">
                                      <p:cBhvr>
                                        <p:cTn id="47" dur="300"/>
                                        <p:tgtEl>
                                          <p:spTgt spid="4404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4046"/>
                                        </p:tgtEl>
                                        <p:attrNameLst>
                                          <p:attrName>style.visibility</p:attrName>
                                        </p:attrNameLst>
                                      </p:cBhvr>
                                      <p:to>
                                        <p:strVal val="visible"/>
                                      </p:to>
                                    </p:set>
                                    <p:animEffect transition="in" filter="wipe(left)">
                                      <p:cBhvr>
                                        <p:cTn id="52" dur="300"/>
                                        <p:tgtEl>
                                          <p:spTgt spid="4404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4047"/>
                                        </p:tgtEl>
                                        <p:attrNameLst>
                                          <p:attrName>style.visibility</p:attrName>
                                        </p:attrNameLst>
                                      </p:cBhvr>
                                      <p:to>
                                        <p:strVal val="visible"/>
                                      </p:to>
                                    </p:set>
                                    <p:animEffect transition="in" filter="wipe(left)">
                                      <p:cBhvr>
                                        <p:cTn id="57" dur="300"/>
                                        <p:tgtEl>
                                          <p:spTgt spid="44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44037" grpId="0" autoUpdateAnimBg="0"/>
      <p:bldP spid="44040" grpId="0" autoUpdateAnimBg="0"/>
      <p:bldP spid="44041" grpId="0" autoUpdateAnimBg="0"/>
      <p:bldP spid="44042" grpId="0" autoUpdateAnimBg="0"/>
      <p:bldP spid="44043" grpId="0" autoUpdateAnimBg="0"/>
      <p:bldP spid="44044" grpId="0" autoUpdateAnimBg="0"/>
      <p:bldP spid="44045" grpId="0" autoUpdateAnimBg="0"/>
      <p:bldP spid="44046" grpId="0" autoUpdateAnimBg="0"/>
      <p:bldP spid="4404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0BBED80-51EF-4955-8C65-27E8A04808F8}" type="slidenum">
              <a:rPr kumimoji="0" lang="zh-CN" altLang="en-US" smtClean="0"/>
              <a:pPr eaLnBrk="1" hangingPunct="1"/>
              <a:t>26</a:t>
            </a:fld>
            <a:endParaRPr kumimoji="0" lang="en-US" altLang="zh-CN" smtClean="0"/>
          </a:p>
        </p:txBody>
      </p:sp>
      <p:sp>
        <p:nvSpPr>
          <p:cNvPr id="45060" name="Text Box 4"/>
          <p:cNvSpPr txBox="1">
            <a:spLocks noChangeArrowheads="1"/>
          </p:cNvSpPr>
          <p:nvPr/>
        </p:nvSpPr>
        <p:spPr bwMode="auto">
          <a:xfrm>
            <a:off x="463550" y="115888"/>
            <a:ext cx="4395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（3）极限量规类</a:t>
            </a:r>
          </a:p>
        </p:txBody>
      </p:sp>
      <p:sp>
        <p:nvSpPr>
          <p:cNvPr id="45061" name="Text Box 5"/>
          <p:cNvSpPr txBox="1">
            <a:spLocks noChangeArrowheads="1"/>
          </p:cNvSpPr>
          <p:nvPr/>
        </p:nvSpPr>
        <p:spPr bwMode="auto">
          <a:xfrm>
            <a:off x="323850" y="493713"/>
            <a:ext cx="8569325"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a:solidFill>
                  <a:srgbClr val="FF33CC"/>
                </a:solidFill>
              </a:rPr>
              <a:t>        极限量规类</a:t>
            </a:r>
            <a:r>
              <a:rPr lang="zh-CN" altLang="en-US" b="1"/>
              <a:t>是指没有刻度（线）的用于检验被测量是否处于给定的极限偏差之内的专用量具。</a:t>
            </a:r>
            <a:endParaRPr lang="en-US" altLang="zh-CN" b="1"/>
          </a:p>
          <a:p>
            <a:pPr eaLnBrk="1" hangingPunct="1">
              <a:lnSpc>
                <a:spcPct val="120000"/>
              </a:lnSpc>
            </a:pPr>
            <a:r>
              <a:rPr lang="zh-CN" altLang="en-US" b="1"/>
              <a:t>        如光滑极限量规、螺纹量规、功能量规等。</a:t>
            </a:r>
          </a:p>
        </p:txBody>
      </p:sp>
      <p:sp>
        <p:nvSpPr>
          <p:cNvPr id="45062" name="Text Box 6"/>
          <p:cNvSpPr txBox="1">
            <a:spLocks noChangeArrowheads="1"/>
          </p:cNvSpPr>
          <p:nvPr/>
        </p:nvSpPr>
        <p:spPr bwMode="auto">
          <a:xfrm>
            <a:off x="565150" y="1628775"/>
            <a:ext cx="3862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（4） 检验夹具</a:t>
            </a:r>
          </a:p>
        </p:txBody>
      </p:sp>
      <p:sp>
        <p:nvSpPr>
          <p:cNvPr id="45063" name="Text Box 7"/>
          <p:cNvSpPr txBox="1">
            <a:spLocks noChangeArrowheads="1"/>
          </p:cNvSpPr>
          <p:nvPr/>
        </p:nvSpPr>
        <p:spPr bwMode="auto">
          <a:xfrm>
            <a:off x="252413" y="1989138"/>
            <a:ext cx="8567737" cy="811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a:solidFill>
                  <a:srgbClr val="FF33CC"/>
                </a:solidFill>
              </a:rPr>
              <a:t>        检验夹具</a:t>
            </a:r>
            <a:r>
              <a:rPr lang="zh-CN" altLang="en-US" b="1"/>
              <a:t>是一种专用的检验工具，它与相应的计量器具配套使用时，可方便地检验出被测件的各项参数。</a:t>
            </a:r>
          </a:p>
        </p:txBody>
      </p:sp>
      <p:sp>
        <p:nvSpPr>
          <p:cNvPr id="45064" name="Text Box 8"/>
          <p:cNvSpPr txBox="1">
            <a:spLocks noChangeArrowheads="1"/>
          </p:cNvSpPr>
          <p:nvPr/>
        </p:nvSpPr>
        <p:spPr bwMode="auto">
          <a:xfrm>
            <a:off x="827088" y="2708275"/>
            <a:ext cx="4968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2.  计量器具的度量指标</a:t>
            </a:r>
          </a:p>
        </p:txBody>
      </p:sp>
      <p:sp>
        <p:nvSpPr>
          <p:cNvPr id="45065" name="Text Box 9"/>
          <p:cNvSpPr txBox="1">
            <a:spLocks noChangeArrowheads="1"/>
          </p:cNvSpPr>
          <p:nvPr/>
        </p:nvSpPr>
        <p:spPr bwMode="auto">
          <a:xfrm>
            <a:off x="611188" y="3068638"/>
            <a:ext cx="5473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（1）分度值（</a:t>
            </a:r>
            <a:r>
              <a:rPr lang="en-US" altLang="zh-CN" b="1" i="1"/>
              <a:t>i</a:t>
            </a:r>
            <a:r>
              <a:rPr lang="en-US" altLang="zh-CN" b="1"/>
              <a:t> )</a:t>
            </a:r>
            <a:r>
              <a:rPr lang="zh-CN" altLang="en-US" b="1"/>
              <a:t>与分辨率</a:t>
            </a:r>
            <a:endParaRPr lang="en-US" altLang="zh-CN" b="1"/>
          </a:p>
        </p:txBody>
      </p:sp>
      <p:sp>
        <p:nvSpPr>
          <p:cNvPr id="45066" name="Text Box 10"/>
          <p:cNvSpPr txBox="1">
            <a:spLocks noChangeArrowheads="1"/>
          </p:cNvSpPr>
          <p:nvPr/>
        </p:nvSpPr>
        <p:spPr bwMode="auto">
          <a:xfrm>
            <a:off x="179388" y="3500438"/>
            <a:ext cx="8569325" cy="83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a:t>        </a:t>
            </a:r>
            <a:r>
              <a:rPr lang="zh-CN" altLang="en-US" b="1">
                <a:solidFill>
                  <a:srgbClr val="FF33CC"/>
                </a:solidFill>
              </a:rPr>
              <a:t>分度值</a:t>
            </a:r>
            <a:r>
              <a:rPr lang="zh-CN" altLang="en-US" b="1"/>
              <a:t>是指计量器具的刻尺或度盘上相邻两刻线所代表的量值之差。例如千分尺微分筒上分度值 </a:t>
            </a:r>
            <a:r>
              <a:rPr lang="en-US" altLang="zh-CN" b="1" i="1"/>
              <a:t>i </a:t>
            </a:r>
            <a:r>
              <a:rPr lang="en-US" altLang="zh-CN" b="1"/>
              <a:t>= 0.01mm </a:t>
            </a:r>
            <a:r>
              <a:rPr lang="zh-CN" altLang="en-US" b="1"/>
              <a:t>。</a:t>
            </a:r>
          </a:p>
        </p:txBody>
      </p:sp>
      <p:sp>
        <p:nvSpPr>
          <p:cNvPr id="45067" name="Text Box 11"/>
          <p:cNvSpPr txBox="1">
            <a:spLocks noChangeArrowheads="1"/>
          </p:cNvSpPr>
          <p:nvPr/>
        </p:nvSpPr>
        <p:spPr bwMode="auto">
          <a:xfrm>
            <a:off x="684213" y="5373688"/>
            <a:ext cx="3762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  (2) 刻度间距（</a:t>
            </a:r>
            <a:r>
              <a:rPr lang="en-US" altLang="zh-CN" b="1" i="1"/>
              <a:t>a</a:t>
            </a:r>
            <a:r>
              <a:rPr lang="en-US" altLang="zh-CN" b="1"/>
              <a:t>）</a:t>
            </a:r>
          </a:p>
        </p:txBody>
      </p:sp>
      <p:sp>
        <p:nvSpPr>
          <p:cNvPr id="45068" name="Text Box 12"/>
          <p:cNvSpPr txBox="1">
            <a:spLocks noChangeArrowheads="1"/>
          </p:cNvSpPr>
          <p:nvPr/>
        </p:nvSpPr>
        <p:spPr bwMode="auto">
          <a:xfrm>
            <a:off x="179388" y="5805488"/>
            <a:ext cx="8496300" cy="811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a:t>         </a:t>
            </a:r>
            <a:r>
              <a:rPr lang="zh-CN" altLang="en-US" b="1">
                <a:solidFill>
                  <a:srgbClr val="FF33CC"/>
                </a:solidFill>
              </a:rPr>
              <a:t>刻度间距</a:t>
            </a:r>
            <a:r>
              <a:rPr lang="zh-CN" altLang="en-US" b="1"/>
              <a:t>是指相邻两刻线中心之间的距离和圆弧长。为便于估读，其值为1~2.5</a:t>
            </a:r>
            <a:r>
              <a:rPr lang="en-US" altLang="zh-CN" b="1"/>
              <a:t>mm。</a:t>
            </a:r>
          </a:p>
        </p:txBody>
      </p:sp>
      <p:sp>
        <p:nvSpPr>
          <p:cNvPr id="26636" name="矩形 1"/>
          <p:cNvSpPr>
            <a:spLocks noChangeArrowheads="1"/>
          </p:cNvSpPr>
          <p:nvPr/>
        </p:nvSpPr>
        <p:spPr bwMode="auto">
          <a:xfrm>
            <a:off x="179388" y="4221163"/>
            <a:ext cx="86772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F0000"/>
                </a:solidFill>
              </a:rPr>
              <a:t>        分辨力</a:t>
            </a:r>
            <a:r>
              <a:rPr lang="zh-CN" altLang="en-US" b="1" dirty="0"/>
              <a:t>是对于数字显示的仪器，它表示最末一位数字间隔所代表的量值之差。例如 </a:t>
            </a:r>
            <a:r>
              <a:rPr lang="en-US" altLang="zh-CN" b="1" dirty="0"/>
              <a:t>JDG - S1 </a:t>
            </a:r>
            <a:r>
              <a:rPr lang="zh-CN" altLang="en-US" b="1" dirty="0"/>
              <a:t>数字式立式光学计分辨为 </a:t>
            </a:r>
            <a:r>
              <a:rPr lang="en-US" altLang="zh-CN" b="1" dirty="0"/>
              <a:t>0.1 </a:t>
            </a:r>
            <a:r>
              <a:rPr lang="en-US" altLang="zh-CN" b="1" dirty="0" err="1"/>
              <a:t>μm</a:t>
            </a:r>
            <a:r>
              <a:rPr lang="zh-CN" altLang="en-US" b="1" dirty="0"/>
              <a:t>。一般说来</a:t>
            </a:r>
            <a:r>
              <a:rPr lang="en-US" altLang="zh-CN" b="1" dirty="0"/>
              <a:t>,</a:t>
            </a:r>
            <a:r>
              <a:rPr lang="zh-CN" altLang="en-US" b="1" dirty="0"/>
              <a:t>量仪的分度值和受不了越小</a:t>
            </a:r>
            <a:r>
              <a:rPr lang="en-US" altLang="zh-CN" b="1" dirty="0"/>
              <a:t>,</a:t>
            </a:r>
            <a:r>
              <a:rPr lang="zh-CN" altLang="en-US" b="1" dirty="0"/>
              <a:t>其精度越高。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5060"/>
                                        </p:tgtEl>
                                        <p:attrNameLst>
                                          <p:attrName>style.visibility</p:attrName>
                                        </p:attrNameLst>
                                      </p:cBhvr>
                                      <p:to>
                                        <p:strVal val="visible"/>
                                      </p:to>
                                    </p:set>
                                    <p:animEffect transition="in" filter="wipe(left)">
                                      <p:cBhvr>
                                        <p:cTn id="7" dur="3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5061"/>
                                        </p:tgtEl>
                                        <p:attrNameLst>
                                          <p:attrName>style.visibility</p:attrName>
                                        </p:attrNameLst>
                                      </p:cBhvr>
                                      <p:to>
                                        <p:strVal val="visible"/>
                                      </p:to>
                                    </p:set>
                                    <p:animEffect transition="in" filter="wipe(left)">
                                      <p:cBhvr>
                                        <p:cTn id="12" dur="300"/>
                                        <p:tgtEl>
                                          <p:spTgt spid="450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5062"/>
                                        </p:tgtEl>
                                        <p:attrNameLst>
                                          <p:attrName>style.visibility</p:attrName>
                                        </p:attrNameLst>
                                      </p:cBhvr>
                                      <p:to>
                                        <p:strVal val="visible"/>
                                      </p:to>
                                    </p:set>
                                    <p:animEffect transition="in" filter="wipe(left)">
                                      <p:cBhvr>
                                        <p:cTn id="17" dur="300"/>
                                        <p:tgtEl>
                                          <p:spTgt spid="450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5063"/>
                                        </p:tgtEl>
                                        <p:attrNameLst>
                                          <p:attrName>style.visibility</p:attrName>
                                        </p:attrNameLst>
                                      </p:cBhvr>
                                      <p:to>
                                        <p:strVal val="visible"/>
                                      </p:to>
                                    </p:set>
                                    <p:animEffect transition="in" filter="wipe(left)">
                                      <p:cBhvr>
                                        <p:cTn id="22" dur="300"/>
                                        <p:tgtEl>
                                          <p:spTgt spid="450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5064"/>
                                        </p:tgtEl>
                                        <p:attrNameLst>
                                          <p:attrName>style.visibility</p:attrName>
                                        </p:attrNameLst>
                                      </p:cBhvr>
                                      <p:to>
                                        <p:strVal val="visible"/>
                                      </p:to>
                                    </p:set>
                                    <p:animEffect transition="in" filter="wipe(left)">
                                      <p:cBhvr>
                                        <p:cTn id="27" dur="300"/>
                                        <p:tgtEl>
                                          <p:spTgt spid="4506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5065"/>
                                        </p:tgtEl>
                                        <p:attrNameLst>
                                          <p:attrName>style.visibility</p:attrName>
                                        </p:attrNameLst>
                                      </p:cBhvr>
                                      <p:to>
                                        <p:strVal val="visible"/>
                                      </p:to>
                                    </p:set>
                                    <p:animEffect transition="in" filter="wipe(left)">
                                      <p:cBhvr>
                                        <p:cTn id="32" dur="300"/>
                                        <p:tgtEl>
                                          <p:spTgt spid="4506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5066"/>
                                        </p:tgtEl>
                                        <p:attrNameLst>
                                          <p:attrName>style.visibility</p:attrName>
                                        </p:attrNameLst>
                                      </p:cBhvr>
                                      <p:to>
                                        <p:strVal val="visible"/>
                                      </p:to>
                                    </p:set>
                                    <p:animEffect transition="in" filter="wipe(left)">
                                      <p:cBhvr>
                                        <p:cTn id="37" dur="300"/>
                                        <p:tgtEl>
                                          <p:spTgt spid="4506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6636"/>
                                        </p:tgtEl>
                                        <p:attrNameLst>
                                          <p:attrName>style.visibility</p:attrName>
                                        </p:attrNameLst>
                                      </p:cBhvr>
                                      <p:to>
                                        <p:strVal val="visible"/>
                                      </p:to>
                                    </p:set>
                                    <p:animEffect transition="in" filter="wipe(left)">
                                      <p:cBhvr>
                                        <p:cTn id="42" dur="500"/>
                                        <p:tgtEl>
                                          <p:spTgt spid="266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5067"/>
                                        </p:tgtEl>
                                        <p:attrNameLst>
                                          <p:attrName>style.visibility</p:attrName>
                                        </p:attrNameLst>
                                      </p:cBhvr>
                                      <p:to>
                                        <p:strVal val="visible"/>
                                      </p:to>
                                    </p:set>
                                    <p:animEffect transition="in" filter="wipe(left)">
                                      <p:cBhvr>
                                        <p:cTn id="47" dur="300"/>
                                        <p:tgtEl>
                                          <p:spTgt spid="4506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5068"/>
                                        </p:tgtEl>
                                        <p:attrNameLst>
                                          <p:attrName>style.visibility</p:attrName>
                                        </p:attrNameLst>
                                      </p:cBhvr>
                                      <p:to>
                                        <p:strVal val="visible"/>
                                      </p:to>
                                    </p:set>
                                    <p:animEffect transition="in" filter="wipe(left)">
                                      <p:cBhvr>
                                        <p:cTn id="52" dur="300"/>
                                        <p:tgtEl>
                                          <p:spTgt spid="45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P spid="45061" grpId="0" autoUpdateAnimBg="0"/>
      <p:bldP spid="45062" grpId="0" autoUpdateAnimBg="0"/>
      <p:bldP spid="45063" grpId="0" autoUpdateAnimBg="0"/>
      <p:bldP spid="45064" grpId="0" autoUpdateAnimBg="0"/>
      <p:bldP spid="45065" grpId="0" autoUpdateAnimBg="0"/>
      <p:bldP spid="45066" grpId="0" autoUpdateAnimBg="0"/>
      <p:bldP spid="45067" grpId="0" autoUpdateAnimBg="0"/>
      <p:bldP spid="45068" grpId="0" autoUpdateAnimBg="0"/>
      <p:bldP spid="266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3046161-BB3E-4BD1-B1B7-53746CD4EF46}" type="slidenum">
              <a:rPr kumimoji="0" lang="zh-CN" altLang="en-US" smtClean="0"/>
              <a:pPr eaLnBrk="1" hangingPunct="1"/>
              <a:t>27</a:t>
            </a:fld>
            <a:endParaRPr kumimoji="0" lang="en-US" altLang="zh-CN" smtClean="0"/>
          </a:p>
        </p:txBody>
      </p:sp>
      <p:sp>
        <p:nvSpPr>
          <p:cNvPr id="46084" name="Text Box 4"/>
          <p:cNvSpPr txBox="1">
            <a:spLocks noChangeArrowheads="1"/>
          </p:cNvSpPr>
          <p:nvPr/>
        </p:nvSpPr>
        <p:spPr bwMode="auto">
          <a:xfrm>
            <a:off x="381000" y="269875"/>
            <a:ext cx="44783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（3）示值范围</a:t>
            </a:r>
          </a:p>
        </p:txBody>
      </p:sp>
      <p:sp>
        <p:nvSpPr>
          <p:cNvPr id="46085" name="Text Box 5"/>
          <p:cNvSpPr txBox="1">
            <a:spLocks noChangeArrowheads="1"/>
          </p:cNvSpPr>
          <p:nvPr/>
        </p:nvSpPr>
        <p:spPr bwMode="auto">
          <a:xfrm>
            <a:off x="549275" y="685800"/>
            <a:ext cx="7985125"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solidFill>
                  <a:srgbClr val="FF33CC"/>
                </a:solidFill>
              </a:rPr>
              <a:t>示值范围</a:t>
            </a:r>
            <a:r>
              <a:rPr lang="zh-CN" altLang="en-US" b="1"/>
              <a:t>是指标尺所指示或显示的最低值到最高值的范围。例如机械比较议的示值范围为</a:t>
            </a:r>
            <a:r>
              <a:rPr lang="en-US" altLang="zh-CN" b="1">
                <a:latin typeface="宋体" pitchFamily="2" charset="-122"/>
              </a:rPr>
              <a:t>±100μm</a:t>
            </a:r>
            <a:r>
              <a:rPr lang="zh-CN" altLang="en-US" b="1">
                <a:latin typeface="宋体" pitchFamily="2" charset="-122"/>
              </a:rPr>
              <a:t>。</a:t>
            </a:r>
          </a:p>
        </p:txBody>
      </p:sp>
      <p:sp>
        <p:nvSpPr>
          <p:cNvPr id="46086" name="Text Box 6"/>
          <p:cNvSpPr txBox="1">
            <a:spLocks noChangeArrowheads="1"/>
          </p:cNvSpPr>
          <p:nvPr/>
        </p:nvSpPr>
        <p:spPr bwMode="auto">
          <a:xfrm>
            <a:off x="381000" y="1700213"/>
            <a:ext cx="3140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（4） 测量范围</a:t>
            </a:r>
          </a:p>
        </p:txBody>
      </p:sp>
      <p:sp>
        <p:nvSpPr>
          <p:cNvPr id="46087" name="Text Box 7"/>
          <p:cNvSpPr txBox="1">
            <a:spLocks noChangeArrowheads="1"/>
          </p:cNvSpPr>
          <p:nvPr/>
        </p:nvSpPr>
        <p:spPr bwMode="auto">
          <a:xfrm>
            <a:off x="609600" y="2133600"/>
            <a:ext cx="8283575" cy="148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solidFill>
                  <a:srgbClr val="FF33CC"/>
                </a:solidFill>
              </a:rPr>
              <a:t>测量范围</a:t>
            </a:r>
            <a:r>
              <a:rPr lang="zh-CN" altLang="en-US" b="1"/>
              <a:t>是指在允许误差范围内，测量器具所能测量零件的下限值到上限值的范围。例如某一千分尺的测量范围为</a:t>
            </a:r>
            <a:r>
              <a:rPr lang="en-US" altLang="zh-CN" b="1"/>
              <a:t>25~50mm.</a:t>
            </a:r>
          </a:p>
        </p:txBody>
      </p:sp>
      <p:sp>
        <p:nvSpPr>
          <p:cNvPr id="46094" name="Text Box 14"/>
          <p:cNvSpPr txBox="1">
            <a:spLocks noChangeArrowheads="1"/>
          </p:cNvSpPr>
          <p:nvPr/>
        </p:nvSpPr>
        <p:spPr bwMode="auto">
          <a:xfrm>
            <a:off x="539750" y="3630613"/>
            <a:ext cx="3673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（5）灵敏度 （</a:t>
            </a:r>
            <a:r>
              <a:rPr lang="en-US" altLang="zh-CN" b="1" i="1"/>
              <a:t>k</a:t>
            </a:r>
            <a:r>
              <a:rPr lang="en-US" altLang="zh-CN" b="1"/>
              <a:t>）</a:t>
            </a:r>
          </a:p>
        </p:txBody>
      </p:sp>
      <p:sp>
        <p:nvSpPr>
          <p:cNvPr id="46095" name="Text Box 15"/>
          <p:cNvSpPr txBox="1">
            <a:spLocks noChangeArrowheads="1"/>
          </p:cNvSpPr>
          <p:nvPr/>
        </p:nvSpPr>
        <p:spPr bwMode="auto">
          <a:xfrm>
            <a:off x="685800" y="4041775"/>
            <a:ext cx="8062913"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solidFill>
                  <a:srgbClr val="FF33CC"/>
                </a:solidFill>
              </a:rPr>
              <a:t>灵敏度</a:t>
            </a:r>
            <a:r>
              <a:rPr lang="zh-CN" altLang="en-US" b="1"/>
              <a:t>是指计量器具示值装置对被测量变化的反应能力。灵敏度也称放大比，可用下式表示</a:t>
            </a:r>
          </a:p>
        </p:txBody>
      </p:sp>
      <p:grpSp>
        <p:nvGrpSpPr>
          <p:cNvPr id="46108" name="Group 28"/>
          <p:cNvGrpSpPr>
            <a:grpSpLocks/>
          </p:cNvGrpSpPr>
          <p:nvPr/>
        </p:nvGrpSpPr>
        <p:grpSpPr bwMode="auto">
          <a:xfrm>
            <a:off x="2843213" y="5084763"/>
            <a:ext cx="3455987" cy="1439862"/>
            <a:chOff x="2744" y="3067"/>
            <a:chExt cx="1562" cy="771"/>
          </a:xfrm>
        </p:grpSpPr>
        <p:sp>
          <p:nvSpPr>
            <p:cNvPr id="27658" name="Text Box 19"/>
            <p:cNvSpPr txBox="1">
              <a:spLocks noChangeArrowheads="1"/>
            </p:cNvSpPr>
            <p:nvPr/>
          </p:nvSpPr>
          <p:spPr bwMode="auto">
            <a:xfrm>
              <a:off x="3550" y="3345"/>
              <a:ext cx="756" cy="245"/>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a:t>
              </a:r>
              <a:r>
                <a:rPr lang="en-US" altLang="zh-CN"/>
                <a:t>2-2</a:t>
              </a:r>
              <a:r>
                <a:rPr lang="zh-CN" altLang="en-US"/>
                <a:t>）</a:t>
              </a:r>
            </a:p>
          </p:txBody>
        </p:sp>
        <p:graphicFrame>
          <p:nvGraphicFramePr>
            <p:cNvPr id="27659" name="Object 27"/>
            <p:cNvGraphicFramePr>
              <a:graphicFrameLocks noChangeAspect="1"/>
            </p:cNvGraphicFramePr>
            <p:nvPr/>
          </p:nvGraphicFramePr>
          <p:xfrm>
            <a:off x="2744" y="3067"/>
            <a:ext cx="746" cy="771"/>
          </p:xfrm>
          <a:graphic>
            <a:graphicData uri="http://schemas.openxmlformats.org/presentationml/2006/ole">
              <mc:AlternateContent xmlns:mc="http://schemas.openxmlformats.org/markup-compatibility/2006">
                <mc:Choice xmlns:v="urn:schemas-microsoft-com:vml" Requires="v">
                  <p:oleObj spid="_x0000_s27677" name="公式" r:id="rId3" imgW="380835" imgH="393529" progId="Equation.3">
                    <p:embed/>
                  </p:oleObj>
                </mc:Choice>
                <mc:Fallback>
                  <p:oleObj name="公式" r:id="rId3" imgW="380835" imgH="393529" progId="Equation.3">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4" y="3067"/>
                          <a:ext cx="746" cy="7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4"/>
                                        </p:tgtEl>
                                        <p:attrNameLst>
                                          <p:attrName>style.visibility</p:attrName>
                                        </p:attrNameLst>
                                      </p:cBhvr>
                                      <p:to>
                                        <p:strVal val="visible"/>
                                      </p:to>
                                    </p:set>
                                    <p:animEffect transition="in" filter="wipe(left)">
                                      <p:cBhvr>
                                        <p:cTn id="7" dur="300"/>
                                        <p:tgtEl>
                                          <p:spTgt spid="460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85"/>
                                        </p:tgtEl>
                                        <p:attrNameLst>
                                          <p:attrName>style.visibility</p:attrName>
                                        </p:attrNameLst>
                                      </p:cBhvr>
                                      <p:to>
                                        <p:strVal val="visible"/>
                                      </p:to>
                                    </p:set>
                                    <p:animEffect transition="in" filter="wipe(left)">
                                      <p:cBhvr>
                                        <p:cTn id="12" dur="300"/>
                                        <p:tgtEl>
                                          <p:spTgt spid="460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6086"/>
                                        </p:tgtEl>
                                        <p:attrNameLst>
                                          <p:attrName>style.visibility</p:attrName>
                                        </p:attrNameLst>
                                      </p:cBhvr>
                                      <p:to>
                                        <p:strVal val="visible"/>
                                      </p:to>
                                    </p:set>
                                    <p:animEffect transition="in" filter="wipe(left)">
                                      <p:cBhvr>
                                        <p:cTn id="17" dur="300"/>
                                        <p:tgtEl>
                                          <p:spTgt spid="460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6087"/>
                                        </p:tgtEl>
                                        <p:attrNameLst>
                                          <p:attrName>style.visibility</p:attrName>
                                        </p:attrNameLst>
                                      </p:cBhvr>
                                      <p:to>
                                        <p:strVal val="visible"/>
                                      </p:to>
                                    </p:set>
                                    <p:animEffect transition="in" filter="wipe(left)">
                                      <p:cBhvr>
                                        <p:cTn id="22" dur="300"/>
                                        <p:tgtEl>
                                          <p:spTgt spid="460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6094"/>
                                        </p:tgtEl>
                                        <p:attrNameLst>
                                          <p:attrName>style.visibility</p:attrName>
                                        </p:attrNameLst>
                                      </p:cBhvr>
                                      <p:to>
                                        <p:strVal val="visible"/>
                                      </p:to>
                                    </p:set>
                                    <p:animEffect transition="in" filter="wipe(left)">
                                      <p:cBhvr>
                                        <p:cTn id="27" dur="300"/>
                                        <p:tgtEl>
                                          <p:spTgt spid="4609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6095"/>
                                        </p:tgtEl>
                                        <p:attrNameLst>
                                          <p:attrName>style.visibility</p:attrName>
                                        </p:attrNameLst>
                                      </p:cBhvr>
                                      <p:to>
                                        <p:strVal val="visible"/>
                                      </p:to>
                                    </p:set>
                                    <p:animEffect transition="in" filter="wipe(left)">
                                      <p:cBhvr>
                                        <p:cTn id="32" dur="300"/>
                                        <p:tgtEl>
                                          <p:spTgt spid="4609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46108"/>
                                        </p:tgtEl>
                                        <p:attrNameLst>
                                          <p:attrName>style.visibility</p:attrName>
                                        </p:attrNameLst>
                                      </p:cBhvr>
                                      <p:to>
                                        <p:strVal val="visible"/>
                                      </p:to>
                                    </p:set>
                                    <p:anim calcmode="lin" valueType="num">
                                      <p:cBhvr additive="base">
                                        <p:cTn id="37" dur="500" fill="hold"/>
                                        <p:tgtEl>
                                          <p:spTgt spid="46108"/>
                                        </p:tgtEl>
                                        <p:attrNameLst>
                                          <p:attrName>ppt_x</p:attrName>
                                        </p:attrNameLst>
                                      </p:cBhvr>
                                      <p:tavLst>
                                        <p:tav tm="0">
                                          <p:val>
                                            <p:strVal val="1+#ppt_w/2"/>
                                          </p:val>
                                        </p:tav>
                                        <p:tav tm="100000">
                                          <p:val>
                                            <p:strVal val="#ppt_x"/>
                                          </p:val>
                                        </p:tav>
                                      </p:tavLst>
                                    </p:anim>
                                    <p:anim calcmode="lin" valueType="num">
                                      <p:cBhvr additive="base">
                                        <p:cTn id="38" dur="500" fill="hold"/>
                                        <p:tgtEl>
                                          <p:spTgt spid="46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P spid="46085" grpId="0" autoUpdateAnimBg="0"/>
      <p:bldP spid="46086" grpId="0" autoUpdateAnimBg="0"/>
      <p:bldP spid="46087" grpId="0" autoUpdateAnimBg="0"/>
      <p:bldP spid="46094" grpId="0" autoUpdateAnimBg="0"/>
      <p:bldP spid="4609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671BD9F-BC6D-4BE7-82B2-6A4533F46A53}" type="slidenum">
              <a:rPr kumimoji="0" lang="zh-CN" altLang="en-US" smtClean="0"/>
              <a:pPr eaLnBrk="1" hangingPunct="1"/>
              <a:t>28</a:t>
            </a:fld>
            <a:endParaRPr kumimoji="0" lang="en-US" altLang="zh-CN" smtClean="0"/>
          </a:p>
        </p:txBody>
      </p:sp>
      <p:sp>
        <p:nvSpPr>
          <p:cNvPr id="47108" name="Text Box 4"/>
          <p:cNvSpPr txBox="1">
            <a:spLocks noChangeArrowheads="1"/>
          </p:cNvSpPr>
          <p:nvPr/>
        </p:nvSpPr>
        <p:spPr bwMode="auto">
          <a:xfrm>
            <a:off x="457200" y="228600"/>
            <a:ext cx="441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(6) 灵敏限（灵敏阈）</a:t>
            </a:r>
            <a:endParaRPr lang="en-US" altLang="zh-CN" b="1" dirty="0"/>
          </a:p>
        </p:txBody>
      </p:sp>
      <p:sp>
        <p:nvSpPr>
          <p:cNvPr id="47109" name="Text Box 5"/>
          <p:cNvSpPr txBox="1">
            <a:spLocks noChangeArrowheads="1"/>
          </p:cNvSpPr>
          <p:nvPr/>
        </p:nvSpPr>
        <p:spPr bwMode="auto">
          <a:xfrm>
            <a:off x="228600" y="715963"/>
            <a:ext cx="8305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a:t>
            </a:r>
            <a:r>
              <a:rPr lang="zh-CN" altLang="en-US" b="1">
                <a:solidFill>
                  <a:srgbClr val="FF33CC"/>
                </a:solidFill>
              </a:rPr>
              <a:t>灵敏限</a:t>
            </a:r>
            <a:r>
              <a:rPr lang="zh-CN" altLang="en-US" b="1"/>
              <a:t>是指能引起计量器具示值可能觉察变化的被测量的最小变化值。</a:t>
            </a:r>
          </a:p>
        </p:txBody>
      </p:sp>
      <p:sp>
        <p:nvSpPr>
          <p:cNvPr id="47110" name="Text Box 6"/>
          <p:cNvSpPr txBox="1">
            <a:spLocks noChangeArrowheads="1"/>
          </p:cNvSpPr>
          <p:nvPr/>
        </p:nvSpPr>
        <p:spPr bwMode="auto">
          <a:xfrm>
            <a:off x="914400" y="1882775"/>
            <a:ext cx="617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灵敏限越小，计量器具精度越高。</a:t>
            </a:r>
          </a:p>
        </p:txBody>
      </p:sp>
      <p:sp>
        <p:nvSpPr>
          <p:cNvPr id="47122" name="Text Box 18"/>
          <p:cNvSpPr txBox="1">
            <a:spLocks noChangeArrowheads="1"/>
          </p:cNvSpPr>
          <p:nvPr/>
        </p:nvSpPr>
        <p:spPr bwMode="auto">
          <a:xfrm>
            <a:off x="381000" y="2590800"/>
            <a:ext cx="3903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（7）测量力</a:t>
            </a:r>
          </a:p>
        </p:txBody>
      </p:sp>
      <p:sp>
        <p:nvSpPr>
          <p:cNvPr id="47123" name="Text Box 19"/>
          <p:cNvSpPr txBox="1">
            <a:spLocks noChangeArrowheads="1"/>
          </p:cNvSpPr>
          <p:nvPr/>
        </p:nvSpPr>
        <p:spPr bwMode="auto">
          <a:xfrm>
            <a:off x="609600" y="3048000"/>
            <a:ext cx="76962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a:t>
            </a:r>
            <a:r>
              <a:rPr lang="zh-CN" altLang="en-US" b="1">
                <a:solidFill>
                  <a:srgbClr val="FF33CC"/>
                </a:solidFill>
              </a:rPr>
              <a:t>测量力</a:t>
            </a:r>
            <a:r>
              <a:rPr lang="zh-CN" altLang="en-US" b="1"/>
              <a:t>是指在测量过程中，计量器具与被测表面的接触力。</a:t>
            </a:r>
          </a:p>
        </p:txBody>
      </p:sp>
      <p:sp>
        <p:nvSpPr>
          <p:cNvPr id="47124" name="Text Box 20"/>
          <p:cNvSpPr txBox="1">
            <a:spLocks noChangeArrowheads="1"/>
          </p:cNvSpPr>
          <p:nvPr/>
        </p:nvSpPr>
        <p:spPr bwMode="auto">
          <a:xfrm>
            <a:off x="381000" y="4149725"/>
            <a:ext cx="505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（8）示值误差</a:t>
            </a:r>
          </a:p>
        </p:txBody>
      </p:sp>
      <p:sp>
        <p:nvSpPr>
          <p:cNvPr id="47125" name="Text Box 21"/>
          <p:cNvSpPr txBox="1">
            <a:spLocks noChangeArrowheads="1"/>
          </p:cNvSpPr>
          <p:nvPr/>
        </p:nvSpPr>
        <p:spPr bwMode="auto">
          <a:xfrm>
            <a:off x="609600" y="4652963"/>
            <a:ext cx="8139113"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a:t>
            </a:r>
            <a:r>
              <a:rPr lang="zh-CN" altLang="en-US" b="1">
                <a:solidFill>
                  <a:srgbClr val="FF33CC"/>
                </a:solidFill>
              </a:rPr>
              <a:t>示值误差</a:t>
            </a:r>
            <a:r>
              <a:rPr lang="zh-CN" altLang="en-US" b="1"/>
              <a:t>是指计量器具的示值与被测量真 值之差。计量器具允许值可以从使用说明书或检定规程中查得，也可以用标准件检定出来。</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08"/>
                                        </p:tgtEl>
                                        <p:attrNameLst>
                                          <p:attrName>style.visibility</p:attrName>
                                        </p:attrNameLst>
                                      </p:cBhvr>
                                      <p:to>
                                        <p:strVal val="visible"/>
                                      </p:to>
                                    </p:set>
                                    <p:animEffect transition="in" filter="wipe(left)">
                                      <p:cBhvr>
                                        <p:cTn id="7" dur="300"/>
                                        <p:tgtEl>
                                          <p:spTgt spid="47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7109"/>
                                        </p:tgtEl>
                                        <p:attrNameLst>
                                          <p:attrName>style.visibility</p:attrName>
                                        </p:attrNameLst>
                                      </p:cBhvr>
                                      <p:to>
                                        <p:strVal val="visible"/>
                                      </p:to>
                                    </p:set>
                                    <p:animEffect transition="in" filter="wipe(left)">
                                      <p:cBhvr>
                                        <p:cTn id="12" dur="300"/>
                                        <p:tgtEl>
                                          <p:spTgt spid="471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7110"/>
                                        </p:tgtEl>
                                        <p:attrNameLst>
                                          <p:attrName>style.visibility</p:attrName>
                                        </p:attrNameLst>
                                      </p:cBhvr>
                                      <p:to>
                                        <p:strVal val="visible"/>
                                      </p:to>
                                    </p:set>
                                    <p:animEffect transition="in" filter="wipe(left)">
                                      <p:cBhvr>
                                        <p:cTn id="17" dur="300"/>
                                        <p:tgtEl>
                                          <p:spTgt spid="471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22"/>
                                        </p:tgtEl>
                                        <p:attrNameLst>
                                          <p:attrName>style.visibility</p:attrName>
                                        </p:attrNameLst>
                                      </p:cBhvr>
                                      <p:to>
                                        <p:strVal val="visible"/>
                                      </p:to>
                                    </p:set>
                                    <p:animEffect transition="in" filter="wipe(left)">
                                      <p:cBhvr>
                                        <p:cTn id="22" dur="300"/>
                                        <p:tgtEl>
                                          <p:spTgt spid="471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7123"/>
                                        </p:tgtEl>
                                        <p:attrNameLst>
                                          <p:attrName>style.visibility</p:attrName>
                                        </p:attrNameLst>
                                      </p:cBhvr>
                                      <p:to>
                                        <p:strVal val="visible"/>
                                      </p:to>
                                    </p:set>
                                    <p:animEffect transition="in" filter="wipe(left)">
                                      <p:cBhvr>
                                        <p:cTn id="27" dur="300"/>
                                        <p:tgtEl>
                                          <p:spTgt spid="471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7124"/>
                                        </p:tgtEl>
                                        <p:attrNameLst>
                                          <p:attrName>style.visibility</p:attrName>
                                        </p:attrNameLst>
                                      </p:cBhvr>
                                      <p:to>
                                        <p:strVal val="visible"/>
                                      </p:to>
                                    </p:set>
                                    <p:animEffect transition="in" filter="wipe(left)">
                                      <p:cBhvr>
                                        <p:cTn id="32" dur="300"/>
                                        <p:tgtEl>
                                          <p:spTgt spid="4712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7125"/>
                                        </p:tgtEl>
                                        <p:attrNameLst>
                                          <p:attrName>style.visibility</p:attrName>
                                        </p:attrNameLst>
                                      </p:cBhvr>
                                      <p:to>
                                        <p:strVal val="visible"/>
                                      </p:to>
                                    </p:set>
                                    <p:animEffect transition="in" filter="wipe(left)">
                                      <p:cBhvr>
                                        <p:cTn id="37" dur="300"/>
                                        <p:tgtEl>
                                          <p:spTgt spid="47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10" grpId="0" autoUpdateAnimBg="0"/>
      <p:bldP spid="47122" grpId="0" autoUpdateAnimBg="0"/>
      <p:bldP spid="47123" grpId="0" autoUpdateAnimBg="0"/>
      <p:bldP spid="47124" grpId="0" autoUpdateAnimBg="0"/>
      <p:bldP spid="47125"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06B981B-0B4E-42AA-A23E-E884314A6665}" type="slidenum">
              <a:rPr kumimoji="0" lang="zh-CN" altLang="en-US" smtClean="0"/>
              <a:pPr eaLnBrk="1" hangingPunct="1"/>
              <a:t>29</a:t>
            </a:fld>
            <a:endParaRPr kumimoji="0" lang="en-US" altLang="zh-CN" smtClean="0"/>
          </a:p>
        </p:txBody>
      </p:sp>
      <p:sp>
        <p:nvSpPr>
          <p:cNvPr id="48132" name="Text Box 4"/>
          <p:cNvSpPr txBox="1">
            <a:spLocks noChangeArrowheads="1"/>
          </p:cNvSpPr>
          <p:nvPr/>
        </p:nvSpPr>
        <p:spPr bwMode="auto">
          <a:xfrm>
            <a:off x="304800" y="228600"/>
            <a:ext cx="358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（9）示值变动性</a:t>
            </a:r>
          </a:p>
        </p:txBody>
      </p:sp>
      <p:sp>
        <p:nvSpPr>
          <p:cNvPr id="48133" name="Text Box 5"/>
          <p:cNvSpPr txBox="1">
            <a:spLocks noChangeArrowheads="1"/>
          </p:cNvSpPr>
          <p:nvPr/>
        </p:nvSpPr>
        <p:spPr bwMode="auto">
          <a:xfrm>
            <a:off x="609600" y="620713"/>
            <a:ext cx="79248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FF33CC"/>
                </a:solidFill>
              </a:rPr>
              <a:t>示值变动性</a:t>
            </a:r>
            <a:r>
              <a:rPr lang="zh-CN" altLang="en-US" b="1" dirty="0"/>
              <a:t>是指在测量条件不变的情况下，对同一被测量进行多次重复测量读数时（5~10次），其读数的最大变动量。</a:t>
            </a:r>
          </a:p>
        </p:txBody>
      </p:sp>
      <p:sp>
        <p:nvSpPr>
          <p:cNvPr id="48143" name="Text Box 15"/>
          <p:cNvSpPr txBox="1">
            <a:spLocks noChangeArrowheads="1"/>
          </p:cNvSpPr>
          <p:nvPr/>
        </p:nvSpPr>
        <p:spPr bwMode="auto">
          <a:xfrm>
            <a:off x="322263" y="2060575"/>
            <a:ext cx="525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（10）回程误差（滞后误差）</a:t>
            </a:r>
          </a:p>
        </p:txBody>
      </p:sp>
      <p:sp>
        <p:nvSpPr>
          <p:cNvPr id="48144" name="Text Box 16"/>
          <p:cNvSpPr txBox="1">
            <a:spLocks noChangeArrowheads="1"/>
          </p:cNvSpPr>
          <p:nvPr/>
        </p:nvSpPr>
        <p:spPr bwMode="auto">
          <a:xfrm>
            <a:off x="611188" y="2492375"/>
            <a:ext cx="78486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a:t>
            </a:r>
            <a:r>
              <a:rPr lang="zh-CN" altLang="en-US" b="1">
                <a:solidFill>
                  <a:srgbClr val="FF33CC"/>
                </a:solidFill>
              </a:rPr>
              <a:t>回程误差</a:t>
            </a:r>
            <a:r>
              <a:rPr lang="zh-CN" altLang="en-US" b="1"/>
              <a:t>是指在相同测量条件下，对同一被测量进行往返两个方向测量时，测量器具的示值变化量。</a:t>
            </a:r>
          </a:p>
        </p:txBody>
      </p:sp>
      <p:sp>
        <p:nvSpPr>
          <p:cNvPr id="48145" name="Text Box 17"/>
          <p:cNvSpPr txBox="1">
            <a:spLocks noChangeArrowheads="1"/>
          </p:cNvSpPr>
          <p:nvPr/>
        </p:nvSpPr>
        <p:spPr bwMode="auto">
          <a:xfrm>
            <a:off x="436563" y="3500438"/>
            <a:ext cx="2911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（11）修正值</a:t>
            </a:r>
          </a:p>
        </p:txBody>
      </p:sp>
      <p:sp>
        <p:nvSpPr>
          <p:cNvPr id="48146" name="Text Box 18"/>
          <p:cNvSpPr txBox="1">
            <a:spLocks noChangeArrowheads="1"/>
          </p:cNvSpPr>
          <p:nvPr/>
        </p:nvSpPr>
        <p:spPr bwMode="auto">
          <a:xfrm>
            <a:off x="687388" y="3889375"/>
            <a:ext cx="8205787"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a:t>
            </a:r>
            <a:r>
              <a:rPr lang="zh-CN" altLang="en-US" b="1">
                <a:solidFill>
                  <a:srgbClr val="FF33CC"/>
                </a:solidFill>
              </a:rPr>
              <a:t>修正值</a:t>
            </a:r>
            <a:r>
              <a:rPr lang="zh-CN" altLang="en-US" b="1"/>
              <a:t>是指为了消除或减少系统误差，用代数法加到测量结果上的值。例如已知某千分尺的零位误差为</a:t>
            </a:r>
            <a:r>
              <a:rPr lang="en-US" altLang="zh-CN" b="1">
                <a:solidFill>
                  <a:srgbClr val="FF33CC"/>
                </a:solidFill>
              </a:rPr>
              <a:t>+0.01mm</a:t>
            </a:r>
            <a:r>
              <a:rPr lang="en-US" altLang="zh-CN" b="1"/>
              <a:t>,</a:t>
            </a:r>
            <a:r>
              <a:rPr lang="zh-CN" altLang="en-US" b="1"/>
              <a:t>则其零位的修正值为</a:t>
            </a:r>
            <a:r>
              <a:rPr lang="en-US" altLang="zh-CN" b="1">
                <a:solidFill>
                  <a:srgbClr val="FF33CC"/>
                </a:solidFill>
              </a:rPr>
              <a:t>-0.01mm</a:t>
            </a:r>
            <a:r>
              <a:rPr lang="zh-CN" altLang="en-US" b="1">
                <a:solidFill>
                  <a:srgbClr val="FF33CC"/>
                </a:solidFill>
              </a:rPr>
              <a:t>。</a:t>
            </a:r>
            <a:r>
              <a:rPr lang="zh-CN" altLang="en-US" b="1"/>
              <a:t>若测量时千分尺读数为</a:t>
            </a:r>
            <a:r>
              <a:rPr lang="en-US" altLang="zh-CN" b="1"/>
              <a:t>20.04mm</a:t>
            </a:r>
            <a:r>
              <a:rPr lang="zh-CN" altLang="en-US" b="1"/>
              <a:t>，则该被测件的测量结果为</a:t>
            </a:r>
          </a:p>
        </p:txBody>
      </p:sp>
      <p:graphicFrame>
        <p:nvGraphicFramePr>
          <p:cNvPr id="48147" name="Object 19"/>
          <p:cNvGraphicFramePr>
            <a:graphicFrameLocks noChangeAspect="1"/>
          </p:cNvGraphicFramePr>
          <p:nvPr/>
        </p:nvGraphicFramePr>
        <p:xfrm>
          <a:off x="1476375" y="5876925"/>
          <a:ext cx="5400675" cy="560388"/>
        </p:xfrm>
        <a:graphic>
          <a:graphicData uri="http://schemas.openxmlformats.org/presentationml/2006/ole">
            <mc:AlternateContent xmlns:mc="http://schemas.openxmlformats.org/markup-compatibility/2006">
              <mc:Choice xmlns:v="urn:schemas-microsoft-com:vml" Requires="v">
                <p:oleObj spid="_x0000_s29723" name="公式" r:id="rId3" imgW="1713756" imgH="177723" progId="Equation.3">
                  <p:embed/>
                </p:oleObj>
              </mc:Choice>
              <mc:Fallback>
                <p:oleObj name="公式" r:id="rId3" imgW="1713756" imgH="177723" progId="Equation.3">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6375" y="5876925"/>
                        <a:ext cx="5400675" cy="56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2"/>
                                        </p:tgtEl>
                                        <p:attrNameLst>
                                          <p:attrName>style.visibility</p:attrName>
                                        </p:attrNameLst>
                                      </p:cBhvr>
                                      <p:to>
                                        <p:strVal val="visible"/>
                                      </p:to>
                                    </p:set>
                                    <p:animEffect transition="in" filter="wipe(left)">
                                      <p:cBhvr>
                                        <p:cTn id="7" dur="3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3"/>
                                        </p:tgtEl>
                                        <p:attrNameLst>
                                          <p:attrName>style.visibility</p:attrName>
                                        </p:attrNameLst>
                                      </p:cBhvr>
                                      <p:to>
                                        <p:strVal val="visible"/>
                                      </p:to>
                                    </p:set>
                                    <p:animEffect transition="in" filter="wipe(left)">
                                      <p:cBhvr>
                                        <p:cTn id="12" dur="300"/>
                                        <p:tgtEl>
                                          <p:spTgt spid="48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43"/>
                                        </p:tgtEl>
                                        <p:attrNameLst>
                                          <p:attrName>style.visibility</p:attrName>
                                        </p:attrNameLst>
                                      </p:cBhvr>
                                      <p:to>
                                        <p:strVal val="visible"/>
                                      </p:to>
                                    </p:set>
                                    <p:animEffect transition="in" filter="wipe(left)">
                                      <p:cBhvr>
                                        <p:cTn id="17" dur="300"/>
                                        <p:tgtEl>
                                          <p:spTgt spid="481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8144"/>
                                        </p:tgtEl>
                                        <p:attrNameLst>
                                          <p:attrName>style.visibility</p:attrName>
                                        </p:attrNameLst>
                                      </p:cBhvr>
                                      <p:to>
                                        <p:strVal val="visible"/>
                                      </p:to>
                                    </p:set>
                                    <p:animEffect transition="in" filter="wipe(left)">
                                      <p:cBhvr>
                                        <p:cTn id="22" dur="300"/>
                                        <p:tgtEl>
                                          <p:spTgt spid="481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8145"/>
                                        </p:tgtEl>
                                        <p:attrNameLst>
                                          <p:attrName>style.visibility</p:attrName>
                                        </p:attrNameLst>
                                      </p:cBhvr>
                                      <p:to>
                                        <p:strVal val="visible"/>
                                      </p:to>
                                    </p:set>
                                    <p:animEffect transition="in" filter="wipe(left)">
                                      <p:cBhvr>
                                        <p:cTn id="27" dur="300"/>
                                        <p:tgtEl>
                                          <p:spTgt spid="481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8146"/>
                                        </p:tgtEl>
                                        <p:attrNameLst>
                                          <p:attrName>style.visibility</p:attrName>
                                        </p:attrNameLst>
                                      </p:cBhvr>
                                      <p:to>
                                        <p:strVal val="visible"/>
                                      </p:to>
                                    </p:set>
                                    <p:animEffect transition="in" filter="wipe(left)">
                                      <p:cBhvr>
                                        <p:cTn id="32" dur="300"/>
                                        <p:tgtEl>
                                          <p:spTgt spid="4814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8147"/>
                                        </p:tgtEl>
                                        <p:attrNameLst>
                                          <p:attrName>style.visibility</p:attrName>
                                        </p:attrNameLst>
                                      </p:cBhvr>
                                      <p:to>
                                        <p:strVal val="visible"/>
                                      </p:to>
                                    </p:set>
                                    <p:animEffect transition="in" filter="wipe(left)">
                                      <p:cBhvr>
                                        <p:cTn id="37" dur="2000"/>
                                        <p:tgtEl>
                                          <p:spTgt spid="48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3" grpId="0" autoUpdateAnimBg="0"/>
      <p:bldP spid="48143" grpId="0" autoUpdateAnimBg="0"/>
      <p:bldP spid="48144" grpId="0" autoUpdateAnimBg="0"/>
      <p:bldP spid="48145" grpId="0" autoUpdateAnimBg="0"/>
      <p:bldP spid="4814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E49144B-180C-4A28-B153-E7DC756A8464}" type="slidenum">
              <a:rPr kumimoji="0" lang="zh-CN" altLang="en-US" smtClean="0"/>
              <a:pPr eaLnBrk="1" hangingPunct="1"/>
              <a:t>3</a:t>
            </a:fld>
            <a:endParaRPr kumimoji="0" lang="en-US" altLang="zh-CN" smtClean="0"/>
          </a:p>
        </p:txBody>
      </p:sp>
      <p:sp>
        <p:nvSpPr>
          <p:cNvPr id="70660" name="Text Box 3076"/>
          <p:cNvSpPr txBox="1">
            <a:spLocks noChangeArrowheads="1"/>
          </p:cNvSpPr>
          <p:nvPr/>
        </p:nvSpPr>
        <p:spPr bwMode="auto">
          <a:xfrm>
            <a:off x="1806575" y="329283"/>
            <a:ext cx="56753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第 2 章   测 量 技 术 基 础</a:t>
            </a:r>
          </a:p>
        </p:txBody>
      </p:sp>
      <p:sp>
        <p:nvSpPr>
          <p:cNvPr id="70661" name="Text Box 3077"/>
          <p:cNvSpPr txBox="1">
            <a:spLocks noChangeArrowheads="1"/>
          </p:cNvSpPr>
          <p:nvPr/>
        </p:nvSpPr>
        <p:spPr bwMode="auto">
          <a:xfrm>
            <a:off x="777960" y="965672"/>
            <a:ext cx="4724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2.1 测量的基本概念</a:t>
            </a:r>
          </a:p>
        </p:txBody>
      </p:sp>
      <p:sp>
        <p:nvSpPr>
          <p:cNvPr id="70662" name="Text Box 3078"/>
          <p:cNvSpPr txBox="1">
            <a:spLocks noChangeArrowheads="1"/>
          </p:cNvSpPr>
          <p:nvPr/>
        </p:nvSpPr>
        <p:spPr bwMode="auto">
          <a:xfrm>
            <a:off x="762000" y="2395538"/>
            <a:ext cx="457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2.1.1 测量、检验与检定</a:t>
            </a:r>
            <a:endParaRPr lang="en-US" altLang="zh-CN" b="1"/>
          </a:p>
        </p:txBody>
      </p:sp>
      <p:sp>
        <p:nvSpPr>
          <p:cNvPr id="70663" name="Text Box 3079"/>
          <p:cNvSpPr txBox="1">
            <a:spLocks noChangeArrowheads="1"/>
          </p:cNvSpPr>
          <p:nvPr/>
        </p:nvSpPr>
        <p:spPr bwMode="auto">
          <a:xfrm>
            <a:off x="990600" y="2943225"/>
            <a:ext cx="3005138" cy="457200"/>
          </a:xfrm>
          <a:prstGeom prst="rect">
            <a:avLst/>
          </a:prstGeom>
          <a:noFill/>
          <a:ln>
            <a:noFill/>
          </a:ln>
          <a:effec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 测量</a:t>
            </a:r>
          </a:p>
        </p:txBody>
      </p:sp>
      <p:sp>
        <p:nvSpPr>
          <p:cNvPr id="70664" name="Text Box 3080"/>
          <p:cNvSpPr txBox="1">
            <a:spLocks noChangeArrowheads="1"/>
          </p:cNvSpPr>
          <p:nvPr/>
        </p:nvSpPr>
        <p:spPr bwMode="auto">
          <a:xfrm>
            <a:off x="1042988" y="3476625"/>
            <a:ext cx="7705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33CC"/>
                </a:solidFill>
              </a:rPr>
              <a:t>测量</a:t>
            </a:r>
            <a:r>
              <a:rPr lang="zh-CN" altLang="en-US" b="1"/>
              <a:t>为确定被测量</a:t>
            </a:r>
            <a:r>
              <a:rPr lang="zh-CN" altLang="en-US" b="1" i="1"/>
              <a:t> </a:t>
            </a:r>
            <a:r>
              <a:rPr lang="en-US" altLang="zh-CN" b="1" i="1">
                <a:solidFill>
                  <a:srgbClr val="FF33CC"/>
                </a:solidFill>
              </a:rPr>
              <a:t>x </a:t>
            </a:r>
            <a:r>
              <a:rPr lang="zh-CN" altLang="en-US" b="1"/>
              <a:t>数值大小的过程。用公式表示为</a:t>
            </a:r>
            <a:endParaRPr lang="en-US" altLang="zh-CN" b="1"/>
          </a:p>
        </p:txBody>
      </p:sp>
      <p:graphicFrame>
        <p:nvGraphicFramePr>
          <p:cNvPr id="70666" name="Object 3082"/>
          <p:cNvGraphicFramePr>
            <a:graphicFrameLocks noChangeAspect="1"/>
          </p:cNvGraphicFramePr>
          <p:nvPr>
            <p:extLst>
              <p:ext uri="{D42A27DB-BD31-4B8C-83A1-F6EECF244321}">
                <p14:modId xmlns:p14="http://schemas.microsoft.com/office/powerpoint/2010/main" val="130138401"/>
              </p:ext>
            </p:extLst>
          </p:nvPr>
        </p:nvGraphicFramePr>
        <p:xfrm>
          <a:off x="906463" y="5229200"/>
          <a:ext cx="5105400" cy="1295400"/>
        </p:xfrm>
        <a:graphic>
          <a:graphicData uri="http://schemas.openxmlformats.org/presentationml/2006/ole">
            <mc:AlternateContent xmlns:mc="http://schemas.openxmlformats.org/markup-compatibility/2006">
              <mc:Choice xmlns:v="urn:schemas-microsoft-com:vml" Requires="v">
                <p:oleObj spid="_x0000_s4140" name="Equation" r:id="rId3" imgW="761669" imgH="393529" progId="Equation.3">
                  <p:embed/>
                </p:oleObj>
              </mc:Choice>
              <mc:Fallback>
                <p:oleObj name="Equation" r:id="rId3" imgW="761669" imgH="393529" progId="Equation.3">
                  <p:embed/>
                  <p:pic>
                    <p:nvPicPr>
                      <p:cNvPr id="0" name="Object 30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463" y="5229200"/>
                        <a:ext cx="5105400" cy="129540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667" name="Object 3083"/>
          <p:cNvGraphicFramePr>
            <a:graphicFrameLocks noChangeAspect="1"/>
          </p:cNvGraphicFramePr>
          <p:nvPr>
            <p:extLst>
              <p:ext uri="{D42A27DB-BD31-4B8C-83A1-F6EECF244321}">
                <p14:modId xmlns:p14="http://schemas.microsoft.com/office/powerpoint/2010/main" val="2097425516"/>
              </p:ext>
            </p:extLst>
          </p:nvPr>
        </p:nvGraphicFramePr>
        <p:xfrm>
          <a:off x="1027113" y="4067175"/>
          <a:ext cx="5417095" cy="1017588"/>
        </p:xfrm>
        <a:graphic>
          <a:graphicData uri="http://schemas.openxmlformats.org/presentationml/2006/ole">
            <mc:AlternateContent xmlns:mc="http://schemas.openxmlformats.org/markup-compatibility/2006">
              <mc:Choice xmlns:v="urn:schemas-microsoft-com:vml" Requires="v">
                <p:oleObj spid="_x0000_s4141" name="公式" r:id="rId5" imgW="1714320" imgH="431640" progId="Equation.3">
                  <p:embed/>
                </p:oleObj>
              </mc:Choice>
              <mc:Fallback>
                <p:oleObj name="公式" r:id="rId5" imgW="1714320" imgH="431640" progId="Equation.3">
                  <p:embed/>
                  <p:pic>
                    <p:nvPicPr>
                      <p:cNvPr id="0" name="Object 3083"/>
                      <p:cNvPicPr>
                        <a:picLocks noChangeAspect="1" noChangeArrowheads="1"/>
                      </p:cNvPicPr>
                      <p:nvPr/>
                    </p:nvPicPr>
                    <p:blipFill>
                      <a:blip r:embed="rId6"/>
                      <a:srcRect/>
                      <a:stretch>
                        <a:fillRect/>
                      </a:stretch>
                    </p:blipFill>
                    <p:spPr bwMode="auto">
                      <a:xfrm>
                        <a:off x="1027113" y="4067175"/>
                        <a:ext cx="5417095" cy="1017588"/>
                      </a:xfrm>
                      <a:prstGeom prst="rect">
                        <a:avLst/>
                      </a:prstGeom>
                      <a:solidFill>
                        <a:srgbClr val="FFFFCC"/>
                      </a:solidFill>
                      <a:ln>
                        <a:noFill/>
                      </a:ln>
                      <a:effectLst/>
                    </p:spPr>
                  </p:pic>
                </p:oleObj>
              </mc:Fallback>
            </mc:AlternateContent>
          </a:graphicData>
        </a:graphic>
      </p:graphicFrame>
      <p:sp>
        <p:nvSpPr>
          <p:cNvPr id="70668" name="Text Box 3084"/>
          <p:cNvSpPr txBox="1">
            <a:spLocks noChangeArrowheads="1"/>
          </p:cNvSpPr>
          <p:nvPr/>
        </p:nvSpPr>
        <p:spPr bwMode="auto">
          <a:xfrm>
            <a:off x="468313" y="1452513"/>
            <a:ext cx="835183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机器或仪器的零、部件加工后是否符合设计图样的技术要求，需要经过测量来判定。</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0"/>
                                        </p:tgtEl>
                                        <p:attrNameLst>
                                          <p:attrName>style.visibility</p:attrName>
                                        </p:attrNameLst>
                                      </p:cBhvr>
                                      <p:to>
                                        <p:strVal val="visible"/>
                                      </p:to>
                                    </p:set>
                                    <p:animEffect transition="in" filter="wipe(left)">
                                      <p:cBhvr>
                                        <p:cTn id="7" dur="300"/>
                                        <p:tgtEl>
                                          <p:spTgt spid="706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0661"/>
                                        </p:tgtEl>
                                        <p:attrNameLst>
                                          <p:attrName>style.visibility</p:attrName>
                                        </p:attrNameLst>
                                      </p:cBhvr>
                                      <p:to>
                                        <p:strVal val="visible"/>
                                      </p:to>
                                    </p:set>
                                    <p:animEffect transition="in" filter="wipe(left)">
                                      <p:cBhvr>
                                        <p:cTn id="12" dur="300"/>
                                        <p:tgtEl>
                                          <p:spTgt spid="706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0668"/>
                                        </p:tgtEl>
                                        <p:attrNameLst>
                                          <p:attrName>style.visibility</p:attrName>
                                        </p:attrNameLst>
                                      </p:cBhvr>
                                      <p:to>
                                        <p:strVal val="visible"/>
                                      </p:to>
                                    </p:set>
                                    <p:animEffect transition="in" filter="wipe(left)">
                                      <p:cBhvr>
                                        <p:cTn id="17" dur="300"/>
                                        <p:tgtEl>
                                          <p:spTgt spid="706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0662"/>
                                        </p:tgtEl>
                                        <p:attrNameLst>
                                          <p:attrName>style.visibility</p:attrName>
                                        </p:attrNameLst>
                                      </p:cBhvr>
                                      <p:to>
                                        <p:strVal val="visible"/>
                                      </p:to>
                                    </p:set>
                                    <p:animEffect transition="in" filter="wipe(left)">
                                      <p:cBhvr>
                                        <p:cTn id="22" dur="300"/>
                                        <p:tgtEl>
                                          <p:spTgt spid="7066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0663"/>
                                        </p:tgtEl>
                                        <p:attrNameLst>
                                          <p:attrName>style.visibility</p:attrName>
                                        </p:attrNameLst>
                                      </p:cBhvr>
                                      <p:to>
                                        <p:strVal val="visible"/>
                                      </p:to>
                                    </p:set>
                                    <p:animEffect transition="in" filter="wipe(left)">
                                      <p:cBhvr>
                                        <p:cTn id="27" dur="300"/>
                                        <p:tgtEl>
                                          <p:spTgt spid="7066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0664"/>
                                        </p:tgtEl>
                                        <p:attrNameLst>
                                          <p:attrName>style.visibility</p:attrName>
                                        </p:attrNameLst>
                                      </p:cBhvr>
                                      <p:to>
                                        <p:strVal val="visible"/>
                                      </p:to>
                                    </p:set>
                                    <p:animEffect transition="in" filter="wipe(left)">
                                      <p:cBhvr>
                                        <p:cTn id="32" dur="300"/>
                                        <p:tgtEl>
                                          <p:spTgt spid="7066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0667"/>
                                        </p:tgtEl>
                                        <p:attrNameLst>
                                          <p:attrName>style.visibility</p:attrName>
                                        </p:attrNameLst>
                                      </p:cBhvr>
                                      <p:to>
                                        <p:strVal val="visible"/>
                                      </p:to>
                                    </p:set>
                                    <p:animEffect transition="in" filter="wipe(left)">
                                      <p:cBhvr>
                                        <p:cTn id="37" dur="500"/>
                                        <p:tgtEl>
                                          <p:spTgt spid="7066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0666"/>
                                        </p:tgtEl>
                                        <p:attrNameLst>
                                          <p:attrName>style.visibility</p:attrName>
                                        </p:attrNameLst>
                                      </p:cBhvr>
                                      <p:to>
                                        <p:strVal val="visible"/>
                                      </p:to>
                                    </p:set>
                                    <p:animEffect transition="in" filter="wipe(left)">
                                      <p:cBhvr>
                                        <p:cTn id="42" dur="5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1" grpId="0" autoUpdateAnimBg="0"/>
      <p:bldP spid="70662" grpId="0" autoUpdateAnimBg="0"/>
      <p:bldP spid="70663" grpId="0"/>
      <p:bldP spid="70664" grpId="0" autoUpdateAnimBg="0"/>
      <p:bldP spid="706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4BD1494-70BF-43ED-A21F-CF2677208A74}" type="slidenum">
              <a:rPr kumimoji="0" lang="zh-CN" altLang="en-US" smtClean="0"/>
              <a:pPr eaLnBrk="1" hangingPunct="1"/>
              <a:t>30</a:t>
            </a:fld>
            <a:endParaRPr kumimoji="0" lang="en-US" altLang="zh-CN" smtClean="0"/>
          </a:p>
        </p:txBody>
      </p:sp>
      <p:sp>
        <p:nvSpPr>
          <p:cNvPr id="54276" name="Text Box 4"/>
          <p:cNvSpPr txBox="1">
            <a:spLocks noChangeArrowheads="1"/>
          </p:cNvSpPr>
          <p:nvPr/>
        </p:nvSpPr>
        <p:spPr bwMode="auto">
          <a:xfrm>
            <a:off x="395288" y="188913"/>
            <a:ext cx="6911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（12）不确定度</a:t>
            </a:r>
          </a:p>
        </p:txBody>
      </p:sp>
      <p:sp>
        <p:nvSpPr>
          <p:cNvPr id="54277" name="Text Box 5"/>
          <p:cNvSpPr txBox="1">
            <a:spLocks noChangeArrowheads="1"/>
          </p:cNvSpPr>
          <p:nvPr/>
        </p:nvSpPr>
        <p:spPr bwMode="auto">
          <a:xfrm>
            <a:off x="539750" y="620713"/>
            <a:ext cx="8135938"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solidFill>
                  <a:srgbClr val="FF33CC"/>
                </a:solidFill>
              </a:rPr>
              <a:t>不确定度</a:t>
            </a:r>
            <a:r>
              <a:rPr lang="zh-CN" altLang="en-US" b="1"/>
              <a:t>是指由于测量误差的存在而对被测量量值不能确定的程度。</a:t>
            </a:r>
          </a:p>
        </p:txBody>
      </p:sp>
      <p:sp>
        <p:nvSpPr>
          <p:cNvPr id="54282" name="Text Box 10"/>
          <p:cNvSpPr txBox="1">
            <a:spLocks noChangeArrowheads="1"/>
          </p:cNvSpPr>
          <p:nvPr/>
        </p:nvSpPr>
        <p:spPr bwMode="auto">
          <a:xfrm>
            <a:off x="539750" y="1700213"/>
            <a:ext cx="8135938" cy="148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t>计量器具的不确定度是一项综合精度指标。它包括测量器具的示值误差、示值变动性、回程误差、灵敏限以及调整时用的标准件误差等。不确定度用误差界限表示。</a:t>
            </a:r>
          </a:p>
        </p:txBody>
      </p:sp>
      <p:sp>
        <p:nvSpPr>
          <p:cNvPr id="54283" name="Text Box 11"/>
          <p:cNvSpPr txBox="1">
            <a:spLocks noChangeArrowheads="1"/>
          </p:cNvSpPr>
          <p:nvPr/>
        </p:nvSpPr>
        <p:spPr bwMode="auto">
          <a:xfrm>
            <a:off x="468313" y="3284538"/>
            <a:ext cx="813593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a:t>
            </a:r>
            <a:r>
              <a:rPr lang="zh-CN" altLang="en-US" b="1"/>
              <a:t>例如分度值为</a:t>
            </a:r>
            <a:r>
              <a:rPr lang="en-US" altLang="zh-CN" b="1"/>
              <a:t>0.01</a:t>
            </a:r>
            <a:r>
              <a:rPr lang="zh-CN" altLang="en-US" b="1"/>
              <a:t>的千分尺，在车间条件下，测量范围为</a:t>
            </a:r>
            <a:r>
              <a:rPr lang="en-US" altLang="zh-CN" b="1"/>
              <a:t>0~50mm,</a:t>
            </a:r>
            <a:r>
              <a:rPr lang="zh-CN" altLang="en-US" b="1"/>
              <a:t>其不确定度为</a:t>
            </a:r>
            <a:r>
              <a:rPr lang="en-US" altLang="zh-CN" b="1">
                <a:latin typeface="宋体" pitchFamily="2" charset="-122"/>
              </a:rPr>
              <a:t>±0.004mm</a:t>
            </a:r>
            <a:r>
              <a:rPr lang="zh-CN" altLang="en-US" b="1">
                <a:latin typeface="宋体" pitchFamily="2" charset="-122"/>
              </a:rPr>
              <a:t>。</a:t>
            </a:r>
          </a:p>
        </p:txBody>
      </p:sp>
      <p:sp>
        <p:nvSpPr>
          <p:cNvPr id="8" name="流程图: 可选过程 7">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276"/>
                                        </p:tgtEl>
                                        <p:attrNameLst>
                                          <p:attrName>style.visibility</p:attrName>
                                        </p:attrNameLst>
                                      </p:cBhvr>
                                      <p:to>
                                        <p:strVal val="visible"/>
                                      </p:to>
                                    </p:set>
                                    <p:animEffect transition="in" filter="wipe(left)">
                                      <p:cBhvr>
                                        <p:cTn id="7" dur="3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4277"/>
                                        </p:tgtEl>
                                        <p:attrNameLst>
                                          <p:attrName>style.visibility</p:attrName>
                                        </p:attrNameLst>
                                      </p:cBhvr>
                                      <p:to>
                                        <p:strVal val="visible"/>
                                      </p:to>
                                    </p:set>
                                    <p:animEffect transition="in" filter="wipe(left)">
                                      <p:cBhvr>
                                        <p:cTn id="12" dur="300"/>
                                        <p:tgtEl>
                                          <p:spTgt spid="542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4282"/>
                                        </p:tgtEl>
                                        <p:attrNameLst>
                                          <p:attrName>style.visibility</p:attrName>
                                        </p:attrNameLst>
                                      </p:cBhvr>
                                      <p:to>
                                        <p:strVal val="visible"/>
                                      </p:to>
                                    </p:set>
                                    <p:animEffect transition="in" filter="wipe(left)">
                                      <p:cBhvr>
                                        <p:cTn id="17" dur="300"/>
                                        <p:tgtEl>
                                          <p:spTgt spid="542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4283"/>
                                        </p:tgtEl>
                                        <p:attrNameLst>
                                          <p:attrName>style.visibility</p:attrName>
                                        </p:attrNameLst>
                                      </p:cBhvr>
                                      <p:to>
                                        <p:strVal val="visible"/>
                                      </p:to>
                                    </p:set>
                                    <p:animEffect transition="in" filter="wipe(left)">
                                      <p:cBhvr>
                                        <p:cTn id="22" dur="300"/>
                                        <p:tgtEl>
                                          <p:spTgt spid="5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P spid="54277" grpId="0" autoUpdateAnimBg="0"/>
      <p:bldP spid="54282" grpId="0" autoUpdateAnimBg="0"/>
      <p:bldP spid="5428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E25CDEB-E746-42F2-A2AB-50378E6902BF}" type="slidenum">
              <a:rPr kumimoji="0" lang="zh-CN" altLang="en-US" smtClean="0"/>
              <a:pPr eaLnBrk="1" hangingPunct="1"/>
              <a:t>31</a:t>
            </a:fld>
            <a:endParaRPr kumimoji="0" lang="en-US" altLang="zh-CN" smtClean="0"/>
          </a:p>
        </p:txBody>
      </p:sp>
      <p:sp>
        <p:nvSpPr>
          <p:cNvPr id="81924" name="Text Box 4"/>
          <p:cNvSpPr txBox="1">
            <a:spLocks noChangeArrowheads="1"/>
          </p:cNvSpPr>
          <p:nvPr/>
        </p:nvSpPr>
        <p:spPr bwMode="auto">
          <a:xfrm>
            <a:off x="720725" y="295275"/>
            <a:ext cx="586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2.2.</a:t>
            </a:r>
            <a:r>
              <a:rPr lang="en-US" altLang="zh-CN" b="1" dirty="0"/>
              <a:t>2  </a:t>
            </a:r>
            <a:r>
              <a:rPr lang="zh-CN" altLang="en-US" b="1" dirty="0"/>
              <a:t>三坐标测量简介</a:t>
            </a:r>
          </a:p>
        </p:txBody>
      </p:sp>
      <p:sp>
        <p:nvSpPr>
          <p:cNvPr id="81925" name="Rectangle 5"/>
          <p:cNvSpPr>
            <a:spLocks noChangeArrowheads="1"/>
          </p:cNvSpPr>
          <p:nvPr/>
        </p:nvSpPr>
        <p:spPr bwMode="auto">
          <a:xfrm>
            <a:off x="250825" y="1916113"/>
            <a:ext cx="8208963"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b="1">
                <a:latin typeface="宋体" pitchFamily="2" charset="-122"/>
              </a:rPr>
              <a:t>    三坐标测量机是</a:t>
            </a:r>
            <a:r>
              <a:rPr lang="en-US" altLang="zh-CN" b="1">
                <a:latin typeface="宋体" pitchFamily="2" charset="-122"/>
              </a:rPr>
              <a:t>20</a:t>
            </a:r>
            <a:r>
              <a:rPr lang="zh-CN" altLang="en-US" b="1">
                <a:latin typeface="宋体" pitchFamily="2" charset="-122"/>
              </a:rPr>
              <a:t>世纪六十年代发展起来的一种高精度，高效率的精密测量仪器，它是以精密机械为基础，综合运用计算机、电子、和光栅，激光等先进技术为原理进行测量。它借助高性能的计算机软件，可以进行箱体、导轨、齿轮、螺纹等复杂结构的测量。它的特点在于只要测头能达到的地方就可以通过测量该地方的某些特征点的三维坐标值，来测量零件的几何尺寸和几何要素的形状误差以及几何要素间的相互位置关系的误差。</a:t>
            </a:r>
            <a:r>
              <a:rPr lang="zh-CN" altLang="en-US">
                <a:latin typeface="宋体" pitchFamily="2" charset="-122"/>
              </a:rPr>
              <a:t> </a:t>
            </a:r>
          </a:p>
        </p:txBody>
      </p:sp>
      <p:sp>
        <p:nvSpPr>
          <p:cNvPr id="81926" name="Rectangle 6"/>
          <p:cNvSpPr>
            <a:spLocks noChangeArrowheads="1"/>
          </p:cNvSpPr>
          <p:nvPr/>
        </p:nvSpPr>
        <p:spPr bwMode="auto">
          <a:xfrm>
            <a:off x="179388" y="804863"/>
            <a:ext cx="842486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a:t>         三坐标测量是获得空间某点三维坐标值的测量方法，通常用三坐标测量机（简称测量机）进行测量。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24"/>
                                        </p:tgtEl>
                                        <p:attrNameLst>
                                          <p:attrName>style.visibility</p:attrName>
                                        </p:attrNameLst>
                                      </p:cBhvr>
                                      <p:to>
                                        <p:strVal val="visible"/>
                                      </p:to>
                                    </p:set>
                                    <p:animEffect transition="in" filter="wipe(left)">
                                      <p:cBhvr>
                                        <p:cTn id="7" dur="300"/>
                                        <p:tgtEl>
                                          <p:spTgt spid="819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26"/>
                                        </p:tgtEl>
                                        <p:attrNameLst>
                                          <p:attrName>style.visibility</p:attrName>
                                        </p:attrNameLst>
                                      </p:cBhvr>
                                      <p:to>
                                        <p:strVal val="visible"/>
                                      </p:to>
                                    </p:set>
                                    <p:animEffect transition="in" filter="wipe(left)">
                                      <p:cBhvr>
                                        <p:cTn id="12" dur="2000"/>
                                        <p:tgtEl>
                                          <p:spTgt spid="819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Effect transition="in" filter="wipe(left)">
                                      <p:cBhvr>
                                        <p:cTn id="17" dur="2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utoUpdateAnimBg="0"/>
      <p:bldP spid="81925" grpId="0"/>
      <p:bldP spid="819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9D7B00F-B01E-4396-9EDC-F4A8BA43F665}" type="slidenum">
              <a:rPr kumimoji="0" lang="zh-CN" altLang="en-US" smtClean="0"/>
              <a:pPr eaLnBrk="1" hangingPunct="1"/>
              <a:t>32</a:t>
            </a:fld>
            <a:endParaRPr kumimoji="0" lang="en-US" altLang="zh-CN" smtClean="0"/>
          </a:p>
        </p:txBody>
      </p:sp>
      <p:sp>
        <p:nvSpPr>
          <p:cNvPr id="82948" name="Rectangle 4"/>
          <p:cNvSpPr>
            <a:spLocks noChangeArrowheads="1"/>
          </p:cNvSpPr>
          <p:nvPr/>
        </p:nvSpPr>
        <p:spPr bwMode="auto">
          <a:xfrm>
            <a:off x="323850" y="765175"/>
            <a:ext cx="3816350" cy="403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00025">
              <a:lnSpc>
                <a:spcPct val="120000"/>
              </a:lnSpc>
              <a:tabLst>
                <a:tab pos="533400" algn="l"/>
              </a:tabLst>
            </a:pPr>
            <a:r>
              <a:rPr lang="zh-CN" altLang="en-US" b="1"/>
              <a:t>        三坐标测量机具有互相垂直的三个测量方向</a:t>
            </a:r>
            <a:r>
              <a:rPr lang="en-US" altLang="zh-CN" b="1" i="1"/>
              <a:t>X </a:t>
            </a:r>
            <a:r>
              <a:rPr lang="zh-CN" altLang="en-US" b="1"/>
              <a:t>轴，</a:t>
            </a:r>
            <a:r>
              <a:rPr lang="en-US" altLang="zh-CN" b="1" i="1"/>
              <a:t>Y </a:t>
            </a:r>
            <a:r>
              <a:rPr lang="zh-CN" altLang="en-US" b="1"/>
              <a:t>轴和</a:t>
            </a:r>
            <a:r>
              <a:rPr lang="en-US" altLang="zh-CN" b="1" i="1"/>
              <a:t>Z </a:t>
            </a:r>
            <a:r>
              <a:rPr lang="zh-CN" altLang="en-US" b="1"/>
              <a:t>轴。从结构型式上分一般有悬臂式、桥框式、龙门式等种类。其中龙门式由于刚性好，装卸工作方便，操作性能好，测量精度较高，所以应用较普遍。</a:t>
            </a:r>
            <a:endParaRPr lang="zh-CN" altLang="en-US"/>
          </a:p>
        </p:txBody>
      </p:sp>
      <p:sp>
        <p:nvSpPr>
          <p:cNvPr id="82949" name="Rectangle 5"/>
          <p:cNvSpPr>
            <a:spLocks noChangeArrowheads="1"/>
          </p:cNvSpPr>
          <p:nvPr/>
        </p:nvSpPr>
        <p:spPr bwMode="auto">
          <a:xfrm>
            <a:off x="323850" y="260350"/>
            <a:ext cx="5399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1. </a:t>
            </a:r>
            <a:r>
              <a:rPr lang="zh-CN" altLang="en-US" b="1" dirty="0"/>
              <a:t>三坐标测量机的基本结构</a:t>
            </a:r>
          </a:p>
        </p:txBody>
      </p:sp>
      <p:sp>
        <p:nvSpPr>
          <p:cNvPr id="82950" name="Rectangle 6"/>
          <p:cNvSpPr>
            <a:spLocks noChangeArrowheads="1"/>
          </p:cNvSpPr>
          <p:nvPr/>
        </p:nvSpPr>
        <p:spPr bwMode="auto">
          <a:xfrm>
            <a:off x="323850" y="4911725"/>
            <a:ext cx="33115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        三坐标测量机基本</a:t>
            </a:r>
          </a:p>
          <a:p>
            <a:r>
              <a:rPr lang="zh-CN" altLang="en-US" b="1"/>
              <a:t>结式如图 </a:t>
            </a:r>
            <a:r>
              <a:rPr lang="en-US" altLang="zh-CN" b="1"/>
              <a:t>2.6</a:t>
            </a:r>
            <a:r>
              <a:rPr lang="zh-CN" altLang="en-US" b="1"/>
              <a:t>所示。</a:t>
            </a:r>
          </a:p>
        </p:txBody>
      </p:sp>
      <p:grpSp>
        <p:nvGrpSpPr>
          <p:cNvPr id="82957" name="Group 13"/>
          <p:cNvGrpSpPr>
            <a:grpSpLocks/>
          </p:cNvGrpSpPr>
          <p:nvPr/>
        </p:nvGrpSpPr>
        <p:grpSpPr bwMode="auto">
          <a:xfrm>
            <a:off x="4499992" y="116632"/>
            <a:ext cx="4179888" cy="6243638"/>
            <a:chOff x="2880" y="210"/>
            <a:chExt cx="2633" cy="3933"/>
          </a:xfrm>
        </p:grpSpPr>
        <p:grpSp>
          <p:nvGrpSpPr>
            <p:cNvPr id="32775" name="Group 11"/>
            <p:cNvGrpSpPr>
              <a:grpSpLocks/>
            </p:cNvGrpSpPr>
            <p:nvPr/>
          </p:nvGrpSpPr>
          <p:grpSpPr bwMode="auto">
            <a:xfrm>
              <a:off x="2880" y="210"/>
              <a:ext cx="2633" cy="3379"/>
              <a:chOff x="2880" y="210"/>
              <a:chExt cx="2633" cy="3379"/>
            </a:xfrm>
          </p:grpSpPr>
          <p:pic>
            <p:nvPicPr>
              <p:cNvPr id="32777"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0" y="210"/>
                <a:ext cx="2633" cy="3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8" name="Text Box 8"/>
              <p:cNvSpPr txBox="1">
                <a:spLocks noChangeArrowheads="1"/>
              </p:cNvSpPr>
              <p:nvPr/>
            </p:nvSpPr>
            <p:spPr bwMode="auto">
              <a:xfrm>
                <a:off x="3107" y="3339"/>
                <a:ext cx="228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a:t>
                </a:r>
                <a:r>
                  <a:rPr lang="en-US" altLang="zh-CN" sz="2000" b="1"/>
                  <a:t>2.6 </a:t>
                </a:r>
                <a:r>
                  <a:rPr lang="zh-CN" altLang="en-US" sz="2000" b="1"/>
                  <a:t>三 坐 标 测 量 机</a:t>
                </a:r>
              </a:p>
            </p:txBody>
          </p:sp>
        </p:grpSp>
        <p:sp>
          <p:nvSpPr>
            <p:cNvPr id="32776" name="Text Box 10"/>
            <p:cNvSpPr txBox="1">
              <a:spLocks noChangeArrowheads="1"/>
            </p:cNvSpPr>
            <p:nvPr/>
          </p:nvSpPr>
          <p:spPr bwMode="auto">
            <a:xfrm>
              <a:off x="3002" y="3566"/>
              <a:ext cx="2463"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800" b="1"/>
                <a:t>1—</a:t>
              </a:r>
              <a:r>
                <a:rPr lang="en-US" altLang="zh-CN" sz="1800" b="1" i="1"/>
                <a:t>Z</a:t>
              </a:r>
              <a:r>
                <a:rPr lang="zh-CN" altLang="en-US" sz="1800" b="1"/>
                <a:t>轴部件，  </a:t>
              </a:r>
              <a:r>
                <a:rPr lang="en-US" altLang="zh-CN" sz="1800" b="1"/>
                <a:t>2—</a:t>
              </a:r>
              <a:r>
                <a:rPr lang="en-US" altLang="zh-CN" sz="1800" b="1" i="1"/>
                <a:t>X</a:t>
              </a:r>
              <a:r>
                <a:rPr lang="zh-CN" altLang="en-US" sz="1800" b="1"/>
                <a:t>向导轨，</a:t>
              </a:r>
            </a:p>
            <a:p>
              <a:pPr eaLnBrk="1" hangingPunct="1"/>
              <a:r>
                <a:rPr lang="en-US" altLang="zh-CN" sz="1800" b="1"/>
                <a:t>3—</a:t>
              </a:r>
              <a:r>
                <a:rPr lang="en-US" altLang="zh-CN" sz="1800" b="1" i="1"/>
                <a:t>Y</a:t>
              </a:r>
              <a:r>
                <a:rPr lang="zh-CN" altLang="en-US" sz="1800" b="1"/>
                <a:t>向导轨，  </a:t>
              </a:r>
              <a:r>
                <a:rPr lang="en-US" altLang="zh-CN" sz="1800" b="1"/>
                <a:t>4—</a:t>
              </a:r>
              <a:r>
                <a:rPr lang="zh-CN" altLang="en-US" sz="1800" b="1"/>
                <a:t>立柱，</a:t>
              </a:r>
              <a:r>
                <a:rPr lang="en-US" altLang="zh-CN" sz="1800" b="1"/>
                <a:t>5—</a:t>
              </a:r>
              <a:r>
                <a:rPr lang="zh-CN" altLang="en-US" sz="1800" b="1"/>
                <a:t>底座，</a:t>
              </a:r>
            </a:p>
            <a:p>
              <a:pPr eaLnBrk="1" hangingPunct="1"/>
              <a:r>
                <a:rPr lang="en-US" altLang="zh-CN" sz="1800" b="1"/>
                <a:t>6—</a:t>
              </a:r>
              <a:r>
                <a:rPr lang="zh-CN" altLang="en-US" sz="1800" b="1"/>
                <a:t>测量工作台</a:t>
              </a:r>
              <a:r>
                <a:rPr lang="en-US" altLang="zh-CN" sz="1800" b="1"/>
                <a:t>,7—</a:t>
              </a:r>
              <a:r>
                <a:rPr lang="zh-CN" altLang="en-US" sz="1800" b="1"/>
                <a:t>测量头。</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949"/>
                                        </p:tgtEl>
                                        <p:attrNameLst>
                                          <p:attrName>style.visibility</p:attrName>
                                        </p:attrNameLst>
                                      </p:cBhvr>
                                      <p:to>
                                        <p:strVal val="visible"/>
                                      </p:to>
                                    </p:set>
                                    <p:animEffect transition="in" filter="wipe(left)">
                                      <p:cBhvr>
                                        <p:cTn id="7" dur="2000"/>
                                        <p:tgtEl>
                                          <p:spTgt spid="829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2948"/>
                                        </p:tgtEl>
                                        <p:attrNameLst>
                                          <p:attrName>style.visibility</p:attrName>
                                        </p:attrNameLst>
                                      </p:cBhvr>
                                      <p:to>
                                        <p:strVal val="visible"/>
                                      </p:to>
                                    </p:set>
                                    <p:animEffect transition="in" filter="wipe(up)">
                                      <p:cBhvr>
                                        <p:cTn id="12" dur="2000"/>
                                        <p:tgtEl>
                                          <p:spTgt spid="829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950"/>
                                        </p:tgtEl>
                                        <p:attrNameLst>
                                          <p:attrName>style.visibility</p:attrName>
                                        </p:attrNameLst>
                                      </p:cBhvr>
                                      <p:to>
                                        <p:strVal val="visible"/>
                                      </p:to>
                                    </p:set>
                                    <p:animEffect transition="in" filter="wipe(left)">
                                      <p:cBhvr>
                                        <p:cTn id="17" dur="2000"/>
                                        <p:tgtEl>
                                          <p:spTgt spid="829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82957"/>
                                        </p:tgtEl>
                                        <p:attrNameLst>
                                          <p:attrName>style.visibility</p:attrName>
                                        </p:attrNameLst>
                                      </p:cBhvr>
                                      <p:to>
                                        <p:strVal val="visible"/>
                                      </p:to>
                                    </p:set>
                                    <p:anim calcmode="lin" valueType="num">
                                      <p:cBhvr additive="base">
                                        <p:cTn id="22" dur="2000" fill="hold"/>
                                        <p:tgtEl>
                                          <p:spTgt spid="82957"/>
                                        </p:tgtEl>
                                        <p:attrNameLst>
                                          <p:attrName>ppt_x</p:attrName>
                                        </p:attrNameLst>
                                      </p:cBhvr>
                                      <p:tavLst>
                                        <p:tav tm="0">
                                          <p:val>
                                            <p:strVal val="1+#ppt_w/2"/>
                                          </p:val>
                                        </p:tav>
                                        <p:tav tm="100000">
                                          <p:val>
                                            <p:strVal val="#ppt_x"/>
                                          </p:val>
                                        </p:tav>
                                      </p:tavLst>
                                    </p:anim>
                                    <p:anim calcmode="lin" valueType="num">
                                      <p:cBhvr additive="base">
                                        <p:cTn id="23" dur="2000" fill="hold"/>
                                        <p:tgtEl>
                                          <p:spTgt spid="82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49" grpId="0"/>
      <p:bldP spid="829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12EB129-C335-4BF5-BD7E-CAA8AF38B5AF}" type="slidenum">
              <a:rPr kumimoji="0" lang="zh-CN" altLang="en-US" smtClean="0"/>
              <a:pPr eaLnBrk="1" hangingPunct="1"/>
              <a:t>33</a:t>
            </a:fld>
            <a:endParaRPr kumimoji="0" lang="en-US" altLang="zh-CN" smtClean="0"/>
          </a:p>
        </p:txBody>
      </p:sp>
      <p:sp>
        <p:nvSpPr>
          <p:cNvPr id="83972" name="Rectangle 4"/>
          <p:cNvSpPr>
            <a:spLocks noChangeArrowheads="1"/>
          </p:cNvSpPr>
          <p:nvPr/>
        </p:nvSpPr>
        <p:spPr bwMode="auto">
          <a:xfrm>
            <a:off x="177800" y="1079500"/>
            <a:ext cx="8497888"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401638">
              <a:lnSpc>
                <a:spcPct val="120000"/>
              </a:lnSpc>
              <a:tabLst>
                <a:tab pos="533400" algn="l"/>
              </a:tabLst>
            </a:pPr>
            <a:r>
              <a:rPr lang="zh-CN" altLang="en-US" b="1"/>
              <a:t>         三坐标机测量的特点是可以显示测头所在位置的三维坐标值，即测量机坐标系下的值（也可以认为是绝对坐标值），但是通常我们设计零件的有关尺寸，和要素的形状、方向和位置是相对于选定的零件上的一个坐标系的。</a:t>
            </a:r>
            <a:r>
              <a:rPr lang="zh-CN" altLang="en-US"/>
              <a:t> </a:t>
            </a:r>
          </a:p>
        </p:txBody>
      </p:sp>
      <p:sp>
        <p:nvSpPr>
          <p:cNvPr id="83973" name="Rectangle 5"/>
          <p:cNvSpPr>
            <a:spLocks noChangeArrowheads="1"/>
          </p:cNvSpPr>
          <p:nvPr/>
        </p:nvSpPr>
        <p:spPr bwMode="auto">
          <a:xfrm>
            <a:off x="684213" y="260350"/>
            <a:ext cx="5616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2.  </a:t>
            </a:r>
            <a:r>
              <a:rPr lang="zh-CN" altLang="en-US" b="1" dirty="0"/>
              <a:t>三坐标测量前的准备工作</a:t>
            </a:r>
          </a:p>
        </p:txBody>
      </p:sp>
      <p:sp>
        <p:nvSpPr>
          <p:cNvPr id="83974" name="Rectangle 6"/>
          <p:cNvSpPr>
            <a:spLocks noChangeArrowheads="1"/>
          </p:cNvSpPr>
          <p:nvPr/>
        </p:nvSpPr>
        <p:spPr bwMode="auto">
          <a:xfrm>
            <a:off x="541338" y="739775"/>
            <a:ext cx="3743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a:t>
            </a:r>
            <a:r>
              <a:rPr lang="en-US" altLang="zh-CN" b="1"/>
              <a:t>1</a:t>
            </a:r>
            <a:r>
              <a:rPr lang="zh-CN" altLang="en-US" b="1"/>
              <a:t>） 坐标变换</a:t>
            </a:r>
          </a:p>
        </p:txBody>
      </p:sp>
      <p:sp>
        <p:nvSpPr>
          <p:cNvPr id="83975" name="Rectangle 7"/>
          <p:cNvSpPr>
            <a:spLocks noChangeArrowheads="1"/>
          </p:cNvSpPr>
          <p:nvPr/>
        </p:nvSpPr>
        <p:spPr bwMode="auto">
          <a:xfrm>
            <a:off x="179388" y="2924175"/>
            <a:ext cx="849788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533400" algn="l"/>
              </a:tabLst>
            </a:pPr>
            <a:r>
              <a:rPr lang="zh-CN" altLang="en-US" b="1"/>
              <a:t>      我们希望测量机显示的坐标值是我们选定的零件上的坐标值，这样就需要建立零件上坐标系和测量机坐标系的关系，这个坐标转换关系由测量机的测量软件来完成。确定零件坐标系这个工作可以分为以面为基准来建立零件坐标系和以线为基准建立零件坐标系。</a:t>
            </a:r>
          </a:p>
        </p:txBody>
      </p:sp>
      <p:sp>
        <p:nvSpPr>
          <p:cNvPr id="83976" name="Rectangle 8"/>
          <p:cNvSpPr>
            <a:spLocks noChangeArrowheads="1"/>
          </p:cNvSpPr>
          <p:nvPr/>
        </p:nvSpPr>
        <p:spPr bwMode="auto">
          <a:xfrm>
            <a:off x="323850" y="4868863"/>
            <a:ext cx="82438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533400" algn="l"/>
              </a:tabLst>
            </a:pPr>
            <a:r>
              <a:rPr lang="zh-CN" altLang="en-US" b="1">
                <a:solidFill>
                  <a:srgbClr val="FF33CC"/>
                </a:solidFill>
              </a:rPr>
              <a:t>        以面为基准</a:t>
            </a:r>
            <a:r>
              <a:rPr lang="zh-CN" altLang="en-US" b="1"/>
              <a:t>：选择零件上的一个面，对该面测量</a:t>
            </a:r>
            <a:r>
              <a:rPr lang="en-US" altLang="zh-CN" b="1"/>
              <a:t>3</a:t>
            </a:r>
            <a:r>
              <a:rPr lang="zh-CN" altLang="en-US" b="1"/>
              <a:t>个点，这样就确定了一个坐标面（</a:t>
            </a:r>
            <a:r>
              <a:rPr lang="en-US" altLang="zh-CN" b="1" i="1"/>
              <a:t>YZ</a:t>
            </a:r>
            <a:r>
              <a:rPr lang="zh-CN" altLang="en-US" b="1"/>
              <a:t>平面），然后选择与该平面垂直的零件上的另一个平面，对该平面测量两点。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3973"/>
                                        </p:tgtEl>
                                        <p:attrNameLst>
                                          <p:attrName>style.visibility</p:attrName>
                                        </p:attrNameLst>
                                      </p:cBhvr>
                                      <p:to>
                                        <p:strVal val="visible"/>
                                      </p:to>
                                    </p:set>
                                    <p:animEffect transition="in" filter="wipe(left)">
                                      <p:cBhvr>
                                        <p:cTn id="7" dur="2000"/>
                                        <p:tgtEl>
                                          <p:spTgt spid="839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74"/>
                                        </p:tgtEl>
                                        <p:attrNameLst>
                                          <p:attrName>style.visibility</p:attrName>
                                        </p:attrNameLst>
                                      </p:cBhvr>
                                      <p:to>
                                        <p:strVal val="visible"/>
                                      </p:to>
                                    </p:set>
                                    <p:animEffect transition="in" filter="wipe(left)">
                                      <p:cBhvr>
                                        <p:cTn id="12" dur="2000"/>
                                        <p:tgtEl>
                                          <p:spTgt spid="839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2"/>
                                        </p:tgtEl>
                                        <p:attrNameLst>
                                          <p:attrName>style.visibility</p:attrName>
                                        </p:attrNameLst>
                                      </p:cBhvr>
                                      <p:to>
                                        <p:strVal val="visible"/>
                                      </p:to>
                                    </p:set>
                                    <p:animEffect transition="in" filter="wipe(left)">
                                      <p:cBhvr>
                                        <p:cTn id="17" dur="2000"/>
                                        <p:tgtEl>
                                          <p:spTgt spid="839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975"/>
                                        </p:tgtEl>
                                        <p:attrNameLst>
                                          <p:attrName>style.visibility</p:attrName>
                                        </p:attrNameLst>
                                      </p:cBhvr>
                                      <p:to>
                                        <p:strVal val="visible"/>
                                      </p:to>
                                    </p:set>
                                    <p:animEffect transition="in" filter="wipe(left)">
                                      <p:cBhvr>
                                        <p:cTn id="22" dur="2000"/>
                                        <p:tgtEl>
                                          <p:spTgt spid="839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3976"/>
                                        </p:tgtEl>
                                        <p:attrNameLst>
                                          <p:attrName>style.visibility</p:attrName>
                                        </p:attrNameLst>
                                      </p:cBhvr>
                                      <p:to>
                                        <p:strVal val="visible"/>
                                      </p:to>
                                    </p:set>
                                    <p:animEffect transition="in" filter="wipe(left)">
                                      <p:cBhvr>
                                        <p:cTn id="27" dur="2000"/>
                                        <p:tgtEl>
                                          <p:spTgt spid="83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3" grpId="0"/>
      <p:bldP spid="83974" grpId="0"/>
      <p:bldP spid="83975" grpId="0"/>
      <p:bldP spid="8397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FF49A6-5D3F-4E7E-AD2D-04FC19FA6BBB}" type="slidenum">
              <a:rPr kumimoji="0" lang="zh-CN" altLang="en-US" smtClean="0"/>
              <a:pPr eaLnBrk="1" hangingPunct="1"/>
              <a:t>34</a:t>
            </a:fld>
            <a:endParaRPr kumimoji="0" lang="en-US" altLang="zh-CN" smtClean="0"/>
          </a:p>
        </p:txBody>
      </p:sp>
      <p:sp>
        <p:nvSpPr>
          <p:cNvPr id="112644" name="Rectangle 4"/>
          <p:cNvSpPr>
            <a:spLocks noChangeArrowheads="1"/>
          </p:cNvSpPr>
          <p:nvPr/>
        </p:nvSpPr>
        <p:spPr bwMode="auto">
          <a:xfrm>
            <a:off x="250825" y="333375"/>
            <a:ext cx="84978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过这两点做一个垂直于</a:t>
            </a:r>
            <a:r>
              <a:rPr lang="en-US" altLang="zh-CN" b="1" i="1" dirty="0"/>
              <a:t>YZ</a:t>
            </a:r>
            <a:r>
              <a:rPr lang="zh-CN" altLang="en-US" b="1" dirty="0"/>
              <a:t>平面的平面，就得到第二坐标平面</a:t>
            </a:r>
            <a:r>
              <a:rPr lang="en-US" altLang="zh-CN" b="1" i="1" dirty="0"/>
              <a:t>XY</a:t>
            </a:r>
            <a:r>
              <a:rPr lang="zh-CN" altLang="en-US" b="1" dirty="0"/>
              <a:t>平面，这两个确定的互相垂直的平面的交线确定为一个坐标轴（</a:t>
            </a:r>
            <a:r>
              <a:rPr lang="en-US" altLang="zh-CN" b="1" i="1" dirty="0"/>
              <a:t>Y</a:t>
            </a:r>
            <a:r>
              <a:rPr lang="zh-CN" altLang="en-US" b="1" dirty="0"/>
              <a:t>轴）。</a:t>
            </a:r>
          </a:p>
        </p:txBody>
      </p:sp>
      <p:sp>
        <p:nvSpPr>
          <p:cNvPr id="112645" name="Rectangle 5"/>
          <p:cNvSpPr>
            <a:spLocks noChangeArrowheads="1"/>
          </p:cNvSpPr>
          <p:nvPr/>
        </p:nvSpPr>
        <p:spPr bwMode="auto">
          <a:xfrm>
            <a:off x="179388" y="1484784"/>
            <a:ext cx="8424862"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8288">
              <a:tabLst>
                <a:tab pos="533400" algn="l"/>
              </a:tabLst>
            </a:pPr>
            <a:r>
              <a:rPr lang="zh-CN" altLang="en-US" b="1" dirty="0"/>
              <a:t>        在零件上选择与前两个平面垂直的第三个面，对此平面测量一点，过此点做一平面垂直于已确定的坐标轴（</a:t>
            </a:r>
            <a:r>
              <a:rPr lang="en-US" altLang="zh-CN" b="1" i="1" dirty="0"/>
              <a:t>Y</a:t>
            </a:r>
            <a:r>
              <a:rPr lang="zh-CN" altLang="en-US" b="1" dirty="0"/>
              <a:t>轴），就得到第三个坐标平面</a:t>
            </a:r>
            <a:r>
              <a:rPr lang="en-US" altLang="zh-CN" b="1" i="1" dirty="0"/>
              <a:t>XZ</a:t>
            </a:r>
            <a:r>
              <a:rPr lang="zh-CN" altLang="en-US" b="1" dirty="0"/>
              <a:t>平面，此平面与</a:t>
            </a:r>
            <a:r>
              <a:rPr lang="en-US" altLang="zh-CN" b="1" i="1" dirty="0"/>
              <a:t>Y</a:t>
            </a:r>
            <a:r>
              <a:rPr lang="zh-CN" altLang="en-US" b="1" dirty="0"/>
              <a:t>坐标轴的交点即为原点</a:t>
            </a:r>
            <a:r>
              <a:rPr lang="en-US" altLang="zh-CN" b="1" dirty="0"/>
              <a:t>O</a:t>
            </a:r>
            <a:r>
              <a:rPr lang="zh-CN" altLang="en-US" b="1" dirty="0"/>
              <a:t>。这样就建立了以面为基准的零件坐标系。</a:t>
            </a:r>
            <a:endParaRPr lang="zh-CN" altLang="en-US" dirty="0"/>
          </a:p>
        </p:txBody>
      </p:sp>
      <p:sp>
        <p:nvSpPr>
          <p:cNvPr id="112646" name="Rectangle 6"/>
          <p:cNvSpPr>
            <a:spLocks noChangeArrowheads="1"/>
          </p:cNvSpPr>
          <p:nvPr/>
        </p:nvSpPr>
        <p:spPr bwMode="auto">
          <a:xfrm>
            <a:off x="179388" y="2997200"/>
            <a:ext cx="842486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dirty="0"/>
              <a:t>        对于</a:t>
            </a:r>
            <a:r>
              <a:rPr lang="zh-CN" altLang="en-US" b="1" dirty="0">
                <a:solidFill>
                  <a:srgbClr val="FF33CC"/>
                </a:solidFill>
              </a:rPr>
              <a:t>回转类</a:t>
            </a:r>
            <a:r>
              <a:rPr lang="zh-CN" altLang="en-US" b="1" dirty="0"/>
              <a:t>的零件一般应建立以线为基准的坐标系，这样测量比较方便。</a:t>
            </a:r>
          </a:p>
        </p:txBody>
      </p:sp>
      <p:sp>
        <p:nvSpPr>
          <p:cNvPr id="112647" name="Rectangle 7"/>
          <p:cNvSpPr>
            <a:spLocks noChangeArrowheads="1"/>
          </p:cNvSpPr>
          <p:nvPr/>
        </p:nvSpPr>
        <p:spPr bwMode="auto">
          <a:xfrm>
            <a:off x="179388" y="3861048"/>
            <a:ext cx="856932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tabLst>
                <a:tab pos="533400" algn="l"/>
              </a:tabLst>
            </a:pPr>
            <a:r>
              <a:rPr lang="zh-CN" altLang="en-US" b="1" dirty="0"/>
              <a:t>     以</a:t>
            </a:r>
            <a:r>
              <a:rPr lang="zh-CN" altLang="en-US" b="1" dirty="0">
                <a:solidFill>
                  <a:srgbClr val="FF33CC"/>
                </a:solidFill>
              </a:rPr>
              <a:t>线为基准</a:t>
            </a:r>
            <a:r>
              <a:rPr lang="zh-CN" altLang="en-US" b="1" dirty="0"/>
              <a:t>：一般情况下首先选定回转类零件的轴线作为一个坐标轴（</a:t>
            </a:r>
            <a:r>
              <a:rPr lang="en-US" altLang="zh-CN" b="1" i="1" dirty="0"/>
              <a:t>X</a:t>
            </a:r>
            <a:r>
              <a:rPr lang="zh-CN" altLang="en-US" b="1" dirty="0"/>
              <a:t>轴），然后在工件上任选一点，过该点作垂直于</a:t>
            </a:r>
            <a:r>
              <a:rPr lang="en-US" altLang="zh-CN" b="1" i="1" dirty="0"/>
              <a:t>X</a:t>
            </a:r>
            <a:r>
              <a:rPr lang="zh-CN" altLang="en-US" b="1" dirty="0"/>
              <a:t>轴的垂线，即为</a:t>
            </a:r>
            <a:r>
              <a:rPr lang="en-US" altLang="zh-CN" b="1" i="1" dirty="0"/>
              <a:t>Y</a:t>
            </a:r>
            <a:r>
              <a:rPr lang="zh-CN" altLang="en-US" b="1" dirty="0"/>
              <a:t>轴。</a:t>
            </a:r>
            <a:r>
              <a:rPr lang="en-US" altLang="zh-CN" b="1" i="1" dirty="0"/>
              <a:t>X</a:t>
            </a:r>
            <a:r>
              <a:rPr lang="zh-CN" altLang="en-US" b="1" dirty="0"/>
              <a:t>轴和</a:t>
            </a:r>
            <a:r>
              <a:rPr lang="en-US" altLang="zh-CN" b="1" i="1" dirty="0"/>
              <a:t>Y</a:t>
            </a:r>
            <a:r>
              <a:rPr lang="zh-CN" altLang="en-US" b="1" dirty="0"/>
              <a:t>轴的交点就是零件坐标系的原点</a:t>
            </a:r>
            <a:r>
              <a:rPr lang="en-US" altLang="zh-CN" b="1" i="1" dirty="0"/>
              <a:t>O</a:t>
            </a:r>
            <a:r>
              <a:rPr lang="zh-CN" altLang="en-US" b="1" dirty="0"/>
              <a:t>。过原点</a:t>
            </a:r>
            <a:r>
              <a:rPr lang="en-US" altLang="zh-CN" b="1" i="1" dirty="0"/>
              <a:t>O</a:t>
            </a:r>
            <a:r>
              <a:rPr lang="zh-CN" altLang="en-US" b="1" dirty="0"/>
              <a:t>作</a:t>
            </a:r>
            <a:r>
              <a:rPr lang="en-US" altLang="zh-CN" b="1" i="1" dirty="0"/>
              <a:t>X</a:t>
            </a:r>
            <a:r>
              <a:rPr lang="zh-CN" altLang="en-US" b="1" dirty="0"/>
              <a:t>轴和</a:t>
            </a:r>
            <a:r>
              <a:rPr lang="en-US" altLang="zh-CN" b="1" i="1" dirty="0"/>
              <a:t>Y</a:t>
            </a:r>
            <a:r>
              <a:rPr lang="zh-CN" altLang="en-US" b="1" dirty="0"/>
              <a:t>轴的垂线，就得到</a:t>
            </a:r>
            <a:r>
              <a:rPr lang="en-US" altLang="zh-CN" b="1" dirty="0"/>
              <a:t>Z</a:t>
            </a:r>
            <a:r>
              <a:rPr lang="zh-CN" altLang="en-US" b="1" dirty="0"/>
              <a:t>轴。这样就建立了以线为基准的零件坐标系。</a:t>
            </a:r>
          </a:p>
        </p:txBody>
      </p:sp>
      <p:sp>
        <p:nvSpPr>
          <p:cNvPr id="112648" name="Rectangle 8"/>
          <p:cNvSpPr>
            <a:spLocks noChangeArrowheads="1"/>
          </p:cNvSpPr>
          <p:nvPr/>
        </p:nvSpPr>
        <p:spPr bwMode="auto">
          <a:xfrm>
            <a:off x="323850" y="5661248"/>
            <a:ext cx="842486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tabLst>
                <a:tab pos="533400" algn="l"/>
              </a:tabLst>
            </a:pPr>
            <a:r>
              <a:rPr lang="zh-CN" altLang="en-US" b="1" dirty="0"/>
              <a:t>     关于零件坐标系和测量机坐标系的换算由测量机的测量软件完成。而零件坐标系是随着零件位置的变化而改变的。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wipe(left)">
                                      <p:cBhvr>
                                        <p:cTn id="7" dur="2000"/>
                                        <p:tgtEl>
                                          <p:spTgt spid="112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5"/>
                                        </p:tgtEl>
                                        <p:attrNameLst>
                                          <p:attrName>style.visibility</p:attrName>
                                        </p:attrNameLst>
                                      </p:cBhvr>
                                      <p:to>
                                        <p:strVal val="visible"/>
                                      </p:to>
                                    </p:set>
                                    <p:animEffect transition="in" filter="wipe(left)">
                                      <p:cBhvr>
                                        <p:cTn id="12" dur="2000"/>
                                        <p:tgtEl>
                                          <p:spTgt spid="1126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6"/>
                                        </p:tgtEl>
                                        <p:attrNameLst>
                                          <p:attrName>style.visibility</p:attrName>
                                        </p:attrNameLst>
                                      </p:cBhvr>
                                      <p:to>
                                        <p:strVal val="visible"/>
                                      </p:to>
                                    </p:set>
                                    <p:animEffect transition="in" filter="wipe(left)">
                                      <p:cBhvr>
                                        <p:cTn id="17" dur="2000"/>
                                        <p:tgtEl>
                                          <p:spTgt spid="1126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47"/>
                                        </p:tgtEl>
                                        <p:attrNameLst>
                                          <p:attrName>style.visibility</p:attrName>
                                        </p:attrNameLst>
                                      </p:cBhvr>
                                      <p:to>
                                        <p:strVal val="visible"/>
                                      </p:to>
                                    </p:set>
                                    <p:animEffect transition="in" filter="wipe(left)">
                                      <p:cBhvr>
                                        <p:cTn id="22" dur="2000"/>
                                        <p:tgtEl>
                                          <p:spTgt spid="1126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48"/>
                                        </p:tgtEl>
                                        <p:attrNameLst>
                                          <p:attrName>style.visibility</p:attrName>
                                        </p:attrNameLst>
                                      </p:cBhvr>
                                      <p:to>
                                        <p:strVal val="visible"/>
                                      </p:to>
                                    </p:set>
                                    <p:animEffect transition="in" filter="wipe(left)">
                                      <p:cBhvr>
                                        <p:cTn id="27" dur="2000"/>
                                        <p:tgtEl>
                                          <p:spTgt spid="112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p:bldP spid="112647" grpId="0"/>
      <p:bldP spid="1126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138577-E12B-40D4-A520-AB2CBBC9FE9C}" type="slidenum">
              <a:rPr kumimoji="0" lang="zh-CN" altLang="en-US" smtClean="0"/>
              <a:pPr eaLnBrk="1" hangingPunct="1"/>
              <a:t>35</a:t>
            </a:fld>
            <a:endParaRPr kumimoji="0" lang="en-US" altLang="zh-CN" smtClean="0"/>
          </a:p>
        </p:txBody>
      </p:sp>
      <p:sp>
        <p:nvSpPr>
          <p:cNvPr id="113668" name="Rectangle 4"/>
          <p:cNvSpPr>
            <a:spLocks noChangeArrowheads="1"/>
          </p:cNvSpPr>
          <p:nvPr/>
        </p:nvSpPr>
        <p:spPr bwMode="auto">
          <a:xfrm>
            <a:off x="323850" y="692696"/>
            <a:ext cx="8424863"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tabLst>
                <a:tab pos="533400" algn="l"/>
                <a:tab pos="571500" algn="l"/>
              </a:tabLst>
            </a:pPr>
            <a:r>
              <a:rPr lang="zh-CN" altLang="en-US" b="1" dirty="0"/>
              <a:t>          测量机中，还有一个坐标系来表示测头中心位置的，对于多测头的测量，每个测头的中心位置的坐标值是不一样的，那么不同的侧头测量同一个零件，就会得到不同的结果。所以在测量前要进行测头校验，使不同测头的坐标统一到一个虚拟的测头上，也就是用不同测头测量同一个零件，结果是一样的。</a:t>
            </a:r>
            <a:r>
              <a:rPr lang="zh-CN" altLang="en-US" dirty="0"/>
              <a:t> </a:t>
            </a:r>
          </a:p>
        </p:txBody>
      </p:sp>
      <p:sp>
        <p:nvSpPr>
          <p:cNvPr id="113669" name="Rectangle 5"/>
          <p:cNvSpPr>
            <a:spLocks noChangeArrowheads="1"/>
          </p:cNvSpPr>
          <p:nvPr/>
        </p:nvSpPr>
        <p:spPr bwMode="auto">
          <a:xfrm>
            <a:off x="611188" y="188913"/>
            <a:ext cx="4176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(2)  </a:t>
            </a:r>
            <a:r>
              <a:rPr lang="zh-CN" altLang="en-US" b="1" dirty="0"/>
              <a:t>选择基准件</a:t>
            </a:r>
          </a:p>
        </p:txBody>
      </p:sp>
      <p:sp>
        <p:nvSpPr>
          <p:cNvPr id="113670" name="Rectangle 6"/>
          <p:cNvSpPr>
            <a:spLocks noChangeArrowheads="1"/>
          </p:cNvSpPr>
          <p:nvPr/>
        </p:nvSpPr>
        <p:spPr bwMode="auto">
          <a:xfrm>
            <a:off x="250825" y="3357563"/>
            <a:ext cx="8459788"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tabLst>
                <a:tab pos="533400" algn="l"/>
              </a:tabLst>
            </a:pPr>
            <a:r>
              <a:rPr lang="zh-CN" altLang="en-US" b="1"/>
              <a:t>    首先在测量机上固定一个选定的基准件，通常为基准球，</a:t>
            </a:r>
            <a:r>
              <a:rPr lang="en-US" altLang="zh-CN" b="1"/>
              <a:t>.</a:t>
            </a:r>
            <a:r>
              <a:rPr lang="zh-CN" altLang="en-US" b="1"/>
              <a:t>用不同的测头来测量这个基准球，每一个测头测量都得到一个基准球中心的坐标值</a:t>
            </a:r>
            <a:r>
              <a:rPr lang="en-US" altLang="zh-CN" b="1" i="1"/>
              <a:t>X</a:t>
            </a:r>
            <a:r>
              <a:rPr lang="en-US" altLang="zh-CN" b="1"/>
              <a:t>,</a:t>
            </a:r>
            <a:r>
              <a:rPr lang="en-US" altLang="zh-CN" b="1" i="1"/>
              <a:t>Y</a:t>
            </a:r>
            <a:r>
              <a:rPr lang="en-US" altLang="zh-CN" b="1"/>
              <a:t>,</a:t>
            </a:r>
            <a:r>
              <a:rPr lang="en-US" altLang="zh-CN" b="1" i="1"/>
              <a:t>Z</a:t>
            </a:r>
            <a:r>
              <a:rPr lang="en-US" altLang="zh-CN" b="1"/>
              <a:t>, </a:t>
            </a:r>
            <a:r>
              <a:rPr lang="zh-CN" altLang="en-US" b="1"/>
              <a:t>由于基准球的位置是固定的，所以测量机会知道各个测头的相对位置，在以后的测量中，会自动减去各测头的相互位置坐标值，这样就可以把不同测头统一到一个虚拟测头上，不论用哪个测头测量结果都是一样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69"/>
                                        </p:tgtEl>
                                        <p:attrNameLst>
                                          <p:attrName>style.visibility</p:attrName>
                                        </p:attrNameLst>
                                      </p:cBhvr>
                                      <p:to>
                                        <p:strVal val="visible"/>
                                      </p:to>
                                    </p:set>
                                    <p:animEffect transition="in" filter="wipe(left)">
                                      <p:cBhvr>
                                        <p:cTn id="7" dur="2000"/>
                                        <p:tgtEl>
                                          <p:spTgt spid="1136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68"/>
                                        </p:tgtEl>
                                        <p:attrNameLst>
                                          <p:attrName>style.visibility</p:attrName>
                                        </p:attrNameLst>
                                      </p:cBhvr>
                                      <p:to>
                                        <p:strVal val="visible"/>
                                      </p:to>
                                    </p:set>
                                    <p:animEffect transition="in" filter="wipe(left)">
                                      <p:cBhvr>
                                        <p:cTn id="12" dur="2000"/>
                                        <p:tgtEl>
                                          <p:spTgt spid="1136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3670"/>
                                        </p:tgtEl>
                                        <p:attrNameLst>
                                          <p:attrName>style.visibility</p:attrName>
                                        </p:attrNameLst>
                                      </p:cBhvr>
                                      <p:to>
                                        <p:strVal val="visible"/>
                                      </p:to>
                                    </p:set>
                                    <p:animEffect transition="in" filter="wipe(up)">
                                      <p:cBhvr>
                                        <p:cTn id="17" dur="2000"/>
                                        <p:tgtEl>
                                          <p:spTgt spid="113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69" grpId="0"/>
      <p:bldP spid="11367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82C263C-4A21-426F-8482-112A805B4BB5}" type="slidenum">
              <a:rPr kumimoji="0" lang="zh-CN" altLang="en-US" smtClean="0"/>
              <a:pPr eaLnBrk="1" hangingPunct="1"/>
              <a:t>36</a:t>
            </a:fld>
            <a:endParaRPr kumimoji="0" lang="en-US" altLang="zh-CN" smtClean="0"/>
          </a:p>
        </p:txBody>
      </p:sp>
      <p:sp>
        <p:nvSpPr>
          <p:cNvPr id="36867" name="Rectangle 4"/>
          <p:cNvSpPr>
            <a:spLocks noChangeArrowheads="1"/>
          </p:cNvSpPr>
          <p:nvPr/>
        </p:nvSpPr>
        <p:spPr bwMode="auto">
          <a:xfrm>
            <a:off x="250825" y="333375"/>
            <a:ext cx="8316913"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b="1" dirty="0"/>
              <a:t>        另外，每个测头都是有大小的，而测头的坐标值显示的是测头中心的位置，测头中心位置与被测零件之间有一个测头半径的距离，所以我们在测量前要确定测头半径的大小。</a:t>
            </a:r>
            <a:r>
              <a:rPr lang="zh-CN" altLang="en-US" dirty="0"/>
              <a:t> </a:t>
            </a:r>
          </a:p>
        </p:txBody>
      </p:sp>
      <p:sp>
        <p:nvSpPr>
          <p:cNvPr id="36868" name="Rectangle 5"/>
          <p:cNvSpPr>
            <a:spLocks noChangeArrowheads="1"/>
          </p:cNvSpPr>
          <p:nvPr/>
        </p:nvSpPr>
        <p:spPr bwMode="auto">
          <a:xfrm>
            <a:off x="323850" y="1733550"/>
            <a:ext cx="8351838"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tabLst>
                <a:tab pos="533400" algn="l"/>
              </a:tabLst>
            </a:pPr>
            <a:r>
              <a:rPr lang="zh-CN" altLang="en-US" b="1" dirty="0"/>
              <a:t>     首先要选择一个</a:t>
            </a:r>
            <a:r>
              <a:rPr lang="zh-CN" altLang="en-US" b="1" dirty="0">
                <a:solidFill>
                  <a:srgbClr val="FF33CC"/>
                </a:solidFill>
              </a:rPr>
              <a:t>基准件</a:t>
            </a:r>
            <a:r>
              <a:rPr lang="zh-CN" altLang="en-US" b="1" dirty="0"/>
              <a:t>，一般有基准球和基准立方体。这里我们选择上述的基准球。由于该基准球的大小是已知的，那么我们用测头来测量基准球，测量基准球的球心坐标值</a:t>
            </a:r>
            <a:r>
              <a:rPr lang="zh-CN" altLang="en-US" b="1" i="1" dirty="0"/>
              <a:t> </a:t>
            </a:r>
            <a:r>
              <a:rPr lang="en-US" altLang="zh-CN" b="1" i="1" dirty="0"/>
              <a:t>x</a:t>
            </a:r>
            <a:r>
              <a:rPr lang="zh-CN" altLang="en-US" b="1" i="1" dirty="0"/>
              <a:t>、</a:t>
            </a:r>
            <a:r>
              <a:rPr lang="en-US" altLang="zh-CN" b="1" i="1" dirty="0"/>
              <a:t>y</a:t>
            </a:r>
            <a:r>
              <a:rPr lang="zh-CN" altLang="en-US" b="1" dirty="0"/>
              <a:t>、</a:t>
            </a:r>
            <a:r>
              <a:rPr lang="en-US" altLang="zh-CN" b="1" i="1" dirty="0"/>
              <a:t>z</a:t>
            </a:r>
            <a:r>
              <a:rPr lang="zh-CN" altLang="en-US" b="1" dirty="0"/>
              <a:t>及球心和测头中心构成的距离</a:t>
            </a:r>
            <a:r>
              <a:rPr lang="en-US" altLang="zh-CN" b="1" i="1" dirty="0"/>
              <a:t>R</a:t>
            </a:r>
            <a:r>
              <a:rPr lang="zh-CN" altLang="en-US" b="1" dirty="0"/>
              <a:t>。由于已知基准球半径</a:t>
            </a:r>
            <a:r>
              <a:rPr lang="en-US" altLang="zh-CN" b="1" i="1" dirty="0"/>
              <a:t>R</a:t>
            </a:r>
            <a:r>
              <a:rPr lang="en-US" altLang="zh-CN" b="1" baseline="-25000" dirty="0"/>
              <a:t>0</a:t>
            </a:r>
            <a:r>
              <a:rPr lang="zh-CN" altLang="en-US" b="1" dirty="0"/>
              <a:t>，则可以得到测头的半径：</a:t>
            </a:r>
            <a:r>
              <a:rPr lang="en-US" altLang="zh-CN" b="1" i="1" dirty="0"/>
              <a:t>r</a:t>
            </a:r>
            <a:r>
              <a:rPr lang="en-US" altLang="zh-CN" b="1" dirty="0"/>
              <a:t>=</a:t>
            </a:r>
            <a:r>
              <a:rPr lang="en-US" altLang="zh-CN" b="1" i="1" dirty="0"/>
              <a:t>R</a:t>
            </a:r>
            <a:r>
              <a:rPr lang="en-US" altLang="zh-CN" b="1" dirty="0"/>
              <a:t>-</a:t>
            </a:r>
            <a:r>
              <a:rPr lang="en-US" altLang="zh-CN" b="1" i="1" dirty="0"/>
              <a:t>R</a:t>
            </a:r>
            <a:r>
              <a:rPr lang="en-US" altLang="zh-CN" b="1" baseline="-25000" dirty="0"/>
              <a:t>0</a:t>
            </a:r>
            <a:r>
              <a:rPr lang="zh-CN" altLang="en-US" b="1" dirty="0"/>
              <a:t>。</a:t>
            </a:r>
            <a:endParaRPr lang="en-US" altLang="zh-CN" b="1" dirty="0"/>
          </a:p>
        </p:txBody>
      </p:sp>
      <p:sp>
        <p:nvSpPr>
          <p:cNvPr id="36869" name="Rectangle 6"/>
          <p:cNvSpPr>
            <a:spLocks noChangeArrowheads="1"/>
          </p:cNvSpPr>
          <p:nvPr/>
        </p:nvSpPr>
        <p:spPr bwMode="auto">
          <a:xfrm>
            <a:off x="395288" y="3967163"/>
            <a:ext cx="8066087"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pPr>
            <a:r>
              <a:rPr lang="zh-CN" altLang="en-US" b="1" dirty="0"/>
              <a:t>       不论我们是做准备工作还是进行测量，都要在测量软件中进行这些工作，把软件设置到你要进行的测量工作的相应状态。</a:t>
            </a:r>
            <a:r>
              <a:rPr lang="zh-CN" altLang="en-US" dirty="0"/>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wipe(up)">
                                      <p:cBhvr>
                                        <p:cTn id="7" dur="5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wipe(up)">
                                      <p:cBhvr>
                                        <p:cTn id="12" dur="500"/>
                                        <p:tgtEl>
                                          <p:spTgt spid="368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6869"/>
                                        </p:tgtEl>
                                        <p:attrNameLst>
                                          <p:attrName>style.visibility</p:attrName>
                                        </p:attrNameLst>
                                      </p:cBhvr>
                                      <p:to>
                                        <p:strVal val="visible"/>
                                      </p:to>
                                    </p:set>
                                    <p:animEffect transition="in" filter="wipe(up)">
                                      <p:cBhvr>
                                        <p:cTn id="1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2821819-C930-4CD3-8693-D66C385FF1B2}" type="slidenum">
              <a:rPr kumimoji="0" lang="zh-CN" altLang="en-US" smtClean="0"/>
              <a:pPr eaLnBrk="1" hangingPunct="1"/>
              <a:t>37</a:t>
            </a:fld>
            <a:endParaRPr kumimoji="0" lang="en-US" altLang="zh-CN" smtClean="0"/>
          </a:p>
        </p:txBody>
      </p:sp>
      <p:sp>
        <p:nvSpPr>
          <p:cNvPr id="129028" name="Rectangle 4"/>
          <p:cNvSpPr>
            <a:spLocks noChangeArrowheads="1"/>
          </p:cNvSpPr>
          <p:nvPr/>
        </p:nvSpPr>
        <p:spPr bwMode="auto">
          <a:xfrm>
            <a:off x="250825" y="333375"/>
            <a:ext cx="860425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tabLst>
                <a:tab pos="533400" algn="l"/>
              </a:tabLst>
            </a:pPr>
            <a:r>
              <a:rPr lang="zh-CN" altLang="en-US" b="1" dirty="0"/>
              <a:t>     比如，我们要测量圆度误差：</a:t>
            </a:r>
            <a:r>
              <a:rPr lang="zh-CN" altLang="en-US" b="1" dirty="0">
                <a:latin typeface="宋体" pitchFamily="2" charset="-122"/>
              </a:rPr>
              <a:t>① </a:t>
            </a:r>
            <a:r>
              <a:rPr lang="zh-CN" altLang="en-US" b="1" dirty="0"/>
              <a:t>就要把测量软件设置到圆度测量状态。</a:t>
            </a:r>
            <a:r>
              <a:rPr lang="zh-CN" altLang="en-US" b="1" dirty="0">
                <a:latin typeface="宋体" pitchFamily="2" charset="-122"/>
              </a:rPr>
              <a:t>② </a:t>
            </a:r>
            <a:r>
              <a:rPr lang="zh-CN" altLang="en-US" b="1" dirty="0"/>
              <a:t>然后用测头在圆形零件上测量至少</a:t>
            </a:r>
            <a:r>
              <a:rPr lang="en-US" altLang="zh-CN" b="1" dirty="0"/>
              <a:t>4</a:t>
            </a:r>
            <a:r>
              <a:rPr lang="zh-CN" altLang="en-US" b="1" dirty="0"/>
              <a:t>个点（在一个平面内），那么测量机就自动显示圆度误差。</a:t>
            </a:r>
          </a:p>
        </p:txBody>
      </p:sp>
      <p:sp>
        <p:nvSpPr>
          <p:cNvPr id="129029" name="Rectangle 5"/>
          <p:cNvSpPr>
            <a:spLocks noChangeArrowheads="1"/>
          </p:cNvSpPr>
          <p:nvPr/>
        </p:nvSpPr>
        <p:spPr bwMode="auto">
          <a:xfrm>
            <a:off x="323850" y="1773238"/>
            <a:ext cx="8424863"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a:t>     再比如，我们要测量零件的长度：</a:t>
            </a:r>
            <a:r>
              <a:rPr lang="zh-CN" altLang="en-US" b="1">
                <a:latin typeface="宋体" pitchFamily="2" charset="-122"/>
              </a:rPr>
              <a:t>④ </a:t>
            </a:r>
            <a:r>
              <a:rPr lang="zh-CN" altLang="en-US" b="1"/>
              <a:t>就要把测量软件中，设置长度测量状态。</a:t>
            </a:r>
            <a:r>
              <a:rPr lang="zh-CN" altLang="en-US" b="1">
                <a:latin typeface="宋体" pitchFamily="2" charset="-122"/>
              </a:rPr>
              <a:t>② </a:t>
            </a:r>
            <a:r>
              <a:rPr lang="zh-CN" altLang="en-US" b="1"/>
              <a:t>然后用测头测量零件上的两点，测量机就能显示这两点的距离。</a:t>
            </a:r>
          </a:p>
        </p:txBody>
      </p:sp>
      <p:sp>
        <p:nvSpPr>
          <p:cNvPr id="129030" name="Rectangle 6"/>
          <p:cNvSpPr>
            <a:spLocks noChangeArrowheads="1"/>
          </p:cNvSpPr>
          <p:nvPr/>
        </p:nvSpPr>
        <p:spPr bwMode="auto">
          <a:xfrm>
            <a:off x="179388" y="3141663"/>
            <a:ext cx="8569325"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a:t>    总之，三坐标测量是现代测量的重要方法已被广泛应用于工业生产的各个领域，而且，三坐标测量机测量是符合新一代产品几何技术规范（</a:t>
            </a:r>
            <a:r>
              <a:rPr lang="en-US" altLang="zh-CN" b="1"/>
              <a:t>GPS</a:t>
            </a:r>
            <a:r>
              <a:rPr lang="zh-CN" altLang="en-US" b="1"/>
              <a:t>）标准的，能按照新标准的严格定义来测量零件的实际尺寸和几何误差。</a:t>
            </a:r>
          </a:p>
        </p:txBody>
      </p:sp>
      <p:sp>
        <p:nvSpPr>
          <p:cNvPr id="7" name="流程图: 可选过程 6">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9028"/>
                                        </p:tgtEl>
                                        <p:attrNameLst>
                                          <p:attrName>style.visibility</p:attrName>
                                        </p:attrNameLst>
                                      </p:cBhvr>
                                      <p:to>
                                        <p:strVal val="visible"/>
                                      </p:to>
                                    </p:set>
                                    <p:animEffect transition="in" filter="wipe(up)">
                                      <p:cBhvr>
                                        <p:cTn id="7" dur="2000"/>
                                        <p:tgtEl>
                                          <p:spTgt spid="1290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9029"/>
                                        </p:tgtEl>
                                        <p:attrNameLst>
                                          <p:attrName>style.visibility</p:attrName>
                                        </p:attrNameLst>
                                      </p:cBhvr>
                                      <p:to>
                                        <p:strVal val="visible"/>
                                      </p:to>
                                    </p:set>
                                    <p:animEffect transition="in" filter="wipe(up)">
                                      <p:cBhvr>
                                        <p:cTn id="12" dur="2000"/>
                                        <p:tgtEl>
                                          <p:spTgt spid="1290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9030"/>
                                        </p:tgtEl>
                                        <p:attrNameLst>
                                          <p:attrName>style.visibility</p:attrName>
                                        </p:attrNameLst>
                                      </p:cBhvr>
                                      <p:to>
                                        <p:strVal val="visible"/>
                                      </p:to>
                                    </p:set>
                                    <p:animEffect transition="in" filter="wipe(up)">
                                      <p:cBhvr>
                                        <p:cTn id="17" dur="1000"/>
                                        <p:tgtEl>
                                          <p:spTgt spid="12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P spid="129029" grpId="0"/>
      <p:bldP spid="12903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3D1F81-6EA9-4CF7-A7D5-89E0E1AB7AC0}" type="slidenum">
              <a:rPr kumimoji="0" lang="zh-CN" altLang="en-US" smtClean="0"/>
              <a:pPr eaLnBrk="1" hangingPunct="1"/>
              <a:t>38</a:t>
            </a:fld>
            <a:endParaRPr kumimoji="0" lang="en-US" altLang="zh-CN" smtClean="0"/>
          </a:p>
        </p:txBody>
      </p:sp>
      <p:sp>
        <p:nvSpPr>
          <p:cNvPr id="55300" name="Text Box 4"/>
          <p:cNvSpPr txBox="1">
            <a:spLocks noChangeArrowheads="1"/>
          </p:cNvSpPr>
          <p:nvPr/>
        </p:nvSpPr>
        <p:spPr bwMode="auto">
          <a:xfrm>
            <a:off x="649288" y="295275"/>
            <a:ext cx="5867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2.2.</a:t>
            </a:r>
            <a:r>
              <a:rPr lang="en-US" altLang="zh-CN" sz="2800" b="1" dirty="0"/>
              <a:t>3  </a:t>
            </a:r>
            <a:r>
              <a:rPr lang="zh-CN" altLang="en-US" sz="2800" b="1" dirty="0"/>
              <a:t>测量方法分类及其特点</a:t>
            </a:r>
          </a:p>
        </p:txBody>
      </p:sp>
      <p:sp>
        <p:nvSpPr>
          <p:cNvPr id="55301" name="Text Box 5"/>
          <p:cNvSpPr txBox="1">
            <a:spLocks noChangeArrowheads="1"/>
          </p:cNvSpPr>
          <p:nvPr/>
        </p:nvSpPr>
        <p:spPr bwMode="auto">
          <a:xfrm>
            <a:off x="646113" y="764704"/>
            <a:ext cx="752633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按测量值获得方式的的不同，测量方法可分为：</a:t>
            </a:r>
          </a:p>
        </p:txBody>
      </p:sp>
      <p:sp>
        <p:nvSpPr>
          <p:cNvPr id="55302" name="Text Box 6"/>
          <p:cNvSpPr txBox="1">
            <a:spLocks noChangeArrowheads="1"/>
          </p:cNvSpPr>
          <p:nvPr/>
        </p:nvSpPr>
        <p:spPr bwMode="auto">
          <a:xfrm>
            <a:off x="609600" y="1399794"/>
            <a:ext cx="4970463" cy="55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1. 绝对测量和相对</a:t>
            </a:r>
            <a:r>
              <a:rPr lang="en-US" altLang="zh-CN" b="1" dirty="0"/>
              <a:t>(</a:t>
            </a:r>
            <a:r>
              <a:rPr lang="zh-CN" altLang="en-US" b="1" dirty="0"/>
              <a:t>比较</a:t>
            </a:r>
            <a:r>
              <a:rPr lang="en-US" altLang="zh-CN" b="1" dirty="0"/>
              <a:t>)</a:t>
            </a:r>
            <a:r>
              <a:rPr lang="zh-CN" altLang="en-US" b="1" dirty="0"/>
              <a:t>测量法</a:t>
            </a:r>
          </a:p>
        </p:txBody>
      </p:sp>
      <p:sp>
        <p:nvSpPr>
          <p:cNvPr id="55303" name="Text Box 7"/>
          <p:cNvSpPr txBox="1">
            <a:spLocks noChangeArrowheads="1"/>
          </p:cNvSpPr>
          <p:nvPr/>
        </p:nvSpPr>
        <p:spPr bwMode="auto">
          <a:xfrm>
            <a:off x="323850" y="1860439"/>
            <a:ext cx="5194300" cy="64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（1）</a:t>
            </a:r>
            <a:r>
              <a:rPr lang="zh-CN" altLang="en-US" b="1">
                <a:solidFill>
                  <a:srgbClr val="FF33CC"/>
                </a:solidFill>
              </a:rPr>
              <a:t>绝对测量法</a:t>
            </a:r>
            <a:endParaRPr lang="zh-CN" altLang="en-US" b="1"/>
          </a:p>
        </p:txBody>
      </p:sp>
      <p:sp>
        <p:nvSpPr>
          <p:cNvPr id="55306" name="Text Box 10"/>
          <p:cNvSpPr txBox="1">
            <a:spLocks noChangeArrowheads="1"/>
          </p:cNvSpPr>
          <p:nvPr/>
        </p:nvSpPr>
        <p:spPr bwMode="auto">
          <a:xfrm>
            <a:off x="542032" y="2348880"/>
            <a:ext cx="43180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在计量器具的示数装置上可表示出</a:t>
            </a:r>
            <a:r>
              <a:rPr lang="zh-CN" altLang="en-US" b="1" dirty="0">
                <a:solidFill>
                  <a:srgbClr val="FF33CC"/>
                </a:solidFill>
              </a:rPr>
              <a:t>被测量的全值</a:t>
            </a:r>
            <a:r>
              <a:rPr lang="zh-CN" altLang="en-US" b="1" dirty="0"/>
              <a:t>。例如用测长仪测量零件，如图</a:t>
            </a:r>
            <a:r>
              <a:rPr lang="en-US" altLang="zh-CN" b="1" dirty="0"/>
              <a:t>2.7</a:t>
            </a:r>
            <a:r>
              <a:rPr lang="zh-CN" altLang="en-US" b="1" dirty="0"/>
              <a:t>所示。</a:t>
            </a:r>
          </a:p>
        </p:txBody>
      </p:sp>
      <p:grpSp>
        <p:nvGrpSpPr>
          <p:cNvPr id="55312" name="Group 16"/>
          <p:cNvGrpSpPr>
            <a:grpSpLocks/>
          </p:cNvGrpSpPr>
          <p:nvPr/>
        </p:nvGrpSpPr>
        <p:grpSpPr bwMode="auto">
          <a:xfrm>
            <a:off x="4916488" y="764704"/>
            <a:ext cx="3903662" cy="5684165"/>
            <a:chOff x="2688" y="720"/>
            <a:chExt cx="2459" cy="3418"/>
          </a:xfrm>
        </p:grpSpPr>
        <p:pic>
          <p:nvPicPr>
            <p:cNvPr id="38922"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8" y="720"/>
              <a:ext cx="2459" cy="3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23" name="Text Box 12"/>
            <p:cNvSpPr txBox="1">
              <a:spLocks noChangeArrowheads="1"/>
            </p:cNvSpPr>
            <p:nvPr/>
          </p:nvSpPr>
          <p:spPr bwMode="auto">
            <a:xfrm>
              <a:off x="3110" y="3888"/>
              <a:ext cx="17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 2-</a:t>
              </a:r>
              <a:r>
                <a:rPr lang="en-US" altLang="zh-CN" sz="2000" b="1"/>
                <a:t>7  </a:t>
              </a:r>
              <a:r>
                <a:rPr lang="zh-CN" altLang="en-US" sz="2000" b="1"/>
                <a:t>绝对测量法</a:t>
              </a:r>
              <a:endParaRPr lang="en-US" altLang="zh-CN" sz="2000" b="1"/>
            </a:p>
          </p:txBody>
        </p:sp>
      </p:grpSp>
      <p:sp>
        <p:nvSpPr>
          <p:cNvPr id="13" name="流程图: 可选过程 12">
            <a:hlinkClick r:id="rId3" action="ppaction://hlinksldjump"/>
          </p:cNvPr>
          <p:cNvSpPr/>
          <p:nvPr/>
        </p:nvSpPr>
        <p:spPr bwMode="auto">
          <a:xfrm>
            <a:off x="757238" y="6118225"/>
            <a:ext cx="1800225" cy="504825"/>
          </a:xfrm>
          <a:prstGeom prst="flowChartAlternateProcess">
            <a:avLst/>
          </a:prstGeom>
          <a:solidFill>
            <a:schemeClr val="accent1">
              <a:lumMod val="20000"/>
              <a:lumOff val="80000"/>
            </a:schemeClr>
          </a:solidFill>
          <a:ln w="9525" cap="flat" cmpd="sng" algn="ctr">
            <a:solidFill>
              <a:srgbClr val="FF0000"/>
            </a:solidFill>
            <a:prstDash val="solid"/>
            <a:round/>
            <a:headEnd type="none" w="med" len="med"/>
            <a:tailEnd type="none" w="med" len="med"/>
          </a:ln>
          <a:effectLst/>
        </p:spPr>
        <p:txBody>
          <a:bodyPr/>
          <a:lstStyle/>
          <a:p>
            <a:pPr algn="ctr">
              <a:defRPr/>
            </a:pPr>
            <a:r>
              <a:rPr lang="zh-CN" altLang="en-US" b="1" dirty="0"/>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0"/>
                                        </p:tgtEl>
                                        <p:attrNameLst>
                                          <p:attrName>style.visibility</p:attrName>
                                        </p:attrNameLst>
                                      </p:cBhvr>
                                      <p:to>
                                        <p:strVal val="visible"/>
                                      </p:to>
                                    </p:set>
                                    <p:animEffect transition="in" filter="wipe(left)">
                                      <p:cBhvr>
                                        <p:cTn id="7" dur="300"/>
                                        <p:tgtEl>
                                          <p:spTgt spid="55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5301"/>
                                        </p:tgtEl>
                                        <p:attrNameLst>
                                          <p:attrName>style.visibility</p:attrName>
                                        </p:attrNameLst>
                                      </p:cBhvr>
                                      <p:to>
                                        <p:strVal val="visible"/>
                                      </p:to>
                                    </p:set>
                                    <p:animEffect transition="in" filter="wipe(left)">
                                      <p:cBhvr>
                                        <p:cTn id="12" dur="300"/>
                                        <p:tgtEl>
                                          <p:spTgt spid="553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5302"/>
                                        </p:tgtEl>
                                        <p:attrNameLst>
                                          <p:attrName>style.visibility</p:attrName>
                                        </p:attrNameLst>
                                      </p:cBhvr>
                                      <p:to>
                                        <p:strVal val="visible"/>
                                      </p:to>
                                    </p:set>
                                    <p:animEffect transition="in" filter="wipe(left)">
                                      <p:cBhvr>
                                        <p:cTn id="17" dur="300"/>
                                        <p:tgtEl>
                                          <p:spTgt spid="553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5303"/>
                                        </p:tgtEl>
                                        <p:attrNameLst>
                                          <p:attrName>style.visibility</p:attrName>
                                        </p:attrNameLst>
                                      </p:cBhvr>
                                      <p:to>
                                        <p:strVal val="visible"/>
                                      </p:to>
                                    </p:set>
                                    <p:animEffect transition="in" filter="wipe(left)">
                                      <p:cBhvr>
                                        <p:cTn id="22" dur="300"/>
                                        <p:tgtEl>
                                          <p:spTgt spid="553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55312"/>
                                        </p:tgtEl>
                                        <p:attrNameLst>
                                          <p:attrName>style.visibility</p:attrName>
                                        </p:attrNameLst>
                                      </p:cBhvr>
                                      <p:to>
                                        <p:strVal val="visible"/>
                                      </p:to>
                                    </p:set>
                                    <p:anim calcmode="lin" valueType="num">
                                      <p:cBhvr additive="base">
                                        <p:cTn id="27" dur="500" fill="hold"/>
                                        <p:tgtEl>
                                          <p:spTgt spid="55312"/>
                                        </p:tgtEl>
                                        <p:attrNameLst>
                                          <p:attrName>ppt_x</p:attrName>
                                        </p:attrNameLst>
                                      </p:cBhvr>
                                      <p:tavLst>
                                        <p:tav tm="0">
                                          <p:val>
                                            <p:strVal val="1+#ppt_w/2"/>
                                          </p:val>
                                        </p:tav>
                                        <p:tav tm="100000">
                                          <p:val>
                                            <p:strVal val="#ppt_x"/>
                                          </p:val>
                                        </p:tav>
                                      </p:tavLst>
                                    </p:anim>
                                    <p:anim calcmode="lin" valueType="num">
                                      <p:cBhvr additive="base">
                                        <p:cTn id="28" dur="500" fill="hold"/>
                                        <p:tgtEl>
                                          <p:spTgt spid="5531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5306"/>
                                        </p:tgtEl>
                                        <p:attrNameLst>
                                          <p:attrName>style.visibility</p:attrName>
                                        </p:attrNameLst>
                                      </p:cBhvr>
                                      <p:to>
                                        <p:strVal val="visible"/>
                                      </p:to>
                                    </p:set>
                                    <p:animEffect transition="in" filter="wipe(left)">
                                      <p:cBhvr>
                                        <p:cTn id="33" dur="300"/>
                                        <p:tgtEl>
                                          <p:spTgt spid="55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1" grpId="0" autoUpdateAnimBg="0"/>
      <p:bldP spid="55302" grpId="0" autoUpdateAnimBg="0"/>
      <p:bldP spid="55303" grpId="0" autoUpdateAnimBg="0"/>
      <p:bldP spid="5530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2D1B77B-CDAB-4B0D-91E6-752B3F86740F}" type="slidenum">
              <a:rPr kumimoji="0" lang="zh-CN" altLang="en-US" smtClean="0"/>
              <a:pPr eaLnBrk="1" hangingPunct="1"/>
              <a:t>39</a:t>
            </a:fld>
            <a:endParaRPr kumimoji="0" lang="en-US" altLang="zh-CN" smtClean="0"/>
          </a:p>
        </p:txBody>
      </p:sp>
      <p:sp>
        <p:nvSpPr>
          <p:cNvPr id="56324" name="Text Box 4"/>
          <p:cNvSpPr txBox="1">
            <a:spLocks noChangeArrowheads="1"/>
          </p:cNvSpPr>
          <p:nvPr/>
        </p:nvSpPr>
        <p:spPr bwMode="auto">
          <a:xfrm>
            <a:off x="683568" y="269875"/>
            <a:ext cx="329247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(2) </a:t>
            </a:r>
            <a:r>
              <a:rPr lang="zh-CN" altLang="en-US" sz="2800" b="1" dirty="0">
                <a:solidFill>
                  <a:srgbClr val="FF33CC"/>
                </a:solidFill>
              </a:rPr>
              <a:t>相对测量法</a:t>
            </a:r>
            <a:endParaRPr lang="en-US" altLang="zh-CN" sz="2800" b="1" dirty="0"/>
          </a:p>
        </p:txBody>
      </p:sp>
      <p:sp>
        <p:nvSpPr>
          <p:cNvPr id="56325" name="Text Box 5"/>
          <p:cNvSpPr txBox="1">
            <a:spLocks noChangeArrowheads="1"/>
          </p:cNvSpPr>
          <p:nvPr/>
        </p:nvSpPr>
        <p:spPr bwMode="auto">
          <a:xfrm>
            <a:off x="468634" y="765175"/>
            <a:ext cx="3887788" cy="191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a:t>在计量器具的示数装置上只表示出被测量相对已知标准量的</a:t>
            </a:r>
            <a:r>
              <a:rPr lang="zh-CN" altLang="en-US" b="1" dirty="0">
                <a:solidFill>
                  <a:srgbClr val="FF33CC"/>
                </a:solidFill>
              </a:rPr>
              <a:t>偏差值，</a:t>
            </a:r>
            <a:r>
              <a:rPr lang="zh-CN" altLang="en-US" b="1" dirty="0"/>
              <a:t>即测出的值为尺寸实际的偏差。</a:t>
            </a:r>
          </a:p>
        </p:txBody>
      </p:sp>
      <p:grpSp>
        <p:nvGrpSpPr>
          <p:cNvPr id="56329" name="Group 9"/>
          <p:cNvGrpSpPr>
            <a:grpSpLocks/>
          </p:cNvGrpSpPr>
          <p:nvPr/>
        </p:nvGrpSpPr>
        <p:grpSpPr bwMode="auto">
          <a:xfrm>
            <a:off x="4499992" y="188913"/>
            <a:ext cx="4267200" cy="5776912"/>
            <a:chOff x="3024" y="336"/>
            <a:chExt cx="2392" cy="3521"/>
          </a:xfrm>
        </p:grpSpPr>
        <p:pic>
          <p:nvPicPr>
            <p:cNvPr id="39944"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24" y="336"/>
              <a:ext cx="2392" cy="3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5" name="Text Box 8"/>
            <p:cNvSpPr txBox="1">
              <a:spLocks noChangeArrowheads="1"/>
            </p:cNvSpPr>
            <p:nvPr/>
          </p:nvSpPr>
          <p:spPr bwMode="auto">
            <a:xfrm>
              <a:off x="3420" y="3578"/>
              <a:ext cx="1447"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2-</a:t>
              </a:r>
              <a:r>
                <a:rPr lang="en-US" altLang="zh-CN" b="1"/>
                <a:t>8 </a:t>
              </a:r>
              <a:r>
                <a:rPr lang="zh-CN" altLang="en-US" b="1"/>
                <a:t>相对测量法</a:t>
              </a:r>
            </a:p>
          </p:txBody>
        </p:sp>
      </p:grpSp>
      <p:sp>
        <p:nvSpPr>
          <p:cNvPr id="56332" name="Text Box 12"/>
          <p:cNvSpPr txBox="1">
            <a:spLocks noChangeArrowheads="1"/>
          </p:cNvSpPr>
          <p:nvPr/>
        </p:nvSpPr>
        <p:spPr bwMode="auto">
          <a:xfrm>
            <a:off x="395609" y="2565400"/>
            <a:ext cx="3889375" cy="323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a:t>如图</a:t>
            </a:r>
            <a:r>
              <a:rPr lang="en-US" altLang="zh-CN" b="1" dirty="0"/>
              <a:t>2.8</a:t>
            </a:r>
            <a:r>
              <a:rPr lang="zh-CN" altLang="en-US" b="1" dirty="0"/>
              <a:t>所示为机械比较议测量轴径。先用与轴径公称尺寸相等的量块（或标准件）调整比较议的零位，然后再换上被测件，指示表的示值为被测件相对标准件的偏差值。</a:t>
            </a:r>
          </a:p>
        </p:txBody>
      </p:sp>
      <p:sp>
        <p:nvSpPr>
          <p:cNvPr id="39943" name="Text Box 13"/>
          <p:cNvSpPr txBox="1">
            <a:spLocks noChangeArrowheads="1"/>
          </p:cNvSpPr>
          <p:nvPr/>
        </p:nvSpPr>
        <p:spPr bwMode="auto">
          <a:xfrm>
            <a:off x="468634" y="6067425"/>
            <a:ext cx="8351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CC0000"/>
                </a:solidFill>
              </a:rPr>
              <a:t>被测件的尺寸</a:t>
            </a:r>
            <a:r>
              <a:rPr lang="en-US" altLang="zh-CN" b="1" dirty="0">
                <a:solidFill>
                  <a:srgbClr val="CC0000"/>
                </a:solidFill>
              </a:rPr>
              <a:t>= </a:t>
            </a:r>
            <a:r>
              <a:rPr lang="zh-CN" altLang="en-US" b="1" dirty="0">
                <a:solidFill>
                  <a:srgbClr val="CC0000"/>
                </a:solidFill>
              </a:rPr>
              <a:t>标准件的尺寸</a:t>
            </a:r>
            <a:r>
              <a:rPr lang="en-US" altLang="zh-CN" b="1" dirty="0">
                <a:solidFill>
                  <a:srgbClr val="CC0000"/>
                </a:solidFill>
              </a:rPr>
              <a:t>+</a:t>
            </a:r>
            <a:r>
              <a:rPr lang="zh-CN" altLang="en-US" b="1" dirty="0">
                <a:solidFill>
                  <a:srgbClr val="CC0000"/>
                </a:solidFill>
              </a:rPr>
              <a:t>指示表的示值</a:t>
            </a:r>
            <a:r>
              <a:rPr lang="zh-CN" altLang="en-US" b="1" dirty="0"/>
              <a:t>（代数和）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4"/>
                                        </p:tgtEl>
                                        <p:attrNameLst>
                                          <p:attrName>style.visibility</p:attrName>
                                        </p:attrNameLst>
                                      </p:cBhvr>
                                      <p:to>
                                        <p:strVal val="visible"/>
                                      </p:to>
                                    </p:set>
                                    <p:animEffect transition="in" filter="wipe(left)">
                                      <p:cBhvr>
                                        <p:cTn id="7" dur="3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6325"/>
                                        </p:tgtEl>
                                        <p:attrNameLst>
                                          <p:attrName>style.visibility</p:attrName>
                                        </p:attrNameLst>
                                      </p:cBhvr>
                                      <p:to>
                                        <p:strVal val="visible"/>
                                      </p:to>
                                    </p:set>
                                    <p:animEffect transition="in" filter="wipe(left)">
                                      <p:cBhvr>
                                        <p:cTn id="12" dur="300"/>
                                        <p:tgtEl>
                                          <p:spTgt spid="5632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6329"/>
                                        </p:tgtEl>
                                        <p:attrNameLst>
                                          <p:attrName>style.visibility</p:attrName>
                                        </p:attrNameLst>
                                      </p:cBhvr>
                                      <p:to>
                                        <p:strVal val="visible"/>
                                      </p:to>
                                    </p:set>
                                    <p:anim calcmode="lin" valueType="num">
                                      <p:cBhvr additive="base">
                                        <p:cTn id="17" dur="500" fill="hold"/>
                                        <p:tgtEl>
                                          <p:spTgt spid="56329"/>
                                        </p:tgtEl>
                                        <p:attrNameLst>
                                          <p:attrName>ppt_x</p:attrName>
                                        </p:attrNameLst>
                                      </p:cBhvr>
                                      <p:tavLst>
                                        <p:tav tm="0">
                                          <p:val>
                                            <p:strVal val="1+#ppt_w/2"/>
                                          </p:val>
                                        </p:tav>
                                        <p:tav tm="100000">
                                          <p:val>
                                            <p:strVal val="#ppt_x"/>
                                          </p:val>
                                        </p:tav>
                                      </p:tavLst>
                                    </p:anim>
                                    <p:anim calcmode="lin" valueType="num">
                                      <p:cBhvr additive="base">
                                        <p:cTn id="18" dur="500" fill="hold"/>
                                        <p:tgtEl>
                                          <p:spTgt spid="5632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6332"/>
                                        </p:tgtEl>
                                        <p:attrNameLst>
                                          <p:attrName>style.visibility</p:attrName>
                                        </p:attrNameLst>
                                      </p:cBhvr>
                                      <p:to>
                                        <p:strVal val="visible"/>
                                      </p:to>
                                    </p:set>
                                    <p:animEffect transition="in" filter="wipe(left)">
                                      <p:cBhvr>
                                        <p:cTn id="23" dur="300"/>
                                        <p:tgtEl>
                                          <p:spTgt spid="5633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9943"/>
                                        </p:tgtEl>
                                        <p:attrNameLst>
                                          <p:attrName>style.visibility</p:attrName>
                                        </p:attrNameLst>
                                      </p:cBhvr>
                                      <p:to>
                                        <p:strVal val="visible"/>
                                      </p:to>
                                    </p:set>
                                    <p:animEffect transition="in" filter="wipe(left)">
                                      <p:cBhvr>
                                        <p:cTn id="28" dur="500"/>
                                        <p:tgtEl>
                                          <p:spTgt spid="39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autoUpdateAnimBg="0"/>
      <p:bldP spid="56332" grpId="0" autoUpdateAnimBg="0"/>
      <p:bldP spid="399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633E939-D905-4CF2-8460-0D47DEBE3A47}" type="slidenum">
              <a:rPr kumimoji="0" lang="zh-CN" altLang="en-US" smtClean="0"/>
              <a:pPr eaLnBrk="1" hangingPunct="1"/>
              <a:t>4</a:t>
            </a:fld>
            <a:endParaRPr kumimoji="0" lang="en-US" altLang="zh-CN" smtClean="0"/>
          </a:p>
        </p:txBody>
      </p:sp>
      <p:sp>
        <p:nvSpPr>
          <p:cNvPr id="5124" name="Text Box 4"/>
          <p:cNvSpPr txBox="1">
            <a:spLocks noChangeArrowheads="1"/>
          </p:cNvSpPr>
          <p:nvPr/>
        </p:nvSpPr>
        <p:spPr bwMode="auto">
          <a:xfrm>
            <a:off x="674688" y="173038"/>
            <a:ext cx="7283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2. </a:t>
            </a:r>
            <a:r>
              <a:rPr lang="zh-CN" altLang="en-US" sz="2800" b="1" dirty="0"/>
              <a:t>测量的四要素：</a:t>
            </a:r>
          </a:p>
        </p:txBody>
      </p:sp>
      <p:sp>
        <p:nvSpPr>
          <p:cNvPr id="5125" name="Text Box 5"/>
          <p:cNvSpPr txBox="1">
            <a:spLocks noChangeArrowheads="1"/>
          </p:cNvSpPr>
          <p:nvPr/>
        </p:nvSpPr>
        <p:spPr bwMode="auto">
          <a:xfrm>
            <a:off x="228328" y="1166515"/>
            <a:ext cx="87852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（1） 被测对象 </a:t>
            </a:r>
            <a:r>
              <a:rPr lang="en-US" altLang="zh-CN" b="1" i="1" dirty="0"/>
              <a:t>x</a:t>
            </a:r>
            <a:r>
              <a:rPr lang="en-US" altLang="zh-CN" b="1" dirty="0"/>
              <a:t> —</a:t>
            </a:r>
            <a:r>
              <a:rPr lang="zh-CN" altLang="en-US" b="1" dirty="0"/>
              <a:t>几何参数（长度、角度、几何误差、表面粗糙度轮廓、及键、螺纹、齿轮等典型零件的各个几何参数）</a:t>
            </a:r>
          </a:p>
        </p:txBody>
      </p:sp>
      <p:sp>
        <p:nvSpPr>
          <p:cNvPr id="5126" name="Text Box 6"/>
          <p:cNvSpPr txBox="1">
            <a:spLocks noChangeArrowheads="1"/>
          </p:cNvSpPr>
          <p:nvPr/>
        </p:nvSpPr>
        <p:spPr bwMode="auto">
          <a:xfrm>
            <a:off x="252413" y="1956569"/>
            <a:ext cx="856773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（2）计量单位 — 长度</a:t>
            </a:r>
            <a:r>
              <a:rPr lang="en-US" altLang="zh-CN" b="1" dirty="0"/>
              <a:t>(m </a:t>
            </a:r>
            <a:r>
              <a:rPr lang="zh-CN" altLang="en-US" b="1" dirty="0"/>
              <a:t>，</a:t>
            </a:r>
            <a:r>
              <a:rPr lang="en-US" altLang="zh-CN" b="1" dirty="0"/>
              <a:t>mm</a:t>
            </a:r>
            <a:r>
              <a:rPr lang="zh-CN" altLang="en-US" b="1" dirty="0"/>
              <a:t>，</a:t>
            </a:r>
            <a:r>
              <a:rPr lang="en-US" altLang="zh-CN" b="1" dirty="0" err="1"/>
              <a:t>μm</a:t>
            </a:r>
            <a:r>
              <a:rPr lang="zh-CN" altLang="en-US" b="1" dirty="0"/>
              <a:t>，</a:t>
            </a:r>
            <a:r>
              <a:rPr lang="en-US" altLang="zh-CN" b="1" dirty="0"/>
              <a:t>nm)</a:t>
            </a:r>
            <a:r>
              <a:rPr lang="zh-CN" altLang="en-US" b="1" dirty="0"/>
              <a:t>；角度</a:t>
            </a:r>
            <a:r>
              <a:rPr lang="en-US" altLang="zh-CN" b="1" dirty="0"/>
              <a:t>【rad, </a:t>
            </a:r>
            <a:r>
              <a:rPr lang="en-US" altLang="zh-CN" b="1" dirty="0" err="1"/>
              <a:t>μrad</a:t>
            </a:r>
            <a:r>
              <a:rPr lang="en-US" altLang="zh-CN" b="1" dirty="0"/>
              <a:t>, (0</a:t>
            </a:r>
            <a:r>
              <a:rPr lang="en-US" altLang="zh-CN" b="1" dirty="0">
                <a:cs typeface="Times New Roman" pitchFamily="18" charset="0"/>
              </a:rPr>
              <a:t>°</a:t>
            </a:r>
            <a:r>
              <a:rPr lang="en-US" altLang="zh-CN" b="1" dirty="0"/>
              <a:t>)、（</a:t>
            </a:r>
            <a:r>
              <a:rPr lang="en-US" altLang="zh-CN" b="1" dirty="0">
                <a:cs typeface="Times New Roman" pitchFamily="18" charset="0"/>
              </a:rPr>
              <a:t>'</a:t>
            </a:r>
            <a:r>
              <a:rPr lang="en-US" altLang="zh-CN" b="1" dirty="0"/>
              <a:t>  ）、（  </a:t>
            </a:r>
            <a:r>
              <a:rPr lang="en-US" altLang="zh-CN" b="1" dirty="0">
                <a:cs typeface="Times New Roman" pitchFamily="18" charset="0"/>
              </a:rPr>
              <a:t>"</a:t>
            </a:r>
            <a:r>
              <a:rPr lang="en-US" altLang="zh-CN" b="1" dirty="0"/>
              <a:t>）】</a:t>
            </a:r>
          </a:p>
        </p:txBody>
      </p:sp>
      <p:sp>
        <p:nvSpPr>
          <p:cNvPr id="5127" name="Text Box 7"/>
          <p:cNvSpPr txBox="1">
            <a:spLocks noChangeArrowheads="1"/>
          </p:cNvSpPr>
          <p:nvPr/>
        </p:nvSpPr>
        <p:spPr bwMode="auto">
          <a:xfrm>
            <a:off x="179388" y="4292600"/>
            <a:ext cx="8713787"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a:t>（3）测量方法 — 测量时所采用的测量原理、计量器具和测量条件的综合</a:t>
            </a:r>
            <a:r>
              <a:rPr lang="en-US" altLang="zh-CN" b="1" dirty="0"/>
              <a:t>,</a:t>
            </a:r>
            <a:r>
              <a:rPr lang="zh-CN" altLang="en-US" b="1" dirty="0"/>
              <a:t>亦即获得测量结果的方式。</a:t>
            </a:r>
          </a:p>
        </p:txBody>
      </p:sp>
      <p:sp>
        <p:nvSpPr>
          <p:cNvPr id="5128" name="Text Box 8"/>
          <p:cNvSpPr txBox="1">
            <a:spLocks noChangeArrowheads="1"/>
          </p:cNvSpPr>
          <p:nvPr/>
        </p:nvSpPr>
        <p:spPr bwMode="auto">
          <a:xfrm>
            <a:off x="266157" y="5330591"/>
            <a:ext cx="871378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（4）测量精度 — 测量结果与真值相一致的程度。</a:t>
            </a:r>
            <a:r>
              <a:rPr lang="zh-CN" altLang="en-US" b="1" dirty="0">
                <a:solidFill>
                  <a:srgbClr val="CC0000"/>
                </a:solidFill>
              </a:rPr>
              <a:t>测量精度</a:t>
            </a:r>
            <a:r>
              <a:rPr lang="zh-CN" altLang="en-US" b="1" dirty="0"/>
              <a:t>的高低用测量极限误差或测量不确定度表示</a:t>
            </a:r>
            <a:r>
              <a:rPr lang="zh-CN" altLang="en-US" b="1" dirty="0" smtClean="0"/>
              <a:t>。</a:t>
            </a:r>
            <a:endParaRPr lang="zh-CN" altLang="en-US" b="1" dirty="0"/>
          </a:p>
        </p:txBody>
      </p:sp>
      <p:sp>
        <p:nvSpPr>
          <p:cNvPr id="5130" name="Text Box 10"/>
          <p:cNvSpPr txBox="1">
            <a:spLocks noChangeArrowheads="1"/>
          </p:cNvSpPr>
          <p:nvPr/>
        </p:nvSpPr>
        <p:spPr bwMode="auto">
          <a:xfrm>
            <a:off x="685800" y="739552"/>
            <a:ext cx="8207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完整的几何量测量</a:t>
            </a:r>
            <a:r>
              <a:rPr lang="zh-CN" altLang="en-US" b="1" dirty="0" smtClean="0"/>
              <a:t>应有以下</a:t>
            </a:r>
            <a:r>
              <a:rPr lang="zh-CN" altLang="en-US" b="1" dirty="0"/>
              <a:t>四个要素。</a:t>
            </a:r>
          </a:p>
        </p:txBody>
      </p:sp>
      <p:graphicFrame>
        <p:nvGraphicFramePr>
          <p:cNvPr id="5131" name="Object 11"/>
          <p:cNvGraphicFramePr>
            <a:graphicFrameLocks noChangeAspect="1"/>
          </p:cNvGraphicFramePr>
          <p:nvPr>
            <p:extLst>
              <p:ext uri="{D42A27DB-BD31-4B8C-83A1-F6EECF244321}">
                <p14:modId xmlns:p14="http://schemas.microsoft.com/office/powerpoint/2010/main" val="2782462210"/>
              </p:ext>
            </p:extLst>
          </p:nvPr>
        </p:nvGraphicFramePr>
        <p:xfrm>
          <a:off x="755650" y="2924944"/>
          <a:ext cx="7488758" cy="1368152"/>
        </p:xfrm>
        <a:graphic>
          <a:graphicData uri="http://schemas.openxmlformats.org/presentationml/2006/ole">
            <mc:AlternateContent xmlns:mc="http://schemas.openxmlformats.org/markup-compatibility/2006">
              <mc:Choice xmlns:v="urn:schemas-microsoft-com:vml" Requires="v">
                <p:oleObj spid="_x0000_s5147" name="公式" r:id="rId3" imgW="2921000" imgH="711200" progId="Equation.3">
                  <p:embed/>
                </p:oleObj>
              </mc:Choice>
              <mc:Fallback>
                <p:oleObj name="公式" r:id="rId3" imgW="2921000" imgH="7112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924944"/>
                        <a:ext cx="7488758" cy="1368152"/>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2000"/>
                                        <p:tgtEl>
                                          <p:spTgt spid="51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0"/>
                                        </p:tgtEl>
                                        <p:attrNameLst>
                                          <p:attrName>style.visibility</p:attrName>
                                        </p:attrNameLst>
                                      </p:cBhvr>
                                      <p:to>
                                        <p:strVal val="visible"/>
                                      </p:to>
                                    </p:set>
                                    <p:animEffect transition="in" filter="wipe(left)">
                                      <p:cBhvr>
                                        <p:cTn id="12" dur="3000"/>
                                        <p:tgtEl>
                                          <p:spTgt spid="51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wipe(left)">
                                      <p:cBhvr>
                                        <p:cTn id="17" dur="2000"/>
                                        <p:tgtEl>
                                          <p:spTgt spid="51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wipe(left)">
                                      <p:cBhvr>
                                        <p:cTn id="22" dur="2000"/>
                                        <p:tgtEl>
                                          <p:spTgt spid="51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131"/>
                                        </p:tgtEl>
                                        <p:attrNameLst>
                                          <p:attrName>style.visibility</p:attrName>
                                        </p:attrNameLst>
                                      </p:cBhvr>
                                      <p:to>
                                        <p:strVal val="visible"/>
                                      </p:to>
                                    </p:set>
                                    <p:animEffect transition="in" filter="wipe(left)">
                                      <p:cBhvr>
                                        <p:cTn id="27" dur="2000"/>
                                        <p:tgtEl>
                                          <p:spTgt spid="513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27"/>
                                        </p:tgtEl>
                                        <p:attrNameLst>
                                          <p:attrName>style.visibility</p:attrName>
                                        </p:attrNameLst>
                                      </p:cBhvr>
                                      <p:to>
                                        <p:strVal val="visible"/>
                                      </p:to>
                                    </p:set>
                                    <p:animEffect transition="in" filter="wipe(left)">
                                      <p:cBhvr>
                                        <p:cTn id="32" dur="2000"/>
                                        <p:tgtEl>
                                          <p:spTgt spid="512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28"/>
                                        </p:tgtEl>
                                        <p:attrNameLst>
                                          <p:attrName>style.visibility</p:attrName>
                                        </p:attrNameLst>
                                      </p:cBhvr>
                                      <p:to>
                                        <p:strVal val="visible"/>
                                      </p:to>
                                    </p:set>
                                    <p:animEffect transition="in" filter="wipe(left)">
                                      <p:cBhvr>
                                        <p:cTn id="37" dur="2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P spid="5126" grpId="0"/>
      <p:bldP spid="5127" grpId="0"/>
      <p:bldP spid="5128" grpId="0"/>
      <p:bldP spid="513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AF440B-660F-4B5E-A769-8A62B422923D}" type="slidenum">
              <a:rPr kumimoji="0" lang="zh-CN" altLang="en-US" smtClean="0"/>
              <a:pPr eaLnBrk="1" hangingPunct="1"/>
              <a:t>40</a:t>
            </a:fld>
            <a:endParaRPr kumimoji="0" lang="en-US" altLang="zh-CN" smtClean="0"/>
          </a:p>
        </p:txBody>
      </p:sp>
      <p:sp>
        <p:nvSpPr>
          <p:cNvPr id="60422" name="Text Box 6"/>
          <p:cNvSpPr txBox="1">
            <a:spLocks noChangeArrowheads="1"/>
          </p:cNvSpPr>
          <p:nvPr/>
        </p:nvSpPr>
        <p:spPr bwMode="auto">
          <a:xfrm>
            <a:off x="669925" y="142875"/>
            <a:ext cx="51260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 直接测量和间接测量法</a:t>
            </a:r>
            <a:endParaRPr lang="en-US" altLang="zh-CN" sz="2800" b="1" dirty="0"/>
          </a:p>
        </p:txBody>
      </p:sp>
      <p:sp>
        <p:nvSpPr>
          <p:cNvPr id="60423" name="Text Box 7"/>
          <p:cNvSpPr txBox="1">
            <a:spLocks noChangeArrowheads="1"/>
          </p:cNvSpPr>
          <p:nvPr/>
        </p:nvSpPr>
        <p:spPr bwMode="auto">
          <a:xfrm>
            <a:off x="228600" y="609600"/>
            <a:ext cx="85915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（1） </a:t>
            </a:r>
            <a:r>
              <a:rPr lang="zh-CN" altLang="en-US" b="1" dirty="0">
                <a:solidFill>
                  <a:srgbClr val="FF33CC"/>
                </a:solidFill>
              </a:rPr>
              <a:t>直接测量法</a:t>
            </a:r>
            <a:r>
              <a:rPr lang="en-US" altLang="zh-CN" b="1" dirty="0"/>
              <a:t>——</a:t>
            </a:r>
            <a:r>
              <a:rPr lang="zh-CN" altLang="en-US" b="1" dirty="0"/>
              <a:t>用计量器具直接测量被测量的</a:t>
            </a:r>
            <a:r>
              <a:rPr lang="zh-CN" altLang="en-US" b="1" dirty="0">
                <a:solidFill>
                  <a:srgbClr val="FF33CC"/>
                </a:solidFill>
              </a:rPr>
              <a:t>整个数值或相当于标准量的偏差</a:t>
            </a:r>
            <a:r>
              <a:rPr lang="zh-CN" altLang="en-US" b="1" dirty="0"/>
              <a:t>。</a:t>
            </a:r>
          </a:p>
        </p:txBody>
      </p:sp>
      <p:sp>
        <p:nvSpPr>
          <p:cNvPr id="60424" name="Text Box 8"/>
          <p:cNvSpPr txBox="1">
            <a:spLocks noChangeArrowheads="1"/>
          </p:cNvSpPr>
          <p:nvPr/>
        </p:nvSpPr>
        <p:spPr bwMode="auto">
          <a:xfrm>
            <a:off x="381000" y="1556792"/>
            <a:ext cx="84391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（2）</a:t>
            </a:r>
            <a:r>
              <a:rPr lang="zh-CN" altLang="en-US" b="1" dirty="0">
                <a:solidFill>
                  <a:srgbClr val="FF33CC"/>
                </a:solidFill>
              </a:rPr>
              <a:t>间接测量法</a:t>
            </a:r>
            <a:r>
              <a:rPr lang="zh-CN" altLang="en-US" b="1" dirty="0"/>
              <a:t>——测得的量与被测量有函数关系的其他量，再</a:t>
            </a:r>
            <a:r>
              <a:rPr lang="zh-CN" altLang="en-US" b="1" dirty="0">
                <a:solidFill>
                  <a:srgbClr val="FF33CC"/>
                </a:solidFill>
              </a:rPr>
              <a:t>通过函数关系式求出被测量</a:t>
            </a:r>
            <a:r>
              <a:rPr lang="zh-CN" altLang="en-US" b="1" dirty="0"/>
              <a:t>。</a:t>
            </a:r>
          </a:p>
        </p:txBody>
      </p:sp>
      <p:sp>
        <p:nvSpPr>
          <p:cNvPr id="60426" name="Text Box 10"/>
          <p:cNvSpPr txBox="1">
            <a:spLocks noChangeArrowheads="1"/>
          </p:cNvSpPr>
          <p:nvPr/>
        </p:nvSpPr>
        <p:spPr bwMode="auto">
          <a:xfrm>
            <a:off x="1134616" y="2564904"/>
            <a:ext cx="3581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如图 2-</a:t>
            </a:r>
            <a:r>
              <a:rPr lang="en-US" altLang="zh-CN" b="1"/>
              <a:t>9</a:t>
            </a:r>
            <a:r>
              <a:rPr lang="zh-CN" altLang="en-US" b="1"/>
              <a:t>所示测</a:t>
            </a:r>
            <a:r>
              <a:rPr lang="zh-CN" altLang="en-US" b="1">
                <a:solidFill>
                  <a:srgbClr val="FF33CC"/>
                </a:solidFill>
              </a:rPr>
              <a:t> </a:t>
            </a:r>
            <a:r>
              <a:rPr lang="en-US" altLang="zh-CN" b="1" i="1">
                <a:solidFill>
                  <a:srgbClr val="FF33CC"/>
                </a:solidFill>
              </a:rPr>
              <a:t>R</a:t>
            </a:r>
            <a:r>
              <a:rPr lang="en-US" altLang="zh-CN" b="1"/>
              <a:t>:</a:t>
            </a:r>
          </a:p>
        </p:txBody>
      </p:sp>
      <p:graphicFrame>
        <p:nvGraphicFramePr>
          <p:cNvPr id="60429" name="Object 13"/>
          <p:cNvGraphicFramePr>
            <a:graphicFrameLocks noChangeAspect="1"/>
          </p:cNvGraphicFramePr>
          <p:nvPr>
            <p:extLst>
              <p:ext uri="{D42A27DB-BD31-4B8C-83A1-F6EECF244321}">
                <p14:modId xmlns:p14="http://schemas.microsoft.com/office/powerpoint/2010/main" val="3104905779"/>
              </p:ext>
            </p:extLst>
          </p:nvPr>
        </p:nvGraphicFramePr>
        <p:xfrm>
          <a:off x="1439416" y="5029200"/>
          <a:ext cx="2438400" cy="1436688"/>
        </p:xfrm>
        <a:graphic>
          <a:graphicData uri="http://schemas.openxmlformats.org/presentationml/2006/ole">
            <mc:AlternateContent xmlns:mc="http://schemas.openxmlformats.org/markup-compatibility/2006">
              <mc:Choice xmlns:v="urn:schemas-microsoft-com:vml" Requires="v">
                <p:oleObj spid="_x0000_s41030" name="Equation" r:id="rId3" imgW="710891" imgH="418918" progId="Equation.3">
                  <p:embed/>
                </p:oleObj>
              </mc:Choice>
              <mc:Fallback>
                <p:oleObj name="Equation" r:id="rId3" imgW="710891" imgH="418918"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9416" y="5029200"/>
                        <a:ext cx="2438400" cy="14366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430" name="Text Box 14"/>
          <p:cNvSpPr txBox="1">
            <a:spLocks noChangeArrowheads="1"/>
          </p:cNvSpPr>
          <p:nvPr/>
        </p:nvSpPr>
        <p:spPr bwMode="auto">
          <a:xfrm>
            <a:off x="1134616" y="3115816"/>
            <a:ext cx="320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通过测量 </a:t>
            </a:r>
            <a:r>
              <a:rPr lang="en-US" altLang="zh-CN" b="1" i="1">
                <a:solidFill>
                  <a:srgbClr val="FF33CC"/>
                </a:solidFill>
              </a:rPr>
              <a:t>s、h</a:t>
            </a:r>
          </a:p>
        </p:txBody>
      </p:sp>
      <p:graphicFrame>
        <p:nvGraphicFramePr>
          <p:cNvPr id="60431" name="Object 15"/>
          <p:cNvGraphicFramePr>
            <a:graphicFrameLocks noChangeAspect="1"/>
          </p:cNvGraphicFramePr>
          <p:nvPr>
            <p:extLst>
              <p:ext uri="{D42A27DB-BD31-4B8C-83A1-F6EECF244321}">
                <p14:modId xmlns:p14="http://schemas.microsoft.com/office/powerpoint/2010/main" val="3505827832"/>
              </p:ext>
            </p:extLst>
          </p:nvPr>
        </p:nvGraphicFramePr>
        <p:xfrm>
          <a:off x="753616" y="3789040"/>
          <a:ext cx="2667000" cy="547687"/>
        </p:xfrm>
        <a:graphic>
          <a:graphicData uri="http://schemas.openxmlformats.org/presentationml/2006/ole">
            <mc:AlternateContent xmlns:mc="http://schemas.openxmlformats.org/markup-compatibility/2006">
              <mc:Choice xmlns:v="urn:schemas-microsoft-com:vml" Requires="v">
                <p:oleObj spid="_x0000_s41031" name="Equation" r:id="rId5" imgW="990170" imgH="203112" progId="Equation.3">
                  <p:embed/>
                </p:oleObj>
              </mc:Choice>
              <mc:Fallback>
                <p:oleObj name="Equation" r:id="rId5" imgW="990170" imgH="203112"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3616" y="3789040"/>
                        <a:ext cx="2667000" cy="547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32" name="Object 16"/>
          <p:cNvGraphicFramePr>
            <a:graphicFrameLocks noChangeAspect="1"/>
          </p:cNvGraphicFramePr>
          <p:nvPr>
            <p:extLst>
              <p:ext uri="{D42A27DB-BD31-4B8C-83A1-F6EECF244321}">
                <p14:modId xmlns:p14="http://schemas.microsoft.com/office/powerpoint/2010/main" val="2940229911"/>
              </p:ext>
            </p:extLst>
          </p:nvPr>
        </p:nvGraphicFramePr>
        <p:xfrm>
          <a:off x="1196008" y="4293096"/>
          <a:ext cx="1295400" cy="696913"/>
        </p:xfrm>
        <a:graphic>
          <a:graphicData uri="http://schemas.openxmlformats.org/presentationml/2006/ole">
            <mc:AlternateContent xmlns:mc="http://schemas.openxmlformats.org/markup-compatibility/2006">
              <mc:Choice xmlns:v="urn:schemas-microsoft-com:vml" Requires="v">
                <p:oleObj spid="_x0000_s41032" name="Equation" r:id="rId7" imgW="329914" imgH="177646" progId="Equation.3">
                  <p:embed/>
                </p:oleObj>
              </mc:Choice>
              <mc:Fallback>
                <p:oleObj name="Equation" r:id="rId7" imgW="329914" imgH="177646"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6008" y="4293096"/>
                        <a:ext cx="1295400"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0435" name="Group 19"/>
          <p:cNvGrpSpPr>
            <a:grpSpLocks/>
          </p:cNvGrpSpPr>
          <p:nvPr/>
        </p:nvGrpSpPr>
        <p:grpSpPr bwMode="auto">
          <a:xfrm>
            <a:off x="4341440" y="2564904"/>
            <a:ext cx="4191000" cy="3597275"/>
            <a:chOff x="2448" y="1776"/>
            <a:chExt cx="2640" cy="2266"/>
          </a:xfrm>
        </p:grpSpPr>
        <p:grpSp>
          <p:nvGrpSpPr>
            <p:cNvPr id="40972" name="Group 17"/>
            <p:cNvGrpSpPr>
              <a:grpSpLocks/>
            </p:cNvGrpSpPr>
            <p:nvPr/>
          </p:nvGrpSpPr>
          <p:grpSpPr bwMode="auto">
            <a:xfrm>
              <a:off x="2448" y="1776"/>
              <a:ext cx="2640" cy="2266"/>
              <a:chOff x="2448" y="1776"/>
              <a:chExt cx="2640" cy="2266"/>
            </a:xfrm>
          </p:grpSpPr>
          <p:pic>
            <p:nvPicPr>
              <p:cNvPr id="40974"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48" y="1776"/>
                <a:ext cx="2640" cy="2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75" name="Text Box 11"/>
              <p:cNvSpPr txBox="1">
                <a:spLocks noChangeArrowheads="1"/>
              </p:cNvSpPr>
              <p:nvPr/>
            </p:nvSpPr>
            <p:spPr bwMode="auto">
              <a:xfrm>
                <a:off x="2928" y="3792"/>
                <a:ext cx="172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 2-</a:t>
                </a:r>
                <a:r>
                  <a:rPr lang="en-US" altLang="zh-CN" sz="2000" b="1"/>
                  <a:t>9</a:t>
                </a:r>
                <a:r>
                  <a:rPr lang="zh-CN" altLang="en-US" sz="2000" b="1"/>
                  <a:t>间及测量法</a:t>
                </a:r>
              </a:p>
            </p:txBody>
          </p:sp>
        </p:grpSp>
        <p:sp>
          <p:nvSpPr>
            <p:cNvPr id="40973" name="Line 18"/>
            <p:cNvSpPr>
              <a:spLocks noChangeShapeType="1"/>
            </p:cNvSpPr>
            <p:nvPr/>
          </p:nvSpPr>
          <p:spPr bwMode="auto">
            <a:xfrm>
              <a:off x="3120" y="2208"/>
              <a:ext cx="432" cy="1440"/>
            </a:xfrm>
            <a:prstGeom prst="line">
              <a:avLst/>
            </a:prstGeom>
            <a:noFill/>
            <a:ln w="38100">
              <a:solidFill>
                <a:srgbClr val="FF33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2"/>
                                        </p:tgtEl>
                                        <p:attrNameLst>
                                          <p:attrName>style.visibility</p:attrName>
                                        </p:attrNameLst>
                                      </p:cBhvr>
                                      <p:to>
                                        <p:strVal val="visible"/>
                                      </p:to>
                                    </p:set>
                                    <p:animEffect transition="in" filter="wipe(left)">
                                      <p:cBhvr>
                                        <p:cTn id="7" dur="300"/>
                                        <p:tgtEl>
                                          <p:spTgt spid="604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3"/>
                                        </p:tgtEl>
                                        <p:attrNameLst>
                                          <p:attrName>style.visibility</p:attrName>
                                        </p:attrNameLst>
                                      </p:cBhvr>
                                      <p:to>
                                        <p:strVal val="visible"/>
                                      </p:to>
                                    </p:set>
                                    <p:animEffect transition="in" filter="wipe(left)">
                                      <p:cBhvr>
                                        <p:cTn id="12" dur="300"/>
                                        <p:tgtEl>
                                          <p:spTgt spid="604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0424"/>
                                        </p:tgtEl>
                                        <p:attrNameLst>
                                          <p:attrName>style.visibility</p:attrName>
                                        </p:attrNameLst>
                                      </p:cBhvr>
                                      <p:to>
                                        <p:strVal val="visible"/>
                                      </p:to>
                                    </p:set>
                                    <p:animEffect transition="in" filter="wipe(left)">
                                      <p:cBhvr>
                                        <p:cTn id="17" dur="300"/>
                                        <p:tgtEl>
                                          <p:spTgt spid="604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0426"/>
                                        </p:tgtEl>
                                        <p:attrNameLst>
                                          <p:attrName>style.visibility</p:attrName>
                                        </p:attrNameLst>
                                      </p:cBhvr>
                                      <p:to>
                                        <p:strVal val="visible"/>
                                      </p:to>
                                    </p:set>
                                    <p:animEffect transition="in" filter="wipe(left)">
                                      <p:cBhvr>
                                        <p:cTn id="22" dur="300"/>
                                        <p:tgtEl>
                                          <p:spTgt spid="604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60435"/>
                                        </p:tgtEl>
                                        <p:attrNameLst>
                                          <p:attrName>style.visibility</p:attrName>
                                        </p:attrNameLst>
                                      </p:cBhvr>
                                      <p:to>
                                        <p:strVal val="visible"/>
                                      </p:to>
                                    </p:set>
                                    <p:anim calcmode="lin" valueType="num">
                                      <p:cBhvr additive="base">
                                        <p:cTn id="27" dur="500" fill="hold"/>
                                        <p:tgtEl>
                                          <p:spTgt spid="60435"/>
                                        </p:tgtEl>
                                        <p:attrNameLst>
                                          <p:attrName>ppt_x</p:attrName>
                                        </p:attrNameLst>
                                      </p:cBhvr>
                                      <p:tavLst>
                                        <p:tav tm="0">
                                          <p:val>
                                            <p:strVal val="1+#ppt_w/2"/>
                                          </p:val>
                                        </p:tav>
                                        <p:tav tm="100000">
                                          <p:val>
                                            <p:strVal val="#ppt_x"/>
                                          </p:val>
                                        </p:tav>
                                      </p:tavLst>
                                    </p:anim>
                                    <p:anim calcmode="lin" valueType="num">
                                      <p:cBhvr additive="base">
                                        <p:cTn id="28" dur="500" fill="hold"/>
                                        <p:tgtEl>
                                          <p:spTgt spid="6043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0430"/>
                                        </p:tgtEl>
                                        <p:attrNameLst>
                                          <p:attrName>style.visibility</p:attrName>
                                        </p:attrNameLst>
                                      </p:cBhvr>
                                      <p:to>
                                        <p:strVal val="visible"/>
                                      </p:to>
                                    </p:set>
                                    <p:animEffect transition="in" filter="wipe(left)">
                                      <p:cBhvr>
                                        <p:cTn id="33" dur="300"/>
                                        <p:tgtEl>
                                          <p:spTgt spid="6043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60431"/>
                                        </p:tgtEl>
                                        <p:attrNameLst>
                                          <p:attrName>style.visibility</p:attrName>
                                        </p:attrNameLst>
                                      </p:cBhvr>
                                      <p:to>
                                        <p:strVal val="visible"/>
                                      </p:to>
                                    </p:set>
                                    <p:animEffect transition="in" filter="wipe(left)">
                                      <p:cBhvr>
                                        <p:cTn id="38" dur="500"/>
                                        <p:tgtEl>
                                          <p:spTgt spid="6043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60432"/>
                                        </p:tgtEl>
                                        <p:attrNameLst>
                                          <p:attrName>style.visibility</p:attrName>
                                        </p:attrNameLst>
                                      </p:cBhvr>
                                      <p:to>
                                        <p:strVal val="visible"/>
                                      </p:to>
                                    </p:set>
                                    <p:animEffect transition="in" filter="wipe(left)">
                                      <p:cBhvr>
                                        <p:cTn id="43" dur="500"/>
                                        <p:tgtEl>
                                          <p:spTgt spid="6043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60429"/>
                                        </p:tgtEl>
                                        <p:attrNameLst>
                                          <p:attrName>style.visibility</p:attrName>
                                        </p:attrNameLst>
                                      </p:cBhvr>
                                      <p:to>
                                        <p:strVal val="visible"/>
                                      </p:to>
                                    </p:set>
                                    <p:animEffect transition="in" filter="wipe(left)">
                                      <p:cBhvr>
                                        <p:cTn id="48" dur="500"/>
                                        <p:tgtEl>
                                          <p:spTgt spid="60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60423" grpId="0" autoUpdateAnimBg="0"/>
      <p:bldP spid="60424" grpId="0" autoUpdateAnimBg="0"/>
      <p:bldP spid="60426" grpId="0" autoUpdateAnimBg="0"/>
      <p:bldP spid="6043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F43F594-08B4-4FA2-9C43-5C27C2FE0EAD}" type="slidenum">
              <a:rPr kumimoji="0" lang="zh-CN" altLang="en-US" smtClean="0"/>
              <a:pPr eaLnBrk="1" hangingPunct="1"/>
              <a:t>41</a:t>
            </a:fld>
            <a:endParaRPr kumimoji="0" lang="en-US" altLang="zh-CN" smtClean="0"/>
          </a:p>
        </p:txBody>
      </p:sp>
      <p:sp>
        <p:nvSpPr>
          <p:cNvPr id="61444" name="Text Box 4"/>
          <p:cNvSpPr txBox="1">
            <a:spLocks noChangeArrowheads="1"/>
          </p:cNvSpPr>
          <p:nvPr/>
        </p:nvSpPr>
        <p:spPr bwMode="auto">
          <a:xfrm>
            <a:off x="457200" y="219075"/>
            <a:ext cx="5051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3. 单项测量和综合测量法</a:t>
            </a:r>
            <a:endParaRPr lang="en-US" altLang="zh-CN" sz="2800" b="1" dirty="0"/>
          </a:p>
        </p:txBody>
      </p:sp>
      <p:sp>
        <p:nvSpPr>
          <p:cNvPr id="61445" name="Text Box 5"/>
          <p:cNvSpPr txBox="1">
            <a:spLocks noChangeArrowheads="1"/>
          </p:cNvSpPr>
          <p:nvPr/>
        </p:nvSpPr>
        <p:spPr bwMode="auto">
          <a:xfrm>
            <a:off x="304800" y="795338"/>
            <a:ext cx="85153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（1）</a:t>
            </a:r>
            <a:r>
              <a:rPr lang="zh-CN" altLang="en-US" b="1">
                <a:solidFill>
                  <a:srgbClr val="FF33CC"/>
                </a:solidFill>
              </a:rPr>
              <a:t>单项测量法</a:t>
            </a:r>
            <a:r>
              <a:rPr lang="zh-CN" altLang="en-US" b="1"/>
              <a:t>——对被测件的个别参数分 别进行测量。</a:t>
            </a:r>
          </a:p>
        </p:txBody>
      </p:sp>
      <p:sp>
        <p:nvSpPr>
          <p:cNvPr id="61446" name="Text Box 6"/>
          <p:cNvSpPr txBox="1">
            <a:spLocks noChangeArrowheads="1"/>
          </p:cNvSpPr>
          <p:nvPr/>
        </p:nvSpPr>
        <p:spPr bwMode="auto">
          <a:xfrm>
            <a:off x="457200" y="1341438"/>
            <a:ext cx="807561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例如，用工具显微镜对外螺纹(量规</a:t>
            </a:r>
            <a:r>
              <a:rPr lang="en-US" altLang="zh-CN" b="1"/>
              <a:t>)</a:t>
            </a:r>
            <a:r>
              <a:rPr lang="zh-CN" altLang="en-US" b="1"/>
              <a:t>的单一中经、螺距和牙侧角分别进行测量。</a:t>
            </a:r>
          </a:p>
        </p:txBody>
      </p:sp>
      <p:sp>
        <p:nvSpPr>
          <p:cNvPr id="61447" name="Text Box 7"/>
          <p:cNvSpPr txBox="1">
            <a:spLocks noChangeArrowheads="1"/>
          </p:cNvSpPr>
          <p:nvPr/>
        </p:nvSpPr>
        <p:spPr bwMode="auto">
          <a:xfrm>
            <a:off x="304800" y="2420938"/>
            <a:ext cx="815498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（2）</a:t>
            </a:r>
            <a:r>
              <a:rPr lang="zh-CN" altLang="en-US" b="1">
                <a:solidFill>
                  <a:srgbClr val="FF33CC"/>
                </a:solidFill>
              </a:rPr>
              <a:t>综合测量法</a:t>
            </a:r>
            <a:r>
              <a:rPr lang="en-US" altLang="zh-CN" b="1"/>
              <a:t>——</a:t>
            </a:r>
            <a:r>
              <a:rPr lang="zh-CN" altLang="en-US" b="1"/>
              <a:t>对被测件某些相关联参数的综合效果进行检验，以判断综合结果是否合格。</a:t>
            </a:r>
          </a:p>
        </p:txBody>
      </p:sp>
      <p:sp>
        <p:nvSpPr>
          <p:cNvPr id="61448" name="Text Box 8"/>
          <p:cNvSpPr txBox="1">
            <a:spLocks noChangeArrowheads="1"/>
          </p:cNvSpPr>
          <p:nvPr/>
        </p:nvSpPr>
        <p:spPr bwMode="auto">
          <a:xfrm>
            <a:off x="323850" y="3429000"/>
            <a:ext cx="8153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例如，用螺纹量规通规检验普通螺纹的单一中经、螺距和牙侧角实际值的综合结果是否合格。</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gtEl>
                                        <p:attrNameLst>
                                          <p:attrName>style.visibility</p:attrName>
                                        </p:attrNameLst>
                                      </p:cBhvr>
                                      <p:to>
                                        <p:strVal val="visible"/>
                                      </p:to>
                                    </p:set>
                                    <p:animEffect transition="in" filter="wipe(left)">
                                      <p:cBhvr>
                                        <p:cTn id="7" dur="300"/>
                                        <p:tgtEl>
                                          <p:spTgt spid="614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45"/>
                                        </p:tgtEl>
                                        <p:attrNameLst>
                                          <p:attrName>style.visibility</p:attrName>
                                        </p:attrNameLst>
                                      </p:cBhvr>
                                      <p:to>
                                        <p:strVal val="visible"/>
                                      </p:to>
                                    </p:set>
                                    <p:animEffect transition="in" filter="wipe(left)">
                                      <p:cBhvr>
                                        <p:cTn id="12" dur="300"/>
                                        <p:tgtEl>
                                          <p:spTgt spid="614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446"/>
                                        </p:tgtEl>
                                        <p:attrNameLst>
                                          <p:attrName>style.visibility</p:attrName>
                                        </p:attrNameLst>
                                      </p:cBhvr>
                                      <p:to>
                                        <p:strVal val="visible"/>
                                      </p:to>
                                    </p:set>
                                    <p:animEffect transition="in" filter="wipe(left)">
                                      <p:cBhvr>
                                        <p:cTn id="17" dur="300"/>
                                        <p:tgtEl>
                                          <p:spTgt spid="614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447"/>
                                        </p:tgtEl>
                                        <p:attrNameLst>
                                          <p:attrName>style.visibility</p:attrName>
                                        </p:attrNameLst>
                                      </p:cBhvr>
                                      <p:to>
                                        <p:strVal val="visible"/>
                                      </p:to>
                                    </p:set>
                                    <p:animEffect transition="in" filter="wipe(left)">
                                      <p:cBhvr>
                                        <p:cTn id="22" dur="300"/>
                                        <p:tgtEl>
                                          <p:spTgt spid="614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1448"/>
                                        </p:tgtEl>
                                        <p:attrNameLst>
                                          <p:attrName>style.visibility</p:attrName>
                                        </p:attrNameLst>
                                      </p:cBhvr>
                                      <p:to>
                                        <p:strVal val="visible"/>
                                      </p:to>
                                    </p:set>
                                    <p:animEffect transition="in" filter="wipe(left)">
                                      <p:cBhvr>
                                        <p:cTn id="27" dur="3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utoUpdateAnimBg="0"/>
      <p:bldP spid="61445" grpId="0" autoUpdateAnimBg="0"/>
      <p:bldP spid="61446" grpId="0" autoUpdateAnimBg="0"/>
      <p:bldP spid="61447" grpId="0" autoUpdateAnimBg="0"/>
      <p:bldP spid="6144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D381C95-3104-4D01-A877-6143ECF542FF}" type="slidenum">
              <a:rPr kumimoji="0" lang="zh-CN" altLang="en-US" smtClean="0"/>
              <a:pPr eaLnBrk="1" hangingPunct="1"/>
              <a:t>42</a:t>
            </a:fld>
            <a:endParaRPr kumimoji="0" lang="en-US" altLang="zh-CN" smtClean="0"/>
          </a:p>
        </p:txBody>
      </p:sp>
      <p:sp>
        <p:nvSpPr>
          <p:cNvPr id="62468" name="Text Box 4"/>
          <p:cNvSpPr txBox="1">
            <a:spLocks noChangeArrowheads="1"/>
          </p:cNvSpPr>
          <p:nvPr/>
        </p:nvSpPr>
        <p:spPr bwMode="auto">
          <a:xfrm>
            <a:off x="792163" y="254000"/>
            <a:ext cx="4572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4. 静态测量和动态测量法</a:t>
            </a:r>
          </a:p>
        </p:txBody>
      </p:sp>
      <p:sp>
        <p:nvSpPr>
          <p:cNvPr id="62469" name="Text Box 5"/>
          <p:cNvSpPr txBox="1">
            <a:spLocks noChangeArrowheads="1"/>
          </p:cNvSpPr>
          <p:nvPr/>
        </p:nvSpPr>
        <p:spPr bwMode="auto">
          <a:xfrm>
            <a:off x="179388" y="771525"/>
            <a:ext cx="871378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（1）</a:t>
            </a:r>
            <a:r>
              <a:rPr lang="zh-CN" altLang="en-US" b="1">
                <a:solidFill>
                  <a:srgbClr val="FF33CC"/>
                </a:solidFill>
              </a:rPr>
              <a:t>静态测量法</a:t>
            </a:r>
            <a:r>
              <a:rPr lang="en-US" altLang="zh-CN" b="1"/>
              <a:t>——</a:t>
            </a:r>
            <a:r>
              <a:rPr lang="zh-CN" altLang="en-US" b="1"/>
              <a:t>对被测件在静止状态下进行的测量，被测件与测量头相对静止。例如用齿距仪测量齿轮的齿距偏差。</a:t>
            </a:r>
          </a:p>
        </p:txBody>
      </p:sp>
      <p:sp>
        <p:nvSpPr>
          <p:cNvPr id="62470" name="Text Box 6"/>
          <p:cNvSpPr txBox="1">
            <a:spLocks noChangeArrowheads="1"/>
          </p:cNvSpPr>
          <p:nvPr/>
        </p:nvSpPr>
        <p:spPr bwMode="auto">
          <a:xfrm>
            <a:off x="179388" y="1773238"/>
            <a:ext cx="8588375"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（2）</a:t>
            </a:r>
            <a:r>
              <a:rPr lang="zh-CN" altLang="en-US" b="1">
                <a:solidFill>
                  <a:srgbClr val="FF33CC"/>
                </a:solidFill>
              </a:rPr>
              <a:t>动态测量法</a:t>
            </a:r>
            <a:r>
              <a:rPr lang="zh-CN" altLang="en-US" b="1"/>
              <a:t>——对被测件在其运动状态下进行测量，被测件与测量头有相对运动。例如用齿轮双面啮合测量仪测量齿轮的径向综合偏差。</a:t>
            </a:r>
          </a:p>
        </p:txBody>
      </p:sp>
      <p:sp>
        <p:nvSpPr>
          <p:cNvPr id="62471" name="Text Box 7"/>
          <p:cNvSpPr txBox="1">
            <a:spLocks noChangeArrowheads="1"/>
          </p:cNvSpPr>
          <p:nvPr/>
        </p:nvSpPr>
        <p:spPr bwMode="auto">
          <a:xfrm>
            <a:off x="715963" y="3213100"/>
            <a:ext cx="464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5. 接触测量和非接触测量法</a:t>
            </a:r>
            <a:endParaRPr lang="en-US" altLang="zh-CN" b="1"/>
          </a:p>
        </p:txBody>
      </p:sp>
      <p:sp>
        <p:nvSpPr>
          <p:cNvPr id="62472" name="Text Box 8"/>
          <p:cNvSpPr txBox="1">
            <a:spLocks noChangeArrowheads="1"/>
          </p:cNvSpPr>
          <p:nvPr/>
        </p:nvSpPr>
        <p:spPr bwMode="auto">
          <a:xfrm>
            <a:off x="179388" y="3644900"/>
            <a:ext cx="85693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（1）</a:t>
            </a:r>
            <a:r>
              <a:rPr lang="zh-CN" altLang="en-US" b="1">
                <a:solidFill>
                  <a:srgbClr val="FF33CC"/>
                </a:solidFill>
              </a:rPr>
              <a:t>接触测量法</a:t>
            </a:r>
            <a:r>
              <a:rPr lang="zh-CN" altLang="en-US" b="1"/>
              <a:t>——计量器具的测头与被测件表面相接触的测量。例如用电动轮廓仪测量表面粗糙度轮廓。</a:t>
            </a:r>
            <a:endParaRPr lang="zh-CN" altLang="en-US" b="1">
              <a:latin typeface="Batang" pitchFamily="18" charset="-127"/>
              <a:ea typeface="Batang" pitchFamily="18" charset="-127"/>
            </a:endParaRPr>
          </a:p>
        </p:txBody>
      </p:sp>
      <p:sp>
        <p:nvSpPr>
          <p:cNvPr id="62473" name="Text Box 9"/>
          <p:cNvSpPr txBox="1">
            <a:spLocks noChangeArrowheads="1"/>
          </p:cNvSpPr>
          <p:nvPr/>
        </p:nvSpPr>
        <p:spPr bwMode="auto">
          <a:xfrm>
            <a:off x="179388" y="4724400"/>
            <a:ext cx="871378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（2）</a:t>
            </a:r>
            <a:r>
              <a:rPr lang="zh-CN" altLang="en-US" b="1">
                <a:solidFill>
                  <a:srgbClr val="FF33CC"/>
                </a:solidFill>
              </a:rPr>
              <a:t>非接触测量法</a:t>
            </a:r>
            <a:r>
              <a:rPr lang="zh-CN" altLang="en-US" b="1"/>
              <a:t>——计量器具的测头与被测表面不接触的测量。例如与双管显微镜测量表面粗糙度轮廓最大高度</a:t>
            </a:r>
            <a:r>
              <a:rPr lang="en-US" altLang="zh-CN" b="1" i="1"/>
              <a:t>Rz</a:t>
            </a:r>
            <a:r>
              <a:rPr lang="zh-CN" altLang="en-US" b="1"/>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gtEl>
                                        <p:attrNameLst>
                                          <p:attrName>style.visibility</p:attrName>
                                        </p:attrNameLst>
                                      </p:cBhvr>
                                      <p:to>
                                        <p:strVal val="visible"/>
                                      </p:to>
                                    </p:set>
                                    <p:animEffect transition="in" filter="wipe(left)">
                                      <p:cBhvr>
                                        <p:cTn id="7" dur="300"/>
                                        <p:tgtEl>
                                          <p:spTgt spid="624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9"/>
                                        </p:tgtEl>
                                        <p:attrNameLst>
                                          <p:attrName>style.visibility</p:attrName>
                                        </p:attrNameLst>
                                      </p:cBhvr>
                                      <p:to>
                                        <p:strVal val="visible"/>
                                      </p:to>
                                    </p:set>
                                    <p:animEffect transition="in" filter="wipe(left)">
                                      <p:cBhvr>
                                        <p:cTn id="12" dur="300"/>
                                        <p:tgtEl>
                                          <p:spTgt spid="624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2470"/>
                                        </p:tgtEl>
                                        <p:attrNameLst>
                                          <p:attrName>style.visibility</p:attrName>
                                        </p:attrNameLst>
                                      </p:cBhvr>
                                      <p:to>
                                        <p:strVal val="visible"/>
                                      </p:to>
                                    </p:set>
                                    <p:animEffect transition="in" filter="wipe(left)">
                                      <p:cBhvr>
                                        <p:cTn id="17" dur="300"/>
                                        <p:tgtEl>
                                          <p:spTgt spid="624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2471"/>
                                        </p:tgtEl>
                                        <p:attrNameLst>
                                          <p:attrName>style.visibility</p:attrName>
                                        </p:attrNameLst>
                                      </p:cBhvr>
                                      <p:to>
                                        <p:strVal val="visible"/>
                                      </p:to>
                                    </p:set>
                                    <p:animEffect transition="in" filter="wipe(left)">
                                      <p:cBhvr>
                                        <p:cTn id="22" dur="300"/>
                                        <p:tgtEl>
                                          <p:spTgt spid="624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2472"/>
                                        </p:tgtEl>
                                        <p:attrNameLst>
                                          <p:attrName>style.visibility</p:attrName>
                                        </p:attrNameLst>
                                      </p:cBhvr>
                                      <p:to>
                                        <p:strVal val="visible"/>
                                      </p:to>
                                    </p:set>
                                    <p:animEffect transition="in" filter="wipe(left)">
                                      <p:cBhvr>
                                        <p:cTn id="27" dur="300"/>
                                        <p:tgtEl>
                                          <p:spTgt spid="6247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2473"/>
                                        </p:tgtEl>
                                        <p:attrNameLst>
                                          <p:attrName>style.visibility</p:attrName>
                                        </p:attrNameLst>
                                      </p:cBhvr>
                                      <p:to>
                                        <p:strVal val="visible"/>
                                      </p:to>
                                    </p:set>
                                    <p:animEffect transition="in" filter="wipe(left)">
                                      <p:cBhvr>
                                        <p:cTn id="32" dur="300"/>
                                        <p:tgtEl>
                                          <p:spTgt spid="62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69" grpId="0" autoUpdateAnimBg="0"/>
      <p:bldP spid="62470" grpId="0" autoUpdateAnimBg="0"/>
      <p:bldP spid="62471" grpId="0" autoUpdateAnimBg="0"/>
      <p:bldP spid="62472" grpId="0" autoUpdateAnimBg="0"/>
      <p:bldP spid="62473"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D4D5BF9-63D9-45E9-A02D-74AF91659B20}" type="slidenum">
              <a:rPr kumimoji="0" lang="zh-CN" altLang="en-US" smtClean="0"/>
              <a:pPr eaLnBrk="1" hangingPunct="1"/>
              <a:t>43</a:t>
            </a:fld>
            <a:endParaRPr kumimoji="0" lang="en-US" altLang="zh-CN" smtClean="0"/>
          </a:p>
        </p:txBody>
      </p:sp>
      <p:sp>
        <p:nvSpPr>
          <p:cNvPr id="63492" name="Text Box 4"/>
          <p:cNvSpPr txBox="1">
            <a:spLocks noChangeArrowheads="1"/>
          </p:cNvSpPr>
          <p:nvPr/>
        </p:nvSpPr>
        <p:spPr bwMode="auto">
          <a:xfrm>
            <a:off x="779338" y="1295128"/>
            <a:ext cx="64230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6. 等精度测量和不精度测量法</a:t>
            </a:r>
          </a:p>
        </p:txBody>
      </p:sp>
      <p:sp>
        <p:nvSpPr>
          <p:cNvPr id="63493" name="Text Box 5"/>
          <p:cNvSpPr txBox="1">
            <a:spLocks noChangeArrowheads="1"/>
          </p:cNvSpPr>
          <p:nvPr/>
        </p:nvSpPr>
        <p:spPr bwMode="auto">
          <a:xfrm>
            <a:off x="288801" y="1877740"/>
            <a:ext cx="8569325"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 1）</a:t>
            </a:r>
            <a:r>
              <a:rPr lang="zh-CN" altLang="en-US" b="1" dirty="0">
                <a:solidFill>
                  <a:srgbClr val="FF33CC"/>
                </a:solidFill>
              </a:rPr>
              <a:t>等精度测量法</a:t>
            </a:r>
            <a:r>
              <a:rPr lang="en-US" altLang="zh-CN" b="1" dirty="0"/>
              <a:t>——</a:t>
            </a:r>
            <a:r>
              <a:rPr lang="zh-CN" altLang="en-US" b="1" dirty="0"/>
              <a:t>在测量过程中，影响测量精度的各因素不改变。例如测量环境、人员、仪器及测量方法等都不变的情况下，对同一被测量进行次数相等的重复测量。</a:t>
            </a:r>
          </a:p>
        </p:txBody>
      </p:sp>
      <p:sp>
        <p:nvSpPr>
          <p:cNvPr id="63495" name="Text Box 7"/>
          <p:cNvSpPr txBox="1">
            <a:spLocks noChangeArrowheads="1"/>
          </p:cNvSpPr>
          <p:nvPr/>
        </p:nvSpPr>
        <p:spPr bwMode="auto">
          <a:xfrm>
            <a:off x="288801" y="3390627"/>
            <a:ext cx="8675687"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（2）</a:t>
            </a:r>
            <a:r>
              <a:rPr lang="zh-CN" altLang="en-US" b="1">
                <a:solidFill>
                  <a:srgbClr val="FF33CC"/>
                </a:solidFill>
              </a:rPr>
              <a:t>不等精度测量</a:t>
            </a:r>
            <a:r>
              <a:rPr lang="zh-CN" altLang="en-US" b="1"/>
              <a:t>——在测量过程中，影响测量精度的各因素全部或部分改变。例如在其他条件不变的情况下，改变重复测量的次数，使取得的算术平均值的精度有所不同。</a:t>
            </a:r>
            <a:endParaRPr lang="en-US" altLang="zh-CN" b="1"/>
          </a:p>
        </p:txBody>
      </p:sp>
      <p:sp>
        <p:nvSpPr>
          <p:cNvPr id="7" name="流程图: 可选过程 6">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3492"/>
                                        </p:tgtEl>
                                        <p:attrNameLst>
                                          <p:attrName>style.visibility</p:attrName>
                                        </p:attrNameLst>
                                      </p:cBhvr>
                                      <p:to>
                                        <p:strVal val="visible"/>
                                      </p:to>
                                    </p:set>
                                    <p:animEffect transition="in" filter="wipe(left)">
                                      <p:cBhvr>
                                        <p:cTn id="7" dur="300"/>
                                        <p:tgtEl>
                                          <p:spTgt spid="634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3493"/>
                                        </p:tgtEl>
                                        <p:attrNameLst>
                                          <p:attrName>style.visibility</p:attrName>
                                        </p:attrNameLst>
                                      </p:cBhvr>
                                      <p:to>
                                        <p:strVal val="visible"/>
                                      </p:to>
                                    </p:set>
                                    <p:animEffect transition="in" filter="wipe(left)">
                                      <p:cBhvr>
                                        <p:cTn id="12" dur="300"/>
                                        <p:tgtEl>
                                          <p:spTgt spid="634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3495"/>
                                        </p:tgtEl>
                                        <p:attrNameLst>
                                          <p:attrName>style.visibility</p:attrName>
                                        </p:attrNameLst>
                                      </p:cBhvr>
                                      <p:to>
                                        <p:strVal val="visible"/>
                                      </p:to>
                                    </p:set>
                                    <p:animEffect transition="in" filter="wipe(left)">
                                      <p:cBhvr>
                                        <p:cTn id="17" dur="3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autoUpdateAnimBg="0"/>
      <p:bldP spid="63493" grpId="0" autoUpdateAnimBg="0"/>
      <p:bldP spid="63495"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9C22F58-FB8A-4352-8B43-B3B337F6BC67}" type="slidenum">
              <a:rPr kumimoji="0" lang="zh-CN" altLang="en-US" smtClean="0"/>
              <a:pPr eaLnBrk="1" hangingPunct="1"/>
              <a:t>44</a:t>
            </a:fld>
            <a:endParaRPr kumimoji="0" lang="en-US" altLang="zh-CN" smtClean="0"/>
          </a:p>
        </p:txBody>
      </p:sp>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765175"/>
            <a:ext cx="7324725"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additive="base">
                                        <p:cTn id="7" dur="500" fill="hold"/>
                                        <p:tgtEl>
                                          <p:spTgt spid="45059"/>
                                        </p:tgtEl>
                                        <p:attrNameLst>
                                          <p:attrName>ppt_x</p:attrName>
                                        </p:attrNameLst>
                                      </p:cBhvr>
                                      <p:tavLst>
                                        <p:tav tm="0">
                                          <p:val>
                                            <p:strVal val="#ppt_x"/>
                                          </p:val>
                                        </p:tav>
                                        <p:tav tm="100000">
                                          <p:val>
                                            <p:strVal val="#ppt_x"/>
                                          </p:val>
                                        </p:tav>
                                      </p:tavLst>
                                    </p:anim>
                                    <p:anim calcmode="lin" valueType="num">
                                      <p:cBhvr additive="base">
                                        <p:cTn id="8"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1401DB-02F8-423C-804D-842273781A4E}" type="slidenum">
              <a:rPr kumimoji="0" lang="zh-CN" altLang="en-US" smtClean="0"/>
              <a:pPr eaLnBrk="1" hangingPunct="1"/>
              <a:t>45</a:t>
            </a:fld>
            <a:endParaRPr kumimoji="0" lang="en-US" altLang="zh-CN" smtClean="0"/>
          </a:p>
        </p:txBody>
      </p:sp>
      <p:pic>
        <p:nvPicPr>
          <p:cNvPr id="4608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43992"/>
            <a:ext cx="8474075" cy="542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additive="base">
                                        <p:cTn id="7" dur="500" fill="hold"/>
                                        <p:tgtEl>
                                          <p:spTgt spid="46083"/>
                                        </p:tgtEl>
                                        <p:attrNameLst>
                                          <p:attrName>ppt_x</p:attrName>
                                        </p:attrNameLst>
                                      </p:cBhvr>
                                      <p:tavLst>
                                        <p:tav tm="0">
                                          <p:val>
                                            <p:strVal val="0-#ppt_w/2"/>
                                          </p:val>
                                        </p:tav>
                                        <p:tav tm="100000">
                                          <p:val>
                                            <p:strVal val="#ppt_x"/>
                                          </p:val>
                                        </p:tav>
                                      </p:tavLst>
                                    </p:anim>
                                    <p:anim calcmode="lin" valueType="num">
                                      <p:cBhvr additive="base">
                                        <p:cTn id="8"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E0B7B08-9D07-4358-8D1D-DB8876BA88DA}" type="slidenum">
              <a:rPr kumimoji="0" lang="zh-CN" altLang="en-US" smtClean="0"/>
              <a:pPr eaLnBrk="1" hangingPunct="1"/>
              <a:t>46</a:t>
            </a:fld>
            <a:endParaRPr kumimoji="0" lang="en-US" altLang="zh-CN" smtClean="0"/>
          </a:p>
        </p:txBody>
      </p:sp>
      <p:pic>
        <p:nvPicPr>
          <p:cNvPr id="471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836613"/>
            <a:ext cx="8288337" cy="497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0-#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76DD5D7-C76D-4FC2-A3DF-66FDAC544EEC}" type="slidenum">
              <a:rPr kumimoji="0" lang="zh-CN" altLang="en-US" smtClean="0"/>
              <a:pPr eaLnBrk="1" hangingPunct="1"/>
              <a:t>47</a:t>
            </a:fld>
            <a:endParaRPr kumimoji="0" lang="en-US" altLang="zh-CN" smtClean="0"/>
          </a:p>
        </p:txBody>
      </p:sp>
      <p:pic>
        <p:nvPicPr>
          <p:cNvPr id="481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773039"/>
            <a:ext cx="80787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流程图: 可选过程 3">
            <a:hlinkClick r:id="rId3"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additive="base">
                                        <p:cTn id="7" dur="500" fill="hold"/>
                                        <p:tgtEl>
                                          <p:spTgt spid="48131"/>
                                        </p:tgtEl>
                                        <p:attrNameLst>
                                          <p:attrName>ppt_x</p:attrName>
                                        </p:attrNameLst>
                                      </p:cBhvr>
                                      <p:tavLst>
                                        <p:tav tm="0">
                                          <p:val>
                                            <p:strVal val="0-#ppt_w/2"/>
                                          </p:val>
                                        </p:tav>
                                        <p:tav tm="100000">
                                          <p:val>
                                            <p:strVal val="#ppt_x"/>
                                          </p:val>
                                        </p:tav>
                                      </p:tavLst>
                                    </p:anim>
                                    <p:anim calcmode="lin" valueType="num">
                                      <p:cBhvr additive="base">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535FFB8-CE01-4569-B785-575BA843B127}" type="slidenum">
              <a:rPr kumimoji="0" lang="zh-CN" altLang="en-US" smtClean="0"/>
              <a:pPr eaLnBrk="1" hangingPunct="1"/>
              <a:t>5</a:t>
            </a:fld>
            <a:endParaRPr kumimoji="0" lang="en-US" altLang="zh-CN" smtClean="0"/>
          </a:p>
        </p:txBody>
      </p:sp>
      <p:sp>
        <p:nvSpPr>
          <p:cNvPr id="6148" name="Text Box 4"/>
          <p:cNvSpPr txBox="1">
            <a:spLocks noChangeArrowheads="1"/>
          </p:cNvSpPr>
          <p:nvPr/>
        </p:nvSpPr>
        <p:spPr bwMode="auto">
          <a:xfrm>
            <a:off x="686265" y="792938"/>
            <a:ext cx="3741738" cy="519113"/>
          </a:xfrm>
          <a:prstGeom prst="rect">
            <a:avLst/>
          </a:prstGeom>
          <a:noFill/>
          <a:ln w="9525">
            <a:noFill/>
            <a:miter lim="800000"/>
            <a:headEnd/>
            <a:tailEnd/>
          </a:ln>
          <a:effec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3.  </a:t>
            </a:r>
            <a:r>
              <a:rPr lang="zh-CN" altLang="en-US" sz="2800" b="1" dirty="0"/>
              <a:t>检验和检定</a:t>
            </a:r>
          </a:p>
        </p:txBody>
      </p:sp>
      <p:sp>
        <p:nvSpPr>
          <p:cNvPr id="6149" name="Text Box 5"/>
          <p:cNvSpPr txBox="1">
            <a:spLocks noChangeArrowheads="1"/>
          </p:cNvSpPr>
          <p:nvPr/>
        </p:nvSpPr>
        <p:spPr bwMode="auto">
          <a:xfrm>
            <a:off x="611560" y="1374403"/>
            <a:ext cx="7920037"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CC0000"/>
                </a:solidFill>
              </a:rPr>
              <a:t>检验</a:t>
            </a:r>
            <a:r>
              <a:rPr lang="zh-CN" altLang="en-US" b="1" dirty="0"/>
              <a:t>是判断被检对象是否合格的过程。不要求出实际测量值。一般用量规、样板等专用定值量具来判断被检对象的合格性。例如用光滑极限量规来检验孔和轴。</a:t>
            </a:r>
          </a:p>
        </p:txBody>
      </p:sp>
      <p:sp>
        <p:nvSpPr>
          <p:cNvPr id="6151" name="Text Box 7"/>
          <p:cNvSpPr txBox="1">
            <a:spLocks noChangeArrowheads="1"/>
          </p:cNvSpPr>
          <p:nvPr/>
        </p:nvSpPr>
        <p:spPr bwMode="auto">
          <a:xfrm>
            <a:off x="323850" y="2814638"/>
            <a:ext cx="7993063"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solidFill>
                  <a:srgbClr val="CC0000"/>
                </a:solidFill>
              </a:rPr>
              <a:t>        检定</a:t>
            </a:r>
            <a:r>
              <a:rPr lang="zh-CN" altLang="en-US" b="1"/>
              <a:t>是指为评定计量器具的精度指标是否合乎该计量器具的检定规程的全部过程。</a:t>
            </a:r>
          </a:p>
          <a:p>
            <a:pPr eaLnBrk="1" hangingPunct="1">
              <a:lnSpc>
                <a:spcPct val="120000"/>
              </a:lnSpc>
            </a:pPr>
            <a:r>
              <a:rPr lang="zh-CN" altLang="en-US" b="1"/>
              <a:t>         例如用量块来检定千分尺的精度指标等。</a:t>
            </a:r>
          </a:p>
        </p:txBody>
      </p:sp>
      <p:sp>
        <p:nvSpPr>
          <p:cNvPr id="9" name="流程图: 可选过程 8">
            <a:hlinkClick r:id="rId2" action="ppaction://hlinksldjump"/>
          </p:cNvPr>
          <p:cNvSpPr/>
          <p:nvPr/>
        </p:nvSpPr>
        <p:spPr bwMode="auto">
          <a:xfrm>
            <a:off x="7019925" y="6199188"/>
            <a:ext cx="1800225" cy="503237"/>
          </a:xfrm>
          <a:prstGeom prst="flowChartAlternateProcess">
            <a:avLst/>
          </a:prstGeom>
          <a:solidFill>
            <a:schemeClr val="accent1">
              <a:lumMod val="20000"/>
              <a:lumOff val="80000"/>
            </a:schemeClr>
          </a:solidFill>
          <a:ln w="38100" cap="flat" cmpd="sng" algn="ctr">
            <a:solidFill>
              <a:srgbClr val="FF0000"/>
            </a:solidFill>
            <a:prstDash val="solid"/>
            <a:round/>
            <a:headEnd type="none" w="med" len="med"/>
            <a:tailEnd type="none" w="med" len="med"/>
          </a:ln>
          <a:effectLst/>
        </p:spPr>
        <p:txBody>
          <a:bodyPr/>
          <a:lstStyle/>
          <a:p>
            <a:pPr algn="ctr">
              <a:defRPr/>
            </a:pPr>
            <a:r>
              <a:rPr lang="zh-CN" altLang="en-US" b="1" dirty="0"/>
              <a:t>返回</a:t>
            </a:r>
            <a:r>
              <a:rPr lang="zh-CN" altLang="en-US" b="1" dirty="0">
                <a:solidFill>
                  <a:srgbClr val="FF0000"/>
                </a:solidFill>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8"/>
                                        </p:tgtEl>
                                        <p:attrNameLst>
                                          <p:attrName>style.visibility</p:attrName>
                                        </p:attrNameLst>
                                      </p:cBhvr>
                                      <p:to>
                                        <p:strVal val="visible"/>
                                      </p:to>
                                    </p:set>
                                    <p:animEffect transition="in" filter="wipe(left)">
                                      <p:cBhvr>
                                        <p:cTn id="7" dur="300"/>
                                        <p:tgtEl>
                                          <p:spTgt spid="6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9"/>
                                        </p:tgtEl>
                                        <p:attrNameLst>
                                          <p:attrName>style.visibility</p:attrName>
                                        </p:attrNameLst>
                                      </p:cBhvr>
                                      <p:to>
                                        <p:strVal val="visible"/>
                                      </p:to>
                                    </p:set>
                                    <p:animEffect transition="in" filter="wipe(left)">
                                      <p:cBhvr>
                                        <p:cTn id="12" dur="300"/>
                                        <p:tgtEl>
                                          <p:spTgt spid="61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51"/>
                                        </p:tgtEl>
                                        <p:attrNameLst>
                                          <p:attrName>style.visibility</p:attrName>
                                        </p:attrNameLst>
                                      </p:cBhvr>
                                      <p:to>
                                        <p:strVal val="visible"/>
                                      </p:to>
                                    </p:set>
                                    <p:animEffect transition="in" filter="wipe(left)">
                                      <p:cBhvr>
                                        <p:cTn id="17" dur="3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autoUpdateAnimBg="0"/>
      <p:bldP spid="615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20D4B2F-F958-425F-A4CC-6A88F6DFE632}" type="slidenum">
              <a:rPr kumimoji="0" lang="zh-CN" altLang="en-US" smtClean="0"/>
              <a:pPr eaLnBrk="1" hangingPunct="1"/>
              <a:t>6</a:t>
            </a:fld>
            <a:endParaRPr kumimoji="0" lang="en-US" altLang="zh-CN" smtClean="0"/>
          </a:p>
        </p:txBody>
      </p:sp>
      <p:sp>
        <p:nvSpPr>
          <p:cNvPr id="7172" name="Text Box 4"/>
          <p:cNvSpPr txBox="1">
            <a:spLocks noChangeArrowheads="1"/>
          </p:cNvSpPr>
          <p:nvPr/>
        </p:nvSpPr>
        <p:spPr bwMode="auto">
          <a:xfrm>
            <a:off x="381000" y="166688"/>
            <a:ext cx="5426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a:t>2.1.2  </a:t>
            </a:r>
            <a:r>
              <a:rPr lang="zh-CN" altLang="en-US" sz="2800" b="1" dirty="0"/>
              <a:t>测量基准和尺寸传递系统</a:t>
            </a:r>
          </a:p>
        </p:txBody>
      </p:sp>
      <p:sp>
        <p:nvSpPr>
          <p:cNvPr id="7173" name="Text Box 5"/>
          <p:cNvSpPr txBox="1">
            <a:spLocks noChangeArrowheads="1"/>
          </p:cNvSpPr>
          <p:nvPr/>
        </p:nvSpPr>
        <p:spPr bwMode="auto">
          <a:xfrm>
            <a:off x="250825" y="1268413"/>
            <a:ext cx="82819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a:t>（1） </a:t>
            </a:r>
            <a:r>
              <a:rPr lang="zh-CN" altLang="en-US" sz="2800" b="1"/>
              <a:t>长度单位 — </a:t>
            </a:r>
            <a:r>
              <a:rPr lang="en-US" altLang="zh-CN" sz="2800" b="1"/>
              <a:t>m, mm</a:t>
            </a:r>
            <a:r>
              <a:rPr lang="zh-CN" altLang="en-US" sz="2800" b="1"/>
              <a:t>，</a:t>
            </a:r>
            <a:r>
              <a:rPr lang="en-US" altLang="zh-CN" sz="2800" b="1"/>
              <a:t>μm</a:t>
            </a:r>
            <a:r>
              <a:rPr lang="zh-CN" altLang="en-US" sz="2800" b="1"/>
              <a:t>，</a:t>
            </a:r>
            <a:r>
              <a:rPr lang="en-US" altLang="zh-CN" sz="2800" b="1"/>
              <a:t>nm</a:t>
            </a:r>
          </a:p>
        </p:txBody>
      </p:sp>
      <p:sp>
        <p:nvSpPr>
          <p:cNvPr id="7174" name="Text Box 6"/>
          <p:cNvSpPr txBox="1">
            <a:spLocks noChangeArrowheads="1"/>
          </p:cNvSpPr>
          <p:nvPr/>
        </p:nvSpPr>
        <p:spPr bwMode="auto">
          <a:xfrm>
            <a:off x="271463" y="2595563"/>
            <a:ext cx="37512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（2） 长度基准 — </a:t>
            </a:r>
            <a:endParaRPr lang="en-US" altLang="zh-CN" sz="2800" b="1"/>
          </a:p>
        </p:txBody>
      </p:sp>
      <p:sp>
        <p:nvSpPr>
          <p:cNvPr id="7175" name="Text Box 7"/>
          <p:cNvSpPr txBox="1">
            <a:spLocks noChangeArrowheads="1"/>
          </p:cNvSpPr>
          <p:nvPr/>
        </p:nvSpPr>
        <p:spPr bwMode="auto">
          <a:xfrm>
            <a:off x="3140075" y="2595563"/>
            <a:ext cx="2500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实物基准</a:t>
            </a:r>
          </a:p>
        </p:txBody>
      </p:sp>
      <p:sp>
        <p:nvSpPr>
          <p:cNvPr id="7178" name="Text Box 10"/>
          <p:cNvSpPr txBox="1">
            <a:spLocks noChangeArrowheads="1"/>
          </p:cNvSpPr>
          <p:nvPr/>
        </p:nvSpPr>
        <p:spPr bwMode="auto">
          <a:xfrm>
            <a:off x="6246813" y="2595563"/>
            <a:ext cx="2428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自然基准</a:t>
            </a:r>
            <a:endParaRPr lang="en-US" altLang="zh-CN" sz="2800" b="1"/>
          </a:p>
        </p:txBody>
      </p:sp>
      <p:sp>
        <p:nvSpPr>
          <p:cNvPr id="7179" name="Text Box 11"/>
          <p:cNvSpPr txBox="1">
            <a:spLocks noChangeArrowheads="1"/>
          </p:cNvSpPr>
          <p:nvPr/>
        </p:nvSpPr>
        <p:spPr bwMode="auto">
          <a:xfrm>
            <a:off x="457200" y="4511675"/>
            <a:ext cx="1219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a:t>1 </a:t>
            </a:r>
            <a:r>
              <a:rPr lang="en-US" altLang="zh-CN" sz="2800"/>
              <a:t>m =</a:t>
            </a:r>
          </a:p>
        </p:txBody>
      </p:sp>
      <p:sp>
        <p:nvSpPr>
          <p:cNvPr id="7180" name="AutoShape 12"/>
          <p:cNvSpPr>
            <a:spLocks/>
          </p:cNvSpPr>
          <p:nvPr/>
        </p:nvSpPr>
        <p:spPr bwMode="auto">
          <a:xfrm>
            <a:off x="1600200" y="3673475"/>
            <a:ext cx="457200" cy="2209800"/>
          </a:xfrm>
          <a:prstGeom prst="leftBrace">
            <a:avLst>
              <a:gd name="adj1" fmla="val 40278"/>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7181" name="Object 13"/>
          <p:cNvGraphicFramePr>
            <a:graphicFrameLocks noChangeAspect="1"/>
          </p:cNvGraphicFramePr>
          <p:nvPr/>
        </p:nvGraphicFramePr>
        <p:xfrm>
          <a:off x="2286000" y="3244850"/>
          <a:ext cx="1409700" cy="809625"/>
        </p:xfrm>
        <a:graphic>
          <a:graphicData uri="http://schemas.openxmlformats.org/presentationml/2006/ole">
            <mc:AlternateContent xmlns:mc="http://schemas.openxmlformats.org/markup-compatibility/2006">
              <mc:Choice xmlns:v="urn:schemas-microsoft-com:vml" Requires="v">
                <p:oleObj spid="_x0000_s7252" name="Equation" r:id="rId3" imgW="685800" imgH="393700" progId="Equation.3">
                  <p:embed/>
                </p:oleObj>
              </mc:Choice>
              <mc:Fallback>
                <p:oleObj name="Equation" r:id="rId3" imgW="685800" imgH="3937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3244850"/>
                        <a:ext cx="1409700"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82" name="Text Box 14"/>
          <p:cNvSpPr txBox="1">
            <a:spLocks noChangeArrowheads="1"/>
          </p:cNvSpPr>
          <p:nvPr/>
        </p:nvSpPr>
        <p:spPr bwMode="auto">
          <a:xfrm>
            <a:off x="3946525" y="3444875"/>
            <a:ext cx="37941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1889年（通过巴黎的地球  </a:t>
            </a:r>
          </a:p>
          <a:p>
            <a:pPr eaLnBrk="1" hangingPunct="1"/>
            <a:r>
              <a:rPr lang="zh-CN" altLang="en-US" b="1"/>
              <a:t>                子午线）</a:t>
            </a:r>
          </a:p>
        </p:txBody>
      </p:sp>
      <p:sp>
        <p:nvSpPr>
          <p:cNvPr id="7183" name="Text Box 15"/>
          <p:cNvSpPr txBox="1">
            <a:spLocks noChangeArrowheads="1"/>
          </p:cNvSpPr>
          <p:nvPr/>
        </p:nvSpPr>
        <p:spPr bwMode="auto">
          <a:xfrm>
            <a:off x="2286000" y="4587875"/>
            <a:ext cx="1936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1650763.73</a:t>
            </a:r>
            <a:r>
              <a:rPr lang="en-US" altLang="zh-CN" i="1"/>
              <a:t>λ</a:t>
            </a:r>
          </a:p>
        </p:txBody>
      </p:sp>
      <p:graphicFrame>
        <p:nvGraphicFramePr>
          <p:cNvPr id="7185" name="Object 17"/>
          <p:cNvGraphicFramePr>
            <a:graphicFrameLocks noChangeAspect="1"/>
          </p:cNvGraphicFramePr>
          <p:nvPr/>
        </p:nvGraphicFramePr>
        <p:xfrm>
          <a:off x="4343400" y="4587875"/>
          <a:ext cx="3751263" cy="481013"/>
        </p:xfrm>
        <a:graphic>
          <a:graphicData uri="http://schemas.openxmlformats.org/presentationml/2006/ole">
            <mc:AlternateContent xmlns:mc="http://schemas.openxmlformats.org/markup-compatibility/2006">
              <mc:Choice xmlns:v="urn:schemas-microsoft-com:vml" Requires="v">
                <p:oleObj spid="_x0000_s7253" name="Equation" r:id="rId5" imgW="1524000" imgH="228600" progId="Equation.3">
                  <p:embed/>
                </p:oleObj>
              </mc:Choice>
              <mc:Fallback>
                <p:oleObj name="Equation" r:id="rId5" imgW="1524000" imgH="22860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4587875"/>
                        <a:ext cx="3751263"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86" name="Object 18"/>
          <p:cNvGraphicFramePr>
            <a:graphicFrameLocks noChangeAspect="1"/>
          </p:cNvGraphicFramePr>
          <p:nvPr/>
        </p:nvGraphicFramePr>
        <p:xfrm>
          <a:off x="2362200" y="5349875"/>
          <a:ext cx="2057400" cy="873125"/>
        </p:xfrm>
        <a:graphic>
          <a:graphicData uri="http://schemas.openxmlformats.org/presentationml/2006/ole">
            <mc:AlternateContent xmlns:mc="http://schemas.openxmlformats.org/markup-compatibility/2006">
              <mc:Choice xmlns:v="urn:schemas-microsoft-com:vml" Requires="v">
                <p:oleObj spid="_x0000_s7254" name="Equation" r:id="rId7" imgW="926698" imgH="393529" progId="Equation.3">
                  <p:embed/>
                </p:oleObj>
              </mc:Choice>
              <mc:Fallback>
                <p:oleObj name="Equation" r:id="rId7" imgW="926698" imgH="393529"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5349875"/>
                        <a:ext cx="2057400" cy="87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88" name="Text Box 20"/>
          <p:cNvSpPr txBox="1">
            <a:spLocks noChangeArrowheads="1"/>
          </p:cNvSpPr>
          <p:nvPr/>
        </p:nvSpPr>
        <p:spPr bwMode="auto">
          <a:xfrm>
            <a:off x="4708525" y="5578475"/>
            <a:ext cx="36798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1983年（光在真空行</a:t>
            </a:r>
          </a:p>
          <a:p>
            <a:pPr eaLnBrk="1" hangingPunct="1"/>
            <a:r>
              <a:rPr lang="zh-CN" altLang="en-US" b="1"/>
              <a:t>          程的长度）</a:t>
            </a:r>
            <a:endParaRPr lang="en-US" altLang="zh-CN" b="1"/>
          </a:p>
        </p:txBody>
      </p:sp>
      <p:graphicFrame>
        <p:nvGraphicFramePr>
          <p:cNvPr id="7190" name="Object 22"/>
          <p:cNvGraphicFramePr>
            <a:graphicFrameLocks noChangeAspect="1"/>
          </p:cNvGraphicFramePr>
          <p:nvPr/>
        </p:nvGraphicFramePr>
        <p:xfrm>
          <a:off x="528638" y="1773238"/>
          <a:ext cx="8220075" cy="620712"/>
        </p:xfrm>
        <a:graphic>
          <a:graphicData uri="http://schemas.openxmlformats.org/presentationml/2006/ole">
            <mc:AlternateContent xmlns:mc="http://schemas.openxmlformats.org/markup-compatibility/2006">
              <mc:Choice xmlns:v="urn:schemas-microsoft-com:vml" Requires="v">
                <p:oleObj spid="_x0000_s7255" name="公式" r:id="rId9" imgW="2755900" imgH="228600" progId="Equation.3">
                  <p:embed/>
                </p:oleObj>
              </mc:Choice>
              <mc:Fallback>
                <p:oleObj name="公式" r:id="rId9" imgW="2755900" imgH="228600"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8638" y="1773238"/>
                        <a:ext cx="8220075" cy="620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91" name="AutoShape 23"/>
          <p:cNvSpPr>
            <a:spLocks noChangeArrowheads="1"/>
          </p:cNvSpPr>
          <p:nvPr/>
        </p:nvSpPr>
        <p:spPr bwMode="auto">
          <a:xfrm>
            <a:off x="4789488" y="2492375"/>
            <a:ext cx="1295400" cy="838200"/>
          </a:xfrm>
          <a:prstGeom prst="rightArrow">
            <a:avLst>
              <a:gd name="adj1" fmla="val 50000"/>
              <a:gd name="adj2" fmla="val 38636"/>
            </a:avLst>
          </a:prstGeom>
          <a:solidFill>
            <a:srgbClr val="FFFFCC"/>
          </a:solidFill>
          <a:ln w="381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solidFill>
                  <a:srgbClr val="FF33CC"/>
                </a:solidFill>
              </a:rPr>
              <a:t>过渡到</a:t>
            </a:r>
          </a:p>
        </p:txBody>
      </p:sp>
      <p:sp>
        <p:nvSpPr>
          <p:cNvPr id="7192" name="Text Box 24"/>
          <p:cNvSpPr txBox="1">
            <a:spLocks noChangeArrowheads="1"/>
          </p:cNvSpPr>
          <p:nvPr/>
        </p:nvSpPr>
        <p:spPr bwMode="auto">
          <a:xfrm>
            <a:off x="538163" y="692150"/>
            <a:ext cx="82819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1. </a:t>
            </a:r>
            <a:r>
              <a:rPr lang="zh-CN" altLang="en-US" sz="2800" b="1"/>
              <a:t>长度尺寸基准和转递系统</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2"/>
                                        </p:tgtEl>
                                        <p:attrNameLst>
                                          <p:attrName>style.visibility</p:attrName>
                                        </p:attrNameLst>
                                      </p:cBhvr>
                                      <p:to>
                                        <p:strVal val="visible"/>
                                      </p:to>
                                    </p:set>
                                    <p:animEffect transition="in" filter="wipe(left)">
                                      <p:cBhvr>
                                        <p:cTn id="7" dur="300"/>
                                        <p:tgtEl>
                                          <p:spTgt spid="71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92"/>
                                        </p:tgtEl>
                                        <p:attrNameLst>
                                          <p:attrName>style.visibility</p:attrName>
                                        </p:attrNameLst>
                                      </p:cBhvr>
                                      <p:to>
                                        <p:strVal val="visible"/>
                                      </p:to>
                                    </p:set>
                                    <p:animEffect transition="in" filter="wipe(left)">
                                      <p:cBhvr>
                                        <p:cTn id="12" dur="300"/>
                                        <p:tgtEl>
                                          <p:spTgt spid="71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3"/>
                                        </p:tgtEl>
                                        <p:attrNameLst>
                                          <p:attrName>style.visibility</p:attrName>
                                        </p:attrNameLst>
                                      </p:cBhvr>
                                      <p:to>
                                        <p:strVal val="visible"/>
                                      </p:to>
                                    </p:set>
                                    <p:animEffect transition="in" filter="wipe(left)">
                                      <p:cBhvr>
                                        <p:cTn id="17" dur="300"/>
                                        <p:tgtEl>
                                          <p:spTgt spid="71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90"/>
                                        </p:tgtEl>
                                        <p:attrNameLst>
                                          <p:attrName>style.visibility</p:attrName>
                                        </p:attrNameLst>
                                      </p:cBhvr>
                                      <p:to>
                                        <p:strVal val="visible"/>
                                      </p:to>
                                    </p:set>
                                    <p:animEffect transition="in" filter="wipe(left)">
                                      <p:cBhvr>
                                        <p:cTn id="22" dur="500"/>
                                        <p:tgtEl>
                                          <p:spTgt spid="71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74"/>
                                        </p:tgtEl>
                                        <p:attrNameLst>
                                          <p:attrName>style.visibility</p:attrName>
                                        </p:attrNameLst>
                                      </p:cBhvr>
                                      <p:to>
                                        <p:strVal val="visible"/>
                                      </p:to>
                                    </p:set>
                                    <p:animEffect transition="in" filter="wipe(left)">
                                      <p:cBhvr>
                                        <p:cTn id="27" dur="300"/>
                                        <p:tgtEl>
                                          <p:spTgt spid="71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75"/>
                                        </p:tgtEl>
                                        <p:attrNameLst>
                                          <p:attrName>style.visibility</p:attrName>
                                        </p:attrNameLst>
                                      </p:cBhvr>
                                      <p:to>
                                        <p:strVal val="visible"/>
                                      </p:to>
                                    </p:set>
                                    <p:animEffect transition="in" filter="wipe(left)">
                                      <p:cBhvr>
                                        <p:cTn id="32" dur="300"/>
                                        <p:tgtEl>
                                          <p:spTgt spid="71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7191"/>
                                        </p:tgtEl>
                                        <p:attrNameLst>
                                          <p:attrName>style.visibility</p:attrName>
                                        </p:attrNameLst>
                                      </p:cBhvr>
                                      <p:to>
                                        <p:strVal val="visible"/>
                                      </p:to>
                                    </p:set>
                                    <p:anim calcmode="lin" valueType="num">
                                      <p:cBhvr>
                                        <p:cTn id="37" dur="500" fill="hold"/>
                                        <p:tgtEl>
                                          <p:spTgt spid="7191"/>
                                        </p:tgtEl>
                                        <p:attrNameLst>
                                          <p:attrName>ppt_x</p:attrName>
                                        </p:attrNameLst>
                                      </p:cBhvr>
                                      <p:tavLst>
                                        <p:tav tm="0">
                                          <p:val>
                                            <p:strVal val="#ppt_x-#ppt_w/2"/>
                                          </p:val>
                                        </p:tav>
                                        <p:tav tm="100000">
                                          <p:val>
                                            <p:strVal val="#ppt_x"/>
                                          </p:val>
                                        </p:tav>
                                      </p:tavLst>
                                    </p:anim>
                                    <p:anim calcmode="lin" valueType="num">
                                      <p:cBhvr>
                                        <p:cTn id="38" dur="500" fill="hold"/>
                                        <p:tgtEl>
                                          <p:spTgt spid="7191"/>
                                        </p:tgtEl>
                                        <p:attrNameLst>
                                          <p:attrName>ppt_y</p:attrName>
                                        </p:attrNameLst>
                                      </p:cBhvr>
                                      <p:tavLst>
                                        <p:tav tm="0">
                                          <p:val>
                                            <p:strVal val="#ppt_y"/>
                                          </p:val>
                                        </p:tav>
                                        <p:tav tm="100000">
                                          <p:val>
                                            <p:strVal val="#ppt_y"/>
                                          </p:val>
                                        </p:tav>
                                      </p:tavLst>
                                    </p:anim>
                                    <p:anim calcmode="lin" valueType="num">
                                      <p:cBhvr>
                                        <p:cTn id="39" dur="500" fill="hold"/>
                                        <p:tgtEl>
                                          <p:spTgt spid="7191"/>
                                        </p:tgtEl>
                                        <p:attrNameLst>
                                          <p:attrName>ppt_w</p:attrName>
                                        </p:attrNameLst>
                                      </p:cBhvr>
                                      <p:tavLst>
                                        <p:tav tm="0">
                                          <p:val>
                                            <p:fltVal val="0"/>
                                          </p:val>
                                        </p:tav>
                                        <p:tav tm="100000">
                                          <p:val>
                                            <p:strVal val="#ppt_w"/>
                                          </p:val>
                                        </p:tav>
                                      </p:tavLst>
                                    </p:anim>
                                    <p:anim calcmode="lin" valueType="num">
                                      <p:cBhvr>
                                        <p:cTn id="40" dur="500" fill="hold"/>
                                        <p:tgtEl>
                                          <p:spTgt spid="7191"/>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7178"/>
                                        </p:tgtEl>
                                        <p:attrNameLst>
                                          <p:attrName>style.visibility</p:attrName>
                                        </p:attrNameLst>
                                      </p:cBhvr>
                                      <p:to>
                                        <p:strVal val="visible"/>
                                      </p:to>
                                    </p:set>
                                    <p:animEffect transition="in" filter="wipe(left)">
                                      <p:cBhvr>
                                        <p:cTn id="45" dur="300"/>
                                        <p:tgtEl>
                                          <p:spTgt spid="717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7179"/>
                                        </p:tgtEl>
                                        <p:attrNameLst>
                                          <p:attrName>style.visibility</p:attrName>
                                        </p:attrNameLst>
                                      </p:cBhvr>
                                      <p:to>
                                        <p:strVal val="visible"/>
                                      </p:to>
                                    </p:set>
                                    <p:animEffect transition="in" filter="wipe(left)">
                                      <p:cBhvr>
                                        <p:cTn id="50" dur="300"/>
                                        <p:tgtEl>
                                          <p:spTgt spid="717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7180"/>
                                        </p:tgtEl>
                                        <p:attrNameLst>
                                          <p:attrName>style.visibility</p:attrName>
                                        </p:attrNameLst>
                                      </p:cBhvr>
                                      <p:to>
                                        <p:strVal val="visible"/>
                                      </p:to>
                                    </p:set>
                                    <p:animEffect transition="in" filter="wipe(left)">
                                      <p:cBhvr>
                                        <p:cTn id="55" dur="500"/>
                                        <p:tgtEl>
                                          <p:spTgt spid="718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7181"/>
                                        </p:tgtEl>
                                        <p:attrNameLst>
                                          <p:attrName>style.visibility</p:attrName>
                                        </p:attrNameLst>
                                      </p:cBhvr>
                                      <p:to>
                                        <p:strVal val="visible"/>
                                      </p:to>
                                    </p:set>
                                    <p:animEffect transition="in" filter="wipe(left)">
                                      <p:cBhvr>
                                        <p:cTn id="60" dur="500"/>
                                        <p:tgtEl>
                                          <p:spTgt spid="718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7182"/>
                                        </p:tgtEl>
                                        <p:attrNameLst>
                                          <p:attrName>style.visibility</p:attrName>
                                        </p:attrNameLst>
                                      </p:cBhvr>
                                      <p:to>
                                        <p:strVal val="visible"/>
                                      </p:to>
                                    </p:set>
                                    <p:animEffect transition="in" filter="wipe(left)">
                                      <p:cBhvr>
                                        <p:cTn id="65" dur="300"/>
                                        <p:tgtEl>
                                          <p:spTgt spid="7182"/>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7183"/>
                                        </p:tgtEl>
                                        <p:attrNameLst>
                                          <p:attrName>style.visibility</p:attrName>
                                        </p:attrNameLst>
                                      </p:cBhvr>
                                      <p:to>
                                        <p:strVal val="visible"/>
                                      </p:to>
                                    </p:set>
                                    <p:animEffect transition="in" filter="wipe(left)">
                                      <p:cBhvr>
                                        <p:cTn id="70" dur="300"/>
                                        <p:tgtEl>
                                          <p:spTgt spid="7183"/>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7185"/>
                                        </p:tgtEl>
                                        <p:attrNameLst>
                                          <p:attrName>style.visibility</p:attrName>
                                        </p:attrNameLst>
                                      </p:cBhvr>
                                      <p:to>
                                        <p:strVal val="visible"/>
                                      </p:to>
                                    </p:set>
                                    <p:animEffect transition="in" filter="wipe(left)">
                                      <p:cBhvr>
                                        <p:cTn id="75" dur="500"/>
                                        <p:tgtEl>
                                          <p:spTgt spid="718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7186"/>
                                        </p:tgtEl>
                                        <p:attrNameLst>
                                          <p:attrName>style.visibility</p:attrName>
                                        </p:attrNameLst>
                                      </p:cBhvr>
                                      <p:to>
                                        <p:strVal val="visible"/>
                                      </p:to>
                                    </p:set>
                                    <p:animEffect transition="in" filter="wipe(left)">
                                      <p:cBhvr>
                                        <p:cTn id="80" dur="500"/>
                                        <p:tgtEl>
                                          <p:spTgt spid="718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grpId="0" nodeType="clickEffect">
                                  <p:stCondLst>
                                    <p:cond delay="0"/>
                                  </p:stCondLst>
                                  <p:iterate type="wd">
                                    <p:tmPct val="100000"/>
                                  </p:iterate>
                                  <p:childTnLst>
                                    <p:set>
                                      <p:cBhvr>
                                        <p:cTn id="84" dur="1" fill="hold">
                                          <p:stCondLst>
                                            <p:cond delay="0"/>
                                          </p:stCondLst>
                                        </p:cTn>
                                        <p:tgtEl>
                                          <p:spTgt spid="7188"/>
                                        </p:tgtEl>
                                        <p:attrNameLst>
                                          <p:attrName>style.visibility</p:attrName>
                                        </p:attrNameLst>
                                      </p:cBhvr>
                                      <p:to>
                                        <p:strVal val="visible"/>
                                      </p:to>
                                    </p:set>
                                    <p:animEffect transition="in" filter="wipe(left)">
                                      <p:cBhvr>
                                        <p:cTn id="85" dur="300"/>
                                        <p:tgtEl>
                                          <p:spTgt spid="7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P spid="7173" grpId="0" autoUpdateAnimBg="0"/>
      <p:bldP spid="7174" grpId="0" autoUpdateAnimBg="0"/>
      <p:bldP spid="7175" grpId="0" autoUpdateAnimBg="0"/>
      <p:bldP spid="7178" grpId="0" autoUpdateAnimBg="0"/>
      <p:bldP spid="7179" grpId="0" autoUpdateAnimBg="0"/>
      <p:bldP spid="7180" grpId="0" animBg="1"/>
      <p:bldP spid="7182" grpId="0" autoUpdateAnimBg="0"/>
      <p:bldP spid="7183" grpId="0" autoUpdateAnimBg="0"/>
      <p:bldP spid="7188" grpId="0" autoUpdateAnimBg="0"/>
      <p:bldP spid="7191" grpId="0" animBg="1" autoUpdateAnimBg="0"/>
      <p:bldP spid="719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3D471E8-1750-4A90-8FDB-C1E2EAE173EE}" type="slidenum">
              <a:rPr kumimoji="0" lang="zh-CN" altLang="en-US" smtClean="0"/>
              <a:pPr eaLnBrk="1" hangingPunct="1"/>
              <a:t>7</a:t>
            </a:fld>
            <a:endParaRPr kumimoji="0" lang="en-US" altLang="zh-CN" smtClean="0"/>
          </a:p>
        </p:txBody>
      </p:sp>
      <p:sp>
        <p:nvSpPr>
          <p:cNvPr id="8196" name="Text Box 4"/>
          <p:cNvSpPr txBox="1">
            <a:spLocks noChangeArrowheads="1"/>
          </p:cNvSpPr>
          <p:nvPr/>
        </p:nvSpPr>
        <p:spPr bwMode="auto">
          <a:xfrm>
            <a:off x="669925" y="304800"/>
            <a:ext cx="54784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(3) </a:t>
            </a:r>
            <a:r>
              <a:rPr lang="zh-CN" altLang="en-US" sz="2800" b="1" dirty="0"/>
              <a:t>长度尺寸传递系统</a:t>
            </a:r>
          </a:p>
        </p:txBody>
      </p:sp>
      <p:sp>
        <p:nvSpPr>
          <p:cNvPr id="8198" name="Text Box 6"/>
          <p:cNvSpPr txBox="1">
            <a:spLocks noChangeArrowheads="1"/>
          </p:cNvSpPr>
          <p:nvPr/>
        </p:nvSpPr>
        <p:spPr bwMode="auto">
          <a:xfrm>
            <a:off x="1355725" y="982663"/>
            <a:ext cx="3371850" cy="617537"/>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t>主基准（副基准</a:t>
            </a:r>
            <a:r>
              <a:rPr lang="zh-CN" altLang="en-US" b="1"/>
              <a:t>）</a:t>
            </a:r>
          </a:p>
        </p:txBody>
      </p:sp>
      <p:sp>
        <p:nvSpPr>
          <p:cNvPr id="8199" name="Line 7"/>
          <p:cNvSpPr>
            <a:spLocks noChangeShapeType="1"/>
          </p:cNvSpPr>
          <p:nvPr/>
        </p:nvSpPr>
        <p:spPr bwMode="auto">
          <a:xfrm>
            <a:off x="4876799" y="1292225"/>
            <a:ext cx="8985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00" name="Text Box 8"/>
          <p:cNvSpPr txBox="1">
            <a:spLocks noChangeArrowheads="1"/>
          </p:cNvSpPr>
          <p:nvPr/>
        </p:nvSpPr>
        <p:spPr bwMode="auto">
          <a:xfrm>
            <a:off x="5775325" y="982663"/>
            <a:ext cx="2109043" cy="584775"/>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200" b="1" dirty="0"/>
              <a:t>工作基准</a:t>
            </a:r>
          </a:p>
        </p:txBody>
      </p:sp>
      <p:sp>
        <p:nvSpPr>
          <p:cNvPr id="8201" name="Line 9"/>
          <p:cNvSpPr>
            <a:spLocks noChangeShapeType="1"/>
          </p:cNvSpPr>
          <p:nvPr/>
        </p:nvSpPr>
        <p:spPr bwMode="auto">
          <a:xfrm>
            <a:off x="1259632" y="2282825"/>
            <a:ext cx="1152128"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08" name="Group 16"/>
          <p:cNvGrpSpPr>
            <a:grpSpLocks/>
          </p:cNvGrpSpPr>
          <p:nvPr/>
        </p:nvGrpSpPr>
        <p:grpSpPr bwMode="auto">
          <a:xfrm>
            <a:off x="2422525" y="1973263"/>
            <a:ext cx="2936456" cy="617537"/>
            <a:chOff x="1526" y="1243"/>
            <a:chExt cx="1755" cy="389"/>
          </a:xfrm>
        </p:grpSpPr>
        <p:sp>
          <p:nvSpPr>
            <p:cNvPr id="8207" name="Text Box 10"/>
            <p:cNvSpPr txBox="1">
              <a:spLocks noChangeArrowheads="1"/>
            </p:cNvSpPr>
            <p:nvPr/>
          </p:nvSpPr>
          <p:spPr bwMode="auto">
            <a:xfrm>
              <a:off x="1526" y="1243"/>
              <a:ext cx="1104" cy="389"/>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t>工作器具</a:t>
              </a:r>
            </a:p>
          </p:txBody>
        </p:sp>
        <p:sp>
          <p:nvSpPr>
            <p:cNvPr id="2" name="Line 11"/>
            <p:cNvSpPr>
              <a:spLocks noChangeShapeType="1"/>
            </p:cNvSpPr>
            <p:nvPr/>
          </p:nvSpPr>
          <p:spPr bwMode="auto">
            <a:xfrm>
              <a:off x="2705" y="1427"/>
              <a:ext cx="576"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04" name="Text Box 12"/>
          <p:cNvSpPr txBox="1">
            <a:spLocks noChangeArrowheads="1"/>
          </p:cNvSpPr>
          <p:nvPr/>
        </p:nvSpPr>
        <p:spPr bwMode="auto">
          <a:xfrm>
            <a:off x="5546725" y="1973263"/>
            <a:ext cx="2049463" cy="584775"/>
          </a:xfrm>
          <a:prstGeom prst="rect">
            <a:avLst/>
          </a:prstGeom>
          <a:noFill/>
          <a:ln w="38100">
            <a:solidFill>
              <a:srgbClr val="FF33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200" b="1" dirty="0"/>
              <a:t>被测对象</a:t>
            </a:r>
          </a:p>
        </p:txBody>
      </p:sp>
      <p:sp>
        <p:nvSpPr>
          <p:cNvPr id="8205" name="Text Box 13"/>
          <p:cNvSpPr txBox="1">
            <a:spLocks noChangeArrowheads="1"/>
          </p:cNvSpPr>
          <p:nvPr/>
        </p:nvSpPr>
        <p:spPr bwMode="auto">
          <a:xfrm>
            <a:off x="3048000" y="2921000"/>
            <a:ext cx="3935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图2.1  尺寸传递系统</a:t>
            </a:r>
          </a:p>
        </p:txBody>
      </p:sp>
      <p:sp>
        <p:nvSpPr>
          <p:cNvPr id="8209" name="Text Box 17"/>
          <p:cNvSpPr txBox="1">
            <a:spLocks noChangeArrowheads="1"/>
          </p:cNvSpPr>
          <p:nvPr/>
        </p:nvSpPr>
        <p:spPr bwMode="auto">
          <a:xfrm>
            <a:off x="1066800" y="4134023"/>
            <a:ext cx="52212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国际基准、国家基准。</a:t>
            </a:r>
          </a:p>
        </p:txBody>
      </p:sp>
      <p:sp>
        <p:nvSpPr>
          <p:cNvPr id="8210" name="Text Box 18"/>
          <p:cNvSpPr txBox="1">
            <a:spLocks noChangeArrowheads="1"/>
          </p:cNvSpPr>
          <p:nvPr/>
        </p:nvSpPr>
        <p:spPr bwMode="auto">
          <a:xfrm>
            <a:off x="990600" y="5410200"/>
            <a:ext cx="66055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为了复现“</a:t>
            </a:r>
            <a:r>
              <a:rPr lang="en-US" altLang="zh-CN" sz="2800" b="1" dirty="0"/>
              <a:t>m” ,</a:t>
            </a:r>
            <a:r>
              <a:rPr lang="zh-CN" altLang="en-US" sz="2800" b="1" dirty="0"/>
              <a:t>需建立的副基准。</a:t>
            </a:r>
          </a:p>
        </p:txBody>
      </p:sp>
      <p:sp>
        <p:nvSpPr>
          <p:cNvPr id="8213" name="Text Box 21"/>
          <p:cNvSpPr txBox="1">
            <a:spLocks noChangeArrowheads="1"/>
          </p:cNvSpPr>
          <p:nvPr/>
        </p:nvSpPr>
        <p:spPr bwMode="auto">
          <a:xfrm>
            <a:off x="990600" y="4814888"/>
            <a:ext cx="3052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CC"/>
                </a:solidFill>
              </a:rPr>
              <a:t>副基准</a:t>
            </a:r>
            <a:r>
              <a:rPr lang="zh-CN" altLang="en-US" sz="2800" b="1"/>
              <a:t> ——</a:t>
            </a:r>
          </a:p>
        </p:txBody>
      </p:sp>
      <p:sp>
        <p:nvSpPr>
          <p:cNvPr id="8214" name="Text Box 22"/>
          <p:cNvSpPr txBox="1">
            <a:spLocks noChangeArrowheads="1"/>
          </p:cNvSpPr>
          <p:nvPr/>
        </p:nvSpPr>
        <p:spPr bwMode="auto">
          <a:xfrm>
            <a:off x="990600" y="3505200"/>
            <a:ext cx="30527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CC"/>
                </a:solidFill>
              </a:rPr>
              <a:t>主基准</a:t>
            </a:r>
            <a:r>
              <a:rPr lang="zh-CN" altLang="en-US" sz="2800" b="1"/>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8"/>
                                        </p:tgtEl>
                                        <p:attrNameLst>
                                          <p:attrName>style.visibility</p:attrName>
                                        </p:attrNameLst>
                                      </p:cBhvr>
                                      <p:to>
                                        <p:strVal val="visible"/>
                                      </p:to>
                                    </p:set>
                                    <p:animEffect transition="in" filter="wipe(left)">
                                      <p:cBhvr>
                                        <p:cTn id="12" dur="500"/>
                                        <p:tgtEl>
                                          <p:spTgt spid="81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wipe(left)">
                                      <p:cBhvr>
                                        <p:cTn id="17" dur="500"/>
                                        <p:tgtEl>
                                          <p:spTgt spid="81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200"/>
                                        </p:tgtEl>
                                        <p:attrNameLst>
                                          <p:attrName>style.visibility</p:attrName>
                                        </p:attrNameLst>
                                      </p:cBhvr>
                                      <p:to>
                                        <p:strVal val="visible"/>
                                      </p:to>
                                    </p:set>
                                    <p:animEffect transition="in" filter="wipe(left)">
                                      <p:cBhvr>
                                        <p:cTn id="22" dur="300"/>
                                        <p:tgtEl>
                                          <p:spTgt spid="820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201"/>
                                        </p:tgtEl>
                                        <p:attrNameLst>
                                          <p:attrName>style.visibility</p:attrName>
                                        </p:attrNameLst>
                                      </p:cBhvr>
                                      <p:to>
                                        <p:strVal val="visible"/>
                                      </p:to>
                                    </p:set>
                                    <p:animEffect transition="in" filter="wipe(left)">
                                      <p:cBhvr>
                                        <p:cTn id="27" dur="500"/>
                                        <p:tgtEl>
                                          <p:spTgt spid="82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208"/>
                                        </p:tgtEl>
                                        <p:attrNameLst>
                                          <p:attrName>style.visibility</p:attrName>
                                        </p:attrNameLst>
                                      </p:cBhvr>
                                      <p:to>
                                        <p:strVal val="visible"/>
                                      </p:to>
                                    </p:set>
                                    <p:animEffect transition="in" filter="wipe(left)">
                                      <p:cBhvr>
                                        <p:cTn id="32" dur="500"/>
                                        <p:tgtEl>
                                          <p:spTgt spid="820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204"/>
                                        </p:tgtEl>
                                        <p:attrNameLst>
                                          <p:attrName>style.visibility</p:attrName>
                                        </p:attrNameLst>
                                      </p:cBhvr>
                                      <p:to>
                                        <p:strVal val="visible"/>
                                      </p:to>
                                    </p:set>
                                    <p:animEffect transition="in" filter="wipe(left)">
                                      <p:cBhvr>
                                        <p:cTn id="37" dur="500"/>
                                        <p:tgtEl>
                                          <p:spTgt spid="820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205"/>
                                        </p:tgtEl>
                                        <p:attrNameLst>
                                          <p:attrName>style.visibility</p:attrName>
                                        </p:attrNameLst>
                                      </p:cBhvr>
                                      <p:to>
                                        <p:strVal val="visible"/>
                                      </p:to>
                                    </p:set>
                                    <p:animEffect transition="in" filter="wipe(left)">
                                      <p:cBhvr>
                                        <p:cTn id="42" dur="500"/>
                                        <p:tgtEl>
                                          <p:spTgt spid="82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214"/>
                                        </p:tgtEl>
                                        <p:attrNameLst>
                                          <p:attrName>style.visibility</p:attrName>
                                        </p:attrNameLst>
                                      </p:cBhvr>
                                      <p:to>
                                        <p:strVal val="visible"/>
                                      </p:to>
                                    </p:set>
                                    <p:animEffect transition="in" filter="wipe(left)">
                                      <p:cBhvr>
                                        <p:cTn id="47" dur="500"/>
                                        <p:tgtEl>
                                          <p:spTgt spid="82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209"/>
                                        </p:tgtEl>
                                        <p:attrNameLst>
                                          <p:attrName>style.visibility</p:attrName>
                                        </p:attrNameLst>
                                      </p:cBhvr>
                                      <p:to>
                                        <p:strVal val="visible"/>
                                      </p:to>
                                    </p:set>
                                    <p:animEffect transition="in" filter="wipe(left)">
                                      <p:cBhvr>
                                        <p:cTn id="52" dur="500"/>
                                        <p:tgtEl>
                                          <p:spTgt spid="820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213"/>
                                        </p:tgtEl>
                                        <p:attrNameLst>
                                          <p:attrName>style.visibility</p:attrName>
                                        </p:attrNameLst>
                                      </p:cBhvr>
                                      <p:to>
                                        <p:strVal val="visible"/>
                                      </p:to>
                                    </p:set>
                                    <p:animEffect transition="in" filter="wipe(left)">
                                      <p:cBhvr>
                                        <p:cTn id="57" dur="500"/>
                                        <p:tgtEl>
                                          <p:spTgt spid="821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210"/>
                                        </p:tgtEl>
                                        <p:attrNameLst>
                                          <p:attrName>style.visibility</p:attrName>
                                        </p:attrNameLst>
                                      </p:cBhvr>
                                      <p:to>
                                        <p:strVal val="visible"/>
                                      </p:to>
                                    </p:set>
                                    <p:animEffect transition="in" filter="wipe(left)">
                                      <p:cBhvr>
                                        <p:cTn id="62" dur="500"/>
                                        <p:tgtEl>
                                          <p:spTgt spid="8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8" grpId="0" animBg="1" autoUpdateAnimBg="0"/>
      <p:bldP spid="8199" grpId="0" animBg="1"/>
      <p:bldP spid="8200" grpId="0" animBg="1" autoUpdateAnimBg="0"/>
      <p:bldP spid="8201" grpId="0" animBg="1"/>
      <p:bldP spid="8204" grpId="0" animBg="1" autoUpdateAnimBg="0"/>
      <p:bldP spid="8205" grpId="0" autoUpdateAnimBg="0"/>
      <p:bldP spid="8209" grpId="0" autoUpdateAnimBg="0"/>
      <p:bldP spid="8210" grpId="0" autoUpdateAnimBg="0"/>
      <p:bldP spid="8213" grpId="0" autoUpdateAnimBg="0"/>
      <p:bldP spid="821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B2BE6BC-CE0D-4E53-8B61-651EDF9399C7}" type="slidenum">
              <a:rPr kumimoji="0" lang="zh-CN" altLang="en-US" smtClean="0"/>
              <a:pPr eaLnBrk="1" hangingPunct="1"/>
              <a:t>8</a:t>
            </a:fld>
            <a:endParaRPr kumimoji="0" lang="en-US" altLang="zh-CN" smtClean="0"/>
          </a:p>
        </p:txBody>
      </p:sp>
      <p:sp>
        <p:nvSpPr>
          <p:cNvPr id="13316" name="Text Box 4"/>
          <p:cNvSpPr txBox="1">
            <a:spLocks noChangeArrowheads="1"/>
          </p:cNvSpPr>
          <p:nvPr/>
        </p:nvSpPr>
        <p:spPr bwMode="auto">
          <a:xfrm>
            <a:off x="685800" y="3835400"/>
            <a:ext cx="68580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a:t>       </a:t>
            </a:r>
            <a:r>
              <a:rPr lang="zh-CN" altLang="en-US" sz="2800" b="1"/>
              <a:t>测量零件所用的计量器具。</a:t>
            </a:r>
            <a:endParaRPr lang="zh-CN" altLang="en-US" b="1"/>
          </a:p>
        </p:txBody>
      </p:sp>
      <p:sp>
        <p:nvSpPr>
          <p:cNvPr id="13317" name="Text Box 5"/>
          <p:cNvSpPr txBox="1">
            <a:spLocks noChangeArrowheads="1"/>
          </p:cNvSpPr>
          <p:nvPr/>
        </p:nvSpPr>
        <p:spPr bwMode="auto">
          <a:xfrm>
            <a:off x="683568" y="5024438"/>
            <a:ext cx="3810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FF33CC"/>
                </a:solidFill>
              </a:rPr>
              <a:t>被测对象 —— </a:t>
            </a:r>
          </a:p>
        </p:txBody>
      </p:sp>
      <p:sp>
        <p:nvSpPr>
          <p:cNvPr id="13318" name="Text Box 6"/>
          <p:cNvSpPr txBox="1">
            <a:spLocks noChangeArrowheads="1"/>
          </p:cNvSpPr>
          <p:nvPr/>
        </p:nvSpPr>
        <p:spPr bwMode="auto">
          <a:xfrm>
            <a:off x="609600" y="914400"/>
            <a:ext cx="7010400"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sz="2800" b="1" dirty="0"/>
              <a:t>经过与国家基准或副基准比对，用来检定较低准确度的基准，或检定工作器具用的计量器具。</a:t>
            </a:r>
          </a:p>
        </p:txBody>
      </p:sp>
      <p:sp>
        <p:nvSpPr>
          <p:cNvPr id="13319" name="Text Box 7"/>
          <p:cNvSpPr txBox="1">
            <a:spLocks noChangeArrowheads="1"/>
          </p:cNvSpPr>
          <p:nvPr/>
        </p:nvSpPr>
        <p:spPr bwMode="auto">
          <a:xfrm>
            <a:off x="533400" y="406400"/>
            <a:ext cx="2971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FF33CC"/>
                </a:solidFill>
              </a:rPr>
              <a:t>工作基准——</a:t>
            </a:r>
          </a:p>
        </p:txBody>
      </p:sp>
      <p:sp>
        <p:nvSpPr>
          <p:cNvPr id="13320" name="Text Box 8"/>
          <p:cNvSpPr txBox="1">
            <a:spLocks noChangeArrowheads="1"/>
          </p:cNvSpPr>
          <p:nvPr/>
        </p:nvSpPr>
        <p:spPr bwMode="auto">
          <a:xfrm>
            <a:off x="539552" y="3269927"/>
            <a:ext cx="3124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FF33CC"/>
                </a:solidFill>
              </a:rPr>
              <a:t>工作器具——</a:t>
            </a:r>
          </a:p>
        </p:txBody>
      </p:sp>
      <p:sp>
        <p:nvSpPr>
          <p:cNvPr id="13321" name="Rectangle 9"/>
          <p:cNvSpPr>
            <a:spLocks noChangeArrowheads="1"/>
          </p:cNvSpPr>
          <p:nvPr/>
        </p:nvSpPr>
        <p:spPr bwMode="auto">
          <a:xfrm>
            <a:off x="1295400" y="2595563"/>
            <a:ext cx="506095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t>例如量块、标准线纹尺等。</a:t>
            </a:r>
          </a:p>
        </p:txBody>
      </p:sp>
      <p:sp>
        <p:nvSpPr>
          <p:cNvPr id="13322" name="Rectangle 10"/>
          <p:cNvSpPr>
            <a:spLocks noChangeArrowheads="1"/>
          </p:cNvSpPr>
          <p:nvPr/>
        </p:nvSpPr>
        <p:spPr bwMode="auto">
          <a:xfrm>
            <a:off x="1301750" y="4419600"/>
            <a:ext cx="586105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a:t>如千分尺 、比较仪、测长仪等。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19"/>
                                        </p:tgtEl>
                                        <p:attrNameLst>
                                          <p:attrName>style.visibility</p:attrName>
                                        </p:attrNameLst>
                                      </p:cBhvr>
                                      <p:to>
                                        <p:strVal val="visible"/>
                                      </p:to>
                                    </p:set>
                                    <p:animEffect transition="in" filter="wipe(left)">
                                      <p:cBhvr>
                                        <p:cTn id="7" dur="300"/>
                                        <p:tgtEl>
                                          <p:spTgt spid="133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18"/>
                                        </p:tgtEl>
                                        <p:attrNameLst>
                                          <p:attrName>style.visibility</p:attrName>
                                        </p:attrNameLst>
                                      </p:cBhvr>
                                      <p:to>
                                        <p:strVal val="visible"/>
                                      </p:to>
                                    </p:set>
                                    <p:animEffect transition="in" filter="wipe(left)">
                                      <p:cBhvr>
                                        <p:cTn id="12" dur="300"/>
                                        <p:tgtEl>
                                          <p:spTgt spid="133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21"/>
                                        </p:tgtEl>
                                        <p:attrNameLst>
                                          <p:attrName>style.visibility</p:attrName>
                                        </p:attrNameLst>
                                      </p:cBhvr>
                                      <p:to>
                                        <p:strVal val="visible"/>
                                      </p:to>
                                    </p:set>
                                    <p:animEffect transition="in" filter="wipe(left)">
                                      <p:cBhvr>
                                        <p:cTn id="17" dur="500"/>
                                        <p:tgtEl>
                                          <p:spTgt spid="133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320"/>
                                        </p:tgtEl>
                                        <p:attrNameLst>
                                          <p:attrName>style.visibility</p:attrName>
                                        </p:attrNameLst>
                                      </p:cBhvr>
                                      <p:to>
                                        <p:strVal val="visible"/>
                                      </p:to>
                                    </p:set>
                                    <p:animEffect transition="in" filter="wipe(left)">
                                      <p:cBhvr>
                                        <p:cTn id="22" dur="300"/>
                                        <p:tgtEl>
                                          <p:spTgt spid="133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316"/>
                                        </p:tgtEl>
                                        <p:attrNameLst>
                                          <p:attrName>style.visibility</p:attrName>
                                        </p:attrNameLst>
                                      </p:cBhvr>
                                      <p:to>
                                        <p:strVal val="visible"/>
                                      </p:to>
                                    </p:set>
                                    <p:animEffect transition="in" filter="wipe(left)">
                                      <p:cBhvr>
                                        <p:cTn id="27" dur="300"/>
                                        <p:tgtEl>
                                          <p:spTgt spid="133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322"/>
                                        </p:tgtEl>
                                        <p:attrNameLst>
                                          <p:attrName>style.visibility</p:attrName>
                                        </p:attrNameLst>
                                      </p:cBhvr>
                                      <p:to>
                                        <p:strVal val="visible"/>
                                      </p:to>
                                    </p:set>
                                    <p:animEffect transition="in" filter="wipe(left)">
                                      <p:cBhvr>
                                        <p:cTn id="32" dur="500"/>
                                        <p:tgtEl>
                                          <p:spTgt spid="133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3317"/>
                                        </p:tgtEl>
                                        <p:attrNameLst>
                                          <p:attrName>style.visibility</p:attrName>
                                        </p:attrNameLst>
                                      </p:cBhvr>
                                      <p:to>
                                        <p:strVal val="visible"/>
                                      </p:to>
                                    </p:set>
                                    <p:animEffect transition="in" filter="wipe(left)">
                                      <p:cBhvr>
                                        <p:cTn id="37" dur="3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17" grpId="0" autoUpdateAnimBg="0"/>
      <p:bldP spid="13318" grpId="0" autoUpdateAnimBg="0"/>
      <p:bldP spid="13319" grpId="0" autoUpdateAnimBg="0"/>
      <p:bldP spid="13320" grpId="0" autoUpdateAnimBg="0"/>
      <p:bldP spid="13321" grpId="0" autoUpdateAnimBg="0"/>
      <p:bldP spid="1332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1378B53-F94D-47E2-82F9-D2C4805576C1}" type="slidenum">
              <a:rPr kumimoji="0" lang="zh-CN" altLang="en-US" smtClean="0"/>
              <a:pPr eaLnBrk="1" hangingPunct="1"/>
              <a:t>9</a:t>
            </a:fld>
            <a:endParaRPr kumimoji="0" lang="en-US" altLang="zh-CN" smtClean="0"/>
          </a:p>
        </p:txBody>
      </p:sp>
      <p:sp>
        <p:nvSpPr>
          <p:cNvPr id="14340" name="Text Box 4"/>
          <p:cNvSpPr txBox="1">
            <a:spLocks noChangeArrowheads="1"/>
          </p:cNvSpPr>
          <p:nvPr/>
        </p:nvSpPr>
        <p:spPr bwMode="auto">
          <a:xfrm>
            <a:off x="1187450" y="246063"/>
            <a:ext cx="62642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长度量值传递</a:t>
            </a:r>
            <a:r>
              <a:rPr lang="zh-CN" altLang="en-US" sz="3200" b="1" dirty="0" smtClean="0"/>
              <a:t>系统图，见</a:t>
            </a:r>
            <a:r>
              <a:rPr lang="zh-CN" altLang="en-US" sz="3200" b="1" dirty="0"/>
              <a:t>图2-</a:t>
            </a:r>
            <a:r>
              <a:rPr lang="zh-CN" altLang="en-US" sz="3200" b="1" dirty="0" smtClean="0"/>
              <a:t>2。</a:t>
            </a:r>
            <a:endParaRPr lang="zh-CN" altLang="en-US" sz="3200" b="1" dirty="0"/>
          </a:p>
        </p:txBody>
      </p:sp>
      <p:grpSp>
        <p:nvGrpSpPr>
          <p:cNvPr id="14346" name="Group 10"/>
          <p:cNvGrpSpPr>
            <a:grpSpLocks/>
          </p:cNvGrpSpPr>
          <p:nvPr/>
        </p:nvGrpSpPr>
        <p:grpSpPr bwMode="auto">
          <a:xfrm>
            <a:off x="914400" y="963885"/>
            <a:ext cx="7162800" cy="5705475"/>
            <a:chOff x="576" y="562"/>
            <a:chExt cx="4512" cy="3594"/>
          </a:xfrm>
        </p:grpSpPr>
        <p:pic>
          <p:nvPicPr>
            <p:cNvPr id="10245" name="Picture 6" descr="图02-02长度量值传递系统"/>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 y="562"/>
              <a:ext cx="4512" cy="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 Box 7"/>
            <p:cNvSpPr txBox="1">
              <a:spLocks noChangeArrowheads="1"/>
            </p:cNvSpPr>
            <p:nvPr/>
          </p:nvSpPr>
          <p:spPr bwMode="auto">
            <a:xfrm>
              <a:off x="1652" y="3868"/>
              <a:ext cx="290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图2-2长度量值传递系统</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40"/>
                                        </p:tgtEl>
                                        <p:attrNameLst>
                                          <p:attrName>style.visibility</p:attrName>
                                        </p:attrNameLst>
                                      </p:cBhvr>
                                      <p:to>
                                        <p:strVal val="visible"/>
                                      </p:to>
                                    </p:set>
                                    <p:animEffect transition="in" filter="wipe(left)">
                                      <p:cBhvr>
                                        <p:cTn id="7" dur="300"/>
                                        <p:tgtEl>
                                          <p:spTgt spid="14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346"/>
                                        </p:tgtEl>
                                        <p:attrNameLst>
                                          <p:attrName>style.visibility</p:attrName>
                                        </p:attrNameLst>
                                      </p:cBhvr>
                                      <p:to>
                                        <p:strVal val="visible"/>
                                      </p:to>
                                    </p:set>
                                    <p:anim calcmode="lin" valueType="num">
                                      <p:cBhvr additive="base">
                                        <p:cTn id="12" dur="500" fill="hold"/>
                                        <p:tgtEl>
                                          <p:spTgt spid="14346"/>
                                        </p:tgtEl>
                                        <p:attrNameLst>
                                          <p:attrName>ppt_x</p:attrName>
                                        </p:attrNameLst>
                                      </p:cBhvr>
                                      <p:tavLst>
                                        <p:tav tm="0">
                                          <p:val>
                                            <p:strVal val="#ppt_x"/>
                                          </p:val>
                                        </p:tav>
                                        <p:tav tm="100000">
                                          <p:val>
                                            <p:strVal val="#ppt_x"/>
                                          </p:val>
                                        </p:tav>
                                      </p:tavLst>
                                    </p:anim>
                                    <p:anim calcmode="lin" valueType="num">
                                      <p:cBhvr additive="base">
                                        <p:cTn id="13"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3705</TotalTime>
  <Words>4628</Words>
  <Application>Microsoft Office PowerPoint</Application>
  <PresentationFormat>全屏显示(4:3)</PresentationFormat>
  <Paragraphs>343</Paragraphs>
  <Slides>47</Slides>
  <Notes>2</Notes>
  <HiddenSlides>1</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47</vt:i4>
      </vt:variant>
    </vt:vector>
  </HeadingPairs>
  <TitlesOfParts>
    <vt:vector size="50" baseType="lpstr">
      <vt:lpstr>默认设计模板</vt:lpstr>
      <vt:lpstr>Equation</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149</cp:revision>
  <dcterms:created xsi:type="dcterms:W3CDTF">1601-01-01T00:00:00Z</dcterms:created>
  <dcterms:modified xsi:type="dcterms:W3CDTF">2018-11-14T01:45:56Z</dcterms:modified>
</cp:coreProperties>
</file>