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89" r:id="rId3"/>
    <p:sldId id="286" r:id="rId4"/>
    <p:sldId id="257" r:id="rId5"/>
    <p:sldId id="258" r:id="rId6"/>
    <p:sldId id="296" r:id="rId7"/>
    <p:sldId id="259" r:id="rId8"/>
    <p:sldId id="295" r:id="rId9"/>
    <p:sldId id="300" r:id="rId10"/>
    <p:sldId id="301" r:id="rId11"/>
    <p:sldId id="291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97" r:id="rId27"/>
    <p:sldId id="274" r:id="rId28"/>
    <p:sldId id="275" r:id="rId29"/>
    <p:sldId id="298" r:id="rId30"/>
    <p:sldId id="299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302" r:id="rId41"/>
    <p:sldId id="303" r:id="rId42"/>
    <p:sldId id="287" r:id="rId43"/>
    <p:sldId id="288" r:id="rId44"/>
    <p:sldId id="292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99FFCC"/>
    <a:srgbClr val="FF9933"/>
    <a:srgbClr val="0099CC"/>
    <a:srgbClr val="FFFFFF"/>
    <a:srgbClr val="1C1C1C"/>
    <a:srgbClr val="FF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7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B3FEEFC-B50C-4E33-B267-F57878FD0FD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1717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77E1C-6912-493B-923B-5968560742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538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F9A99-2788-4221-8BEF-CED7BD05CC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665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E3003-89FC-4E50-BC41-4FC8563373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7166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B543B-7EBF-464C-86BB-7692B703EB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148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2FF8A-334D-400C-A77C-DAE69B2BE9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5870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768D7-896D-4A8E-BE49-C4733F8403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3261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24B22-7B3B-4209-8906-D5AE459512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9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53080-A8B4-4EAA-A07E-67A880870F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713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CBE28-72D8-4560-B925-FF7C097938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793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CAF37-CC54-4429-B46A-0EF02CFB1E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8631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1C43C-23B0-4CA1-A241-1960126482A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5290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5C718-27AF-4530-92C5-FEFD10B4941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895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/>
            </a:lvl1pPr>
          </a:lstStyle>
          <a:p>
            <a:pPr>
              <a:defRPr/>
            </a:pPr>
            <a:fld id="{4012974C-9A55-42A6-A2E2-507DAA7758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40.xml"/><Relationship Id="rId3" Type="http://schemas.openxmlformats.org/officeDocument/2006/relationships/slide" Target="slide3.xml"/><Relationship Id="rId7" Type="http://schemas.openxmlformats.org/officeDocument/2006/relationships/slide" Target="slide25.xml"/><Relationship Id="rId12" Type="http://schemas.openxmlformats.org/officeDocument/2006/relationships/slide" Target="slide3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11" Type="http://schemas.openxmlformats.org/officeDocument/2006/relationships/slide" Target="slide35.xml"/><Relationship Id="rId5" Type="http://schemas.openxmlformats.org/officeDocument/2006/relationships/slide" Target="slide13.xml"/><Relationship Id="rId10" Type="http://schemas.openxmlformats.org/officeDocument/2006/relationships/slide" Target="slide34.xml"/><Relationship Id="rId4" Type="http://schemas.openxmlformats.org/officeDocument/2006/relationships/slide" Target="slide5.xml"/><Relationship Id="rId9" Type="http://schemas.openxmlformats.org/officeDocument/2006/relationships/slide" Target="slide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39.png"/><Relationship Id="rId7" Type="http://schemas.openxmlformats.org/officeDocument/2006/relationships/image" Target="../media/image36.wmf"/><Relationship Id="rId12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077200" y="236538"/>
            <a:ext cx="9525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164CCC0-38ED-434F-8FDC-47720F42A277}" type="slidenum">
              <a:rPr kumimoji="0" lang="zh-CN" altLang="en-US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mtClean="0">
              <a:solidFill>
                <a:srgbClr val="FF0000"/>
              </a:solidFill>
            </a:endParaRPr>
          </a:p>
        </p:txBody>
      </p:sp>
      <p:sp>
        <p:nvSpPr>
          <p:cNvPr id="2051" name="Text Box 16"/>
          <p:cNvSpPr txBox="1">
            <a:spLocks noChangeArrowheads="1"/>
          </p:cNvSpPr>
          <p:nvPr/>
        </p:nvSpPr>
        <p:spPr bwMode="auto">
          <a:xfrm>
            <a:off x="323850" y="257275"/>
            <a:ext cx="7993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      </a:t>
            </a:r>
            <a:r>
              <a:rPr lang="zh-CN" altLang="en-US" sz="2800" b="1" dirty="0"/>
              <a:t>第七章   圆锥结合的精度设计与检测</a:t>
            </a:r>
          </a:p>
        </p:txBody>
      </p:sp>
      <p:sp>
        <p:nvSpPr>
          <p:cNvPr id="2052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764704"/>
            <a:ext cx="7924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内  容  提  要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----------------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</a:rPr>
              <a:t>----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--------------------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</a:rPr>
              <a:t>----(2)</a:t>
            </a:r>
          </a:p>
        </p:txBody>
      </p:sp>
      <p:sp>
        <p:nvSpPr>
          <p:cNvPr id="2053" name="Text Box 21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1171600"/>
            <a:ext cx="822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7.1  概         述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-(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3)</a:t>
            </a:r>
          </a:p>
        </p:txBody>
      </p:sp>
      <p:sp>
        <p:nvSpPr>
          <p:cNvPr id="2054" name="Text Box 2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1562100"/>
            <a:ext cx="7467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7.1.1  </a:t>
            </a:r>
            <a:r>
              <a:rPr lang="zh-CN" altLang="en-US" sz="2000" b="1" dirty="0"/>
              <a:t>圆锥配合的特点</a:t>
            </a:r>
            <a:r>
              <a:rPr lang="zh-CN" altLang="en-US" sz="2000" dirty="0"/>
              <a:t>---------------------------------</a:t>
            </a:r>
            <a:r>
              <a:rPr lang="zh-CN" altLang="en-US" sz="2000" b="1" dirty="0"/>
              <a:t> (3)</a:t>
            </a:r>
          </a:p>
        </p:txBody>
      </p:sp>
      <p:sp>
        <p:nvSpPr>
          <p:cNvPr id="2055" name="Text Box 2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1909763"/>
            <a:ext cx="7162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7.1.2  </a:t>
            </a:r>
            <a:r>
              <a:rPr lang="zh-CN" altLang="en-US" sz="2000" b="1" dirty="0"/>
              <a:t>圆锥配合的基本参数</a:t>
            </a:r>
            <a:r>
              <a:rPr lang="zh-CN" altLang="en-US" sz="2000" dirty="0" smtClean="0"/>
              <a:t>--------------------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-------</a:t>
            </a:r>
            <a:r>
              <a:rPr lang="zh-CN" altLang="en-US" sz="2000" b="1" dirty="0" smtClean="0"/>
              <a:t>(</a:t>
            </a:r>
            <a:r>
              <a:rPr lang="zh-CN" altLang="en-US" sz="2000" b="1" dirty="0"/>
              <a:t>5)</a:t>
            </a:r>
          </a:p>
        </p:txBody>
      </p:sp>
      <p:sp>
        <p:nvSpPr>
          <p:cNvPr id="2056" name="Text Box 2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2251075"/>
            <a:ext cx="822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7.2  圆 锥 公 差 与 配 合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13)</a:t>
            </a:r>
          </a:p>
        </p:txBody>
      </p:sp>
      <p:sp>
        <p:nvSpPr>
          <p:cNvPr id="2057" name="Text Box 2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2636912"/>
            <a:ext cx="6477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7.2.1  圆锥公差</a:t>
            </a:r>
            <a:r>
              <a:rPr lang="zh-CN" altLang="en-US" sz="2000" dirty="0"/>
              <a:t>-------------------------------------------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13)</a:t>
            </a:r>
          </a:p>
        </p:txBody>
      </p:sp>
      <p:sp>
        <p:nvSpPr>
          <p:cNvPr id="2058" name="Text Box 2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2960117"/>
            <a:ext cx="777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7.2.2   </a:t>
            </a:r>
            <a:r>
              <a:rPr lang="zh-CN" altLang="en-US" sz="2000" b="1" dirty="0"/>
              <a:t>圆锥配合</a:t>
            </a:r>
            <a:r>
              <a:rPr lang="zh-CN" altLang="en-US" sz="2000" dirty="0"/>
              <a:t>------------------------------------------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21)</a:t>
            </a:r>
          </a:p>
        </p:txBody>
      </p:sp>
      <p:sp>
        <p:nvSpPr>
          <p:cNvPr id="2059" name="Text Box 2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3284984"/>
            <a:ext cx="7772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7.2.3   </a:t>
            </a:r>
            <a:r>
              <a:rPr lang="zh-CN" altLang="en-US" sz="2000" b="1" dirty="0"/>
              <a:t>圆锥公差的标注方法</a:t>
            </a:r>
            <a:r>
              <a:rPr lang="zh-CN" altLang="en-US" sz="2000" dirty="0"/>
              <a:t>---------------------------</a:t>
            </a:r>
            <a:r>
              <a:rPr lang="zh-CN" altLang="en-US" sz="2000" b="1" dirty="0"/>
              <a:t>(2</a:t>
            </a:r>
            <a:r>
              <a:rPr lang="en-US" altLang="zh-CN" sz="2000" b="1" dirty="0"/>
              <a:t>5)</a:t>
            </a:r>
          </a:p>
        </p:txBody>
      </p:sp>
      <p:sp>
        <p:nvSpPr>
          <p:cNvPr id="2060" name="Text Box 2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3608189"/>
            <a:ext cx="6497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7.2.4  未注公差角度尺寸的极限偏差</a:t>
            </a:r>
            <a:r>
              <a:rPr lang="zh-CN" altLang="en-US" sz="2000" dirty="0"/>
              <a:t>----------------</a:t>
            </a:r>
            <a:r>
              <a:rPr lang="zh-CN" altLang="en-US" sz="2000" b="1" dirty="0"/>
              <a:t>(2</a:t>
            </a:r>
            <a:r>
              <a:rPr lang="en-US" altLang="zh-CN" sz="2000" b="1" dirty="0"/>
              <a:t>7)</a:t>
            </a:r>
          </a:p>
        </p:txBody>
      </p:sp>
      <p:sp>
        <p:nvSpPr>
          <p:cNvPr id="2061" name="Text Box 29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3979912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7.3  圆 锥 与 圆 锥 角 的 检 测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33)</a:t>
            </a:r>
          </a:p>
        </p:txBody>
      </p:sp>
      <p:sp>
        <p:nvSpPr>
          <p:cNvPr id="2062" name="Text Box 30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4365104"/>
            <a:ext cx="7010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7.3.1  用通用量仪直接测量</a:t>
            </a:r>
            <a:r>
              <a:rPr lang="zh-CN" altLang="en-US" sz="2000" dirty="0"/>
              <a:t>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33)</a:t>
            </a:r>
          </a:p>
        </p:txBody>
      </p:sp>
      <p:sp>
        <p:nvSpPr>
          <p:cNvPr id="2063" name="Text Box 31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4725467"/>
            <a:ext cx="7391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/>
              <a:t>7.3.2  用通用量具间接测量</a:t>
            </a:r>
            <a:r>
              <a:rPr lang="zh-CN" altLang="en-US" sz="2000"/>
              <a:t>-----------------------------</a:t>
            </a:r>
            <a:r>
              <a:rPr lang="zh-CN" altLang="en-US" sz="2000" b="1"/>
              <a:t>(</a:t>
            </a:r>
            <a:r>
              <a:rPr lang="en-US" altLang="zh-CN" sz="2000" b="1"/>
              <a:t>34)</a:t>
            </a:r>
          </a:p>
        </p:txBody>
      </p:sp>
      <p:sp>
        <p:nvSpPr>
          <p:cNvPr id="2064" name="Text Box 32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066800" y="5106467"/>
            <a:ext cx="7848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/>
              <a:t>7.3.2  用通用量具间接测量-----------------------------(</a:t>
            </a:r>
            <a:r>
              <a:rPr lang="en-US" altLang="zh-CN" sz="2000" b="1"/>
              <a:t>35)</a:t>
            </a:r>
          </a:p>
        </p:txBody>
      </p:sp>
      <p:sp>
        <p:nvSpPr>
          <p:cNvPr id="2065" name="Text Box 33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369888" y="5445224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习      题     七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7)</a:t>
            </a:r>
          </a:p>
        </p:txBody>
      </p:sp>
      <p:sp>
        <p:nvSpPr>
          <p:cNvPr id="2066" name="Text Box 34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381000" y="5851624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公  差  表  格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40)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  <p:bldP spid="20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1100503-C132-4851-8750-3A071A25004D}" type="slidenum">
              <a:rPr kumimoji="0" lang="zh-CN" altLang="en-US" smtClean="0"/>
              <a:pPr eaLnBrk="1" hangingPunct="1"/>
              <a:t>10</a:t>
            </a:fld>
            <a:endParaRPr kumimoji="0" lang="en-US" altLang="zh-CN" smtClean="0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88913"/>
            <a:ext cx="5976937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A248C15-3433-4C67-A7C4-785FD81F0480}" type="slidenum">
              <a:rPr kumimoji="0" lang="zh-CN" altLang="en-US" smtClean="0"/>
              <a:pPr eaLnBrk="1" hangingPunct="1"/>
              <a:t>11</a:t>
            </a:fld>
            <a:endParaRPr kumimoji="0" lang="en-US" altLang="zh-CN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233413" y="758393"/>
            <a:ext cx="3914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 </a:t>
            </a:r>
            <a:r>
              <a:rPr lang="zh-CN" altLang="en-US" b="1" dirty="0">
                <a:solidFill>
                  <a:srgbClr val="D60093"/>
                </a:solidFill>
              </a:rPr>
              <a:t>基面距</a:t>
            </a:r>
            <a:r>
              <a:rPr lang="zh-CN" altLang="en-US" b="1" dirty="0"/>
              <a:t>  （</a:t>
            </a:r>
            <a:r>
              <a:rPr lang="en-US" altLang="zh-CN" b="1" i="1" dirty="0">
                <a:solidFill>
                  <a:srgbClr val="D60093"/>
                </a:solidFill>
              </a:rPr>
              <a:t>a</a:t>
            </a:r>
            <a:r>
              <a:rPr lang="en-US" altLang="zh-CN" b="1" dirty="0"/>
              <a:t>）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11560" y="1298143"/>
            <a:ext cx="792100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基面距是指相互结合的内、外圆锥基准面间的距离，用符号“</a:t>
            </a:r>
            <a:r>
              <a:rPr lang="en-US" altLang="zh-CN" b="1" i="1" dirty="0"/>
              <a:t>a”</a:t>
            </a:r>
            <a:r>
              <a:rPr lang="zh-CN" altLang="en-US" b="1" dirty="0"/>
              <a:t>表示，如图</a:t>
            </a:r>
            <a:r>
              <a:rPr lang="en-US" altLang="zh-CN" b="1" dirty="0"/>
              <a:t>7.2</a:t>
            </a:r>
            <a:r>
              <a:rPr lang="zh-CN" altLang="en-US" b="1" dirty="0"/>
              <a:t>所示。</a:t>
            </a:r>
          </a:p>
        </p:txBody>
      </p:sp>
      <p:grpSp>
        <p:nvGrpSpPr>
          <p:cNvPr id="41995" name="Group 11"/>
          <p:cNvGrpSpPr>
            <a:grpSpLocks/>
          </p:cNvGrpSpPr>
          <p:nvPr/>
        </p:nvGrpSpPr>
        <p:grpSpPr bwMode="auto">
          <a:xfrm>
            <a:off x="1187450" y="2276475"/>
            <a:ext cx="5759450" cy="3246438"/>
            <a:chOff x="1746" y="2115"/>
            <a:chExt cx="3628" cy="2045"/>
          </a:xfrm>
        </p:grpSpPr>
        <p:pic>
          <p:nvPicPr>
            <p:cNvPr id="12295" name="Picture 12" descr="图07-02参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2115"/>
              <a:ext cx="3221" cy="1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6" name="Text Box 13"/>
            <p:cNvSpPr txBox="1">
              <a:spLocks noChangeArrowheads="1"/>
            </p:cNvSpPr>
            <p:nvPr/>
          </p:nvSpPr>
          <p:spPr bwMode="auto">
            <a:xfrm>
              <a:off x="2562" y="3929"/>
              <a:ext cx="23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图7.2 圆 锥 配 合 的 基 本 参 数</a:t>
              </a:r>
            </a:p>
          </p:txBody>
        </p:sp>
        <p:sp>
          <p:nvSpPr>
            <p:cNvPr id="12297" name="Text Box 14"/>
            <p:cNvSpPr txBox="1">
              <a:spLocks noChangeArrowheads="1"/>
            </p:cNvSpPr>
            <p:nvPr/>
          </p:nvSpPr>
          <p:spPr bwMode="auto">
            <a:xfrm>
              <a:off x="4558" y="2205"/>
              <a:ext cx="81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外圆锥的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  <p:sp>
          <p:nvSpPr>
            <p:cNvPr id="12298" name="Text Box 15"/>
            <p:cNvSpPr txBox="1">
              <a:spLocks noChangeArrowheads="1"/>
            </p:cNvSpPr>
            <p:nvPr/>
          </p:nvSpPr>
          <p:spPr bwMode="auto">
            <a:xfrm>
              <a:off x="4332" y="3521"/>
              <a:ext cx="953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内圆锥的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</p:grpSp>
      <p:sp>
        <p:nvSpPr>
          <p:cNvPr id="42000" name="Oval 16"/>
          <p:cNvSpPr>
            <a:spLocks noChangeArrowheads="1"/>
          </p:cNvSpPr>
          <p:nvPr/>
        </p:nvSpPr>
        <p:spPr bwMode="auto">
          <a:xfrm>
            <a:off x="4643438" y="2636838"/>
            <a:ext cx="4318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20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47892" y="235496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E0A102-ABEA-4ED7-A784-5AD3F1B87156}" type="slidenum">
              <a:rPr kumimoji="0" lang="zh-CN" altLang="en-US" smtClean="0"/>
              <a:pPr eaLnBrk="1" hangingPunct="1"/>
              <a:t>12</a:t>
            </a:fld>
            <a:endParaRPr kumimoji="0" lang="en-US" altLang="zh-CN" smtClean="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018158" y="347787"/>
            <a:ext cx="3625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8. </a:t>
            </a:r>
            <a:r>
              <a:rPr lang="zh-CN" altLang="en-US" b="1" dirty="0">
                <a:solidFill>
                  <a:srgbClr val="D60093"/>
                </a:solidFill>
              </a:rPr>
              <a:t>轴向位移</a:t>
            </a:r>
            <a:r>
              <a:rPr lang="zh-CN" altLang="en-US" b="1" dirty="0"/>
              <a:t> (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en-US" altLang="zh-CN" b="1" i="1" baseline="-25000" dirty="0"/>
              <a:t> </a:t>
            </a:r>
            <a:r>
              <a:rPr lang="en-US" altLang="zh-CN" b="1" i="1" dirty="0"/>
              <a:t>)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79388" y="732433"/>
            <a:ext cx="8640762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   </a:t>
            </a:r>
            <a:r>
              <a:rPr lang="zh-CN" altLang="en-US" b="1" dirty="0" smtClean="0">
                <a:solidFill>
                  <a:srgbClr val="FF00FF"/>
                </a:solidFill>
              </a:rPr>
              <a:t>轴</a:t>
            </a:r>
            <a:r>
              <a:rPr lang="zh-CN" altLang="en-US" b="1" dirty="0">
                <a:solidFill>
                  <a:srgbClr val="FF00FF"/>
                </a:solidFill>
              </a:rPr>
              <a:t>向位移</a:t>
            </a:r>
            <a:r>
              <a:rPr lang="zh-CN" altLang="en-US" b="1" dirty="0"/>
              <a:t>是指相互结合的内、外圆锥，从实际初始位置（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en-US" altLang="zh-CN" b="1" dirty="0"/>
              <a:t>）</a:t>
            </a:r>
            <a:r>
              <a:rPr lang="zh-CN" altLang="en-US" b="1" dirty="0"/>
              <a:t>到终止位置（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f</a:t>
            </a:r>
            <a:r>
              <a:rPr lang="en-US" altLang="zh-CN" b="1" dirty="0"/>
              <a:t>）</a:t>
            </a:r>
            <a:r>
              <a:rPr lang="zh-CN" altLang="en-US" b="1" dirty="0"/>
              <a:t>移动的(轴向）距离</a:t>
            </a:r>
            <a:r>
              <a:rPr lang="en-US" altLang="zh-CN" b="1" i="1" dirty="0" err="1">
                <a:solidFill>
                  <a:srgbClr val="FF00FF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FF00FF"/>
                </a:solidFill>
              </a:rPr>
              <a:t>a</a:t>
            </a:r>
            <a:r>
              <a:rPr lang="en-US" altLang="zh-CN" b="1" i="1" dirty="0"/>
              <a:t>。</a:t>
            </a:r>
            <a:r>
              <a:rPr lang="zh-CN" altLang="en-US" b="1" dirty="0"/>
              <a:t>如图7.3所示。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538857" y="4797152"/>
            <a:ext cx="763359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rgbClr val="FF00FF"/>
                </a:solidFill>
              </a:rPr>
              <a:t>         实际</a:t>
            </a:r>
            <a:r>
              <a:rPr lang="zh-CN" altLang="en-US" b="1" dirty="0">
                <a:solidFill>
                  <a:srgbClr val="FF00FF"/>
                </a:solidFill>
              </a:rPr>
              <a:t>初始位置</a:t>
            </a:r>
            <a:r>
              <a:rPr lang="zh-CN" altLang="en-US" b="1" dirty="0"/>
              <a:t>（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en-US" altLang="zh-CN" b="1" dirty="0"/>
              <a:t>）</a:t>
            </a:r>
            <a:r>
              <a:rPr lang="zh-CN" altLang="en-US" b="1" dirty="0"/>
              <a:t>是指相互结合的内、外实际圆锥的初始位置。</a:t>
            </a:r>
            <a:r>
              <a:rPr lang="zh-CN" altLang="en-US" b="1" dirty="0">
                <a:solidFill>
                  <a:srgbClr val="FF00FF"/>
                </a:solidFill>
              </a:rPr>
              <a:t>终止位置</a:t>
            </a:r>
            <a:r>
              <a:rPr lang="zh-CN" altLang="en-US" b="1" dirty="0"/>
              <a:t>是指相互结合的内、外</a:t>
            </a:r>
            <a:r>
              <a:rPr lang="zh-CN" altLang="en-US" b="1" dirty="0" smtClean="0"/>
              <a:t>圆锥。</a:t>
            </a:r>
            <a:endParaRPr lang="zh-CN" altLang="en-US" b="1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69" y="1732409"/>
            <a:ext cx="7459323" cy="3208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26"/>
          <p:cNvSpPr>
            <a:spLocks noChangeArrowheads="1"/>
          </p:cNvSpPr>
          <p:nvPr/>
        </p:nvSpPr>
        <p:spPr bwMode="auto">
          <a:xfrm>
            <a:off x="1679575" y="1773064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25"/>
          <p:cNvSpPr>
            <a:spLocks noChangeArrowheads="1"/>
          </p:cNvSpPr>
          <p:nvPr/>
        </p:nvSpPr>
        <p:spPr bwMode="auto">
          <a:xfrm>
            <a:off x="6588224" y="2061096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9" grpId="0" autoUpdateAnimBg="0"/>
      <p:bldP spid="9239" grpId="0" autoUpdateAnimBg="0"/>
      <p:bldP spid="13" grpId="0" animBg="1"/>
      <p:bldP spid="13" grpId="1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7B8B7E3-EB93-4BE5-AAFB-50B975A74521}" type="slidenum">
              <a:rPr kumimoji="0" lang="zh-CN" altLang="en-US" smtClean="0"/>
              <a:pPr eaLnBrk="1" hangingPunct="1"/>
              <a:t>13</a:t>
            </a:fld>
            <a:endParaRPr kumimoji="0" lang="en-US" altLang="zh-CN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441450" y="416347"/>
            <a:ext cx="5226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/>
              <a:t>7.2  圆 锥 公 差 与 配 合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99592" y="919857"/>
            <a:ext cx="3825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7.2.1  </a:t>
            </a:r>
            <a:r>
              <a:rPr lang="zh-CN" altLang="en-US" b="1" dirty="0">
                <a:solidFill>
                  <a:srgbClr val="D60093"/>
                </a:solidFill>
              </a:rPr>
              <a:t>圆锥公差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28600" y="1392188"/>
            <a:ext cx="86868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为了保证内、外圆锥的互换性和使用要求，</a:t>
            </a:r>
            <a:r>
              <a:rPr lang="en-US" altLang="zh-CN" b="1" dirty="0"/>
              <a:t>GB/T11334</a:t>
            </a:r>
            <a:r>
              <a:rPr lang="en-US" altLang="zh-CN" b="1" dirty="0">
                <a:cs typeface="Times New Roman" pitchFamily="18" charset="0"/>
              </a:rPr>
              <a:t>—2005</a:t>
            </a:r>
            <a:r>
              <a:rPr lang="zh-CN" altLang="en-US" b="1" dirty="0"/>
              <a:t>规定的圆锥公差项目如下：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89658" y="2063750"/>
            <a:ext cx="3268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1. </a:t>
            </a:r>
            <a:r>
              <a:rPr lang="zh-CN" altLang="en-US" b="1">
                <a:solidFill>
                  <a:srgbClr val="D60093"/>
                </a:solidFill>
              </a:rPr>
              <a:t>圆锥直径公差</a:t>
            </a:r>
            <a:r>
              <a:rPr lang="zh-CN" altLang="en-US"/>
              <a:t>（</a:t>
            </a:r>
            <a:r>
              <a:rPr lang="en-US" altLang="zh-CN" b="1" i="1">
                <a:solidFill>
                  <a:srgbClr val="D60093"/>
                </a:solidFill>
              </a:rPr>
              <a:t>T</a:t>
            </a:r>
            <a:r>
              <a:rPr lang="en-US" altLang="zh-CN" b="1" baseline="-25000">
                <a:solidFill>
                  <a:srgbClr val="D60093"/>
                </a:solidFill>
              </a:rPr>
              <a:t>D</a:t>
            </a:r>
            <a:r>
              <a:rPr lang="en-US" altLang="zh-CN"/>
              <a:t>）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51520" y="2748657"/>
            <a:ext cx="4724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圆锥直径公差是指圆锥直径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的允许变动量，如图7.4所示。</a:t>
            </a:r>
          </a:p>
        </p:txBody>
      </p: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4648200" y="1844675"/>
            <a:ext cx="3810000" cy="2432050"/>
            <a:chOff x="2592" y="2016"/>
            <a:chExt cx="2832" cy="1808"/>
          </a:xfrm>
        </p:grpSpPr>
        <p:pic>
          <p:nvPicPr>
            <p:cNvPr id="14348" name="Picture 10" descr="图07-04直径公差带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2016"/>
              <a:ext cx="2832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9" name="Text Box 11"/>
            <p:cNvSpPr txBox="1">
              <a:spLocks noChangeArrowheads="1"/>
            </p:cNvSpPr>
            <p:nvPr/>
          </p:nvSpPr>
          <p:spPr bwMode="auto">
            <a:xfrm>
              <a:off x="3409" y="3552"/>
              <a:ext cx="1581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/>
                <a:t>7.4 圆锥直径公差带</a:t>
              </a:r>
            </a:p>
          </p:txBody>
        </p:sp>
      </p:grpSp>
      <p:graphicFrame>
        <p:nvGraphicFramePr>
          <p:cNvPr id="1025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011985"/>
              </p:ext>
            </p:extLst>
          </p:nvPr>
        </p:nvGraphicFramePr>
        <p:xfrm>
          <a:off x="539750" y="3702794"/>
          <a:ext cx="44831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4" imgW="2006600" imgH="457200" progId="Equation.3">
                  <p:embed/>
                </p:oleObj>
              </mc:Choice>
              <mc:Fallback>
                <p:oleObj name="Equation" r:id="rId4" imgW="2006600" imgH="457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702794"/>
                        <a:ext cx="44831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22336" y="4694708"/>
            <a:ext cx="8066088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其圆锥公差值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zh-CN" altLang="en-US" b="1" dirty="0"/>
              <a:t>以公称圆锥直径为公称尺寸从</a:t>
            </a:r>
            <a:r>
              <a:rPr lang="en-US" altLang="zh-CN" b="1" dirty="0"/>
              <a:t>GB/T1800.1—2009</a:t>
            </a:r>
            <a:r>
              <a:rPr lang="zh-CN" altLang="en-US" b="1" dirty="0"/>
              <a:t>中查得，它适用于圆锥的全长（</a:t>
            </a:r>
            <a:r>
              <a:rPr lang="en-US" altLang="zh-CN" b="1" i="1" dirty="0"/>
              <a:t>L</a:t>
            </a:r>
            <a:r>
              <a:rPr lang="en-US" altLang="zh-CN" b="1" dirty="0"/>
              <a:t>)。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908124" y="5636096"/>
            <a:ext cx="4672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公称尺寸一般取最大圆锥直径</a:t>
            </a:r>
            <a:r>
              <a:rPr lang="en-US" altLang="zh-CN" b="1" i="1">
                <a:solidFill>
                  <a:srgbClr val="D60093"/>
                </a:solidFill>
              </a:rPr>
              <a:t>D</a:t>
            </a:r>
            <a:r>
              <a:rPr lang="en-US" altLang="zh-CN" b="1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4" grpId="0" autoUpdateAnimBg="0"/>
      <p:bldP spid="1025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2320A9C-A1F5-4167-9263-4B99C860AC2D}" type="slidenum">
              <a:rPr kumimoji="0" lang="zh-CN" altLang="en-US" smtClean="0"/>
              <a:pPr eaLnBrk="1" hangingPunct="1"/>
              <a:t>14</a:t>
            </a:fld>
            <a:endParaRPr kumimoji="0" lang="en-US" altLang="zh-CN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39526" y="451520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2.  </a:t>
            </a:r>
            <a:r>
              <a:rPr lang="zh-CN" altLang="en-US" b="1" dirty="0">
                <a:solidFill>
                  <a:srgbClr val="D60093"/>
                </a:solidFill>
              </a:rPr>
              <a:t>圆锥角公差</a:t>
            </a:r>
            <a:r>
              <a:rPr lang="zh-CN" altLang="en-US" dirty="0"/>
              <a:t> （</a:t>
            </a:r>
            <a:r>
              <a:rPr lang="en-US" altLang="zh-CN" b="1" i="1" dirty="0">
                <a:solidFill>
                  <a:srgbClr val="D60093"/>
                </a:solidFill>
              </a:rPr>
              <a:t>AT</a:t>
            </a:r>
            <a:r>
              <a:rPr lang="en-US" altLang="zh-CN" dirty="0"/>
              <a:t>) 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77614" y="883568"/>
            <a:ext cx="8070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圆锥角公差是指圆锥角允许的变动量，如图7.5所示。</a:t>
            </a:r>
          </a:p>
        </p:txBody>
      </p:sp>
      <p:grpSp>
        <p:nvGrpSpPr>
          <p:cNvPr id="11272" name="Group 8"/>
          <p:cNvGrpSpPr>
            <a:grpSpLocks/>
          </p:cNvGrpSpPr>
          <p:nvPr/>
        </p:nvGrpSpPr>
        <p:grpSpPr bwMode="auto">
          <a:xfrm>
            <a:off x="4932040" y="1684139"/>
            <a:ext cx="3581400" cy="2320925"/>
            <a:chOff x="3360" y="768"/>
            <a:chExt cx="1920" cy="1302"/>
          </a:xfrm>
        </p:grpSpPr>
        <p:pic>
          <p:nvPicPr>
            <p:cNvPr id="15379" name="Picture 6" descr="图07-05角度公差带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768"/>
              <a:ext cx="1920" cy="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0" name="Text Box 7"/>
            <p:cNvSpPr txBox="1">
              <a:spLocks noChangeArrowheads="1"/>
            </p:cNvSpPr>
            <p:nvPr/>
          </p:nvSpPr>
          <p:spPr bwMode="auto">
            <a:xfrm>
              <a:off x="3744" y="1881"/>
              <a:ext cx="1536" cy="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/>
                <a:t>图7.5  圆锥角公差带</a:t>
              </a:r>
            </a:p>
          </p:txBody>
        </p:sp>
      </p:grpSp>
      <p:graphicFrame>
        <p:nvGraphicFramePr>
          <p:cNvPr id="1127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385124"/>
              </p:ext>
            </p:extLst>
          </p:nvPr>
        </p:nvGraphicFramePr>
        <p:xfrm>
          <a:off x="783977" y="1338213"/>
          <a:ext cx="33559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3" name="Equation" r:id="rId4" imgW="1358310" imgH="482391" progId="Equation.3">
                  <p:embed/>
                </p:oleObj>
              </mc:Choice>
              <mc:Fallback>
                <p:oleObj name="Equation" r:id="rId4" imgW="1358310" imgH="482391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977" y="1338213"/>
                        <a:ext cx="3355975" cy="108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25773" y="2358380"/>
            <a:ext cx="5386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圆锥角公差可用两种形式表示：</a:t>
            </a:r>
          </a:p>
        </p:txBody>
      </p:sp>
      <p:grpSp>
        <p:nvGrpSpPr>
          <p:cNvPr id="11287" name="Group 23"/>
          <p:cNvGrpSpPr>
            <a:grpSpLocks/>
          </p:cNvGrpSpPr>
          <p:nvPr/>
        </p:nvGrpSpPr>
        <p:grpSpPr bwMode="auto">
          <a:xfrm>
            <a:off x="439168" y="2891780"/>
            <a:ext cx="3924300" cy="1066800"/>
            <a:chOff x="204" y="1872"/>
            <a:chExt cx="2472" cy="672"/>
          </a:xfrm>
        </p:grpSpPr>
        <p:sp>
          <p:nvSpPr>
            <p:cNvPr id="15375" name="AutoShape 11"/>
            <p:cNvSpPr>
              <a:spLocks/>
            </p:cNvSpPr>
            <p:nvPr/>
          </p:nvSpPr>
          <p:spPr bwMode="auto">
            <a:xfrm>
              <a:off x="204" y="1968"/>
              <a:ext cx="192" cy="576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376" name="Group 14"/>
            <p:cNvGrpSpPr>
              <a:grpSpLocks/>
            </p:cNvGrpSpPr>
            <p:nvPr/>
          </p:nvGrpSpPr>
          <p:grpSpPr bwMode="auto">
            <a:xfrm>
              <a:off x="218" y="1872"/>
              <a:ext cx="2458" cy="372"/>
              <a:chOff x="854" y="1872"/>
              <a:chExt cx="2458" cy="372"/>
            </a:xfrm>
          </p:grpSpPr>
          <p:sp>
            <p:nvSpPr>
              <p:cNvPr id="15377" name="Text Box 12"/>
              <p:cNvSpPr txBox="1">
                <a:spLocks noChangeArrowheads="1"/>
              </p:cNvSpPr>
              <p:nvPr/>
            </p:nvSpPr>
            <p:spPr bwMode="auto">
              <a:xfrm>
                <a:off x="854" y="1885"/>
                <a:ext cx="241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/>
                  <a:t>（1）以角度单位表示：</a:t>
                </a:r>
                <a:endParaRPr lang="en-US" altLang="zh-CN"/>
              </a:p>
            </p:txBody>
          </p:sp>
          <p:graphicFrame>
            <p:nvGraphicFramePr>
              <p:cNvPr id="15378" name="Object 13"/>
              <p:cNvGraphicFramePr>
                <a:graphicFrameLocks noChangeAspect="1"/>
              </p:cNvGraphicFramePr>
              <p:nvPr/>
            </p:nvGraphicFramePr>
            <p:xfrm>
              <a:off x="2836" y="1872"/>
              <a:ext cx="476" cy="3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424" name="公式" r:id="rId6" imgW="291973" imgH="228501" progId="Equation.3">
                      <p:embed/>
                    </p:oleObj>
                  </mc:Choice>
                  <mc:Fallback>
                    <p:oleObj name="公式" r:id="rId6" imgW="291973" imgH="228501" progId="Equation.3">
                      <p:embed/>
                      <p:pic>
                        <p:nvPicPr>
                          <p:cNvPr id="0" name="Object 1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36" y="1872"/>
                            <a:ext cx="476" cy="372"/>
                          </a:xfrm>
                          <a:prstGeom prst="rect">
                            <a:avLst/>
                          </a:prstGeom>
                          <a:solidFill>
                            <a:srgbClr val="FF9933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FF0066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1281" name="Group 17"/>
          <p:cNvGrpSpPr>
            <a:grpSpLocks/>
          </p:cNvGrpSpPr>
          <p:nvPr/>
        </p:nvGrpSpPr>
        <p:grpSpPr bwMode="auto">
          <a:xfrm>
            <a:off x="674117" y="3501380"/>
            <a:ext cx="3825875" cy="647700"/>
            <a:chOff x="806" y="2256"/>
            <a:chExt cx="2410" cy="408"/>
          </a:xfrm>
        </p:grpSpPr>
        <p:sp>
          <p:nvSpPr>
            <p:cNvPr id="15373" name="Text Box 15"/>
            <p:cNvSpPr txBox="1">
              <a:spLocks noChangeArrowheads="1"/>
            </p:cNvSpPr>
            <p:nvPr/>
          </p:nvSpPr>
          <p:spPr bwMode="auto">
            <a:xfrm>
              <a:off x="806" y="2330"/>
              <a:ext cx="19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(2) 以长度单位表示：</a:t>
              </a:r>
              <a:endParaRPr lang="en-US" altLang="zh-CN"/>
            </a:p>
          </p:txBody>
        </p:sp>
        <p:graphicFrame>
          <p:nvGraphicFramePr>
            <p:cNvPr id="15374" name="Object 16"/>
            <p:cNvGraphicFramePr>
              <a:graphicFrameLocks noChangeAspect="1"/>
            </p:cNvGraphicFramePr>
            <p:nvPr/>
          </p:nvGraphicFramePr>
          <p:xfrm>
            <a:off x="2640" y="2256"/>
            <a:ext cx="576" cy="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25" name="Equation" r:id="rId8" imgW="304536" imgH="215713" progId="Equation.3">
                    <p:embed/>
                  </p:oleObj>
                </mc:Choice>
                <mc:Fallback>
                  <p:oleObj name="Equation" r:id="rId8" imgW="304536" imgH="215713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0" y="2256"/>
                          <a:ext cx="576" cy="408"/>
                        </a:xfrm>
                        <a:prstGeom prst="rect">
                          <a:avLst/>
                        </a:prstGeom>
                        <a:solidFill>
                          <a:srgbClr val="99FFCC"/>
                        </a:solidFill>
                        <a:ln w="9525">
                          <a:solidFill>
                            <a:srgbClr val="FFFFFF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128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510392"/>
              </p:ext>
            </p:extLst>
          </p:nvPr>
        </p:nvGraphicFramePr>
        <p:xfrm>
          <a:off x="898326" y="4194919"/>
          <a:ext cx="424973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6" name="Equation" r:id="rId10" imgW="1574800" imgH="228600" progId="Equation.3">
                  <p:embed/>
                </p:oleObj>
              </mc:Choice>
              <mc:Fallback>
                <p:oleObj name="Equation" r:id="rId10" imgW="1574800" imgH="2286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326" y="4194919"/>
                        <a:ext cx="4249738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331242"/>
              </p:ext>
            </p:extLst>
          </p:nvPr>
        </p:nvGraphicFramePr>
        <p:xfrm>
          <a:off x="755576" y="4716561"/>
          <a:ext cx="5791200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7" name="Equation" r:id="rId12" imgW="1917700" imgH="241300" progId="Equation.3">
                  <p:embed/>
                </p:oleObj>
              </mc:Choice>
              <mc:Fallback>
                <p:oleObj name="Equation" r:id="rId12" imgW="1917700" imgH="2413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716561"/>
                        <a:ext cx="5791200" cy="728663"/>
                      </a:xfrm>
                      <a:prstGeom prst="rect">
                        <a:avLst/>
                      </a:prstGeom>
                      <a:solidFill>
                        <a:srgbClr val="99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66FF66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926846"/>
              </p:ext>
            </p:extLst>
          </p:nvPr>
        </p:nvGraphicFramePr>
        <p:xfrm>
          <a:off x="527248" y="5517232"/>
          <a:ext cx="80772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8" name="Equation" r:id="rId14" imgW="3314700" imgH="228600" progId="Equation.3">
                  <p:embed/>
                </p:oleObj>
              </mc:Choice>
              <mc:Fallback>
                <p:oleObj name="Equation" r:id="rId14" imgW="33147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248" y="5517232"/>
                        <a:ext cx="8077200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67FA680-F67C-4DDF-8DEA-D805275EB549}" type="slidenum">
              <a:rPr kumimoji="0" lang="zh-CN" altLang="en-US" smtClean="0"/>
              <a:pPr eaLnBrk="1" hangingPunct="1"/>
              <a:t>15</a:t>
            </a:fld>
            <a:endParaRPr kumimoji="0" lang="en-US" altLang="zh-CN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52400" y="191789"/>
            <a:ext cx="8523288" cy="97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/>
              <a:t>          </a:t>
            </a:r>
            <a:r>
              <a:rPr lang="en-US" altLang="zh-CN" b="1" dirty="0"/>
              <a:t>GB</a:t>
            </a:r>
            <a:r>
              <a:rPr lang="zh-CN" altLang="en-US" b="1" dirty="0"/>
              <a:t>规定</a:t>
            </a:r>
            <a:r>
              <a:rPr lang="zh-CN" altLang="en-US" b="1" dirty="0">
                <a:solidFill>
                  <a:srgbClr val="D60093"/>
                </a:solidFill>
              </a:rPr>
              <a:t>圆锥角公差</a:t>
            </a:r>
            <a:r>
              <a:rPr lang="en-US" altLang="zh-CN" b="1" i="1" dirty="0">
                <a:solidFill>
                  <a:srgbClr val="D60093"/>
                </a:solidFill>
              </a:rPr>
              <a:t>AT</a:t>
            </a:r>
            <a:r>
              <a:rPr lang="zh-CN" altLang="en-US" b="1" dirty="0">
                <a:solidFill>
                  <a:srgbClr val="D60093"/>
                </a:solidFill>
              </a:rPr>
              <a:t>共分12个公差等级</a:t>
            </a:r>
            <a:r>
              <a:rPr lang="zh-CN" altLang="en-US" b="1" dirty="0"/>
              <a:t>，用符号</a:t>
            </a:r>
            <a:r>
              <a:rPr lang="en-US" altLang="zh-CN" b="1" i="1" dirty="0"/>
              <a:t>AT</a:t>
            </a:r>
            <a:r>
              <a:rPr lang="en-US" altLang="zh-CN" b="1" dirty="0"/>
              <a:t>1,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b="1" i="1" dirty="0"/>
              <a:t>AT</a:t>
            </a:r>
            <a:r>
              <a:rPr lang="en-US" altLang="zh-CN" b="1" dirty="0"/>
              <a:t>2,…,</a:t>
            </a:r>
            <a:r>
              <a:rPr lang="en-US" altLang="zh-CN" b="1" i="1" dirty="0"/>
              <a:t>AT</a:t>
            </a:r>
            <a:r>
              <a:rPr lang="en-US" altLang="zh-CN" b="1" dirty="0"/>
              <a:t>12</a:t>
            </a:r>
            <a:r>
              <a:rPr lang="zh-CN" altLang="en-US" b="1" dirty="0"/>
              <a:t>表示，其公差值见表7.3所示。</a:t>
            </a:r>
            <a:endParaRPr lang="en-US" altLang="zh-CN" b="1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82389"/>
            <a:ext cx="7848600" cy="541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B3A9F7A-CC30-472A-B1F2-A20EF333F751}" type="slidenum">
              <a:rPr kumimoji="0" lang="zh-CN" altLang="en-US" smtClean="0"/>
              <a:pPr eaLnBrk="1" hangingPunct="1"/>
              <a:t>16</a:t>
            </a:fld>
            <a:endParaRPr kumimoji="0" lang="en-US" altLang="zh-CN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96093" y="638920"/>
            <a:ext cx="514000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一般情况下，可不单独</a:t>
            </a:r>
            <a:r>
              <a:rPr lang="zh-CN" altLang="en-US" b="1" dirty="0" smtClean="0"/>
              <a:t>规角</a:t>
            </a:r>
            <a:r>
              <a:rPr lang="zh-CN" altLang="en-US" b="1" dirty="0"/>
              <a:t>公差，而是用圆锥</a:t>
            </a:r>
            <a:r>
              <a:rPr lang="zh-CN" altLang="en-US" b="1" dirty="0" smtClean="0"/>
              <a:t>直径</a:t>
            </a:r>
            <a:r>
              <a:rPr lang="zh-CN" altLang="en-US" b="1" dirty="0"/>
              <a:t>公差来控制圆锥角，如图7.6所示。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23528" y="1916113"/>
            <a:ext cx="518457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表7.4列出了</a:t>
            </a:r>
            <a:r>
              <a:rPr lang="en-US" altLang="zh-CN" b="1" i="1" dirty="0"/>
              <a:t>L</a:t>
            </a:r>
            <a:r>
              <a:rPr lang="en-US" altLang="zh-CN" b="1" dirty="0"/>
              <a:t>=100mm</a:t>
            </a:r>
            <a:r>
              <a:rPr lang="zh-CN" altLang="en-US" b="1" dirty="0"/>
              <a:t>时圆锥直径公差所能控制的最大圆锥角误差。</a:t>
            </a:r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92" y="2996952"/>
            <a:ext cx="7467600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665" y="476672"/>
            <a:ext cx="3152775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2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9FB3895-F16A-464D-ADEF-5A75A92A72B3}" type="slidenum">
              <a:rPr kumimoji="0" lang="zh-CN" altLang="en-US" smtClean="0"/>
              <a:pPr eaLnBrk="1" hangingPunct="1"/>
              <a:t>17</a:t>
            </a:fld>
            <a:endParaRPr kumimoji="0" lang="en-US" altLang="zh-CN" smtClean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9388" y="692696"/>
            <a:ext cx="856932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 对于圆锥角公差有更高要求的零件时，除规定其直径公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差（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en-US" altLang="zh-CN" b="1" dirty="0"/>
              <a:t>）</a:t>
            </a:r>
            <a:r>
              <a:rPr lang="zh-CN" altLang="en-US" b="1" dirty="0"/>
              <a:t>外，还应给定圆锥角公差(</a:t>
            </a:r>
            <a:r>
              <a:rPr lang="en-US" altLang="zh-CN" b="1" i="1" dirty="0"/>
              <a:t>AT</a:t>
            </a:r>
            <a:r>
              <a:rPr lang="en-US" altLang="zh-CN" b="1" dirty="0"/>
              <a:t>)。</a:t>
            </a:r>
            <a:endParaRPr lang="zh-CN" altLang="en-US" b="1" dirty="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27088" y="1605509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圆锥角的极限偏差可按单向或双向取值，如图7.7.所示。</a:t>
            </a:r>
          </a:p>
        </p:txBody>
      </p:sp>
      <p:grpSp>
        <p:nvGrpSpPr>
          <p:cNvPr id="14344" name="Group 8"/>
          <p:cNvGrpSpPr>
            <a:grpSpLocks/>
          </p:cNvGrpSpPr>
          <p:nvPr/>
        </p:nvGrpSpPr>
        <p:grpSpPr bwMode="auto">
          <a:xfrm>
            <a:off x="762000" y="2060848"/>
            <a:ext cx="7315200" cy="4256088"/>
            <a:chOff x="768" y="1152"/>
            <a:chExt cx="3984" cy="1763"/>
          </a:xfrm>
        </p:grpSpPr>
        <p:pic>
          <p:nvPicPr>
            <p:cNvPr id="18438" name="Picture 6" descr="图07-07锥角偏差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1152"/>
              <a:ext cx="3984" cy="1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1766" y="2763"/>
              <a:ext cx="2026" cy="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图7.7 圆锥角偏差给定形式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09EEF26-EBC9-4050-AE49-3A5260500618}" type="slidenum">
              <a:rPr kumimoji="0" lang="zh-CN" altLang="en-US" smtClean="0"/>
              <a:pPr eaLnBrk="1" hangingPunct="1"/>
              <a:t>18</a:t>
            </a:fld>
            <a:endParaRPr kumimoji="0" lang="en-US" altLang="zh-CN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19274" y="617315"/>
            <a:ext cx="6977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3. 圆锥的形状公差（ </a:t>
            </a:r>
            <a:r>
              <a:rPr lang="en-US" altLang="zh-CN" sz="3200" b="1" i="1" dirty="0" err="1"/>
              <a:t>t</a:t>
            </a:r>
            <a:r>
              <a:rPr lang="en-US" altLang="zh-CN" sz="3200" b="1" baseline="-25000" dirty="0" err="1"/>
              <a:t>F</a:t>
            </a:r>
            <a:r>
              <a:rPr lang="en-US" altLang="zh-CN" sz="3200" b="1" baseline="-25000" dirty="0"/>
              <a:t> </a:t>
            </a:r>
            <a:r>
              <a:rPr lang="en-US" altLang="zh-CN" sz="3200" b="1" dirty="0"/>
              <a:t>）</a:t>
            </a:r>
          </a:p>
        </p:txBody>
      </p:sp>
      <p:grpSp>
        <p:nvGrpSpPr>
          <p:cNvPr id="15374" name="Group 14"/>
          <p:cNvGrpSpPr>
            <a:grpSpLocks/>
          </p:cNvGrpSpPr>
          <p:nvPr/>
        </p:nvGrpSpPr>
        <p:grpSpPr bwMode="auto">
          <a:xfrm>
            <a:off x="745306" y="1257300"/>
            <a:ext cx="2987675" cy="1371600"/>
            <a:chOff x="288" y="792"/>
            <a:chExt cx="1882" cy="864"/>
          </a:xfrm>
        </p:grpSpPr>
        <p:sp>
          <p:nvSpPr>
            <p:cNvPr id="19466" name="Text Box 5"/>
            <p:cNvSpPr txBox="1">
              <a:spLocks noChangeArrowheads="1"/>
            </p:cNvSpPr>
            <p:nvPr/>
          </p:nvSpPr>
          <p:spPr bwMode="auto">
            <a:xfrm>
              <a:off x="288" y="792"/>
              <a:ext cx="1776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/>
                <a:t>圆锥的形状</a:t>
              </a:r>
            </a:p>
            <a:p>
              <a:pPr eaLnBrk="1" hangingPunct="1"/>
              <a:r>
                <a:rPr lang="zh-CN" altLang="en-US" sz="3600" b="1" dirty="0"/>
                <a:t>     公差</a:t>
              </a:r>
              <a:r>
                <a:rPr lang="zh-CN" altLang="en-US" b="1" dirty="0"/>
                <a:t>：</a:t>
              </a:r>
            </a:p>
          </p:txBody>
        </p:sp>
        <p:sp>
          <p:nvSpPr>
            <p:cNvPr id="19467" name="AutoShape 6"/>
            <p:cNvSpPr>
              <a:spLocks/>
            </p:cNvSpPr>
            <p:nvPr/>
          </p:nvSpPr>
          <p:spPr bwMode="auto">
            <a:xfrm>
              <a:off x="1882" y="840"/>
              <a:ext cx="288" cy="816"/>
            </a:xfrm>
            <a:prstGeom prst="leftBrace">
              <a:avLst>
                <a:gd name="adj1" fmla="val 23611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744094" y="1193800"/>
            <a:ext cx="49323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圆锥素线直线度公差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0606" y="2201863"/>
            <a:ext cx="45767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圆锥圆度公差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95932" y="2816225"/>
            <a:ext cx="80645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  </a:t>
            </a:r>
            <a:r>
              <a:rPr lang="zh-CN" altLang="en-US" sz="3200" b="1" dirty="0"/>
              <a:t>对于精度要求不高的圆锥工件，其形状公差由直径公差（</a:t>
            </a:r>
            <a:r>
              <a:rPr lang="en-US" altLang="zh-CN" sz="3200" b="1" i="1" dirty="0"/>
              <a:t>T</a:t>
            </a:r>
            <a:r>
              <a:rPr lang="en-US" altLang="zh-CN" sz="3200" b="1" baseline="-25000" dirty="0"/>
              <a:t>D</a:t>
            </a:r>
            <a:r>
              <a:rPr lang="en-US" altLang="zh-CN" sz="3200" b="1" dirty="0"/>
              <a:t>）</a:t>
            </a:r>
            <a:r>
              <a:rPr lang="zh-CN" altLang="en-US" sz="3200" b="1" dirty="0"/>
              <a:t>控制。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95932" y="4005263"/>
            <a:ext cx="7921625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           </a:t>
            </a:r>
            <a:r>
              <a:rPr lang="zh-CN" altLang="en-US" sz="3200" b="1" dirty="0"/>
              <a:t>对于精度要求较高的圆锥工件，应按要求单独规定形状公差 </a:t>
            </a:r>
            <a:r>
              <a:rPr lang="en-US" altLang="zh-CN" sz="3200" b="1" i="1" dirty="0" err="1">
                <a:solidFill>
                  <a:srgbClr val="FF0066"/>
                </a:solidFill>
              </a:rPr>
              <a:t>t</a:t>
            </a:r>
            <a:r>
              <a:rPr lang="en-US" altLang="zh-CN" sz="3200" b="1" baseline="-25000" dirty="0" err="1">
                <a:solidFill>
                  <a:srgbClr val="FF0066"/>
                </a:solidFill>
              </a:rPr>
              <a:t>F</a:t>
            </a:r>
            <a:r>
              <a:rPr lang="en-US" altLang="zh-CN" sz="3200" b="1" dirty="0"/>
              <a:t>。</a:t>
            </a:r>
            <a:endParaRPr lang="zh-CN" altLang="en-US" sz="3200" b="1" dirty="0"/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220490" y="5229225"/>
            <a:ext cx="65198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i="1" dirty="0" err="1">
                <a:solidFill>
                  <a:srgbClr val="D60093"/>
                </a:solidFill>
              </a:rPr>
              <a:t>t</a:t>
            </a:r>
            <a:r>
              <a:rPr lang="en-US" altLang="zh-CN" sz="3200" b="1" baseline="-25000" dirty="0" err="1">
                <a:solidFill>
                  <a:srgbClr val="D60093"/>
                </a:solidFill>
              </a:rPr>
              <a:t>F</a:t>
            </a:r>
            <a:r>
              <a:rPr lang="en-US" altLang="zh-CN" sz="3200" b="1" baseline="-25000" dirty="0">
                <a:solidFill>
                  <a:srgbClr val="D60093"/>
                </a:solidFill>
              </a:rPr>
              <a:t> </a:t>
            </a:r>
            <a:r>
              <a:rPr lang="zh-CN" altLang="en-US" sz="3200" b="1" dirty="0">
                <a:solidFill>
                  <a:srgbClr val="D60093"/>
                </a:solidFill>
              </a:rPr>
              <a:t>的数值</a:t>
            </a:r>
            <a:r>
              <a:rPr lang="zh-CN" altLang="en-US" sz="3200" b="1" dirty="0"/>
              <a:t>从</a:t>
            </a:r>
            <a:r>
              <a:rPr lang="en-US" altLang="zh-CN" sz="3200" b="1" dirty="0"/>
              <a:t>GB/T1184</a:t>
            </a:r>
            <a:r>
              <a:rPr lang="zh-CN" altLang="en-US" sz="3200" b="1" dirty="0"/>
              <a:t>中选取。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7" grpId="0" autoUpdateAnimBg="0"/>
      <p:bldP spid="15368" grpId="0" autoUpdateAnimBg="0"/>
      <p:bldP spid="15369" grpId="0" autoUpdateAnimBg="0"/>
      <p:bldP spid="15372" grpId="0" autoUpdateAnimBg="0"/>
      <p:bldP spid="1537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71D7A0F-8DDD-438A-8342-0C37E387D3C5}" type="slidenum">
              <a:rPr kumimoji="0" lang="zh-CN" altLang="en-US" smtClean="0"/>
              <a:pPr eaLnBrk="1" hangingPunct="1"/>
              <a:t>19</a:t>
            </a:fld>
            <a:endParaRPr kumimoji="0" lang="en-US" altLang="zh-CN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72566" y="332656"/>
            <a:ext cx="6535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4. </a:t>
            </a:r>
            <a:r>
              <a:rPr lang="zh-CN" altLang="en-US" b="1">
                <a:solidFill>
                  <a:srgbClr val="D60093"/>
                </a:solidFill>
              </a:rPr>
              <a:t>给定截面圆锥直径公差</a:t>
            </a:r>
            <a:r>
              <a:rPr lang="zh-CN" altLang="en-US" b="1"/>
              <a:t> （</a:t>
            </a:r>
            <a:r>
              <a:rPr lang="en-US" altLang="zh-CN" b="1" i="1">
                <a:solidFill>
                  <a:srgbClr val="D60093"/>
                </a:solidFill>
              </a:rPr>
              <a:t>T</a:t>
            </a:r>
            <a:r>
              <a:rPr lang="en-US" altLang="zh-CN" b="1" baseline="-25000">
                <a:solidFill>
                  <a:srgbClr val="D60093"/>
                </a:solidFill>
              </a:rPr>
              <a:t>DS</a:t>
            </a:r>
            <a:r>
              <a:rPr lang="en-US" altLang="zh-CN" b="1"/>
              <a:t>）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86072" y="824781"/>
            <a:ext cx="8534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给定截面圆锥直径公差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DS</a:t>
            </a:r>
            <a:r>
              <a:rPr lang="zh-CN" altLang="en-US" b="1" dirty="0"/>
              <a:t>是指在垂直圆锥轴线的给定</a:t>
            </a:r>
          </a:p>
          <a:p>
            <a:pPr>
              <a:lnSpc>
                <a:spcPct val="120000"/>
              </a:lnSpc>
            </a:pPr>
            <a:r>
              <a:rPr lang="zh-CN" altLang="en-US" b="1" dirty="0"/>
              <a:t>截面内，圆锥直径的允许变动量，如图7.8所示。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2267744" y="1714500"/>
            <a:ext cx="4843462" cy="3082925"/>
            <a:chOff x="1008" y="1008"/>
            <a:chExt cx="3051" cy="1920"/>
          </a:xfrm>
        </p:grpSpPr>
        <p:pic>
          <p:nvPicPr>
            <p:cNvPr id="20487" name="Picture 6" descr="图07-08直径公差带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1008"/>
              <a:ext cx="3024" cy="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8" name="Text Box 7"/>
            <p:cNvSpPr txBox="1">
              <a:spLocks noChangeArrowheads="1"/>
            </p:cNvSpPr>
            <p:nvPr/>
          </p:nvSpPr>
          <p:spPr bwMode="auto">
            <a:xfrm>
              <a:off x="1383" y="2697"/>
              <a:ext cx="26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/>
                <a:t>图7.8 给定截面圆锥直径公差 带</a:t>
              </a:r>
            </a:p>
          </p:txBody>
        </p:sp>
      </p:grp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50825" y="4759325"/>
            <a:ext cx="804386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/>
              <a:t>          </a:t>
            </a:r>
            <a:r>
              <a:rPr lang="en-US" altLang="zh-CN" sz="3200" b="1" i="1" dirty="0">
                <a:solidFill>
                  <a:srgbClr val="D60093"/>
                </a:solidFill>
              </a:rPr>
              <a:t>T</a:t>
            </a:r>
            <a:r>
              <a:rPr lang="en-US" altLang="zh-CN" sz="3200" b="1" baseline="-25000" dirty="0">
                <a:solidFill>
                  <a:srgbClr val="D60093"/>
                </a:solidFill>
              </a:rPr>
              <a:t>DS</a:t>
            </a:r>
            <a:r>
              <a:rPr lang="zh-CN" altLang="en-US" sz="3200" b="1" dirty="0">
                <a:solidFill>
                  <a:srgbClr val="D60093"/>
                </a:solidFill>
              </a:rPr>
              <a:t>的数值</a:t>
            </a:r>
            <a:r>
              <a:rPr lang="zh-CN" altLang="en-US" sz="3200" b="1" dirty="0"/>
              <a:t>以给定截面的直径</a:t>
            </a:r>
            <a:r>
              <a:rPr lang="en-US" altLang="zh-CN" sz="3200" b="1" i="1" dirty="0"/>
              <a:t>d</a:t>
            </a:r>
            <a:r>
              <a:rPr lang="en-US" altLang="zh-CN" sz="3200" b="1" baseline="-25000" dirty="0"/>
              <a:t>x</a:t>
            </a:r>
            <a:r>
              <a:rPr lang="zh-CN" altLang="en-US" sz="3200" b="1" dirty="0"/>
              <a:t>为公称尺寸，从</a:t>
            </a:r>
            <a:r>
              <a:rPr lang="en-US" altLang="zh-CN" sz="3200" b="1" dirty="0"/>
              <a:t>GB/T1800.1—2009</a:t>
            </a:r>
            <a:r>
              <a:rPr lang="zh-CN" altLang="en-US" sz="3200" b="1" dirty="0"/>
              <a:t>中选取。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AF43AD8-7E60-4C2D-92BF-44912B9FC5E3}" type="slidenum">
              <a:rPr kumimoji="0" lang="zh-CN" altLang="en-US" smtClean="0"/>
              <a:pPr eaLnBrk="1" hangingPunct="1"/>
              <a:t>2</a:t>
            </a:fld>
            <a:endParaRPr kumimoji="0" lang="en-US" altLang="zh-CN" smtClean="0"/>
          </a:p>
        </p:txBody>
      </p:sp>
      <p:sp>
        <p:nvSpPr>
          <p:cNvPr id="39940" name="Text Box 3076"/>
          <p:cNvSpPr txBox="1">
            <a:spLocks noChangeArrowheads="1"/>
          </p:cNvSpPr>
          <p:nvPr/>
        </p:nvSpPr>
        <p:spPr bwMode="auto">
          <a:xfrm>
            <a:off x="539552" y="699418"/>
            <a:ext cx="5867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solidFill>
                  <a:srgbClr val="D60093"/>
                </a:solidFill>
              </a:rPr>
              <a:t>内    容    提   要</a:t>
            </a:r>
          </a:p>
        </p:txBody>
      </p:sp>
      <p:sp>
        <p:nvSpPr>
          <p:cNvPr id="39941" name="Text Box 3077"/>
          <p:cNvSpPr txBox="1">
            <a:spLocks noChangeArrowheads="1"/>
          </p:cNvSpPr>
          <p:nvPr/>
        </p:nvSpPr>
        <p:spPr bwMode="auto">
          <a:xfrm>
            <a:off x="684213" y="1341438"/>
            <a:ext cx="7613650" cy="424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600" b="1" dirty="0" smtClean="0"/>
              <a:t>圆锥结合的特点和基本参数；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600" b="1" dirty="0" smtClean="0"/>
              <a:t>圆锥公差项目及其给定方法；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600" b="1" dirty="0" smtClean="0"/>
              <a:t>圆锥配合的形成；</a:t>
            </a:r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600" b="1" dirty="0" smtClean="0"/>
              <a:t>圆锥公差的标注；</a:t>
            </a:r>
          </a:p>
          <a:p>
            <a:pPr marL="0" indent="0">
              <a:lnSpc>
                <a:spcPct val="150000"/>
              </a:lnSpc>
              <a:defRPr/>
            </a:pPr>
            <a:r>
              <a:rPr lang="en-US" altLang="zh-CN" sz="3600" b="1" dirty="0" smtClean="0"/>
              <a:t>5. </a:t>
            </a:r>
            <a:r>
              <a:rPr lang="zh-CN" altLang="en-US" sz="3600" b="1" dirty="0" smtClean="0"/>
              <a:t>锥度和 圆锥角的检测。</a:t>
            </a: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3A4A3EF-832C-4667-910A-75A4DE9408BE}" type="slidenum">
              <a:rPr kumimoji="0" lang="zh-CN" altLang="en-US" smtClean="0"/>
              <a:pPr eaLnBrk="1" hangingPunct="1"/>
              <a:t>20</a:t>
            </a:fld>
            <a:endParaRPr kumimoji="0" lang="en-US" altLang="zh-CN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95610" y="548680"/>
            <a:ext cx="8424862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一般情况下，也不需要规定给定截面的圆锥直径公差，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只有对圆锥工件有特殊要求时，才规定此项公差，但同时还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要规定圆锥角公差</a:t>
            </a:r>
            <a:r>
              <a:rPr lang="en-US" altLang="zh-CN" b="1" i="1" dirty="0"/>
              <a:t>AT</a:t>
            </a:r>
            <a:r>
              <a:rPr lang="en-US" altLang="zh-CN" b="1" dirty="0"/>
              <a:t>,</a:t>
            </a:r>
            <a:r>
              <a:rPr lang="zh-CN" altLang="en-US" b="1" dirty="0"/>
              <a:t>它们之间的关系如图7.9所示。</a:t>
            </a: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1517104" y="1902817"/>
            <a:ext cx="5791200" cy="3254375"/>
            <a:chOff x="960" y="750"/>
            <a:chExt cx="3648" cy="2050"/>
          </a:xfrm>
        </p:grpSpPr>
        <p:pic>
          <p:nvPicPr>
            <p:cNvPr id="21511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750"/>
              <a:ext cx="3648" cy="18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512" name="Text Box 7"/>
            <p:cNvSpPr txBox="1">
              <a:spLocks noChangeArrowheads="1"/>
            </p:cNvSpPr>
            <p:nvPr/>
          </p:nvSpPr>
          <p:spPr bwMode="auto">
            <a:xfrm>
              <a:off x="1862" y="2569"/>
              <a:ext cx="19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图7.9   </a:t>
              </a:r>
              <a:r>
                <a:rPr lang="en-US" altLang="zh-CN" sz="1800" b="1" i="1"/>
                <a:t>T</a:t>
              </a:r>
              <a:r>
                <a:rPr lang="en-US" altLang="zh-CN" sz="1800" b="1" baseline="-25000"/>
                <a:t>DS</a:t>
              </a:r>
              <a:r>
                <a:rPr lang="zh-CN" altLang="en-US" sz="1800" b="1"/>
                <a:t>与</a:t>
              </a:r>
              <a:r>
                <a:rPr lang="en-US" altLang="zh-CN" sz="1800" b="1" i="1"/>
                <a:t>AT</a:t>
              </a:r>
              <a:r>
                <a:rPr lang="zh-CN" altLang="en-US" sz="1800" b="1"/>
                <a:t>的关系</a:t>
              </a:r>
            </a:p>
          </p:txBody>
        </p:sp>
      </p:grp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00025" y="5124450"/>
            <a:ext cx="85693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 由</a:t>
            </a:r>
            <a:r>
              <a:rPr lang="zh-CN" altLang="en-US" b="1" dirty="0"/>
              <a:t>图7.9可见，给定截面的圆锥直径公差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DS</a:t>
            </a:r>
            <a:r>
              <a:rPr lang="zh-CN" altLang="en-US" b="1" dirty="0"/>
              <a:t>不能控制圆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锥角误差</a:t>
            </a:r>
            <a:r>
              <a:rPr lang="en-US" altLang="zh-CN" b="1" dirty="0"/>
              <a:t>Δ</a:t>
            </a:r>
            <a:r>
              <a:rPr lang="en-US" altLang="zh-CN" b="1" i="1" dirty="0"/>
              <a:t>AT,</a:t>
            </a:r>
            <a:r>
              <a:rPr lang="zh-CN" altLang="en-US" b="1" dirty="0"/>
              <a:t>两者相互无关，应分别要求。</a:t>
            </a: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4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41F2AC5-EBEE-4F3E-BBEF-2216BAB3DF98}" type="slidenum">
              <a:rPr kumimoji="0" lang="zh-CN" altLang="en-US" smtClean="0"/>
              <a:pPr eaLnBrk="1" hangingPunct="1"/>
              <a:t>21</a:t>
            </a:fld>
            <a:endParaRPr kumimoji="0" lang="en-US" altLang="zh-CN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227584" y="667271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7.2.2   </a:t>
            </a:r>
            <a:r>
              <a:rPr lang="zh-CN" altLang="en-US" b="1" dirty="0">
                <a:solidFill>
                  <a:srgbClr val="D60093"/>
                </a:solidFill>
              </a:rPr>
              <a:t>圆锥配合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69912" y="1086371"/>
            <a:ext cx="7940675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GB/T12360—2005《</a:t>
            </a:r>
            <a:r>
              <a:rPr lang="zh-CN" altLang="en-US" b="1" dirty="0"/>
              <a:t>产品几何量技术规范（</a:t>
            </a:r>
            <a:r>
              <a:rPr lang="en-US" altLang="zh-CN" b="1" dirty="0"/>
              <a:t>GPS）  </a:t>
            </a:r>
            <a:r>
              <a:rPr lang="zh-CN" altLang="en-US" b="1" dirty="0"/>
              <a:t>圆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锥配合》适用于锥度</a:t>
            </a:r>
            <a:r>
              <a:rPr lang="en-US" altLang="zh-CN" b="1" i="1" dirty="0"/>
              <a:t>C</a:t>
            </a:r>
            <a:r>
              <a:rPr lang="zh-CN" altLang="en-US" b="1" dirty="0"/>
              <a:t>从1：3至1：500，公称圆锥长度</a:t>
            </a:r>
            <a:r>
              <a:rPr lang="en-US" altLang="zh-CN" b="1" i="1" dirty="0"/>
              <a:t>L</a:t>
            </a:r>
            <a:r>
              <a:rPr lang="zh-CN" altLang="en-US" b="1" dirty="0"/>
              <a:t>从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6至630</a:t>
            </a:r>
            <a:r>
              <a:rPr lang="en-US" altLang="zh-CN" b="1" dirty="0"/>
              <a:t>mm,</a:t>
            </a:r>
            <a:r>
              <a:rPr lang="zh-CN" altLang="en-US" b="1" dirty="0"/>
              <a:t>直径至500</a:t>
            </a:r>
            <a:r>
              <a:rPr lang="en-US" altLang="zh-CN" b="1" dirty="0"/>
              <a:t>mm</a:t>
            </a:r>
            <a:r>
              <a:rPr lang="zh-CN" altLang="en-US" b="1" dirty="0"/>
              <a:t>的光滑圆锥的配合。</a:t>
            </a:r>
            <a:endParaRPr lang="zh-CN" altLang="en-US" b="1" i="1" dirty="0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90562" y="2467744"/>
            <a:ext cx="445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D60093"/>
                </a:solidFill>
              </a:rPr>
              <a:t>圆锥配合的基准制和配合种类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41312" y="2820988"/>
            <a:ext cx="86868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圆锥配合的</a:t>
            </a:r>
            <a:r>
              <a:rPr lang="zh-CN" altLang="en-US" b="1">
                <a:solidFill>
                  <a:srgbClr val="CC0066"/>
                </a:solidFill>
              </a:rPr>
              <a:t>基准制</a:t>
            </a:r>
            <a:r>
              <a:rPr lang="zh-CN" altLang="en-US" b="1"/>
              <a:t>分：基孔制和基轴制两种。标准推荐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优先采用基孔制。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874712" y="3717032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</a:t>
            </a:r>
            <a:r>
              <a:rPr lang="zh-CN" altLang="en-US" b="1" dirty="0">
                <a:solidFill>
                  <a:srgbClr val="CC0066"/>
                </a:solidFill>
              </a:rPr>
              <a:t>配合种类</a:t>
            </a:r>
            <a:r>
              <a:rPr lang="zh-CN" altLang="en-US" b="1" dirty="0"/>
              <a:t>（相互配合的内、外圆锥公称尺寸应相同）：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30237" y="4195192"/>
            <a:ext cx="283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（1）</a:t>
            </a:r>
            <a:r>
              <a:rPr lang="zh-CN" altLang="en-US" b="1">
                <a:solidFill>
                  <a:srgbClr val="D60093"/>
                </a:solidFill>
              </a:rPr>
              <a:t>间隙配合</a:t>
            </a:r>
            <a:r>
              <a:rPr lang="zh-CN" altLang="en-US" b="1"/>
              <a:t> 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820102" y="4581128"/>
            <a:ext cx="7594104" cy="13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即具有间隙的圆锥配合，其间隙大小在装配时和使用</a:t>
            </a:r>
            <a:r>
              <a:rPr lang="zh-CN" altLang="en-US" b="1" dirty="0" smtClean="0"/>
              <a:t>中通过</a:t>
            </a:r>
            <a:r>
              <a:rPr lang="zh-CN" altLang="en-US" b="1" dirty="0"/>
              <a:t>内、外圆锥的轴向相对位移进行调整，它主要用于</a:t>
            </a:r>
            <a:r>
              <a:rPr lang="zh-CN" altLang="en-US" b="1" dirty="0" smtClean="0"/>
              <a:t>滑动轴承</a:t>
            </a:r>
            <a:r>
              <a:rPr lang="zh-CN" altLang="en-US" b="1" dirty="0"/>
              <a:t>机构中。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356F6DD-044C-4671-A361-D8E31BFE91C5}" type="slidenum">
              <a:rPr kumimoji="0" lang="zh-CN" altLang="en-US" smtClean="0"/>
              <a:pPr eaLnBrk="1" hangingPunct="1"/>
              <a:t>22</a:t>
            </a:fld>
            <a:endParaRPr kumimoji="0" lang="en-US" altLang="zh-CN" smtClean="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750317" y="349068"/>
            <a:ext cx="3749675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过盈配合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04800" y="783544"/>
            <a:ext cx="8382000" cy="88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/>
              <a:t>        即具有过盈的圆锥配合，其过盈大小也可以调整。在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承载情况下，它利用内、外圆锥间的摩擦力自锁传递转矩。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728663" y="1696934"/>
            <a:ext cx="4495800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（3）</a:t>
            </a:r>
            <a:r>
              <a:rPr lang="zh-CN" altLang="en-US" b="1">
                <a:solidFill>
                  <a:srgbClr val="D60093"/>
                </a:solidFill>
              </a:rPr>
              <a:t>过渡配合</a:t>
            </a:r>
            <a:r>
              <a:rPr lang="zh-CN" altLang="en-US"/>
              <a:t> 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330200" y="2174627"/>
            <a:ext cx="84899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         即可能具有间隙，也可能具有过盈的圆锥配合。要求内、</a:t>
            </a:r>
          </a:p>
          <a:p>
            <a:r>
              <a:rPr lang="zh-CN" altLang="en-US" b="1"/>
              <a:t>外圆锥紧密配合，它用于对中定心或密封。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84213" y="2997200"/>
            <a:ext cx="5646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2. </a:t>
            </a:r>
            <a:r>
              <a:rPr lang="zh-CN" altLang="en-US" b="1">
                <a:solidFill>
                  <a:srgbClr val="D60093"/>
                </a:solidFill>
              </a:rPr>
              <a:t>圆锥配合的形成</a:t>
            </a:r>
          </a:p>
        </p:txBody>
      </p:sp>
      <p:grpSp>
        <p:nvGrpSpPr>
          <p:cNvPr id="20498" name="Group 18"/>
          <p:cNvGrpSpPr>
            <a:grpSpLocks/>
          </p:cNvGrpSpPr>
          <p:nvPr/>
        </p:nvGrpSpPr>
        <p:grpSpPr bwMode="auto">
          <a:xfrm>
            <a:off x="1698625" y="4535488"/>
            <a:ext cx="2163763" cy="1049337"/>
            <a:chOff x="701" y="2795"/>
            <a:chExt cx="1363" cy="661"/>
          </a:xfrm>
        </p:grpSpPr>
        <p:sp>
          <p:nvSpPr>
            <p:cNvPr id="23564" name="Text Box 13"/>
            <p:cNvSpPr txBox="1">
              <a:spLocks noChangeArrowheads="1"/>
            </p:cNvSpPr>
            <p:nvPr/>
          </p:nvSpPr>
          <p:spPr bwMode="auto">
            <a:xfrm>
              <a:off x="701" y="2795"/>
              <a:ext cx="1226" cy="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/>
                <a:t>圆锥配合的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b="1"/>
                <a:t>   形成分</a:t>
              </a:r>
            </a:p>
          </p:txBody>
        </p:sp>
        <p:sp>
          <p:nvSpPr>
            <p:cNvPr id="23565" name="AutoShape 14"/>
            <p:cNvSpPr>
              <a:spLocks/>
            </p:cNvSpPr>
            <p:nvPr/>
          </p:nvSpPr>
          <p:spPr bwMode="auto">
            <a:xfrm>
              <a:off x="1824" y="2832"/>
              <a:ext cx="240" cy="624"/>
            </a:xfrm>
            <a:prstGeom prst="leftBrace">
              <a:avLst>
                <a:gd name="adj1" fmla="val 216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4014788" y="4365625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结构型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4014788" y="5203825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位移型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395288" y="3429000"/>
            <a:ext cx="7920037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根据确定相互结合内、外圆锥轴向位置的不同方法，圆锥配合分：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utoUpdateAnimBg="0"/>
      <p:bldP spid="20489" grpId="0" autoUpdateAnimBg="0"/>
      <p:bldP spid="20490" grpId="0" autoUpdateAnimBg="0"/>
      <p:bldP spid="20491" grpId="0" autoUpdateAnimBg="0"/>
      <p:bldP spid="20492" grpId="0" autoUpdateAnimBg="0"/>
      <p:bldP spid="20496" grpId="0" autoUpdateAnimBg="0"/>
      <p:bldP spid="20497" grpId="0" autoUpdateAnimBg="0"/>
      <p:bldP spid="2049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CF30F5F-67ED-4540-952E-AD81075D6441}" type="slidenum">
              <a:rPr kumimoji="0" lang="zh-CN" altLang="en-US" smtClean="0"/>
              <a:pPr eaLnBrk="1" hangingPunct="1"/>
              <a:t>23</a:t>
            </a:fld>
            <a:endParaRPr kumimoji="0" lang="en-US" altLang="zh-CN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69448" y="533872"/>
            <a:ext cx="4630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(1)  </a:t>
            </a:r>
            <a:r>
              <a:rPr lang="zh-CN" altLang="en-US" b="1" dirty="0">
                <a:solidFill>
                  <a:srgbClr val="D60093"/>
                </a:solidFill>
              </a:rPr>
              <a:t>结构型圆锥配合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21754" y="984176"/>
            <a:ext cx="754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①</a:t>
            </a:r>
            <a:r>
              <a:rPr lang="zh-CN" altLang="en-US" b="1">
                <a:solidFill>
                  <a:srgbClr val="D60093"/>
                </a:solidFill>
              </a:rPr>
              <a:t>由内、外圆锥的结构确定装配的最终位置</a:t>
            </a:r>
            <a:endParaRPr lang="zh-CN" altLang="en-US" b="1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51942" y="4437112"/>
            <a:ext cx="775250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② </a:t>
            </a:r>
            <a:r>
              <a:rPr lang="zh-CN" altLang="en-US" b="1" dirty="0">
                <a:solidFill>
                  <a:srgbClr val="D60093"/>
                </a:solidFill>
              </a:rPr>
              <a:t>由内、外圆锥基准平面之间的尺寸确定装配的最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D60093"/>
                </a:solidFill>
              </a:rPr>
              <a:t>      终位置</a:t>
            </a:r>
            <a:r>
              <a:rPr lang="zh-CN" altLang="en-US" b="1" dirty="0"/>
              <a:t>  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821754" y="1387624"/>
            <a:ext cx="8286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如图7.10（</a:t>
            </a:r>
            <a:r>
              <a:rPr lang="en-US" altLang="zh-CN" b="1"/>
              <a:t>a)</a:t>
            </a:r>
            <a:r>
              <a:rPr lang="zh-CN" altLang="en-US" b="1"/>
              <a:t>所示为由</a:t>
            </a:r>
            <a:r>
              <a:rPr lang="zh-CN" altLang="en-US" b="1">
                <a:solidFill>
                  <a:srgbClr val="D60093"/>
                </a:solidFill>
              </a:rPr>
              <a:t>轴肩</a:t>
            </a:r>
            <a:r>
              <a:rPr lang="zh-CN" altLang="en-US" b="1"/>
              <a:t>接触得到的间隙配合示例。</a:t>
            </a:r>
          </a:p>
        </p:txBody>
      </p: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721568" y="1860599"/>
            <a:ext cx="7162800" cy="2576513"/>
            <a:chOff x="384" y="1152"/>
            <a:chExt cx="4512" cy="1623"/>
          </a:xfrm>
        </p:grpSpPr>
        <p:pic>
          <p:nvPicPr>
            <p:cNvPr id="24587" name="Picture 8" descr="图07-10配合形成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1152"/>
              <a:ext cx="4512" cy="1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8" name="Text Box 9"/>
            <p:cNvSpPr txBox="1">
              <a:spLocks noChangeArrowheads="1"/>
            </p:cNvSpPr>
            <p:nvPr/>
          </p:nvSpPr>
          <p:spPr bwMode="auto">
            <a:xfrm>
              <a:off x="2064" y="2544"/>
              <a:ext cx="213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图7.10 配合的形成</a:t>
              </a:r>
            </a:p>
          </p:txBody>
        </p:sp>
      </p:grp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919163" y="5373216"/>
            <a:ext cx="797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如图7.10（ </a:t>
            </a:r>
            <a:r>
              <a:rPr lang="en-US" altLang="zh-CN" b="1" dirty="0"/>
              <a:t>b）</a:t>
            </a:r>
            <a:r>
              <a:rPr lang="zh-CN" altLang="en-US" b="1" dirty="0"/>
              <a:t>所示为由机构尺寸 </a:t>
            </a:r>
            <a:r>
              <a:rPr lang="en-US" altLang="zh-CN" b="1" i="1" dirty="0">
                <a:solidFill>
                  <a:srgbClr val="D60093"/>
                </a:solidFill>
              </a:rPr>
              <a:t>a</a:t>
            </a:r>
            <a:r>
              <a:rPr lang="en-US" altLang="zh-CN" b="1" i="1" dirty="0"/>
              <a:t> </a:t>
            </a:r>
            <a:r>
              <a:rPr lang="zh-CN" altLang="en-US" b="1" dirty="0"/>
              <a:t>得到的过盈配合示例。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3810000" y="2133600"/>
            <a:ext cx="60960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5791200" y="2133600"/>
            <a:ext cx="609600" cy="0"/>
          </a:xfrm>
          <a:prstGeom prst="line">
            <a:avLst/>
          </a:prstGeom>
          <a:noFill/>
          <a:ln w="38100">
            <a:solidFill>
              <a:srgbClr val="D6009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  <p:bldP spid="21510" grpId="0" autoUpdateAnimBg="0"/>
      <p:bldP spid="21511" grpId="0" autoUpdateAnimBg="0"/>
      <p:bldP spid="21515" grpId="0" autoUpdateAnimBg="0"/>
      <p:bldP spid="21517" grpId="0" animBg="1"/>
      <p:bldP spid="215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7F05DDB-49FA-42F7-89F3-F8199506CED7}" type="slidenum">
              <a:rPr kumimoji="0" lang="zh-CN" altLang="en-US" smtClean="0"/>
              <a:pPr eaLnBrk="1" hangingPunct="1"/>
              <a:t>24</a:t>
            </a:fld>
            <a:endParaRPr kumimoji="0" lang="en-US" altLang="zh-CN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95536" y="334789"/>
            <a:ext cx="5010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位移型圆锥配合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18666" y="719981"/>
            <a:ext cx="8085782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</a:t>
            </a:r>
            <a:r>
              <a:rPr lang="zh-CN" altLang="en-US" b="1" dirty="0" smtClean="0"/>
              <a:t> ①  </a:t>
            </a:r>
            <a:r>
              <a:rPr lang="zh-CN" altLang="en-US" b="1" dirty="0"/>
              <a:t>由内、外圆锥的实际初始位置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zh-CN" altLang="en-US" b="1" dirty="0"/>
              <a:t>开始，做一定的轴</a:t>
            </a:r>
            <a:r>
              <a:rPr lang="zh-CN" altLang="en-US" b="1" dirty="0" smtClean="0"/>
              <a:t>向</a:t>
            </a:r>
            <a:endParaRPr lang="en-US" altLang="zh-CN" b="1" dirty="0" smtClean="0"/>
          </a:p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</a:t>
            </a:r>
            <a:r>
              <a:rPr lang="zh-CN" altLang="en-US" b="1" dirty="0" smtClean="0"/>
              <a:t>  位移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zh-CN" altLang="en-US" b="1" dirty="0"/>
              <a:t>而形成的配合。它只可以得到间隙或过盈配合。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31850" y="1675656"/>
            <a:ext cx="6403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图7.3（</a:t>
            </a:r>
            <a:r>
              <a:rPr lang="en-US" altLang="zh-CN" b="1" dirty="0"/>
              <a:t>a）</a:t>
            </a:r>
            <a:r>
              <a:rPr lang="zh-CN" altLang="en-US" b="1" dirty="0"/>
              <a:t>所示为间隙配合的示例。</a:t>
            </a: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1447800" y="2114550"/>
            <a:ext cx="6248400" cy="2754313"/>
            <a:chOff x="912" y="1241"/>
            <a:chExt cx="3936" cy="1735"/>
          </a:xfrm>
        </p:grpSpPr>
        <p:pic>
          <p:nvPicPr>
            <p:cNvPr id="25611" name="Picture 8" descr="图07-03轴向位移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241"/>
              <a:ext cx="3936" cy="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 Box 9"/>
            <p:cNvSpPr txBox="1">
              <a:spLocks noChangeArrowheads="1"/>
            </p:cNvSpPr>
            <p:nvPr/>
          </p:nvSpPr>
          <p:spPr bwMode="auto">
            <a:xfrm>
              <a:off x="2102" y="2745"/>
              <a:ext cx="188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图7.3   轴向位移</a:t>
              </a:r>
            </a:p>
          </p:txBody>
        </p:sp>
      </p:grp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5486400" y="2120900"/>
            <a:ext cx="381000" cy="2286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2209800" y="2192338"/>
            <a:ext cx="381000" cy="22860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434082" y="4797152"/>
            <a:ext cx="802635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</a:t>
            </a:r>
            <a:r>
              <a:rPr lang="zh-CN" altLang="en-US" b="1" dirty="0" smtClean="0"/>
              <a:t>   </a:t>
            </a:r>
            <a:r>
              <a:rPr lang="zh-CN" altLang="en-US" b="1" dirty="0"/>
              <a:t>② 由内、外圆锥的实际初始位置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zh-CN" altLang="en-US" b="1" dirty="0"/>
              <a:t>开始，施加一定</a:t>
            </a:r>
            <a:r>
              <a:rPr lang="zh-CN" altLang="en-US" b="1" dirty="0" smtClean="0"/>
              <a:t>装配力</a:t>
            </a:r>
            <a:r>
              <a:rPr lang="zh-CN" altLang="en-US" b="1" dirty="0"/>
              <a:t>，产生轴向位移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en-US" altLang="zh-CN" b="1" i="1" dirty="0">
                <a:solidFill>
                  <a:srgbClr val="D60093"/>
                </a:solidFill>
              </a:rPr>
              <a:t> </a:t>
            </a:r>
            <a:r>
              <a:rPr lang="zh-CN" altLang="en-US" b="1" dirty="0"/>
              <a:t>而形成配合，它只能得到过盈配合</a:t>
            </a:r>
            <a:r>
              <a:rPr lang="zh-CN" altLang="en-US" b="1" dirty="0" smtClean="0"/>
              <a:t>，如</a:t>
            </a:r>
            <a:r>
              <a:rPr lang="zh-CN" altLang="en-US" b="1" dirty="0"/>
              <a:t>图7.3（</a:t>
            </a:r>
            <a:r>
              <a:rPr lang="en-US" altLang="zh-CN" b="1" dirty="0"/>
              <a:t>b）</a:t>
            </a:r>
            <a:r>
              <a:rPr lang="zh-CN" altLang="en-US" b="1" dirty="0"/>
              <a:t>所示。</a:t>
            </a: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 bwMode="auto">
          <a:xfrm>
            <a:off x="6588125" y="5950099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3" grpId="0" autoUpdateAnimBg="0"/>
      <p:bldP spid="22534" grpId="0" autoUpdateAnimBg="0"/>
      <p:bldP spid="22538" grpId="0" animBg="1"/>
      <p:bldP spid="22539" grpId="0" animBg="1"/>
      <p:bldP spid="2254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D00CC26-2685-4F13-94F5-7549F63A5B05}" type="slidenum">
              <a:rPr kumimoji="0" lang="zh-CN" altLang="en-US" smtClean="0"/>
              <a:pPr eaLnBrk="1" hangingPunct="1"/>
              <a:t>25</a:t>
            </a:fld>
            <a:endParaRPr kumimoji="0" lang="en-US" altLang="zh-CN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30560" y="368424"/>
            <a:ext cx="518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7.2.3   </a:t>
            </a:r>
            <a:r>
              <a:rPr lang="zh-CN" altLang="en-US" b="1" dirty="0">
                <a:solidFill>
                  <a:srgbClr val="D60093"/>
                </a:solidFill>
              </a:rPr>
              <a:t>圆锥公差的标注方法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860797" y="836737"/>
            <a:ext cx="4359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/>
              <a:t>锥度的标注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25438" y="1236787"/>
            <a:ext cx="820700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在零件图上，锥度用</a:t>
            </a:r>
            <a:r>
              <a:rPr lang="zh-CN" altLang="en-US" b="1" dirty="0">
                <a:solidFill>
                  <a:srgbClr val="FF00FF"/>
                </a:solidFill>
              </a:rPr>
              <a:t>特定的图形符号</a:t>
            </a:r>
            <a:r>
              <a:rPr lang="zh-CN" altLang="en-US" b="1" dirty="0"/>
              <a:t>和比例（或分数）形式标注，如图</a:t>
            </a:r>
            <a:r>
              <a:rPr lang="en-US" altLang="zh-CN" b="1" dirty="0"/>
              <a:t>7.11</a:t>
            </a:r>
            <a:r>
              <a:rPr lang="zh-CN" altLang="en-US" b="1" dirty="0"/>
              <a:t>所示。</a:t>
            </a:r>
          </a:p>
        </p:txBody>
      </p:sp>
      <p:grpSp>
        <p:nvGrpSpPr>
          <p:cNvPr id="23601" name="Group 49"/>
          <p:cNvGrpSpPr>
            <a:grpSpLocks/>
          </p:cNvGrpSpPr>
          <p:nvPr/>
        </p:nvGrpSpPr>
        <p:grpSpPr bwMode="auto">
          <a:xfrm>
            <a:off x="987426" y="2990850"/>
            <a:ext cx="2647951" cy="3395663"/>
            <a:chOff x="622" y="1888"/>
            <a:chExt cx="1668" cy="2139"/>
          </a:xfrm>
        </p:grpSpPr>
        <p:pic>
          <p:nvPicPr>
            <p:cNvPr id="26641" name="Picture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" y="1888"/>
              <a:ext cx="1668" cy="1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642" name="Text Box 16"/>
            <p:cNvSpPr txBox="1">
              <a:spLocks noChangeArrowheads="1"/>
            </p:cNvSpPr>
            <p:nvPr/>
          </p:nvSpPr>
          <p:spPr bwMode="auto">
            <a:xfrm>
              <a:off x="748" y="3661"/>
              <a:ext cx="127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/>
                <a:t>图 </a:t>
              </a:r>
              <a:r>
                <a:rPr lang="en-US" altLang="zh-CN" sz="1600" b="1" dirty="0"/>
                <a:t>7.11</a:t>
              </a:r>
              <a:r>
                <a:rPr lang="zh-CN" altLang="en-US" sz="1600" b="1" dirty="0"/>
                <a:t>锥度的标注</a:t>
              </a:r>
            </a:p>
            <a:p>
              <a:pPr eaLnBrk="1" hangingPunct="1"/>
              <a:r>
                <a:rPr lang="zh-CN" altLang="en-US" sz="1600" b="1" dirty="0"/>
                <a:t>          方法说明</a:t>
              </a:r>
              <a:endParaRPr lang="en-US" altLang="zh-CN" sz="1600" b="1" dirty="0"/>
            </a:p>
          </p:txBody>
        </p:sp>
      </p:grpSp>
      <p:grpSp>
        <p:nvGrpSpPr>
          <p:cNvPr id="23602" name="Group 50"/>
          <p:cNvGrpSpPr>
            <a:grpSpLocks/>
          </p:cNvGrpSpPr>
          <p:nvPr/>
        </p:nvGrpSpPr>
        <p:grpSpPr bwMode="auto">
          <a:xfrm>
            <a:off x="3635376" y="3062288"/>
            <a:ext cx="2449513" cy="3390900"/>
            <a:chOff x="2426" y="1933"/>
            <a:chExt cx="1543" cy="2136"/>
          </a:xfrm>
        </p:grpSpPr>
        <p:pic>
          <p:nvPicPr>
            <p:cNvPr id="26639" name="Picture 4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933"/>
              <a:ext cx="1543" cy="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0" name="Text Box 47"/>
            <p:cNvSpPr txBox="1">
              <a:spLocks noChangeArrowheads="1"/>
            </p:cNvSpPr>
            <p:nvPr/>
          </p:nvSpPr>
          <p:spPr bwMode="auto">
            <a:xfrm>
              <a:off x="2517" y="3703"/>
              <a:ext cx="127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/>
                <a:t>图 </a:t>
              </a:r>
              <a:r>
                <a:rPr lang="en-US" altLang="zh-CN" sz="1600" b="1" dirty="0"/>
                <a:t>7.11</a:t>
              </a:r>
              <a:r>
                <a:rPr lang="zh-CN" altLang="en-US" sz="1600" b="1" dirty="0"/>
                <a:t>锥度的标注</a:t>
              </a:r>
            </a:p>
            <a:p>
              <a:pPr eaLnBrk="1" hangingPunct="1"/>
              <a:r>
                <a:rPr lang="zh-CN" altLang="en-US" sz="1600" b="1" dirty="0"/>
                <a:t>              方法</a:t>
              </a:r>
              <a:r>
                <a:rPr lang="en-US" altLang="zh-CN" sz="1600" b="1" dirty="0"/>
                <a:t>1</a:t>
              </a:r>
            </a:p>
          </p:txBody>
        </p:sp>
      </p:grpSp>
      <p:grpSp>
        <p:nvGrpSpPr>
          <p:cNvPr id="23603" name="Group 51"/>
          <p:cNvGrpSpPr>
            <a:grpSpLocks/>
          </p:cNvGrpSpPr>
          <p:nvPr/>
        </p:nvGrpSpPr>
        <p:grpSpPr bwMode="auto">
          <a:xfrm>
            <a:off x="6011860" y="2846388"/>
            <a:ext cx="2665411" cy="3678237"/>
            <a:chOff x="3787" y="1797"/>
            <a:chExt cx="1679" cy="2317"/>
          </a:xfrm>
        </p:grpSpPr>
        <p:grpSp>
          <p:nvGrpSpPr>
            <p:cNvPr id="26634" name="Group 46"/>
            <p:cNvGrpSpPr>
              <a:grpSpLocks/>
            </p:cNvGrpSpPr>
            <p:nvPr/>
          </p:nvGrpSpPr>
          <p:grpSpPr bwMode="auto">
            <a:xfrm>
              <a:off x="3787" y="1797"/>
              <a:ext cx="1679" cy="1914"/>
              <a:chOff x="3787" y="1797"/>
              <a:chExt cx="1679" cy="1914"/>
            </a:xfrm>
          </p:grpSpPr>
          <p:pic>
            <p:nvPicPr>
              <p:cNvPr id="26636" name="Picture 4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7" y="1942"/>
                <a:ext cx="1543" cy="1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37" name="Rectangle 43"/>
              <p:cNvSpPr>
                <a:spLocks noChangeArrowheads="1"/>
              </p:cNvSpPr>
              <p:nvPr/>
            </p:nvSpPr>
            <p:spPr bwMode="auto">
              <a:xfrm>
                <a:off x="5148" y="2069"/>
                <a:ext cx="318" cy="1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26638" name="Object 44"/>
              <p:cNvGraphicFramePr>
                <a:graphicFrameLocks noChangeAspect="1"/>
              </p:cNvGraphicFramePr>
              <p:nvPr/>
            </p:nvGraphicFramePr>
            <p:xfrm>
              <a:off x="5193" y="1797"/>
              <a:ext cx="182" cy="4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651" name="公式" r:id="rId5" imgW="139639" imgH="393529" progId="Equation.3">
                      <p:embed/>
                    </p:oleObj>
                  </mc:Choice>
                  <mc:Fallback>
                    <p:oleObj name="公式" r:id="rId5" imgW="139639" imgH="393529" progId="Equation.3">
                      <p:embed/>
                      <p:pic>
                        <p:nvPicPr>
                          <p:cNvPr id="0" name="Object 4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93" y="1797"/>
                            <a:ext cx="182" cy="4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6635" name="Text Box 48"/>
            <p:cNvSpPr txBox="1">
              <a:spLocks noChangeArrowheads="1"/>
            </p:cNvSpPr>
            <p:nvPr/>
          </p:nvSpPr>
          <p:spPr bwMode="auto">
            <a:xfrm>
              <a:off x="4014" y="3748"/>
              <a:ext cx="127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/>
                <a:t>图 </a:t>
              </a:r>
              <a:r>
                <a:rPr lang="en-US" altLang="zh-CN" sz="1600" b="1" dirty="0"/>
                <a:t>7.11</a:t>
              </a:r>
              <a:r>
                <a:rPr lang="zh-CN" altLang="en-US" sz="1600" b="1" dirty="0"/>
                <a:t>锥度的标注</a:t>
              </a:r>
            </a:p>
            <a:p>
              <a:pPr eaLnBrk="1" hangingPunct="1"/>
              <a:r>
                <a:rPr lang="zh-CN" altLang="en-US" sz="1600" b="1" dirty="0"/>
                <a:t>               方法</a:t>
              </a:r>
              <a:r>
                <a:rPr lang="en-US" altLang="zh-CN" sz="1600" b="1" dirty="0"/>
                <a:t>2</a:t>
              </a:r>
            </a:p>
          </p:txBody>
        </p:sp>
      </p:grpSp>
      <p:sp>
        <p:nvSpPr>
          <p:cNvPr id="23604" name="Text Box 52"/>
          <p:cNvSpPr txBox="1">
            <a:spLocks noChangeArrowheads="1"/>
          </p:cNvSpPr>
          <p:nvPr/>
        </p:nvSpPr>
        <p:spPr bwMode="auto">
          <a:xfrm>
            <a:off x="327025" y="2162239"/>
            <a:ext cx="83502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图形符号配置在</a:t>
            </a:r>
            <a:r>
              <a:rPr lang="zh-CN" altLang="en-US" b="1" dirty="0">
                <a:solidFill>
                  <a:srgbClr val="FF00FF"/>
                </a:solidFill>
              </a:rPr>
              <a:t>平行于圆锥轴线的基准线上，其方向与圆锥方向一致，</a:t>
            </a:r>
            <a:r>
              <a:rPr lang="zh-CN" altLang="en-US" b="1" dirty="0"/>
              <a:t>并在基准线上面标注锥度的数值。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3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3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3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3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8" grpId="0" autoUpdateAnimBg="0"/>
      <p:bldP spid="23565" grpId="0" autoUpdateAnimBg="0"/>
      <p:bldP spid="2360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BE8925D-0B19-4BD0-A8DB-1EF40C6A0168}" type="slidenum">
              <a:rPr kumimoji="0" lang="zh-CN" altLang="en-US" smtClean="0"/>
              <a:pPr eaLnBrk="1" hangingPunct="1"/>
              <a:t>26</a:t>
            </a:fld>
            <a:endParaRPr kumimoji="0" lang="en-US" altLang="zh-CN" smtClean="0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588416" y="948705"/>
            <a:ext cx="6430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（1）</a:t>
            </a:r>
            <a:r>
              <a:rPr lang="zh-CN" altLang="en-US" b="1">
                <a:solidFill>
                  <a:srgbClr val="D60093"/>
                </a:solidFill>
              </a:rPr>
              <a:t>给定圆锥直径公差</a:t>
            </a:r>
            <a:r>
              <a:rPr lang="en-US" altLang="zh-CN" b="1" i="1">
                <a:solidFill>
                  <a:srgbClr val="D60093"/>
                </a:solidFill>
              </a:rPr>
              <a:t>T</a:t>
            </a:r>
            <a:r>
              <a:rPr lang="en-US" altLang="zh-CN" b="1" baseline="-25000">
                <a:solidFill>
                  <a:srgbClr val="D60093"/>
                </a:solidFill>
              </a:rPr>
              <a:t>D</a:t>
            </a:r>
            <a:r>
              <a:rPr lang="zh-CN" altLang="en-US" b="1">
                <a:solidFill>
                  <a:srgbClr val="D60093"/>
                </a:solidFill>
              </a:rPr>
              <a:t>的标注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50825" y="1380505"/>
            <a:ext cx="833755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如图7.1</a:t>
            </a:r>
            <a:r>
              <a:rPr lang="en-US" altLang="zh-CN" b="1"/>
              <a:t>3</a:t>
            </a:r>
            <a:r>
              <a:rPr lang="zh-CN" altLang="en-US" b="1"/>
              <a:t>所示，此时，圆锥的直径偏差、锥角偏差和圆锥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形状误差都由圆锥直径公差控制。</a:t>
            </a:r>
          </a:p>
        </p:txBody>
      </p:sp>
      <p:grpSp>
        <p:nvGrpSpPr>
          <p:cNvPr id="48134" name="Group 6"/>
          <p:cNvGrpSpPr>
            <a:grpSpLocks/>
          </p:cNvGrpSpPr>
          <p:nvPr/>
        </p:nvGrpSpPr>
        <p:grpSpPr bwMode="auto">
          <a:xfrm>
            <a:off x="2051050" y="2133600"/>
            <a:ext cx="5257800" cy="2995613"/>
            <a:chOff x="1296" y="1584"/>
            <a:chExt cx="3312" cy="1887"/>
          </a:xfrm>
        </p:grpSpPr>
        <p:pic>
          <p:nvPicPr>
            <p:cNvPr id="27656" name="Picture 7" descr="图07-11标注方法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1584"/>
              <a:ext cx="3312" cy="1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7" name="Text Box 8"/>
            <p:cNvSpPr txBox="1">
              <a:spLocks noChangeArrowheads="1"/>
            </p:cNvSpPr>
            <p:nvPr/>
          </p:nvSpPr>
          <p:spPr bwMode="auto">
            <a:xfrm>
              <a:off x="1776" y="3240"/>
              <a:ext cx="24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</a:t>
              </a:r>
              <a:r>
                <a:rPr lang="en-US" altLang="zh-CN" sz="1800" b="1"/>
                <a:t>7.13  </a:t>
              </a:r>
              <a:r>
                <a:rPr lang="zh-CN" altLang="en-US" sz="1800" b="1"/>
                <a:t>给定圆锥直径公差的标注</a:t>
              </a:r>
            </a:p>
          </p:txBody>
        </p:sp>
      </p:grp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516632" y="5085184"/>
            <a:ext cx="7943800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若对圆锥角和其素线精度有更高要求时，应另给出它们</a:t>
            </a:r>
            <a:r>
              <a:rPr lang="zh-CN" altLang="en-US" b="1" dirty="0" smtClean="0"/>
              <a:t>的公差</a:t>
            </a:r>
            <a:r>
              <a:rPr lang="zh-CN" altLang="en-US" b="1" dirty="0"/>
              <a:t>，但其数值应小于圆锥的直径公差值。</a:t>
            </a: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877341" y="516905"/>
            <a:ext cx="6430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2.   </a:t>
            </a:r>
            <a:r>
              <a:rPr lang="zh-CN" altLang="en-US" b="1">
                <a:solidFill>
                  <a:srgbClr val="D60093"/>
                </a:solidFill>
              </a:rPr>
              <a:t>圆锥公差的标注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  <p:bldP spid="48133" grpId="0" autoUpdateAnimBg="0"/>
      <p:bldP spid="48137" grpId="0" autoUpdateAnimBg="0"/>
      <p:bldP spid="48138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92E4A7F-E3E3-4C9E-B568-4CECF68DC023}" type="slidenum">
              <a:rPr kumimoji="0" lang="zh-CN" altLang="en-US" smtClean="0"/>
              <a:pPr eaLnBrk="1" hangingPunct="1"/>
              <a:t>27</a:t>
            </a:fld>
            <a:endParaRPr kumimoji="0" lang="en-US" altLang="zh-CN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81000" y="622002"/>
            <a:ext cx="739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给定截面圆锥直径公差 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DS</a:t>
            </a:r>
            <a:r>
              <a:rPr lang="zh-CN" altLang="en-US" b="1" dirty="0">
                <a:solidFill>
                  <a:srgbClr val="D60093"/>
                </a:solidFill>
              </a:rPr>
              <a:t>的标注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81000" y="1020465"/>
            <a:ext cx="86106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/>
              <a:t>        给定截面圆锥直径公差 </a:t>
            </a:r>
            <a:r>
              <a:rPr lang="en-US" altLang="zh-CN" b="1" i="1"/>
              <a:t>T</a:t>
            </a:r>
            <a:r>
              <a:rPr lang="en-US" altLang="zh-CN" b="1" baseline="-25000"/>
              <a:t>DS </a:t>
            </a:r>
            <a:r>
              <a:rPr lang="en-US" altLang="zh-CN" b="1"/>
              <a:t>，</a:t>
            </a:r>
            <a:r>
              <a:rPr lang="zh-CN" altLang="en-US" b="1"/>
              <a:t>可以保证两个相互配合的</a:t>
            </a:r>
          </a:p>
          <a:p>
            <a:pPr>
              <a:lnSpc>
                <a:spcPct val="120000"/>
              </a:lnSpc>
            </a:pPr>
            <a:r>
              <a:rPr lang="zh-CN" altLang="en-US" b="1"/>
              <a:t>圆锥在规定的截面上具有良好的密封性，如下图所示。</a:t>
            </a:r>
            <a:endParaRPr lang="zh-CN" altLang="en-US" b="1" baseline="-25000"/>
          </a:p>
        </p:txBody>
      </p:sp>
      <p:grpSp>
        <p:nvGrpSpPr>
          <p:cNvPr id="24586" name="Group 10"/>
          <p:cNvGrpSpPr>
            <a:grpSpLocks/>
          </p:cNvGrpSpPr>
          <p:nvPr/>
        </p:nvGrpSpPr>
        <p:grpSpPr bwMode="auto">
          <a:xfrm>
            <a:off x="1384449" y="2005930"/>
            <a:ext cx="6211887" cy="3943350"/>
            <a:chOff x="567" y="1200"/>
            <a:chExt cx="3913" cy="2484"/>
          </a:xfrm>
        </p:grpSpPr>
        <p:pic>
          <p:nvPicPr>
            <p:cNvPr id="28678" name="Picture 6" descr="图07-12标注方法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200"/>
              <a:ext cx="3901" cy="2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9" name="Text Box 7"/>
            <p:cNvSpPr txBox="1">
              <a:spLocks noChangeArrowheads="1"/>
            </p:cNvSpPr>
            <p:nvPr/>
          </p:nvSpPr>
          <p:spPr bwMode="auto">
            <a:xfrm>
              <a:off x="567" y="3434"/>
              <a:ext cx="391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  图 给定截面圆锥直径公差的标注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B71CC42-4DC0-46C6-85EA-08474AA3A938}" type="slidenum">
              <a:rPr kumimoji="0" lang="zh-CN" altLang="en-US" smtClean="0"/>
              <a:pPr eaLnBrk="1" hangingPunct="1"/>
              <a:t>28</a:t>
            </a:fld>
            <a:endParaRPr kumimoji="0" lang="en-US" altLang="zh-CN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98661" y="494184"/>
            <a:ext cx="5197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(3) </a:t>
            </a:r>
            <a:r>
              <a:rPr lang="zh-CN" altLang="en-US" b="1" dirty="0">
                <a:solidFill>
                  <a:srgbClr val="D60093"/>
                </a:solidFill>
              </a:rPr>
              <a:t>给定圆锥形状公差的标注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20713" y="1027584"/>
            <a:ext cx="719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itchFamily="2" charset="-122"/>
              </a:rPr>
              <a:t>① </a:t>
            </a:r>
            <a:r>
              <a:rPr lang="zh-CN" altLang="en-US" b="1" dirty="0"/>
              <a:t>如下图所示为给定直线度公差的标注示例。</a:t>
            </a:r>
          </a:p>
        </p:txBody>
      </p:sp>
      <p:grpSp>
        <p:nvGrpSpPr>
          <p:cNvPr id="25608" name="Group 8"/>
          <p:cNvGrpSpPr>
            <a:grpSpLocks/>
          </p:cNvGrpSpPr>
          <p:nvPr/>
        </p:nvGrpSpPr>
        <p:grpSpPr bwMode="auto">
          <a:xfrm>
            <a:off x="1114923" y="1484784"/>
            <a:ext cx="6553200" cy="3946525"/>
            <a:chOff x="757" y="797"/>
            <a:chExt cx="4128" cy="2486"/>
          </a:xfrm>
        </p:grpSpPr>
        <p:pic>
          <p:nvPicPr>
            <p:cNvPr id="29703" name="Picture 6" descr="图07-13标注方法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" y="797"/>
              <a:ext cx="4128" cy="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4" name="Text Box 7"/>
            <p:cNvSpPr txBox="1">
              <a:spLocks noChangeArrowheads="1"/>
            </p:cNvSpPr>
            <p:nvPr/>
          </p:nvSpPr>
          <p:spPr bwMode="auto">
            <a:xfrm>
              <a:off x="1678" y="3033"/>
              <a:ext cx="289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 给定圆锥的形状公差的标注</a:t>
              </a:r>
            </a:p>
          </p:txBody>
        </p:sp>
      </p:grp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899592" y="5445224"/>
            <a:ext cx="6677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 中直线度公差带在圆锥直径公差带内浮动。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05" grpId="0" autoUpdateAnimBg="0"/>
      <p:bldP spid="2560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B1B35E8-8390-4744-AD0C-2E781F93A5CB}" type="slidenum">
              <a:rPr kumimoji="0" lang="zh-CN" altLang="en-US" smtClean="0"/>
              <a:pPr eaLnBrk="1" hangingPunct="1"/>
              <a:t>29</a:t>
            </a:fld>
            <a:endParaRPr kumimoji="0" lang="en-US" altLang="zh-CN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755576" y="908720"/>
            <a:ext cx="719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itchFamily="2" charset="-122"/>
              </a:rPr>
              <a:t>② </a:t>
            </a:r>
            <a:r>
              <a:rPr lang="zh-CN" altLang="en-US" b="1" dirty="0"/>
              <a:t>图</a:t>
            </a:r>
            <a:r>
              <a:rPr lang="en-US" altLang="zh-CN" b="1" dirty="0"/>
              <a:t>7.14</a:t>
            </a:r>
            <a:r>
              <a:rPr lang="zh-CN" altLang="en-US" b="1" dirty="0"/>
              <a:t>所示为给定直线度公差的标注示例。</a:t>
            </a:r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341438"/>
            <a:ext cx="3954463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3059113" y="5589588"/>
            <a:ext cx="37449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图</a:t>
            </a:r>
            <a:r>
              <a:rPr lang="en-US" altLang="zh-CN"/>
              <a:t>7.14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38D4C17-C6C0-45F8-8AD5-4C27FD30BEF9}" type="slidenum">
              <a:rPr kumimoji="0" lang="zh-CN" altLang="en-US" smtClean="0"/>
              <a:pPr eaLnBrk="1" hangingPunct="1"/>
              <a:t>3</a:t>
            </a:fld>
            <a:endParaRPr kumimoji="0" lang="en-US" altLang="zh-CN" smtClean="0"/>
          </a:p>
        </p:txBody>
      </p:sp>
      <p:sp>
        <p:nvSpPr>
          <p:cNvPr id="36868" name="Text Box 2052"/>
          <p:cNvSpPr txBox="1">
            <a:spLocks noChangeArrowheads="1"/>
          </p:cNvSpPr>
          <p:nvPr/>
        </p:nvSpPr>
        <p:spPr bwMode="auto">
          <a:xfrm>
            <a:off x="776357" y="295176"/>
            <a:ext cx="7632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第7章   圆锥结合的精度设计与检测</a:t>
            </a:r>
          </a:p>
        </p:txBody>
      </p:sp>
      <p:sp>
        <p:nvSpPr>
          <p:cNvPr id="36869" name="Text Box 2053"/>
          <p:cNvSpPr txBox="1">
            <a:spLocks noChangeArrowheads="1"/>
          </p:cNvSpPr>
          <p:nvPr/>
        </p:nvSpPr>
        <p:spPr bwMode="auto">
          <a:xfrm>
            <a:off x="1547664" y="893663"/>
            <a:ext cx="3521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/>
              <a:t>7.1  概         述</a:t>
            </a:r>
          </a:p>
        </p:txBody>
      </p:sp>
      <p:sp>
        <p:nvSpPr>
          <p:cNvPr id="36870" name="Text Box 2054"/>
          <p:cNvSpPr txBox="1">
            <a:spLocks noChangeArrowheads="1"/>
          </p:cNvSpPr>
          <p:nvPr/>
        </p:nvSpPr>
        <p:spPr bwMode="auto">
          <a:xfrm>
            <a:off x="581095" y="1410072"/>
            <a:ext cx="451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7.1.1  </a:t>
            </a:r>
            <a:r>
              <a:rPr lang="zh-CN" altLang="en-US" b="1"/>
              <a:t>圆锥配合的特点</a:t>
            </a:r>
          </a:p>
        </p:txBody>
      </p:sp>
      <p:sp>
        <p:nvSpPr>
          <p:cNvPr id="36871" name="Text Box 2055"/>
          <p:cNvSpPr txBox="1">
            <a:spLocks noChangeArrowheads="1"/>
          </p:cNvSpPr>
          <p:nvPr/>
        </p:nvSpPr>
        <p:spPr bwMode="auto">
          <a:xfrm>
            <a:off x="733495" y="1841872"/>
            <a:ext cx="731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与圆柱配合相比较，</a:t>
            </a:r>
            <a:r>
              <a:rPr lang="zh-CN" altLang="en-US" b="1">
                <a:solidFill>
                  <a:srgbClr val="FF0066"/>
                </a:solidFill>
              </a:rPr>
              <a:t>圆锥配合有如下主要优点：</a:t>
            </a:r>
          </a:p>
        </p:txBody>
      </p:sp>
      <p:sp>
        <p:nvSpPr>
          <p:cNvPr id="36872" name="Text Box 2056"/>
          <p:cNvSpPr txBox="1">
            <a:spLocks noChangeArrowheads="1"/>
          </p:cNvSpPr>
          <p:nvPr/>
        </p:nvSpPr>
        <p:spPr bwMode="auto">
          <a:xfrm>
            <a:off x="793820" y="2273672"/>
            <a:ext cx="1708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1. </a:t>
            </a:r>
            <a:r>
              <a:rPr lang="zh-CN" altLang="en-US" b="1">
                <a:solidFill>
                  <a:srgbClr val="FF0066"/>
                </a:solidFill>
              </a:rPr>
              <a:t>对中性好</a:t>
            </a:r>
          </a:p>
        </p:txBody>
      </p:sp>
      <p:sp>
        <p:nvSpPr>
          <p:cNvPr id="36873" name="Text Box 2057"/>
          <p:cNvSpPr txBox="1">
            <a:spLocks noChangeArrowheads="1"/>
          </p:cNvSpPr>
          <p:nvPr/>
        </p:nvSpPr>
        <p:spPr bwMode="auto">
          <a:xfrm>
            <a:off x="200095" y="2670547"/>
            <a:ext cx="8353425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如图7.1(</a:t>
            </a:r>
            <a:r>
              <a:rPr lang="en-US" altLang="zh-CN" b="1" i="1"/>
              <a:t>b</a:t>
            </a:r>
            <a:r>
              <a:rPr lang="en-US" altLang="zh-CN" b="1"/>
              <a:t>) </a:t>
            </a:r>
            <a:r>
              <a:rPr lang="zh-CN" altLang="en-US" b="1"/>
              <a:t>所示，在圆锥配合中，内、外圆锥在轴向力的作用下能自动对中，以保证内、外圆锥体的轴线具有较高精度的同轴度，并能快速装拆。</a:t>
            </a:r>
          </a:p>
        </p:txBody>
      </p:sp>
      <p:grpSp>
        <p:nvGrpSpPr>
          <p:cNvPr id="36874" name="Group 2058"/>
          <p:cNvGrpSpPr>
            <a:grpSpLocks/>
          </p:cNvGrpSpPr>
          <p:nvPr/>
        </p:nvGrpSpPr>
        <p:grpSpPr bwMode="auto">
          <a:xfrm>
            <a:off x="1371600" y="3933825"/>
            <a:ext cx="5867400" cy="2590800"/>
            <a:chOff x="864" y="2544"/>
            <a:chExt cx="3696" cy="1632"/>
          </a:xfrm>
        </p:grpSpPr>
        <p:pic>
          <p:nvPicPr>
            <p:cNvPr id="4106" name="Picture 2059" descr="图07-01配合比较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544"/>
              <a:ext cx="3696" cy="1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Text Box 2060"/>
            <p:cNvSpPr txBox="1">
              <a:spLocks noChangeArrowheads="1"/>
            </p:cNvSpPr>
            <p:nvPr/>
          </p:nvSpPr>
          <p:spPr bwMode="auto">
            <a:xfrm>
              <a:off x="1430" y="3945"/>
              <a:ext cx="298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图7.1 圆柱配合和圆锥配合的比较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  <p:bldP spid="36870" grpId="0" autoUpdateAnimBg="0"/>
      <p:bldP spid="36871" grpId="0" autoUpdateAnimBg="0"/>
      <p:bldP spid="36872" grpId="0" autoUpdateAnimBg="0"/>
      <p:bldP spid="3687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DC8C306-3029-43FD-9068-2D54DD80CD51}" type="slidenum">
              <a:rPr kumimoji="0" lang="zh-CN" altLang="en-US" smtClean="0"/>
              <a:pPr eaLnBrk="1" hangingPunct="1"/>
              <a:t>30</a:t>
            </a:fld>
            <a:endParaRPr kumimoji="0" lang="en-US" altLang="zh-CN" smtClean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84213" y="1098574"/>
            <a:ext cx="719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itchFamily="2" charset="-122"/>
              </a:rPr>
              <a:t>③ </a:t>
            </a:r>
            <a:r>
              <a:rPr lang="zh-CN" altLang="en-US" b="1" dirty="0"/>
              <a:t>图</a:t>
            </a:r>
            <a:r>
              <a:rPr lang="en-US" altLang="zh-CN" b="1" dirty="0"/>
              <a:t>7.12</a:t>
            </a:r>
            <a:r>
              <a:rPr lang="zh-CN" altLang="en-US" b="1" dirty="0"/>
              <a:t>所示为面轮廓度的标注示例。</a:t>
            </a:r>
          </a:p>
        </p:txBody>
      </p:sp>
      <p:grpSp>
        <p:nvGrpSpPr>
          <p:cNvPr id="31748" name="Group 7"/>
          <p:cNvGrpSpPr>
            <a:grpSpLocks/>
          </p:cNvGrpSpPr>
          <p:nvPr/>
        </p:nvGrpSpPr>
        <p:grpSpPr bwMode="auto">
          <a:xfrm>
            <a:off x="539750" y="1674837"/>
            <a:ext cx="8137525" cy="4562475"/>
            <a:chOff x="340" y="663"/>
            <a:chExt cx="5126" cy="2874"/>
          </a:xfrm>
        </p:grpSpPr>
        <p:pic>
          <p:nvPicPr>
            <p:cNvPr id="31749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663"/>
              <a:ext cx="5126" cy="2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1643" y="3249"/>
              <a:ext cx="199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图</a:t>
              </a:r>
              <a:r>
                <a:rPr lang="en-US" altLang="zh-CN" b="1"/>
                <a:t>7.12</a:t>
              </a:r>
              <a:r>
                <a:rPr lang="zh-CN" altLang="en-US" b="1"/>
                <a:t>面轮廓度的标注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F3C7C43-D9E8-4510-B018-1418523DF7F8}" type="slidenum">
              <a:rPr kumimoji="0" lang="zh-CN" altLang="en-US" smtClean="0"/>
              <a:pPr eaLnBrk="1" hangingPunct="1"/>
              <a:t>31</a:t>
            </a:fld>
            <a:endParaRPr kumimoji="0" lang="en-US" altLang="zh-CN" smtClean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073522" y="980728"/>
            <a:ext cx="414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(4) </a:t>
            </a:r>
            <a:r>
              <a:rPr lang="zh-CN" altLang="en-US" b="1" dirty="0">
                <a:solidFill>
                  <a:srgbClr val="D60093"/>
                </a:solidFill>
              </a:rPr>
              <a:t>公差锥度法的标注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512440" y="1451918"/>
            <a:ext cx="809200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公差锥度法适用于非配合的圆锥，也适用于给定截面圆锥直径有较高精度要求的圆锥。其标注方法如图所示。</a:t>
            </a:r>
            <a:endParaRPr lang="en-US" altLang="zh-CN" b="1" dirty="0"/>
          </a:p>
        </p:txBody>
      </p:sp>
      <p:grpSp>
        <p:nvGrpSpPr>
          <p:cNvPr id="27656" name="Group 8"/>
          <p:cNvGrpSpPr>
            <a:grpSpLocks/>
          </p:cNvGrpSpPr>
          <p:nvPr/>
        </p:nvGrpSpPr>
        <p:grpSpPr bwMode="auto">
          <a:xfrm>
            <a:off x="1025116" y="2486025"/>
            <a:ext cx="6248402" cy="3787775"/>
            <a:chOff x="624" y="1008"/>
            <a:chExt cx="3936" cy="2386"/>
          </a:xfrm>
        </p:grpSpPr>
        <p:pic>
          <p:nvPicPr>
            <p:cNvPr id="32775" name="Picture 6" descr="图07-15标注方法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1008"/>
              <a:ext cx="3936" cy="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6" name="Text Box 7"/>
            <p:cNvSpPr txBox="1">
              <a:spLocks noChangeArrowheads="1"/>
            </p:cNvSpPr>
            <p:nvPr/>
          </p:nvSpPr>
          <p:spPr bwMode="auto">
            <a:xfrm>
              <a:off x="1618" y="3144"/>
              <a:ext cx="23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/>
                <a:t>图  公差锥度法的标注示例</a:t>
              </a:r>
            </a:p>
          </p:txBody>
        </p:sp>
      </p:grpSp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6804248" y="5864225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utoUpdateAnimBg="0"/>
      <p:bldP spid="27653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80DCF64-55CB-4BD8-9439-8A8780AC1F5A}" type="slidenum">
              <a:rPr kumimoji="0" lang="zh-CN" altLang="en-US" smtClean="0"/>
              <a:pPr eaLnBrk="1" hangingPunct="1"/>
              <a:t>32</a:t>
            </a:fld>
            <a:endParaRPr kumimoji="0" lang="en-US" altLang="zh-CN" smtClean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55155" y="226219"/>
            <a:ext cx="6497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7.2.4  未注公差角度尺寸的极限偏差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899592" y="667544"/>
            <a:ext cx="7910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未注公差角度尺寸的极限偏差数值见表7.5所示。</a:t>
            </a:r>
            <a:endParaRPr lang="en-US" altLang="zh-CN" b="1"/>
          </a:p>
        </p:txBody>
      </p:sp>
      <p:grpSp>
        <p:nvGrpSpPr>
          <p:cNvPr id="28805" name="Group 133"/>
          <p:cNvGrpSpPr>
            <a:grpSpLocks/>
          </p:cNvGrpSpPr>
          <p:nvPr/>
        </p:nvGrpSpPr>
        <p:grpSpPr bwMode="auto">
          <a:xfrm>
            <a:off x="376238" y="4343400"/>
            <a:ext cx="2251075" cy="685800"/>
            <a:chOff x="237" y="2736"/>
            <a:chExt cx="1418" cy="432"/>
          </a:xfrm>
        </p:grpSpPr>
        <p:sp>
          <p:nvSpPr>
            <p:cNvPr id="33852" name="Text Box 124"/>
            <p:cNvSpPr txBox="1">
              <a:spLocks noChangeArrowheads="1"/>
            </p:cNvSpPr>
            <p:nvPr/>
          </p:nvSpPr>
          <p:spPr bwMode="auto">
            <a:xfrm>
              <a:off x="237" y="2779"/>
              <a:ext cx="141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1. 公称尺寸  </a:t>
              </a:r>
              <a:endParaRPr lang="en-US" altLang="zh-CN" b="1"/>
            </a:p>
          </p:txBody>
        </p:sp>
        <p:sp>
          <p:nvSpPr>
            <p:cNvPr id="33853" name="AutoShape 125"/>
            <p:cNvSpPr>
              <a:spLocks/>
            </p:cNvSpPr>
            <p:nvPr/>
          </p:nvSpPr>
          <p:spPr bwMode="auto">
            <a:xfrm>
              <a:off x="1282" y="2736"/>
              <a:ext cx="192" cy="432"/>
            </a:xfrm>
            <a:prstGeom prst="leftBrace">
              <a:avLst>
                <a:gd name="adj1" fmla="val 1875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798" name="Text Box 126"/>
          <p:cNvSpPr txBox="1">
            <a:spLocks noChangeArrowheads="1"/>
          </p:cNvSpPr>
          <p:nvPr/>
        </p:nvSpPr>
        <p:spPr bwMode="auto">
          <a:xfrm>
            <a:off x="2301875" y="4191000"/>
            <a:ext cx="5654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未注公差角度尺寸——角度短边长度</a:t>
            </a:r>
          </a:p>
        </p:txBody>
      </p:sp>
      <p:sp>
        <p:nvSpPr>
          <p:cNvPr id="28799" name="Text Box 127"/>
          <p:cNvSpPr txBox="1">
            <a:spLocks noChangeArrowheads="1"/>
          </p:cNvSpPr>
          <p:nvPr/>
        </p:nvSpPr>
        <p:spPr bwMode="auto">
          <a:xfrm>
            <a:off x="2301875" y="4765675"/>
            <a:ext cx="5273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未注公差圆锥——圆锥素线长度</a:t>
            </a:r>
          </a:p>
        </p:txBody>
      </p:sp>
      <p:sp>
        <p:nvSpPr>
          <p:cNvPr id="28800" name="Text Box 128"/>
          <p:cNvSpPr txBox="1">
            <a:spLocks noChangeArrowheads="1"/>
          </p:cNvSpPr>
          <p:nvPr/>
        </p:nvSpPr>
        <p:spPr bwMode="auto">
          <a:xfrm>
            <a:off x="414338" y="5013176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2. 标注</a:t>
            </a:r>
          </a:p>
        </p:txBody>
      </p:sp>
      <p:sp>
        <p:nvSpPr>
          <p:cNvPr id="28801" name="Text Box 129"/>
          <p:cNvSpPr txBox="1">
            <a:spLocks noChangeArrowheads="1"/>
          </p:cNvSpPr>
          <p:nvPr/>
        </p:nvSpPr>
        <p:spPr bwMode="auto">
          <a:xfrm>
            <a:off x="609600" y="5445645"/>
            <a:ext cx="8355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用标准号和公差等级标注在在图样或技术文件上。</a:t>
            </a:r>
          </a:p>
        </p:txBody>
      </p:sp>
      <p:sp>
        <p:nvSpPr>
          <p:cNvPr id="28802" name="Text Box 130"/>
          <p:cNvSpPr txBox="1">
            <a:spLocks noChangeArrowheads="1"/>
          </p:cNvSpPr>
          <p:nvPr/>
        </p:nvSpPr>
        <p:spPr bwMode="auto">
          <a:xfrm>
            <a:off x="609600" y="5902845"/>
            <a:ext cx="8210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例如选用中等级时，则标注为： </a:t>
            </a:r>
            <a:r>
              <a:rPr lang="en-US" altLang="zh-CN" b="1">
                <a:solidFill>
                  <a:srgbClr val="FF00FF"/>
                </a:solidFill>
              </a:rPr>
              <a:t>GB/T1804－m</a:t>
            </a:r>
          </a:p>
        </p:txBody>
      </p:sp>
      <p:grpSp>
        <p:nvGrpSpPr>
          <p:cNvPr id="28804" name="Group 132"/>
          <p:cNvGrpSpPr>
            <a:grpSpLocks/>
          </p:cNvGrpSpPr>
          <p:nvPr/>
        </p:nvGrpSpPr>
        <p:grpSpPr bwMode="auto">
          <a:xfrm>
            <a:off x="685800" y="1085850"/>
            <a:ext cx="7848600" cy="3063875"/>
            <a:chOff x="432" y="684"/>
            <a:chExt cx="4944" cy="1930"/>
          </a:xfrm>
        </p:grpSpPr>
        <p:grpSp>
          <p:nvGrpSpPr>
            <p:cNvPr id="33805" name="Group 121"/>
            <p:cNvGrpSpPr>
              <a:grpSpLocks/>
            </p:cNvGrpSpPr>
            <p:nvPr/>
          </p:nvGrpSpPr>
          <p:grpSpPr bwMode="auto">
            <a:xfrm>
              <a:off x="432" y="944"/>
              <a:ext cx="4944" cy="1670"/>
              <a:chOff x="528" y="768"/>
              <a:chExt cx="4944" cy="1670"/>
            </a:xfrm>
          </p:grpSpPr>
          <p:sp>
            <p:nvSpPr>
              <p:cNvPr id="33808" name="Rectangle 30"/>
              <p:cNvSpPr>
                <a:spLocks noChangeArrowheads="1"/>
              </p:cNvSpPr>
              <p:nvPr/>
            </p:nvSpPr>
            <p:spPr bwMode="auto">
              <a:xfrm>
                <a:off x="4720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±20′</a:t>
                </a:r>
              </a:p>
            </p:txBody>
          </p:sp>
          <p:sp>
            <p:nvSpPr>
              <p:cNvPr id="33809" name="Rectangle 29"/>
              <p:cNvSpPr>
                <a:spLocks noChangeArrowheads="1"/>
              </p:cNvSpPr>
              <p:nvPr/>
            </p:nvSpPr>
            <p:spPr bwMode="auto">
              <a:xfrm>
                <a:off x="3968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33810" name="Rectangle 28"/>
              <p:cNvSpPr>
                <a:spLocks noChangeArrowheads="1"/>
              </p:cNvSpPr>
              <p:nvPr/>
            </p:nvSpPr>
            <p:spPr bwMode="auto">
              <a:xfrm>
                <a:off x="3216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33811" name="Rectangle 27"/>
              <p:cNvSpPr>
                <a:spLocks noChangeArrowheads="1"/>
              </p:cNvSpPr>
              <p:nvPr/>
            </p:nvSpPr>
            <p:spPr bwMode="auto">
              <a:xfrm>
                <a:off x="2448" y="2102"/>
                <a:ext cx="76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±2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33812" name="Rectangle 26"/>
              <p:cNvSpPr>
                <a:spLocks noChangeArrowheads="1"/>
              </p:cNvSpPr>
              <p:nvPr/>
            </p:nvSpPr>
            <p:spPr bwMode="auto">
              <a:xfrm>
                <a:off x="1440" y="2102"/>
                <a:ext cx="100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±3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33813" name="Rectangle 25"/>
              <p:cNvSpPr>
                <a:spLocks noChangeArrowheads="1"/>
              </p:cNvSpPr>
              <p:nvPr/>
            </p:nvSpPr>
            <p:spPr bwMode="auto">
              <a:xfrm>
                <a:off x="528" y="2102"/>
                <a:ext cx="91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最粗 </a:t>
                </a:r>
                <a:r>
                  <a:rPr lang="en-US" altLang="zh-CN" sz="2000"/>
                  <a:t>v</a:t>
                </a:r>
              </a:p>
            </p:txBody>
          </p:sp>
          <p:sp>
            <p:nvSpPr>
              <p:cNvPr id="33814" name="Rectangle 24"/>
              <p:cNvSpPr>
                <a:spLocks noChangeArrowheads="1"/>
              </p:cNvSpPr>
              <p:nvPr/>
            </p:nvSpPr>
            <p:spPr bwMode="auto">
              <a:xfrm>
                <a:off x="4720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±10′</a:t>
                </a:r>
              </a:p>
            </p:txBody>
          </p:sp>
          <p:sp>
            <p:nvSpPr>
              <p:cNvPr id="33815" name="Rectangle 23"/>
              <p:cNvSpPr>
                <a:spLocks noChangeArrowheads="1"/>
              </p:cNvSpPr>
              <p:nvPr/>
            </p:nvSpPr>
            <p:spPr bwMode="auto">
              <a:xfrm>
                <a:off x="3968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±15′</a:t>
                </a:r>
              </a:p>
            </p:txBody>
          </p:sp>
          <p:sp>
            <p:nvSpPr>
              <p:cNvPr id="33816" name="Rectangle 22"/>
              <p:cNvSpPr>
                <a:spLocks noChangeArrowheads="1"/>
              </p:cNvSpPr>
              <p:nvPr/>
            </p:nvSpPr>
            <p:spPr bwMode="auto">
              <a:xfrm>
                <a:off x="3216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33817" name="Rectangle 21"/>
              <p:cNvSpPr>
                <a:spLocks noChangeArrowheads="1"/>
              </p:cNvSpPr>
              <p:nvPr/>
            </p:nvSpPr>
            <p:spPr bwMode="auto">
              <a:xfrm>
                <a:off x="2448" y="1776"/>
                <a:ext cx="768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33818" name="Rectangle 20"/>
              <p:cNvSpPr>
                <a:spLocks noChangeArrowheads="1"/>
              </p:cNvSpPr>
              <p:nvPr/>
            </p:nvSpPr>
            <p:spPr bwMode="auto">
              <a:xfrm>
                <a:off x="1440" y="1776"/>
                <a:ext cx="1008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  <a:r>
                  <a:rPr lang="zh-CN" altLang="en-US" sz="2800"/>
                  <a:t>30′</a:t>
                </a:r>
              </a:p>
            </p:txBody>
          </p:sp>
          <p:sp>
            <p:nvSpPr>
              <p:cNvPr id="33819" name="Rectangle 19"/>
              <p:cNvSpPr>
                <a:spLocks noChangeArrowheads="1"/>
              </p:cNvSpPr>
              <p:nvPr/>
            </p:nvSpPr>
            <p:spPr bwMode="auto">
              <a:xfrm>
                <a:off x="528" y="1776"/>
                <a:ext cx="91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粗糙</a:t>
                </a:r>
                <a:r>
                  <a:rPr lang="en-US" altLang="zh-CN" sz="2000"/>
                  <a:t>c</a:t>
                </a:r>
              </a:p>
            </p:txBody>
          </p:sp>
          <p:sp>
            <p:nvSpPr>
              <p:cNvPr id="33820" name="Rectangle 18"/>
              <p:cNvSpPr>
                <a:spLocks noChangeArrowheads="1"/>
              </p:cNvSpPr>
              <p:nvPr/>
            </p:nvSpPr>
            <p:spPr bwMode="auto">
              <a:xfrm>
                <a:off x="4720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±5′</a:t>
                </a:r>
              </a:p>
            </p:txBody>
          </p:sp>
          <p:sp>
            <p:nvSpPr>
              <p:cNvPr id="33821" name="Rectangle 17"/>
              <p:cNvSpPr>
                <a:spLocks noChangeArrowheads="1"/>
              </p:cNvSpPr>
              <p:nvPr/>
            </p:nvSpPr>
            <p:spPr bwMode="auto">
              <a:xfrm>
                <a:off x="3968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±10′</a:t>
                </a:r>
              </a:p>
            </p:txBody>
          </p:sp>
          <p:sp>
            <p:nvSpPr>
              <p:cNvPr id="33822" name="Rectangle 16"/>
              <p:cNvSpPr>
                <a:spLocks noChangeArrowheads="1"/>
              </p:cNvSpPr>
              <p:nvPr/>
            </p:nvSpPr>
            <p:spPr bwMode="auto">
              <a:xfrm>
                <a:off x="3216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±20′</a:t>
                </a:r>
              </a:p>
            </p:txBody>
          </p:sp>
          <p:sp>
            <p:nvSpPr>
              <p:cNvPr id="33823" name="Rectangle 15"/>
              <p:cNvSpPr>
                <a:spLocks noChangeArrowheads="1"/>
              </p:cNvSpPr>
              <p:nvPr/>
            </p:nvSpPr>
            <p:spPr bwMode="auto">
              <a:xfrm>
                <a:off x="2448" y="1296"/>
                <a:ext cx="768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33824" name="Rectangle 14"/>
              <p:cNvSpPr>
                <a:spLocks noChangeArrowheads="1"/>
              </p:cNvSpPr>
              <p:nvPr/>
            </p:nvSpPr>
            <p:spPr bwMode="auto">
              <a:xfrm>
                <a:off x="1440" y="1296"/>
                <a:ext cx="1008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800"/>
                  <a:t>1</a:t>
                </a:r>
                <a:r>
                  <a:rPr lang="zh-CN" altLang="en-US" sz="2800" baseline="30000"/>
                  <a:t>0</a:t>
                </a:r>
                <a:endParaRPr lang="zh-CN" altLang="en-US" sz="2800"/>
              </a:p>
            </p:txBody>
          </p:sp>
          <p:sp>
            <p:nvSpPr>
              <p:cNvPr id="33825" name="Rectangle 13"/>
              <p:cNvSpPr>
                <a:spLocks noChangeArrowheads="1"/>
              </p:cNvSpPr>
              <p:nvPr/>
            </p:nvSpPr>
            <p:spPr bwMode="auto">
              <a:xfrm>
                <a:off x="528" y="1296"/>
                <a:ext cx="91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精密</a:t>
                </a:r>
                <a:r>
                  <a:rPr lang="en-US" altLang="zh-CN" sz="2000"/>
                  <a:t>f</a:t>
                </a:r>
              </a:p>
            </p:txBody>
          </p:sp>
          <p:sp>
            <p:nvSpPr>
              <p:cNvPr id="33826" name="Rectangle 8"/>
              <p:cNvSpPr>
                <a:spLocks noChangeArrowheads="1"/>
              </p:cNvSpPr>
              <p:nvPr/>
            </p:nvSpPr>
            <p:spPr bwMode="auto">
              <a:xfrm>
                <a:off x="1440" y="768"/>
                <a:ext cx="4032" cy="5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长     度/</a:t>
                </a:r>
                <a:r>
                  <a:rPr lang="en-US" altLang="zh-CN"/>
                  <a:t>mm</a:t>
                </a:r>
              </a:p>
            </p:txBody>
          </p:sp>
          <p:sp>
            <p:nvSpPr>
              <p:cNvPr id="33827" name="Rectangle 7"/>
              <p:cNvSpPr>
                <a:spLocks noChangeArrowheads="1"/>
              </p:cNvSpPr>
              <p:nvPr/>
            </p:nvSpPr>
            <p:spPr bwMode="auto">
              <a:xfrm>
                <a:off x="528" y="768"/>
                <a:ext cx="912" cy="5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公差等级</a:t>
                </a:r>
              </a:p>
            </p:txBody>
          </p:sp>
          <p:sp>
            <p:nvSpPr>
              <p:cNvPr id="33828" name="Line 31"/>
              <p:cNvSpPr>
                <a:spLocks noChangeShapeType="1"/>
              </p:cNvSpPr>
              <p:nvPr/>
            </p:nvSpPr>
            <p:spPr bwMode="auto">
              <a:xfrm>
                <a:off x="528" y="768"/>
                <a:ext cx="494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9" name="Line 32"/>
              <p:cNvSpPr>
                <a:spLocks noChangeShapeType="1"/>
              </p:cNvSpPr>
              <p:nvPr/>
            </p:nvSpPr>
            <p:spPr bwMode="auto">
              <a:xfrm>
                <a:off x="528" y="1296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0" name="Line 33"/>
              <p:cNvSpPr>
                <a:spLocks noChangeShapeType="1"/>
              </p:cNvSpPr>
              <p:nvPr/>
            </p:nvSpPr>
            <p:spPr bwMode="auto">
              <a:xfrm>
                <a:off x="528" y="1776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1" name="Line 34"/>
              <p:cNvSpPr>
                <a:spLocks noChangeShapeType="1"/>
              </p:cNvSpPr>
              <p:nvPr/>
            </p:nvSpPr>
            <p:spPr bwMode="auto">
              <a:xfrm>
                <a:off x="528" y="2102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2" name="Line 35"/>
              <p:cNvSpPr>
                <a:spLocks noChangeShapeType="1"/>
              </p:cNvSpPr>
              <p:nvPr/>
            </p:nvSpPr>
            <p:spPr bwMode="auto">
              <a:xfrm>
                <a:off x="528" y="2438"/>
                <a:ext cx="494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3" name="Line 36"/>
              <p:cNvSpPr>
                <a:spLocks noChangeShapeType="1"/>
              </p:cNvSpPr>
              <p:nvPr/>
            </p:nvSpPr>
            <p:spPr bwMode="auto">
              <a:xfrm>
                <a:off x="528" y="768"/>
                <a:ext cx="0" cy="167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4" name="Line 37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6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5" name="Line 42"/>
              <p:cNvSpPr>
                <a:spLocks noChangeShapeType="1"/>
              </p:cNvSpPr>
              <p:nvPr/>
            </p:nvSpPr>
            <p:spPr bwMode="auto">
              <a:xfrm>
                <a:off x="5472" y="768"/>
                <a:ext cx="0" cy="167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6" name="Line 70"/>
              <p:cNvSpPr>
                <a:spLocks noChangeShapeType="1"/>
              </p:cNvSpPr>
              <p:nvPr/>
            </p:nvSpPr>
            <p:spPr bwMode="auto">
              <a:xfrm>
                <a:off x="2448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7" name="Line 72"/>
              <p:cNvSpPr>
                <a:spLocks noChangeShapeType="1"/>
              </p:cNvSpPr>
              <p:nvPr/>
            </p:nvSpPr>
            <p:spPr bwMode="auto">
              <a:xfrm>
                <a:off x="3216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8" name="Line 74"/>
              <p:cNvSpPr>
                <a:spLocks noChangeShapeType="1"/>
              </p:cNvSpPr>
              <p:nvPr/>
            </p:nvSpPr>
            <p:spPr bwMode="auto">
              <a:xfrm>
                <a:off x="3968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9" name="Line 76"/>
              <p:cNvSpPr>
                <a:spLocks noChangeShapeType="1"/>
              </p:cNvSpPr>
              <p:nvPr/>
            </p:nvSpPr>
            <p:spPr bwMode="auto">
              <a:xfrm>
                <a:off x="4720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0" name="Line 49"/>
              <p:cNvSpPr>
                <a:spLocks noChangeShapeType="1"/>
              </p:cNvSpPr>
              <p:nvPr/>
            </p:nvSpPr>
            <p:spPr bwMode="auto">
              <a:xfrm>
                <a:off x="1440" y="1056"/>
                <a:ext cx="40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1" name="Line 50"/>
              <p:cNvSpPr>
                <a:spLocks noChangeShapeType="1"/>
              </p:cNvSpPr>
              <p:nvPr/>
            </p:nvSpPr>
            <p:spPr bwMode="auto">
              <a:xfrm>
                <a:off x="528" y="1536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2" name="Line 85"/>
              <p:cNvSpPr>
                <a:spLocks noChangeShapeType="1"/>
              </p:cNvSpPr>
              <p:nvPr/>
            </p:nvSpPr>
            <p:spPr bwMode="auto">
              <a:xfrm flipV="1">
                <a:off x="2448" y="1104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3" name="Line 86"/>
              <p:cNvSpPr>
                <a:spLocks noChangeShapeType="1"/>
              </p:cNvSpPr>
              <p:nvPr/>
            </p:nvSpPr>
            <p:spPr bwMode="auto">
              <a:xfrm flipV="1">
                <a:off x="3216" y="1104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4" name="Line 87"/>
              <p:cNvSpPr>
                <a:spLocks noChangeShapeType="1"/>
              </p:cNvSpPr>
              <p:nvPr/>
            </p:nvSpPr>
            <p:spPr bwMode="auto">
              <a:xfrm flipV="1">
                <a:off x="4704" y="1056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5" name="Line 88"/>
              <p:cNvSpPr>
                <a:spLocks noChangeShapeType="1"/>
              </p:cNvSpPr>
              <p:nvPr/>
            </p:nvSpPr>
            <p:spPr bwMode="auto">
              <a:xfrm flipV="1">
                <a:off x="3984" y="1056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6" name="Text Box 96"/>
              <p:cNvSpPr txBox="1">
                <a:spLocks noChangeArrowheads="1"/>
              </p:cNvSpPr>
              <p:nvPr/>
            </p:nvSpPr>
            <p:spPr bwMode="auto">
              <a:xfrm>
                <a:off x="4848" y="1056"/>
                <a:ext cx="47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＞400</a:t>
                </a:r>
              </a:p>
            </p:txBody>
          </p:sp>
          <p:sp>
            <p:nvSpPr>
              <p:cNvPr id="33847" name="Text Box 97"/>
              <p:cNvSpPr txBox="1">
                <a:spLocks noChangeArrowheads="1"/>
              </p:cNvSpPr>
              <p:nvPr/>
            </p:nvSpPr>
            <p:spPr bwMode="auto">
              <a:xfrm>
                <a:off x="1680" y="1056"/>
                <a:ext cx="43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～10</a:t>
                </a:r>
              </a:p>
            </p:txBody>
          </p:sp>
          <p:sp>
            <p:nvSpPr>
              <p:cNvPr id="33848" name="Text Box 98"/>
              <p:cNvSpPr txBox="1">
                <a:spLocks noChangeArrowheads="1"/>
              </p:cNvSpPr>
              <p:nvPr/>
            </p:nvSpPr>
            <p:spPr bwMode="auto">
              <a:xfrm>
                <a:off x="2448" y="1056"/>
                <a:ext cx="7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＞10～50</a:t>
                </a:r>
              </a:p>
            </p:txBody>
          </p:sp>
          <p:sp>
            <p:nvSpPr>
              <p:cNvPr id="33849" name="Text Box 99"/>
              <p:cNvSpPr txBox="1">
                <a:spLocks noChangeArrowheads="1"/>
              </p:cNvSpPr>
              <p:nvPr/>
            </p:nvSpPr>
            <p:spPr bwMode="auto">
              <a:xfrm>
                <a:off x="3216" y="1056"/>
                <a:ext cx="76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＞50～120</a:t>
                </a:r>
              </a:p>
            </p:txBody>
          </p:sp>
          <p:sp>
            <p:nvSpPr>
              <p:cNvPr id="33850" name="Text Box 100"/>
              <p:cNvSpPr txBox="1">
                <a:spLocks noChangeArrowheads="1"/>
              </p:cNvSpPr>
              <p:nvPr/>
            </p:nvSpPr>
            <p:spPr bwMode="auto">
              <a:xfrm>
                <a:off x="3936" y="1056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＞120～400</a:t>
                </a:r>
              </a:p>
            </p:txBody>
          </p:sp>
          <p:sp>
            <p:nvSpPr>
              <p:cNvPr id="33851" name="Text Box 101"/>
              <p:cNvSpPr txBox="1">
                <a:spLocks noChangeArrowheads="1"/>
              </p:cNvSpPr>
              <p:nvPr/>
            </p:nvSpPr>
            <p:spPr bwMode="auto">
              <a:xfrm>
                <a:off x="736" y="1526"/>
                <a:ext cx="5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中等</a:t>
                </a:r>
                <a:r>
                  <a:rPr lang="en-US" altLang="zh-CN" sz="2000"/>
                  <a:t>m</a:t>
                </a:r>
              </a:p>
            </p:txBody>
          </p:sp>
        </p:grpSp>
        <p:sp>
          <p:nvSpPr>
            <p:cNvPr id="33806" name="Text Box 122"/>
            <p:cNvSpPr txBox="1">
              <a:spLocks noChangeArrowheads="1"/>
            </p:cNvSpPr>
            <p:nvPr/>
          </p:nvSpPr>
          <p:spPr bwMode="auto">
            <a:xfrm>
              <a:off x="710" y="684"/>
              <a:ext cx="313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表7.5 角度尺寸的极限偏差数值</a:t>
              </a:r>
            </a:p>
          </p:txBody>
        </p:sp>
        <p:sp>
          <p:nvSpPr>
            <p:cNvPr id="33807" name="Text Box 131"/>
            <p:cNvSpPr txBox="1">
              <a:spLocks noChangeArrowheads="1"/>
            </p:cNvSpPr>
            <p:nvPr/>
          </p:nvSpPr>
          <p:spPr bwMode="auto">
            <a:xfrm>
              <a:off x="3606" y="723"/>
              <a:ext cx="172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/>
                <a:t>（摘自</a:t>
              </a:r>
              <a:r>
                <a:rPr lang="en-US" altLang="zh-CN" sz="1600" b="1"/>
                <a:t>GB/T1804—2000</a:t>
              </a:r>
              <a:r>
                <a:rPr lang="zh-CN" altLang="en-US" sz="1600" b="1"/>
                <a:t>）</a:t>
              </a:r>
            </a:p>
          </p:txBody>
        </p:sp>
      </p:grpSp>
      <p:sp>
        <p:nvSpPr>
          <p:cNvPr id="61" name="圆角矩形 60">
            <a:hlinkClick r:id="rId2" action="ppaction://hlinksldjump"/>
          </p:cNvPr>
          <p:cNvSpPr/>
          <p:nvPr/>
        </p:nvSpPr>
        <p:spPr bwMode="auto">
          <a:xfrm>
            <a:off x="7380288" y="6248400"/>
            <a:ext cx="1584325" cy="504825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8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8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8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2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8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8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utoUpdateAnimBg="0"/>
      <p:bldP spid="28798" grpId="0" autoUpdateAnimBg="0"/>
      <p:bldP spid="28799" grpId="0" autoUpdateAnimBg="0"/>
      <p:bldP spid="28800" grpId="0" autoUpdateAnimBg="0"/>
      <p:bldP spid="28801" grpId="0" autoUpdateAnimBg="0"/>
      <p:bldP spid="28802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80219A9-CF4F-4A6E-8EA1-D27976D05C53}" type="slidenum">
              <a:rPr kumimoji="0" lang="zh-CN" altLang="en-US" smtClean="0"/>
              <a:pPr eaLnBrk="1" hangingPunct="1"/>
              <a:t>33</a:t>
            </a:fld>
            <a:endParaRPr kumimoji="0" lang="en-US" altLang="zh-CN" smtClean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34801" y="645368"/>
            <a:ext cx="5883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7.3  圆 锥 与 圆 锥 角 的 检 测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259383" y="2107704"/>
            <a:ext cx="5551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7.3.1  </a:t>
            </a:r>
            <a:r>
              <a:rPr lang="zh-CN" altLang="en-US" b="1" dirty="0">
                <a:solidFill>
                  <a:srgbClr val="D60093"/>
                </a:solidFill>
              </a:rPr>
              <a:t>用通用量仪直接测量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637033" y="2573338"/>
            <a:ext cx="73469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1. 对于精度要求不高的角度工件</a:t>
            </a:r>
            <a:endParaRPr lang="en-US" altLang="zh-CN" b="1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798958" y="3546847"/>
            <a:ext cx="787717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2. 对于精度要求较高的角度工件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95288" y="4437112"/>
            <a:ext cx="799288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 用光学分度头的分度值有1′、10″、5″、1″等。测角仪的分度值最高可达0.1″，它的测量精度更高。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16383" y="1164481"/>
            <a:ext cx="852011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 锥度与圆锥角的检测方法很多，常用的检测方法有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以下几种。</a:t>
            </a: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467171" y="3068960"/>
            <a:ext cx="85693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通常用万能量角器进行测量，其分度值有5′和2′两种。</a:t>
            </a:r>
            <a:endParaRPr lang="en-US" altLang="zh-CN" b="1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043359" y="4005064"/>
            <a:ext cx="6705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通常用光学分度头或测角仪进行测量。</a:t>
            </a: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7" grpId="0" autoUpdateAnimBg="0"/>
      <p:bldP spid="29708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6C5F713-82AA-4DEC-8AEF-363DF6D68E4F}" type="slidenum">
              <a:rPr kumimoji="0" lang="zh-CN" altLang="en-US" smtClean="0"/>
              <a:pPr eaLnBrk="1" hangingPunct="1"/>
              <a:t>34</a:t>
            </a:fld>
            <a:endParaRPr kumimoji="0" lang="en-US" altLang="zh-CN" smtClean="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89992" y="241325"/>
            <a:ext cx="541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7.3.2  </a:t>
            </a:r>
            <a:r>
              <a:rPr lang="zh-CN" altLang="en-US" b="1" dirty="0">
                <a:solidFill>
                  <a:srgbClr val="D60093"/>
                </a:solidFill>
              </a:rPr>
              <a:t>用通用量具间接测量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28600" y="660425"/>
            <a:ext cx="830384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通常测量与被测圆锥角有一定函数关系的有关线性尺寸,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然后计算出被测圆锥角的大小。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51842" y="1556792"/>
            <a:ext cx="799256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通常使用平板、千分尺、钢球、量块和正弦规等进行测量。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043608" y="2035696"/>
            <a:ext cx="676044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图7.1</a:t>
            </a:r>
            <a:r>
              <a:rPr lang="en-US" altLang="zh-CN" b="1" dirty="0"/>
              <a:t>5</a:t>
            </a:r>
            <a:r>
              <a:rPr lang="zh-CN" altLang="en-US" b="1" dirty="0"/>
              <a:t>所示用正弦规测量外锥体锥角的示意图。</a:t>
            </a:r>
          </a:p>
        </p:txBody>
      </p:sp>
      <p:grpSp>
        <p:nvGrpSpPr>
          <p:cNvPr id="30739" name="Group 19"/>
          <p:cNvGrpSpPr>
            <a:grpSpLocks/>
          </p:cNvGrpSpPr>
          <p:nvPr/>
        </p:nvGrpSpPr>
        <p:grpSpPr bwMode="auto">
          <a:xfrm>
            <a:off x="4499992" y="2564904"/>
            <a:ext cx="4038600" cy="2671762"/>
            <a:chOff x="2928" y="1661"/>
            <a:chExt cx="2544" cy="1683"/>
          </a:xfrm>
        </p:grpSpPr>
        <p:pic>
          <p:nvPicPr>
            <p:cNvPr id="35856" name="Picture 8" descr="图07-16测量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661"/>
              <a:ext cx="2544" cy="1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7" name="Text Box 9"/>
            <p:cNvSpPr txBox="1">
              <a:spLocks noChangeArrowheads="1"/>
            </p:cNvSpPr>
            <p:nvPr/>
          </p:nvSpPr>
          <p:spPr bwMode="auto">
            <a:xfrm>
              <a:off x="3152" y="3113"/>
              <a:ext cx="22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图7.1</a:t>
              </a:r>
              <a:r>
                <a:rPr lang="en-US" altLang="zh-CN" sz="1800" b="1"/>
                <a:t>5</a:t>
              </a:r>
              <a:r>
                <a:rPr lang="zh-CN" altLang="en-US" sz="1800" b="1"/>
                <a:t>用正弦规测量外锥体</a:t>
              </a:r>
              <a:endParaRPr lang="en-US" altLang="zh-CN" sz="1800" b="1"/>
            </a:p>
          </p:txBody>
        </p:sp>
      </p:grp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827584" y="2492896"/>
            <a:ext cx="3729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量块组的高度为</a:t>
            </a:r>
          </a:p>
        </p:txBody>
      </p:sp>
      <p:graphicFrame>
        <p:nvGraphicFramePr>
          <p:cNvPr id="307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863559"/>
              </p:ext>
            </p:extLst>
          </p:nvPr>
        </p:nvGraphicFramePr>
        <p:xfrm>
          <a:off x="1197496" y="2941191"/>
          <a:ext cx="24384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0" name="Equation" r:id="rId4" imgW="685502" imgH="177723" progId="Equation.3">
                  <p:embed/>
                </p:oleObj>
              </mc:Choice>
              <mc:Fallback>
                <p:oleObj name="Equation" r:id="rId4" imgW="685502" imgH="17772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7496" y="2941191"/>
                        <a:ext cx="2438400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886594" y="3573016"/>
            <a:ext cx="318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锥度偏差为</a:t>
            </a:r>
          </a:p>
        </p:txBody>
      </p:sp>
      <p:graphicFrame>
        <p:nvGraphicFramePr>
          <p:cNvPr id="307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22635"/>
              </p:ext>
            </p:extLst>
          </p:nvPr>
        </p:nvGraphicFramePr>
        <p:xfrm>
          <a:off x="685800" y="4058518"/>
          <a:ext cx="40386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1" name="公式" r:id="rId6" imgW="1803400" imgH="393700" progId="Equation.3">
                  <p:embed/>
                </p:oleObj>
              </mc:Choice>
              <mc:Fallback>
                <p:oleObj name="公式" r:id="rId6" imgW="1803400" imgH="3937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058518"/>
                        <a:ext cx="40386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899592" y="4941168"/>
            <a:ext cx="4549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换算成锥角偏差，近似为</a:t>
            </a:r>
          </a:p>
        </p:txBody>
      </p:sp>
      <p:graphicFrame>
        <p:nvGraphicFramePr>
          <p:cNvPr id="3073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580057"/>
              </p:ext>
            </p:extLst>
          </p:nvPr>
        </p:nvGraphicFramePr>
        <p:xfrm>
          <a:off x="1295400" y="5445224"/>
          <a:ext cx="281940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2" name="Equation" r:id="rId8" imgW="1307532" imgH="393529" progId="Equation.3">
                  <p:embed/>
                </p:oleObj>
              </mc:Choice>
              <mc:Fallback>
                <p:oleObj name="Equation" r:id="rId8" imgW="1307532" imgH="393529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445224"/>
                        <a:ext cx="2819400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148985"/>
              </p:ext>
            </p:extLst>
          </p:nvPr>
        </p:nvGraphicFramePr>
        <p:xfrm>
          <a:off x="4572000" y="5521424"/>
          <a:ext cx="2819400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3" name="Equation" r:id="rId10" imgW="1129810" imgH="253890" progId="Equation.3">
                  <p:embed/>
                </p:oleObj>
              </mc:Choice>
              <mc:Fallback>
                <p:oleObj name="Equation" r:id="rId10" imgW="1129810" imgH="25389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521424"/>
                        <a:ext cx="2819400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>
            <a:hlinkClick r:id="rId12" action="ppaction://hlinksldjump"/>
          </p:cNvPr>
          <p:cNvSpPr/>
          <p:nvPr/>
        </p:nvSpPr>
        <p:spPr bwMode="auto">
          <a:xfrm>
            <a:off x="7305675" y="6057900"/>
            <a:ext cx="1584325" cy="5032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autoUpdateAnimBg="0"/>
      <p:bldP spid="30726" grpId="0" autoUpdateAnimBg="0"/>
      <p:bldP spid="30727" grpId="0" autoUpdateAnimBg="0"/>
      <p:bldP spid="30731" grpId="0" autoUpdateAnimBg="0"/>
      <p:bldP spid="30733" grpId="0" autoUpdateAnimBg="0"/>
      <p:bldP spid="3073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EBD1FDA-B100-4D45-92D0-C8015AB9D35E}" type="slidenum">
              <a:rPr kumimoji="0" lang="zh-CN" altLang="en-US" smtClean="0"/>
              <a:pPr eaLnBrk="1" hangingPunct="1"/>
              <a:t>35</a:t>
            </a:fld>
            <a:endParaRPr kumimoji="0" lang="en-US" altLang="zh-CN" smtClean="0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21468" y="463451"/>
            <a:ext cx="3216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7.3.3  </a:t>
            </a:r>
            <a:r>
              <a:rPr lang="zh-CN" altLang="en-US" b="1" dirty="0">
                <a:solidFill>
                  <a:srgbClr val="D60093"/>
                </a:solidFill>
              </a:rPr>
              <a:t>用量规检验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67493" y="955576"/>
            <a:ext cx="8208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圆锥量规分：锥度塞规和环规两种，如图7.1</a:t>
            </a:r>
            <a:r>
              <a:rPr lang="en-US" altLang="zh-CN" b="1" dirty="0"/>
              <a:t>6</a:t>
            </a:r>
            <a:r>
              <a:rPr lang="zh-CN" altLang="en-US" b="1" dirty="0"/>
              <a:t>所示</a:t>
            </a:r>
          </a:p>
        </p:txBody>
      </p:sp>
      <p:grpSp>
        <p:nvGrpSpPr>
          <p:cNvPr id="31752" name="Group 8"/>
          <p:cNvGrpSpPr>
            <a:grpSpLocks/>
          </p:cNvGrpSpPr>
          <p:nvPr/>
        </p:nvGrpSpPr>
        <p:grpSpPr bwMode="auto">
          <a:xfrm>
            <a:off x="1187624" y="1481261"/>
            <a:ext cx="5867400" cy="2163763"/>
            <a:chOff x="672" y="816"/>
            <a:chExt cx="3696" cy="1363"/>
          </a:xfrm>
        </p:grpSpPr>
        <p:pic>
          <p:nvPicPr>
            <p:cNvPr id="36875" name="Picture 6" descr="图07-17量规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816"/>
              <a:ext cx="3696" cy="1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Text Box 7"/>
            <p:cNvSpPr txBox="1">
              <a:spLocks noChangeArrowheads="1"/>
            </p:cNvSpPr>
            <p:nvPr/>
          </p:nvSpPr>
          <p:spPr bwMode="auto">
            <a:xfrm>
              <a:off x="1670" y="1929"/>
              <a:ext cx="22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图7.1</a:t>
              </a:r>
              <a:r>
                <a:rPr lang="en-US" altLang="zh-CN" sz="2000" b="1"/>
                <a:t>6</a:t>
              </a:r>
              <a:r>
                <a:rPr lang="zh-CN" altLang="en-US" sz="2000" b="1"/>
                <a:t>用圆锥量规检验</a:t>
              </a:r>
            </a:p>
          </p:txBody>
        </p:sp>
      </p:grp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79388" y="4044801"/>
            <a:ext cx="8304212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1.  用量规检验圆锥工件时，用涂色方法检验圆锥角偏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差，要求在锥体的大端接触:</a:t>
            </a:r>
            <a:endParaRPr lang="en-US" altLang="zh-CN" b="1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755576" y="4941168"/>
            <a:ext cx="8054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对于高精度的圆锥工件，接触线长度不低于</a:t>
            </a:r>
            <a:r>
              <a:rPr lang="zh-CN" altLang="en-US" b="1" dirty="0">
                <a:solidFill>
                  <a:srgbClr val="D60093"/>
                </a:solidFill>
              </a:rPr>
              <a:t>85%；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755576" y="5398368"/>
            <a:ext cx="7621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对于精密的圆锥工件，接触线长度不低于</a:t>
            </a:r>
            <a:r>
              <a:rPr lang="zh-CN" altLang="en-US" b="1">
                <a:solidFill>
                  <a:srgbClr val="D60093"/>
                </a:solidFill>
              </a:rPr>
              <a:t>80%；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755576" y="5855568"/>
            <a:ext cx="7766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对于普通的圆锥工件，接触线长度不低于</a:t>
            </a:r>
            <a:r>
              <a:rPr lang="zh-CN" altLang="en-US" b="1">
                <a:solidFill>
                  <a:srgbClr val="D60093"/>
                </a:solidFill>
              </a:rPr>
              <a:t>75%；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611560" y="3638593"/>
            <a:ext cx="8208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用塞规检验内圆锥锥度，用环规检验外圆锥锥度。</a:t>
            </a:r>
            <a:endParaRPr lang="en-US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49" grpId="0" autoUpdateAnimBg="0"/>
      <p:bldP spid="31753" grpId="0" autoUpdateAnimBg="0"/>
      <p:bldP spid="31754" grpId="0" autoUpdateAnimBg="0"/>
      <p:bldP spid="31755" grpId="0" autoUpdateAnimBg="0"/>
      <p:bldP spid="31756" grpId="0" autoUpdateAnimBg="0"/>
      <p:bldP spid="3175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FC59BFC-6FD0-4DD7-88AD-949C4452C3E1}" type="slidenum">
              <a:rPr kumimoji="0" lang="zh-CN" altLang="en-US" smtClean="0"/>
              <a:pPr eaLnBrk="1" hangingPunct="1"/>
              <a:t>36</a:t>
            </a:fld>
            <a:endParaRPr kumimoji="0" lang="en-US" altLang="zh-CN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11475" y="1094507"/>
            <a:ext cx="7731603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</a:t>
            </a:r>
            <a:r>
              <a:rPr lang="zh-CN" altLang="en-US" b="1" dirty="0" smtClean="0"/>
              <a:t>        2</a:t>
            </a:r>
            <a:r>
              <a:rPr lang="zh-CN" altLang="en-US" b="1" dirty="0"/>
              <a:t>.  除检验接触线长度外，同时，还要检验工件的基面</a:t>
            </a:r>
            <a:r>
              <a:rPr lang="zh-CN" altLang="en-US" b="1" dirty="0" smtClean="0"/>
              <a:t>距变化</a:t>
            </a:r>
            <a:endParaRPr lang="zh-CN" altLang="en-US" b="1" i="1" dirty="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026792" y="2943944"/>
            <a:ext cx="7621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若被测件的基面在</a:t>
            </a:r>
            <a:r>
              <a:rPr lang="en-US" altLang="zh-CN" b="1" i="1" dirty="0"/>
              <a:t>m</a:t>
            </a:r>
            <a:r>
              <a:rPr lang="zh-CN" altLang="en-US" b="1" dirty="0"/>
              <a:t>区域内，则基面距合格。</a:t>
            </a:r>
            <a:endParaRPr lang="en-US" altLang="zh-CN" b="1" dirty="0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116560" y="3398763"/>
            <a:ext cx="4435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圆锥量规的检验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68549" y="3758803"/>
            <a:ext cx="83518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对于</a:t>
            </a:r>
            <a:r>
              <a:rPr lang="zh-CN" altLang="en-US" b="1" dirty="0"/>
              <a:t>塞规，因为是外尺寸，可以用通用量具或量仪</a:t>
            </a:r>
          </a:p>
          <a:p>
            <a:pPr eaLnBrk="1" hangingPunct="1"/>
            <a:r>
              <a:rPr lang="zh-CN" altLang="en-US" b="1" dirty="0"/>
              <a:t>进行测量。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67171" y="4550891"/>
            <a:ext cx="8569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对于环规，因为是内尺寸，所以要用专门的校对</a:t>
            </a:r>
          </a:p>
          <a:p>
            <a:pPr eaLnBrk="1" hangingPunct="1"/>
            <a:r>
              <a:rPr lang="zh-CN" altLang="en-US" b="1" dirty="0"/>
              <a:t>塞规进行检验。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63229" y="1987986"/>
            <a:ext cx="776371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        在圆锥量规的基准端面刻有两圈相距为</a:t>
            </a:r>
            <a:r>
              <a:rPr lang="en-US" altLang="zh-CN" b="1" i="1" dirty="0"/>
              <a:t>m</a:t>
            </a:r>
            <a:r>
              <a:rPr lang="zh-CN" altLang="en-US" b="1" dirty="0"/>
              <a:t>的线，或做一个轴向距为</a:t>
            </a:r>
            <a:r>
              <a:rPr lang="en-US" altLang="zh-CN" b="1" i="1" dirty="0"/>
              <a:t>m</a:t>
            </a:r>
            <a:r>
              <a:rPr lang="zh-CN" altLang="en-US" b="1" dirty="0"/>
              <a:t>的台阶。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autoUpdateAnimBg="0"/>
      <p:bldP spid="32774" grpId="0" autoUpdateAnimBg="0"/>
      <p:bldP spid="32775" grpId="0" autoUpdateAnimBg="0"/>
      <p:bldP spid="32776" grpId="0" autoUpdateAnimBg="0"/>
      <p:bldP spid="3277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8929806-41C0-42A0-8C3E-A7E55CE2E1CB}" type="slidenum">
              <a:rPr kumimoji="0" lang="zh-CN" altLang="en-US" smtClean="0"/>
              <a:pPr eaLnBrk="1" hangingPunct="1"/>
              <a:t>37</a:t>
            </a:fld>
            <a:endParaRPr kumimoji="0" lang="en-US" altLang="zh-CN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486149" y="779660"/>
            <a:ext cx="35210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习      题     七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14537" y="1390848"/>
            <a:ext cx="3597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一、</a:t>
            </a:r>
            <a:r>
              <a:rPr lang="zh-CN" altLang="en-US" b="1"/>
              <a:t>思 考 题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090737" y="1827410"/>
            <a:ext cx="6288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1. 圆锥结合的公差与配合有那些特点？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97012" y="2257623"/>
            <a:ext cx="8107436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2. 有一圆锥体，其尺寸参数为</a:t>
            </a:r>
            <a:r>
              <a:rPr lang="en-US" altLang="zh-CN" b="1" i="1" dirty="0" err="1"/>
              <a:t>D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d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L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c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a</a:t>
            </a:r>
            <a:r>
              <a:rPr lang="en-US" altLang="zh-CN" b="1" dirty="0"/>
              <a:t>，</a:t>
            </a:r>
            <a:r>
              <a:rPr lang="zh-CN" altLang="en-US" b="1" dirty="0"/>
              <a:t>试说明</a:t>
            </a:r>
            <a:r>
              <a:rPr lang="zh-CN" altLang="en-US" b="1" dirty="0" smtClean="0"/>
              <a:t>在零件图</a:t>
            </a:r>
            <a:r>
              <a:rPr lang="zh-CN" altLang="en-US" b="1" dirty="0"/>
              <a:t>上是否需要吧这些参数的尺寸和极限偏差都注上，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为什么？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44624" y="3613348"/>
            <a:ext cx="79438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3. 圆锥公差的标注方法有哪几种？它们各适用于什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么场合？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97012" y="4449589"/>
            <a:ext cx="7747396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4. 为什么钻头、铰刀、铣刀等的尾柄与机床主轴孔</a:t>
            </a:r>
            <a:r>
              <a:rPr lang="zh-CN" altLang="en-US" b="1" dirty="0" smtClean="0"/>
              <a:t>连接</a:t>
            </a:r>
            <a:r>
              <a:rPr lang="zh-CN" altLang="en-US" b="1" dirty="0"/>
              <a:t>多采用圆锥结合？从使用要求出发，这些工具</a:t>
            </a:r>
            <a:r>
              <a:rPr lang="zh-CN" altLang="en-US" b="1" dirty="0" smtClean="0"/>
              <a:t>锥体有</a:t>
            </a:r>
            <a:r>
              <a:rPr lang="zh-CN" altLang="en-US" b="1" dirty="0"/>
              <a:t>那些要求？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 bwMode="auto">
          <a:xfrm>
            <a:off x="6972787" y="5871517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  <p:bldP spid="33797" grpId="0" autoUpdateAnimBg="0"/>
      <p:bldP spid="33798" grpId="0" autoUpdateAnimBg="0"/>
      <p:bldP spid="33799" grpId="0" autoUpdateAnimBg="0"/>
      <p:bldP spid="33800" grpId="0" autoUpdateAnimBg="0"/>
      <p:bldP spid="3380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D2BC24B-F5E6-4C2D-96AA-0359DE28F226}" type="slidenum">
              <a:rPr kumimoji="0" lang="zh-CN" altLang="en-US" smtClean="0"/>
              <a:pPr eaLnBrk="1" hangingPunct="1"/>
              <a:t>38</a:t>
            </a:fld>
            <a:endParaRPr kumimoji="0" lang="en-US" altLang="zh-CN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99592" y="1124744"/>
            <a:ext cx="4054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二、 作 业 题</a:t>
            </a:r>
          </a:p>
        </p:txBody>
      </p:sp>
      <p:sp>
        <p:nvSpPr>
          <p:cNvPr id="34824" name="Text 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04800" y="1676400"/>
            <a:ext cx="8001000" cy="1200329"/>
          </a:xfrm>
          <a:prstGeom prst="rect">
            <a:avLst/>
          </a:prstGeom>
          <a:blipFill rotWithShape="1">
            <a:blip r:embed="rId2"/>
            <a:stretch>
              <a:fillRect l="-1142" t="-5584" b="-913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>
                <a:noFill/>
              </a:rPr>
              <a:t> 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04800" y="3068638"/>
            <a:ext cx="851535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2. </a:t>
            </a:r>
            <a:r>
              <a:rPr lang="en-US" altLang="zh-CN" b="1"/>
              <a:t>C620—1</a:t>
            </a:r>
            <a:r>
              <a:rPr lang="zh-CN" altLang="en-US" b="1"/>
              <a:t>车床尾座顶针套与顶针结合采用莫氏4号锥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度，顶针的基本圆锥长度</a:t>
            </a:r>
            <a:r>
              <a:rPr lang="en-US" altLang="zh-CN" b="1" i="1"/>
              <a:t>L</a:t>
            </a:r>
            <a:r>
              <a:rPr lang="en-US" altLang="zh-CN" b="1"/>
              <a:t>=118mm, </a:t>
            </a:r>
            <a:r>
              <a:rPr lang="zh-CN" altLang="en-US" b="1"/>
              <a:t>圆锥角公差为</a:t>
            </a:r>
            <a:r>
              <a:rPr lang="en-US" altLang="zh-CN" b="1" i="1"/>
              <a:t>AT</a:t>
            </a:r>
            <a:r>
              <a:rPr lang="en-US" altLang="zh-CN" b="1"/>
              <a:t>8,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试查表确定其基本圆锥角</a:t>
            </a:r>
            <a:r>
              <a:rPr lang="en-US" altLang="zh-CN" b="1"/>
              <a:t>α，</a:t>
            </a:r>
            <a:r>
              <a:rPr lang="zh-CN" altLang="en-US" b="1"/>
              <a:t>锥度</a:t>
            </a:r>
            <a:r>
              <a:rPr lang="en-US" altLang="zh-CN" b="1"/>
              <a:t>C</a:t>
            </a:r>
            <a:r>
              <a:rPr lang="zh-CN" altLang="en-US" b="1"/>
              <a:t>和圆锥角公差的数值。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49DE9BB-1920-4E55-B005-5EAE3035E241}" type="slidenum">
              <a:rPr kumimoji="0" lang="zh-CN" altLang="en-US" smtClean="0"/>
              <a:pPr eaLnBrk="1" hangingPunct="1"/>
              <a:t>39</a:t>
            </a:fld>
            <a:endParaRPr kumimoji="0" lang="en-US" altLang="zh-CN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39552" y="389446"/>
            <a:ext cx="7799784" cy="275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       </a:t>
            </a:r>
            <a:r>
              <a:rPr lang="zh-CN" altLang="en-US" b="1" dirty="0"/>
              <a:t>3. 用正弦规测量圆锥量规的锥角偏差，圆锥量规的锥角公称值为2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52′31.4″（2.875 402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），测量简图如图7.16所示，。正弦规两圆柱中心距为100</a:t>
            </a:r>
            <a:r>
              <a:rPr lang="en-US" altLang="zh-CN" b="1" dirty="0"/>
              <a:t>mm,</a:t>
            </a:r>
            <a:r>
              <a:rPr lang="zh-CN" altLang="en-US" b="1" dirty="0"/>
              <a:t>两侧点间距离为70</a:t>
            </a:r>
            <a:r>
              <a:rPr lang="en-US" altLang="zh-CN" b="1" dirty="0"/>
              <a:t>mm, </a:t>
            </a:r>
            <a:r>
              <a:rPr lang="zh-CN" altLang="en-US" b="1" dirty="0"/>
              <a:t>两测点的读数差为17.5</a:t>
            </a:r>
            <a:r>
              <a:rPr lang="en-US" altLang="zh-CN" b="1" dirty="0"/>
              <a:t>mm。</a:t>
            </a:r>
            <a:r>
              <a:rPr lang="zh-CN" altLang="en-US" b="1" dirty="0"/>
              <a:t>试求量块的计算高度及锥角偏差，若锥角极限偏差为±315</a:t>
            </a:r>
            <a:r>
              <a:rPr lang="en-US" altLang="zh-CN" b="1" dirty="0" err="1"/>
              <a:t>μrad</a:t>
            </a:r>
            <a:r>
              <a:rPr lang="en-US" altLang="zh-CN" b="1" dirty="0"/>
              <a:t>,</a:t>
            </a:r>
            <a:r>
              <a:rPr lang="zh-CN" altLang="en-US" b="1" dirty="0"/>
              <a:t>此项偏差是否合格？</a:t>
            </a:r>
          </a:p>
        </p:txBody>
      </p:sp>
      <p:grpSp>
        <p:nvGrpSpPr>
          <p:cNvPr id="40964" name="Group 9"/>
          <p:cNvGrpSpPr>
            <a:grpSpLocks/>
          </p:cNvGrpSpPr>
          <p:nvPr/>
        </p:nvGrpSpPr>
        <p:grpSpPr bwMode="auto">
          <a:xfrm>
            <a:off x="1669504" y="2708920"/>
            <a:ext cx="5638800" cy="3582987"/>
            <a:chOff x="960" y="1899"/>
            <a:chExt cx="3552" cy="2257"/>
          </a:xfrm>
        </p:grpSpPr>
        <p:pic>
          <p:nvPicPr>
            <p:cNvPr id="40966" name="Picture 6" descr="图07-16测量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899"/>
              <a:ext cx="3552" cy="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7" name="Text Box 7"/>
            <p:cNvSpPr txBox="1">
              <a:spLocks noChangeArrowheads="1"/>
            </p:cNvSpPr>
            <p:nvPr/>
          </p:nvSpPr>
          <p:spPr bwMode="auto">
            <a:xfrm>
              <a:off x="1630" y="3925"/>
              <a:ext cx="261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图7.16 用正弦规测量外锥体</a:t>
              </a:r>
              <a:endParaRPr lang="en-US" altLang="zh-CN" sz="1800" b="1"/>
            </a:p>
          </p:txBody>
        </p:sp>
      </p:grpSp>
      <p:sp>
        <p:nvSpPr>
          <p:cNvPr id="7" name="圆角矩形 6">
            <a:hlinkClick r:id="rId3" action="ppaction://hlinksldjump"/>
          </p:cNvPr>
          <p:cNvSpPr/>
          <p:nvPr/>
        </p:nvSpPr>
        <p:spPr bwMode="auto">
          <a:xfrm>
            <a:off x="6588125" y="58054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24B17A6-11AA-4B81-A486-952F0B4875FD}" type="slidenum">
              <a:rPr kumimoji="0" lang="zh-CN" altLang="en-US" smtClean="0"/>
              <a:pPr eaLnBrk="1" hangingPunct="1"/>
              <a:t>4</a:t>
            </a:fld>
            <a:endParaRPr kumimoji="0" lang="en-US" altLang="zh-CN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09600" y="347241"/>
            <a:ext cx="6492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  2. </a:t>
            </a:r>
            <a:r>
              <a:rPr lang="zh-CN" altLang="en-US" b="1" dirty="0">
                <a:solidFill>
                  <a:srgbClr val="FF0066"/>
                </a:solidFill>
              </a:rPr>
              <a:t>配合的间隙或过盈可以调整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8600" y="764704"/>
            <a:ext cx="852011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圆锥配合中，间隙或过盈的大小可以通过内、外圆锥的轴向相对移动来调整，并且装拆方便(如图7.1所示</a:t>
            </a:r>
            <a:r>
              <a:rPr lang="en-US" altLang="zh-CN" b="1"/>
              <a:t>)。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746125" y="3825875"/>
            <a:ext cx="458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3. </a:t>
            </a:r>
            <a:r>
              <a:rPr lang="zh-CN" altLang="en-US" b="1">
                <a:solidFill>
                  <a:srgbClr val="FF0066"/>
                </a:solidFill>
              </a:rPr>
              <a:t>密封性好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88925" y="4221163"/>
            <a:ext cx="83216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内、外圆锥的表面经过配对研磨后，配合起来具有良好的自锁性和密封性。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847477" y="4988024"/>
            <a:ext cx="329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圆锥配合的缺点：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04788" y="5373216"/>
            <a:ext cx="856615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结构复杂、影响互换性参数比较多、加工和检测也比较困难，故其应用不如圆柱配合广泛。</a:t>
            </a:r>
          </a:p>
        </p:txBody>
      </p:sp>
      <p:grpSp>
        <p:nvGrpSpPr>
          <p:cNvPr id="6156" name="Group 12"/>
          <p:cNvGrpSpPr>
            <a:grpSpLocks/>
          </p:cNvGrpSpPr>
          <p:nvPr/>
        </p:nvGrpSpPr>
        <p:grpSpPr bwMode="auto">
          <a:xfrm>
            <a:off x="1331913" y="1604194"/>
            <a:ext cx="5638800" cy="2328862"/>
            <a:chOff x="864" y="2544"/>
            <a:chExt cx="3696" cy="1663"/>
          </a:xfrm>
        </p:grpSpPr>
        <p:pic>
          <p:nvPicPr>
            <p:cNvPr id="5131" name="Picture 13" descr="图07-01配合比较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2544"/>
              <a:ext cx="3696" cy="1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2" name="Text Box 14"/>
            <p:cNvSpPr txBox="1">
              <a:spLocks noChangeArrowheads="1"/>
            </p:cNvSpPr>
            <p:nvPr/>
          </p:nvSpPr>
          <p:spPr bwMode="auto">
            <a:xfrm>
              <a:off x="1430" y="3945"/>
              <a:ext cx="2986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/>
                <a:t>图7.1 圆柱配合和圆锥配合的比较</a:t>
              </a:r>
            </a:p>
          </p:txBody>
        </p:sp>
      </p:grpSp>
      <p:sp>
        <p:nvSpPr>
          <p:cNvPr id="12" name="圆角矩形 11">
            <a:hlinkClick r:id="rId3" action="ppaction://hlinksldjump"/>
          </p:cNvPr>
          <p:cNvSpPr/>
          <p:nvPr/>
        </p:nvSpPr>
        <p:spPr bwMode="auto">
          <a:xfrm>
            <a:off x="6588125" y="6092825"/>
            <a:ext cx="1584325" cy="504825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3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A785763-C685-4FCB-91EF-73F53FEED78C}" type="slidenum">
              <a:rPr kumimoji="0" lang="zh-CN" altLang="en-US" smtClean="0"/>
              <a:pPr eaLnBrk="1" hangingPunct="1"/>
              <a:t>40</a:t>
            </a:fld>
            <a:endParaRPr kumimoji="0" lang="en-US" altLang="zh-CN" smtClean="0"/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7475"/>
            <a:ext cx="6561137" cy="662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1A5DEC2-C32B-499E-B813-8A5B0ABE8A43}" type="slidenum">
              <a:rPr kumimoji="0" lang="zh-CN" altLang="en-US" smtClean="0"/>
              <a:pPr eaLnBrk="1" hangingPunct="1"/>
              <a:t>41</a:t>
            </a:fld>
            <a:endParaRPr kumimoji="0" lang="en-US" altLang="zh-CN" smtClean="0"/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8913"/>
            <a:ext cx="54006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A56724-A682-4DC0-93EE-0CB5A83C772F}" type="slidenum">
              <a:rPr kumimoji="0" lang="zh-CN" altLang="en-US" smtClean="0"/>
              <a:pPr eaLnBrk="1" hangingPunct="1"/>
              <a:t>42</a:t>
            </a:fld>
            <a:endParaRPr kumimoji="0" lang="en-US" altLang="zh-CN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305800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E1D20A0-4510-4516-970F-C0786311DCF2}" type="slidenum">
              <a:rPr kumimoji="0" lang="zh-CN" altLang="en-US" smtClean="0"/>
              <a:pPr eaLnBrk="1" hangingPunct="1"/>
              <a:t>43</a:t>
            </a:fld>
            <a:endParaRPr kumimoji="0" lang="en-US" altLang="zh-CN" smtClean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8610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A6196BC-CBA6-4BEA-BAEB-735BC2E990D1}" type="slidenum">
              <a:rPr kumimoji="0" lang="zh-CN" altLang="en-US" smtClean="0"/>
              <a:pPr eaLnBrk="1" hangingPunct="1"/>
              <a:t>44</a:t>
            </a:fld>
            <a:endParaRPr kumimoji="0" lang="en-US" altLang="zh-CN" smtClean="0"/>
          </a:p>
        </p:txBody>
      </p:sp>
      <p:grpSp>
        <p:nvGrpSpPr>
          <p:cNvPr id="46083" name="Group 4"/>
          <p:cNvGrpSpPr>
            <a:grpSpLocks/>
          </p:cNvGrpSpPr>
          <p:nvPr/>
        </p:nvGrpSpPr>
        <p:grpSpPr bwMode="auto">
          <a:xfrm>
            <a:off x="685800" y="1085850"/>
            <a:ext cx="7848600" cy="3063875"/>
            <a:chOff x="432" y="684"/>
            <a:chExt cx="4944" cy="1930"/>
          </a:xfrm>
        </p:grpSpPr>
        <p:grpSp>
          <p:nvGrpSpPr>
            <p:cNvPr id="46085" name="Group 5"/>
            <p:cNvGrpSpPr>
              <a:grpSpLocks/>
            </p:cNvGrpSpPr>
            <p:nvPr/>
          </p:nvGrpSpPr>
          <p:grpSpPr bwMode="auto">
            <a:xfrm>
              <a:off x="432" y="944"/>
              <a:ext cx="4944" cy="1670"/>
              <a:chOff x="528" y="768"/>
              <a:chExt cx="4944" cy="1670"/>
            </a:xfrm>
          </p:grpSpPr>
          <p:sp>
            <p:nvSpPr>
              <p:cNvPr id="46088" name="Rectangle 6"/>
              <p:cNvSpPr>
                <a:spLocks noChangeArrowheads="1"/>
              </p:cNvSpPr>
              <p:nvPr/>
            </p:nvSpPr>
            <p:spPr bwMode="auto">
              <a:xfrm>
                <a:off x="4720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±20′</a:t>
                </a:r>
              </a:p>
            </p:txBody>
          </p:sp>
          <p:sp>
            <p:nvSpPr>
              <p:cNvPr id="46089" name="Rectangle 7"/>
              <p:cNvSpPr>
                <a:spLocks noChangeArrowheads="1"/>
              </p:cNvSpPr>
              <p:nvPr/>
            </p:nvSpPr>
            <p:spPr bwMode="auto">
              <a:xfrm>
                <a:off x="3968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46090" name="Rectangle 8"/>
              <p:cNvSpPr>
                <a:spLocks noChangeArrowheads="1"/>
              </p:cNvSpPr>
              <p:nvPr/>
            </p:nvSpPr>
            <p:spPr bwMode="auto">
              <a:xfrm>
                <a:off x="3216" y="2102"/>
                <a:ext cx="75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46091" name="Rectangle 9"/>
              <p:cNvSpPr>
                <a:spLocks noChangeArrowheads="1"/>
              </p:cNvSpPr>
              <p:nvPr/>
            </p:nvSpPr>
            <p:spPr bwMode="auto">
              <a:xfrm>
                <a:off x="2448" y="2102"/>
                <a:ext cx="76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±2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46092" name="Rectangle 10"/>
              <p:cNvSpPr>
                <a:spLocks noChangeArrowheads="1"/>
              </p:cNvSpPr>
              <p:nvPr/>
            </p:nvSpPr>
            <p:spPr bwMode="auto">
              <a:xfrm>
                <a:off x="1440" y="2102"/>
                <a:ext cx="1008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±3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46093" name="Rectangle 11"/>
              <p:cNvSpPr>
                <a:spLocks noChangeArrowheads="1"/>
              </p:cNvSpPr>
              <p:nvPr/>
            </p:nvSpPr>
            <p:spPr bwMode="auto">
              <a:xfrm>
                <a:off x="528" y="2102"/>
                <a:ext cx="91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最粗 </a:t>
                </a:r>
                <a:r>
                  <a:rPr lang="en-US" altLang="zh-CN" sz="2000"/>
                  <a:t>v</a:t>
                </a:r>
              </a:p>
            </p:txBody>
          </p:sp>
          <p:sp>
            <p:nvSpPr>
              <p:cNvPr id="46094" name="Rectangle 12"/>
              <p:cNvSpPr>
                <a:spLocks noChangeArrowheads="1"/>
              </p:cNvSpPr>
              <p:nvPr/>
            </p:nvSpPr>
            <p:spPr bwMode="auto">
              <a:xfrm>
                <a:off x="4720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±10′</a:t>
                </a:r>
              </a:p>
            </p:txBody>
          </p:sp>
          <p:sp>
            <p:nvSpPr>
              <p:cNvPr id="46095" name="Rectangle 13"/>
              <p:cNvSpPr>
                <a:spLocks noChangeArrowheads="1"/>
              </p:cNvSpPr>
              <p:nvPr/>
            </p:nvSpPr>
            <p:spPr bwMode="auto">
              <a:xfrm>
                <a:off x="3968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±15′</a:t>
                </a:r>
              </a:p>
            </p:txBody>
          </p:sp>
          <p:sp>
            <p:nvSpPr>
              <p:cNvPr id="46096" name="Rectangle 14"/>
              <p:cNvSpPr>
                <a:spLocks noChangeArrowheads="1"/>
              </p:cNvSpPr>
              <p:nvPr/>
            </p:nvSpPr>
            <p:spPr bwMode="auto">
              <a:xfrm>
                <a:off x="3216" y="1776"/>
                <a:ext cx="75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46097" name="Rectangle 15"/>
              <p:cNvSpPr>
                <a:spLocks noChangeArrowheads="1"/>
              </p:cNvSpPr>
              <p:nvPr/>
            </p:nvSpPr>
            <p:spPr bwMode="auto">
              <a:xfrm>
                <a:off x="2448" y="1776"/>
                <a:ext cx="768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</a:p>
            </p:txBody>
          </p:sp>
          <p:sp>
            <p:nvSpPr>
              <p:cNvPr id="46098" name="Rectangle 16"/>
              <p:cNvSpPr>
                <a:spLocks noChangeArrowheads="1"/>
              </p:cNvSpPr>
              <p:nvPr/>
            </p:nvSpPr>
            <p:spPr bwMode="auto">
              <a:xfrm>
                <a:off x="1440" y="1776"/>
                <a:ext cx="1008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800"/>
                  <a:t>±1</a:t>
                </a:r>
                <a:r>
                  <a:rPr lang="zh-CN" altLang="en-US" sz="2800" baseline="30000"/>
                  <a:t>0</a:t>
                </a:r>
                <a:r>
                  <a:rPr lang="zh-CN" altLang="en-US" sz="2800"/>
                  <a:t>30′</a:t>
                </a:r>
              </a:p>
            </p:txBody>
          </p:sp>
          <p:sp>
            <p:nvSpPr>
              <p:cNvPr id="46099" name="Rectangle 17"/>
              <p:cNvSpPr>
                <a:spLocks noChangeArrowheads="1"/>
              </p:cNvSpPr>
              <p:nvPr/>
            </p:nvSpPr>
            <p:spPr bwMode="auto">
              <a:xfrm>
                <a:off x="528" y="1776"/>
                <a:ext cx="912" cy="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粗糙</a:t>
                </a:r>
                <a:r>
                  <a:rPr lang="en-US" altLang="zh-CN" sz="2000"/>
                  <a:t>c</a:t>
                </a:r>
              </a:p>
            </p:txBody>
          </p:sp>
          <p:sp>
            <p:nvSpPr>
              <p:cNvPr id="46100" name="Rectangle 18"/>
              <p:cNvSpPr>
                <a:spLocks noChangeArrowheads="1"/>
              </p:cNvSpPr>
              <p:nvPr/>
            </p:nvSpPr>
            <p:spPr bwMode="auto">
              <a:xfrm>
                <a:off x="4720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±5′</a:t>
                </a:r>
              </a:p>
            </p:txBody>
          </p:sp>
          <p:sp>
            <p:nvSpPr>
              <p:cNvPr id="46101" name="Rectangle 19"/>
              <p:cNvSpPr>
                <a:spLocks noChangeArrowheads="1"/>
              </p:cNvSpPr>
              <p:nvPr/>
            </p:nvSpPr>
            <p:spPr bwMode="auto">
              <a:xfrm>
                <a:off x="3968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spcBef>
                    <a:spcPct val="20000"/>
                  </a:spcBef>
                </a:pPr>
                <a:r>
                  <a:rPr lang="zh-CN" altLang="en-US"/>
                  <a:t>±10′</a:t>
                </a:r>
              </a:p>
            </p:txBody>
          </p:sp>
          <p:sp>
            <p:nvSpPr>
              <p:cNvPr id="46102" name="Rectangle 20"/>
              <p:cNvSpPr>
                <a:spLocks noChangeArrowheads="1"/>
              </p:cNvSpPr>
              <p:nvPr/>
            </p:nvSpPr>
            <p:spPr bwMode="auto">
              <a:xfrm>
                <a:off x="3216" y="1296"/>
                <a:ext cx="75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±20′</a:t>
                </a:r>
              </a:p>
            </p:txBody>
          </p:sp>
          <p:sp>
            <p:nvSpPr>
              <p:cNvPr id="46103" name="Rectangle 21"/>
              <p:cNvSpPr>
                <a:spLocks noChangeArrowheads="1"/>
              </p:cNvSpPr>
              <p:nvPr/>
            </p:nvSpPr>
            <p:spPr bwMode="auto">
              <a:xfrm>
                <a:off x="2448" y="1296"/>
                <a:ext cx="768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±30′</a:t>
                </a:r>
              </a:p>
            </p:txBody>
          </p:sp>
          <p:sp>
            <p:nvSpPr>
              <p:cNvPr id="46104" name="Rectangle 22"/>
              <p:cNvSpPr>
                <a:spLocks noChangeArrowheads="1"/>
              </p:cNvSpPr>
              <p:nvPr/>
            </p:nvSpPr>
            <p:spPr bwMode="auto">
              <a:xfrm>
                <a:off x="1440" y="1296"/>
                <a:ext cx="1008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800"/>
                  <a:t>1</a:t>
                </a:r>
                <a:r>
                  <a:rPr lang="zh-CN" altLang="en-US" sz="2800" baseline="30000"/>
                  <a:t>0</a:t>
                </a:r>
                <a:endParaRPr lang="zh-CN" altLang="en-US" sz="2800"/>
              </a:p>
            </p:txBody>
          </p:sp>
          <p:sp>
            <p:nvSpPr>
              <p:cNvPr id="46105" name="Rectangle 23"/>
              <p:cNvSpPr>
                <a:spLocks noChangeArrowheads="1"/>
              </p:cNvSpPr>
              <p:nvPr/>
            </p:nvSpPr>
            <p:spPr bwMode="auto">
              <a:xfrm>
                <a:off x="528" y="1296"/>
                <a:ext cx="912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 sz="2000"/>
                  <a:t>精密</a:t>
                </a:r>
                <a:r>
                  <a:rPr lang="en-US" altLang="zh-CN" sz="2000"/>
                  <a:t>f</a:t>
                </a:r>
              </a:p>
            </p:txBody>
          </p:sp>
          <p:sp>
            <p:nvSpPr>
              <p:cNvPr id="46106" name="Rectangle 24"/>
              <p:cNvSpPr>
                <a:spLocks noChangeArrowheads="1"/>
              </p:cNvSpPr>
              <p:nvPr/>
            </p:nvSpPr>
            <p:spPr bwMode="auto">
              <a:xfrm>
                <a:off x="1440" y="768"/>
                <a:ext cx="4032" cy="5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长     度/</a:t>
                </a:r>
                <a:r>
                  <a:rPr lang="en-US" altLang="zh-CN"/>
                  <a:t>mm</a:t>
                </a:r>
              </a:p>
            </p:txBody>
          </p:sp>
          <p:sp>
            <p:nvSpPr>
              <p:cNvPr id="46107" name="Rectangle 25"/>
              <p:cNvSpPr>
                <a:spLocks noChangeArrowheads="1"/>
              </p:cNvSpPr>
              <p:nvPr/>
            </p:nvSpPr>
            <p:spPr bwMode="auto">
              <a:xfrm>
                <a:off x="528" y="768"/>
                <a:ext cx="912" cy="5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>
                  <a:spcBef>
                    <a:spcPct val="20000"/>
                  </a:spcBef>
                </a:pPr>
                <a:r>
                  <a:rPr lang="zh-CN" altLang="en-US"/>
                  <a:t>公差等级</a:t>
                </a:r>
              </a:p>
            </p:txBody>
          </p:sp>
          <p:sp>
            <p:nvSpPr>
              <p:cNvPr id="46108" name="Line 26"/>
              <p:cNvSpPr>
                <a:spLocks noChangeShapeType="1"/>
              </p:cNvSpPr>
              <p:nvPr/>
            </p:nvSpPr>
            <p:spPr bwMode="auto">
              <a:xfrm>
                <a:off x="528" y="768"/>
                <a:ext cx="494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09" name="Line 27"/>
              <p:cNvSpPr>
                <a:spLocks noChangeShapeType="1"/>
              </p:cNvSpPr>
              <p:nvPr/>
            </p:nvSpPr>
            <p:spPr bwMode="auto">
              <a:xfrm>
                <a:off x="528" y="1296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0" name="Line 28"/>
              <p:cNvSpPr>
                <a:spLocks noChangeShapeType="1"/>
              </p:cNvSpPr>
              <p:nvPr/>
            </p:nvSpPr>
            <p:spPr bwMode="auto">
              <a:xfrm>
                <a:off x="528" y="1776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1" name="Line 29"/>
              <p:cNvSpPr>
                <a:spLocks noChangeShapeType="1"/>
              </p:cNvSpPr>
              <p:nvPr/>
            </p:nvSpPr>
            <p:spPr bwMode="auto">
              <a:xfrm>
                <a:off x="528" y="2102"/>
                <a:ext cx="49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2" name="Line 30"/>
              <p:cNvSpPr>
                <a:spLocks noChangeShapeType="1"/>
              </p:cNvSpPr>
              <p:nvPr/>
            </p:nvSpPr>
            <p:spPr bwMode="auto">
              <a:xfrm>
                <a:off x="528" y="2438"/>
                <a:ext cx="494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3" name="Line 31"/>
              <p:cNvSpPr>
                <a:spLocks noChangeShapeType="1"/>
              </p:cNvSpPr>
              <p:nvPr/>
            </p:nvSpPr>
            <p:spPr bwMode="auto">
              <a:xfrm>
                <a:off x="528" y="768"/>
                <a:ext cx="0" cy="167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4" name="Line 32"/>
              <p:cNvSpPr>
                <a:spLocks noChangeShapeType="1"/>
              </p:cNvSpPr>
              <p:nvPr/>
            </p:nvSpPr>
            <p:spPr bwMode="auto">
              <a:xfrm>
                <a:off x="1440" y="768"/>
                <a:ext cx="0" cy="16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5" name="Line 33"/>
              <p:cNvSpPr>
                <a:spLocks noChangeShapeType="1"/>
              </p:cNvSpPr>
              <p:nvPr/>
            </p:nvSpPr>
            <p:spPr bwMode="auto">
              <a:xfrm>
                <a:off x="5472" y="768"/>
                <a:ext cx="0" cy="167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6" name="Line 34"/>
              <p:cNvSpPr>
                <a:spLocks noChangeShapeType="1"/>
              </p:cNvSpPr>
              <p:nvPr/>
            </p:nvSpPr>
            <p:spPr bwMode="auto">
              <a:xfrm>
                <a:off x="2448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7" name="Line 35"/>
              <p:cNvSpPr>
                <a:spLocks noChangeShapeType="1"/>
              </p:cNvSpPr>
              <p:nvPr/>
            </p:nvSpPr>
            <p:spPr bwMode="auto">
              <a:xfrm>
                <a:off x="3216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8" name="Line 36"/>
              <p:cNvSpPr>
                <a:spLocks noChangeShapeType="1"/>
              </p:cNvSpPr>
              <p:nvPr/>
            </p:nvSpPr>
            <p:spPr bwMode="auto">
              <a:xfrm>
                <a:off x="3968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19" name="Line 37"/>
              <p:cNvSpPr>
                <a:spLocks noChangeShapeType="1"/>
              </p:cNvSpPr>
              <p:nvPr/>
            </p:nvSpPr>
            <p:spPr bwMode="auto">
              <a:xfrm>
                <a:off x="4720" y="1296"/>
                <a:ext cx="0" cy="114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0" name="Line 38"/>
              <p:cNvSpPr>
                <a:spLocks noChangeShapeType="1"/>
              </p:cNvSpPr>
              <p:nvPr/>
            </p:nvSpPr>
            <p:spPr bwMode="auto">
              <a:xfrm>
                <a:off x="1440" y="1056"/>
                <a:ext cx="40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1" name="Line 39"/>
              <p:cNvSpPr>
                <a:spLocks noChangeShapeType="1"/>
              </p:cNvSpPr>
              <p:nvPr/>
            </p:nvSpPr>
            <p:spPr bwMode="auto">
              <a:xfrm>
                <a:off x="528" y="1536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2" name="Line 40"/>
              <p:cNvSpPr>
                <a:spLocks noChangeShapeType="1"/>
              </p:cNvSpPr>
              <p:nvPr/>
            </p:nvSpPr>
            <p:spPr bwMode="auto">
              <a:xfrm flipV="1">
                <a:off x="2448" y="1104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3" name="Line 41"/>
              <p:cNvSpPr>
                <a:spLocks noChangeShapeType="1"/>
              </p:cNvSpPr>
              <p:nvPr/>
            </p:nvSpPr>
            <p:spPr bwMode="auto">
              <a:xfrm flipV="1">
                <a:off x="3216" y="1104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4" name="Line 42"/>
              <p:cNvSpPr>
                <a:spLocks noChangeShapeType="1"/>
              </p:cNvSpPr>
              <p:nvPr/>
            </p:nvSpPr>
            <p:spPr bwMode="auto">
              <a:xfrm flipV="1">
                <a:off x="4704" y="1056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5" name="Line 43"/>
              <p:cNvSpPr>
                <a:spLocks noChangeShapeType="1"/>
              </p:cNvSpPr>
              <p:nvPr/>
            </p:nvSpPr>
            <p:spPr bwMode="auto">
              <a:xfrm flipV="1">
                <a:off x="3984" y="1056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6" name="Text Box 44"/>
              <p:cNvSpPr txBox="1">
                <a:spLocks noChangeArrowheads="1"/>
              </p:cNvSpPr>
              <p:nvPr/>
            </p:nvSpPr>
            <p:spPr bwMode="auto">
              <a:xfrm>
                <a:off x="4848" y="1056"/>
                <a:ext cx="47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＞400</a:t>
                </a:r>
              </a:p>
            </p:txBody>
          </p:sp>
          <p:sp>
            <p:nvSpPr>
              <p:cNvPr id="46127" name="Text Box 45"/>
              <p:cNvSpPr txBox="1">
                <a:spLocks noChangeArrowheads="1"/>
              </p:cNvSpPr>
              <p:nvPr/>
            </p:nvSpPr>
            <p:spPr bwMode="auto">
              <a:xfrm>
                <a:off x="1680" y="1056"/>
                <a:ext cx="43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～10</a:t>
                </a:r>
              </a:p>
            </p:txBody>
          </p:sp>
          <p:sp>
            <p:nvSpPr>
              <p:cNvPr id="46128" name="Text Box 46"/>
              <p:cNvSpPr txBox="1">
                <a:spLocks noChangeArrowheads="1"/>
              </p:cNvSpPr>
              <p:nvPr/>
            </p:nvSpPr>
            <p:spPr bwMode="auto">
              <a:xfrm>
                <a:off x="2448" y="1056"/>
                <a:ext cx="7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＞10～50</a:t>
                </a:r>
              </a:p>
            </p:txBody>
          </p:sp>
          <p:sp>
            <p:nvSpPr>
              <p:cNvPr id="46129" name="Text Box 47"/>
              <p:cNvSpPr txBox="1">
                <a:spLocks noChangeArrowheads="1"/>
              </p:cNvSpPr>
              <p:nvPr/>
            </p:nvSpPr>
            <p:spPr bwMode="auto">
              <a:xfrm>
                <a:off x="3216" y="1056"/>
                <a:ext cx="76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＞50～120</a:t>
                </a:r>
              </a:p>
            </p:txBody>
          </p:sp>
          <p:sp>
            <p:nvSpPr>
              <p:cNvPr id="46130" name="Text Box 48"/>
              <p:cNvSpPr txBox="1">
                <a:spLocks noChangeArrowheads="1"/>
              </p:cNvSpPr>
              <p:nvPr/>
            </p:nvSpPr>
            <p:spPr bwMode="auto">
              <a:xfrm>
                <a:off x="3936" y="1056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/>
                  <a:t>＞120～400</a:t>
                </a:r>
              </a:p>
            </p:txBody>
          </p:sp>
          <p:sp>
            <p:nvSpPr>
              <p:cNvPr id="46131" name="Text Box 49"/>
              <p:cNvSpPr txBox="1">
                <a:spLocks noChangeArrowheads="1"/>
              </p:cNvSpPr>
              <p:nvPr/>
            </p:nvSpPr>
            <p:spPr bwMode="auto">
              <a:xfrm>
                <a:off x="736" y="1526"/>
                <a:ext cx="560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/>
                  <a:t>中等</a:t>
                </a:r>
                <a:r>
                  <a:rPr lang="en-US" altLang="zh-CN" sz="2000"/>
                  <a:t>m</a:t>
                </a:r>
              </a:p>
            </p:txBody>
          </p:sp>
        </p:grpSp>
        <p:sp>
          <p:nvSpPr>
            <p:cNvPr id="46086" name="Text Box 50"/>
            <p:cNvSpPr txBox="1">
              <a:spLocks noChangeArrowheads="1"/>
            </p:cNvSpPr>
            <p:nvPr/>
          </p:nvSpPr>
          <p:spPr bwMode="auto">
            <a:xfrm>
              <a:off x="710" y="684"/>
              <a:ext cx="313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表7.5 角度尺寸的极限偏差数值</a:t>
              </a:r>
            </a:p>
          </p:txBody>
        </p:sp>
        <p:sp>
          <p:nvSpPr>
            <p:cNvPr id="46087" name="Text Box 51"/>
            <p:cNvSpPr txBox="1">
              <a:spLocks noChangeArrowheads="1"/>
            </p:cNvSpPr>
            <p:nvPr/>
          </p:nvSpPr>
          <p:spPr bwMode="auto">
            <a:xfrm>
              <a:off x="3606" y="723"/>
              <a:ext cx="172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/>
                <a:t>（摘自</a:t>
              </a:r>
              <a:r>
                <a:rPr lang="en-US" altLang="zh-CN" sz="1600" b="1"/>
                <a:t>GB/T1804—2000</a:t>
              </a:r>
              <a:r>
                <a:rPr lang="zh-CN" altLang="en-US" sz="1600" b="1"/>
                <a:t>）</a:t>
              </a:r>
            </a:p>
          </p:txBody>
        </p:sp>
      </p:grpSp>
      <p:sp>
        <p:nvSpPr>
          <p:cNvPr id="51" name="圆角矩形 50">
            <a:hlinkClick r:id="rId2" action="ppaction://hlinksldjump"/>
          </p:cNvPr>
          <p:cNvSpPr/>
          <p:nvPr/>
        </p:nvSpPr>
        <p:spPr bwMode="auto">
          <a:xfrm>
            <a:off x="3338785" y="5013176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itchFamily="2" charset="-122"/>
                <a:ea typeface="方正舒体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7B583B6-79BE-4BF9-B6D9-9317C84ED0AF}" type="slidenum">
              <a:rPr kumimoji="0" lang="zh-CN" altLang="en-US" smtClean="0"/>
              <a:pPr eaLnBrk="1" hangingPunct="1"/>
              <a:t>5</a:t>
            </a:fld>
            <a:endParaRPr kumimoji="0" lang="en-US" altLang="zh-CN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3400" y="373658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7.1.2  </a:t>
            </a:r>
            <a:r>
              <a:rPr lang="zh-CN" altLang="en-US" b="1" dirty="0"/>
              <a:t>圆锥配合的基本参数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49275" y="830858"/>
            <a:ext cx="6492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圆锥配合中的基本参数如图7.2所示。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696913" y="1181695"/>
            <a:ext cx="3443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D60093"/>
                </a:solidFill>
              </a:rPr>
              <a:t>圆锥角</a:t>
            </a:r>
            <a:r>
              <a:rPr lang="zh-CN" altLang="en-US" dirty="0"/>
              <a:t>（</a:t>
            </a:r>
            <a:r>
              <a:rPr lang="en-US" altLang="zh-CN" sz="2800" b="1" i="1" dirty="0">
                <a:solidFill>
                  <a:srgbClr val="FF00FF"/>
                </a:solidFill>
                <a:cs typeface="Times New Roman" pitchFamily="18" charset="0"/>
              </a:rPr>
              <a:t>α</a:t>
            </a:r>
            <a:r>
              <a:rPr lang="en-US" altLang="zh-CN" dirty="0"/>
              <a:t>）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95288" y="1628800"/>
            <a:ext cx="8424862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圆锥角是指通过圆锥轴线的截面内，两条素线间的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夹角，用符号 </a:t>
            </a:r>
            <a:r>
              <a:rPr lang="en-US" altLang="zh-CN" b="1" i="1" dirty="0">
                <a:solidFill>
                  <a:srgbClr val="FF00FF"/>
                </a:solidFill>
                <a:cs typeface="Times New Roman" pitchFamily="18" charset="0"/>
              </a:rPr>
              <a:t>α</a:t>
            </a:r>
            <a:r>
              <a:rPr lang="zh-CN" altLang="en-US" b="1" dirty="0">
                <a:solidFill>
                  <a:srgbClr val="FF00FF"/>
                </a:solidFill>
              </a:rPr>
              <a:t> </a:t>
            </a:r>
            <a:r>
              <a:rPr lang="zh-CN" altLang="en-US" b="1" dirty="0"/>
              <a:t>表示。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84213" y="2477839"/>
            <a:ext cx="4162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2. </a:t>
            </a:r>
            <a:r>
              <a:rPr lang="zh-CN" altLang="en-US" b="1" dirty="0">
                <a:solidFill>
                  <a:srgbClr val="D60093"/>
                </a:solidFill>
              </a:rPr>
              <a:t>圆锥素线角</a:t>
            </a:r>
            <a:r>
              <a:rPr lang="zh-CN" altLang="en-US" b="1" dirty="0"/>
              <a:t>（</a:t>
            </a:r>
            <a:r>
              <a:rPr lang="en-US" altLang="zh-CN" sz="2800" b="1" i="1" dirty="0">
                <a:solidFill>
                  <a:srgbClr val="FF00FF"/>
                </a:solidFill>
                <a:cs typeface="Times New Roman" pitchFamily="18" charset="0"/>
              </a:rPr>
              <a:t>α/2</a:t>
            </a:r>
            <a:r>
              <a:rPr lang="en-US" altLang="zh-CN" b="1" dirty="0"/>
              <a:t>）</a:t>
            </a:r>
            <a:r>
              <a:rPr lang="en-US" altLang="zh-CN" sz="2800" b="1" dirty="0">
                <a:solidFill>
                  <a:srgbClr val="FFFFFF"/>
                </a:solidFill>
              </a:rPr>
              <a:t>))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23850" y="2890069"/>
            <a:ext cx="842486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圆锥素线角是指圆锥素线与其轴线间的夹角，它等于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/>
              <a:t>圆锥角的</a:t>
            </a:r>
            <a:r>
              <a:rPr lang="en-US" altLang="zh-CN" sz="2800" b="1" i="1">
                <a:solidFill>
                  <a:srgbClr val="FF00FF"/>
                </a:solidFill>
                <a:cs typeface="Times New Roman" pitchFamily="18" charset="0"/>
              </a:rPr>
              <a:t>α/2</a:t>
            </a:r>
            <a:r>
              <a:rPr lang="en-US" altLang="zh-CN" sz="2800" b="1" i="1"/>
              <a:t>。</a:t>
            </a:r>
            <a:endParaRPr lang="zh-CN" altLang="en-US" sz="2800" b="1" i="1"/>
          </a:p>
        </p:txBody>
      </p:sp>
      <p:grpSp>
        <p:nvGrpSpPr>
          <p:cNvPr id="7201" name="Group 33"/>
          <p:cNvGrpSpPr>
            <a:grpSpLocks/>
          </p:cNvGrpSpPr>
          <p:nvPr/>
        </p:nvGrpSpPr>
        <p:grpSpPr bwMode="auto">
          <a:xfrm>
            <a:off x="2771775" y="3278907"/>
            <a:ext cx="5759450" cy="3246437"/>
            <a:chOff x="1746" y="2115"/>
            <a:chExt cx="3628" cy="2045"/>
          </a:xfrm>
        </p:grpSpPr>
        <p:pic>
          <p:nvPicPr>
            <p:cNvPr id="6156" name="Picture 6" descr="图07-02参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2115"/>
              <a:ext cx="3221" cy="1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7"/>
            <p:cNvSpPr txBox="1">
              <a:spLocks noChangeArrowheads="1"/>
            </p:cNvSpPr>
            <p:nvPr/>
          </p:nvSpPr>
          <p:spPr bwMode="auto">
            <a:xfrm>
              <a:off x="2562" y="3929"/>
              <a:ext cx="23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图7.2 圆 锥 配 合 的 基 本 参 数</a:t>
              </a:r>
            </a:p>
          </p:txBody>
        </p:sp>
        <p:sp>
          <p:nvSpPr>
            <p:cNvPr id="6158" name="Text Box 31"/>
            <p:cNvSpPr txBox="1">
              <a:spLocks noChangeArrowheads="1"/>
            </p:cNvSpPr>
            <p:nvPr/>
          </p:nvSpPr>
          <p:spPr bwMode="auto">
            <a:xfrm>
              <a:off x="4558" y="2205"/>
              <a:ext cx="81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外圆锥的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  <p:sp>
          <p:nvSpPr>
            <p:cNvPr id="6159" name="Text Box 32"/>
            <p:cNvSpPr txBox="1">
              <a:spLocks noChangeArrowheads="1"/>
            </p:cNvSpPr>
            <p:nvPr/>
          </p:nvSpPr>
          <p:spPr bwMode="auto">
            <a:xfrm>
              <a:off x="4332" y="3521"/>
              <a:ext cx="953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内圆锥的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</p:grp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1042988" y="5157192"/>
            <a:ext cx="995362" cy="949921"/>
          </a:xfrm>
          <a:prstGeom prst="wedgeRoundRectCallout">
            <a:avLst>
              <a:gd name="adj1" fmla="val 184673"/>
              <a:gd name="adj2" fmla="val -85201"/>
              <a:gd name="adj3" fmla="val 16667"/>
            </a:avLst>
          </a:prstGeom>
          <a:noFill/>
          <a:ln w="38100">
            <a:solidFill>
              <a:srgbClr val="0099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3200" b="1" i="1">
                <a:solidFill>
                  <a:srgbClr val="FF00FF"/>
                </a:solidFill>
              </a:rPr>
              <a:t>α</a:t>
            </a: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867569" y="4063132"/>
            <a:ext cx="1346200" cy="609600"/>
          </a:xfrm>
          <a:prstGeom prst="wedgeRoundRectCallout">
            <a:avLst>
              <a:gd name="adj1" fmla="val 171831"/>
              <a:gd name="adj2" fmla="val 54965"/>
              <a:gd name="adj3" fmla="val 16667"/>
            </a:avLst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3200" b="1" i="1">
                <a:solidFill>
                  <a:srgbClr val="FF00FF"/>
                </a:solidFill>
              </a:rPr>
              <a:t>α/2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autoUpdateAnimBg="0"/>
      <p:bldP spid="7177" grpId="0" autoUpdateAnimBg="0"/>
      <p:bldP spid="7178" grpId="0" autoUpdateAnimBg="0"/>
      <p:bldP spid="7182" grpId="0" autoUpdateAnimBg="0"/>
      <p:bldP spid="7188" grpId="0" autoUpdateAnimBg="0"/>
      <p:bldP spid="7202" grpId="0" animBg="1"/>
      <p:bldP spid="7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CF4C3A5-A8B0-4FE8-B365-2EB64FF746D2}" type="slidenum">
              <a:rPr kumimoji="0" lang="zh-CN" altLang="en-US" smtClean="0"/>
              <a:pPr eaLnBrk="1" hangingPunct="1"/>
              <a:t>6</a:t>
            </a:fld>
            <a:endParaRPr kumimoji="0" lang="en-US" altLang="zh-CN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783853" y="235496"/>
            <a:ext cx="314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3.  </a:t>
            </a:r>
            <a:r>
              <a:rPr lang="zh-CN" altLang="en-US" b="1" dirty="0">
                <a:solidFill>
                  <a:srgbClr val="D60093"/>
                </a:solidFill>
              </a:rPr>
              <a:t>圆锥直径 </a:t>
            </a:r>
            <a:r>
              <a:rPr lang="en-US" altLang="zh-CN" b="1" dirty="0"/>
              <a:t>(</a:t>
            </a:r>
            <a:r>
              <a:rPr lang="zh-CN" altLang="en-US" b="1" dirty="0"/>
              <a:t>见图</a:t>
            </a:r>
            <a:r>
              <a:rPr lang="en-US" altLang="zh-CN" b="1" dirty="0"/>
              <a:t>7.2)</a:t>
            </a:r>
            <a:endParaRPr lang="en-US" altLang="zh-CN" dirty="0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826963" y="645840"/>
            <a:ext cx="717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圆锥直径是指与圆锥轴线垂直的截面内的直径。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61813" y="1077640"/>
            <a:ext cx="870267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圆锥直径分：内、外圆锥的最大直径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i</a:t>
            </a:r>
            <a:r>
              <a:rPr lang="en-US" altLang="zh-CN" b="1" dirty="0" err="1">
                <a:solidFill>
                  <a:srgbClr val="FF00FF"/>
                </a:solidFill>
              </a:rPr>
              <a:t>、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e</a:t>
            </a:r>
            <a:r>
              <a:rPr lang="en-US" altLang="zh-CN" b="1" dirty="0"/>
              <a:t>，</a:t>
            </a:r>
            <a:r>
              <a:rPr lang="zh-CN" altLang="en-US" b="1" dirty="0"/>
              <a:t>最小直径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i</a:t>
            </a:r>
            <a:r>
              <a:rPr lang="en-US" altLang="zh-CN" b="1" dirty="0" err="1">
                <a:solidFill>
                  <a:srgbClr val="FF00FF"/>
                </a:solidFill>
              </a:rPr>
              <a:t>、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e</a:t>
            </a:r>
            <a:r>
              <a:rPr lang="zh-CN" altLang="en-US" b="1" dirty="0"/>
              <a:t>和任意给定截面内的圆锥直径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i="1" baseline="-25000" dirty="0">
                <a:solidFill>
                  <a:srgbClr val="FF00FF"/>
                </a:solidFill>
              </a:rPr>
              <a:t>x</a:t>
            </a:r>
            <a:r>
              <a:rPr lang="en-US" altLang="zh-CN" b="1" dirty="0"/>
              <a:t>（</a:t>
            </a:r>
            <a:r>
              <a:rPr lang="zh-CN" altLang="en-US" b="1" dirty="0"/>
              <a:t>与端面的距离为 </a:t>
            </a:r>
            <a:r>
              <a:rPr lang="en-US" altLang="zh-CN" b="1" i="1" dirty="0"/>
              <a:t>x</a:t>
            </a:r>
            <a:r>
              <a:rPr lang="en-US" altLang="zh-CN" b="1" dirty="0"/>
              <a:t>）。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50316" y="5216253"/>
            <a:ext cx="773196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</a:t>
            </a:r>
            <a:r>
              <a:rPr lang="zh-CN" altLang="en-US" b="1" dirty="0" smtClean="0"/>
              <a:t> 设计</a:t>
            </a:r>
            <a:r>
              <a:rPr lang="zh-CN" altLang="en-US" b="1" dirty="0"/>
              <a:t>时，一般选内圆锥的最大直径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>
                <a:solidFill>
                  <a:srgbClr val="FF00FF"/>
                </a:solidFill>
              </a:rPr>
              <a:t>i</a:t>
            </a:r>
            <a:r>
              <a:rPr lang="zh-CN" altLang="en-US" b="1" dirty="0"/>
              <a:t>或外圆锥的的</a:t>
            </a:r>
            <a:r>
              <a:rPr lang="zh-CN" altLang="en-US" b="1" dirty="0" smtClean="0"/>
              <a:t>最小直径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>
                <a:solidFill>
                  <a:srgbClr val="FF00FF"/>
                </a:solidFill>
              </a:rPr>
              <a:t>e</a:t>
            </a:r>
            <a:r>
              <a:rPr lang="zh-CN" altLang="en-US" b="1" dirty="0"/>
              <a:t>作为基本直径。</a:t>
            </a:r>
          </a:p>
        </p:txBody>
      </p:sp>
      <p:grpSp>
        <p:nvGrpSpPr>
          <p:cNvPr id="47112" name="Group 8"/>
          <p:cNvGrpSpPr>
            <a:grpSpLocks/>
          </p:cNvGrpSpPr>
          <p:nvPr/>
        </p:nvGrpSpPr>
        <p:grpSpPr bwMode="auto">
          <a:xfrm>
            <a:off x="1403350" y="1982763"/>
            <a:ext cx="5759450" cy="3246437"/>
            <a:chOff x="1746" y="2115"/>
            <a:chExt cx="3628" cy="2045"/>
          </a:xfrm>
        </p:grpSpPr>
        <p:pic>
          <p:nvPicPr>
            <p:cNvPr id="7176" name="Picture 9" descr="图07-02参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" y="2115"/>
              <a:ext cx="3221" cy="1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7" name="Text Box 10"/>
            <p:cNvSpPr txBox="1">
              <a:spLocks noChangeArrowheads="1"/>
            </p:cNvSpPr>
            <p:nvPr/>
          </p:nvSpPr>
          <p:spPr bwMode="auto">
            <a:xfrm>
              <a:off x="2562" y="3929"/>
              <a:ext cx="234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图7.2 圆 锥 配 合 的 基 本 参 数</a:t>
              </a:r>
            </a:p>
          </p:txBody>
        </p:sp>
        <p:sp>
          <p:nvSpPr>
            <p:cNvPr id="7178" name="Text Box 11"/>
            <p:cNvSpPr txBox="1">
              <a:spLocks noChangeArrowheads="1"/>
            </p:cNvSpPr>
            <p:nvPr/>
          </p:nvSpPr>
          <p:spPr bwMode="auto">
            <a:xfrm>
              <a:off x="4558" y="2205"/>
              <a:ext cx="81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外圆锥的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  <p:sp>
          <p:nvSpPr>
            <p:cNvPr id="7179" name="Text Box 12"/>
            <p:cNvSpPr txBox="1">
              <a:spLocks noChangeArrowheads="1"/>
            </p:cNvSpPr>
            <p:nvPr/>
          </p:nvSpPr>
          <p:spPr bwMode="auto">
            <a:xfrm>
              <a:off x="4332" y="3521"/>
              <a:ext cx="953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内圆锥的</a:t>
              </a:r>
            </a:p>
            <a:p>
              <a:pPr eaLnBrk="1" hangingPunct="1"/>
              <a:r>
                <a:rPr lang="zh-CN" altLang="en-US" sz="1800" b="1"/>
                <a:t>  基准面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 autoUpdateAnimBg="0"/>
      <p:bldP spid="47110" grpId="0" autoUpdateAnimBg="0"/>
      <p:bldP spid="4711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45D883F-E0F9-4528-B9C6-52CF81B4638F}" type="slidenum">
              <a:rPr kumimoji="0" lang="zh-CN" altLang="en-US" smtClean="0"/>
              <a:pPr eaLnBrk="1" hangingPunct="1"/>
              <a:t>7</a:t>
            </a:fld>
            <a:endParaRPr kumimoji="0" lang="en-US" altLang="zh-CN" smtClean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17079" y="549920"/>
            <a:ext cx="4391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4.</a:t>
            </a:r>
            <a:r>
              <a:rPr lang="zh-CN" altLang="en-US" b="1" dirty="0">
                <a:solidFill>
                  <a:srgbClr val="D60093"/>
                </a:solidFill>
              </a:rPr>
              <a:t> 圆锥长度 </a:t>
            </a:r>
            <a:r>
              <a:rPr lang="zh-CN" altLang="en-US" dirty="0"/>
              <a:t> </a:t>
            </a:r>
            <a:r>
              <a:rPr lang="en-US" altLang="zh-CN" b="1" i="1" dirty="0">
                <a:solidFill>
                  <a:srgbClr val="D60093"/>
                </a:solidFill>
              </a:rPr>
              <a:t>L</a:t>
            </a:r>
            <a:r>
              <a:rPr lang="en-US" altLang="zh-CN" dirty="0"/>
              <a:t> </a:t>
            </a:r>
            <a:r>
              <a:rPr lang="zh-CN" altLang="en-US" b="1" dirty="0"/>
              <a:t>（见图</a:t>
            </a:r>
            <a:r>
              <a:rPr lang="en-US" altLang="zh-CN" b="1" dirty="0"/>
              <a:t>7.2  </a:t>
            </a:r>
            <a:r>
              <a:rPr lang="zh-CN" altLang="en-US" b="1" dirty="0"/>
              <a:t>）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39552" y="980728"/>
            <a:ext cx="77046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圆锥</a:t>
            </a:r>
            <a:r>
              <a:rPr lang="zh-CN" altLang="en-US" b="1" dirty="0"/>
              <a:t>长度是指圆锥的最大直径与其最小直径之间轴</a:t>
            </a:r>
            <a:r>
              <a:rPr lang="zh-CN" altLang="en-US" b="1" dirty="0" smtClean="0"/>
              <a:t>向的</a:t>
            </a:r>
            <a:r>
              <a:rPr lang="zh-CN" altLang="en-US" b="1" dirty="0"/>
              <a:t>距离</a:t>
            </a:r>
            <a:r>
              <a:rPr lang="en-US" altLang="zh-CN" b="1" i="1" dirty="0">
                <a:solidFill>
                  <a:srgbClr val="FF00FF"/>
                </a:solidFill>
              </a:rPr>
              <a:t>L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grpSp>
        <p:nvGrpSpPr>
          <p:cNvPr id="8211" name="Group 19"/>
          <p:cNvGrpSpPr>
            <a:grpSpLocks/>
          </p:cNvGrpSpPr>
          <p:nvPr/>
        </p:nvGrpSpPr>
        <p:grpSpPr bwMode="auto">
          <a:xfrm>
            <a:off x="1403350" y="2492375"/>
            <a:ext cx="5688013" cy="3390900"/>
            <a:chOff x="930" y="1888"/>
            <a:chExt cx="3583" cy="2136"/>
          </a:xfrm>
        </p:grpSpPr>
        <p:pic>
          <p:nvPicPr>
            <p:cNvPr id="8203" name="Picture 7" descr="图07-02参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1888"/>
              <a:ext cx="3583" cy="1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4" name="Text Box 8"/>
            <p:cNvSpPr txBox="1">
              <a:spLocks noChangeArrowheads="1"/>
            </p:cNvSpPr>
            <p:nvPr/>
          </p:nvSpPr>
          <p:spPr bwMode="auto">
            <a:xfrm>
              <a:off x="1948" y="3793"/>
              <a:ext cx="193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图7.2 圆锥配合的基本参数</a:t>
              </a:r>
            </a:p>
          </p:txBody>
        </p:sp>
      </p:grp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215008" y="1747664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5</a:t>
            </a:r>
            <a:r>
              <a:rPr lang="zh-CN" altLang="en-US" dirty="0" smtClean="0"/>
              <a:t>. </a:t>
            </a:r>
            <a:r>
              <a:rPr lang="zh-CN" altLang="en-US" b="1" dirty="0" smtClean="0">
                <a:solidFill>
                  <a:srgbClr val="D60093"/>
                </a:solidFill>
              </a:rPr>
              <a:t>圆锥</a:t>
            </a:r>
            <a:r>
              <a:rPr lang="zh-CN" altLang="en-US" b="1" dirty="0">
                <a:solidFill>
                  <a:srgbClr val="D60093"/>
                </a:solidFill>
              </a:rPr>
              <a:t>配合长度</a:t>
            </a:r>
            <a:r>
              <a:rPr lang="zh-CN" altLang="en-US" dirty="0"/>
              <a:t>（</a:t>
            </a:r>
            <a:r>
              <a:rPr lang="en-US" altLang="zh-CN" b="1" i="1" dirty="0">
                <a:solidFill>
                  <a:srgbClr val="D60093"/>
                </a:solidFill>
              </a:rPr>
              <a:t>H</a:t>
            </a:r>
            <a:r>
              <a:rPr lang="en-US" altLang="zh-CN" dirty="0"/>
              <a:t>）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1052190" y="2178695"/>
            <a:ext cx="784029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圆锥配合长度是指内、外圆锥配合面的轴向距离</a:t>
            </a:r>
            <a:r>
              <a:rPr lang="en-US" altLang="zh-CN" b="1" i="1" dirty="0">
                <a:solidFill>
                  <a:srgbClr val="FF00FF"/>
                </a:solidFill>
              </a:rPr>
              <a:t>H</a:t>
            </a:r>
            <a:r>
              <a:rPr lang="en-US" altLang="zh-CN" b="1" i="1" dirty="0"/>
              <a:t>。</a:t>
            </a:r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4356100" y="2708275"/>
            <a:ext cx="914400" cy="3603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4" name="Oval 22"/>
          <p:cNvSpPr>
            <a:spLocks noChangeArrowheads="1"/>
          </p:cNvSpPr>
          <p:nvPr/>
        </p:nvSpPr>
        <p:spPr bwMode="auto">
          <a:xfrm>
            <a:off x="3851275" y="5013325"/>
            <a:ext cx="914400" cy="3603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>
            <a:off x="4138613" y="3357563"/>
            <a:ext cx="72072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201" grpId="0" autoUpdateAnimBg="0"/>
      <p:bldP spid="8202" grpId="0" autoUpdateAnimBg="0"/>
      <p:bldP spid="8213" grpId="0" animBg="1"/>
      <p:bldP spid="8214" grpId="0" animBg="1"/>
      <p:bldP spid="82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65658F1-D41E-48FA-AFD7-CE3E46647F5E}" type="slidenum">
              <a:rPr kumimoji="0" lang="zh-CN" altLang="en-US" smtClean="0"/>
              <a:pPr eaLnBrk="1" hangingPunct="1"/>
              <a:t>8</a:t>
            </a:fld>
            <a:endParaRPr kumimoji="0" lang="en-US" altLang="zh-CN" smtClean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128291" y="444649"/>
            <a:ext cx="178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/>
              <a:t>6. </a:t>
            </a:r>
            <a:r>
              <a:rPr lang="zh-CN" altLang="en-US" b="1" dirty="0">
                <a:solidFill>
                  <a:srgbClr val="D60093"/>
                </a:solidFill>
              </a:rPr>
              <a:t>锥度</a:t>
            </a:r>
            <a:r>
              <a:rPr lang="zh-CN" altLang="en-US" dirty="0"/>
              <a:t> （</a:t>
            </a:r>
            <a:r>
              <a:rPr lang="en-US" altLang="zh-CN" b="1" i="1" dirty="0">
                <a:solidFill>
                  <a:srgbClr val="D60093"/>
                </a:solidFill>
              </a:rPr>
              <a:t>C</a:t>
            </a:r>
            <a:r>
              <a:rPr lang="en-US" altLang="zh-CN" dirty="0"/>
              <a:t>)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67420" y="876449"/>
            <a:ext cx="79930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锥度是指圆锥的最大直径与其最小直径之差对圆锥长度之比</a:t>
            </a:r>
            <a:r>
              <a:rPr lang="en-US" altLang="zh-CN" b="1" dirty="0"/>
              <a:t>,</a:t>
            </a:r>
            <a:r>
              <a:rPr lang="zh-CN" altLang="en-US" b="1" dirty="0"/>
              <a:t>用符号“</a:t>
            </a:r>
            <a:r>
              <a:rPr lang="en-US" altLang="zh-CN" b="1" i="1" dirty="0"/>
              <a:t>C”</a:t>
            </a:r>
            <a:r>
              <a:rPr lang="zh-CN" altLang="en-US" b="1" dirty="0"/>
              <a:t>表示</a:t>
            </a:r>
            <a:r>
              <a:rPr lang="zh-CN" altLang="en-US" b="1" i="1" dirty="0"/>
              <a:t>。</a:t>
            </a:r>
            <a:endParaRPr lang="zh-CN" altLang="en-US" b="1" dirty="0"/>
          </a:p>
        </p:txBody>
      </p:sp>
      <p:graphicFrame>
        <p:nvGraphicFramePr>
          <p:cNvPr id="4608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659406"/>
              </p:ext>
            </p:extLst>
          </p:nvPr>
        </p:nvGraphicFramePr>
        <p:xfrm>
          <a:off x="2843213" y="2025402"/>
          <a:ext cx="30099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3" imgW="1218671" imgH="393529" progId="Equation.3">
                  <p:embed/>
                </p:oleObj>
              </mc:Choice>
              <mc:Fallback>
                <p:oleObj name="Equation" r:id="rId3" imgW="1218671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2025402"/>
                        <a:ext cx="3009900" cy="9715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CC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67420" y="3868130"/>
            <a:ext cx="7848996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为了减少加工圆锥工件所用的专用的刀具、量具种类和规格，国标规定了一般用途圆锥的锥度和锥角系列如表7.1所示。国标还规定了特殊用途圆锥的锥度和锥角系列如表7.2所示。见教材</a:t>
            </a:r>
            <a:r>
              <a:rPr lang="en-US" altLang="zh-CN" b="1" dirty="0"/>
              <a:t>P157~158</a:t>
            </a:r>
            <a:r>
              <a:rPr lang="zh-CN" altLang="en-US" b="1" dirty="0"/>
              <a:t>。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539552" y="3068638"/>
            <a:ext cx="71292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        锥度</a:t>
            </a:r>
            <a:r>
              <a:rPr lang="zh-CN" altLang="en-US" b="1" dirty="0"/>
              <a:t>常用比例或分数形式表示，例如 </a:t>
            </a:r>
            <a:r>
              <a:rPr lang="en-US" altLang="zh-CN" b="1" i="1" dirty="0"/>
              <a:t>C</a:t>
            </a:r>
            <a:r>
              <a:rPr lang="en-US" altLang="zh-CN" b="1" dirty="0"/>
              <a:t>=1:20,</a:t>
            </a:r>
            <a:r>
              <a:rPr lang="zh-CN" altLang="en-US" b="1" dirty="0"/>
              <a:t>或</a:t>
            </a:r>
            <a:r>
              <a:rPr lang="en-US" altLang="zh-CN" b="1" i="1" dirty="0"/>
              <a:t>C</a:t>
            </a:r>
            <a:r>
              <a:rPr lang="en-US" altLang="zh-CN" b="1" dirty="0"/>
              <a:t>=1/20</a:t>
            </a:r>
            <a:r>
              <a:rPr lang="zh-CN" altLang="en-US" b="1" dirty="0"/>
              <a:t>等。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  <p:bldP spid="46085" grpId="0" autoUpdateAnimBg="0"/>
      <p:bldP spid="46087" grpId="0" autoUpdateAnimBg="0"/>
      <p:bldP spid="4608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3C8059D-0D8F-4A43-A268-68D6FA13955F}" type="slidenum">
              <a:rPr kumimoji="0" lang="zh-CN" altLang="en-US" smtClean="0"/>
              <a:pPr eaLnBrk="1" hangingPunct="1"/>
              <a:t>9</a:t>
            </a:fld>
            <a:endParaRPr kumimoji="0" lang="en-US" altLang="zh-CN" smtClean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6346825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2463</TotalTime>
  <Words>3308</Words>
  <Application>Microsoft Office PowerPoint</Application>
  <PresentationFormat>全屏显示(4:3)</PresentationFormat>
  <Paragraphs>358</Paragraphs>
  <Slides>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47" baseType="lpstr">
      <vt:lpstr>默认设计模板</vt:lpstr>
      <vt:lpstr>Equation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77</cp:revision>
  <dcterms:created xsi:type="dcterms:W3CDTF">1601-01-01T00:00:00Z</dcterms:created>
  <dcterms:modified xsi:type="dcterms:W3CDTF">2018-11-16T08:38:42Z</dcterms:modified>
</cp:coreProperties>
</file>